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70"/>
  </p:notesMasterIdLst>
  <p:handoutMasterIdLst>
    <p:handoutMasterId r:id="rId71"/>
  </p:handoutMasterIdLst>
  <p:sldIdLst>
    <p:sldId id="256" r:id="rId2"/>
    <p:sldId id="5701" r:id="rId3"/>
    <p:sldId id="5725" r:id="rId4"/>
    <p:sldId id="405" r:id="rId5"/>
    <p:sldId id="279" r:id="rId6"/>
    <p:sldId id="6340" r:id="rId7"/>
    <p:sldId id="6352" r:id="rId8"/>
    <p:sldId id="407" r:id="rId9"/>
    <p:sldId id="304" r:id="rId10"/>
    <p:sldId id="326" r:id="rId11"/>
    <p:sldId id="5651" r:id="rId12"/>
    <p:sldId id="328" r:id="rId13"/>
    <p:sldId id="5652" r:id="rId14"/>
    <p:sldId id="330" r:id="rId15"/>
    <p:sldId id="6487" r:id="rId16"/>
    <p:sldId id="6488" r:id="rId17"/>
    <p:sldId id="5653" r:id="rId18"/>
    <p:sldId id="332" r:id="rId19"/>
    <p:sldId id="5655" r:id="rId20"/>
    <p:sldId id="334" r:id="rId21"/>
    <p:sldId id="6470" r:id="rId22"/>
    <p:sldId id="5457" r:id="rId23"/>
    <p:sldId id="6471" r:id="rId24"/>
    <p:sldId id="335" r:id="rId25"/>
    <p:sldId id="5659" r:id="rId26"/>
    <p:sldId id="337" r:id="rId27"/>
    <p:sldId id="5660" r:id="rId28"/>
    <p:sldId id="339" r:id="rId29"/>
    <p:sldId id="6485" r:id="rId30"/>
    <p:sldId id="5846" r:id="rId31"/>
    <p:sldId id="5661" r:id="rId32"/>
    <p:sldId id="5656" r:id="rId33"/>
    <p:sldId id="341" r:id="rId34"/>
    <p:sldId id="342" r:id="rId35"/>
    <p:sldId id="6472" r:id="rId36"/>
    <p:sldId id="5657" r:id="rId37"/>
    <p:sldId id="344" r:id="rId38"/>
    <p:sldId id="6477" r:id="rId39"/>
    <p:sldId id="6476" r:id="rId40"/>
    <p:sldId id="6305" r:id="rId41"/>
    <p:sldId id="6306" r:id="rId42"/>
    <p:sldId id="6307" r:id="rId43"/>
    <p:sldId id="6308" r:id="rId44"/>
    <p:sldId id="345" r:id="rId45"/>
    <p:sldId id="346" r:id="rId46"/>
    <p:sldId id="5658" r:id="rId47"/>
    <p:sldId id="348" r:id="rId48"/>
    <p:sldId id="384" r:id="rId49"/>
    <p:sldId id="6489" r:id="rId50"/>
    <p:sldId id="6478" r:id="rId51"/>
    <p:sldId id="3968" r:id="rId52"/>
    <p:sldId id="3822" r:id="rId53"/>
    <p:sldId id="6479" r:id="rId54"/>
    <p:sldId id="6291" r:id="rId55"/>
    <p:sldId id="5662" r:id="rId56"/>
    <p:sldId id="5663" r:id="rId57"/>
    <p:sldId id="351" r:id="rId58"/>
    <p:sldId id="5572" r:id="rId59"/>
    <p:sldId id="6465" r:id="rId60"/>
    <p:sldId id="1072" r:id="rId61"/>
    <p:sldId id="6480" r:id="rId62"/>
    <p:sldId id="6481" r:id="rId63"/>
    <p:sldId id="6482" r:id="rId64"/>
    <p:sldId id="6486" r:id="rId65"/>
    <p:sldId id="6483" r:id="rId66"/>
    <p:sldId id="6484" r:id="rId67"/>
    <p:sldId id="5602" r:id="rId68"/>
    <p:sldId id="6409" r:id="rId6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8" autoAdjust="0"/>
    <p:restoredTop sz="96353" autoAdjust="0"/>
  </p:normalViewPr>
  <p:slideViewPr>
    <p:cSldViewPr>
      <p:cViewPr>
        <p:scale>
          <a:sx n="100" d="100"/>
          <a:sy n="100" d="100"/>
        </p:scale>
        <p:origin x="165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4B0ED1-CBE6-4161-BDBF-8BDF028832B5}"/>
              </a:ext>
            </a:extLst>
          </p:cNvPr>
          <p:cNvSpPr>
            <a:spLocks noGrp="1"/>
          </p:cNvSpPr>
          <p:nvPr>
            <p:ph type="ftr" sz="quarter" idx="2"/>
          </p:nvPr>
        </p:nvSpPr>
        <p:spPr>
          <a:xfrm>
            <a:off x="0" y="9120188"/>
            <a:ext cx="3170238" cy="481012"/>
          </a:xfrm>
          <a:prstGeom prst="rect">
            <a:avLst/>
          </a:prstGeom>
        </p:spPr>
        <p:txBody>
          <a:bodyPr vert="horz" lIns="96661" tIns="48331" rIns="96661" bIns="48331" rtlCol="0" anchor="b"/>
          <a:lstStyle>
            <a:lvl1pPr algn="l">
              <a:defRPr sz="1300" dirty="0">
                <a:latin typeface="Calibri" panose="020F0502020204030204" pitchFamily="34" charset="0"/>
                <a:cs typeface="Calibri" panose="020F0502020204030204" pitchFamily="34" charset="0"/>
              </a:defRPr>
            </a:lvl1pPr>
          </a:lstStyle>
          <a:p>
            <a:pPr>
              <a:defRPr/>
            </a:pPr>
            <a:r>
              <a:rPr lang="en-US"/>
              <a:t>Sugar Land Bible Church</a:t>
            </a:r>
          </a:p>
        </p:txBody>
      </p:sp>
      <p:sp>
        <p:nvSpPr>
          <p:cNvPr id="5" name="Slide Number Placeholder 4">
            <a:extLst>
              <a:ext uri="{FF2B5EF4-FFF2-40B4-BE49-F238E27FC236}">
                <a16:creationId xmlns:a16="http://schemas.microsoft.com/office/drawing/2014/main" id="{191E65DF-47E6-4F21-9CCD-1F6F4DA94AC4}"/>
              </a:ext>
            </a:extLst>
          </p:cNvPr>
          <p:cNvSpPr>
            <a:spLocks noGrp="1"/>
          </p:cNvSpPr>
          <p:nvPr>
            <p:ph type="sldNum" sz="quarter" idx="3"/>
          </p:nvPr>
        </p:nvSpPr>
        <p:spPr>
          <a:xfrm>
            <a:off x="4143375" y="9120188"/>
            <a:ext cx="3170238" cy="481012"/>
          </a:xfrm>
          <a:prstGeom prst="rect">
            <a:avLst/>
          </a:prstGeom>
        </p:spPr>
        <p:txBody>
          <a:bodyPr vert="horz" lIns="96661" tIns="48331" rIns="96661" bIns="48331" rtlCol="0" anchor="b"/>
          <a:lstStyle>
            <a:lvl1pPr algn="r">
              <a:defRPr sz="1300" smtClean="0"/>
            </a:lvl1pPr>
          </a:lstStyle>
          <a:p>
            <a:pPr>
              <a:defRPr/>
            </a:pPr>
            <a:fld id="{E5F9CD63-06A6-4459-BDCB-DEA0CAD18413}" type="slidenum">
              <a:rPr lang="en-US"/>
              <a:pPr>
                <a:defRPr/>
              </a:pPr>
              <a:t>‹#›</a:t>
            </a:fld>
            <a:endParaRPr lang="en-US"/>
          </a:p>
        </p:txBody>
      </p:sp>
      <p:sp>
        <p:nvSpPr>
          <p:cNvPr id="6" name="Header Placeholder 1">
            <a:extLst>
              <a:ext uri="{FF2B5EF4-FFF2-40B4-BE49-F238E27FC236}">
                <a16:creationId xmlns:a16="http://schemas.microsoft.com/office/drawing/2014/main" id="{1A53B7D8-0198-4E34-B878-990EC5856748}"/>
              </a:ext>
            </a:extLst>
          </p:cNvPr>
          <p:cNvSpPr>
            <a:spLocks noGrp="1"/>
          </p:cNvSpPr>
          <p:nvPr>
            <p:ph type="hdr" sz="quarter"/>
          </p:nvPr>
        </p:nvSpPr>
        <p:spPr>
          <a:xfrm>
            <a:off x="2211388"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2 Peter 013</a:t>
            </a:r>
          </a:p>
          <a:p>
            <a:pPr>
              <a:defRPr/>
            </a:pPr>
            <a:r>
              <a:rPr lang="en-US" dirty="0"/>
              <a:t>04-15-2020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4CC02A1-7F3D-4E1B-8BCF-293A42A7CB0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67" name="Rectangle 3">
            <a:extLst>
              <a:ext uri="{FF2B5EF4-FFF2-40B4-BE49-F238E27FC236}">
                <a16:creationId xmlns:a16="http://schemas.microsoft.com/office/drawing/2014/main" id="{DF2953DC-AAFE-4C13-A2A1-8333654930F8}"/>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Calibri" panose="020F0502020204030204" pitchFamily="34" charset="0"/>
              </a:defRPr>
            </a:lvl1pPr>
          </a:lstStyle>
          <a:p>
            <a:pPr>
              <a:defRPr/>
            </a:pPr>
            <a:fld id="{FDBEA049-136B-4CC2-9698-4F65AE0CB2F9}" type="datetimeFigureOut">
              <a:rPr lang="en-US"/>
              <a:pPr>
                <a:defRPr/>
              </a:pPr>
              <a:t>4/14/2020</a:t>
            </a:fld>
            <a:endParaRPr lang="en-US" dirty="0"/>
          </a:p>
        </p:txBody>
      </p:sp>
      <p:sp>
        <p:nvSpPr>
          <p:cNvPr id="3076" name="Rectangle 4">
            <a:extLst>
              <a:ext uri="{FF2B5EF4-FFF2-40B4-BE49-F238E27FC236}">
                <a16:creationId xmlns:a16="http://schemas.microsoft.com/office/drawing/2014/main" id="{B52E7196-9E8B-484E-BA79-A65D500EFF9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a:extLst>
              <a:ext uri="{FF2B5EF4-FFF2-40B4-BE49-F238E27FC236}">
                <a16:creationId xmlns:a16="http://schemas.microsoft.com/office/drawing/2014/main" id="{BFA1ACDC-5CE9-4834-B06A-A03A68E47F80}"/>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88070" name="Rectangle 6">
            <a:extLst>
              <a:ext uri="{FF2B5EF4-FFF2-40B4-BE49-F238E27FC236}">
                <a16:creationId xmlns:a16="http://schemas.microsoft.com/office/drawing/2014/main" id="{F33FBF54-73BD-40EF-9449-070FA9D22EA1}"/>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71" name="Rectangle 7">
            <a:extLst>
              <a:ext uri="{FF2B5EF4-FFF2-40B4-BE49-F238E27FC236}">
                <a16:creationId xmlns:a16="http://schemas.microsoft.com/office/drawing/2014/main" id="{2C68375F-FB48-43B5-B2DC-4F060235399F}"/>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888B744C-CCA7-42F0-B026-54AA483E0A4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1</a:t>
            </a:fld>
            <a:endParaRPr lang="en-US" altLang="en-US" dirty="0"/>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2</a:t>
            </a:fld>
            <a:endParaRPr lang="en-US" altLang="en-US" dirty="0"/>
          </a:p>
        </p:txBody>
      </p:sp>
    </p:spTree>
    <p:extLst>
      <p:ext uri="{BB962C8B-B14F-4D97-AF65-F5344CB8AC3E}">
        <p14:creationId xmlns:p14="http://schemas.microsoft.com/office/powerpoint/2010/main" val="192980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3</a:t>
            </a:fld>
            <a:endParaRPr lang="en-US" altLang="en-US" dirty="0"/>
          </a:p>
        </p:txBody>
      </p:sp>
    </p:spTree>
    <p:extLst>
      <p:ext uri="{BB962C8B-B14F-4D97-AF65-F5344CB8AC3E}">
        <p14:creationId xmlns:p14="http://schemas.microsoft.com/office/powerpoint/2010/main" val="92522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4</a:t>
            </a:fld>
            <a:endParaRPr lang="en-US" altLang="en-US" dirty="0"/>
          </a:p>
        </p:txBody>
      </p:sp>
    </p:spTree>
    <p:extLst>
      <p:ext uri="{BB962C8B-B14F-4D97-AF65-F5344CB8AC3E}">
        <p14:creationId xmlns:p14="http://schemas.microsoft.com/office/powerpoint/2010/main" val="348432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5</a:t>
            </a:fld>
            <a:endParaRPr lang="en-US" altLang="en-US" dirty="0"/>
          </a:p>
        </p:txBody>
      </p:sp>
    </p:spTree>
    <p:extLst>
      <p:ext uri="{BB962C8B-B14F-4D97-AF65-F5344CB8AC3E}">
        <p14:creationId xmlns:p14="http://schemas.microsoft.com/office/powerpoint/2010/main" val="2366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6</a:t>
            </a:fld>
            <a:endParaRPr lang="en-US" altLang="en-US" dirty="0"/>
          </a:p>
        </p:txBody>
      </p:sp>
    </p:spTree>
    <p:extLst>
      <p:ext uri="{BB962C8B-B14F-4D97-AF65-F5344CB8AC3E}">
        <p14:creationId xmlns:p14="http://schemas.microsoft.com/office/powerpoint/2010/main" val="60278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7</a:t>
            </a:fld>
            <a:endParaRPr lang="en-US" altLang="en-US" dirty="0"/>
          </a:p>
        </p:txBody>
      </p:sp>
    </p:spTree>
    <p:extLst>
      <p:ext uri="{BB962C8B-B14F-4D97-AF65-F5344CB8AC3E}">
        <p14:creationId xmlns:p14="http://schemas.microsoft.com/office/powerpoint/2010/main" val="2795032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67</a:t>
            </a:fld>
            <a:endParaRPr lang="en-US" altLang="en-US" dirty="0"/>
          </a:p>
        </p:txBody>
      </p:sp>
    </p:spTree>
    <p:extLst>
      <p:ext uri="{BB962C8B-B14F-4D97-AF65-F5344CB8AC3E}">
        <p14:creationId xmlns:p14="http://schemas.microsoft.com/office/powerpoint/2010/main" val="116549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68</a:t>
            </a:fld>
            <a:endParaRPr lang="en-US" altLang="en-US" dirty="0"/>
          </a:p>
        </p:txBody>
      </p:sp>
    </p:spTree>
    <p:extLst>
      <p:ext uri="{BB962C8B-B14F-4D97-AF65-F5344CB8AC3E}">
        <p14:creationId xmlns:p14="http://schemas.microsoft.com/office/powerpoint/2010/main" val="287088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347127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171945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221707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39493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E6ADDD-3FBF-4B1E-93D2-9F428E5B0F0C}"/>
              </a:ext>
            </a:extLst>
          </p:cNvPr>
          <p:cNvSpPr>
            <a:spLocks noGrp="1"/>
          </p:cNvSpPr>
          <p:nvPr>
            <p:ph type="dt" sz="half" idx="10"/>
          </p:nvPr>
        </p:nvSpPr>
        <p:spPr/>
        <p:txBody>
          <a:bodyPr/>
          <a:lstStyle>
            <a:lvl1pPr>
              <a:defRPr/>
            </a:lvl1pPr>
          </a:lstStyle>
          <a:p>
            <a:pPr>
              <a:defRPr/>
            </a:pPr>
            <a:fld id="{5767CE11-5874-49D8-92C1-30075F73CB28}" type="datetimeFigureOut">
              <a:rPr lang="en-US"/>
              <a:pPr>
                <a:defRPr/>
              </a:pPr>
              <a:t>4/14/2020</a:t>
            </a:fld>
            <a:endParaRPr lang="en-US"/>
          </a:p>
        </p:txBody>
      </p:sp>
      <p:sp>
        <p:nvSpPr>
          <p:cNvPr id="3" name="Footer Placeholder 4">
            <a:extLst>
              <a:ext uri="{FF2B5EF4-FFF2-40B4-BE49-F238E27FC236}">
                <a16:creationId xmlns:a16="http://schemas.microsoft.com/office/drawing/2014/main" id="{563C4595-6613-468F-9CD1-5F61333959C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3259AA4-FCBD-45D8-BB26-1747D091ED17}"/>
              </a:ext>
            </a:extLst>
          </p:cNvPr>
          <p:cNvSpPr>
            <a:spLocks noGrp="1"/>
          </p:cNvSpPr>
          <p:nvPr>
            <p:ph type="sldNum" sz="quarter" idx="12"/>
          </p:nvPr>
        </p:nvSpPr>
        <p:spPr/>
        <p:txBody>
          <a:bodyPr/>
          <a:lstStyle>
            <a:lvl1pPr>
              <a:defRPr smtClean="0"/>
            </a:lvl1pPr>
          </a:lstStyle>
          <a:p>
            <a:pPr>
              <a:defRPr/>
            </a:pPr>
            <a:fld id="{9756AE89-0BA9-4F43-AAE5-6BAEADCF4C39}" type="slidenum">
              <a:rPr lang="en-US" altLang="en-US"/>
              <a:pPr>
                <a:defRPr/>
              </a:pPr>
              <a:t>‹#›</a:t>
            </a:fld>
            <a:endParaRPr lang="en-US" altLang="en-US"/>
          </a:p>
        </p:txBody>
      </p:sp>
    </p:spTree>
    <p:extLst>
      <p:ext uri="{BB962C8B-B14F-4D97-AF65-F5344CB8AC3E}">
        <p14:creationId xmlns:p14="http://schemas.microsoft.com/office/powerpoint/2010/main" val="413828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52569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20183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14" r:id="rId1"/>
    <p:sldLayoutId id="2147483810" r:id="rId2"/>
    <p:sldLayoutId id="2147483811" r:id="rId3"/>
    <p:sldLayoutId id="2147483812" r:id="rId4"/>
    <p:sldLayoutId id="2147483818" r:id="rId5"/>
    <p:sldLayoutId id="2147483819" r:id="rId6"/>
    <p:sldLayoutId id="2147483820" r:id="rId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44EDDF4A-5CD1-4A2A-8AA9-8BC4DAB01F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0700" y="1524000"/>
            <a:ext cx="4302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133AEDA6-7BB4-4E79-AC14-04AB2C744DA1}"/>
              </a:ext>
            </a:extLst>
          </p:cNvPr>
          <p:cNvSpPr>
            <a:spLocks noGrp="1" noChangeArrowheads="1"/>
          </p:cNvSpPr>
          <p:nvPr>
            <p:ph type="ctrTitle"/>
          </p:nvPr>
        </p:nvSpPr>
        <p:spPr>
          <a:xfrm>
            <a:off x="228600" y="228600"/>
            <a:ext cx="8686800" cy="1143000"/>
          </a:xfrm>
        </p:spPr>
        <p:txBody>
          <a:bodyPr/>
          <a:lstStyle/>
          <a:p>
            <a:pPr eaLnBrk="1" hangingPunct="1"/>
            <a:r>
              <a:rPr lang="en-US" altLang="en-US" dirty="0">
                <a:effectLst>
                  <a:outerShdw blurRad="38100" dist="38100" dir="2700000" algn="tl">
                    <a:srgbClr val="000000">
                      <a:alpha val="43137"/>
                    </a:srgbClr>
                  </a:outerShdw>
                </a:effectLst>
              </a:rPr>
              <a:t>2 Peter</a:t>
            </a:r>
          </a:p>
        </p:txBody>
      </p:sp>
      <p:pic>
        <p:nvPicPr>
          <p:cNvPr id="5124" name="Picture 3">
            <a:extLst>
              <a:ext uri="{FF2B5EF4-FFF2-40B4-BE49-F238E27FC236}">
                <a16:creationId xmlns:a16="http://schemas.microsoft.com/office/drawing/2014/main" id="{5E274339-128C-478C-8B65-6EC57E34AFD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81773D73-C0CF-4879-94E9-8AF355CEE9EE}"/>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t>
            </a:r>
            <a:r>
              <a:rPr lang="en-US" altLang="en-US" kern="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Andy Woods</a:t>
            </a:r>
            <a:endPar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05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848E4126-FFD0-472E-A8F8-F5201B45EAEE}"/>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DOCTRINE OF FALSE TEACHERS</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 </a:t>
            </a:r>
            <a:r>
              <a:rPr lang="en-US" altLang="en-US" sz="3200" dirty="0">
                <a:solidFill>
                  <a:schemeClr val="tx1"/>
                </a:solidFill>
                <a:effectLst>
                  <a:outerShdw blurRad="38100" dist="38100" dir="2700000" algn="tl">
                    <a:srgbClr val="000000">
                      <a:alpha val="43137"/>
                    </a:srgbClr>
                  </a:outerShdw>
                </a:effectLst>
              </a:rPr>
              <a:t>V.3-4</a:t>
            </a:r>
          </a:p>
        </p:txBody>
      </p:sp>
      <p:sp>
        <p:nvSpPr>
          <p:cNvPr id="84996" name="Rectangle 4">
            <a:extLst>
              <a:ext uri="{FF2B5EF4-FFF2-40B4-BE49-F238E27FC236}">
                <a16:creationId xmlns:a16="http://schemas.microsoft.com/office/drawing/2014/main" id="{412A3EE3-1917-4BBC-A4AE-DD8FF433D075}"/>
              </a:ext>
            </a:extLst>
          </p:cNvPr>
          <p:cNvSpPr>
            <a:spLocks noGrp="1" noChangeArrowheads="1"/>
          </p:cNvSpPr>
          <p:nvPr>
            <p:ph type="body" sz="half" idx="4294967295"/>
          </p:nvPr>
        </p:nvSpPr>
        <p:spPr>
          <a:xfrm>
            <a:off x="381000" y="1981200"/>
            <a:ext cx="4114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Deny 2</a:t>
            </a:r>
            <a:r>
              <a:rPr lang="en-US" altLang="en-US" b="1" u="sng" baseline="30000" dirty="0">
                <a:solidFill>
                  <a:srgbClr val="FFFFCC"/>
                </a:solidFill>
                <a:effectLst>
                  <a:outerShdw blurRad="38100" dist="38100" dir="2700000" algn="tl">
                    <a:srgbClr val="000000">
                      <a:alpha val="43137"/>
                    </a:srgbClr>
                  </a:outerShdw>
                </a:effectLst>
                <a:cs typeface="Calibri" panose="020F0502020204030204" pitchFamily="34" charset="0"/>
              </a:rPr>
              <a:t>nd</a:t>
            </a: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 Coming</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Scoffing</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Future tense</a:t>
            </a:r>
          </a:p>
        </p:txBody>
      </p:sp>
      <p:pic>
        <p:nvPicPr>
          <p:cNvPr id="4" name="Picture 3">
            <a:extLst>
              <a:ext uri="{FF2B5EF4-FFF2-40B4-BE49-F238E27FC236}">
                <a16:creationId xmlns:a16="http://schemas.microsoft.com/office/drawing/2014/main" id="{33F737B4-75AA-4500-AE96-A735770F76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2" y="1721761"/>
            <a:ext cx="4145639" cy="41456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72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228BABED-8E85-466F-9A32-979D11A01A8F}"/>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MOTIVE OF FALSE TEACHERS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rPr>
              <a:t>V.3-4</a:t>
            </a:r>
          </a:p>
        </p:txBody>
      </p:sp>
      <p:sp>
        <p:nvSpPr>
          <p:cNvPr id="87044" name="Rectangle 4">
            <a:extLst>
              <a:ext uri="{FF2B5EF4-FFF2-40B4-BE49-F238E27FC236}">
                <a16:creationId xmlns:a16="http://schemas.microsoft.com/office/drawing/2014/main" id="{C5CBE851-0750-478E-804D-793F12CDEA2A}"/>
              </a:ext>
            </a:extLst>
          </p:cNvPr>
          <p:cNvSpPr>
            <a:spLocks noGrp="1" noChangeArrowheads="1"/>
          </p:cNvSpPr>
          <p:nvPr>
            <p:ph type="body" sz="half" idx="4294967295"/>
          </p:nvPr>
        </p:nvSpPr>
        <p:spPr>
          <a:xfrm>
            <a:off x="381000" y="1981200"/>
            <a:ext cx="4495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Deny 2</a:t>
            </a:r>
            <a:r>
              <a:rPr lang="en-US" altLang="en-US" b="1" u="sng" baseline="30000" dirty="0">
                <a:solidFill>
                  <a:srgbClr val="FFFFCC"/>
                </a:solidFill>
                <a:effectLst>
                  <a:outerShdw blurRad="38100" dist="38100" dir="2700000" algn="tl">
                    <a:srgbClr val="000000">
                      <a:alpha val="43137"/>
                    </a:srgbClr>
                  </a:outerShdw>
                </a:effectLst>
                <a:cs typeface="Calibri" panose="020F0502020204030204" pitchFamily="34" charset="0"/>
              </a:rPr>
              <a:t>nd</a:t>
            </a: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 Coming</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Lust &amp; denial of judgment</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Uniformitarianism/ naturalism </a:t>
            </a:r>
          </a:p>
        </p:txBody>
      </p:sp>
      <p:pic>
        <p:nvPicPr>
          <p:cNvPr id="8" name="Picture 7">
            <a:extLst>
              <a:ext uri="{FF2B5EF4-FFF2-40B4-BE49-F238E27FC236}">
                <a16:creationId xmlns:a16="http://schemas.microsoft.com/office/drawing/2014/main" id="{9E863687-33C5-4F94-A3C5-F54F7425D1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2" y="1721761"/>
            <a:ext cx="4145639" cy="414563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876800"/>
          </a:xfrm>
        </p:spPr>
        <p:txBody>
          <a:bodyPr/>
          <a:lstStyle/>
          <a:p>
            <a:pPr marL="0" indent="0" algn="just">
              <a:spcBef>
                <a:spcPts val="0"/>
              </a:spcBef>
              <a:buFontTx/>
              <a:buNone/>
              <a:defRPr/>
            </a:pPr>
            <a:r>
              <a:rPr lang="en-US" dirty="0"/>
              <a:t>“Uniformitarianism, in geology, the doctrine suggesting that Earth’s geologic processes acted in the same manner and with essentially the same intensity in the past as they do in the present and that such uniformity is sufficient to account for all geologic change. This principle is fundamental to geologic thinking and underlies the whole development of the science of geology... When William Whewell, a University of Cambridge scholar, introduced the term in 1832, the prevailing view (called catastrophism) was that . . .</a:t>
            </a:r>
          </a:p>
        </p:txBody>
      </p:sp>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1543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Uniformitarianism Defined</a:t>
            </a:r>
          </a:p>
          <a:p>
            <a:pPr algn="ctr" eaLnBrk="1" hangingPunct="1"/>
            <a:r>
              <a:rPr lang="en-US" sz="1800" kern="0" dirty="0">
                <a:solidFill>
                  <a:schemeClr val="tx1"/>
                </a:solidFill>
                <a:effectLst>
                  <a:outerShdw blurRad="38100" dist="38100" dir="2700000" algn="tl">
                    <a:srgbClr val="000000">
                      <a:alpha val="43137"/>
                    </a:srgbClr>
                  </a:outerShdw>
                </a:effectLst>
              </a:rPr>
              <a:t>https://www.britannica.com/science/uniformitarianism</a:t>
            </a:r>
          </a:p>
        </p:txBody>
      </p:sp>
    </p:spTree>
    <p:extLst>
      <p:ext uri="{BB962C8B-B14F-4D97-AF65-F5344CB8AC3E}">
        <p14:creationId xmlns:p14="http://schemas.microsoft.com/office/powerpoint/2010/main" val="127840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876800"/>
          </a:xfrm>
        </p:spPr>
        <p:txBody>
          <a:bodyPr/>
          <a:lstStyle/>
          <a:p>
            <a:pPr marL="0" indent="0" algn="just">
              <a:spcBef>
                <a:spcPts val="0"/>
              </a:spcBef>
              <a:buNone/>
              <a:defRPr/>
            </a:pPr>
            <a:r>
              <a:rPr lang="en-US" dirty="0"/>
              <a:t>“…Earth had originated through supernatural means and had been affected by a series of catastrophic events such as the biblical Flood. In contrast to catastrophism, uniformitarianism postulates that phenomena displayed in rocks may be entirely accounted for by geologic processes that continue to operate—in other words, the present is the key to the past.”</a:t>
            </a:r>
          </a:p>
        </p:txBody>
      </p:sp>
      <p:sp>
        <p:nvSpPr>
          <p:cNvPr id="4" name="Rectangle 2">
            <a:extLst>
              <a:ext uri="{FF2B5EF4-FFF2-40B4-BE49-F238E27FC236}">
                <a16:creationId xmlns:a16="http://schemas.microsoft.com/office/drawing/2014/main" id="{6CA108EA-E273-4C4F-9F7D-D3BFD9A254A2}"/>
              </a:ext>
            </a:extLst>
          </p:cNvPr>
          <p:cNvSpPr txBox="1">
            <a:spLocks noChangeArrowheads="1"/>
          </p:cNvSpPr>
          <p:nvPr/>
        </p:nvSpPr>
        <p:spPr bwMode="auto">
          <a:xfrm>
            <a:off x="1543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Uniformitarianism Defined</a:t>
            </a:r>
          </a:p>
          <a:p>
            <a:pPr algn="ctr" eaLnBrk="1" hangingPunct="1"/>
            <a:r>
              <a:rPr lang="en-US" sz="1800" kern="0" dirty="0">
                <a:solidFill>
                  <a:schemeClr val="tx1"/>
                </a:solidFill>
                <a:effectLst>
                  <a:outerShdw blurRad="38100" dist="38100" dir="2700000" algn="tl">
                    <a:srgbClr val="000000">
                      <a:alpha val="43137"/>
                    </a:srgbClr>
                  </a:outerShdw>
                </a:effectLst>
              </a:rPr>
              <a:t>https://www.britannica.com/science/uniformitarianism</a:t>
            </a:r>
          </a:p>
        </p:txBody>
      </p:sp>
    </p:spTree>
    <p:extLst>
      <p:ext uri="{BB962C8B-B14F-4D97-AF65-F5344CB8AC3E}">
        <p14:creationId xmlns:p14="http://schemas.microsoft.com/office/powerpoint/2010/main" val="3160826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386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2057399"/>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Font typeface="Wingdings" panose="05000000000000000000" pitchFamily="2" charset="2"/>
              <a:buNone/>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Arguments from</a:t>
            </a: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2209800"/>
            <a:ext cx="2096347" cy="36576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2057399"/>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Font typeface="Wingdings" panose="05000000000000000000" pitchFamily="2" charset="2"/>
              <a:buNone/>
            </a:pP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Arguments from:</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2209800"/>
            <a:ext cx="2096347" cy="3657600"/>
          </a:xfrm>
        </p:spPr>
      </p:pic>
    </p:spTree>
    <p:extLst>
      <p:ext uri="{BB962C8B-B14F-4D97-AF65-F5344CB8AC3E}">
        <p14:creationId xmlns:p14="http://schemas.microsoft.com/office/powerpoint/2010/main" val="1135329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265440" y="1143000"/>
            <a:ext cx="7583160" cy="53340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Peter</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Gospels &amp; Acts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 64</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Regenerated, Asia Minor, Hebrews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Babylon</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Incipient Gnosticism</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Insulation from false teaching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 parts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Protection from false teachers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Knowledge</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8037839" y="1936750"/>
            <a:ext cx="837845" cy="2984500"/>
          </a:xfrm>
        </p:spPr>
      </p:pic>
    </p:spTree>
    <p:extLst>
      <p:ext uri="{BB962C8B-B14F-4D97-AF65-F5344CB8AC3E}">
        <p14:creationId xmlns:p14="http://schemas.microsoft.com/office/powerpoint/2010/main" val="2802474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BE463B16-0406-4597-9470-13A3F48A2E0B}"/>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HISTORY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5-7</a:t>
            </a:r>
          </a:p>
        </p:txBody>
      </p:sp>
      <p:sp>
        <p:nvSpPr>
          <p:cNvPr id="91139" name="Rectangle 3">
            <a:extLst>
              <a:ext uri="{FF2B5EF4-FFF2-40B4-BE49-F238E27FC236}">
                <a16:creationId xmlns:a16="http://schemas.microsoft.com/office/drawing/2014/main" id="{5AE27182-8EA8-4A44-A0A0-F598A587A844}"/>
              </a:ext>
            </a:extLst>
          </p:cNvPr>
          <p:cNvSpPr>
            <a:spLocks noGrp="1" noChangeArrowheads="1"/>
          </p:cNvSpPr>
          <p:nvPr>
            <p:ph type="body" sz="half" idx="4294967295"/>
          </p:nvPr>
        </p:nvSpPr>
        <p:spPr>
          <a:xfrm>
            <a:off x="457200" y="2098675"/>
            <a:ext cx="3517711"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Creation (5)</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Flood (6-7)</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God will judge again via fire</a:t>
            </a:r>
          </a:p>
        </p:txBody>
      </p:sp>
      <p:pic>
        <p:nvPicPr>
          <p:cNvPr id="2" name="Picture 1">
            <a:extLst>
              <a:ext uri="{FF2B5EF4-FFF2-40B4-BE49-F238E27FC236}">
                <a16:creationId xmlns:a16="http://schemas.microsoft.com/office/drawing/2014/main" id="{7012BC3D-4B93-49F5-BF9D-5A89A2FC30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6800" y="1828443"/>
            <a:ext cx="3670110" cy="411515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BE463B16-0406-4597-9470-13A3F48A2E0B}"/>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HISTORY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5-7</a:t>
            </a:r>
          </a:p>
        </p:txBody>
      </p:sp>
      <p:sp>
        <p:nvSpPr>
          <p:cNvPr id="91139" name="Rectangle 3">
            <a:extLst>
              <a:ext uri="{FF2B5EF4-FFF2-40B4-BE49-F238E27FC236}">
                <a16:creationId xmlns:a16="http://schemas.microsoft.com/office/drawing/2014/main" id="{5AE27182-8EA8-4A44-A0A0-F598A587A844}"/>
              </a:ext>
            </a:extLst>
          </p:cNvPr>
          <p:cNvSpPr>
            <a:spLocks noGrp="1" noChangeArrowheads="1"/>
          </p:cNvSpPr>
          <p:nvPr>
            <p:ph type="body" sz="half" idx="4294967295"/>
          </p:nvPr>
        </p:nvSpPr>
        <p:spPr>
          <a:xfrm>
            <a:off x="457200" y="2098675"/>
            <a:ext cx="3517711"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Creation (5)</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Flood (6-7)</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God will judge again via fire</a:t>
            </a:r>
          </a:p>
        </p:txBody>
      </p:sp>
      <p:pic>
        <p:nvPicPr>
          <p:cNvPr id="2" name="Picture 1">
            <a:extLst>
              <a:ext uri="{FF2B5EF4-FFF2-40B4-BE49-F238E27FC236}">
                <a16:creationId xmlns:a16="http://schemas.microsoft.com/office/drawing/2014/main" id="{7012BC3D-4B93-49F5-BF9D-5A89A2FC30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6800" y="1828443"/>
            <a:ext cx="3670110" cy="4115157"/>
          </a:xfrm>
          <a:prstGeom prst="rect">
            <a:avLst/>
          </a:prstGeom>
        </p:spPr>
      </p:pic>
    </p:spTree>
    <p:extLst>
      <p:ext uri="{BB962C8B-B14F-4D97-AF65-F5344CB8AC3E}">
        <p14:creationId xmlns:p14="http://schemas.microsoft.com/office/powerpoint/2010/main" val="4022360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there be light’; and there was light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31631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BE463B16-0406-4597-9470-13A3F48A2E0B}"/>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HISTORY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5-7</a:t>
            </a:r>
          </a:p>
        </p:txBody>
      </p:sp>
      <p:sp>
        <p:nvSpPr>
          <p:cNvPr id="91139" name="Rectangle 3">
            <a:extLst>
              <a:ext uri="{FF2B5EF4-FFF2-40B4-BE49-F238E27FC236}">
                <a16:creationId xmlns:a16="http://schemas.microsoft.com/office/drawing/2014/main" id="{5AE27182-8EA8-4A44-A0A0-F598A587A844}"/>
              </a:ext>
            </a:extLst>
          </p:cNvPr>
          <p:cNvSpPr>
            <a:spLocks noGrp="1" noChangeArrowheads="1"/>
          </p:cNvSpPr>
          <p:nvPr>
            <p:ph type="body" sz="half" idx="4294967295"/>
          </p:nvPr>
        </p:nvSpPr>
        <p:spPr>
          <a:xfrm>
            <a:off x="457200" y="2098675"/>
            <a:ext cx="3517711"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Creation (5)</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Flood (6-7)</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God will judge again via fire</a:t>
            </a:r>
          </a:p>
        </p:txBody>
      </p:sp>
      <p:pic>
        <p:nvPicPr>
          <p:cNvPr id="2" name="Picture 1">
            <a:extLst>
              <a:ext uri="{FF2B5EF4-FFF2-40B4-BE49-F238E27FC236}">
                <a16:creationId xmlns:a16="http://schemas.microsoft.com/office/drawing/2014/main" id="{7012BC3D-4B93-49F5-BF9D-5A89A2FC30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6800" y="1828443"/>
            <a:ext cx="3670110" cy="4115157"/>
          </a:xfrm>
          <a:prstGeom prst="rect">
            <a:avLst/>
          </a:prstGeom>
        </p:spPr>
      </p:pic>
    </p:spTree>
    <p:extLst>
      <p:ext uri="{BB962C8B-B14F-4D97-AF65-F5344CB8AC3E}">
        <p14:creationId xmlns:p14="http://schemas.microsoft.com/office/powerpoint/2010/main" val="2800161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C3839BDD-5728-4767-9DC1-4475629D796C}"/>
              </a:ext>
            </a:extLst>
          </p:cNvPr>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REASONS AGAINST A LOCAL FLOOD </a:t>
            </a:r>
          </a:p>
        </p:txBody>
      </p:sp>
      <p:sp>
        <p:nvSpPr>
          <p:cNvPr id="46083" name="Rectangle 3">
            <a:extLst>
              <a:ext uri="{FF2B5EF4-FFF2-40B4-BE49-F238E27FC236}">
                <a16:creationId xmlns:a16="http://schemas.microsoft.com/office/drawing/2014/main" id="{972E644D-8610-471D-84A4-0DCC4012A2ED}"/>
              </a:ext>
            </a:extLst>
          </p:cNvPr>
          <p:cNvSpPr>
            <a:spLocks noGrp="1" noChangeArrowheads="1"/>
          </p:cNvSpPr>
          <p:nvPr>
            <p:ph type="body" idx="1"/>
          </p:nvPr>
        </p:nvSpPr>
        <p:spPr>
          <a:xfrm>
            <a:off x="685800" y="1140823"/>
            <a:ext cx="7772400" cy="3659778"/>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Size of the ark (450 ft. long, 75 ft. wide, 45 ft. deep)?</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Analogy to global Second Advent (Matt 24:37-39; Rev 1:7; 2 Pet 3:5-7)</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Animals and birds on the ark?</a:t>
            </a:r>
          </a:p>
        </p:txBody>
      </p:sp>
      <p:pic>
        <p:nvPicPr>
          <p:cNvPr id="2" name="Picture 1">
            <a:extLst>
              <a:ext uri="{FF2B5EF4-FFF2-40B4-BE49-F238E27FC236}">
                <a16:creationId xmlns:a16="http://schemas.microsoft.com/office/drawing/2014/main" id="{720E9AD7-0E83-424B-9335-A19838B4CB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5193" y="4800600"/>
            <a:ext cx="3213614" cy="1828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B15C7724-D471-43C0-B2F1-68DAB491F0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25A3110-A068-4C56-85E8-E67E2BAF746D}"/>
              </a:ext>
            </a:extLst>
          </p:cNvPr>
          <p:cNvSpPr>
            <a:spLocks noGrp="1"/>
          </p:cNvSpPr>
          <p:nvPr>
            <p:ph idx="1"/>
          </p:nvPr>
        </p:nvSpPr>
        <p:spPr>
          <a:xfrm>
            <a:off x="0" y="0"/>
            <a:ext cx="9144000" cy="4724400"/>
          </a:xfrm>
        </p:spPr>
        <p:txBody>
          <a:bodyPr/>
          <a:lstStyle/>
          <a:p>
            <a:pPr algn="ctr">
              <a:spcBef>
                <a:spcPts val="0"/>
              </a:spcBef>
              <a:spcAft>
                <a:spcPts val="1200"/>
              </a:spcAft>
              <a:buNone/>
              <a:defRPr/>
            </a:pPr>
            <a:r>
              <a:rPr lang="en-US" sz="3600" dirty="0"/>
              <a:t>	</a:t>
            </a:r>
            <a:r>
              <a:rPr lang="en-US" sz="4000" kern="1200" dirty="0">
                <a:solidFill>
                  <a:srgbClr val="00FFFF"/>
                </a:solidFill>
                <a:cs typeface="Calibri" panose="020F0502020204030204" pitchFamily="34" charset="0"/>
              </a:rPr>
              <a:t>Genesis 7:19-23</a:t>
            </a:r>
          </a:p>
          <a:p>
            <a:pPr marL="0" indent="0" algn="just">
              <a:spcBef>
                <a:spcPts val="0"/>
              </a:spcBef>
              <a:buNone/>
              <a:defRPr/>
            </a:pPr>
            <a:r>
              <a:rPr lang="en-US" sz="2800" dirty="0">
                <a:solidFill>
                  <a:srgbClr val="FFFFFF"/>
                </a:solidFill>
                <a:cs typeface="Calibri" panose="020F0502020204030204" pitchFamily="34" charset="0"/>
              </a:rPr>
              <a:t>“They rose greatly on the earth, and </a:t>
            </a:r>
            <a:r>
              <a:rPr lang="en-US" sz="2800" b="1" u="sng" dirty="0">
                <a:solidFill>
                  <a:srgbClr val="FFFFCC"/>
                </a:solidFill>
                <a:cs typeface="Calibri" panose="020F0502020204030204" pitchFamily="34" charset="0"/>
              </a:rPr>
              <a:t>all</a:t>
            </a:r>
            <a:r>
              <a:rPr lang="en-US" sz="2800" dirty="0">
                <a:solidFill>
                  <a:srgbClr val="FFFFFF"/>
                </a:solidFill>
                <a:cs typeface="Calibri" panose="020F0502020204030204" pitchFamily="34" charset="0"/>
              </a:rPr>
              <a:t> the high mountains under the </a:t>
            </a:r>
            <a:r>
              <a:rPr lang="en-US" sz="2800" b="1" u="sng" dirty="0">
                <a:solidFill>
                  <a:srgbClr val="FFFFCC"/>
                </a:solidFill>
                <a:cs typeface="Calibri" panose="020F0502020204030204" pitchFamily="34" charset="0"/>
              </a:rPr>
              <a:t>entire</a:t>
            </a:r>
            <a:r>
              <a:rPr lang="en-US" sz="2800" dirty="0">
                <a:solidFill>
                  <a:srgbClr val="FFFFFF"/>
                </a:solidFill>
                <a:cs typeface="Calibri" panose="020F0502020204030204" pitchFamily="34" charset="0"/>
              </a:rPr>
              <a:t> heaven were covered…</a:t>
            </a:r>
            <a:r>
              <a:rPr lang="en-US" sz="2800" b="1" u="sng" dirty="0">
                <a:solidFill>
                  <a:srgbClr val="FFFFCC"/>
                </a:solidFill>
                <a:cs typeface="Calibri" panose="020F0502020204030204" pitchFamily="34" charset="0"/>
              </a:rPr>
              <a:t>Every</a:t>
            </a:r>
            <a:r>
              <a:rPr lang="en-US" sz="2800" dirty="0">
                <a:solidFill>
                  <a:srgbClr val="FFFFFF"/>
                </a:solidFill>
                <a:cs typeface="Calibri" panose="020F0502020204030204" pitchFamily="34" charset="0"/>
              </a:rPr>
              <a:t> living thing that moved on the earth perished—birds, livestock, wild animals, </a:t>
            </a:r>
            <a:r>
              <a:rPr lang="en-US" sz="2800" b="1" u="sng" dirty="0">
                <a:solidFill>
                  <a:srgbClr val="FFFFCC"/>
                </a:solidFill>
                <a:cs typeface="Calibri" panose="020F0502020204030204" pitchFamily="34" charset="0"/>
              </a:rPr>
              <a:t>all</a:t>
            </a:r>
            <a:r>
              <a:rPr lang="en-US" sz="2800" dirty="0">
                <a:solidFill>
                  <a:srgbClr val="FFFFFF"/>
                </a:solidFill>
                <a:cs typeface="Calibri" panose="020F0502020204030204" pitchFamily="34" charset="0"/>
              </a:rPr>
              <a:t> the creatures that swarm over the earth, and </a:t>
            </a:r>
            <a:r>
              <a:rPr lang="en-US" sz="2800" b="1" u="sng" dirty="0">
                <a:solidFill>
                  <a:srgbClr val="FFFFCC"/>
                </a:solidFill>
                <a:cs typeface="Calibri" panose="020F0502020204030204" pitchFamily="34" charset="0"/>
              </a:rPr>
              <a:t>all</a:t>
            </a:r>
            <a:r>
              <a:rPr lang="en-US" sz="2800" dirty="0">
                <a:solidFill>
                  <a:srgbClr val="FFFFFF"/>
                </a:solidFill>
                <a:cs typeface="Calibri" panose="020F0502020204030204" pitchFamily="34" charset="0"/>
              </a:rPr>
              <a:t> mankind. </a:t>
            </a:r>
            <a:r>
              <a:rPr lang="en-US" sz="2800" b="1" u="sng" dirty="0">
                <a:solidFill>
                  <a:srgbClr val="FFFFCC"/>
                </a:solidFill>
                <a:cs typeface="Calibri" panose="020F0502020204030204" pitchFamily="34" charset="0"/>
              </a:rPr>
              <a:t>Everything</a:t>
            </a:r>
            <a:r>
              <a:rPr lang="en-US" sz="2800" dirty="0">
                <a:solidFill>
                  <a:srgbClr val="FFFFFF"/>
                </a:solidFill>
                <a:cs typeface="Calibri" panose="020F0502020204030204" pitchFamily="34" charset="0"/>
              </a:rPr>
              <a:t> on dry land that had the breath of life in its nostrils died. </a:t>
            </a:r>
            <a:r>
              <a:rPr lang="en-US" sz="2800" b="1" u="sng" dirty="0">
                <a:solidFill>
                  <a:srgbClr val="FFFFCC"/>
                </a:solidFill>
                <a:cs typeface="Calibri" panose="020F0502020204030204" pitchFamily="34" charset="0"/>
              </a:rPr>
              <a:t>Every</a:t>
            </a:r>
            <a:r>
              <a:rPr lang="en-US" sz="2800" dirty="0">
                <a:solidFill>
                  <a:srgbClr val="FFFFFF"/>
                </a:solidFill>
                <a:cs typeface="Calibri" panose="020F0502020204030204" pitchFamily="34" charset="0"/>
              </a:rPr>
              <a:t> living thing on the face of the earth was wiped out; men and animals and the creatures that move along the ground and the birds of the air were wiped from the earth. </a:t>
            </a:r>
            <a:r>
              <a:rPr lang="en-US" sz="2800" b="1" u="sng" dirty="0">
                <a:solidFill>
                  <a:srgbClr val="FFFFCC"/>
                </a:solidFill>
                <a:cs typeface="Calibri" panose="020F0502020204030204" pitchFamily="34" charset="0"/>
              </a:rPr>
              <a:t>Only</a:t>
            </a:r>
            <a:r>
              <a:rPr lang="en-US" sz="2800" dirty="0">
                <a:solidFill>
                  <a:srgbClr val="FFFFFF"/>
                </a:solidFill>
                <a:cs typeface="Calibri" panose="020F0502020204030204" pitchFamily="34" charset="0"/>
              </a:rPr>
              <a:t> Noah was left, and those with him in the ark.”</a:t>
            </a:r>
            <a:endParaRPr lang="en-US" sz="3600" dirty="0">
              <a:cs typeface="Calibri" panose="020F0502020204030204" pitchFamily="34" charset="0"/>
            </a:endParaRPr>
          </a:p>
        </p:txBody>
      </p:sp>
    </p:spTree>
    <p:extLst>
      <p:ext uri="{BB962C8B-B14F-4D97-AF65-F5344CB8AC3E}">
        <p14:creationId xmlns:p14="http://schemas.microsoft.com/office/powerpoint/2010/main" val="1719358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9DB8EC1D-3E22-4188-86AC-B8CA9A77709A}"/>
              </a:ext>
            </a:extLst>
          </p:cNvPr>
          <p:cNvSpPr>
            <a:spLocks noGrp="1" noChangeArrowheads="1"/>
          </p:cNvSpPr>
          <p:nvPr>
            <p:ph type="body" idx="1"/>
          </p:nvPr>
        </p:nvSpPr>
        <p:spPr>
          <a:xfrm>
            <a:off x="0" y="1219199"/>
            <a:ext cx="9144000" cy="5434519"/>
          </a:xfrm>
        </p:spPr>
        <p:txBody>
          <a:bodyPr/>
          <a:lstStyle/>
          <a:p>
            <a:pPr marL="0" indent="0" algn="just" eaLnBrk="1" hangingPunct="1">
              <a:buFont typeface="Wingdings" panose="05000000000000000000" pitchFamily="2" charset="2"/>
              <a:buNone/>
              <a:defRPr/>
            </a:pPr>
            <a:r>
              <a:rPr lang="en-US" sz="2600" dirty="0">
                <a:latin typeface="Abadi MT Condensed Light" pitchFamily="34" charset="0"/>
                <a:cs typeface="Calibri" panose="020F0502020204030204" pitchFamily="34" charset="0"/>
              </a:rPr>
              <a:t>“… ‘</a:t>
            </a:r>
            <a:r>
              <a:rPr lang="en-US" sz="2600" b="1" u="sng" dirty="0">
                <a:solidFill>
                  <a:srgbClr val="FFFFCC"/>
                </a:solidFill>
                <a:latin typeface="Abadi MT Condensed Light" pitchFamily="34" charset="0"/>
                <a:cs typeface="Calibri" panose="020F0502020204030204" pitchFamily="34" charset="0"/>
              </a:rPr>
              <a:t>all</a:t>
            </a:r>
            <a:r>
              <a:rPr lang="en-US" sz="2600" dirty="0">
                <a:latin typeface="Abadi MT Condensed Light" pitchFamily="34" charset="0"/>
                <a:cs typeface="Calibri" panose="020F0502020204030204" pitchFamily="34" charset="0"/>
              </a:rPr>
              <a:t> the high mountains under </a:t>
            </a:r>
            <a:r>
              <a:rPr lang="en-US" sz="2600" b="1" u="sng" dirty="0">
                <a:solidFill>
                  <a:srgbClr val="FFFFCC"/>
                </a:solidFill>
                <a:latin typeface="Abadi MT Condensed Light" pitchFamily="34" charset="0"/>
                <a:cs typeface="Calibri" panose="020F0502020204030204" pitchFamily="34" charset="0"/>
              </a:rPr>
              <a:t>al</a:t>
            </a:r>
            <a:r>
              <a:rPr lang="en-US" sz="2600" b="1" dirty="0">
                <a:solidFill>
                  <a:srgbClr val="FFFFCC"/>
                </a:solidFill>
                <a:latin typeface="Abadi MT Condensed Light" pitchFamily="34" charset="0"/>
                <a:cs typeface="Calibri" panose="020F0502020204030204" pitchFamily="34" charset="0"/>
              </a:rPr>
              <a:t>l</a:t>
            </a:r>
            <a:r>
              <a:rPr lang="en-US" sz="2600" dirty="0">
                <a:latin typeface="Abadi MT Condensed Light" pitchFamily="34" charset="0"/>
                <a:cs typeface="Calibri" panose="020F0502020204030204" pitchFamily="34" charset="0"/>
              </a:rPr>
              <a:t> the heavens.’ One of these expressions alone would almost necessitate the impression that the author intends to convey the idea of the absolute universality of the Flood…Yet since ‘all’ is known to be used in a relative sense, the writer removes all ambiguity by adding the phrase ‘under all the heavens.’ A double ‘all’ (</a:t>
            </a:r>
            <a:r>
              <a:rPr lang="en-US" sz="2600" i="1" dirty="0" err="1">
                <a:latin typeface="Abadi MT Condensed Light" pitchFamily="34" charset="0"/>
                <a:cs typeface="Calibri" panose="020F0502020204030204" pitchFamily="34" charset="0"/>
              </a:rPr>
              <a:t>kol</a:t>
            </a:r>
            <a:r>
              <a:rPr lang="en-US" sz="2600" dirty="0">
                <a:latin typeface="Abadi MT Condensed Light" pitchFamily="34" charset="0"/>
                <a:cs typeface="Calibri" panose="020F0502020204030204" pitchFamily="34" charset="0"/>
              </a:rPr>
              <a:t>) cannot allow for so relative a sense. It almost constitutes a Hebrew superlative. So we believe that the text disposes of the question of the universality of the flood. By way of objection to this interpretation, those who believe in a limited flood…urge the fact that </a:t>
            </a:r>
            <a:r>
              <a:rPr lang="en-US" sz="2600" i="1" dirty="0" err="1">
                <a:latin typeface="Abadi MT Condensed Light" pitchFamily="34" charset="0"/>
                <a:cs typeface="Calibri" panose="020F0502020204030204" pitchFamily="34" charset="0"/>
              </a:rPr>
              <a:t>kol</a:t>
            </a:r>
            <a:r>
              <a:rPr lang="en-US" sz="2600" dirty="0">
                <a:latin typeface="Abadi MT Condensed Light" pitchFamily="34" charset="0"/>
                <a:cs typeface="Calibri" panose="020F0502020204030204" pitchFamily="34" charset="0"/>
              </a:rPr>
              <a:t> is used in a relative sense, as is clearly the case in passages such as Genesis 41:57; Exodus 9:25, 10:15; Deuteronomy 2:25; and 1 Kings 10:24. However, we still insist that this fact could overthrow a single </a:t>
            </a:r>
            <a:r>
              <a:rPr lang="en-US" sz="2600" i="1" dirty="0" err="1">
                <a:latin typeface="Abadi MT Condensed Light" pitchFamily="34" charset="0"/>
                <a:cs typeface="Calibri" panose="020F0502020204030204" pitchFamily="34" charset="0"/>
              </a:rPr>
              <a:t>kol</a:t>
            </a:r>
            <a:r>
              <a:rPr lang="en-US" sz="2600" dirty="0">
                <a:latin typeface="Abadi MT Condensed Light" pitchFamily="34" charset="0"/>
                <a:cs typeface="Calibri" panose="020F0502020204030204" pitchFamily="34" charset="0"/>
              </a:rPr>
              <a:t>, never a double </a:t>
            </a:r>
            <a:r>
              <a:rPr lang="en-US" sz="2600" i="1" dirty="0" err="1">
                <a:latin typeface="Abadi MT Condensed Light" pitchFamily="34" charset="0"/>
                <a:cs typeface="Calibri" panose="020F0502020204030204" pitchFamily="34" charset="0"/>
              </a:rPr>
              <a:t>kol</a:t>
            </a:r>
            <a:r>
              <a:rPr lang="en-US" sz="2600" dirty="0">
                <a:latin typeface="Abadi MT Condensed Light" pitchFamily="34" charset="0"/>
                <a:cs typeface="Calibri" panose="020F0502020204030204" pitchFamily="34" charset="0"/>
              </a:rPr>
              <a:t>, as our verse has it.”</a:t>
            </a:r>
          </a:p>
        </p:txBody>
      </p:sp>
      <p:sp>
        <p:nvSpPr>
          <p:cNvPr id="2" name="Rectangle 1">
            <a:extLst>
              <a:ext uri="{FF2B5EF4-FFF2-40B4-BE49-F238E27FC236}">
                <a16:creationId xmlns:a16="http://schemas.microsoft.com/office/drawing/2014/main" id="{0426777D-C3C0-4103-B3EF-8DD03F2D0191}"/>
              </a:ext>
            </a:extLst>
          </p:cNvPr>
          <p:cNvSpPr/>
          <p:nvPr/>
        </p:nvSpPr>
        <p:spPr>
          <a:xfrm>
            <a:off x="0" y="204281"/>
            <a:ext cx="9144000" cy="938719"/>
          </a:xfrm>
          <a:prstGeom prst="rect">
            <a:avLst/>
          </a:prstGeom>
        </p:spPr>
        <p:txBody>
          <a:bodyPr wrap="square">
            <a:spAutoFit/>
          </a:bodyPr>
          <a:lstStyle/>
          <a:p>
            <a:pPr algn="ctr">
              <a:spcAft>
                <a:spcPts val="600"/>
              </a:spcAft>
            </a:pPr>
            <a:r>
              <a:rPr lang="en-US" sz="3200" dirty="0">
                <a:solidFill>
                  <a:schemeClr val="tx2"/>
                </a:solidFill>
                <a:latin typeface="Calibri" panose="020F0502020204030204" pitchFamily="34" charset="0"/>
                <a:ea typeface="+mj-ea"/>
                <a:cs typeface="Calibri" panose="020F0502020204030204" pitchFamily="34" charset="0"/>
              </a:rPr>
              <a:t>H.C. </a:t>
            </a:r>
            <a:r>
              <a:rPr lang="en-US" sz="3200" dirty="0" err="1">
                <a:solidFill>
                  <a:schemeClr val="tx2"/>
                </a:solidFill>
                <a:latin typeface="Calibri" panose="020F0502020204030204" pitchFamily="34" charset="0"/>
                <a:ea typeface="+mj-ea"/>
                <a:cs typeface="Calibri" panose="020F0502020204030204" pitchFamily="34" charset="0"/>
              </a:rPr>
              <a:t>Leupold</a:t>
            </a:r>
            <a:endParaRPr lang="en-US" sz="3200" dirty="0">
              <a:solidFill>
                <a:schemeClr val="tx2"/>
              </a:solidFill>
              <a:latin typeface="Calibri" panose="020F0502020204030204" pitchFamily="34" charset="0"/>
              <a:ea typeface="+mj-ea"/>
              <a:cs typeface="Calibri" panose="020F0502020204030204" pitchFamily="34" charset="0"/>
            </a:endParaRPr>
          </a:p>
          <a:p>
            <a:pPr algn="ctr"/>
            <a:r>
              <a:rPr lang="en-US" sz="1800" i="1" dirty="0">
                <a:latin typeface="Calibri" panose="020F0502020204030204" pitchFamily="34" charset="0"/>
                <a:ea typeface="+mj-ea"/>
                <a:cs typeface="Calibri" panose="020F0502020204030204" pitchFamily="34" charset="0"/>
              </a:rPr>
              <a:t>Exposition of Genesis </a:t>
            </a:r>
            <a:r>
              <a:rPr lang="en-US" sz="1800" dirty="0">
                <a:latin typeface="Calibri" panose="020F0502020204030204" pitchFamily="34" charset="0"/>
                <a:ea typeface="+mj-ea"/>
                <a:cs typeface="Calibri" panose="020F0502020204030204" pitchFamily="34" charset="0"/>
              </a:rPr>
              <a:t>(Grand Rapids: Baker, 1942), vol. 1, p. 301-302.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extLst>
              <p:ext uri="{D42A27DB-BD31-4B8C-83A1-F6EECF244321}">
                <p14:modId xmlns:p14="http://schemas.microsoft.com/office/powerpoint/2010/main" val="2184154964"/>
              </p:ext>
            </p:extLst>
          </p:nvPr>
        </p:nvGraphicFramePr>
        <p:xfrm>
          <a:off x="397633" y="197976"/>
          <a:ext cx="8348735" cy="6462048"/>
        </p:xfrm>
        <a:graphic>
          <a:graphicData uri="http://schemas.openxmlformats.org/drawingml/2006/table">
            <a:tbl>
              <a:tblPr>
                <a:tableStyleId>{D7AC3CCA-C797-4891-BE02-D94E43425B78}</a:tableStyleId>
              </a:tblPr>
              <a:tblGrid>
                <a:gridCol w="4142495">
                  <a:extLst>
                    <a:ext uri="{9D8B030D-6E8A-4147-A177-3AD203B41FA5}">
                      <a16:colId xmlns:a16="http://schemas.microsoft.com/office/drawing/2014/main" val="740347930"/>
                    </a:ext>
                  </a:extLst>
                </a:gridCol>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BELIEVER OR UNBELIEVER?</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Writer</a:t>
                      </a:r>
                    </a:p>
                  </a:txBody>
                  <a:tcPr marT="45736" marB="45736" anchor="ct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Local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Flood</a:t>
                      </a:r>
                    </a:p>
                  </a:txBody>
                  <a:tcPr marT="45736" marB="45736"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Global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Flood</a:t>
                      </a:r>
                    </a:p>
                  </a:txBody>
                  <a:tcPr marT="45736" marB="45736"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Philo</a:t>
                      </a:r>
                    </a:p>
                  </a:txBody>
                  <a:tcPr marT="45726" marB="45726"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X</a:t>
                      </a:r>
                    </a:p>
                  </a:txBody>
                  <a:tcPr marT="45736" marB="45736"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Josephus</a:t>
                      </a:r>
                    </a:p>
                  </a:txBody>
                  <a:tcPr marT="45726" marB="45726"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X</a:t>
                      </a:r>
                    </a:p>
                  </a:txBody>
                  <a:tcPr marT="45736" marB="45736"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Justin Martyr</a:t>
                      </a:r>
                    </a:p>
                  </a:txBody>
                  <a:tcPr marT="45726" marB="45726"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X</a:t>
                      </a:r>
                    </a:p>
                  </a:txBody>
                  <a:tcPr marT="45736" marB="45736"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Theophilus of Antioch</a:t>
                      </a:r>
                    </a:p>
                  </a:txBody>
                  <a:tcPr marT="45726" marB="45726"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X</a:t>
                      </a:r>
                    </a:p>
                  </a:txBody>
                  <a:tcPr marT="45736" marB="45736"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Tertullian</a:t>
                      </a:r>
                    </a:p>
                  </a:txBody>
                  <a:tcPr marT="45726" marB="45726"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X</a:t>
                      </a:r>
                    </a:p>
                  </a:txBody>
                  <a:tcPr marT="45736" marB="45736"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Gregory of </a:t>
                      </a:r>
                      <a:r>
                        <a:rPr kumimoji="0" lang="en-US" sz="28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Nazianus</a:t>
                      </a:r>
                      <a:endPar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26" marB="45726"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X</a:t>
                      </a:r>
                    </a:p>
                  </a:txBody>
                  <a:tcPr marT="45736" marB="45736"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801045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John Chrysostom</a:t>
                      </a:r>
                    </a:p>
                  </a:txBody>
                  <a:tcPr marT="45726" marB="45726"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X</a:t>
                      </a:r>
                    </a:p>
                  </a:txBody>
                  <a:tcPr marT="45736" marB="45736"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7134561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Augustine of Hippo</a:t>
                      </a:r>
                    </a:p>
                  </a:txBody>
                  <a:tcPr marT="45726" marB="45726"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X</a:t>
                      </a:r>
                    </a:p>
                  </a:txBody>
                  <a:tcPr marT="45736" marB="45736"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19978033"/>
                  </a:ext>
                </a:extLst>
              </a:tr>
              <a:tr h="4572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SOURCE: Jonathan </a:t>
                      </a:r>
                      <a:r>
                        <a:rPr kumimoji="0" lang="en-US" sz="18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Sarfati</a:t>
                      </a: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a:t>
                      </a:r>
                      <a:r>
                        <a:rPr kumimoji="0" lang="en-US" sz="1800" b="0" i="1" u="none" strike="noStrike" cap="none" normalizeH="0" baseline="0" dirty="0">
                          <a:ln>
                            <a:noFill/>
                          </a:ln>
                          <a:solidFill>
                            <a:schemeClr val="bg2"/>
                          </a:solidFill>
                          <a:effectLst/>
                          <a:latin typeface="Calibri" panose="020F0502020204030204" pitchFamily="34" charset="0"/>
                          <a:cs typeface="Calibri" panose="020F0502020204030204" pitchFamily="34" charset="0"/>
                        </a:rPr>
                        <a:t>Refuting Compromise </a:t>
                      </a: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(Green Forest, AR: Master Books), 244. </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770886374"/>
                  </a:ext>
                </a:extLst>
              </a:tr>
            </a:tbl>
          </a:graphicData>
        </a:graphic>
      </p:graphicFrame>
    </p:spTree>
    <p:extLst>
      <p:ext uri="{BB962C8B-B14F-4D97-AF65-F5344CB8AC3E}">
        <p14:creationId xmlns:p14="http://schemas.microsoft.com/office/powerpoint/2010/main" val="726985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6768DE5A-E1BA-4BD4-8752-7A548D464DE0}"/>
              </a:ext>
            </a:extLst>
          </p:cNvPr>
          <p:cNvSpPr>
            <a:spLocks noGrp="1" noChangeArrowheads="1"/>
          </p:cNvSpPr>
          <p:nvPr>
            <p:ph type="body" idx="1"/>
          </p:nvPr>
        </p:nvSpPr>
        <p:spPr>
          <a:xfrm>
            <a:off x="2676525" y="2078038"/>
            <a:ext cx="6238876" cy="2701925"/>
          </a:xfrm>
        </p:spPr>
        <p:txBody>
          <a:bodyPr/>
          <a:lstStyle/>
          <a:p>
            <a:pPr marL="0" indent="0" algn="just" eaLnBrk="1" hangingPunct="1">
              <a:buFont typeface="Wingdings" panose="05000000000000000000" pitchFamily="2" charset="2"/>
              <a:buNone/>
              <a:defRPr/>
            </a:pPr>
            <a:r>
              <a:rPr lang="en-US" dirty="0">
                <a:cs typeface="Calibri" panose="020F0502020204030204" pitchFamily="34" charset="0"/>
              </a:rPr>
              <a:t>“</a:t>
            </a:r>
            <a:r>
              <a:rPr lang="en-US" i="1" dirty="0">
                <a:cs typeface="Calibri" panose="020F0502020204030204" pitchFamily="34" charset="0"/>
              </a:rPr>
              <a:t>And the flood was forty days, etc</a:t>
            </a:r>
            <a:r>
              <a:rPr lang="en-US" dirty="0">
                <a:cs typeface="Calibri" panose="020F0502020204030204" pitchFamily="34" charset="0"/>
              </a:rPr>
              <a:t>. Moses conspicuously insists on this fact, in order to show that the </a:t>
            </a:r>
            <a:r>
              <a:rPr lang="en-US" b="1" i="1" u="sng" dirty="0">
                <a:solidFill>
                  <a:srgbClr val="FFFFCC"/>
                </a:solidFill>
                <a:cs typeface="Calibri" panose="020F0502020204030204" pitchFamily="34" charset="0"/>
              </a:rPr>
              <a:t>whole world</a:t>
            </a:r>
            <a:r>
              <a:rPr lang="en-US" dirty="0">
                <a:solidFill>
                  <a:srgbClr val="FFFFCC"/>
                </a:solidFill>
                <a:cs typeface="Calibri" panose="020F0502020204030204" pitchFamily="34" charset="0"/>
              </a:rPr>
              <a:t> </a:t>
            </a:r>
            <a:r>
              <a:rPr lang="en-US" dirty="0">
                <a:cs typeface="Calibri" panose="020F0502020204030204" pitchFamily="34" charset="0"/>
              </a:rPr>
              <a:t>was immersed in the waters.”</a:t>
            </a:r>
          </a:p>
        </p:txBody>
      </p:sp>
      <p:sp>
        <p:nvSpPr>
          <p:cNvPr id="4" name="Rectangle 3">
            <a:extLst>
              <a:ext uri="{FF2B5EF4-FFF2-40B4-BE49-F238E27FC236}">
                <a16:creationId xmlns:a16="http://schemas.microsoft.com/office/drawing/2014/main" id="{0B571A8C-43E3-46D7-84D8-B20DECB10E5B}"/>
              </a:ext>
            </a:extLst>
          </p:cNvPr>
          <p:cNvSpPr/>
          <p:nvPr/>
        </p:nvSpPr>
        <p:spPr>
          <a:xfrm>
            <a:off x="876300" y="204281"/>
            <a:ext cx="7391400" cy="1000274"/>
          </a:xfrm>
          <a:prstGeom prst="rect">
            <a:avLst/>
          </a:prstGeom>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Calibri" panose="020F0502020204030204" pitchFamily="34" charset="0"/>
              </a:rPr>
              <a:t>John Calvin</a:t>
            </a:r>
          </a:p>
          <a:p>
            <a:pPr algn="ctr"/>
            <a:r>
              <a:rPr lang="en-US" sz="1800" i="1" dirty="0">
                <a:solidFill>
                  <a:srgbClr val="FFFFFF"/>
                </a:solidFill>
                <a:latin typeface="Calibri" panose="020F0502020204030204" pitchFamily="34" charset="0"/>
                <a:ea typeface="+mj-ea"/>
                <a:cs typeface="Calibri" panose="020F0502020204030204" pitchFamily="34" charset="0"/>
              </a:rPr>
              <a:t>Genesis</a:t>
            </a:r>
            <a:r>
              <a:rPr lang="en-US" sz="1800" dirty="0">
                <a:solidFill>
                  <a:srgbClr val="FFFFFF"/>
                </a:solidFill>
                <a:latin typeface="Calibri" panose="020F0502020204030204" pitchFamily="34" charset="0"/>
                <a:ea typeface="+mj-ea"/>
                <a:cs typeface="Calibri" panose="020F0502020204030204" pitchFamily="34" charset="0"/>
              </a:rPr>
              <a:t>, 1554 (Edinburgh, UK: Banner of Truth, 1984), p. 272, emphasis mine. </a:t>
            </a:r>
            <a:endParaRPr lang="en-US" sz="1800" dirty="0">
              <a:latin typeface="Calibri" panose="020F0502020204030204" pitchFamily="34" charset="0"/>
              <a:ea typeface="+mj-ea"/>
              <a:cs typeface="Calibri" panose="020F0502020204030204" pitchFamily="34" charset="0"/>
            </a:endParaRPr>
          </a:p>
        </p:txBody>
      </p:sp>
      <p:pic>
        <p:nvPicPr>
          <p:cNvPr id="3" name="Picture 2">
            <a:extLst>
              <a:ext uri="{FF2B5EF4-FFF2-40B4-BE49-F238E27FC236}">
                <a16:creationId xmlns:a16="http://schemas.microsoft.com/office/drawing/2014/main" id="{E1F3F7D8-A9B9-4220-A474-0B3B731F54F7}"/>
              </a:ext>
            </a:extLst>
          </p:cNvPr>
          <p:cNvPicPr>
            <a:picLocks noChangeAspect="1"/>
          </p:cNvPicPr>
          <p:nvPr/>
        </p:nvPicPr>
        <p:blipFill>
          <a:blip r:embed="rId2"/>
          <a:stretch>
            <a:fillRect/>
          </a:stretch>
        </p:blipFill>
        <p:spPr>
          <a:xfrm>
            <a:off x="228600" y="1895475"/>
            <a:ext cx="2143125" cy="3067050"/>
          </a:xfrm>
          <a:prstGeom prst="ellipse">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B15C7724-D471-43C0-B2F1-68DAB491F0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25A3110-A068-4C56-85E8-E67E2BAF746D}"/>
              </a:ext>
            </a:extLst>
          </p:cNvPr>
          <p:cNvSpPr>
            <a:spLocks noGrp="1"/>
          </p:cNvSpPr>
          <p:nvPr>
            <p:ph idx="1"/>
          </p:nvPr>
        </p:nvSpPr>
        <p:spPr>
          <a:xfrm>
            <a:off x="0" y="0"/>
            <a:ext cx="9144000" cy="4724400"/>
          </a:xfrm>
        </p:spPr>
        <p:txBody>
          <a:bodyPr/>
          <a:lstStyle/>
          <a:p>
            <a:pPr algn="ctr">
              <a:spcBef>
                <a:spcPts val="0"/>
              </a:spcBef>
              <a:spcAft>
                <a:spcPts val="1200"/>
              </a:spcAft>
              <a:buNone/>
              <a:defRPr/>
            </a:pPr>
            <a:r>
              <a:rPr lang="en-US" sz="4000" kern="1200" dirty="0">
                <a:solidFill>
                  <a:srgbClr val="00FFFF"/>
                </a:solidFill>
                <a:cs typeface="Calibri" panose="020F0502020204030204" pitchFamily="34" charset="0"/>
              </a:rPr>
              <a:t>2 Peter 3:5 (KJV)</a:t>
            </a:r>
          </a:p>
          <a:p>
            <a:pPr marL="0" indent="0" algn="just">
              <a:spcBef>
                <a:spcPts val="0"/>
              </a:spcBef>
              <a:buNone/>
              <a:defRPr/>
            </a:pPr>
            <a:r>
              <a:rPr lang="en-US" sz="3600" dirty="0">
                <a:solidFill>
                  <a:srgbClr val="FFFFFF"/>
                </a:solidFill>
                <a:cs typeface="Calibri" panose="020F0502020204030204" pitchFamily="34" charset="0"/>
              </a:rPr>
              <a:t>“</a:t>
            </a:r>
            <a:r>
              <a:rPr lang="en-US" sz="3600" dirty="0">
                <a:effectLst/>
              </a:rPr>
              <a:t>For this </a:t>
            </a:r>
            <a:r>
              <a:rPr lang="en-US" sz="3600" b="1" u="sng" dirty="0">
                <a:solidFill>
                  <a:srgbClr val="FFFFCC"/>
                </a:solidFill>
                <a:effectLst/>
              </a:rPr>
              <a:t>they willingly are ignorant of [</a:t>
            </a:r>
            <a:r>
              <a:rPr lang="en-US" sz="3600" b="1" i="1" u="sng" dirty="0" err="1">
                <a:solidFill>
                  <a:srgbClr val="FFFFCC"/>
                </a:solidFill>
                <a:effectLst/>
              </a:rPr>
              <a:t>thel</a:t>
            </a:r>
            <a:r>
              <a:rPr lang="en-US" sz="3600" b="1" u="sng" dirty="0" err="1">
                <a:solidFill>
                  <a:srgbClr val="FFFFCC"/>
                </a:solidFill>
                <a:effectLst/>
              </a:rPr>
              <a:t>ō</a:t>
            </a:r>
            <a:r>
              <a:rPr lang="en-US" sz="3600" b="1" u="sng" dirty="0">
                <a:solidFill>
                  <a:srgbClr val="FFFFCC"/>
                </a:solidFill>
                <a:effectLst/>
              </a:rPr>
              <a:t>]</a:t>
            </a:r>
            <a:r>
              <a:rPr lang="en-US" sz="3600" dirty="0">
                <a:effectLst/>
              </a:rPr>
              <a:t>, that by the word of God the heavens were of old, and the earth standing out of the water and in the water</a:t>
            </a:r>
            <a:r>
              <a:rPr lang="en-US" sz="3600" dirty="0">
                <a:solidFill>
                  <a:srgbClr val="FFFFFF"/>
                </a:solidFill>
                <a:cs typeface="Calibri" panose="020F0502020204030204" pitchFamily="34" charset="0"/>
              </a:rPr>
              <a:t>.”</a:t>
            </a:r>
            <a:endParaRPr lang="en-US" sz="3600" dirty="0">
              <a:cs typeface="Calibri" panose="020F0502020204030204" pitchFamily="34" charset="0"/>
            </a:endParaRPr>
          </a:p>
        </p:txBody>
      </p:sp>
      <p:pic>
        <p:nvPicPr>
          <p:cNvPr id="4" name="Picture 3">
            <a:extLst>
              <a:ext uri="{FF2B5EF4-FFF2-40B4-BE49-F238E27FC236}">
                <a16:creationId xmlns:a16="http://schemas.microsoft.com/office/drawing/2014/main" id="{4A107348-467C-435B-B9CA-9AB0978515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2895600"/>
            <a:ext cx="3213614" cy="1828800"/>
          </a:xfrm>
          <a:prstGeom prst="rect">
            <a:avLst/>
          </a:prstGeom>
        </p:spPr>
      </p:pic>
    </p:spTree>
    <p:extLst>
      <p:ext uri="{BB962C8B-B14F-4D97-AF65-F5344CB8AC3E}">
        <p14:creationId xmlns:p14="http://schemas.microsoft.com/office/powerpoint/2010/main" val="3584001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22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47C35-B676-42F5-ACA1-C7E5D2018C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 name="Rectangle 3">
            <a:extLst>
              <a:ext uri="{FF2B5EF4-FFF2-40B4-BE49-F238E27FC236}">
                <a16:creationId xmlns:a16="http://schemas.microsoft.com/office/drawing/2014/main" id="{E5D3E0B1-6F50-403A-8A11-3536F5096CF6}"/>
              </a:ext>
            </a:extLst>
          </p:cNvPr>
          <p:cNvSpPr/>
          <p:nvPr/>
        </p:nvSpPr>
        <p:spPr>
          <a:xfrm>
            <a:off x="0" y="0"/>
            <a:ext cx="9144000" cy="5293757"/>
          </a:xfrm>
          <a:prstGeom prst="rect">
            <a:avLst/>
          </a:prstGeom>
        </p:spPr>
        <p:txBody>
          <a:bodyPr wrap="square">
            <a:spAutoFit/>
          </a:bodyPr>
          <a:lstStyle/>
          <a:p>
            <a:pPr marR="0"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1:18–20</a:t>
            </a:r>
          </a:p>
          <a:p>
            <a:pPr marL="0" marR="0" algn="just">
              <a:spcBef>
                <a:spcPts val="0"/>
              </a:spcBef>
              <a:spcAft>
                <a:spcPts val="1000"/>
              </a:spcAft>
            </a:pPr>
            <a:r>
              <a:rPr lang="en-US" sz="3100" baseline="30000" dirty="0">
                <a:effectLst>
                  <a:outerShdw blurRad="38100" dist="38100" dir="2700000" algn="tl">
                    <a:srgbClr val="000000">
                      <a:alpha val="43137"/>
                    </a:srgbClr>
                  </a:outerShdw>
                </a:effectLst>
                <a:latin typeface="Calibri" panose="020F0502020204030204" pitchFamily="34" charset="0"/>
              </a:rPr>
              <a:t>18</a:t>
            </a:r>
            <a:r>
              <a:rPr lang="en-US" sz="3100" dirty="0">
                <a:effectLst>
                  <a:outerShdw blurRad="38100" dist="38100" dir="2700000" algn="tl">
                    <a:srgbClr val="000000">
                      <a:alpha val="43137"/>
                    </a:srgbClr>
                  </a:outerShdw>
                </a:effectLst>
                <a:latin typeface="Calibri" panose="020F0502020204030204" pitchFamily="34" charset="0"/>
              </a:rPr>
              <a:t> For the wrath of God is revealed from heaven against all ungodliness and unrighteousness of men who suppress the truth in unrighteousness, </a:t>
            </a:r>
            <a:r>
              <a:rPr lang="en-US" sz="3100" baseline="30000" dirty="0">
                <a:effectLst>
                  <a:outerShdw blurRad="38100" dist="38100" dir="2700000" algn="tl">
                    <a:srgbClr val="000000">
                      <a:alpha val="43137"/>
                    </a:srgbClr>
                  </a:outerShdw>
                </a:effectLst>
                <a:latin typeface="Calibri" panose="020F0502020204030204" pitchFamily="34" charset="0"/>
              </a:rPr>
              <a:t>19</a:t>
            </a:r>
            <a:r>
              <a:rPr lang="en-US" sz="3100" dirty="0">
                <a:effectLst>
                  <a:outerShdw blurRad="38100" dist="38100" dir="2700000" algn="tl">
                    <a:srgbClr val="000000">
                      <a:alpha val="43137"/>
                    </a:srgbClr>
                  </a:outerShdw>
                </a:effectLst>
                <a:latin typeface="Calibri" panose="020F0502020204030204" pitchFamily="34" charset="0"/>
              </a:rPr>
              <a:t> because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that which is known about God is evident within them; for God made it evident to them</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20</a:t>
            </a:r>
            <a:r>
              <a:rPr lang="en-US" sz="3100" dirty="0">
                <a:effectLst>
                  <a:outerShdw blurRad="38100" dist="38100" dir="2700000" algn="tl">
                    <a:srgbClr val="000000">
                      <a:alpha val="43137"/>
                    </a:srgbClr>
                  </a:outerShdw>
                </a:effectLst>
                <a:latin typeface="Calibri" panose="020F0502020204030204" pitchFamily="34" charset="0"/>
              </a:rPr>
              <a:t> For since the creation of the world His invisible attributes, His eternal power and divine nature, have been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clearly seen</a:t>
            </a:r>
            <a:r>
              <a:rPr lang="en-US" sz="3100" dirty="0">
                <a:effectLst>
                  <a:outerShdw blurRad="38100" dist="38100" dir="2700000" algn="tl">
                    <a:srgbClr val="000000">
                      <a:alpha val="43137"/>
                    </a:srgbClr>
                  </a:outerShdw>
                </a:effectLst>
                <a:latin typeface="Calibri" panose="020F0502020204030204" pitchFamily="34" charset="0"/>
              </a:rPr>
              <a:t>, being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understood through what has been made</a:t>
            </a:r>
            <a:r>
              <a:rPr lang="en-US" sz="3100" dirty="0">
                <a:effectLst>
                  <a:outerShdw blurRad="38100" dist="38100" dir="2700000" algn="tl">
                    <a:srgbClr val="000000">
                      <a:alpha val="43137"/>
                    </a:srgbClr>
                  </a:outerShdw>
                </a:effectLst>
                <a:latin typeface="Calibri" panose="020F0502020204030204" pitchFamily="34" charset="0"/>
              </a:rPr>
              <a:t>, so that they are without excuse. </a:t>
            </a:r>
          </a:p>
        </p:txBody>
      </p:sp>
    </p:spTree>
    <p:extLst>
      <p:ext uri="{BB962C8B-B14F-4D97-AF65-F5344CB8AC3E}">
        <p14:creationId xmlns:p14="http://schemas.microsoft.com/office/powerpoint/2010/main" val="1372951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nvGraphicFramePr>
        <p:xfrm>
          <a:off x="219074" y="137144"/>
          <a:ext cx="8705852" cy="6583712"/>
        </p:xfrm>
        <a:graphic>
          <a:graphicData uri="http://schemas.openxmlformats.org/drawingml/2006/table">
            <a:tbl>
              <a:tblPr>
                <a:tableStyleId>{D7AC3CCA-C797-4891-BE02-D94E43425B78}</a:tableStyleId>
              </a:tblPr>
              <a:tblGrid>
                <a:gridCol w="552450">
                  <a:extLst>
                    <a:ext uri="{9D8B030D-6E8A-4147-A177-3AD203B41FA5}">
                      <a16:colId xmlns:a16="http://schemas.microsoft.com/office/drawing/2014/main" val="740347930"/>
                    </a:ext>
                  </a:extLst>
                </a:gridCol>
                <a:gridCol w="1828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810002">
                  <a:extLst>
                    <a:ext uri="{9D8B030D-6E8A-4147-A177-3AD203B41FA5}">
                      <a16:colId xmlns:a16="http://schemas.microsoft.com/office/drawing/2014/main" val="2120792666"/>
                    </a:ext>
                  </a:extLst>
                </a:gridCol>
              </a:tblGrid>
              <a:tr h="73152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UNIFORMITARIANISM IS NOT BIBLICISM</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algn="ctr"/>
                      <a:r>
                        <a:rPr lang="en-US" sz="2400" b="1" dirty="0">
                          <a:latin typeface="Calibri" panose="020F0502020204030204" pitchFamily="34" charset="0"/>
                          <a:cs typeface="Calibri" panose="020F0502020204030204" pitchFamily="34" charset="0"/>
                        </a:rPr>
                        <a:t>ERA</a:t>
                      </a:r>
                    </a:p>
                  </a:txBody>
                  <a:tcPr anchor="ctr"/>
                </a:tc>
                <a:tc>
                  <a:txBody>
                    <a:bodyPr/>
                    <a:lstStyle/>
                    <a:p>
                      <a:pPr algn="ctr"/>
                      <a:r>
                        <a:rPr lang="en-US" sz="2400" b="1" dirty="0">
                          <a:solidFill>
                            <a:srgbClr val="C00000"/>
                          </a:solidFill>
                          <a:latin typeface="Calibri" panose="020F0502020204030204" pitchFamily="34" charset="0"/>
                          <a:cs typeface="Calibri" panose="020F0502020204030204" pitchFamily="34" charset="0"/>
                        </a:rPr>
                        <a:t>SCRIPTURE</a:t>
                      </a:r>
                    </a:p>
                  </a:txBody>
                  <a:tcPr anchor="ctr"/>
                </a:tc>
                <a:tc>
                  <a:txBody>
                    <a:bodyPr/>
                    <a:lstStyle/>
                    <a:p>
                      <a:pPr algn="ct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DISTINCTIVES</a:t>
                      </a:r>
                      <a:endPar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1"/>
                  </a:ext>
                </a:extLst>
              </a:tr>
              <a:tr h="457200">
                <a:tc>
                  <a:txBody>
                    <a:bodyPr/>
                    <a:lstStyle/>
                    <a:p>
                      <a:r>
                        <a:rPr lang="en-US" sz="2000" dirty="0">
                          <a:latin typeface="Calibri" panose="020F0502020204030204" pitchFamily="34" charset="0"/>
                          <a:cs typeface="Calibri" panose="020F0502020204030204" pitchFamily="34" charset="0"/>
                        </a:rPr>
                        <a:t>1.</a:t>
                      </a:r>
                    </a:p>
                  </a:txBody>
                  <a:tcPr anchor="ctr"/>
                </a:tc>
                <a:tc>
                  <a:txBody>
                    <a:bodyPr/>
                    <a:lstStyle/>
                    <a:p>
                      <a:pPr algn="ctr"/>
                      <a:r>
                        <a:rPr lang="en-US" sz="2000" dirty="0">
                          <a:latin typeface="Calibri" panose="020F0502020204030204" pitchFamily="34" charset="0"/>
                          <a:cs typeface="Calibri" panose="020F0502020204030204" pitchFamily="34" charset="0"/>
                        </a:rPr>
                        <a:t>CREATION</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1-2</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death</a:t>
                      </a:r>
                    </a:p>
                  </a:txBody>
                  <a:tcPr anchor="ctr"/>
                </a:tc>
                <a:extLst>
                  <a:ext uri="{0D108BD9-81ED-4DB2-BD59-A6C34878D82A}">
                    <a16:rowId xmlns:a16="http://schemas.microsoft.com/office/drawing/2014/main" val="10002"/>
                  </a:ext>
                </a:extLst>
              </a:tr>
              <a:tr h="457200">
                <a:tc>
                  <a:txBody>
                    <a:bodyPr/>
                    <a:lstStyle/>
                    <a:p>
                      <a:r>
                        <a:rPr lang="en-US" sz="2000" dirty="0">
                          <a:latin typeface="Calibri" panose="020F0502020204030204" pitchFamily="34" charset="0"/>
                          <a:cs typeface="Calibri" panose="020F0502020204030204" pitchFamily="34" charset="0"/>
                        </a:rPr>
                        <a:t>2.</a:t>
                      </a:r>
                    </a:p>
                  </a:txBody>
                  <a:tcPr anchor="ctr"/>
                </a:tc>
                <a:tc>
                  <a:txBody>
                    <a:bodyPr/>
                    <a:lstStyle/>
                    <a:p>
                      <a:pPr algn="ctr"/>
                      <a:r>
                        <a:rPr lang="en-US" sz="2000" dirty="0">
                          <a:latin typeface="Calibri" panose="020F0502020204030204" pitchFamily="34" charset="0"/>
                          <a:cs typeface="Calibri" panose="020F0502020204030204" pitchFamily="34" charset="0"/>
                        </a:rPr>
                        <a:t>FALL</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3-6</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Death, painful pregnancy &amp; toil, long life spans, no human government</a:t>
                      </a:r>
                    </a:p>
                  </a:txBody>
                  <a:tcPr anchor="ctr"/>
                </a:tc>
                <a:extLst>
                  <a:ext uri="{0D108BD9-81ED-4DB2-BD59-A6C34878D82A}">
                    <a16:rowId xmlns:a16="http://schemas.microsoft.com/office/drawing/2014/main" val="10003"/>
                  </a:ext>
                </a:extLst>
              </a:tr>
              <a:tr h="457200">
                <a:tc>
                  <a:txBody>
                    <a:bodyPr/>
                    <a:lstStyle/>
                    <a:p>
                      <a:r>
                        <a:rPr lang="en-US" sz="2000" dirty="0">
                          <a:latin typeface="Calibri" panose="020F0502020204030204" pitchFamily="34" charset="0"/>
                          <a:cs typeface="Calibri" panose="020F0502020204030204" pitchFamily="34" charset="0"/>
                        </a:rPr>
                        <a:t>3.</a:t>
                      </a:r>
                    </a:p>
                  </a:txBody>
                  <a:tcPr anchor="ctr"/>
                </a:tc>
                <a:tc>
                  <a:txBody>
                    <a:bodyPr/>
                    <a:lstStyle/>
                    <a:p>
                      <a:pPr algn="ctr"/>
                      <a:r>
                        <a:rPr lang="en-US" sz="2000" dirty="0">
                          <a:latin typeface="Calibri" panose="020F0502020204030204" pitchFamily="34" charset="0"/>
                          <a:cs typeface="Calibri" panose="020F0502020204030204" pitchFamily="34" charset="0"/>
                        </a:rPr>
                        <a:t>FLOOD</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7-10</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Shorter life spans, human government, one language, no nations</a:t>
                      </a:r>
                    </a:p>
                  </a:txBody>
                  <a:tcPr anchor="ctr"/>
                </a:tc>
                <a:extLst>
                  <a:ext uri="{0D108BD9-81ED-4DB2-BD59-A6C34878D82A}">
                    <a16:rowId xmlns:a16="http://schemas.microsoft.com/office/drawing/2014/main" val="10004"/>
                  </a:ext>
                </a:extLst>
              </a:tr>
              <a:tr h="457200">
                <a:tc>
                  <a:txBody>
                    <a:bodyPr/>
                    <a:lstStyle/>
                    <a:p>
                      <a:r>
                        <a:rPr lang="en-US" sz="2000" b="1" u="sng" dirty="0">
                          <a:latin typeface="Calibri" panose="020F0502020204030204" pitchFamily="34" charset="0"/>
                          <a:cs typeface="Calibri" panose="020F0502020204030204" pitchFamily="34" charset="0"/>
                        </a:rPr>
                        <a:t>4.</a:t>
                      </a:r>
                    </a:p>
                  </a:txBody>
                  <a:tcPr anchor="ctr">
                    <a:solidFill>
                      <a:srgbClr val="FFFFCC"/>
                    </a:solidFill>
                  </a:tcPr>
                </a:tc>
                <a:tc>
                  <a:txBody>
                    <a:bodyPr/>
                    <a:lstStyle/>
                    <a:p>
                      <a:pPr algn="ctr"/>
                      <a:r>
                        <a:rPr lang="en-US" sz="2000" b="1" u="sng" dirty="0">
                          <a:latin typeface="Calibri" panose="020F0502020204030204" pitchFamily="34" charset="0"/>
                          <a:cs typeface="Calibri" panose="020F0502020204030204" pitchFamily="34" charset="0"/>
                        </a:rPr>
                        <a:t>BABEL</a:t>
                      </a:r>
                    </a:p>
                  </a:txBody>
                  <a:tcPr anchor="ctr">
                    <a:solidFill>
                      <a:srgbClr val="FFFFCC"/>
                    </a:solidFill>
                  </a:tcPr>
                </a:tc>
                <a:tc>
                  <a:txBody>
                    <a:bodyPr/>
                    <a:lstStyle/>
                    <a:p>
                      <a:r>
                        <a:rPr lang="en-US" sz="2000" b="1" u="sng" dirty="0">
                          <a:solidFill>
                            <a:srgbClr val="C00000"/>
                          </a:solidFill>
                          <a:latin typeface="Calibri" panose="020F0502020204030204" pitchFamily="34" charset="0"/>
                          <a:cs typeface="Calibri" panose="020F0502020204030204" pitchFamily="34" charset="0"/>
                        </a:rPr>
                        <a:t>Genesis 11-present</a:t>
                      </a:r>
                    </a:p>
                  </a:txBody>
                  <a:tcPr anchor="ctr">
                    <a:solidFill>
                      <a:srgbClr val="FFFFCC"/>
                    </a:solidFill>
                  </a:tcPr>
                </a:tc>
                <a:tc>
                  <a:txBody>
                    <a:bodyPr/>
                    <a:lstStyle/>
                    <a:p>
                      <a:r>
                        <a:rPr kumimoji="0" lang="en-US" sz="2000" b="1" u="sng"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global government, multiple languages, nations, ethnicities</a:t>
                      </a:r>
                    </a:p>
                  </a:txBody>
                  <a:tcPr anchor="ctr">
                    <a:solidFill>
                      <a:srgbClr val="FFFFCC"/>
                    </a:solidFill>
                  </a:tcPr>
                </a:tc>
                <a:extLst>
                  <a:ext uri="{0D108BD9-81ED-4DB2-BD59-A6C34878D82A}">
                    <a16:rowId xmlns:a16="http://schemas.microsoft.com/office/drawing/2014/main" val="10005"/>
                  </a:ext>
                </a:extLst>
              </a:tr>
              <a:tr h="457200">
                <a:tc>
                  <a:txBody>
                    <a:bodyPr/>
                    <a:lstStyle/>
                    <a:p>
                      <a:r>
                        <a:rPr lang="en-US" sz="2000" dirty="0">
                          <a:latin typeface="Calibri" panose="020F0502020204030204" pitchFamily="34" charset="0"/>
                          <a:cs typeface="Calibri" panose="020F0502020204030204" pitchFamily="34" charset="0"/>
                        </a:rPr>
                        <a:t>5.</a:t>
                      </a:r>
                    </a:p>
                  </a:txBody>
                  <a:tcPr anchor="ctr"/>
                </a:tc>
                <a:tc>
                  <a:txBody>
                    <a:bodyPr/>
                    <a:lstStyle/>
                    <a:p>
                      <a:pPr algn="ctr"/>
                      <a:r>
                        <a:rPr lang="en-US" sz="2000" dirty="0">
                          <a:latin typeface="Calibri" panose="020F0502020204030204" pitchFamily="34" charset="0"/>
                          <a:cs typeface="Calibri" panose="020F0502020204030204" pitchFamily="34" charset="0"/>
                        </a:rPr>
                        <a:t>ANTICHRIST</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Rapture to 2</a:t>
                      </a:r>
                      <a:r>
                        <a:rPr lang="en-US" sz="2000" b="1" baseline="30000" dirty="0">
                          <a:solidFill>
                            <a:srgbClr val="C00000"/>
                          </a:solidFill>
                          <a:latin typeface="Calibri" panose="020F0502020204030204" pitchFamily="34" charset="0"/>
                          <a:cs typeface="Calibri" panose="020F0502020204030204" pitchFamily="34" charset="0"/>
                        </a:rPr>
                        <a:t>nd</a:t>
                      </a:r>
                      <a:r>
                        <a:rPr lang="en-US" sz="2000" b="1" dirty="0">
                          <a:solidFill>
                            <a:srgbClr val="C00000"/>
                          </a:solidFill>
                          <a:latin typeface="Calibri" panose="020F0502020204030204" pitchFamily="34" charset="0"/>
                          <a:cs typeface="Calibri" panose="020F0502020204030204" pitchFamily="34" charset="0"/>
                        </a:rPr>
                        <a:t> Advent</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Global government, restrainer removed</a:t>
                      </a:r>
                    </a:p>
                  </a:txBody>
                  <a:tcPr anchor="ctr"/>
                </a:tc>
                <a:extLst>
                  <a:ext uri="{0D108BD9-81ED-4DB2-BD59-A6C34878D82A}">
                    <a16:rowId xmlns:a16="http://schemas.microsoft.com/office/drawing/2014/main" val="10006"/>
                  </a:ext>
                </a:extLst>
              </a:tr>
              <a:tr h="457200">
                <a:tc>
                  <a:txBody>
                    <a:bodyPr/>
                    <a:lstStyle/>
                    <a:p>
                      <a:r>
                        <a:rPr lang="en-US" sz="2000" dirty="0">
                          <a:latin typeface="Calibri" panose="020F0502020204030204" pitchFamily="34" charset="0"/>
                          <a:cs typeface="Calibri" panose="020F0502020204030204" pitchFamily="34" charset="0"/>
                        </a:rPr>
                        <a:t>6.</a:t>
                      </a:r>
                    </a:p>
                  </a:txBody>
                  <a:tcPr anchor="ctr"/>
                </a:tc>
                <a:tc>
                  <a:txBody>
                    <a:bodyPr/>
                    <a:lstStyle/>
                    <a:p>
                      <a:pPr algn="ctr"/>
                      <a:r>
                        <a:rPr lang="en-US" sz="2000" dirty="0">
                          <a:latin typeface="Calibri" panose="020F0502020204030204" pitchFamily="34" charset="0"/>
                          <a:cs typeface="Calibri" panose="020F0502020204030204" pitchFamily="34" charset="0"/>
                        </a:rPr>
                        <a:t>KINGDOM</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Rev. 20:1-10</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Long life spans, kingdom conditions, reality of death, renovated earth</a:t>
                      </a:r>
                    </a:p>
                  </a:txBody>
                  <a:tcPr anchor="ctr"/>
                </a:tc>
                <a:extLst>
                  <a:ext uri="{0D108BD9-81ED-4DB2-BD59-A6C34878D82A}">
                    <a16:rowId xmlns:a16="http://schemas.microsoft.com/office/drawing/2014/main" val="148010455"/>
                  </a:ext>
                </a:extLst>
              </a:tr>
              <a:tr h="457200">
                <a:tc>
                  <a:txBody>
                    <a:bodyPr/>
                    <a:lstStyle/>
                    <a:p>
                      <a:r>
                        <a:rPr lang="en-US" sz="2000" dirty="0">
                          <a:latin typeface="Calibri" panose="020F0502020204030204" pitchFamily="34" charset="0"/>
                          <a:cs typeface="Calibri" panose="020F0502020204030204" pitchFamily="34" charset="0"/>
                        </a:rPr>
                        <a:t>7.</a:t>
                      </a:r>
                    </a:p>
                  </a:txBody>
                  <a:tcPr anchor="ctr"/>
                </a:tc>
                <a:tc>
                  <a:txBody>
                    <a:bodyPr/>
                    <a:lstStyle/>
                    <a:p>
                      <a:pPr algn="ctr"/>
                      <a:r>
                        <a:rPr lang="en-US" sz="2000" dirty="0">
                          <a:latin typeface="Calibri" panose="020F0502020204030204" pitchFamily="34" charset="0"/>
                          <a:cs typeface="Calibri" panose="020F0502020204030204" pitchFamily="34" charset="0"/>
                        </a:rPr>
                        <a:t>ETERNAL STATE</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Rev. 21-22</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death, new earth</a:t>
                      </a:r>
                    </a:p>
                  </a:txBody>
                  <a:tcPr anchor="ctr"/>
                </a:tc>
                <a:extLst>
                  <a:ext uri="{0D108BD9-81ED-4DB2-BD59-A6C34878D82A}">
                    <a16:rowId xmlns:a16="http://schemas.microsoft.com/office/drawing/2014/main" val="1171345614"/>
                  </a:ext>
                </a:extLst>
              </a:tr>
            </a:tbl>
          </a:graphicData>
        </a:graphic>
      </p:graphicFrame>
    </p:spTree>
    <p:extLst>
      <p:ext uri="{BB962C8B-B14F-4D97-AF65-F5344CB8AC3E}">
        <p14:creationId xmlns:p14="http://schemas.microsoft.com/office/powerpoint/2010/main" val="1845324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2057399"/>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Font typeface="Wingdings" panose="05000000000000000000" pitchFamily="2" charset="2"/>
              <a:buNone/>
            </a:pP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Arguments from:</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2209800"/>
            <a:ext cx="2096347" cy="3657600"/>
          </a:xfrm>
        </p:spPr>
      </p:pic>
    </p:spTree>
    <p:extLst>
      <p:ext uri="{BB962C8B-B14F-4D97-AF65-F5344CB8AC3E}">
        <p14:creationId xmlns:p14="http://schemas.microsoft.com/office/powerpoint/2010/main" val="3446345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41EBD29-2795-4390-A762-F37FD2FBD9DB}"/>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SCRIPTURE</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8</a:t>
            </a:r>
          </a:p>
        </p:txBody>
      </p:sp>
      <p:sp>
        <p:nvSpPr>
          <p:cNvPr id="100355" name="Rectangle 3">
            <a:extLst>
              <a:ext uri="{FF2B5EF4-FFF2-40B4-BE49-F238E27FC236}">
                <a16:creationId xmlns:a16="http://schemas.microsoft.com/office/drawing/2014/main" id="{4184327E-BAD7-4E5F-BE16-C61A042DE5D9}"/>
              </a:ext>
            </a:extLst>
          </p:cNvPr>
          <p:cNvSpPr>
            <a:spLocks noGrp="1" noChangeArrowheads="1"/>
          </p:cNvSpPr>
          <p:nvPr>
            <p:ph type="body" sz="half" idx="4294967295"/>
          </p:nvPr>
        </p:nvSpPr>
        <p:spPr>
          <a:xfrm>
            <a:off x="4267200" y="2840038"/>
            <a:ext cx="4419600" cy="117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timing is not the same as ours</a:t>
            </a:r>
          </a:p>
        </p:txBody>
      </p:sp>
      <p:pic>
        <p:nvPicPr>
          <p:cNvPr id="100356" name="Picture 4" descr="SY01261_">
            <a:extLst>
              <a:ext uri="{FF2B5EF4-FFF2-40B4-BE49-F238E27FC236}">
                <a16:creationId xmlns:a16="http://schemas.microsoft.com/office/drawing/2014/main" id="{2DD00B7D-EBE4-4A63-A534-921BA2893733}"/>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65909" y="1828800"/>
            <a:ext cx="3515313" cy="32004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2F2892AD-0D90-43D1-A609-D177B512B8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1" y="762000"/>
            <a:ext cx="8686799" cy="457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47C35-B676-42F5-ACA1-C7E5D2018C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 name="Rectangle 3">
            <a:extLst>
              <a:ext uri="{FF2B5EF4-FFF2-40B4-BE49-F238E27FC236}">
                <a16:creationId xmlns:a16="http://schemas.microsoft.com/office/drawing/2014/main" id="{E5D3E0B1-6F50-403A-8A11-3536F5096CF6}"/>
              </a:ext>
            </a:extLst>
          </p:cNvPr>
          <p:cNvSpPr/>
          <p:nvPr/>
        </p:nvSpPr>
        <p:spPr>
          <a:xfrm>
            <a:off x="0" y="0"/>
            <a:ext cx="9144000" cy="4801314"/>
          </a:xfrm>
          <a:prstGeom prst="rect">
            <a:avLst/>
          </a:prstGeom>
        </p:spPr>
        <p:txBody>
          <a:bodyPr wrap="square">
            <a:spAutoFit/>
          </a:bodyPr>
          <a:lstStyle/>
          <a:p>
            <a:pPr marR="0"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Jude 14–15</a:t>
            </a:r>
          </a:p>
          <a:p>
            <a:pPr marL="0" marR="0" algn="just">
              <a:spcBef>
                <a:spcPts val="0"/>
              </a:spcBef>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14</a:t>
            </a:r>
            <a:r>
              <a:rPr lang="en-US" sz="3200" b="1" baseline="30000" dirty="0"/>
              <a:t> </a:t>
            </a:r>
            <a:r>
              <a:rPr lang="en-US" sz="3200" dirty="0">
                <a:effectLst>
                  <a:outerShdw blurRad="38100" dist="38100" dir="2700000" algn="tl">
                    <a:srgbClr val="000000">
                      <a:alpha val="43137"/>
                    </a:srgbClr>
                  </a:outerShdw>
                </a:effectLst>
                <a:latin typeface="Calibri" panose="020F0502020204030204" pitchFamily="34" charset="0"/>
              </a:rPr>
              <a:t>It was also about these men that Enoch, in the seventh generation from Adam, prophesied, saying, “Behold, the Lord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came</a:t>
            </a:r>
            <a:r>
              <a:rPr lang="en-US" sz="3200" dirty="0">
                <a:effectLst>
                  <a:outerShdw blurRad="38100" dist="38100" dir="2700000" algn="tl">
                    <a:srgbClr val="000000">
                      <a:alpha val="43137"/>
                    </a:srgbClr>
                  </a:outerShdw>
                </a:effectLst>
                <a:latin typeface="Calibri" panose="020F0502020204030204" pitchFamily="34" charset="0"/>
              </a:rPr>
              <a:t> with many thousands of His holy ones, </a:t>
            </a:r>
            <a:r>
              <a:rPr lang="en-US" sz="3200" baseline="30000" dirty="0">
                <a:effectLst>
                  <a:outerShdw blurRad="38100" dist="38100" dir="2700000" algn="tl">
                    <a:srgbClr val="000000">
                      <a:alpha val="43137"/>
                    </a:srgbClr>
                  </a:outerShdw>
                </a:effectLst>
                <a:latin typeface="Calibri" panose="020F0502020204030204" pitchFamily="34" charset="0"/>
              </a:rPr>
              <a:t>15</a:t>
            </a:r>
            <a:r>
              <a:rPr lang="en-US" sz="3200" dirty="0">
                <a:effectLst>
                  <a:outerShdw blurRad="38100" dist="38100" dir="2700000" algn="tl">
                    <a:srgbClr val="000000">
                      <a:alpha val="43137"/>
                    </a:srgbClr>
                  </a:outerShdw>
                </a:effectLst>
                <a:latin typeface="Calibri" panose="020F0502020204030204" pitchFamily="34" charset="0"/>
              </a:rPr>
              <a:t> to execute judgment upon all, and to convict all the ungodly of all their ungodly deeds which they have done in an ungodly way, and of all the harsh things which ungodly sinners have spoken against Him.” </a:t>
            </a:r>
          </a:p>
        </p:txBody>
      </p:sp>
    </p:spTree>
    <p:extLst>
      <p:ext uri="{BB962C8B-B14F-4D97-AF65-F5344CB8AC3E}">
        <p14:creationId xmlns:p14="http://schemas.microsoft.com/office/powerpoint/2010/main" val="1531162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2057399"/>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None/>
            </a:pP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Arguments from:</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2209800"/>
            <a:ext cx="2096347" cy="3657600"/>
          </a:xfrm>
        </p:spPr>
      </p:pic>
    </p:spTree>
    <p:extLst>
      <p:ext uri="{BB962C8B-B14F-4D97-AF65-F5344CB8AC3E}">
        <p14:creationId xmlns:p14="http://schemas.microsoft.com/office/powerpoint/2010/main" val="3184856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D30D9AB6-C742-476D-A3A3-7C631F8A830F}"/>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GOD’S CHARACTER</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9</a:t>
            </a:r>
          </a:p>
        </p:txBody>
      </p:sp>
      <p:sp>
        <p:nvSpPr>
          <p:cNvPr id="103427" name="Rectangle 3">
            <a:extLst>
              <a:ext uri="{FF2B5EF4-FFF2-40B4-BE49-F238E27FC236}">
                <a16:creationId xmlns:a16="http://schemas.microsoft.com/office/drawing/2014/main" id="{95EC6DA9-8380-4643-ADA2-75DB7BBD3090}"/>
              </a:ext>
            </a:extLst>
          </p:cNvPr>
          <p:cNvSpPr>
            <a:spLocks noGrp="1" noChangeArrowheads="1"/>
          </p:cNvSpPr>
          <p:nvPr>
            <p:ph type="body" sz="half" idx="4294967295"/>
          </p:nvPr>
        </p:nvSpPr>
        <p:spPr>
          <a:xfrm>
            <a:off x="228600" y="2552700"/>
            <a:ext cx="48768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Delay  </a:t>
            </a:r>
            <a:r>
              <a:rPr lang="en-US" altLang="en-US" dirty="0">
                <a:effectLst>
                  <a:outerShdw blurRad="38100" dist="38100" dir="2700000" algn="tl">
                    <a:srgbClr val="000000">
                      <a:alpha val="43137"/>
                    </a:srgbClr>
                  </a:outerShdw>
                </a:effectLst>
                <a:cs typeface="Calibri" panose="020F0502020204030204" pitchFamily="34" charset="0"/>
                <a:sym typeface="Symbol" panose="05050102010706020507" pitchFamily="18" charset="2"/>
              </a:rPr>
              <a:t> </a:t>
            </a:r>
            <a:r>
              <a:rPr lang="en-US" altLang="en-US" dirty="0">
                <a:effectLst>
                  <a:outerShdw blurRad="38100" dist="38100" dir="2700000" algn="tl">
                    <a:srgbClr val="000000">
                      <a:alpha val="43137"/>
                    </a:srgbClr>
                  </a:outerShdw>
                </a:effectLst>
                <a:cs typeface="Calibri" panose="020F0502020204030204" pitchFamily="34" charset="0"/>
              </a:rPr>
              <a:t>no 2</a:t>
            </a:r>
            <a:r>
              <a:rPr lang="en-US" altLang="en-US" baseline="30000" dirty="0">
                <a:effectLst>
                  <a:outerShdw blurRad="38100" dist="38100" dir="2700000" algn="tl">
                    <a:srgbClr val="000000">
                      <a:alpha val="43137"/>
                    </a:srgbClr>
                  </a:outerShdw>
                </a:effectLst>
                <a:cs typeface="Calibri" panose="020F0502020204030204" pitchFamily="34" charset="0"/>
              </a:rPr>
              <a:t>nd</a:t>
            </a:r>
            <a:r>
              <a:rPr lang="en-US" altLang="en-US" dirty="0">
                <a:effectLst>
                  <a:outerShdw blurRad="38100" dist="38100" dir="2700000" algn="tl">
                    <a:srgbClr val="000000">
                      <a:alpha val="43137"/>
                    </a:srgbClr>
                  </a:outerShdw>
                </a:effectLst>
                <a:cs typeface="Calibri" panose="020F0502020204030204" pitchFamily="34" charset="0"/>
              </a:rPr>
              <a:t> Coming</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Delay = patience</a:t>
            </a:r>
          </a:p>
        </p:txBody>
      </p:sp>
      <p:pic>
        <p:nvPicPr>
          <p:cNvPr id="103428" name="Picture 4" descr="j0299195">
            <a:extLst>
              <a:ext uri="{FF2B5EF4-FFF2-40B4-BE49-F238E27FC236}">
                <a16:creationId xmlns:a16="http://schemas.microsoft.com/office/drawing/2014/main" id="{43BDB252-E40C-4494-9586-F79FA9536975}"/>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4800600" y="1749425"/>
            <a:ext cx="4114800" cy="335915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DD9A6-C8D8-47AF-9199-3F59CF17D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334000"/>
          </a:xfrm>
        </p:spPr>
        <p:txBody>
          <a:bodyPr/>
          <a:lstStyle/>
          <a:p>
            <a:pPr marL="0" indent="0" algn="ctr" defTabSz="685800">
              <a:spcBef>
                <a:spcPct val="0"/>
              </a:spcBef>
              <a:spcAft>
                <a:spcPts val="1200"/>
              </a:spcAft>
              <a:buNone/>
              <a:defRPr/>
            </a:pPr>
            <a:r>
              <a:rPr lang="en-US" sz="4000" kern="1200" dirty="0">
                <a:solidFill>
                  <a:schemeClr val="tx2"/>
                </a:solidFill>
                <a:ea typeface="+mj-ea"/>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a:t>
            </a:r>
            <a:r>
              <a:rPr lang="en-US" sz="2700" dirty="0">
                <a:effectLst/>
              </a:rPr>
              <a:t>, </a:t>
            </a:r>
            <a:r>
              <a:rPr lang="en-US" sz="2700" baseline="30000" dirty="0">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rPr>
              <a:t>3</a:t>
            </a:r>
            <a:r>
              <a:rPr lang="en-US" sz="2700" dirty="0">
                <a:effectLst>
                  <a:outerShdw blurRad="38100" dist="38100" dir="2700000" algn="tl">
                    <a:srgbClr val="000000">
                      <a:alpha val="43137"/>
                    </a:srgbClr>
                  </a:outerShdw>
                </a:effectLst>
              </a:rPr>
              <a:t> Then the Lord said, ‘My Spirit shall not strive with man forever, because he also is flesh; nevertheless his days shall be </a:t>
            </a:r>
            <a:r>
              <a:rPr lang="en-US" sz="2700" b="1" u="sng" dirty="0">
                <a:solidFill>
                  <a:srgbClr val="FFFFCC"/>
                </a:solidFill>
                <a:effectLst>
                  <a:outerShdw blurRad="38100" dist="38100" dir="2700000" algn="tl">
                    <a:srgbClr val="000000">
                      <a:alpha val="43137"/>
                    </a:srgbClr>
                  </a:outerShdw>
                </a:effectLst>
              </a:rPr>
              <a:t>one hundred and twenty years</a:t>
            </a:r>
            <a:r>
              <a:rPr lang="en-US" sz="2700" dirty="0">
                <a:effectLst>
                  <a:outerShdw blurRad="38100" dist="38100" dir="2700000" algn="tl">
                    <a:srgbClr val="000000">
                      <a:alpha val="43137"/>
                    </a:srgbClr>
                  </a:outerShdw>
                </a:effectLst>
              </a:rPr>
              <a:t>.’ </a:t>
            </a:r>
            <a:r>
              <a:rPr lang="en-US" sz="2700" baseline="30000" dirty="0">
                <a:effectLst/>
              </a:rPr>
              <a:t>4</a:t>
            </a:r>
            <a:r>
              <a:rPr lang="en-US" sz="270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983850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181600"/>
          </a:xfrm>
        </p:spPr>
        <p:txBody>
          <a:bodyPr/>
          <a:lstStyle/>
          <a:p>
            <a:pPr marL="0" indent="0" algn="ctr" defTabSz="685800">
              <a:spcBef>
                <a:spcPct val="0"/>
              </a:spcBef>
              <a:spcAft>
                <a:spcPts val="1200"/>
              </a:spcAft>
              <a:buNone/>
              <a:defRPr/>
            </a:pPr>
            <a:r>
              <a:rPr lang="en-US" sz="4000" kern="1200" dirty="0">
                <a:solidFill>
                  <a:schemeClr val="tx2"/>
                </a:solidFill>
                <a:ea typeface="+mj-ea"/>
              </a:rPr>
              <a:t>1 Peter 3:19-20</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19 </a:t>
            </a:r>
            <a:r>
              <a:rPr lang="en-US" sz="3600" dirty="0">
                <a:effectLst>
                  <a:outerShdw blurRad="38100" dist="38100" dir="2700000" algn="tl">
                    <a:srgbClr val="000000">
                      <a:alpha val="43137"/>
                    </a:srgbClr>
                  </a:outerShdw>
                </a:effectLst>
              </a:rPr>
              <a:t>in which also He went and made proclamation</a:t>
            </a:r>
            <a:r>
              <a:rPr lang="en-US" sz="3600"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the spirits </a:t>
            </a:r>
            <a:r>
              <a:rPr lang="en-US" sz="3600" i="1" dirty="0">
                <a:effectLst>
                  <a:outerShdw blurRad="38100" dist="38100" dir="2700000" algn="tl">
                    <a:srgbClr val="000000">
                      <a:alpha val="43137"/>
                    </a:srgbClr>
                  </a:outerShdw>
                </a:effectLst>
              </a:rPr>
              <a:t>now</a:t>
            </a:r>
            <a:r>
              <a:rPr lang="en-US" sz="3600" dirty="0">
                <a:effectLst>
                  <a:outerShdw blurRad="38100" dist="38100" dir="2700000" algn="tl">
                    <a:srgbClr val="000000">
                      <a:alpha val="43137"/>
                    </a:srgbClr>
                  </a:outerShdw>
                </a:effectLst>
              </a:rPr>
              <a:t> in prison, </a:t>
            </a:r>
            <a:r>
              <a:rPr lang="en-US" sz="3600" baseline="30000" dirty="0">
                <a:effectLst>
                  <a:outerShdw blurRad="38100" dist="38100" dir="2700000" algn="tl">
                    <a:srgbClr val="000000">
                      <a:alpha val="43137"/>
                    </a:srgbClr>
                  </a:outerShdw>
                </a:effectLst>
              </a:rPr>
              <a:t>20 </a:t>
            </a:r>
            <a:r>
              <a:rPr lang="en-US" sz="3600" dirty="0">
                <a:effectLst>
                  <a:outerShdw blurRad="38100" dist="38100" dir="2700000" algn="tl">
                    <a:srgbClr val="000000">
                      <a:alpha val="43137"/>
                    </a:srgbClr>
                  </a:outerShdw>
                </a:effectLst>
              </a:rPr>
              <a:t>who once were disobedient, when the </a:t>
            </a:r>
            <a:r>
              <a:rPr lang="en-US" sz="3600" b="1" u="sng" dirty="0">
                <a:solidFill>
                  <a:srgbClr val="FFFFCC"/>
                </a:solidFill>
                <a:effectLst>
                  <a:outerShdw blurRad="38100" dist="38100" dir="2700000" algn="tl">
                    <a:srgbClr val="000000">
                      <a:alpha val="43137"/>
                    </a:srgbClr>
                  </a:outerShdw>
                </a:effectLst>
              </a:rPr>
              <a:t>patience</a:t>
            </a:r>
            <a:r>
              <a:rPr lang="en-US" sz="3600" dirty="0">
                <a:effectLst>
                  <a:outerShdw blurRad="38100" dist="38100" dir="2700000" algn="tl">
                    <a:srgbClr val="000000">
                      <a:alpha val="43137"/>
                    </a:srgbClr>
                  </a:outerShdw>
                </a:effectLst>
              </a:rPr>
              <a:t> of God kept waiting in the days of Noah, during the construction of the ark, in which a few, that is, eight persons, were brought safely through </a:t>
            </a:r>
            <a:r>
              <a:rPr lang="en-US" sz="3600" i="1" dirty="0">
                <a:effectLst>
                  <a:outerShdw blurRad="38100" dist="38100" dir="2700000" algn="tl">
                    <a:srgbClr val="000000">
                      <a:alpha val="43137"/>
                    </a:srgbClr>
                  </a:outerShdw>
                </a:effectLst>
              </a:rPr>
              <a:t>the</a:t>
            </a:r>
            <a:r>
              <a:rPr lang="en-US" sz="3600" dirty="0">
                <a:effectLst>
                  <a:outerShdw blurRad="38100" dist="38100" dir="2700000" algn="tl">
                    <a:srgbClr val="000000">
                      <a:alpha val="43137"/>
                    </a:srgbClr>
                  </a:outerShdw>
                </a:effectLst>
              </a:rPr>
              <a:t> water.”</a:t>
            </a:r>
          </a:p>
        </p:txBody>
      </p:sp>
    </p:spTree>
    <p:extLst>
      <p:ext uri="{BB962C8B-B14F-4D97-AF65-F5344CB8AC3E}">
        <p14:creationId xmlns:p14="http://schemas.microsoft.com/office/powerpoint/2010/main" val="168205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0" y="1600200"/>
            <a:ext cx="9144000" cy="4076700"/>
          </a:xfrm>
        </p:spPr>
        <p:txBody>
          <a:bodyPr anchor="t"/>
          <a:lstStyle/>
          <a:p>
            <a:pPr algn="just"/>
            <a:r>
              <a:rPr lang="en-US" sz="3200" dirty="0">
                <a:solidFill>
                  <a:schemeClr val="tx1"/>
                </a:solidFill>
                <a:effectLst>
                  <a:outerShdw blurRad="38100" dist="38100" dir="2700000" algn="tl">
                    <a:srgbClr val="000000">
                      <a:alpha val="43137"/>
                    </a:srgbClr>
                  </a:outerShdw>
                </a:effectLst>
              </a:rPr>
              <a:t>Calvin said: “By predestination we mean the eternal decree of God, by which he determined with himself whatever he wished to happen with regard to every man. All are not created on equal terms, but some are preordained to eternal life, others to eternal damnation; and, accordingly, as each has been created for one or other of these ends, we say that he has been predestinated to life or to death.”</a:t>
            </a:r>
            <a:endParaRPr lang="en-US" altLang="en-US" sz="320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147763" y="228600"/>
            <a:ext cx="6848475" cy="1371600"/>
          </a:xfrm>
        </p:spPr>
        <p:txBody>
          <a:bodyPr/>
          <a:lstStyle/>
          <a:p>
            <a:pPr marL="0" indent="0" algn="ctr" eaLnBrk="1" hangingPunct="1">
              <a:spcBef>
                <a:spcPts val="0"/>
              </a:spcBef>
              <a:spcAft>
                <a:spcPts val="600"/>
              </a:spcAft>
              <a:buNone/>
              <a:defRPr/>
            </a:pPr>
            <a:r>
              <a:rPr lang="en-US" sz="3600" dirty="0">
                <a:solidFill>
                  <a:srgbClr val="00FFFF"/>
                </a:solidFill>
                <a:effectLst>
                  <a:outerShdw blurRad="38100" dist="38100" dir="2700000" algn="tl">
                    <a:srgbClr val="000000">
                      <a:alpha val="43137"/>
                    </a:srgbClr>
                  </a:outerShdw>
                </a:effectLst>
                <a:ea typeface="+mj-ea"/>
                <a:cs typeface="+mj-cs"/>
              </a:rPr>
              <a:t>John Calvin</a:t>
            </a:r>
          </a:p>
          <a:p>
            <a:pPr marL="0" indent="0" algn="ctr" eaLnBrk="1" hangingPunct="1">
              <a:buNone/>
              <a:defRPr/>
            </a:pPr>
            <a:r>
              <a:rPr lang="en-US" sz="1400" dirty="0">
                <a:effectLst>
                  <a:outerShdw blurRad="38100" dist="38100" dir="2700000" algn="tl">
                    <a:srgbClr val="000000">
                      <a:alpha val="43137"/>
                    </a:srgbClr>
                  </a:outerShdw>
                </a:effectLst>
              </a:rPr>
              <a:t>John Calvin, </a:t>
            </a:r>
            <a:r>
              <a:rPr lang="en-US" sz="1400" i="1" dirty="0">
                <a:effectLst>
                  <a:outerShdw blurRad="38100" dist="38100" dir="2700000" algn="tl">
                    <a:srgbClr val="000000">
                      <a:alpha val="43137"/>
                    </a:srgbClr>
                  </a:outerShdw>
                </a:effectLst>
              </a:rPr>
              <a:t>Institutes of the Christian Religion</a:t>
            </a:r>
            <a:r>
              <a:rPr lang="en-US" sz="1400" dirty="0">
                <a:effectLst>
                  <a:outerShdw blurRad="38100" dist="38100" dir="2700000" algn="tl">
                    <a:srgbClr val="000000">
                      <a:alpha val="43137"/>
                    </a:srgbClr>
                  </a:outerShdw>
                </a:effectLst>
              </a:rPr>
              <a:t>, Vol. 3, (Orlando, Signalman Publishing, from the 4th edition, 2009, Kindle edition), Chapter 21, section 5, Kindle location 17221.</a:t>
            </a:r>
            <a:br>
              <a:rPr lang="en-US" sz="1200" dirty="0">
                <a:effectLst>
                  <a:outerShdw blurRad="38100" dist="38100" dir="2700000" algn="tl">
                    <a:srgbClr val="000000">
                      <a:alpha val="43137"/>
                    </a:srgbClr>
                  </a:outerShdw>
                </a:effectLst>
              </a:rPr>
            </a:br>
            <a:endParaRPr lang="en-US" sz="120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664" y="121920"/>
            <a:ext cx="766736"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669781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0" y="1600200"/>
            <a:ext cx="9144000" cy="3200400"/>
          </a:xfrm>
        </p:spPr>
        <p:txBody>
          <a:bodyPr anchor="t"/>
          <a:lstStyle/>
          <a:p>
            <a:pPr algn="just"/>
            <a:r>
              <a:rPr lang="en-US" sz="3200" dirty="0">
                <a:solidFill>
                  <a:schemeClr val="tx1"/>
                </a:solidFill>
                <a:effectLst>
                  <a:outerShdw blurRad="38100" dist="38100" dir="2700000" algn="tl">
                    <a:srgbClr val="000000">
                      <a:alpha val="43137"/>
                    </a:srgbClr>
                  </a:outerShdw>
                </a:effectLst>
              </a:rPr>
              <a:t>Calvin said: “We say, then, that Scripture clearly proves this much, that God by his eternal and immutable counsel determined once for all those whom it was his pleasure one day to admit to salvation, and those whom, on the other hand, it was his pleasure to doom to destruction.”</a:t>
            </a:r>
            <a:endParaRPr lang="en-US" altLang="en-US" sz="320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457325" y="228600"/>
            <a:ext cx="6229350" cy="971550"/>
          </a:xfrm>
        </p:spPr>
        <p:txBody>
          <a:bodyPr/>
          <a:lstStyle/>
          <a:p>
            <a:pPr marL="0" indent="0" algn="ctr" eaLnBrk="1" hangingPunct="1">
              <a:spcBef>
                <a:spcPts val="0"/>
              </a:spcBef>
              <a:spcAft>
                <a:spcPts val="600"/>
              </a:spcAft>
              <a:buNone/>
              <a:defRPr/>
            </a:pPr>
            <a:r>
              <a:rPr lang="en-US" sz="360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None/>
              <a:defRPr/>
            </a:pPr>
            <a:r>
              <a:rPr lang="en-US" sz="1400" dirty="0">
                <a:effectLst>
                  <a:outerShdw blurRad="38100" dist="38100" dir="2700000" algn="tl">
                    <a:srgbClr val="000000">
                      <a:alpha val="43137"/>
                    </a:srgbClr>
                  </a:outerShdw>
                </a:effectLst>
              </a:rPr>
              <a:t>John Calvin, </a:t>
            </a:r>
            <a:r>
              <a:rPr lang="en-US" sz="1400" i="1" dirty="0">
                <a:effectLst>
                  <a:outerShdw blurRad="38100" dist="38100" dir="2700000" algn="tl">
                    <a:srgbClr val="000000">
                      <a:alpha val="43137"/>
                    </a:srgbClr>
                  </a:outerShdw>
                </a:effectLst>
              </a:rPr>
              <a:t>Institutes of the Christian Religion</a:t>
            </a:r>
            <a:r>
              <a:rPr lang="en-US" sz="1400" dirty="0">
                <a:effectLst>
                  <a:outerShdw blurRad="38100" dist="38100" dir="2700000" algn="tl">
                    <a:srgbClr val="000000">
                      <a:alpha val="43137"/>
                    </a:srgbClr>
                  </a:outerShdw>
                </a:effectLst>
              </a:rPr>
              <a:t>, Vol. 3, Chapter 23, section 7.</a:t>
            </a:r>
            <a:br>
              <a:rPr lang="en-US" sz="1400" dirty="0">
                <a:effectLst>
                  <a:outerShdw blurRad="38100" dist="38100" dir="2700000" algn="tl">
                    <a:srgbClr val="000000">
                      <a:alpha val="43137"/>
                    </a:srgbClr>
                  </a:outerShdw>
                </a:effectLst>
              </a:rPr>
            </a:br>
            <a:endParaRPr lang="en-US" sz="14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7F7418D-5854-4DA0-AF2F-7CE669A2CF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664" y="121920"/>
            <a:ext cx="766736"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803541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0" y="1600200"/>
            <a:ext cx="9144000" cy="3962400"/>
          </a:xfrm>
        </p:spPr>
        <p:txBody>
          <a:bodyPr anchor="t"/>
          <a:lstStyle/>
          <a:p>
            <a:pPr algn="just"/>
            <a:r>
              <a:rPr lang="en-US" sz="3200" dirty="0">
                <a:solidFill>
                  <a:schemeClr val="tx1"/>
                </a:solidFill>
                <a:effectLst>
                  <a:outerShdw blurRad="38100" dist="38100" dir="2700000" algn="tl">
                    <a:srgbClr val="000000">
                      <a:alpha val="43137"/>
                    </a:srgbClr>
                  </a:outerShdw>
                </a:effectLst>
              </a:rPr>
              <a:t>Calvin said: “I say with Augustine, that the Lord has created those who, as he certainly foreknow, were to go to destruction, and he did so because he so willed. Why he willed it is not ours to ask, as we cannot comprehend, nor can it become us even to raise a controversy as to the justice of the divine will. Whenever we speak of it, we are speaking of the supreme standard of justice.”</a:t>
            </a:r>
            <a:endParaRPr lang="en-US" altLang="en-US" sz="3200" dirty="0">
              <a:solidFill>
                <a:schemeClr val="tx1"/>
              </a:solidFill>
              <a:effectLst>
                <a:outerShdw blurRad="38100" dist="38100" dir="2700000" algn="tl">
                  <a:srgbClr val="000000">
                    <a:alpha val="43137"/>
                  </a:srgbClr>
                </a:outerShdw>
              </a:effectLst>
            </a:endParaRPr>
          </a:p>
        </p:txBody>
      </p:sp>
      <p:sp>
        <p:nvSpPr>
          <p:cNvPr id="7" name="Rectangle 3">
            <a:extLst>
              <a:ext uri="{FF2B5EF4-FFF2-40B4-BE49-F238E27FC236}">
                <a16:creationId xmlns:a16="http://schemas.microsoft.com/office/drawing/2014/main" id="{6C2BE71E-33F1-406C-B12F-853033B870F9}"/>
              </a:ext>
            </a:extLst>
          </p:cNvPr>
          <p:cNvSpPr txBox="1">
            <a:spLocks noChangeArrowheads="1"/>
          </p:cNvSpPr>
          <p:nvPr/>
        </p:nvSpPr>
        <p:spPr bwMode="auto">
          <a:xfrm>
            <a:off x="1457325" y="228600"/>
            <a:ext cx="6229350" cy="971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600"/>
              </a:spcAft>
              <a:buFont typeface="Wingdings" panose="05000000000000000000" pitchFamily="2" charset="2"/>
              <a:buNone/>
              <a:defRPr/>
            </a:pPr>
            <a:r>
              <a:rPr lang="en-US" sz="3600" kern="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Font typeface="Wingdings" panose="05000000000000000000" pitchFamily="2" charset="2"/>
              <a:buNone/>
              <a:defRPr/>
            </a:pPr>
            <a:r>
              <a:rPr lang="en-US" sz="1400" kern="0" dirty="0">
                <a:effectLst>
                  <a:outerShdw blurRad="38100" dist="38100" dir="2700000" algn="tl">
                    <a:srgbClr val="000000">
                      <a:alpha val="43137"/>
                    </a:srgbClr>
                  </a:outerShdw>
                </a:effectLst>
              </a:rPr>
              <a:t>John Calvin, </a:t>
            </a:r>
            <a:r>
              <a:rPr lang="en-US" sz="1400" i="1" kern="0" dirty="0">
                <a:effectLst>
                  <a:outerShdw blurRad="38100" dist="38100" dir="2700000" algn="tl">
                    <a:srgbClr val="000000">
                      <a:alpha val="43137"/>
                    </a:srgbClr>
                  </a:outerShdw>
                </a:effectLst>
              </a:rPr>
              <a:t>Institutes of the Christian Religion</a:t>
            </a:r>
            <a:r>
              <a:rPr lang="en-US" sz="1400" kern="0" dirty="0">
                <a:effectLst>
                  <a:outerShdw blurRad="38100" dist="38100" dir="2700000" algn="tl">
                    <a:srgbClr val="000000">
                      <a:alpha val="43137"/>
                    </a:srgbClr>
                  </a:outerShdw>
                </a:effectLst>
              </a:rPr>
              <a:t>, Vol. 3, Chapter 23, section 5.</a:t>
            </a:r>
            <a:br>
              <a:rPr lang="en-US" sz="1400" kern="0" dirty="0">
                <a:effectLst>
                  <a:outerShdw blurRad="38100" dist="38100" dir="2700000" algn="tl">
                    <a:srgbClr val="000000">
                      <a:alpha val="43137"/>
                    </a:srgbClr>
                  </a:outerShdw>
                </a:effectLst>
              </a:rPr>
            </a:br>
            <a:endParaRPr lang="en-US" sz="1400" kern="0"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484D41E0-48F4-4E98-A1E0-A9805BF223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664" y="121920"/>
            <a:ext cx="766736"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93347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0" y="1598083"/>
            <a:ext cx="9144000" cy="3126317"/>
          </a:xfrm>
        </p:spPr>
        <p:txBody>
          <a:bodyPr anchor="t"/>
          <a:lstStyle/>
          <a:p>
            <a:pPr algn="just"/>
            <a:r>
              <a:rPr lang="en-US" sz="3200" dirty="0">
                <a:solidFill>
                  <a:schemeClr val="tx1"/>
                </a:solidFill>
                <a:effectLst>
                  <a:outerShdw blurRad="38100" dist="38100" dir="2700000" algn="tl">
                    <a:srgbClr val="000000">
                      <a:alpha val="43137"/>
                    </a:srgbClr>
                  </a:outerShdw>
                </a:effectLst>
              </a:rPr>
              <a:t>Calvin wrote: “Now, since the arrangement of all things is in the hand of God, since to him belongs the disposal of life and death, he arranges all things by his sovereign counsel, in such a way that individuals are born, who are doomed from the womb to certain death, and are to glorify him by their destruction.”</a:t>
            </a:r>
            <a:endParaRPr lang="en-US" altLang="en-US" sz="3200" dirty="0">
              <a:solidFill>
                <a:schemeClr val="tx1"/>
              </a:solidFill>
              <a:effectLst>
                <a:outerShdw blurRad="38100" dist="38100" dir="2700000" algn="tl">
                  <a:srgbClr val="000000">
                    <a:alpha val="43137"/>
                  </a:srgbClr>
                </a:outerShdw>
              </a:effectLst>
            </a:endParaRPr>
          </a:p>
        </p:txBody>
      </p:sp>
      <p:sp>
        <p:nvSpPr>
          <p:cNvPr id="7" name="Rectangle 3">
            <a:extLst>
              <a:ext uri="{FF2B5EF4-FFF2-40B4-BE49-F238E27FC236}">
                <a16:creationId xmlns:a16="http://schemas.microsoft.com/office/drawing/2014/main" id="{04952FDC-0EF3-4400-881C-6E61C1A8AA9D}"/>
              </a:ext>
            </a:extLst>
          </p:cNvPr>
          <p:cNvSpPr txBox="1">
            <a:spLocks noChangeArrowheads="1"/>
          </p:cNvSpPr>
          <p:nvPr/>
        </p:nvSpPr>
        <p:spPr bwMode="auto">
          <a:xfrm>
            <a:off x="1457325" y="228600"/>
            <a:ext cx="6229350" cy="971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600"/>
              </a:spcAft>
              <a:buFont typeface="Wingdings" panose="05000000000000000000" pitchFamily="2" charset="2"/>
              <a:buNone/>
              <a:defRPr/>
            </a:pPr>
            <a:r>
              <a:rPr lang="en-US" sz="3600" kern="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Font typeface="Wingdings" panose="05000000000000000000" pitchFamily="2" charset="2"/>
              <a:buNone/>
              <a:defRPr/>
            </a:pPr>
            <a:r>
              <a:rPr lang="en-US" sz="1400" kern="0" dirty="0">
                <a:effectLst>
                  <a:outerShdw blurRad="38100" dist="38100" dir="2700000" algn="tl">
                    <a:srgbClr val="000000">
                      <a:alpha val="43137"/>
                    </a:srgbClr>
                  </a:outerShdw>
                </a:effectLst>
              </a:rPr>
              <a:t>John Calvin, </a:t>
            </a:r>
            <a:r>
              <a:rPr lang="en-US" sz="1400" i="1" kern="0" dirty="0">
                <a:effectLst>
                  <a:outerShdw blurRad="38100" dist="38100" dir="2700000" algn="tl">
                    <a:srgbClr val="000000">
                      <a:alpha val="43137"/>
                    </a:srgbClr>
                  </a:outerShdw>
                </a:effectLst>
              </a:rPr>
              <a:t>Institutes of the Christian Religion</a:t>
            </a:r>
            <a:r>
              <a:rPr lang="en-US" sz="1400" kern="0" dirty="0">
                <a:effectLst>
                  <a:outerShdw blurRad="38100" dist="38100" dir="2700000" algn="tl">
                    <a:srgbClr val="000000">
                      <a:alpha val="43137"/>
                    </a:srgbClr>
                  </a:outerShdw>
                </a:effectLst>
              </a:rPr>
              <a:t>, Vol. 3, Chapter 23, section 6.</a:t>
            </a:r>
            <a:br>
              <a:rPr lang="en-US" sz="1400" kern="0" dirty="0">
                <a:effectLst>
                  <a:outerShdw blurRad="38100" dist="38100" dir="2700000" algn="tl">
                    <a:srgbClr val="000000">
                      <a:alpha val="43137"/>
                    </a:srgbClr>
                  </a:outerShdw>
                </a:effectLst>
              </a:rPr>
            </a:br>
            <a:endParaRPr lang="en-US" sz="1400" kern="0"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E2152558-23C1-4017-BE9D-72D07F0536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664" y="121920"/>
            <a:ext cx="766736"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692241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6">
            <a:extLst>
              <a:ext uri="{FF2B5EF4-FFF2-40B4-BE49-F238E27FC236}">
                <a16:creationId xmlns:a16="http://schemas.microsoft.com/office/drawing/2014/main" id="{44519816-AE3A-4E29-A0F8-D671A26C191E}"/>
              </a:ext>
            </a:extLst>
          </p:cNvPr>
          <p:cNvPicPr>
            <a:picLocks noGrp="1" noChangeAspect="1" noChangeArrowheads="1"/>
          </p:cNvPicPr>
          <p:nvPr>
            <p:ph idx="4294967295"/>
          </p:nvPr>
        </p:nvPicPr>
        <p:blipFill>
          <a:blip r:embed="rId2">
            <a:extLst>
              <a:ext uri="{28A0092B-C50C-407E-A947-70E740481C1C}">
                <a14:useLocalDpi xmlns:a14="http://schemas.microsoft.com/office/drawing/2010/main"/>
              </a:ext>
            </a:extLst>
          </a:blip>
          <a:srcRect/>
          <a:stretch>
            <a:fillRect/>
          </a:stretch>
        </p:blipFill>
        <p:spPr>
          <a:xfrm>
            <a:off x="2433638" y="473075"/>
            <a:ext cx="4276725" cy="591185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id="{7C3CE94C-D6F3-434F-AE46-903E06A5D2D9}"/>
              </a:ext>
            </a:extLst>
          </p:cNvPr>
          <p:cNvSpPr>
            <a:spLocks noGrp="1"/>
          </p:cNvSpPr>
          <p:nvPr>
            <p:ph idx="1"/>
          </p:nvPr>
        </p:nvSpPr>
        <p:spPr>
          <a:xfrm>
            <a:off x="0" y="1600200"/>
            <a:ext cx="9144000" cy="3962401"/>
          </a:xfrm>
        </p:spPr>
        <p:txBody>
          <a:bodyPr/>
          <a:lstStyle/>
          <a:p>
            <a:pPr marL="0" indent="0" algn="just" eaLnBrk="1" hangingPunct="1">
              <a:buNone/>
              <a:defRPr/>
            </a:pPr>
            <a:r>
              <a:rPr lang="en-US" dirty="0"/>
              <a:t>“This vital newness of mind is a part of believing, after all, and therefore it may be and is used as a </a:t>
            </a:r>
            <a:r>
              <a:rPr lang="en-US" b="1" i="1" u="sng" dirty="0">
                <a:solidFill>
                  <a:srgbClr val="FFFFCC"/>
                </a:solidFill>
              </a:rPr>
              <a:t>synonym</a:t>
            </a:r>
            <a:r>
              <a:rPr lang="en-US" dirty="0"/>
              <a:t> for believing at times (cf. Acts 17:30; 20:21; 26:20; Rom. 2:4; 2Tim. 2:25; 2 Pet. 3:9). Repentance nevertheless cannot be added to believing as a condition of salvation, because upwards of 150 passages of Scripture condition salvation upon believing only (cf. John 3:16; Acts 16:31).” </a:t>
            </a:r>
          </a:p>
        </p:txBody>
      </p:sp>
      <p:pic>
        <p:nvPicPr>
          <p:cNvPr id="4" name="Picture 6">
            <a:extLst>
              <a:ext uri="{FF2B5EF4-FFF2-40B4-BE49-F238E27FC236}">
                <a16:creationId xmlns:a16="http://schemas.microsoft.com/office/drawing/2014/main" id="{48B95640-3057-4EC8-8B5C-5FFBDCB8C57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0610" y="121920"/>
            <a:ext cx="793790" cy="10972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696C13-5FC1-445E-96B0-E613AFF06D0A}"/>
              </a:ext>
            </a:extLst>
          </p:cNvPr>
          <p:cNvSpPr/>
          <p:nvPr/>
        </p:nvSpPr>
        <p:spPr>
          <a:xfrm>
            <a:off x="2286000" y="228600"/>
            <a:ext cx="4572000" cy="1277273"/>
          </a:xfrm>
          <a:prstGeom prst="rect">
            <a:avLst/>
          </a:prstGeom>
        </p:spPr>
        <p:txBody>
          <a:bodyPr>
            <a:spAutoFit/>
          </a:bodyPr>
          <a:lstStyle/>
          <a:p>
            <a:pPr algn="ctr">
              <a:spcAft>
                <a:spcPts val="600"/>
              </a:spcAft>
            </a:pPr>
            <a:r>
              <a:rPr lang="en-US" sz="3600" dirty="0">
                <a:solidFill>
                  <a:schemeClr val="tx2"/>
                </a:solidFill>
                <a:latin typeface="Calibri" panose="020F0502020204030204" pitchFamily="34" charset="0"/>
                <a:ea typeface="+mj-ea"/>
                <a:cs typeface="Calibri" panose="020F0502020204030204" pitchFamily="34" charset="0"/>
              </a:rPr>
              <a:t>Lewis Sperry Chafer</a:t>
            </a:r>
          </a:p>
          <a:p>
            <a:pPr algn="ctr"/>
            <a:r>
              <a:rPr lang="en-US" sz="1800" dirty="0">
                <a:latin typeface="Calibri" panose="020F0502020204030204" pitchFamily="34" charset="0"/>
                <a:ea typeface="+mj-ea"/>
                <a:cs typeface="+mj-cs"/>
              </a:rPr>
              <a:t>vol. 7, </a:t>
            </a:r>
            <a:r>
              <a:rPr lang="en-US" sz="1800" i="1" dirty="0">
                <a:latin typeface="Calibri" panose="020F0502020204030204" pitchFamily="34" charset="0"/>
                <a:ea typeface="+mj-ea"/>
                <a:cs typeface="+mj-cs"/>
              </a:rPr>
              <a:t>Systematic Theology </a:t>
            </a:r>
            <a:r>
              <a:rPr lang="en-US" sz="1800" dirty="0">
                <a:latin typeface="Calibri" panose="020F0502020204030204" pitchFamily="34" charset="0"/>
                <a:ea typeface="+mj-ea"/>
                <a:cs typeface="+mj-cs"/>
              </a:rPr>
              <a:t>(Grand Rapids, MI: Kregel Publications, 1993), 265-66.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2057399"/>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None/>
            </a:pP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Arguments from:</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2209800"/>
            <a:ext cx="2096347" cy="3657600"/>
          </a:xfrm>
        </p:spPr>
      </p:pic>
    </p:spTree>
    <p:extLst>
      <p:ext uri="{BB962C8B-B14F-4D97-AF65-F5344CB8AC3E}">
        <p14:creationId xmlns:p14="http://schemas.microsoft.com/office/powerpoint/2010/main" val="3181691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8B900914-C2BB-4F8A-A7A4-CB2E0F63A023}"/>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GOD’S PROMISE</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10</a:t>
            </a:r>
          </a:p>
        </p:txBody>
      </p:sp>
      <p:sp>
        <p:nvSpPr>
          <p:cNvPr id="107523" name="Rectangle 3">
            <a:extLst>
              <a:ext uri="{FF2B5EF4-FFF2-40B4-BE49-F238E27FC236}">
                <a16:creationId xmlns:a16="http://schemas.microsoft.com/office/drawing/2014/main" id="{EA4F9C50-CD59-46E1-A5C8-CEEEFB0467E7}"/>
              </a:ext>
            </a:extLst>
          </p:cNvPr>
          <p:cNvSpPr>
            <a:spLocks noGrp="1" noChangeArrowheads="1"/>
          </p:cNvSpPr>
          <p:nvPr>
            <p:ph type="body" sz="half" idx="4294967295"/>
          </p:nvPr>
        </p:nvSpPr>
        <p:spPr>
          <a:xfrm>
            <a:off x="3657600" y="1695450"/>
            <a:ext cx="5284788" cy="346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Despite delay, </a:t>
            </a:r>
          </a:p>
          <a:p>
            <a:pPr marL="461963" lvl="1" indent="-461963" eaLnBrk="1" hangingPunct="1">
              <a:spcBef>
                <a:spcPts val="0"/>
              </a:spcBef>
              <a:spcAft>
                <a:spcPts val="3600"/>
              </a:spcAft>
              <a:buClr>
                <a:schemeClr val="tx2"/>
              </a:buClr>
              <a:buSzPct val="75000"/>
              <a:buFont typeface="Wingdings" panose="05000000000000000000" pitchFamily="2" charset="2"/>
              <a:buChar char="n"/>
              <a:defRPr/>
            </a:pPr>
            <a:r>
              <a:rPr lang="en-US" altLang="en-US" dirty="0">
                <a:effectLst>
                  <a:outerShdw blurRad="38100" dist="38100" dir="2700000" algn="tl">
                    <a:srgbClr val="000000">
                      <a:alpha val="43137"/>
                    </a:srgbClr>
                  </a:outerShdw>
                </a:effectLst>
                <a:ea typeface="+mn-ea"/>
                <a:cs typeface="Calibri" panose="020F0502020204030204" pitchFamily="34" charset="0"/>
              </a:rPr>
              <a:t>the day will come:</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Like a thief</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According to God’s promise</a:t>
            </a:r>
          </a:p>
        </p:txBody>
      </p:sp>
      <p:pic>
        <p:nvPicPr>
          <p:cNvPr id="107524" name="Picture 4" descr="BD06577_">
            <a:extLst>
              <a:ext uri="{FF2B5EF4-FFF2-40B4-BE49-F238E27FC236}">
                <a16:creationId xmlns:a16="http://schemas.microsoft.com/office/drawing/2014/main" id="{02C98C9D-AC11-4A26-9F15-9D02A2217A69}"/>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304800" y="1828800"/>
            <a:ext cx="2646483" cy="32004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s://scontent-dfw1-1.xx.fbcdn.net/hphotos-xtf1/t31.0-8/11794619_10207462667233113_7088908926816719446_o.jpg">
            <a:extLst>
              <a:ext uri="{FF2B5EF4-FFF2-40B4-BE49-F238E27FC236}">
                <a16:creationId xmlns:a16="http://schemas.microsoft.com/office/drawing/2014/main" id="{5E3E0726-1B74-45CA-BA41-2E8E8867B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2015" y="228600"/>
            <a:ext cx="795997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there be light’; and there was light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540192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3FDB8E2B-E3C5-4230-9001-DF40597EC2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DD9A6-C8D8-47AF-9199-3F59CF17D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334000"/>
          </a:xfrm>
        </p:spPr>
        <p:txBody>
          <a:bodyPr/>
          <a:lstStyle/>
          <a:p>
            <a:pPr marL="0" indent="0" algn="ctr" defTabSz="685800">
              <a:spcBef>
                <a:spcPct val="0"/>
              </a:spcBef>
              <a:spcAft>
                <a:spcPts val="1200"/>
              </a:spcAft>
              <a:buNone/>
              <a:defRPr/>
            </a:pPr>
            <a:r>
              <a:rPr lang="en-US" sz="4000" kern="1200" dirty="0">
                <a:solidFill>
                  <a:schemeClr val="tx2"/>
                </a:solidFill>
                <a:ea typeface="+mj-ea"/>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a:t>
            </a:r>
            <a:r>
              <a:rPr lang="en-US" sz="2700" dirty="0">
                <a:effectLst/>
              </a:rPr>
              <a:t>, </a:t>
            </a:r>
            <a:r>
              <a:rPr lang="en-US" sz="2700" baseline="30000" dirty="0">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rPr>
              <a:t>3</a:t>
            </a:r>
            <a:r>
              <a:rPr lang="en-US" sz="2700" dirty="0">
                <a:effectLst>
                  <a:outerShdw blurRad="38100" dist="38100" dir="2700000" algn="tl">
                    <a:srgbClr val="000000">
                      <a:alpha val="43137"/>
                    </a:srgbClr>
                  </a:outerShdw>
                </a:effectLst>
              </a:rPr>
              <a:t> Then the Lord said, ‘My Spirit shall not strive with man forever, because he also is flesh; nevertheless his days shall be </a:t>
            </a:r>
            <a:r>
              <a:rPr lang="en-US" sz="2700" b="1" u="sng" dirty="0">
                <a:solidFill>
                  <a:srgbClr val="FFFFCC"/>
                </a:solidFill>
                <a:effectLst>
                  <a:outerShdw blurRad="38100" dist="38100" dir="2700000" algn="tl">
                    <a:srgbClr val="000000">
                      <a:alpha val="43137"/>
                    </a:srgbClr>
                  </a:outerShdw>
                </a:effectLst>
              </a:rPr>
              <a:t>one hundred and twenty years</a:t>
            </a:r>
            <a:r>
              <a:rPr lang="en-US" sz="2700" dirty="0">
                <a:effectLst>
                  <a:outerShdw blurRad="38100" dist="38100" dir="2700000" algn="tl">
                    <a:srgbClr val="000000">
                      <a:alpha val="43137"/>
                    </a:srgbClr>
                  </a:outerShdw>
                </a:effectLst>
              </a:rPr>
              <a:t>.’ </a:t>
            </a:r>
            <a:r>
              <a:rPr lang="en-US" sz="2700" baseline="30000" dirty="0">
                <a:effectLst/>
              </a:rPr>
              <a:t>4</a:t>
            </a:r>
            <a:r>
              <a:rPr lang="en-US" sz="270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659850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21:1, 4</a:t>
            </a:r>
          </a:p>
          <a:p>
            <a:pPr algn="just">
              <a:spcAft>
                <a:spcPts val="1200"/>
              </a:spcAft>
              <a:defRPr/>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400" dirty="0">
                <a:latin typeface="Calibri" panose="020F0502020204030204" pitchFamily="34" charset="0"/>
                <a:cs typeface="Calibri" panose="020F0502020204030204" pitchFamily="34" charset="0"/>
              </a:rPr>
              <a:t>Then I saw a new heaven and a new earth; for the first heaven and the first earth </a:t>
            </a:r>
            <a:r>
              <a:rPr lang="en-US" sz="3400" b="1" u="sng" dirty="0">
                <a:solidFill>
                  <a:srgbClr val="FFFFCC"/>
                </a:solidFill>
                <a:latin typeface="Calibri" panose="020F0502020204030204" pitchFamily="34" charset="0"/>
                <a:cs typeface="Calibri" panose="020F0502020204030204" pitchFamily="34" charset="0"/>
              </a:rPr>
              <a:t>passed away </a:t>
            </a:r>
            <a:r>
              <a:rPr lang="en-US" sz="3400" b="1" dirty="0">
                <a:solidFill>
                  <a:schemeClr val="tx2"/>
                </a:solidFill>
                <a:latin typeface="Calibri" panose="020F0502020204030204" pitchFamily="34" charset="0"/>
                <a:cs typeface="Calibri" panose="020F0502020204030204" pitchFamily="34" charset="0"/>
              </a:rPr>
              <a:t>[</a:t>
            </a:r>
            <a:r>
              <a:rPr lang="en-US" sz="3400" b="1" i="1" dirty="0">
                <a:solidFill>
                  <a:schemeClr val="tx2"/>
                </a:solidFill>
                <a:latin typeface="Calibri" panose="020F0502020204030204" pitchFamily="34" charset="0"/>
                <a:cs typeface="Calibri" panose="020F0502020204030204" pitchFamily="34" charset="0"/>
              </a:rPr>
              <a:t>apérchomai</a:t>
            </a:r>
            <a:r>
              <a:rPr lang="en-US" sz="3400" b="1" dirty="0">
                <a:solidFill>
                  <a:schemeClr val="tx2"/>
                </a:solidFill>
                <a:latin typeface="Calibri" panose="020F0502020204030204" pitchFamily="34" charset="0"/>
                <a:cs typeface="Calibri" panose="020F0502020204030204" pitchFamily="34" charset="0"/>
              </a:rPr>
              <a:t>]</a:t>
            </a:r>
            <a:r>
              <a:rPr lang="en-US" sz="3400" dirty="0">
                <a:latin typeface="Calibri" panose="020F0502020204030204" pitchFamily="34" charset="0"/>
                <a:cs typeface="Calibri" panose="020F0502020204030204" pitchFamily="34" charset="0"/>
              </a:rPr>
              <a:t>, and there is no longer </a:t>
            </a:r>
            <a:r>
              <a:rPr lang="en-US" sz="3400" i="1" dirty="0">
                <a:latin typeface="Calibri" panose="020F0502020204030204" pitchFamily="34" charset="0"/>
                <a:cs typeface="Calibri" panose="020F0502020204030204" pitchFamily="34" charset="0"/>
              </a:rPr>
              <a:t>any</a:t>
            </a:r>
            <a:r>
              <a:rPr lang="en-US" sz="3400" dirty="0">
                <a:latin typeface="Calibri" panose="020F0502020204030204" pitchFamily="34" charset="0"/>
                <a:cs typeface="Calibri" panose="020F0502020204030204" pitchFamily="34" charset="0"/>
              </a:rPr>
              <a:t> sea…</a:t>
            </a:r>
            <a:r>
              <a:rPr lang="en-US" sz="3400" baseline="30000" dirty="0">
                <a:latin typeface="Calibri" panose="020F0502020204030204" pitchFamily="34" charset="0"/>
                <a:cs typeface="Calibri" panose="020F0502020204030204" pitchFamily="34" charset="0"/>
              </a:rPr>
              <a:t>4 </a:t>
            </a:r>
            <a:r>
              <a:rPr lang="en-US" sz="3400" dirty="0">
                <a:latin typeface="Calibri" panose="020F0502020204030204" pitchFamily="34" charset="0"/>
                <a:cs typeface="Calibri" panose="020F0502020204030204" pitchFamily="34" charset="0"/>
              </a:rPr>
              <a:t>and He will wipe away every tear from their eyes; and there will no longer be </a:t>
            </a:r>
            <a:r>
              <a:rPr lang="en-US" sz="3400" i="1" dirty="0">
                <a:latin typeface="Calibri" panose="020F0502020204030204" pitchFamily="34" charset="0"/>
                <a:cs typeface="Calibri" panose="020F0502020204030204" pitchFamily="34" charset="0"/>
              </a:rPr>
              <a:t>any</a:t>
            </a:r>
            <a:r>
              <a:rPr lang="en-US" sz="3400" dirty="0">
                <a:latin typeface="Calibri" panose="020F0502020204030204" pitchFamily="34" charset="0"/>
                <a:cs typeface="Calibri" panose="020F0502020204030204" pitchFamily="34" charset="0"/>
              </a:rPr>
              <a:t> death; there will no longer be </a:t>
            </a:r>
            <a:r>
              <a:rPr lang="en-US" sz="3400" i="1" dirty="0">
                <a:latin typeface="Calibri" panose="020F0502020204030204" pitchFamily="34" charset="0"/>
                <a:cs typeface="Calibri" panose="020F0502020204030204" pitchFamily="34" charset="0"/>
              </a:rPr>
              <a:t>any</a:t>
            </a:r>
            <a:r>
              <a:rPr lang="en-US" sz="3400" dirty="0">
                <a:latin typeface="Calibri" panose="020F0502020204030204" pitchFamily="34" charset="0"/>
                <a:cs typeface="Calibri" panose="020F0502020204030204" pitchFamily="34" charset="0"/>
              </a:rPr>
              <a:t> mourning, or crying, or pain; the first things have </a:t>
            </a:r>
            <a:r>
              <a:rPr lang="en-US" sz="3400" b="1" u="sng" dirty="0">
                <a:solidFill>
                  <a:srgbClr val="FFFFCC"/>
                </a:solidFill>
                <a:latin typeface="Calibri" panose="020F0502020204030204" pitchFamily="34" charset="0"/>
                <a:cs typeface="Calibri" panose="020F0502020204030204" pitchFamily="34" charset="0"/>
              </a:rPr>
              <a:t>passed away</a:t>
            </a:r>
            <a:r>
              <a:rPr lang="en-US" sz="3400" b="1" dirty="0">
                <a:solidFill>
                  <a:srgbClr val="FFFFCC"/>
                </a:solidFill>
                <a:latin typeface="Calibri" panose="020F0502020204030204" pitchFamily="34" charset="0"/>
                <a:cs typeface="Calibri" panose="020F0502020204030204" pitchFamily="34" charset="0"/>
              </a:rPr>
              <a:t> </a:t>
            </a:r>
            <a:r>
              <a:rPr lang="en-US" sz="3400" b="1" dirty="0">
                <a:solidFill>
                  <a:schemeClr val="tx2"/>
                </a:solidFill>
                <a:latin typeface="Calibri" panose="020F0502020204030204" pitchFamily="34" charset="0"/>
                <a:cs typeface="Calibri" panose="020F0502020204030204" pitchFamily="34" charset="0"/>
              </a:rPr>
              <a:t>[</a:t>
            </a:r>
            <a:r>
              <a:rPr lang="en-US" sz="3400" b="1" i="1" dirty="0">
                <a:solidFill>
                  <a:schemeClr val="tx2"/>
                </a:solidFill>
                <a:latin typeface="Calibri" panose="020F0502020204030204" pitchFamily="34" charset="0"/>
                <a:cs typeface="Calibri" panose="020F0502020204030204" pitchFamily="34" charset="0"/>
              </a:rPr>
              <a:t>apérchomai</a:t>
            </a:r>
            <a:r>
              <a:rPr lang="en-US" sz="3400" b="1" dirty="0">
                <a:solidFill>
                  <a:schemeClr val="tx2"/>
                </a:solidFill>
                <a:latin typeface="Calibri" panose="020F0502020204030204" pitchFamily="34" charset="0"/>
                <a:cs typeface="Calibri" panose="020F0502020204030204" pitchFamily="34" charset="0"/>
              </a:rPr>
              <a:t>]</a:t>
            </a:r>
            <a:r>
              <a:rPr lang="en-US" sz="34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378622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Psalm 90:2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mountains were born Or You gave birth to the earth and the world, Even from everlasting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everlasting</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God.”</a:t>
            </a:r>
          </a:p>
        </p:txBody>
      </p:sp>
      <p:pic>
        <p:nvPicPr>
          <p:cNvPr id="2" name="Picture 1">
            <a:extLst>
              <a:ext uri="{FF2B5EF4-FFF2-40B4-BE49-F238E27FC236}">
                <a16:creationId xmlns:a16="http://schemas.microsoft.com/office/drawing/2014/main" id="{D4FB6D4B-C9AD-4835-8633-956DCBF6A7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2300" y="3048000"/>
            <a:ext cx="2819400" cy="1828800"/>
          </a:xfrm>
          <a:prstGeom prst="rect">
            <a:avLst/>
          </a:prstGeom>
        </p:spPr>
      </p:pic>
    </p:spTree>
    <p:extLst>
      <p:ext uri="{BB962C8B-B14F-4D97-AF65-F5344CB8AC3E}">
        <p14:creationId xmlns:p14="http://schemas.microsoft.com/office/powerpoint/2010/main" val="40716569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8B900914-C2BB-4F8A-A7A4-CB2E0F63A023}"/>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GOD’S PROMISE</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10</a:t>
            </a:r>
          </a:p>
        </p:txBody>
      </p:sp>
      <p:sp>
        <p:nvSpPr>
          <p:cNvPr id="107523" name="Rectangle 3">
            <a:extLst>
              <a:ext uri="{FF2B5EF4-FFF2-40B4-BE49-F238E27FC236}">
                <a16:creationId xmlns:a16="http://schemas.microsoft.com/office/drawing/2014/main" id="{EA4F9C50-CD59-46E1-A5C8-CEEEFB0467E7}"/>
              </a:ext>
            </a:extLst>
          </p:cNvPr>
          <p:cNvSpPr>
            <a:spLocks noGrp="1" noChangeArrowheads="1"/>
          </p:cNvSpPr>
          <p:nvPr>
            <p:ph type="body" sz="half" idx="4294967295"/>
          </p:nvPr>
        </p:nvSpPr>
        <p:spPr>
          <a:xfrm>
            <a:off x="3657600" y="1695450"/>
            <a:ext cx="5284788" cy="346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Despite delay, </a:t>
            </a:r>
          </a:p>
          <a:p>
            <a:pPr marL="461963" lvl="1" indent="-461963" eaLnBrk="1" hangingPunct="1">
              <a:spcBef>
                <a:spcPts val="0"/>
              </a:spcBef>
              <a:spcAft>
                <a:spcPts val="3600"/>
              </a:spcAft>
              <a:buClr>
                <a:schemeClr val="tx2"/>
              </a:buClr>
              <a:buSzPct val="75000"/>
              <a:buFont typeface="Wingdings" panose="05000000000000000000" pitchFamily="2" charset="2"/>
              <a:buChar char="n"/>
              <a:defRPr/>
            </a:pPr>
            <a:r>
              <a:rPr lang="en-US" altLang="en-US" dirty="0">
                <a:effectLst>
                  <a:outerShdw blurRad="38100" dist="38100" dir="2700000" algn="tl">
                    <a:srgbClr val="000000">
                      <a:alpha val="43137"/>
                    </a:srgbClr>
                  </a:outerShdw>
                </a:effectLst>
                <a:ea typeface="+mn-ea"/>
                <a:cs typeface="Calibri" panose="020F0502020204030204" pitchFamily="34" charset="0"/>
              </a:rPr>
              <a:t>the day will come:</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Like a thief</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According to God’s promise</a:t>
            </a:r>
          </a:p>
        </p:txBody>
      </p:sp>
      <p:pic>
        <p:nvPicPr>
          <p:cNvPr id="107524" name="Picture 4" descr="BD06577_">
            <a:extLst>
              <a:ext uri="{FF2B5EF4-FFF2-40B4-BE49-F238E27FC236}">
                <a16:creationId xmlns:a16="http://schemas.microsoft.com/office/drawing/2014/main" id="{02C98C9D-AC11-4A26-9F15-9D02A2217A69}"/>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304800" y="1828800"/>
            <a:ext cx="2646483" cy="3200400"/>
          </a:xfrm>
        </p:spPr>
      </p:pic>
    </p:spTree>
    <p:extLst>
      <p:ext uri="{BB962C8B-B14F-4D97-AF65-F5344CB8AC3E}">
        <p14:creationId xmlns:p14="http://schemas.microsoft.com/office/powerpoint/2010/main" val="3693691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have fallen asleep.</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dirty="0">
                <a:effectLst>
                  <a:outerShdw blurRad="38100" dist="38100" dir="2700000" algn="tl">
                    <a:srgbClr val="000000">
                      <a:alpha val="43137"/>
                    </a:srgbClr>
                  </a:outerShdw>
                </a:effectLst>
                <a:cs typeface="Calibri" panose="020F0502020204030204" pitchFamily="34" charset="0"/>
              </a:rPr>
              <a:t>caught up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comfort one another with these words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57002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2057399"/>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None/>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Arguments from</a:t>
            </a: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2209800"/>
            <a:ext cx="2096347" cy="3657600"/>
          </a:xfrm>
        </p:spPr>
      </p:pic>
    </p:spTree>
    <p:extLst>
      <p:ext uri="{BB962C8B-B14F-4D97-AF65-F5344CB8AC3E}">
        <p14:creationId xmlns:p14="http://schemas.microsoft.com/office/powerpoint/2010/main" val="33893776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755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4024E776-37A5-4D7F-9560-E71B2C5FCCE9}"/>
              </a:ext>
            </a:extLst>
          </p:cNvPr>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BIBLICAL PROPHECY: IMPORTANCE</a:t>
            </a:r>
          </a:p>
        </p:txBody>
      </p:sp>
      <p:sp>
        <p:nvSpPr>
          <p:cNvPr id="50179" name="Rectangle 3">
            <a:extLst>
              <a:ext uri="{FF2B5EF4-FFF2-40B4-BE49-F238E27FC236}">
                <a16:creationId xmlns:a16="http://schemas.microsoft.com/office/drawing/2014/main" id="{25A4D6FA-2A5C-4442-A72B-43A56A443472}"/>
              </a:ext>
            </a:extLst>
          </p:cNvPr>
          <p:cNvSpPr>
            <a:spLocks noGrp="1" noChangeArrowheads="1"/>
          </p:cNvSpPr>
          <p:nvPr>
            <p:ph type="body" idx="1"/>
          </p:nvPr>
        </p:nvSpPr>
        <p:spPr>
          <a:xfrm>
            <a:off x="1600200" y="1371600"/>
            <a:ext cx="5943600" cy="21336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 27% of Scripture was prophetic at the time it was written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 1:19</a:t>
            </a:r>
          </a:p>
        </p:txBody>
      </p:sp>
      <p:pic>
        <p:nvPicPr>
          <p:cNvPr id="111620" name="Picture 2" descr="https://encrypted-tbn0.gstatic.com/images?q=tbn:ANd9GcSin4M6uzTQl0aEvpqYZdAz8qKHG4K1SEelRztzkqBmiYlfKPXN9g">
            <a:extLst>
              <a:ext uri="{FF2B5EF4-FFF2-40B4-BE49-F238E27FC236}">
                <a16:creationId xmlns:a16="http://schemas.microsoft.com/office/drawing/2014/main" id="{B6585249-FD1C-4A55-8CD5-49DE85CA3D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39219" y="3657600"/>
            <a:ext cx="3865563"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876800"/>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 short time ago, I took occasion to go through the New Testament to mark each reference to the coming of the Lord Jesus Christ and to observe the use made of that teaching about His coming. I was struck a new with the fact that almost without exception, when the coming of Christ is mentioned in the New Testament, it is followed by an exhortation to godliness and holy living</a:t>
            </a:r>
            <a:r>
              <a:rPr lang="en-US" i="1" dirty="0">
                <a:effectLst>
                  <a:outerShdw blurRad="38100" dist="38100" dir="2700000" algn="tl">
                    <a:srgbClr val="000000">
                      <a:alpha val="43137"/>
                    </a:srgbClr>
                  </a:outerShdw>
                </a:effectLst>
              </a:rPr>
              <a:t>.”</a:t>
            </a:r>
          </a:p>
        </p:txBody>
      </p:sp>
      <p:pic>
        <p:nvPicPr>
          <p:cNvPr id="1026" name="Picture 2" descr="Image result for j. dwight pentecost"/>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2400" y="152400"/>
            <a:ext cx="1219200" cy="914400"/>
          </a:xfrm>
          <a:prstGeom prst="rect">
            <a:avLst/>
          </a:prstGeom>
          <a:solidFill>
            <a:srgbClr val="FFFFFF">
              <a:shade val="85000"/>
            </a:srgbClr>
          </a:solidFill>
          <a:ln w="28575"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1543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J. Dwight Pentecost</a:t>
            </a:r>
          </a:p>
          <a:p>
            <a:pPr algn="ctr" eaLnBrk="1" hangingPunct="1"/>
            <a:r>
              <a:rPr lang="en-US" sz="1800" kern="0" dirty="0">
                <a:solidFill>
                  <a:schemeClr val="tx1"/>
                </a:solidFill>
                <a:effectLst>
                  <a:outerShdw blurRad="38100" dist="38100" dir="2700000" algn="tl">
                    <a:srgbClr val="000000">
                      <a:alpha val="43137"/>
                    </a:srgbClr>
                  </a:outerShdw>
                </a:effectLst>
              </a:rPr>
              <a:t>Prophecy For Today, Page 20</a:t>
            </a:r>
          </a:p>
        </p:txBody>
      </p:sp>
    </p:spTree>
    <p:extLst>
      <p:ext uri="{BB962C8B-B14F-4D97-AF65-F5344CB8AC3E}">
        <p14:creationId xmlns:p14="http://schemas.microsoft.com/office/powerpoint/2010/main" val="2133051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78259"/>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1:19-21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So we have the prophetic word made more sure, to which you do well to pay attention as to a lamp shining in a dark place, until the day dawns and the morning star arises in your hearts. </a:t>
            </a:r>
            <a:r>
              <a:rPr lang="en-US" sz="3200" baseline="30000" dirty="0">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But know this first of all, that no prophecy of Scripture is a matter of one’s own interpretation, </a:t>
            </a:r>
            <a:r>
              <a:rPr lang="en-US" sz="3200" baseline="30000" dirty="0">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for no prophecy was ever made by an act of human will, but men moved by the Holy Spirit spoke from God.”</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9987228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3711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idx="4294967295"/>
          </p:nvPr>
        </p:nvSpPr>
        <p:spPr>
          <a:xfrm>
            <a:off x="0" y="228600"/>
            <a:ext cx="9144000" cy="1143000"/>
          </a:xfrm>
        </p:spPr>
        <p:txBody>
          <a:bodyPr/>
          <a:lstStyle/>
          <a:p>
            <a:pPr algn="ctr"/>
            <a:r>
              <a:rPr lang="en-US" sz="3600" dirty="0">
                <a:effectLst>
                  <a:outerShdw blurRad="38100" dist="38100" dir="2700000" algn="tl">
                    <a:srgbClr val="000000">
                      <a:alpha val="43137"/>
                    </a:srgbClr>
                  </a:outerShdw>
                </a:effectLst>
              </a:rPr>
              <a:t>AUTHORITY OF SCRIPTURE</a:t>
            </a:r>
            <a:br>
              <a:rPr lang="en-US"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19</a:t>
            </a:r>
          </a:p>
        </p:txBody>
      </p:sp>
      <p:pic>
        <p:nvPicPr>
          <p:cNvPr id="3" name="Picture 2">
            <a:extLst>
              <a:ext uri="{FF2B5EF4-FFF2-40B4-BE49-F238E27FC236}">
                <a16:creationId xmlns:a16="http://schemas.microsoft.com/office/drawing/2014/main" id="{B9190FDF-0901-4DCF-A111-2AA36BF3B1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341" y="1892478"/>
            <a:ext cx="8925318" cy="3822523"/>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6FFD81-3455-4D93-B4A3-93EDEDF32E6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APPLICATION</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11-15</a:t>
            </a:r>
          </a:p>
        </p:txBody>
      </p:sp>
      <p:sp>
        <p:nvSpPr>
          <p:cNvPr id="112643" name="Rectangle 3">
            <a:extLst>
              <a:ext uri="{FF2B5EF4-FFF2-40B4-BE49-F238E27FC236}">
                <a16:creationId xmlns:a16="http://schemas.microsoft.com/office/drawing/2014/main" id="{7BFB78A4-A7A3-4536-8912-2B64E7320622}"/>
              </a:ext>
            </a:extLst>
          </p:cNvPr>
          <p:cNvSpPr>
            <a:spLocks noGrp="1" noChangeArrowheads="1"/>
          </p:cNvSpPr>
          <p:nvPr>
            <p:ph type="body" sz="half" idx="4294967295"/>
          </p:nvPr>
        </p:nvSpPr>
        <p:spPr>
          <a:xfrm>
            <a:off x="228600" y="2098675"/>
            <a:ext cx="4343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Holy Living (11b, 14)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Evangelism (12)</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Hope (13)</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Patience (15)</a:t>
            </a:r>
          </a:p>
        </p:txBody>
      </p:sp>
      <p:pic>
        <p:nvPicPr>
          <p:cNvPr id="112644" name="Picture 4" descr="BD09145_">
            <a:extLst>
              <a:ext uri="{FF2B5EF4-FFF2-40B4-BE49-F238E27FC236}">
                <a16:creationId xmlns:a16="http://schemas.microsoft.com/office/drawing/2014/main" id="{29D90558-05A3-4E86-B04E-A5C9C1BA564B}"/>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874195" y="2286000"/>
            <a:ext cx="3888805" cy="27432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6FFD81-3455-4D93-B4A3-93EDEDF32E6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APPLICATION</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11-15</a:t>
            </a:r>
          </a:p>
        </p:txBody>
      </p:sp>
      <p:sp>
        <p:nvSpPr>
          <p:cNvPr id="112643" name="Rectangle 3">
            <a:extLst>
              <a:ext uri="{FF2B5EF4-FFF2-40B4-BE49-F238E27FC236}">
                <a16:creationId xmlns:a16="http://schemas.microsoft.com/office/drawing/2014/main" id="{7BFB78A4-A7A3-4536-8912-2B64E7320622}"/>
              </a:ext>
            </a:extLst>
          </p:cNvPr>
          <p:cNvSpPr>
            <a:spLocks noGrp="1" noChangeArrowheads="1"/>
          </p:cNvSpPr>
          <p:nvPr>
            <p:ph type="body" sz="half" idx="4294967295"/>
          </p:nvPr>
        </p:nvSpPr>
        <p:spPr>
          <a:xfrm>
            <a:off x="228600" y="2098675"/>
            <a:ext cx="4343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Holy Living (11b, 14)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Evangelism (12)</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Hope (13)</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Patience (15)</a:t>
            </a:r>
          </a:p>
        </p:txBody>
      </p:sp>
      <p:pic>
        <p:nvPicPr>
          <p:cNvPr id="112644" name="Picture 4" descr="BD09145_">
            <a:extLst>
              <a:ext uri="{FF2B5EF4-FFF2-40B4-BE49-F238E27FC236}">
                <a16:creationId xmlns:a16="http://schemas.microsoft.com/office/drawing/2014/main" id="{29D90558-05A3-4E86-B04E-A5C9C1BA564B}"/>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874195" y="2286000"/>
            <a:ext cx="3888805" cy="2743200"/>
          </a:xfrm>
        </p:spPr>
      </p:pic>
    </p:spTree>
    <p:extLst>
      <p:ext uri="{BB962C8B-B14F-4D97-AF65-F5344CB8AC3E}">
        <p14:creationId xmlns:p14="http://schemas.microsoft.com/office/powerpoint/2010/main" val="30726688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6FFD81-3455-4D93-B4A3-93EDEDF32E6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APPLICATION</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11-15</a:t>
            </a:r>
          </a:p>
        </p:txBody>
      </p:sp>
      <p:sp>
        <p:nvSpPr>
          <p:cNvPr id="112643" name="Rectangle 3">
            <a:extLst>
              <a:ext uri="{FF2B5EF4-FFF2-40B4-BE49-F238E27FC236}">
                <a16:creationId xmlns:a16="http://schemas.microsoft.com/office/drawing/2014/main" id="{7BFB78A4-A7A3-4536-8912-2B64E7320622}"/>
              </a:ext>
            </a:extLst>
          </p:cNvPr>
          <p:cNvSpPr>
            <a:spLocks noGrp="1" noChangeArrowheads="1"/>
          </p:cNvSpPr>
          <p:nvPr>
            <p:ph type="body" sz="half" idx="4294967295"/>
          </p:nvPr>
        </p:nvSpPr>
        <p:spPr>
          <a:xfrm>
            <a:off x="228600" y="2098675"/>
            <a:ext cx="4343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Holy Living (11b, 14)</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Evangelism (12)</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Hope (13)</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Patience (15)</a:t>
            </a:r>
          </a:p>
        </p:txBody>
      </p:sp>
      <p:pic>
        <p:nvPicPr>
          <p:cNvPr id="112644" name="Picture 4" descr="BD09145_">
            <a:extLst>
              <a:ext uri="{FF2B5EF4-FFF2-40B4-BE49-F238E27FC236}">
                <a16:creationId xmlns:a16="http://schemas.microsoft.com/office/drawing/2014/main" id="{29D90558-05A3-4E86-B04E-A5C9C1BA564B}"/>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874195" y="2286000"/>
            <a:ext cx="3888805" cy="2743200"/>
          </a:xfrm>
        </p:spPr>
      </p:pic>
    </p:spTree>
    <p:extLst>
      <p:ext uri="{BB962C8B-B14F-4D97-AF65-F5344CB8AC3E}">
        <p14:creationId xmlns:p14="http://schemas.microsoft.com/office/powerpoint/2010/main" val="13294492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570208"/>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11:25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do not want you, brethren, to be uninformed of this mystery—so that you will not be wise in your own estimation—that a partial hardening has happened to Israel until the </a:t>
            </a:r>
            <a:r>
              <a:rPr lang="en-US" sz="3600" b="1" u="sng" dirty="0">
                <a:solidFill>
                  <a:srgbClr val="FFFFCC"/>
                </a:solidFill>
                <a:latin typeface="Calibri" panose="020F0502020204030204" pitchFamily="34" charset="0"/>
                <a:cs typeface="Calibri" panose="020F0502020204030204" pitchFamily="34" charset="0"/>
              </a:rPr>
              <a:t>fullness of the Gentiles</a:t>
            </a:r>
            <a:r>
              <a:rPr lang="en-US" sz="3600" dirty="0">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come in.”</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304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6FFD81-3455-4D93-B4A3-93EDEDF32E6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APPLICATION</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11-15</a:t>
            </a:r>
          </a:p>
        </p:txBody>
      </p:sp>
      <p:sp>
        <p:nvSpPr>
          <p:cNvPr id="112643" name="Rectangle 3">
            <a:extLst>
              <a:ext uri="{FF2B5EF4-FFF2-40B4-BE49-F238E27FC236}">
                <a16:creationId xmlns:a16="http://schemas.microsoft.com/office/drawing/2014/main" id="{7BFB78A4-A7A3-4536-8912-2B64E7320622}"/>
              </a:ext>
            </a:extLst>
          </p:cNvPr>
          <p:cNvSpPr>
            <a:spLocks noGrp="1" noChangeArrowheads="1"/>
          </p:cNvSpPr>
          <p:nvPr>
            <p:ph type="body" sz="half" idx="4294967295"/>
          </p:nvPr>
        </p:nvSpPr>
        <p:spPr>
          <a:xfrm>
            <a:off x="228600" y="2098675"/>
            <a:ext cx="4343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Holy Living (11b, 14)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Evangelism (12)</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Hope (13)</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Patience (15)</a:t>
            </a:r>
          </a:p>
        </p:txBody>
      </p:sp>
      <p:pic>
        <p:nvPicPr>
          <p:cNvPr id="112644" name="Picture 4" descr="BD09145_">
            <a:extLst>
              <a:ext uri="{FF2B5EF4-FFF2-40B4-BE49-F238E27FC236}">
                <a16:creationId xmlns:a16="http://schemas.microsoft.com/office/drawing/2014/main" id="{29D90558-05A3-4E86-B04E-A5C9C1BA564B}"/>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874195" y="2286000"/>
            <a:ext cx="3888805" cy="2743200"/>
          </a:xfrm>
        </p:spPr>
      </p:pic>
    </p:spTree>
    <p:extLst>
      <p:ext uri="{BB962C8B-B14F-4D97-AF65-F5344CB8AC3E}">
        <p14:creationId xmlns:p14="http://schemas.microsoft.com/office/powerpoint/2010/main" val="32378209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6FFD81-3455-4D93-B4A3-93EDEDF32E6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APPLICATION</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11-15</a:t>
            </a:r>
          </a:p>
        </p:txBody>
      </p:sp>
      <p:sp>
        <p:nvSpPr>
          <p:cNvPr id="112643" name="Rectangle 3">
            <a:extLst>
              <a:ext uri="{FF2B5EF4-FFF2-40B4-BE49-F238E27FC236}">
                <a16:creationId xmlns:a16="http://schemas.microsoft.com/office/drawing/2014/main" id="{7BFB78A4-A7A3-4536-8912-2B64E7320622}"/>
              </a:ext>
            </a:extLst>
          </p:cNvPr>
          <p:cNvSpPr>
            <a:spLocks noGrp="1" noChangeArrowheads="1"/>
          </p:cNvSpPr>
          <p:nvPr>
            <p:ph type="body" sz="half" idx="4294967295"/>
          </p:nvPr>
        </p:nvSpPr>
        <p:spPr>
          <a:xfrm>
            <a:off x="228600" y="2098675"/>
            <a:ext cx="4343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Holy Living (11b, 14)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Evangelism (12)</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Hope (13)</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Patience (15)</a:t>
            </a:r>
          </a:p>
        </p:txBody>
      </p:sp>
      <p:pic>
        <p:nvPicPr>
          <p:cNvPr id="112644" name="Picture 4" descr="BD09145_">
            <a:extLst>
              <a:ext uri="{FF2B5EF4-FFF2-40B4-BE49-F238E27FC236}">
                <a16:creationId xmlns:a16="http://schemas.microsoft.com/office/drawing/2014/main" id="{29D90558-05A3-4E86-B04E-A5C9C1BA564B}"/>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874195" y="2286000"/>
            <a:ext cx="3888805" cy="2743200"/>
          </a:xfrm>
        </p:spPr>
      </p:pic>
    </p:spTree>
    <p:extLst>
      <p:ext uri="{BB962C8B-B14F-4D97-AF65-F5344CB8AC3E}">
        <p14:creationId xmlns:p14="http://schemas.microsoft.com/office/powerpoint/2010/main" val="14612650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sz="6000" dirty="0">
                <a:effectLst>
                  <a:outerShdw blurRad="38100" dist="38100" dir="2700000" algn="tl">
                    <a:srgbClr val="000000">
                      <a:alpha val="43137"/>
                    </a:srgbClr>
                  </a:outerShdw>
                </a:effectLst>
              </a:rPr>
              <a:t>CONCLUSION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14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Devices (2:1b-3)</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Doom (2:4-9)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Depravity (2:10-16)</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Emptiness (2:17-19)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Regression (2:20-22)</a:t>
            </a:r>
          </a:p>
        </p:txBody>
      </p:sp>
      <p:pic>
        <p:nvPicPr>
          <p:cNvPr id="4" name="Picture 3">
            <a:extLst>
              <a:ext uri="{FF2B5EF4-FFF2-40B4-BE49-F238E27FC236}">
                <a16:creationId xmlns:a16="http://schemas.microsoft.com/office/drawing/2014/main" id="{896CD77D-5385-4FC9-9A92-01F14B4CC4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3886200"/>
            <a:ext cx="1923999" cy="2743200"/>
          </a:xfrm>
          <a:prstGeom prst="rect">
            <a:avLst/>
          </a:prstGeom>
        </p:spPr>
      </p:pic>
    </p:spTree>
    <p:extLst>
      <p:ext uri="{BB962C8B-B14F-4D97-AF65-F5344CB8AC3E}">
        <p14:creationId xmlns:p14="http://schemas.microsoft.com/office/powerpoint/2010/main" val="356900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7300852-4D41-43B8-A028-D4C413902894}"/>
              </a:ext>
            </a:extLst>
          </p:cNvPr>
          <p:cNvSpPr>
            <a:spLocks noGrp="1" noChangeArrowheads="1"/>
          </p:cNvSpPr>
          <p:nvPr>
            <p:ph type="title"/>
          </p:nvPr>
        </p:nvSpPr>
        <p:spPr>
          <a:xfrm>
            <a:off x="685800" y="228600"/>
            <a:ext cx="7772400" cy="903514"/>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D2CBF2D6-BE43-4DCD-A669-A4C1F364D70D}"/>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3 – Doctrine of the false teachers</a:t>
            </a:r>
          </a:p>
        </p:txBody>
      </p:sp>
      <p:pic>
        <p:nvPicPr>
          <p:cNvPr id="81924" name="Picture 4" descr="j0096349">
            <a:extLst>
              <a:ext uri="{FF2B5EF4-FFF2-40B4-BE49-F238E27FC236}">
                <a16:creationId xmlns:a16="http://schemas.microsoft.com/office/drawing/2014/main" id="{8254966D-3FF0-43C3-AB62-3E9AB3F598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C8AB35-AA1A-4E5D-A44C-9515C53A1C82}"/>
              </a:ext>
            </a:extLst>
          </p:cNvPr>
          <p:cNvPicPr>
            <a:picLocks noChangeAspect="1"/>
          </p:cNvPicPr>
          <p:nvPr/>
        </p:nvPicPr>
        <p:blipFill>
          <a:blip r:embed="rId2"/>
          <a:stretch>
            <a:fillRect/>
          </a:stretch>
        </p:blipFill>
        <p:spPr>
          <a:xfrm>
            <a:off x="1104900" y="2019300"/>
            <a:ext cx="6934200" cy="3924300"/>
          </a:xfrm>
          <a:prstGeom prst="rect">
            <a:avLst/>
          </a:prstGeom>
        </p:spPr>
      </p:pic>
      <p:sp>
        <p:nvSpPr>
          <p:cNvPr id="80898" name="Rectangle 2">
            <a:extLst>
              <a:ext uri="{FF2B5EF4-FFF2-40B4-BE49-F238E27FC236}">
                <a16:creationId xmlns:a16="http://schemas.microsoft.com/office/drawing/2014/main" id="{8DCB62CE-C9D4-4B83-A720-250C6A2070C6}"/>
              </a:ext>
            </a:extLst>
          </p:cNvPr>
          <p:cNvSpPr>
            <a:spLocks noGrp="1" noChangeArrowheads="1"/>
          </p:cNvSpPr>
          <p:nvPr>
            <p:ph type="ctrTitle" idx="4294967295"/>
          </p:nvPr>
        </p:nvSpPr>
        <p:spPr>
          <a:xfrm>
            <a:off x="685800" y="228600"/>
            <a:ext cx="7772400" cy="1143000"/>
          </a:xfrm>
        </p:spPr>
        <p:txBody>
          <a:bodyPr/>
          <a:lstStyle/>
          <a:p>
            <a:pPr algn="ctr"/>
            <a:r>
              <a:rPr lang="en-US" altLang="en-US" sz="3600" kern="1200" dirty="0">
                <a:effectLst>
                  <a:outerShdw blurRad="38100" dist="38100" dir="2700000" algn="tl">
                    <a:srgbClr val="000000">
                      <a:alpha val="43137"/>
                    </a:srgbClr>
                  </a:outerShdw>
                </a:effectLst>
              </a:rPr>
              <a:t>RELEVANCE OF THE FUTURE</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2 Peter 3:3-15</a:t>
            </a:r>
          </a:p>
        </p:txBody>
      </p:sp>
    </p:spTree>
  </p:cSld>
  <p:clrMapOvr>
    <a:masterClrMapping/>
  </p:clrMapOvr>
</p:sld>
</file>

<file path=ppt/theme/theme1.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3491</TotalTime>
  <Words>3282</Words>
  <Application>Microsoft Office PowerPoint</Application>
  <PresentationFormat>On-screen Show (4:3)</PresentationFormat>
  <Paragraphs>302</Paragraphs>
  <Slides>68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Abadi MT Condensed Light</vt:lpstr>
      <vt:lpstr>Calibri</vt:lpstr>
      <vt:lpstr>Times New Roman</vt:lpstr>
      <vt:lpstr>Wingdings</vt:lpstr>
      <vt:lpstr>13_Azure</vt:lpstr>
      <vt:lpstr>2 Peter</vt:lpstr>
      <vt:lpstr>INTRODUCTORY MATTERS</vt:lpstr>
      <vt:lpstr>STRUCTURE</vt:lpstr>
      <vt:lpstr>STRUCTURE</vt:lpstr>
      <vt:lpstr>PowerPoint Presentation</vt:lpstr>
      <vt:lpstr>STRUCTURE</vt:lpstr>
      <vt:lpstr>2 PETER 2 OUTLINE</vt:lpstr>
      <vt:lpstr>STRUCTURE</vt:lpstr>
      <vt:lpstr>RELEVANCE OF THE FUTURE 2 Peter 3:3-15</vt:lpstr>
      <vt:lpstr>OVERVIEW OF 2 PETER 3:3-15</vt:lpstr>
      <vt:lpstr>OVERVIEW OF 2 PETER 3:3-15</vt:lpstr>
      <vt:lpstr>DOCTRINE OF FALSE TEACHERS  V.3-4</vt:lpstr>
      <vt:lpstr>OVERVIEW OF 2 PETER 3:3-15</vt:lpstr>
      <vt:lpstr>MOTIVE OF FALSE TEACHERS  V.3-4</vt:lpstr>
      <vt:lpstr>PowerPoint Presentation</vt:lpstr>
      <vt:lpstr>PowerPoint Presentation</vt:lpstr>
      <vt:lpstr>OVERVIEW OF 2 PETER 3:3-15</vt:lpstr>
      <vt:lpstr>PETER’S REBUTTAL V.5-10</vt:lpstr>
      <vt:lpstr>PETER’S REBUTTAL V.5-10</vt:lpstr>
      <vt:lpstr>HISTORY  V. 5-7</vt:lpstr>
      <vt:lpstr>HISTORY  V. 5-7</vt:lpstr>
      <vt:lpstr>PowerPoint Presentation</vt:lpstr>
      <vt:lpstr>HISTORY  V. 5-7</vt:lpstr>
      <vt:lpstr>REASONS AGAINST A LOCAL FLOOD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PETER’S REBUTTAL V.5-10</vt:lpstr>
      <vt:lpstr>SCRIPTURE V. 8</vt:lpstr>
      <vt:lpstr>PowerPoint Presentation</vt:lpstr>
      <vt:lpstr>PowerPoint Presentation</vt:lpstr>
      <vt:lpstr>PETER’S REBUTTAL V.5-10</vt:lpstr>
      <vt:lpstr>GOD’S CHARACTER V. 9</vt:lpstr>
      <vt:lpstr>PowerPoint Presentation</vt:lpstr>
      <vt:lpstr>PowerPoint Presentation</vt:lpstr>
      <vt:lpstr>Calvin said: “By predestination we mean the eternal decree of God, by which he determined with himself whatever he wished to happen with regard to every man. All are not created on equal terms, but some are preordained to eternal life, others to eternal damnation; and, accordingly, as each has been created for one or other of these ends, we say that he has been predestinated to life or to death.”</vt:lpstr>
      <vt:lpstr>Calvin said: “We say, then, that Scripture clearly proves this much, that God by his eternal and immutable counsel determined once for all those whom it was his pleasure one day to admit to salvation, and those whom, on the other hand, it was his pleasure to doom to destruction.”</vt:lpstr>
      <vt:lpstr>Calvin said: “I say with Augustine, that the Lord has created those who, as he certainly foreknow, were to go to destruction, and he did so because he so willed. Why he willed it is not ours to ask, as we cannot comprehend, nor can it become us even to raise a controversy as to the justice of the divine will. Whenever we speak of it, we are speaking of the supreme standard of justice.”</vt:lpstr>
      <vt:lpstr>Calvin wrote: “Now, since the arrangement of all things is in the hand of God, since to him belongs the disposal of life and death, he arranges all things by his sovereign counsel, in such a way that individuals are born, who are doomed from the womb to certain death, and are to glorify him by their destruction.”</vt:lpstr>
      <vt:lpstr>PowerPoint Presentation</vt:lpstr>
      <vt:lpstr>PowerPoint Presentation</vt:lpstr>
      <vt:lpstr>PETER’S REBUTTAL V.5-10</vt:lpstr>
      <vt:lpstr>GOD’S PROMISE V. 10</vt:lpstr>
      <vt:lpstr>PowerPoint Presentation</vt:lpstr>
      <vt:lpstr>PowerPoint Presentation</vt:lpstr>
      <vt:lpstr>PowerPoint Presentation</vt:lpstr>
      <vt:lpstr>PowerPoint Presentation</vt:lpstr>
      <vt:lpstr>PowerPoint Presentation</vt:lpstr>
      <vt:lpstr>GOD’S PROMISE V. 10</vt:lpstr>
      <vt:lpstr>PowerPoint Presentation</vt:lpstr>
      <vt:lpstr>PETER’S REBUTTAL V.5-10</vt:lpstr>
      <vt:lpstr>OVERVIEW OF 2 PETER 3:3-15</vt:lpstr>
      <vt:lpstr>BIBLICAL PROPHECY: IMPORTANCE</vt:lpstr>
      <vt:lpstr>PowerPoint Presentation</vt:lpstr>
      <vt:lpstr>PowerPoint Presentation</vt:lpstr>
      <vt:lpstr>AUTHORITY OF SCRIPTURE V. 19</vt:lpstr>
      <vt:lpstr>APPLICATION V. 11-15</vt:lpstr>
      <vt:lpstr>APPLICATION V. 11-15</vt:lpstr>
      <vt:lpstr>APPLICATION V. 11-15</vt:lpstr>
      <vt:lpstr>PowerPoint Presentation</vt:lpstr>
      <vt:lpstr>APPLICATION V. 11-15</vt:lpstr>
      <vt:lpstr>APPLICATION V. 11-15</vt:lpstr>
      <vt:lpstr>CONCLUSION</vt:lpstr>
      <vt:lpstr>OVERVIEW OF 2 PETER 3:3-15</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08-2-Peter 2v1-22</dc:title>
  <dc:creator>A. Woods</dc:creator>
  <cp:lastModifiedBy>Jim McGowan</cp:lastModifiedBy>
  <cp:revision>323</cp:revision>
  <cp:lastPrinted>2020-04-08T12:45:35Z</cp:lastPrinted>
  <dcterms:created xsi:type="dcterms:W3CDTF">2008-02-23T18:28:51Z</dcterms:created>
  <dcterms:modified xsi:type="dcterms:W3CDTF">2020-04-15T01:00:56Z</dcterms:modified>
</cp:coreProperties>
</file>