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65"/>
  </p:notesMasterIdLst>
  <p:handoutMasterIdLst>
    <p:handoutMasterId r:id="rId66"/>
  </p:handoutMasterIdLst>
  <p:sldIdLst>
    <p:sldId id="256" r:id="rId2"/>
    <p:sldId id="5701" r:id="rId3"/>
    <p:sldId id="5725" r:id="rId4"/>
    <p:sldId id="405" r:id="rId5"/>
    <p:sldId id="279" r:id="rId6"/>
    <p:sldId id="6340" r:id="rId7"/>
    <p:sldId id="6352" r:id="rId8"/>
    <p:sldId id="407" r:id="rId9"/>
    <p:sldId id="284" r:id="rId10"/>
    <p:sldId id="303" r:id="rId11"/>
    <p:sldId id="304" r:id="rId12"/>
    <p:sldId id="326" r:id="rId13"/>
    <p:sldId id="5651" r:id="rId14"/>
    <p:sldId id="328" r:id="rId15"/>
    <p:sldId id="6467" r:id="rId16"/>
    <p:sldId id="6468" r:id="rId17"/>
    <p:sldId id="6466" r:id="rId18"/>
    <p:sldId id="6469" r:id="rId19"/>
    <p:sldId id="5652" r:id="rId20"/>
    <p:sldId id="330" r:id="rId21"/>
    <p:sldId id="331" r:id="rId22"/>
    <p:sldId id="5653" r:id="rId23"/>
    <p:sldId id="332" r:id="rId24"/>
    <p:sldId id="5655" r:id="rId25"/>
    <p:sldId id="334" r:id="rId26"/>
    <p:sldId id="6470" r:id="rId27"/>
    <p:sldId id="5457" r:id="rId28"/>
    <p:sldId id="6471" r:id="rId29"/>
    <p:sldId id="335" r:id="rId30"/>
    <p:sldId id="5659" r:id="rId31"/>
    <p:sldId id="337" r:id="rId32"/>
    <p:sldId id="5660" r:id="rId33"/>
    <p:sldId id="339" r:id="rId34"/>
    <p:sldId id="5846" r:id="rId35"/>
    <p:sldId id="5661" r:id="rId36"/>
    <p:sldId id="5656" r:id="rId37"/>
    <p:sldId id="341" r:id="rId38"/>
    <p:sldId id="342" r:id="rId39"/>
    <p:sldId id="6472" r:id="rId40"/>
    <p:sldId id="5657" r:id="rId41"/>
    <p:sldId id="344" r:id="rId42"/>
    <p:sldId id="6477" r:id="rId43"/>
    <p:sldId id="6476" r:id="rId44"/>
    <p:sldId id="345" r:id="rId45"/>
    <p:sldId id="346" r:id="rId46"/>
    <p:sldId id="5658" r:id="rId47"/>
    <p:sldId id="348" r:id="rId48"/>
    <p:sldId id="384" r:id="rId49"/>
    <p:sldId id="6478" r:id="rId50"/>
    <p:sldId id="6479" r:id="rId51"/>
    <p:sldId id="5662" r:id="rId52"/>
    <p:sldId id="5663" r:id="rId53"/>
    <p:sldId id="351" r:id="rId54"/>
    <p:sldId id="5572" r:id="rId55"/>
    <p:sldId id="6465" r:id="rId56"/>
    <p:sldId id="1072" r:id="rId57"/>
    <p:sldId id="6480" r:id="rId58"/>
    <p:sldId id="6481" r:id="rId59"/>
    <p:sldId id="6482" r:id="rId60"/>
    <p:sldId id="6483" r:id="rId61"/>
    <p:sldId id="6484" r:id="rId62"/>
    <p:sldId id="5602" r:id="rId63"/>
    <p:sldId id="6409" r:id="rId6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8" autoAdjust="0"/>
    <p:restoredTop sz="96353" autoAdjust="0"/>
  </p:normalViewPr>
  <p:slideViewPr>
    <p:cSldViewPr>
      <p:cViewPr varScale="1">
        <p:scale>
          <a:sx n="57" d="100"/>
          <a:sy n="57" d="100"/>
        </p:scale>
        <p:origin x="13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38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14B0ED1-CBE6-4161-BDBF-8BDF028832B5}"/>
              </a:ext>
            </a:extLst>
          </p:cNvPr>
          <p:cNvSpPr>
            <a:spLocks noGrp="1"/>
          </p:cNvSpPr>
          <p:nvPr>
            <p:ph type="ftr" sz="quarter" idx="2"/>
          </p:nvPr>
        </p:nvSpPr>
        <p:spPr>
          <a:xfrm>
            <a:off x="0" y="9120188"/>
            <a:ext cx="3170238" cy="481012"/>
          </a:xfrm>
          <a:prstGeom prst="rect">
            <a:avLst/>
          </a:prstGeom>
        </p:spPr>
        <p:txBody>
          <a:bodyPr vert="horz" lIns="96661" tIns="48331" rIns="96661" bIns="48331" rtlCol="0" anchor="b"/>
          <a:lstStyle>
            <a:lvl1pPr algn="l">
              <a:defRPr sz="1300" dirty="0">
                <a:latin typeface="Calibri" panose="020F0502020204030204" pitchFamily="34" charset="0"/>
                <a:cs typeface="Calibri" panose="020F0502020204030204" pitchFamily="34" charset="0"/>
              </a:defRPr>
            </a:lvl1pPr>
          </a:lstStyle>
          <a:p>
            <a:pPr>
              <a:defRPr/>
            </a:pPr>
            <a:r>
              <a:rPr lang="en-US"/>
              <a:t>Sugar Land Bible Church</a:t>
            </a:r>
          </a:p>
        </p:txBody>
      </p:sp>
      <p:sp>
        <p:nvSpPr>
          <p:cNvPr id="5" name="Slide Number Placeholder 4">
            <a:extLst>
              <a:ext uri="{FF2B5EF4-FFF2-40B4-BE49-F238E27FC236}">
                <a16:creationId xmlns:a16="http://schemas.microsoft.com/office/drawing/2014/main" id="{191E65DF-47E6-4F21-9CCD-1F6F4DA94AC4}"/>
              </a:ext>
            </a:extLst>
          </p:cNvPr>
          <p:cNvSpPr>
            <a:spLocks noGrp="1"/>
          </p:cNvSpPr>
          <p:nvPr>
            <p:ph type="sldNum" sz="quarter" idx="3"/>
          </p:nvPr>
        </p:nvSpPr>
        <p:spPr>
          <a:xfrm>
            <a:off x="4143375" y="9120188"/>
            <a:ext cx="3170238" cy="481012"/>
          </a:xfrm>
          <a:prstGeom prst="rect">
            <a:avLst/>
          </a:prstGeom>
        </p:spPr>
        <p:txBody>
          <a:bodyPr vert="horz" lIns="96661" tIns="48331" rIns="96661" bIns="48331" rtlCol="0" anchor="b"/>
          <a:lstStyle>
            <a:lvl1pPr algn="r">
              <a:defRPr sz="1300" smtClean="0"/>
            </a:lvl1pPr>
          </a:lstStyle>
          <a:p>
            <a:pPr>
              <a:defRPr/>
            </a:pPr>
            <a:fld id="{E5F9CD63-06A6-4459-BDCB-DEA0CAD18413}" type="slidenum">
              <a:rPr lang="en-US"/>
              <a:pPr>
                <a:defRPr/>
              </a:pPr>
              <a:t>‹#›</a:t>
            </a:fld>
            <a:endParaRPr lang="en-US"/>
          </a:p>
        </p:txBody>
      </p:sp>
      <p:sp>
        <p:nvSpPr>
          <p:cNvPr id="6" name="Header Placeholder 1">
            <a:extLst>
              <a:ext uri="{FF2B5EF4-FFF2-40B4-BE49-F238E27FC236}">
                <a16:creationId xmlns:a16="http://schemas.microsoft.com/office/drawing/2014/main" id="{1A53B7D8-0198-4E34-B878-990EC5856748}"/>
              </a:ext>
            </a:extLst>
          </p:cNvPr>
          <p:cNvSpPr>
            <a:spLocks noGrp="1"/>
          </p:cNvSpPr>
          <p:nvPr>
            <p:ph type="hdr" sz="quarter"/>
          </p:nvPr>
        </p:nvSpPr>
        <p:spPr>
          <a:xfrm>
            <a:off x="2211388"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2 Peter 012</a:t>
            </a:r>
          </a:p>
          <a:p>
            <a:pPr>
              <a:defRPr/>
            </a:pPr>
            <a:r>
              <a:rPr lang="en-US" dirty="0"/>
              <a:t>04-08-2020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D4CC02A1-7F3D-4E1B-8BCF-293A42A7CB0E}"/>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67" name="Rectangle 3">
            <a:extLst>
              <a:ext uri="{FF2B5EF4-FFF2-40B4-BE49-F238E27FC236}">
                <a16:creationId xmlns:a16="http://schemas.microsoft.com/office/drawing/2014/main" id="{DF2953DC-AAFE-4C13-A2A1-8333654930F8}"/>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Calibri" panose="020F0502020204030204" pitchFamily="34" charset="0"/>
              </a:defRPr>
            </a:lvl1pPr>
          </a:lstStyle>
          <a:p>
            <a:pPr>
              <a:defRPr/>
            </a:pPr>
            <a:fld id="{FDBEA049-136B-4CC2-9698-4F65AE0CB2F9}" type="datetimeFigureOut">
              <a:rPr lang="en-US"/>
              <a:pPr>
                <a:defRPr/>
              </a:pPr>
              <a:t>4/8/2020</a:t>
            </a:fld>
            <a:endParaRPr lang="en-US" dirty="0"/>
          </a:p>
        </p:txBody>
      </p:sp>
      <p:sp>
        <p:nvSpPr>
          <p:cNvPr id="3076" name="Rectangle 4">
            <a:extLst>
              <a:ext uri="{FF2B5EF4-FFF2-40B4-BE49-F238E27FC236}">
                <a16:creationId xmlns:a16="http://schemas.microsoft.com/office/drawing/2014/main" id="{B52E7196-9E8B-484E-BA79-A65D500EFF90}"/>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a:extLst>
              <a:ext uri="{FF2B5EF4-FFF2-40B4-BE49-F238E27FC236}">
                <a16:creationId xmlns:a16="http://schemas.microsoft.com/office/drawing/2014/main" id="{BFA1ACDC-5CE9-4834-B06A-A03A68E47F80}"/>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88070" name="Rectangle 6">
            <a:extLst>
              <a:ext uri="{FF2B5EF4-FFF2-40B4-BE49-F238E27FC236}">
                <a16:creationId xmlns:a16="http://schemas.microsoft.com/office/drawing/2014/main" id="{F33FBF54-73BD-40EF-9449-070FA9D22EA1}"/>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71" name="Rectangle 7">
            <a:extLst>
              <a:ext uri="{FF2B5EF4-FFF2-40B4-BE49-F238E27FC236}">
                <a16:creationId xmlns:a16="http://schemas.microsoft.com/office/drawing/2014/main" id="{2C68375F-FB48-43B5-B2DC-4F060235399F}"/>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888B744C-CCA7-42F0-B026-54AA483E0A4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1</a:t>
            </a:fld>
            <a:endParaRPr lang="en-US" altLang="en-US" dirty="0"/>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2</a:t>
            </a:fld>
            <a:endParaRPr lang="en-US" altLang="en-US" dirty="0"/>
          </a:p>
        </p:txBody>
      </p:sp>
    </p:spTree>
    <p:extLst>
      <p:ext uri="{BB962C8B-B14F-4D97-AF65-F5344CB8AC3E}">
        <p14:creationId xmlns:p14="http://schemas.microsoft.com/office/powerpoint/2010/main" val="192980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3</a:t>
            </a:fld>
            <a:endParaRPr lang="en-US" altLang="en-US" dirty="0"/>
          </a:p>
        </p:txBody>
      </p:sp>
    </p:spTree>
    <p:extLst>
      <p:ext uri="{BB962C8B-B14F-4D97-AF65-F5344CB8AC3E}">
        <p14:creationId xmlns:p14="http://schemas.microsoft.com/office/powerpoint/2010/main" val="92522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4</a:t>
            </a:fld>
            <a:endParaRPr lang="en-US" altLang="en-US" dirty="0"/>
          </a:p>
        </p:txBody>
      </p:sp>
    </p:spTree>
    <p:extLst>
      <p:ext uri="{BB962C8B-B14F-4D97-AF65-F5344CB8AC3E}">
        <p14:creationId xmlns:p14="http://schemas.microsoft.com/office/powerpoint/2010/main" val="348432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5</a:t>
            </a:fld>
            <a:endParaRPr lang="en-US" altLang="en-US" dirty="0"/>
          </a:p>
        </p:txBody>
      </p:sp>
    </p:spTree>
    <p:extLst>
      <p:ext uri="{BB962C8B-B14F-4D97-AF65-F5344CB8AC3E}">
        <p14:creationId xmlns:p14="http://schemas.microsoft.com/office/powerpoint/2010/main" val="23667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6</a:t>
            </a:fld>
            <a:endParaRPr lang="en-US" altLang="en-US" dirty="0"/>
          </a:p>
        </p:txBody>
      </p:sp>
    </p:spTree>
    <p:extLst>
      <p:ext uri="{BB962C8B-B14F-4D97-AF65-F5344CB8AC3E}">
        <p14:creationId xmlns:p14="http://schemas.microsoft.com/office/powerpoint/2010/main" val="60278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7</a:t>
            </a:fld>
            <a:endParaRPr lang="en-US" altLang="en-US" dirty="0"/>
          </a:p>
        </p:txBody>
      </p:sp>
    </p:spTree>
    <p:extLst>
      <p:ext uri="{BB962C8B-B14F-4D97-AF65-F5344CB8AC3E}">
        <p14:creationId xmlns:p14="http://schemas.microsoft.com/office/powerpoint/2010/main" val="2795032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1/17/2018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17</a:t>
            </a:fld>
            <a:endParaRPr lang="en-US" dirty="0"/>
          </a:p>
        </p:txBody>
      </p:sp>
    </p:spTree>
    <p:extLst>
      <p:ext uri="{BB962C8B-B14F-4D97-AF65-F5344CB8AC3E}">
        <p14:creationId xmlns:p14="http://schemas.microsoft.com/office/powerpoint/2010/main" val="1503222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62</a:t>
            </a:fld>
            <a:endParaRPr lang="en-US" altLang="en-US" dirty="0"/>
          </a:p>
        </p:txBody>
      </p:sp>
    </p:spTree>
    <p:extLst>
      <p:ext uri="{BB962C8B-B14F-4D97-AF65-F5344CB8AC3E}">
        <p14:creationId xmlns:p14="http://schemas.microsoft.com/office/powerpoint/2010/main" val="116549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50F614-E827-47BC-BE7B-BF8F97B141E9}"/>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30FCF259-2034-4054-87A9-5466F1842CF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7A0B702E-AB58-47CB-AEFE-F0E9EFED1F77}"/>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96C0198-EF82-4699-A6BF-3BCEEAD0B3BA}"/>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68B258B8-77B5-4C90-9CB2-83AD422CAEFC}"/>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25D18A30-99B6-4B90-8080-0DCE7AD088BB}"/>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E3F0ED99-912B-48B6-88A1-49FB6E588F17}"/>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0D390E92-210D-4BEE-91B2-904D8FEA65FA}"/>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49E15023-916E-41CD-8863-67933193509A}"/>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E5CD53A4-3941-4379-8793-27BCED8DE6A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FB7D9E5C-2927-4EB8-A9DC-F47DC37AB022}"/>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3012B5F3-8679-42DB-B8DD-DAF0E316E88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F7A7F273-C82E-4601-B808-05B4DADA2075}"/>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F90A35D3-1482-48E6-AE8A-A516F545C537}"/>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5A5B9A46-C7A1-4E7A-B091-A5DE83D0CD47}"/>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5762CC14-19E0-4833-B388-B5882C62541F}"/>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B864788B-C4C6-4F44-87A5-50CB69764FB9}"/>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B20B36C5-7937-477E-A542-040BAD0031E9}"/>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BDF7278-9DBF-4A62-96F1-BF8BFDCA711D}"/>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CCB0F6B9-BD25-4EF5-99A6-22146DEB46E1}"/>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BAF2B939-090E-4706-832D-CDCD7611945A}"/>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EE35447C-DCB4-4A27-BF1B-85BBA2EF07C5}"/>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1EA143CB-7011-46D8-802D-10275202B03C}"/>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42D81E21-2C22-4719-B0B0-7DD5BC8C7EA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A9B89494-BBED-48BA-B8E6-F94AE711EC22}"/>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85E3BD2D-6670-4E20-8310-32FADED73527}"/>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A7937DE-86B9-4C84-B2D4-3A8DCA60CC23}"/>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005E1689-0142-465E-B83E-57C2D7C1230F}"/>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9CA664C4-FD59-4632-8900-E2594BFA945E}"/>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6B3559C-A9B6-4066-854F-8C6CD5E25FA1}"/>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D73385C9-38B2-4183-AD49-601D82465A3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B960A2CE-5D31-4A1C-9709-6F0AB3E466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744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744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ABD1C9DA-0D4D-42CA-8D64-2AAF6FFCF032}"/>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C8203E26-996A-4927-9761-1FADE8C4185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03CBEAB8-6F1E-405F-AAF9-7F7C033BE879}"/>
              </a:ext>
            </a:extLst>
          </p:cNvPr>
          <p:cNvSpPr>
            <a:spLocks noGrp="1" noChangeArrowheads="1"/>
          </p:cNvSpPr>
          <p:nvPr>
            <p:ph type="sldNum" sz="quarter" idx="12"/>
          </p:nvPr>
        </p:nvSpPr>
        <p:spPr/>
        <p:txBody>
          <a:bodyPr/>
          <a:lstStyle>
            <a:lvl1pPr>
              <a:defRPr>
                <a:solidFill>
                  <a:srgbClr val="FFFFFF"/>
                </a:solidFill>
              </a:defRPr>
            </a:lvl1pPr>
          </a:lstStyle>
          <a:p>
            <a:pPr>
              <a:defRPr/>
            </a:pPr>
            <a:fld id="{81F0FBF6-82F7-4760-B034-D77C3C4E42C1}" type="slidenum">
              <a:rPr lang="en-US" altLang="en-US"/>
              <a:pPr>
                <a:defRPr/>
              </a:pPr>
              <a:t>‹#›</a:t>
            </a:fld>
            <a:endParaRPr lang="en-US" altLang="en-US"/>
          </a:p>
        </p:txBody>
      </p:sp>
    </p:spTree>
    <p:extLst>
      <p:ext uri="{BB962C8B-B14F-4D97-AF65-F5344CB8AC3E}">
        <p14:creationId xmlns:p14="http://schemas.microsoft.com/office/powerpoint/2010/main" val="347127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3E0A8-1FEA-4B29-B445-AE9081ED9C02}"/>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BFCFE5-64E5-4159-A5B4-8E335674179D}"/>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94406-043B-4B19-8AE9-988ACC96CBD9}"/>
              </a:ext>
            </a:extLst>
          </p:cNvPr>
          <p:cNvSpPr>
            <a:spLocks noGrp="1"/>
          </p:cNvSpPr>
          <p:nvPr>
            <p:ph type="sldNum" sz="quarter" idx="12"/>
          </p:nvPr>
        </p:nvSpPr>
        <p:spPr>
          <a:ln/>
        </p:spPr>
        <p:txBody>
          <a:bodyPr/>
          <a:lstStyle>
            <a:lvl1pPr>
              <a:defRPr/>
            </a:lvl1pPr>
          </a:lstStyle>
          <a:p>
            <a:pPr>
              <a:defRPr/>
            </a:pPr>
            <a:fld id="{F32FBB96-2CAF-4362-84E8-7C44026281F4}" type="slidenum">
              <a:rPr lang="en-US" altLang="en-US"/>
              <a:pPr>
                <a:defRPr/>
              </a:pPr>
              <a:t>‹#›</a:t>
            </a:fld>
            <a:endParaRPr lang="en-US" altLang="en-US" dirty="0"/>
          </a:p>
        </p:txBody>
      </p:sp>
    </p:spTree>
    <p:extLst>
      <p:ext uri="{BB962C8B-B14F-4D97-AF65-F5344CB8AC3E}">
        <p14:creationId xmlns:p14="http://schemas.microsoft.com/office/powerpoint/2010/main" val="171945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B0C713-C718-4F6F-9A5E-B9ACE923D878}"/>
              </a:ext>
            </a:extLst>
          </p:cNvPr>
          <p:cNvSpPr>
            <a:spLocks noGrp="1"/>
          </p:cNvSpPr>
          <p:nvPr>
            <p:ph type="dt" sz="half" idx="10"/>
          </p:nvPr>
        </p:nvSpPr>
        <p:spPr>
          <a:ln/>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D55F19-33E3-43DD-A16D-E7255A103E24}"/>
              </a:ext>
            </a:extLst>
          </p:cNvPr>
          <p:cNvSpPr>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47F1BD-306A-4103-B9E7-05F17A4F30F2}"/>
              </a:ext>
            </a:extLst>
          </p:cNvPr>
          <p:cNvSpPr>
            <a:spLocks noGrp="1"/>
          </p:cNvSpPr>
          <p:nvPr>
            <p:ph type="sldNum" sz="quarter" idx="12"/>
          </p:nvPr>
        </p:nvSpPr>
        <p:spPr>
          <a:ln/>
        </p:spPr>
        <p:txBody>
          <a:bodyPr/>
          <a:lstStyle>
            <a:lvl1pPr>
              <a:defRPr/>
            </a:lvl1pPr>
          </a:lstStyle>
          <a:p>
            <a:pPr>
              <a:defRPr/>
            </a:pPr>
            <a:fld id="{761CD733-9455-4CFA-8FD5-E1E05E5B36B9}" type="slidenum">
              <a:rPr lang="en-US" altLang="en-US"/>
              <a:pPr>
                <a:defRPr/>
              </a:pPr>
              <a:t>‹#›</a:t>
            </a:fld>
            <a:endParaRPr lang="en-US" altLang="en-US" dirty="0"/>
          </a:p>
        </p:txBody>
      </p:sp>
    </p:spTree>
    <p:extLst>
      <p:ext uri="{BB962C8B-B14F-4D97-AF65-F5344CB8AC3E}">
        <p14:creationId xmlns:p14="http://schemas.microsoft.com/office/powerpoint/2010/main" val="221707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A7CBC6B6-6A9C-4D16-A76B-D6FE586BCA37}"/>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AA322-D5EC-4ABD-BD33-EC5C84C28F25}"/>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B9756A-EBDD-4B32-93C4-1B9A6E613D1E}"/>
              </a:ext>
            </a:extLst>
          </p:cNvPr>
          <p:cNvSpPr>
            <a:spLocks noGrp="1"/>
          </p:cNvSpPr>
          <p:nvPr>
            <p:ph type="sldNum" sz="quarter" idx="12"/>
          </p:nvPr>
        </p:nvSpPr>
        <p:spPr>
          <a:ln/>
        </p:spPr>
        <p:txBody>
          <a:bodyPr/>
          <a:lstStyle>
            <a:lvl1pPr>
              <a:defRPr/>
            </a:lvl1pPr>
          </a:lstStyle>
          <a:p>
            <a:pPr>
              <a:defRPr/>
            </a:pPr>
            <a:fld id="{2EDB0633-5B89-4012-8380-D90D98B698EC}" type="slidenum">
              <a:rPr lang="en-US" altLang="en-US"/>
              <a:pPr>
                <a:defRPr/>
              </a:pPr>
              <a:t>‹#›</a:t>
            </a:fld>
            <a:endParaRPr lang="en-US" altLang="en-US" dirty="0"/>
          </a:p>
        </p:txBody>
      </p:sp>
    </p:spTree>
    <p:extLst>
      <p:ext uri="{BB962C8B-B14F-4D97-AF65-F5344CB8AC3E}">
        <p14:creationId xmlns:p14="http://schemas.microsoft.com/office/powerpoint/2010/main" val="39493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E6ADDD-3FBF-4B1E-93D2-9F428E5B0F0C}"/>
              </a:ext>
            </a:extLst>
          </p:cNvPr>
          <p:cNvSpPr>
            <a:spLocks noGrp="1"/>
          </p:cNvSpPr>
          <p:nvPr>
            <p:ph type="dt" sz="half" idx="10"/>
          </p:nvPr>
        </p:nvSpPr>
        <p:spPr/>
        <p:txBody>
          <a:bodyPr/>
          <a:lstStyle>
            <a:lvl1pPr>
              <a:defRPr/>
            </a:lvl1pPr>
          </a:lstStyle>
          <a:p>
            <a:pPr>
              <a:defRPr/>
            </a:pPr>
            <a:fld id="{5767CE11-5874-49D8-92C1-30075F73CB28}" type="datetimeFigureOut">
              <a:rPr lang="en-US"/>
              <a:pPr>
                <a:defRPr/>
              </a:pPr>
              <a:t>4/8/2020</a:t>
            </a:fld>
            <a:endParaRPr lang="en-US"/>
          </a:p>
        </p:txBody>
      </p:sp>
      <p:sp>
        <p:nvSpPr>
          <p:cNvPr id="3" name="Footer Placeholder 4">
            <a:extLst>
              <a:ext uri="{FF2B5EF4-FFF2-40B4-BE49-F238E27FC236}">
                <a16:creationId xmlns:a16="http://schemas.microsoft.com/office/drawing/2014/main" id="{563C4595-6613-468F-9CD1-5F61333959C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3259AA4-FCBD-45D8-BB26-1747D091ED17}"/>
              </a:ext>
            </a:extLst>
          </p:cNvPr>
          <p:cNvSpPr>
            <a:spLocks noGrp="1"/>
          </p:cNvSpPr>
          <p:nvPr>
            <p:ph type="sldNum" sz="quarter" idx="12"/>
          </p:nvPr>
        </p:nvSpPr>
        <p:spPr/>
        <p:txBody>
          <a:bodyPr/>
          <a:lstStyle>
            <a:lvl1pPr>
              <a:defRPr smtClean="0"/>
            </a:lvl1pPr>
          </a:lstStyle>
          <a:p>
            <a:pPr>
              <a:defRPr/>
            </a:pPr>
            <a:fld id="{9756AE89-0BA9-4F43-AAE5-6BAEADCF4C39}" type="slidenum">
              <a:rPr lang="en-US" altLang="en-US"/>
              <a:pPr>
                <a:defRPr/>
              </a:pPr>
              <a:t>‹#›</a:t>
            </a:fld>
            <a:endParaRPr lang="en-US" altLang="en-US"/>
          </a:p>
        </p:txBody>
      </p:sp>
    </p:spTree>
    <p:extLst>
      <p:ext uri="{BB962C8B-B14F-4D97-AF65-F5344CB8AC3E}">
        <p14:creationId xmlns:p14="http://schemas.microsoft.com/office/powerpoint/2010/main" val="413828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52569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4">
            <a:extLst>
              <a:ext uri="{FF2B5EF4-FFF2-40B4-BE49-F238E27FC236}">
                <a16:creationId xmlns:a16="http://schemas.microsoft.com/office/drawing/2014/main" id="{F874D755-1183-40D3-B5A2-94754E8F179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6422" name="Rectangle 38">
            <a:extLst>
              <a:ext uri="{FF2B5EF4-FFF2-40B4-BE49-F238E27FC236}">
                <a16:creationId xmlns:a16="http://schemas.microsoft.com/office/drawing/2014/main" id="{0D32768F-A5EF-4C81-98F2-3561FB9B4C2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Date Placeholder 3">
            <a:extLst>
              <a:ext uri="{FF2B5EF4-FFF2-40B4-BE49-F238E27FC236}">
                <a16:creationId xmlns:a16="http://schemas.microsoft.com/office/drawing/2014/main" id="{0C5EB69E-4B1B-4251-B035-828539110E81}"/>
              </a:ext>
            </a:extLst>
          </p:cNvPr>
          <p:cNvSpPr>
            <a:spLocks noGrp="1"/>
          </p:cNvSpPr>
          <p:nvPr>
            <p:ph type="dt" sz="half" idx="2"/>
          </p:nvPr>
        </p:nvSpPr>
        <p:spPr bwMode="auto">
          <a:xfrm>
            <a:off x="11430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40" name="Footer Placeholder 4">
            <a:extLst>
              <a:ext uri="{FF2B5EF4-FFF2-40B4-BE49-F238E27FC236}">
                <a16:creationId xmlns:a16="http://schemas.microsoft.com/office/drawing/2014/main" id="{1FBB85C3-D141-494C-B040-FAFB5FBA4E31}"/>
              </a:ext>
            </a:extLst>
          </p:cNvPr>
          <p:cNvSpPr>
            <a:spLocks noGrp="1"/>
          </p:cNvSpPr>
          <p:nvPr>
            <p:ph type="ftr" sz="quarter" idx="3"/>
          </p:nvPr>
        </p:nvSpPr>
        <p:spPr bwMode="auto">
          <a:xfrm>
            <a:off x="35814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41" name="Slide Number Placeholder 5">
            <a:extLst>
              <a:ext uri="{FF2B5EF4-FFF2-40B4-BE49-F238E27FC236}">
                <a16:creationId xmlns:a16="http://schemas.microsoft.com/office/drawing/2014/main" id="{67D80AE9-DEA3-4EE7-86E0-76DE6F76F244}"/>
              </a:ext>
            </a:extLst>
          </p:cNvPr>
          <p:cNvSpPr>
            <a:spLocks noGrp="1"/>
          </p:cNvSpPr>
          <p:nvPr>
            <p:ph type="sldNum" sz="quarter" idx="4"/>
          </p:nvPr>
        </p:nvSpPr>
        <p:spPr bwMode="auto">
          <a:xfrm>
            <a:off x="70104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FA16C88E-948D-4B3E-91C5-437A0271C801}"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14" r:id="rId1"/>
    <p:sldLayoutId id="2147483810" r:id="rId2"/>
    <p:sldLayoutId id="2147483811" r:id="rId3"/>
    <p:sldLayoutId id="2147483812" r:id="rId4"/>
    <p:sldLayoutId id="2147483818" r:id="rId5"/>
    <p:sldLayoutId id="2147483819" r:id="rId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44EDDF4A-5CD1-4A2A-8AA9-8BC4DAB01F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0700" y="1524000"/>
            <a:ext cx="4302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133AEDA6-7BB4-4E79-AC14-04AB2C744DA1}"/>
              </a:ext>
            </a:extLst>
          </p:cNvPr>
          <p:cNvSpPr>
            <a:spLocks noGrp="1" noChangeArrowheads="1"/>
          </p:cNvSpPr>
          <p:nvPr>
            <p:ph type="ctrTitle"/>
          </p:nvPr>
        </p:nvSpPr>
        <p:spPr>
          <a:xfrm>
            <a:off x="228600" y="228600"/>
            <a:ext cx="8686800" cy="1143000"/>
          </a:xfrm>
        </p:spPr>
        <p:txBody>
          <a:bodyPr/>
          <a:lstStyle/>
          <a:p>
            <a:pPr eaLnBrk="1" hangingPunct="1"/>
            <a:r>
              <a:rPr lang="en-US" altLang="en-US" dirty="0">
                <a:effectLst>
                  <a:outerShdw blurRad="38100" dist="38100" dir="2700000" algn="tl">
                    <a:srgbClr val="000000">
                      <a:alpha val="43137"/>
                    </a:srgbClr>
                  </a:outerShdw>
                </a:effectLst>
              </a:rPr>
              <a:t>2 Peter</a:t>
            </a:r>
          </a:p>
        </p:txBody>
      </p:sp>
      <p:pic>
        <p:nvPicPr>
          <p:cNvPr id="5124" name="Picture 3">
            <a:extLst>
              <a:ext uri="{FF2B5EF4-FFF2-40B4-BE49-F238E27FC236}">
                <a16:creationId xmlns:a16="http://schemas.microsoft.com/office/drawing/2014/main" id="{5E274339-128C-478C-8B65-6EC57E34AFD0}"/>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219200" y="5581650"/>
            <a:ext cx="787400" cy="109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81773D73-C0CF-4879-94E9-8AF355CEE9EE}"/>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t>
            </a:r>
            <a:r>
              <a:rPr lang="en-US" altLang="en-US" kern="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Andy Woods</a:t>
            </a:r>
            <a:endPar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D5C384AD-C073-4BD4-B6D8-08CDA3C6747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PETER’S 2</a:t>
            </a:r>
            <a:r>
              <a:rPr lang="en-US" altLang="en-US" sz="3600" kern="1200" baseline="30000" dirty="0">
                <a:effectLst>
                  <a:outerShdw blurRad="38100" dist="38100" dir="2700000" algn="tl">
                    <a:srgbClr val="000000">
                      <a:alpha val="43137"/>
                    </a:srgbClr>
                  </a:outerShdw>
                </a:effectLst>
              </a:rPr>
              <a:t>nd</a:t>
            </a:r>
            <a:r>
              <a:rPr lang="en-US" altLang="en-US" sz="3600" kern="1200" dirty="0">
                <a:effectLst>
                  <a:outerShdw blurRad="38100" dist="38100" dir="2700000" algn="tl">
                    <a:srgbClr val="000000">
                      <a:alpha val="43137"/>
                    </a:srgbClr>
                  </a:outerShdw>
                </a:effectLst>
              </a:rPr>
              <a:t> PURPOSE STATEMENT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(3:1-2)</a:t>
            </a:r>
          </a:p>
        </p:txBody>
      </p:sp>
      <p:sp>
        <p:nvSpPr>
          <p:cNvPr id="79875" name="Rectangle 3">
            <a:extLst>
              <a:ext uri="{FF2B5EF4-FFF2-40B4-BE49-F238E27FC236}">
                <a16:creationId xmlns:a16="http://schemas.microsoft.com/office/drawing/2014/main" id="{0889FEDA-0508-4E04-BED8-D9D528797C27}"/>
              </a:ext>
            </a:extLst>
          </p:cNvPr>
          <p:cNvSpPr>
            <a:spLocks noGrp="1" noChangeArrowheads="1"/>
          </p:cNvSpPr>
          <p:nvPr>
            <p:ph type="body" idx="4294967295"/>
          </p:nvPr>
        </p:nvSpPr>
        <p:spPr>
          <a:xfrm>
            <a:off x="419100" y="1946275"/>
            <a:ext cx="4686300" cy="369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Back to the basics</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True source of knowledge</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Inspiration of both the prophets and apostles</a:t>
            </a:r>
          </a:p>
        </p:txBody>
      </p:sp>
      <p:pic>
        <p:nvPicPr>
          <p:cNvPr id="2" name="Picture 1">
            <a:extLst>
              <a:ext uri="{FF2B5EF4-FFF2-40B4-BE49-F238E27FC236}">
                <a16:creationId xmlns:a16="http://schemas.microsoft.com/office/drawing/2014/main" id="{C5F574E2-1141-4F7A-8AC2-0136A2ABC7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1150" y="1946275"/>
            <a:ext cx="3291840" cy="32918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C8AB35-AA1A-4E5D-A44C-9515C53A1C82}"/>
              </a:ext>
            </a:extLst>
          </p:cNvPr>
          <p:cNvPicPr>
            <a:picLocks noChangeAspect="1"/>
          </p:cNvPicPr>
          <p:nvPr/>
        </p:nvPicPr>
        <p:blipFill>
          <a:blip r:embed="rId2"/>
          <a:stretch>
            <a:fillRect/>
          </a:stretch>
        </p:blipFill>
        <p:spPr>
          <a:xfrm>
            <a:off x="1104900" y="2019300"/>
            <a:ext cx="6934200" cy="3924300"/>
          </a:xfrm>
          <a:prstGeom prst="rect">
            <a:avLst/>
          </a:prstGeom>
        </p:spPr>
      </p:pic>
      <p:sp>
        <p:nvSpPr>
          <p:cNvPr id="80898" name="Rectangle 2">
            <a:extLst>
              <a:ext uri="{FF2B5EF4-FFF2-40B4-BE49-F238E27FC236}">
                <a16:creationId xmlns:a16="http://schemas.microsoft.com/office/drawing/2014/main" id="{8DCB62CE-C9D4-4B83-A720-250C6A2070C6}"/>
              </a:ext>
            </a:extLst>
          </p:cNvPr>
          <p:cNvSpPr>
            <a:spLocks noGrp="1" noChangeArrowheads="1"/>
          </p:cNvSpPr>
          <p:nvPr>
            <p:ph type="ctrTitle" idx="4294967295"/>
          </p:nvPr>
        </p:nvSpPr>
        <p:spPr>
          <a:xfrm>
            <a:off x="685800" y="228600"/>
            <a:ext cx="7772400" cy="1143000"/>
          </a:xfrm>
        </p:spPr>
        <p:txBody>
          <a:bodyPr/>
          <a:lstStyle/>
          <a:p>
            <a:pPr algn="ctr"/>
            <a:r>
              <a:rPr lang="en-US" altLang="en-US" sz="3600" kern="1200" dirty="0">
                <a:effectLst>
                  <a:outerShdw blurRad="38100" dist="38100" dir="2700000" algn="tl">
                    <a:srgbClr val="000000">
                      <a:alpha val="43137"/>
                    </a:srgbClr>
                  </a:outerShdw>
                </a:effectLst>
              </a:rPr>
              <a:t>RELEVANCE OF THE FUTURE</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2 Peter 3:3-15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4FF4918-62FB-4572-9B0E-65324D03DDDF}"/>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OF 2 PETER 3:3-15</a:t>
            </a:r>
          </a:p>
        </p:txBody>
      </p:sp>
      <p:sp>
        <p:nvSpPr>
          <p:cNvPr id="82947" name="Rectangle 3">
            <a:extLst>
              <a:ext uri="{FF2B5EF4-FFF2-40B4-BE49-F238E27FC236}">
                <a16:creationId xmlns:a16="http://schemas.microsoft.com/office/drawing/2014/main" id="{0F9DEAD1-72E8-456A-9BB1-FA0BB3F1C471}"/>
              </a:ext>
            </a:extLst>
          </p:cNvPr>
          <p:cNvSpPr>
            <a:spLocks noGrp="1" noChangeArrowheads="1"/>
          </p:cNvSpPr>
          <p:nvPr>
            <p:ph type="body" idx="4294967295"/>
          </p:nvPr>
        </p:nvSpPr>
        <p:spPr>
          <a:xfrm>
            <a:off x="2286000" y="1946275"/>
            <a:ext cx="6503988"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Heresy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Motive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Peter’s rebuttal (v5-10)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Application (v11-15)</a:t>
            </a:r>
          </a:p>
        </p:txBody>
      </p:sp>
      <p:pic>
        <p:nvPicPr>
          <p:cNvPr id="82948" name="Picture 4" descr="j0193970">
            <a:extLst>
              <a:ext uri="{FF2B5EF4-FFF2-40B4-BE49-F238E27FC236}">
                <a16:creationId xmlns:a16="http://schemas.microsoft.com/office/drawing/2014/main" id="{0244D20E-46EF-4EE5-BA59-7B2DA72E16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4FF4918-62FB-4572-9B0E-65324D03DDDF}"/>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OF 2 PETER 3:3-15</a:t>
            </a:r>
          </a:p>
        </p:txBody>
      </p:sp>
      <p:sp>
        <p:nvSpPr>
          <p:cNvPr id="82947" name="Rectangle 3">
            <a:extLst>
              <a:ext uri="{FF2B5EF4-FFF2-40B4-BE49-F238E27FC236}">
                <a16:creationId xmlns:a16="http://schemas.microsoft.com/office/drawing/2014/main" id="{0F9DEAD1-72E8-456A-9BB1-FA0BB3F1C471}"/>
              </a:ext>
            </a:extLst>
          </p:cNvPr>
          <p:cNvSpPr>
            <a:spLocks noGrp="1" noChangeArrowheads="1"/>
          </p:cNvSpPr>
          <p:nvPr>
            <p:ph type="body" idx="4294967295"/>
          </p:nvPr>
        </p:nvSpPr>
        <p:spPr>
          <a:xfrm>
            <a:off x="2286000" y="1946275"/>
            <a:ext cx="6503988"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Heresy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Motive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Peter’s rebuttal (v5-10)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Application (v11-15)</a:t>
            </a:r>
          </a:p>
        </p:txBody>
      </p:sp>
      <p:pic>
        <p:nvPicPr>
          <p:cNvPr id="82948" name="Picture 4" descr="j0193970">
            <a:extLst>
              <a:ext uri="{FF2B5EF4-FFF2-40B4-BE49-F238E27FC236}">
                <a16:creationId xmlns:a16="http://schemas.microsoft.com/office/drawing/2014/main" id="{0244D20E-46EF-4EE5-BA59-7B2DA72E16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054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a:extLst>
              <a:ext uri="{FF2B5EF4-FFF2-40B4-BE49-F238E27FC236}">
                <a16:creationId xmlns:a16="http://schemas.microsoft.com/office/drawing/2014/main" id="{848E4126-FFD0-472E-A8F8-F5201B45EAEE}"/>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DOCTRINE OF FALSE TEACHERS</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 </a:t>
            </a:r>
            <a:r>
              <a:rPr lang="en-US" altLang="en-US" sz="3200" dirty="0">
                <a:solidFill>
                  <a:schemeClr val="tx1"/>
                </a:solidFill>
                <a:effectLst>
                  <a:outerShdw blurRad="38100" dist="38100" dir="2700000" algn="tl">
                    <a:srgbClr val="000000">
                      <a:alpha val="43137"/>
                    </a:srgbClr>
                  </a:outerShdw>
                </a:effectLst>
              </a:rPr>
              <a:t>V.3-4</a:t>
            </a:r>
          </a:p>
        </p:txBody>
      </p:sp>
      <p:sp>
        <p:nvSpPr>
          <p:cNvPr id="84996" name="Rectangle 4">
            <a:extLst>
              <a:ext uri="{FF2B5EF4-FFF2-40B4-BE49-F238E27FC236}">
                <a16:creationId xmlns:a16="http://schemas.microsoft.com/office/drawing/2014/main" id="{412A3EE3-1917-4BBC-A4AE-DD8FF433D075}"/>
              </a:ext>
            </a:extLst>
          </p:cNvPr>
          <p:cNvSpPr>
            <a:spLocks noGrp="1" noChangeArrowheads="1"/>
          </p:cNvSpPr>
          <p:nvPr>
            <p:ph type="body" sz="half" idx="4294967295"/>
          </p:nvPr>
        </p:nvSpPr>
        <p:spPr>
          <a:xfrm>
            <a:off x="381000" y="1981200"/>
            <a:ext cx="4114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Deny 2</a:t>
            </a:r>
            <a:r>
              <a:rPr lang="en-US" altLang="en-US" b="1" u="sng" baseline="30000" dirty="0">
                <a:solidFill>
                  <a:srgbClr val="FFFFCC"/>
                </a:solidFill>
                <a:effectLst>
                  <a:outerShdw blurRad="38100" dist="38100" dir="2700000" algn="tl">
                    <a:srgbClr val="000000">
                      <a:alpha val="43137"/>
                    </a:srgbClr>
                  </a:outerShdw>
                </a:effectLst>
                <a:cs typeface="Calibri" panose="020F0502020204030204" pitchFamily="34" charset="0"/>
              </a:rPr>
              <a:t>nd</a:t>
            </a: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 Coming</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Scoffing</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Future tense</a:t>
            </a:r>
          </a:p>
        </p:txBody>
      </p:sp>
      <p:pic>
        <p:nvPicPr>
          <p:cNvPr id="4" name="Picture 3">
            <a:extLst>
              <a:ext uri="{FF2B5EF4-FFF2-40B4-BE49-F238E27FC236}">
                <a16:creationId xmlns:a16="http://schemas.microsoft.com/office/drawing/2014/main" id="{33F737B4-75AA-4500-AE96-A735770F76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8202" y="1721761"/>
            <a:ext cx="4145639" cy="414563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295400"/>
            <a:ext cx="9144000" cy="5486400"/>
          </a:xfrm>
        </p:spPr>
        <p:txBody>
          <a:bodyPr/>
          <a:lstStyle/>
          <a:p>
            <a:pPr marL="0" indent="0" algn="just" eaLnBrk="1" hangingPunct="1">
              <a:buNone/>
              <a:defRPr/>
            </a:pPr>
            <a:r>
              <a:rPr lang="en-US" sz="2700" dirty="0">
                <a:effectLst>
                  <a:outerShdw blurRad="38100" dist="38100" dir="2700000" algn="tl">
                    <a:srgbClr val="000000">
                      <a:alpha val="43137"/>
                    </a:srgbClr>
                  </a:outerShdw>
                </a:effectLst>
              </a:rPr>
              <a:t>“When the disciples wanted to talk about prophecy, Jesus quickly switched the conversation to </a:t>
            </a:r>
            <a:r>
              <a:rPr lang="en-US" sz="2700" b="1" u="sng" dirty="0">
                <a:solidFill>
                  <a:srgbClr val="FFFFCC"/>
                </a:solidFill>
                <a:effectLst>
                  <a:outerShdw blurRad="38100" dist="38100" dir="2700000" algn="tl">
                    <a:srgbClr val="000000">
                      <a:alpha val="43137"/>
                    </a:srgbClr>
                  </a:outerShdw>
                </a:effectLst>
              </a:rPr>
              <a:t>evangelism</a:t>
            </a:r>
            <a:r>
              <a:rPr lang="en-US" sz="2700" dirty="0">
                <a:effectLst>
                  <a:outerShdw blurRad="38100" dist="38100" dir="2700000" algn="tl">
                    <a:srgbClr val="000000">
                      <a:alpha val="43137"/>
                    </a:srgbClr>
                  </a:outerShdw>
                </a:effectLst>
              </a:rPr>
              <a:t>. He wanted them to concentrate on their mission in the world. He said in essence, “</a:t>
            </a:r>
            <a:r>
              <a:rPr lang="en-US" sz="2700" b="1" u="sng" dirty="0">
                <a:solidFill>
                  <a:srgbClr val="FFFFCC"/>
                </a:solidFill>
                <a:effectLst>
                  <a:outerShdw blurRad="38100" dist="38100" dir="2700000" algn="tl">
                    <a:srgbClr val="000000">
                      <a:alpha val="43137"/>
                    </a:srgbClr>
                  </a:outerShdw>
                </a:effectLst>
              </a:rPr>
              <a:t>The details of my return are none of your business</a:t>
            </a:r>
            <a:r>
              <a:rPr lang="en-US" sz="2700" dirty="0">
                <a:effectLst>
                  <a:outerShdw blurRad="38100" dist="38100" dir="2700000" algn="tl">
                    <a:srgbClr val="000000">
                      <a:alpha val="43137"/>
                    </a:srgbClr>
                  </a:outerShdw>
                </a:effectLst>
              </a:rPr>
              <a:t>. What is your business is the mission I have given you. Focus on that!” If you want Jesus to come back sooner, focus on fulfilling your mission, not figuring out prophecy. </a:t>
            </a:r>
            <a:r>
              <a:rPr lang="en-US" sz="2700" b="1" u="sng" dirty="0">
                <a:solidFill>
                  <a:srgbClr val="FFFFCC"/>
                </a:solidFill>
                <a:effectLst>
                  <a:outerShdw blurRad="38100" dist="38100" dir="2700000" algn="tl">
                    <a:srgbClr val="000000">
                      <a:alpha val="43137"/>
                    </a:srgbClr>
                  </a:outerShdw>
                </a:effectLst>
              </a:rPr>
              <a:t>Speculating on the exact timing of Christ’s return</a:t>
            </a:r>
            <a:r>
              <a:rPr lang="en-US" sz="2700" dirty="0">
                <a:effectLst>
                  <a:outerShdw blurRad="38100" dist="38100" dir="2700000" algn="tl">
                    <a:srgbClr val="000000">
                      <a:alpha val="43137"/>
                    </a:srgbClr>
                  </a:outerShdw>
                </a:effectLst>
              </a:rPr>
              <a:t> is futile, because Jesus said, “No one knows about that day or hour, not even the angels in heaven, nor the Son, but only the Father.” Since Jesus said He didn’t know the day or hour, why should you try to figure it out? What we do know for sure is this: Jesus will not return until everyone God wants to hear the Good News has heard it.”</a:t>
            </a:r>
          </a:p>
        </p:txBody>
      </p:sp>
      <p:sp>
        <p:nvSpPr>
          <p:cNvPr id="80900" name="Text Box 4"/>
          <p:cNvSpPr txBox="1">
            <a:spLocks noChangeArrowheads="1"/>
          </p:cNvSpPr>
          <p:nvPr/>
        </p:nvSpPr>
        <p:spPr bwMode="auto">
          <a:xfrm>
            <a:off x="2984948" y="231750"/>
            <a:ext cx="3174105" cy="9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45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Rick Warren</a:t>
            </a:r>
          </a:p>
          <a:p>
            <a:pPr algn="ctr">
              <a:spcBef>
                <a:spcPts val="0"/>
              </a:spcBef>
            </a:pPr>
            <a:r>
              <a:rPr lang="en-US" altLang="en-US" sz="1800" i="1" dirty="0">
                <a:effectLst>
                  <a:outerShdw blurRad="38100" dist="38100" dir="2700000" algn="tl">
                    <a:srgbClr val="000000">
                      <a:alpha val="43137"/>
                    </a:srgbClr>
                  </a:outerShdw>
                </a:effectLst>
                <a:latin typeface="Calibri" panose="020F0502020204030204" pitchFamily="34" charset="0"/>
              </a:rPr>
              <a:t>Purpose Driven Life</a:t>
            </a:r>
            <a:r>
              <a:rPr lang="en-US" altLang="en-US" sz="1800" dirty="0">
                <a:effectLst>
                  <a:outerShdw blurRad="38100" dist="38100" dir="2700000" algn="tl">
                    <a:srgbClr val="000000">
                      <a:alpha val="43137"/>
                    </a:srgbClr>
                  </a:outerShdw>
                </a:effectLst>
                <a:latin typeface="Calibri" panose="020F0502020204030204" pitchFamily="34" charset="0"/>
              </a:rPr>
              <a:t>, </a:t>
            </a:r>
            <a:r>
              <a:rPr lang="en-US" altLang="en-US" sz="1800" dirty="0">
                <a:effectLst>
                  <a:outerShdw blurRad="38100" dist="38100" dir="2700000" algn="tl">
                    <a:srgbClr val="000000">
                      <a:alpha val="43137"/>
                    </a:srgbClr>
                  </a:outerShdw>
                </a:effectLst>
                <a:latin typeface="Calibri" panose="020F0502020204030204" pitchFamily="34" charset="0"/>
                <a:cs typeface="Arial" charset="0"/>
              </a:rPr>
              <a:t>285-86</a:t>
            </a:r>
            <a:r>
              <a:rPr lang="en-US" altLang="en-US" sz="1800" dirty="0">
                <a:effectLst>
                  <a:outerShdw blurRad="38100" dist="38100" dir="2700000" algn="tl">
                    <a:srgbClr val="000000">
                      <a:alpha val="43137"/>
                    </a:srgbClr>
                  </a:outerShdw>
                </a:effectLst>
                <a:latin typeface="Calibri" panose="020F0502020204030204" pitchFamily="34" charset="0"/>
              </a:rPr>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9844" y="168904"/>
            <a:ext cx="909891" cy="693925"/>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56266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295400"/>
            <a:ext cx="9144000" cy="3771900"/>
          </a:xfrm>
        </p:spPr>
        <p:txBody>
          <a:bodyPr/>
          <a:lstStyle/>
          <a:p>
            <a:pPr marL="0" indent="0" algn="just" eaLnBrk="1" hangingPunct="1">
              <a:spcBef>
                <a:spcPts val="0"/>
              </a:spcBef>
              <a:buNone/>
              <a:defRPr/>
            </a:pPr>
            <a:r>
              <a:rPr lang="en-US" sz="2700" dirty="0">
                <a:effectLst>
                  <a:outerShdw blurRad="38100" dist="38100" dir="2700000" algn="tl">
                    <a:srgbClr val="000000">
                      <a:alpha val="43137"/>
                    </a:srgbClr>
                  </a:outerShdw>
                </a:effectLst>
              </a:rPr>
              <a:t>Jesus said, “The Good News about God’s kingdom will be preached in all the world, to every nation. Then the end will come.” If you want Jesus to come back sooner, focus on fulfilling your mission, not figuring out prophecy. It is easy to get </a:t>
            </a:r>
            <a:r>
              <a:rPr lang="en-US" sz="2700" b="1" u="sng" dirty="0">
                <a:solidFill>
                  <a:srgbClr val="FFFFCC"/>
                </a:solidFill>
                <a:effectLst>
                  <a:outerShdw blurRad="38100" dist="38100" dir="2700000" algn="tl">
                    <a:srgbClr val="000000">
                      <a:alpha val="43137"/>
                    </a:srgbClr>
                  </a:outerShdw>
                </a:effectLst>
              </a:rPr>
              <a:t>distracted</a:t>
            </a:r>
            <a:r>
              <a:rPr lang="en-US" sz="2700" dirty="0">
                <a:effectLst>
                  <a:outerShdw blurRad="38100" dist="38100" dir="2700000" algn="tl">
                    <a:srgbClr val="000000">
                      <a:alpha val="43137"/>
                    </a:srgbClr>
                  </a:outerShdw>
                </a:effectLst>
              </a:rPr>
              <a:t> and sidetracked from your mission because </a:t>
            </a:r>
            <a:r>
              <a:rPr lang="en-US" sz="2700" b="1" u="sng" dirty="0">
                <a:solidFill>
                  <a:srgbClr val="FFFFCC"/>
                </a:solidFill>
                <a:effectLst>
                  <a:outerShdw blurRad="38100" dist="38100" dir="2700000" algn="tl">
                    <a:srgbClr val="000000">
                      <a:alpha val="43137"/>
                    </a:srgbClr>
                  </a:outerShdw>
                </a:effectLst>
              </a:rPr>
              <a:t>Satan</a:t>
            </a:r>
            <a:r>
              <a:rPr lang="en-US" sz="2700" dirty="0">
                <a:effectLst>
                  <a:outerShdw blurRad="38100" dist="38100" dir="2700000" algn="tl">
                    <a:srgbClr val="000000">
                      <a:alpha val="43137"/>
                    </a:srgbClr>
                  </a:outerShdw>
                </a:effectLst>
              </a:rPr>
              <a:t> would rather have you do anything besides sharing your faith. He will let you do all kinds of good things as long as you don’t take anyone to heaven with you. But the moment you become </a:t>
            </a:r>
            <a:r>
              <a:rPr lang="en-US" sz="2700" b="1" u="sng" dirty="0">
                <a:solidFill>
                  <a:srgbClr val="FFFFCC"/>
                </a:solidFill>
                <a:effectLst>
                  <a:outerShdw blurRad="38100" dist="38100" dir="2700000" algn="tl">
                    <a:srgbClr val="000000">
                      <a:alpha val="43137"/>
                    </a:srgbClr>
                  </a:outerShdw>
                </a:effectLst>
              </a:rPr>
              <a:t>serious about your mission,</a:t>
            </a:r>
            <a:r>
              <a:rPr lang="en-US" sz="2700" dirty="0">
                <a:effectLst>
                  <a:outerShdw blurRad="38100" dist="38100" dir="2700000" algn="tl">
                    <a:srgbClr val="000000">
                      <a:alpha val="43137"/>
                    </a:srgbClr>
                  </a:outerShdw>
                </a:effectLst>
              </a:rPr>
              <a:t> expect the Devil to throw all kinds of diversions at you. When that happens, remember the words of Jesus: “Anyone who lets himself be distracted from the work I plan for him is </a:t>
            </a:r>
            <a:r>
              <a:rPr lang="en-US" sz="2700" b="1" u="sng" dirty="0">
                <a:solidFill>
                  <a:srgbClr val="FFFFCC"/>
                </a:solidFill>
                <a:effectLst>
                  <a:outerShdw blurRad="38100" dist="38100" dir="2700000" algn="tl">
                    <a:srgbClr val="000000">
                      <a:alpha val="43137"/>
                    </a:srgbClr>
                  </a:outerShdw>
                </a:effectLst>
              </a:rPr>
              <a:t>not fit for the Kingdom of God</a:t>
            </a:r>
            <a:r>
              <a:rPr lang="en-US" sz="2700" dirty="0">
                <a:effectLst>
                  <a:outerShdw blurRad="38100" dist="38100" dir="2700000" algn="tl">
                    <a:srgbClr val="000000">
                      <a:alpha val="43137"/>
                    </a:srgbClr>
                  </a:outerShdw>
                </a:effectLst>
              </a:rPr>
              <a:t>.”</a:t>
            </a:r>
          </a:p>
        </p:txBody>
      </p:sp>
      <p:sp>
        <p:nvSpPr>
          <p:cNvPr id="6" name="Text Box 4">
            <a:extLst>
              <a:ext uri="{FF2B5EF4-FFF2-40B4-BE49-F238E27FC236}">
                <a16:creationId xmlns:a16="http://schemas.microsoft.com/office/drawing/2014/main" id="{BB2387C0-796C-4DD2-BD01-25348958E1C4}"/>
              </a:ext>
            </a:extLst>
          </p:cNvPr>
          <p:cNvSpPr txBox="1">
            <a:spLocks noChangeArrowheads="1"/>
          </p:cNvSpPr>
          <p:nvPr/>
        </p:nvSpPr>
        <p:spPr bwMode="auto">
          <a:xfrm>
            <a:off x="2984948" y="231750"/>
            <a:ext cx="3174105" cy="9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45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Rick Warren</a:t>
            </a:r>
          </a:p>
          <a:p>
            <a:pPr algn="ctr">
              <a:spcBef>
                <a:spcPts val="0"/>
              </a:spcBef>
            </a:pPr>
            <a:r>
              <a:rPr lang="en-US" altLang="en-US" sz="1800" i="1" dirty="0">
                <a:effectLst>
                  <a:outerShdw blurRad="38100" dist="38100" dir="2700000" algn="tl">
                    <a:srgbClr val="000000">
                      <a:alpha val="43137"/>
                    </a:srgbClr>
                  </a:outerShdw>
                </a:effectLst>
                <a:latin typeface="Calibri" panose="020F0502020204030204" pitchFamily="34" charset="0"/>
              </a:rPr>
              <a:t>Purpose Driven Life</a:t>
            </a:r>
            <a:r>
              <a:rPr lang="en-US" altLang="en-US" sz="1800" dirty="0">
                <a:effectLst>
                  <a:outerShdw blurRad="38100" dist="38100" dir="2700000" algn="tl">
                    <a:srgbClr val="000000">
                      <a:alpha val="43137"/>
                    </a:srgbClr>
                  </a:outerShdw>
                </a:effectLst>
                <a:latin typeface="Calibri" panose="020F0502020204030204" pitchFamily="34" charset="0"/>
              </a:rPr>
              <a:t>, </a:t>
            </a:r>
            <a:r>
              <a:rPr lang="en-US" altLang="en-US" sz="1800" dirty="0">
                <a:effectLst>
                  <a:outerShdw blurRad="38100" dist="38100" dir="2700000" algn="tl">
                    <a:srgbClr val="000000">
                      <a:alpha val="43137"/>
                    </a:srgbClr>
                  </a:outerShdw>
                </a:effectLst>
                <a:latin typeface="Calibri" panose="020F0502020204030204" pitchFamily="34" charset="0"/>
                <a:cs typeface="Arial" charset="0"/>
              </a:rPr>
              <a:t>285-86</a:t>
            </a:r>
            <a:r>
              <a:rPr lang="en-US" altLang="en-US" sz="1800" dirty="0">
                <a:effectLst>
                  <a:outerShdw blurRad="38100" dist="38100" dir="2700000" algn="tl">
                    <a:srgbClr val="000000">
                      <a:alpha val="43137"/>
                    </a:srgbClr>
                  </a:outerShdw>
                </a:effectLst>
                <a:latin typeface="Calibri" panose="020F0502020204030204" pitchFamily="34" charset="0"/>
              </a:rPr>
              <a:t>.</a:t>
            </a:r>
          </a:p>
        </p:txBody>
      </p:sp>
      <p:pic>
        <p:nvPicPr>
          <p:cNvPr id="8" name="Picture 7">
            <a:extLst>
              <a:ext uri="{FF2B5EF4-FFF2-40B4-BE49-F238E27FC236}">
                <a16:creationId xmlns:a16="http://schemas.microsoft.com/office/drawing/2014/main" id="{E0A5EE68-D93E-4C84-BA5E-9A68284E41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9844" y="168904"/>
            <a:ext cx="909891" cy="693925"/>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58789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54643"/>
            <a:ext cx="9144000" cy="5293757"/>
          </a:xfrm>
          <a:prstGeom prst="rect">
            <a:avLst/>
          </a:prstGeom>
        </p:spPr>
        <p:txBody>
          <a:bodyPr wrap="square">
            <a:spAutoFit/>
          </a:bodyPr>
          <a:lstStyle/>
          <a:p>
            <a:pPr algn="just"/>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i="1" dirty="0">
                <a:latin typeface="Calibri" panose="020F0502020204030204" pitchFamily="34" charset="0"/>
                <a:cs typeface="Calibri" panose="020F0502020204030204" pitchFamily="34" charset="0"/>
              </a:rPr>
              <a:t>Therefore, I conclude that it is sin to divide the body of Christ—to divide the body that he prayed would be united.</a:t>
            </a:r>
            <a:r>
              <a:rPr lang="en-US" sz="2600" dirty="0">
                <a:latin typeface="Calibri" panose="020F0502020204030204" pitchFamily="34" charset="0"/>
                <a:cs typeface="Calibri" panose="020F0502020204030204" pitchFamily="34" charset="0"/>
              </a:rPr>
              <a:t> Therefore for us to conclude that we must agree upon a certain view of alcohol, or a certain view of schooling, or a certain view of meat sacrificed to idols, or </a:t>
            </a:r>
            <a:r>
              <a:rPr lang="en-US" sz="2600" i="1" dirty="0">
                <a:latin typeface="Calibri" panose="020F0502020204030204" pitchFamily="34" charset="0"/>
                <a:cs typeface="Calibri" panose="020F0502020204030204" pitchFamily="34" charset="0"/>
              </a:rPr>
              <a:t>a certain view of the millennium</a:t>
            </a:r>
            <a:r>
              <a:rPr lang="en-US" sz="2600" dirty="0">
                <a:latin typeface="Calibri" panose="020F0502020204030204" pitchFamily="34" charset="0"/>
                <a:cs typeface="Calibri" panose="020F0502020204030204" pitchFamily="34" charset="0"/>
              </a:rPr>
              <a:t> in order to have fellowship together is, I think, not only unnecessary for the body of Christ, but </a:t>
            </a:r>
            <a:r>
              <a:rPr lang="en-US" sz="2600" i="1" dirty="0">
                <a:latin typeface="Calibri" panose="020F0502020204030204" pitchFamily="34" charset="0"/>
                <a:cs typeface="Calibri" panose="020F0502020204030204" pitchFamily="34" charset="0"/>
              </a:rPr>
              <a:t>it is therefore both unwarranted and therefore condemned by scripture</a:t>
            </a:r>
            <a:r>
              <a:rPr lang="en-US" sz="2600" dirty="0">
                <a:latin typeface="Calibri" panose="020F0502020204030204" pitchFamily="34" charset="0"/>
                <a:cs typeface="Calibri" panose="020F0502020204030204" pitchFamily="34" charset="0"/>
              </a:rPr>
              <a:t>. </a:t>
            </a:r>
            <a:r>
              <a:rPr lang="en-US" sz="2600" b="1" u="sng" dirty="0">
                <a:solidFill>
                  <a:srgbClr val="FFFFCC"/>
                </a:solidFill>
                <a:latin typeface="Calibri" panose="020F0502020204030204" pitchFamily="34" charset="0"/>
                <a:cs typeface="Calibri" panose="020F0502020204030204" pitchFamily="34" charset="0"/>
              </a:rPr>
              <a:t>So if you’re a pastor and you’re listening to me, </a:t>
            </a:r>
            <a:r>
              <a:rPr lang="en-US" sz="2600" b="1" i="1" u="sng" dirty="0">
                <a:solidFill>
                  <a:srgbClr val="FFFFCC"/>
                </a:solidFill>
                <a:latin typeface="Calibri" panose="020F0502020204030204" pitchFamily="34" charset="0"/>
                <a:cs typeface="Calibri" panose="020F0502020204030204" pitchFamily="34" charset="0"/>
              </a:rPr>
              <a:t>you understand me correctly if you think I’m saying you are in sin if you lead your congregation to have a statement of faith that requires a particular millennial view</a:t>
            </a:r>
            <a:r>
              <a:rPr lang="en-US" sz="2600" i="1" dirty="0">
                <a:latin typeface="Calibri" panose="020F0502020204030204" pitchFamily="34" charset="0"/>
                <a:cs typeface="Calibri" panose="020F0502020204030204" pitchFamily="34" charset="0"/>
              </a:rPr>
              <a:t>.</a:t>
            </a:r>
            <a:r>
              <a:rPr lang="en-US" sz="2600" dirty="0">
                <a:latin typeface="Calibri" panose="020F0502020204030204" pitchFamily="34" charset="0"/>
                <a:cs typeface="Calibri" panose="020F0502020204030204" pitchFamily="34" charset="0"/>
              </a:rPr>
              <a:t> I do not understand why that has to be a matter of uniformity in order to have Christian unity in a local congregation</a:t>
            </a:r>
            <a:r>
              <a:rPr lang="en-US" sz="2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011FC28F-DD68-4692-A3DD-FD767CDA8B62}"/>
              </a:ext>
            </a:extLst>
          </p:cNvPr>
          <p:cNvSpPr/>
          <p:nvPr/>
        </p:nvSpPr>
        <p:spPr>
          <a:xfrm>
            <a:off x="1104900" y="228600"/>
            <a:ext cx="6858000" cy="584775"/>
          </a:xfrm>
          <a:prstGeom prst="rect">
            <a:avLst/>
          </a:prstGeom>
        </p:spPr>
        <p:txBody>
          <a:bodyPr wrap="square">
            <a:spAutoFit/>
          </a:bodyPr>
          <a:lstStyle/>
          <a:p>
            <a:pPr algn="ctr">
              <a:spcAft>
                <a:spcPts val="9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Eschatology A Sin?</a:t>
            </a:r>
          </a:p>
        </p:txBody>
      </p:sp>
      <p:sp>
        <p:nvSpPr>
          <p:cNvPr id="8" name="Rectangle 7">
            <a:extLst>
              <a:ext uri="{FF2B5EF4-FFF2-40B4-BE49-F238E27FC236}">
                <a16:creationId xmlns:a16="http://schemas.microsoft.com/office/drawing/2014/main" id="{525AEB49-AE4E-4731-A3B3-C44C1B2F0773}"/>
              </a:ext>
            </a:extLst>
          </p:cNvPr>
          <p:cNvSpPr/>
          <p:nvPr/>
        </p:nvSpPr>
        <p:spPr>
          <a:xfrm>
            <a:off x="0" y="6296234"/>
            <a:ext cx="9144000" cy="461665"/>
          </a:xfrm>
          <a:prstGeom prst="rect">
            <a:avLst/>
          </a:prstGeom>
        </p:spPr>
        <p:txBody>
          <a:bodyPr wrap="square">
            <a:spAutoFit/>
          </a:bodyPr>
          <a:lstStyle/>
          <a:p>
            <a:pPr algn="ctr"/>
            <a:r>
              <a:rPr lang="en-US" sz="1200" dirty="0">
                <a:latin typeface="Calibri" panose="020F0502020204030204" pitchFamily="34" charset="0"/>
                <a:cs typeface="Calibri" panose="020F0502020204030204" pitchFamily="34" charset="0"/>
              </a:rPr>
              <a:t>Justin Taylor, “</a:t>
            </a:r>
            <a:r>
              <a:rPr lang="en-US" sz="1200" dirty="0" err="1">
                <a:latin typeface="Calibri" panose="020F0502020204030204" pitchFamily="34" charset="0"/>
                <a:cs typeface="Calibri" panose="020F0502020204030204" pitchFamily="34" charset="0"/>
              </a:rPr>
              <a:t>Dever</a:t>
            </a:r>
            <a:r>
              <a:rPr lang="en-US" sz="1200" dirty="0">
                <a:latin typeface="Calibri" panose="020F0502020204030204" pitchFamily="34" charset="0"/>
                <a:cs typeface="Calibri" panose="020F0502020204030204" pitchFamily="34" charset="0"/>
              </a:rPr>
              <a:t>: ‘You Are in Sin If You Lead Your Congregation to Have a Statement of Faith that Requires a Particular Millennial View,’” online: https://www.thegospelcoalition.org/blogs/justin-taylor/dever-you-are-in-sin-if-you-lead-your/, July 14 2009, accessed May 28, 2019. </a:t>
            </a:r>
          </a:p>
        </p:txBody>
      </p:sp>
      <p:pic>
        <p:nvPicPr>
          <p:cNvPr id="9" name="Picture 2" descr="Image result for mark dever">
            <a:extLst>
              <a:ext uri="{FF2B5EF4-FFF2-40B4-BE49-F238E27FC236}">
                <a16:creationId xmlns:a16="http://schemas.microsoft.com/office/drawing/2014/main" id="{89D78CB9-172B-44E4-A3EB-1566BD6717F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3400" y="76200"/>
            <a:ext cx="914400" cy="9144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1">
            <a:extLst>
              <a:ext uri="{FF2B5EF4-FFF2-40B4-BE49-F238E27FC236}">
                <a16:creationId xmlns:a16="http://schemas.microsoft.com/office/drawing/2014/main" id="{A1129BB0-3407-4743-9B8E-DA0B2B57D5BA}"/>
              </a:ext>
            </a:extLst>
          </p:cNvPr>
          <p:cNvSpPr txBox="1">
            <a:spLocks/>
          </p:cNvSpPr>
          <p:nvPr/>
        </p:nvSpPr>
        <p:spPr>
          <a:xfrm>
            <a:off x="7010400" y="5543550"/>
            <a:ext cx="1905000" cy="3429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B3C3A6CF-E9D9-4FB9-8425-0D4364AA3ACE}" type="slidenum">
              <a:rPr lang="en-US" altLang="en-US" sz="1200" b="1">
                <a:latin typeface="Calibri" panose="020F0502020204030204" pitchFamily="34" charset="0"/>
                <a:cs typeface="Calibri" panose="020F0502020204030204" pitchFamily="34" charset="0"/>
              </a:rPr>
              <a:pPr algn="r">
                <a:defRPr/>
              </a:pPr>
              <a:t>17</a:t>
            </a:fld>
            <a:endParaRPr lang="en-US" altLang="en-US"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6855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a:extLst>
              <a:ext uri="{FF2B5EF4-FFF2-40B4-BE49-F238E27FC236}">
                <a16:creationId xmlns:a16="http://schemas.microsoft.com/office/drawing/2014/main" id="{848E4126-FFD0-472E-A8F8-F5201B45EAEE}"/>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DOCTRINE OF FALSE TEACHERS</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 </a:t>
            </a:r>
            <a:r>
              <a:rPr lang="en-US" altLang="en-US" sz="3200" dirty="0">
                <a:solidFill>
                  <a:schemeClr val="tx1"/>
                </a:solidFill>
                <a:effectLst>
                  <a:outerShdw blurRad="38100" dist="38100" dir="2700000" algn="tl">
                    <a:srgbClr val="000000">
                      <a:alpha val="43137"/>
                    </a:srgbClr>
                  </a:outerShdw>
                </a:effectLst>
              </a:rPr>
              <a:t>V.3-4</a:t>
            </a:r>
          </a:p>
        </p:txBody>
      </p:sp>
      <p:sp>
        <p:nvSpPr>
          <p:cNvPr id="84996" name="Rectangle 4">
            <a:extLst>
              <a:ext uri="{FF2B5EF4-FFF2-40B4-BE49-F238E27FC236}">
                <a16:creationId xmlns:a16="http://schemas.microsoft.com/office/drawing/2014/main" id="{412A3EE3-1917-4BBC-A4AE-DD8FF433D075}"/>
              </a:ext>
            </a:extLst>
          </p:cNvPr>
          <p:cNvSpPr>
            <a:spLocks noGrp="1" noChangeArrowheads="1"/>
          </p:cNvSpPr>
          <p:nvPr>
            <p:ph type="body" sz="half" idx="4294967295"/>
          </p:nvPr>
        </p:nvSpPr>
        <p:spPr>
          <a:xfrm>
            <a:off x="381000" y="1981200"/>
            <a:ext cx="4114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Deny 2</a:t>
            </a:r>
            <a:r>
              <a:rPr lang="en-US" altLang="en-US" b="1" u="sng" baseline="30000" dirty="0">
                <a:solidFill>
                  <a:srgbClr val="FFFFCC"/>
                </a:solidFill>
                <a:effectLst>
                  <a:outerShdw blurRad="38100" dist="38100" dir="2700000" algn="tl">
                    <a:srgbClr val="000000">
                      <a:alpha val="43137"/>
                    </a:srgbClr>
                  </a:outerShdw>
                </a:effectLst>
                <a:cs typeface="Calibri" panose="020F0502020204030204" pitchFamily="34" charset="0"/>
              </a:rPr>
              <a:t>nd</a:t>
            </a: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 Coming</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Scoffing</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Future tense</a:t>
            </a:r>
          </a:p>
        </p:txBody>
      </p:sp>
      <p:pic>
        <p:nvPicPr>
          <p:cNvPr id="4" name="Picture 3">
            <a:extLst>
              <a:ext uri="{FF2B5EF4-FFF2-40B4-BE49-F238E27FC236}">
                <a16:creationId xmlns:a16="http://schemas.microsoft.com/office/drawing/2014/main" id="{33F737B4-75AA-4500-AE96-A735770F76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8202" y="1721761"/>
            <a:ext cx="4145639" cy="4145639"/>
          </a:xfrm>
          <a:prstGeom prst="rect">
            <a:avLst/>
          </a:prstGeom>
        </p:spPr>
      </p:pic>
    </p:spTree>
    <p:extLst>
      <p:ext uri="{BB962C8B-B14F-4D97-AF65-F5344CB8AC3E}">
        <p14:creationId xmlns:p14="http://schemas.microsoft.com/office/powerpoint/2010/main" val="2162058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4FF4918-62FB-4572-9B0E-65324D03DDDF}"/>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OF 2 PETER 3:3-15</a:t>
            </a:r>
          </a:p>
        </p:txBody>
      </p:sp>
      <p:sp>
        <p:nvSpPr>
          <p:cNvPr id="82947" name="Rectangle 3">
            <a:extLst>
              <a:ext uri="{FF2B5EF4-FFF2-40B4-BE49-F238E27FC236}">
                <a16:creationId xmlns:a16="http://schemas.microsoft.com/office/drawing/2014/main" id="{0F9DEAD1-72E8-456A-9BB1-FA0BB3F1C471}"/>
              </a:ext>
            </a:extLst>
          </p:cNvPr>
          <p:cNvSpPr>
            <a:spLocks noGrp="1" noChangeArrowheads="1"/>
          </p:cNvSpPr>
          <p:nvPr>
            <p:ph type="body" idx="4294967295"/>
          </p:nvPr>
        </p:nvSpPr>
        <p:spPr>
          <a:xfrm>
            <a:off x="2286000" y="1946275"/>
            <a:ext cx="6503988"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Heresy of the false teachers (v3-4)</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Motive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Peter’s rebuttal (v5-10)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Application (v11-15)</a:t>
            </a:r>
          </a:p>
        </p:txBody>
      </p:sp>
      <p:pic>
        <p:nvPicPr>
          <p:cNvPr id="82948" name="Picture 4" descr="j0193970">
            <a:extLst>
              <a:ext uri="{FF2B5EF4-FFF2-40B4-BE49-F238E27FC236}">
                <a16:creationId xmlns:a16="http://schemas.microsoft.com/office/drawing/2014/main" id="{0244D20E-46EF-4EE5-BA59-7B2DA72E16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72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265440" y="1143000"/>
            <a:ext cx="7583160" cy="53340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Peter</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Gospels &amp; Acts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 64</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Regenerated, Asia Minor, Hebrews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Babylon</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Incipient Gnosticism</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Insulation from false teaching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 parts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Protection from false teachers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Knowledge</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8037839" y="1936750"/>
            <a:ext cx="837845" cy="2984500"/>
          </a:xfrm>
        </p:spPr>
      </p:pic>
    </p:spTree>
    <p:extLst>
      <p:ext uri="{BB962C8B-B14F-4D97-AF65-F5344CB8AC3E}">
        <p14:creationId xmlns:p14="http://schemas.microsoft.com/office/powerpoint/2010/main" val="2802474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a:extLst>
              <a:ext uri="{FF2B5EF4-FFF2-40B4-BE49-F238E27FC236}">
                <a16:creationId xmlns:a16="http://schemas.microsoft.com/office/drawing/2014/main" id="{228BABED-8E85-466F-9A32-979D11A01A8F}"/>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MOTIVE OF FALSE TEACHERS </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rPr>
              <a:t>V.3-4</a:t>
            </a:r>
          </a:p>
        </p:txBody>
      </p:sp>
      <p:sp>
        <p:nvSpPr>
          <p:cNvPr id="87044" name="Rectangle 4">
            <a:extLst>
              <a:ext uri="{FF2B5EF4-FFF2-40B4-BE49-F238E27FC236}">
                <a16:creationId xmlns:a16="http://schemas.microsoft.com/office/drawing/2014/main" id="{C5CBE851-0750-478E-804D-793F12CDEA2A}"/>
              </a:ext>
            </a:extLst>
          </p:cNvPr>
          <p:cNvSpPr>
            <a:spLocks noGrp="1" noChangeArrowheads="1"/>
          </p:cNvSpPr>
          <p:nvPr>
            <p:ph type="body" sz="half" idx="4294967295"/>
          </p:nvPr>
        </p:nvSpPr>
        <p:spPr>
          <a:xfrm>
            <a:off x="381000" y="1981200"/>
            <a:ext cx="4114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Deny 2</a:t>
            </a:r>
            <a:r>
              <a:rPr lang="en-US" altLang="en-US" b="1" u="sng" baseline="30000" dirty="0">
                <a:solidFill>
                  <a:srgbClr val="FFFFCC"/>
                </a:solidFill>
                <a:effectLst>
                  <a:outerShdw blurRad="38100" dist="38100" dir="2700000" algn="tl">
                    <a:srgbClr val="000000">
                      <a:alpha val="43137"/>
                    </a:srgbClr>
                  </a:outerShdw>
                </a:effectLst>
                <a:cs typeface="Calibri" panose="020F0502020204030204" pitchFamily="34" charset="0"/>
              </a:rPr>
              <a:t>nd</a:t>
            </a: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 Coming</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Lust &amp; denial of judgment</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Uniformitarianism / naturalism </a:t>
            </a:r>
          </a:p>
        </p:txBody>
      </p:sp>
      <p:pic>
        <p:nvPicPr>
          <p:cNvPr id="8" name="Picture 7">
            <a:extLst>
              <a:ext uri="{FF2B5EF4-FFF2-40B4-BE49-F238E27FC236}">
                <a16:creationId xmlns:a16="http://schemas.microsoft.com/office/drawing/2014/main" id="{9E863687-33C5-4F94-A3C5-F54F7425D1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8202" y="1721761"/>
            <a:ext cx="4145639" cy="414563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5">
            <a:extLst>
              <a:ext uri="{FF2B5EF4-FFF2-40B4-BE49-F238E27FC236}">
                <a16:creationId xmlns:a16="http://schemas.microsoft.com/office/drawing/2014/main" id="{A28B5244-BB33-4814-A1E8-D6733669BFC1}"/>
              </a:ext>
            </a:extLst>
          </p:cNvPr>
          <p:cNvSpPr>
            <a:spLocks noGrp="1" noChangeArrowheads="1"/>
          </p:cNvSpPr>
          <p:nvPr>
            <p:ph type="title"/>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DOMINOES IN A ROW</a:t>
            </a:r>
          </a:p>
        </p:txBody>
      </p:sp>
      <p:pic>
        <p:nvPicPr>
          <p:cNvPr id="88067" name="Picture 2" descr="http://i.ytimg.com/vi/IeWsxuDn7NE/hqdefault.jpg">
            <a:extLst>
              <a:ext uri="{FF2B5EF4-FFF2-40B4-BE49-F238E27FC236}">
                <a16:creationId xmlns:a16="http://schemas.microsoft.com/office/drawing/2014/main" id="{5A8AE23C-6808-4680-95FC-6F653CC4BEC8}"/>
              </a:ext>
            </a:extLst>
          </p:cNvPr>
          <p:cNvPicPr>
            <a:picLocks noGrp="1" noChangeAspect="1" noChangeArrowheads="1"/>
          </p:cNvPicPr>
          <p:nvPr>
            <p:ph type="tbl" idx="1"/>
          </p:nvPr>
        </p:nvPicPr>
        <p:blipFill>
          <a:blip r:embed="rId2">
            <a:extLst>
              <a:ext uri="{28A0092B-C50C-407E-A947-70E740481C1C}">
                <a14:useLocalDpi xmlns:a14="http://schemas.microsoft.com/office/drawing/2010/main"/>
              </a:ext>
            </a:extLst>
          </a:blip>
          <a:srcRect/>
          <a:stretch>
            <a:fillRect/>
          </a:stretch>
        </p:blipFill>
        <p:spPr>
          <a:xfrm>
            <a:off x="914400" y="1143000"/>
            <a:ext cx="7315200" cy="54864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4FF4918-62FB-4572-9B0E-65324D03DDDF}"/>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OF 2 PETER 3:3-15</a:t>
            </a:r>
          </a:p>
        </p:txBody>
      </p:sp>
      <p:sp>
        <p:nvSpPr>
          <p:cNvPr id="82947" name="Rectangle 3">
            <a:extLst>
              <a:ext uri="{FF2B5EF4-FFF2-40B4-BE49-F238E27FC236}">
                <a16:creationId xmlns:a16="http://schemas.microsoft.com/office/drawing/2014/main" id="{0F9DEAD1-72E8-456A-9BB1-FA0BB3F1C471}"/>
              </a:ext>
            </a:extLst>
          </p:cNvPr>
          <p:cNvSpPr>
            <a:spLocks noGrp="1" noChangeArrowheads="1"/>
          </p:cNvSpPr>
          <p:nvPr>
            <p:ph type="body" idx="4294967295"/>
          </p:nvPr>
        </p:nvSpPr>
        <p:spPr>
          <a:xfrm>
            <a:off x="2286000" y="1946275"/>
            <a:ext cx="6503988"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Heresy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Motive of the false teachers (v3-4)</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Peter’s rebuttal (v5-10)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Application (v11-15)</a:t>
            </a:r>
          </a:p>
        </p:txBody>
      </p:sp>
      <p:pic>
        <p:nvPicPr>
          <p:cNvPr id="82948" name="Picture 4" descr="j0193970">
            <a:extLst>
              <a:ext uri="{FF2B5EF4-FFF2-40B4-BE49-F238E27FC236}">
                <a16:creationId xmlns:a16="http://schemas.microsoft.com/office/drawing/2014/main" id="{0244D20E-46EF-4EE5-BA59-7B2DA72E16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386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68812DC-425A-4155-9EE1-B5A2040ACB2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PETER’S REBUTTAL</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V.5-10</a:t>
            </a:r>
          </a:p>
        </p:txBody>
      </p:sp>
      <p:sp>
        <p:nvSpPr>
          <p:cNvPr id="89091" name="Rectangle 3">
            <a:extLst>
              <a:ext uri="{FF2B5EF4-FFF2-40B4-BE49-F238E27FC236}">
                <a16:creationId xmlns:a16="http://schemas.microsoft.com/office/drawing/2014/main" id="{FE1CF835-567F-4EF4-9C34-DEB6F90CA5EF}"/>
              </a:ext>
            </a:extLst>
          </p:cNvPr>
          <p:cNvSpPr>
            <a:spLocks noGrp="1" noChangeArrowheads="1"/>
          </p:cNvSpPr>
          <p:nvPr>
            <p:ph type="body" sz="half" idx="4294967295"/>
          </p:nvPr>
        </p:nvSpPr>
        <p:spPr>
          <a:xfrm>
            <a:off x="3886200" y="2057399"/>
            <a:ext cx="4343400" cy="400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600"/>
              </a:spcAft>
              <a:buFont typeface="Wingdings" panose="05000000000000000000" pitchFamily="2" charset="2"/>
              <a:buNone/>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Arguments from</a:t>
            </a: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History (5-7)</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Scripture (8)</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God’s character (9)</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Divine promise (10)</a:t>
            </a:r>
          </a:p>
        </p:txBody>
      </p:sp>
      <p:pic>
        <p:nvPicPr>
          <p:cNvPr id="89092" name="Picture 4" descr="j0275742">
            <a:extLst>
              <a:ext uri="{FF2B5EF4-FFF2-40B4-BE49-F238E27FC236}">
                <a16:creationId xmlns:a16="http://schemas.microsoft.com/office/drawing/2014/main" id="{5A6DC1DA-BFB5-4418-BD4E-FE39579194E7}"/>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914399" y="2209800"/>
            <a:ext cx="2096347" cy="36576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68812DC-425A-4155-9EE1-B5A2040ACB2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PETER’S REBUTTAL</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V.5-10</a:t>
            </a:r>
          </a:p>
        </p:txBody>
      </p:sp>
      <p:sp>
        <p:nvSpPr>
          <p:cNvPr id="89091" name="Rectangle 3">
            <a:extLst>
              <a:ext uri="{FF2B5EF4-FFF2-40B4-BE49-F238E27FC236}">
                <a16:creationId xmlns:a16="http://schemas.microsoft.com/office/drawing/2014/main" id="{FE1CF835-567F-4EF4-9C34-DEB6F90CA5EF}"/>
              </a:ext>
            </a:extLst>
          </p:cNvPr>
          <p:cNvSpPr>
            <a:spLocks noGrp="1" noChangeArrowheads="1"/>
          </p:cNvSpPr>
          <p:nvPr>
            <p:ph type="body" sz="half" idx="4294967295"/>
          </p:nvPr>
        </p:nvSpPr>
        <p:spPr>
          <a:xfrm>
            <a:off x="3886200" y="2057399"/>
            <a:ext cx="4343400" cy="400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600"/>
              </a:spcAft>
              <a:buFont typeface="Wingdings" panose="05000000000000000000" pitchFamily="2" charset="2"/>
              <a:buNone/>
            </a:pP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Arguments from:</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History (5-7)</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Scripture (8)</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God’s character (9)</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Divine promise (10)</a:t>
            </a:r>
          </a:p>
        </p:txBody>
      </p:sp>
      <p:pic>
        <p:nvPicPr>
          <p:cNvPr id="89092" name="Picture 4" descr="j0275742">
            <a:extLst>
              <a:ext uri="{FF2B5EF4-FFF2-40B4-BE49-F238E27FC236}">
                <a16:creationId xmlns:a16="http://schemas.microsoft.com/office/drawing/2014/main" id="{5A6DC1DA-BFB5-4418-BD4E-FE39579194E7}"/>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914399" y="2209800"/>
            <a:ext cx="2096347" cy="3657600"/>
          </a:xfrm>
        </p:spPr>
      </p:pic>
    </p:spTree>
    <p:extLst>
      <p:ext uri="{BB962C8B-B14F-4D97-AF65-F5344CB8AC3E}">
        <p14:creationId xmlns:p14="http://schemas.microsoft.com/office/powerpoint/2010/main" val="1135329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BE463B16-0406-4597-9470-13A3F48A2E0B}"/>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HISTORY </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5-7</a:t>
            </a:r>
          </a:p>
        </p:txBody>
      </p:sp>
      <p:sp>
        <p:nvSpPr>
          <p:cNvPr id="91139" name="Rectangle 3">
            <a:extLst>
              <a:ext uri="{FF2B5EF4-FFF2-40B4-BE49-F238E27FC236}">
                <a16:creationId xmlns:a16="http://schemas.microsoft.com/office/drawing/2014/main" id="{5AE27182-8EA8-4A44-A0A0-F598A587A844}"/>
              </a:ext>
            </a:extLst>
          </p:cNvPr>
          <p:cNvSpPr>
            <a:spLocks noGrp="1" noChangeArrowheads="1"/>
          </p:cNvSpPr>
          <p:nvPr>
            <p:ph type="body" sz="half" idx="4294967295"/>
          </p:nvPr>
        </p:nvSpPr>
        <p:spPr>
          <a:xfrm>
            <a:off x="457200" y="2098675"/>
            <a:ext cx="3517711"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Creation (5)</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Flood (6-7)</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God will judge again via fire</a:t>
            </a:r>
          </a:p>
        </p:txBody>
      </p:sp>
      <p:pic>
        <p:nvPicPr>
          <p:cNvPr id="2" name="Picture 1">
            <a:extLst>
              <a:ext uri="{FF2B5EF4-FFF2-40B4-BE49-F238E27FC236}">
                <a16:creationId xmlns:a16="http://schemas.microsoft.com/office/drawing/2014/main" id="{7012BC3D-4B93-49F5-BF9D-5A89A2FC30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6800" y="1828443"/>
            <a:ext cx="3670110" cy="411515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BE463B16-0406-4597-9470-13A3F48A2E0B}"/>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HISTORY </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5-7</a:t>
            </a:r>
          </a:p>
        </p:txBody>
      </p:sp>
      <p:sp>
        <p:nvSpPr>
          <p:cNvPr id="91139" name="Rectangle 3">
            <a:extLst>
              <a:ext uri="{FF2B5EF4-FFF2-40B4-BE49-F238E27FC236}">
                <a16:creationId xmlns:a16="http://schemas.microsoft.com/office/drawing/2014/main" id="{5AE27182-8EA8-4A44-A0A0-F598A587A844}"/>
              </a:ext>
            </a:extLst>
          </p:cNvPr>
          <p:cNvSpPr>
            <a:spLocks noGrp="1" noChangeArrowheads="1"/>
          </p:cNvSpPr>
          <p:nvPr>
            <p:ph type="body" sz="half" idx="4294967295"/>
          </p:nvPr>
        </p:nvSpPr>
        <p:spPr>
          <a:xfrm>
            <a:off x="457200" y="2098675"/>
            <a:ext cx="3517711"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Creation (5)</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Flood (6-7)</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God will judge again via fire</a:t>
            </a:r>
          </a:p>
        </p:txBody>
      </p:sp>
      <p:pic>
        <p:nvPicPr>
          <p:cNvPr id="2" name="Picture 1">
            <a:extLst>
              <a:ext uri="{FF2B5EF4-FFF2-40B4-BE49-F238E27FC236}">
                <a16:creationId xmlns:a16="http://schemas.microsoft.com/office/drawing/2014/main" id="{7012BC3D-4B93-49F5-BF9D-5A89A2FC30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6800" y="1828443"/>
            <a:ext cx="3670110" cy="4115157"/>
          </a:xfrm>
          <a:prstGeom prst="rect">
            <a:avLst/>
          </a:prstGeom>
        </p:spPr>
      </p:pic>
    </p:spTree>
    <p:extLst>
      <p:ext uri="{BB962C8B-B14F-4D97-AF65-F5344CB8AC3E}">
        <p14:creationId xmlns:p14="http://schemas.microsoft.com/office/powerpoint/2010/main" val="4022360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said, ‘Let there be light’; and there was light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7316318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BE463B16-0406-4597-9470-13A3F48A2E0B}"/>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HISTORY </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5-7</a:t>
            </a:r>
          </a:p>
        </p:txBody>
      </p:sp>
      <p:sp>
        <p:nvSpPr>
          <p:cNvPr id="91139" name="Rectangle 3">
            <a:extLst>
              <a:ext uri="{FF2B5EF4-FFF2-40B4-BE49-F238E27FC236}">
                <a16:creationId xmlns:a16="http://schemas.microsoft.com/office/drawing/2014/main" id="{5AE27182-8EA8-4A44-A0A0-F598A587A844}"/>
              </a:ext>
            </a:extLst>
          </p:cNvPr>
          <p:cNvSpPr>
            <a:spLocks noGrp="1" noChangeArrowheads="1"/>
          </p:cNvSpPr>
          <p:nvPr>
            <p:ph type="body" sz="half" idx="4294967295"/>
          </p:nvPr>
        </p:nvSpPr>
        <p:spPr>
          <a:xfrm>
            <a:off x="457200" y="2098675"/>
            <a:ext cx="3517711"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Creation (5)</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Flood (6-7)</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God will judge again via fire</a:t>
            </a:r>
          </a:p>
        </p:txBody>
      </p:sp>
      <p:pic>
        <p:nvPicPr>
          <p:cNvPr id="2" name="Picture 1">
            <a:extLst>
              <a:ext uri="{FF2B5EF4-FFF2-40B4-BE49-F238E27FC236}">
                <a16:creationId xmlns:a16="http://schemas.microsoft.com/office/drawing/2014/main" id="{7012BC3D-4B93-49F5-BF9D-5A89A2FC30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6800" y="1828443"/>
            <a:ext cx="3670110" cy="4115157"/>
          </a:xfrm>
          <a:prstGeom prst="rect">
            <a:avLst/>
          </a:prstGeom>
        </p:spPr>
      </p:pic>
    </p:spTree>
    <p:extLst>
      <p:ext uri="{BB962C8B-B14F-4D97-AF65-F5344CB8AC3E}">
        <p14:creationId xmlns:p14="http://schemas.microsoft.com/office/powerpoint/2010/main" val="2800161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C3839BDD-5728-4767-9DC1-4475629D796C}"/>
              </a:ext>
            </a:extLst>
          </p:cNvPr>
          <p:cNvSpPr>
            <a:spLocks noGrp="1" noChangeArrowheads="1"/>
          </p:cNvSpPr>
          <p:nvPr>
            <p:ph type="title"/>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REASONS AGAINST A LOCAL FLOOD </a:t>
            </a:r>
          </a:p>
        </p:txBody>
      </p:sp>
      <p:sp>
        <p:nvSpPr>
          <p:cNvPr id="46083" name="Rectangle 3">
            <a:extLst>
              <a:ext uri="{FF2B5EF4-FFF2-40B4-BE49-F238E27FC236}">
                <a16:creationId xmlns:a16="http://schemas.microsoft.com/office/drawing/2014/main" id="{972E644D-8610-471D-84A4-0DCC4012A2ED}"/>
              </a:ext>
            </a:extLst>
          </p:cNvPr>
          <p:cNvSpPr>
            <a:spLocks noGrp="1" noChangeArrowheads="1"/>
          </p:cNvSpPr>
          <p:nvPr>
            <p:ph type="body" idx="1"/>
          </p:nvPr>
        </p:nvSpPr>
        <p:spPr>
          <a:xfrm>
            <a:off x="685800" y="1140823"/>
            <a:ext cx="7772400" cy="3659778"/>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Size of the ark (450 ft. long, 75 ft. wide, 45 ft. deep)?</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Analogy to global Second Advent (Matt 24:37-39; Rev 1:7; 2 Pet 3:5-7)</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Animals and birds on the ark?</a:t>
            </a:r>
          </a:p>
        </p:txBody>
      </p:sp>
      <p:pic>
        <p:nvPicPr>
          <p:cNvPr id="2" name="Picture 1">
            <a:extLst>
              <a:ext uri="{FF2B5EF4-FFF2-40B4-BE49-F238E27FC236}">
                <a16:creationId xmlns:a16="http://schemas.microsoft.com/office/drawing/2014/main" id="{720E9AD7-0E83-424B-9335-A19838B4CB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5193" y="4800600"/>
            <a:ext cx="3213614" cy="1828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22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a:extLst>
              <a:ext uri="{FF2B5EF4-FFF2-40B4-BE49-F238E27FC236}">
                <a16:creationId xmlns:a16="http://schemas.microsoft.com/office/drawing/2014/main" id="{B15C7724-D471-43C0-B2F1-68DAB491F05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25A3110-A068-4C56-85E8-E67E2BAF746D}"/>
              </a:ext>
            </a:extLst>
          </p:cNvPr>
          <p:cNvSpPr>
            <a:spLocks noGrp="1"/>
          </p:cNvSpPr>
          <p:nvPr>
            <p:ph idx="1"/>
          </p:nvPr>
        </p:nvSpPr>
        <p:spPr>
          <a:xfrm>
            <a:off x="0" y="0"/>
            <a:ext cx="9144000" cy="4724400"/>
          </a:xfrm>
        </p:spPr>
        <p:txBody>
          <a:bodyPr/>
          <a:lstStyle/>
          <a:p>
            <a:pPr algn="ctr">
              <a:spcBef>
                <a:spcPts val="0"/>
              </a:spcBef>
              <a:spcAft>
                <a:spcPts val="1200"/>
              </a:spcAft>
              <a:buNone/>
              <a:defRPr/>
            </a:pPr>
            <a:r>
              <a:rPr lang="en-US" sz="3600" dirty="0"/>
              <a:t>	</a:t>
            </a:r>
            <a:r>
              <a:rPr lang="en-US" sz="4000" kern="1200" dirty="0">
                <a:solidFill>
                  <a:srgbClr val="00FFFF"/>
                </a:solidFill>
                <a:cs typeface="Calibri" panose="020F0502020204030204" pitchFamily="34" charset="0"/>
              </a:rPr>
              <a:t>Genesis 7:19-23</a:t>
            </a:r>
          </a:p>
          <a:p>
            <a:pPr marL="0" indent="0" algn="just">
              <a:spcBef>
                <a:spcPts val="0"/>
              </a:spcBef>
              <a:buNone/>
              <a:defRPr/>
            </a:pPr>
            <a:r>
              <a:rPr lang="en-US" sz="2800" dirty="0">
                <a:solidFill>
                  <a:srgbClr val="FFFFFF"/>
                </a:solidFill>
                <a:cs typeface="Calibri" panose="020F0502020204030204" pitchFamily="34" charset="0"/>
              </a:rPr>
              <a:t>“They rose greatly on the earth, and </a:t>
            </a:r>
            <a:r>
              <a:rPr lang="en-US" sz="2800" b="1" u="sng" dirty="0">
                <a:solidFill>
                  <a:srgbClr val="FFFFCC"/>
                </a:solidFill>
                <a:cs typeface="Calibri" panose="020F0502020204030204" pitchFamily="34" charset="0"/>
              </a:rPr>
              <a:t>all</a:t>
            </a:r>
            <a:r>
              <a:rPr lang="en-US" sz="2800" dirty="0">
                <a:solidFill>
                  <a:srgbClr val="FFFFFF"/>
                </a:solidFill>
                <a:cs typeface="Calibri" panose="020F0502020204030204" pitchFamily="34" charset="0"/>
              </a:rPr>
              <a:t> the high mountains under the </a:t>
            </a:r>
            <a:r>
              <a:rPr lang="en-US" sz="2800" b="1" u="sng" dirty="0">
                <a:solidFill>
                  <a:srgbClr val="FFFFCC"/>
                </a:solidFill>
                <a:cs typeface="Calibri" panose="020F0502020204030204" pitchFamily="34" charset="0"/>
              </a:rPr>
              <a:t>entire</a:t>
            </a:r>
            <a:r>
              <a:rPr lang="en-US" sz="2800" dirty="0">
                <a:solidFill>
                  <a:srgbClr val="FFFFFF"/>
                </a:solidFill>
                <a:cs typeface="Calibri" panose="020F0502020204030204" pitchFamily="34" charset="0"/>
              </a:rPr>
              <a:t> heaven were covered…</a:t>
            </a:r>
            <a:r>
              <a:rPr lang="en-US" sz="2800" b="1" u="sng" dirty="0">
                <a:solidFill>
                  <a:srgbClr val="FFFFCC"/>
                </a:solidFill>
                <a:cs typeface="Calibri" panose="020F0502020204030204" pitchFamily="34" charset="0"/>
              </a:rPr>
              <a:t>Every</a:t>
            </a:r>
            <a:r>
              <a:rPr lang="en-US" sz="2800" dirty="0">
                <a:solidFill>
                  <a:srgbClr val="FFFFFF"/>
                </a:solidFill>
                <a:cs typeface="Calibri" panose="020F0502020204030204" pitchFamily="34" charset="0"/>
              </a:rPr>
              <a:t> living thing that moved on the earth perished—birds, livestock, wild animals, </a:t>
            </a:r>
            <a:r>
              <a:rPr lang="en-US" sz="2800" b="1" u="sng" dirty="0">
                <a:solidFill>
                  <a:srgbClr val="FFFFCC"/>
                </a:solidFill>
                <a:cs typeface="Calibri" panose="020F0502020204030204" pitchFamily="34" charset="0"/>
              </a:rPr>
              <a:t>all</a:t>
            </a:r>
            <a:r>
              <a:rPr lang="en-US" sz="2800" dirty="0">
                <a:solidFill>
                  <a:srgbClr val="FFFFFF"/>
                </a:solidFill>
                <a:cs typeface="Calibri" panose="020F0502020204030204" pitchFamily="34" charset="0"/>
              </a:rPr>
              <a:t> the creatures that swarm over the earth, and </a:t>
            </a:r>
            <a:r>
              <a:rPr lang="en-US" sz="2800" b="1" u="sng" dirty="0">
                <a:solidFill>
                  <a:srgbClr val="FFFFCC"/>
                </a:solidFill>
                <a:cs typeface="Calibri" panose="020F0502020204030204" pitchFamily="34" charset="0"/>
              </a:rPr>
              <a:t>all</a:t>
            </a:r>
            <a:r>
              <a:rPr lang="en-US" sz="2800" dirty="0">
                <a:solidFill>
                  <a:srgbClr val="FFFFFF"/>
                </a:solidFill>
                <a:cs typeface="Calibri" panose="020F0502020204030204" pitchFamily="34" charset="0"/>
              </a:rPr>
              <a:t> mankind. </a:t>
            </a:r>
            <a:r>
              <a:rPr lang="en-US" sz="2800" b="1" u="sng" dirty="0">
                <a:solidFill>
                  <a:srgbClr val="FFFFCC"/>
                </a:solidFill>
                <a:cs typeface="Calibri" panose="020F0502020204030204" pitchFamily="34" charset="0"/>
              </a:rPr>
              <a:t>Everything</a:t>
            </a:r>
            <a:r>
              <a:rPr lang="en-US" sz="2800" dirty="0">
                <a:solidFill>
                  <a:srgbClr val="FFFFFF"/>
                </a:solidFill>
                <a:cs typeface="Calibri" panose="020F0502020204030204" pitchFamily="34" charset="0"/>
              </a:rPr>
              <a:t> on dry land that had the breath of life in its nostrils died. </a:t>
            </a:r>
            <a:r>
              <a:rPr lang="en-US" sz="2800" b="1" u="sng" dirty="0">
                <a:solidFill>
                  <a:srgbClr val="FFFFCC"/>
                </a:solidFill>
                <a:cs typeface="Calibri" panose="020F0502020204030204" pitchFamily="34" charset="0"/>
              </a:rPr>
              <a:t>Every</a:t>
            </a:r>
            <a:r>
              <a:rPr lang="en-US" sz="2800" dirty="0">
                <a:solidFill>
                  <a:srgbClr val="FFFFFF"/>
                </a:solidFill>
                <a:cs typeface="Calibri" panose="020F0502020204030204" pitchFamily="34" charset="0"/>
              </a:rPr>
              <a:t> living thing on the face of the earth was wiped out; men and animals and the creatures that move along the ground and the birds of the air were wiped from the earth. </a:t>
            </a:r>
            <a:r>
              <a:rPr lang="en-US" sz="2800" b="1" u="sng" dirty="0">
                <a:solidFill>
                  <a:srgbClr val="FFFFCC"/>
                </a:solidFill>
                <a:cs typeface="Calibri" panose="020F0502020204030204" pitchFamily="34" charset="0"/>
              </a:rPr>
              <a:t>Only</a:t>
            </a:r>
            <a:r>
              <a:rPr lang="en-US" sz="2800" dirty="0">
                <a:solidFill>
                  <a:srgbClr val="FFFFFF"/>
                </a:solidFill>
                <a:cs typeface="Calibri" panose="020F0502020204030204" pitchFamily="34" charset="0"/>
              </a:rPr>
              <a:t> Noah was left, and those with him in the ark.”</a:t>
            </a:r>
            <a:endParaRPr lang="en-US" sz="3600" dirty="0">
              <a:cs typeface="Calibri" panose="020F0502020204030204" pitchFamily="34" charset="0"/>
            </a:endParaRPr>
          </a:p>
        </p:txBody>
      </p:sp>
    </p:spTree>
    <p:extLst>
      <p:ext uri="{BB962C8B-B14F-4D97-AF65-F5344CB8AC3E}">
        <p14:creationId xmlns:p14="http://schemas.microsoft.com/office/powerpoint/2010/main" val="1719358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9DB8EC1D-3E22-4188-86AC-B8CA9A77709A}"/>
              </a:ext>
            </a:extLst>
          </p:cNvPr>
          <p:cNvSpPr>
            <a:spLocks noGrp="1" noChangeArrowheads="1"/>
          </p:cNvSpPr>
          <p:nvPr>
            <p:ph type="body" idx="1"/>
          </p:nvPr>
        </p:nvSpPr>
        <p:spPr>
          <a:xfrm>
            <a:off x="0" y="1219199"/>
            <a:ext cx="9144000" cy="5434519"/>
          </a:xfrm>
        </p:spPr>
        <p:txBody>
          <a:bodyPr/>
          <a:lstStyle/>
          <a:p>
            <a:pPr marL="0" indent="0" algn="just" eaLnBrk="1" hangingPunct="1">
              <a:buFont typeface="Wingdings" panose="05000000000000000000" pitchFamily="2" charset="2"/>
              <a:buNone/>
              <a:defRPr/>
            </a:pPr>
            <a:r>
              <a:rPr lang="en-US" sz="2600" dirty="0">
                <a:latin typeface="Abadi MT Condensed Light" pitchFamily="34" charset="0"/>
                <a:cs typeface="Calibri" panose="020F0502020204030204" pitchFamily="34" charset="0"/>
              </a:rPr>
              <a:t>“… ‘</a:t>
            </a:r>
            <a:r>
              <a:rPr lang="en-US" sz="2600" b="1" u="sng" dirty="0">
                <a:solidFill>
                  <a:srgbClr val="FFFFCC"/>
                </a:solidFill>
                <a:latin typeface="Abadi MT Condensed Light" pitchFamily="34" charset="0"/>
                <a:cs typeface="Calibri" panose="020F0502020204030204" pitchFamily="34" charset="0"/>
              </a:rPr>
              <a:t>all</a:t>
            </a:r>
            <a:r>
              <a:rPr lang="en-US" sz="2600" dirty="0">
                <a:latin typeface="Abadi MT Condensed Light" pitchFamily="34" charset="0"/>
                <a:cs typeface="Calibri" panose="020F0502020204030204" pitchFamily="34" charset="0"/>
              </a:rPr>
              <a:t> the high mountains under </a:t>
            </a:r>
            <a:r>
              <a:rPr lang="en-US" sz="2600" b="1" u="sng" dirty="0">
                <a:solidFill>
                  <a:srgbClr val="FFFFCC"/>
                </a:solidFill>
                <a:latin typeface="Abadi MT Condensed Light" pitchFamily="34" charset="0"/>
                <a:cs typeface="Calibri" panose="020F0502020204030204" pitchFamily="34" charset="0"/>
              </a:rPr>
              <a:t>al</a:t>
            </a:r>
            <a:r>
              <a:rPr lang="en-US" sz="2600" b="1" dirty="0">
                <a:solidFill>
                  <a:srgbClr val="FFFFCC"/>
                </a:solidFill>
                <a:latin typeface="Abadi MT Condensed Light" pitchFamily="34" charset="0"/>
                <a:cs typeface="Calibri" panose="020F0502020204030204" pitchFamily="34" charset="0"/>
              </a:rPr>
              <a:t>l</a:t>
            </a:r>
            <a:r>
              <a:rPr lang="en-US" sz="2600" dirty="0">
                <a:latin typeface="Abadi MT Condensed Light" pitchFamily="34" charset="0"/>
                <a:cs typeface="Calibri" panose="020F0502020204030204" pitchFamily="34" charset="0"/>
              </a:rPr>
              <a:t> the heavens.’ One of these expressions alone would almost necessitate the impression that the author intends to convey the idea of the absolute universality of the Flood…Yet since ‘all’ is known to be used in a relative sense, the writer removes all ambiguity by adding the phrase ‘under all the heavens.’ A double ‘all’ (</a:t>
            </a:r>
            <a:r>
              <a:rPr lang="en-US" sz="2600" i="1" dirty="0" err="1">
                <a:latin typeface="Abadi MT Condensed Light" pitchFamily="34" charset="0"/>
                <a:cs typeface="Calibri" panose="020F0502020204030204" pitchFamily="34" charset="0"/>
              </a:rPr>
              <a:t>kol</a:t>
            </a:r>
            <a:r>
              <a:rPr lang="en-US" sz="2600" dirty="0">
                <a:latin typeface="Abadi MT Condensed Light" pitchFamily="34" charset="0"/>
                <a:cs typeface="Calibri" panose="020F0502020204030204" pitchFamily="34" charset="0"/>
              </a:rPr>
              <a:t>) cannot allow for so relative a sense. It almost constitutes a Hebrew superlative. So we believe that the text disposes of the question of the universality of the flood. By way of objection to this interpretation, those who believe in a limited flood…urge the fact that </a:t>
            </a:r>
            <a:r>
              <a:rPr lang="en-US" sz="2600" i="1" dirty="0" err="1">
                <a:latin typeface="Abadi MT Condensed Light" pitchFamily="34" charset="0"/>
                <a:cs typeface="Calibri" panose="020F0502020204030204" pitchFamily="34" charset="0"/>
              </a:rPr>
              <a:t>kol</a:t>
            </a:r>
            <a:r>
              <a:rPr lang="en-US" sz="2600" dirty="0">
                <a:latin typeface="Abadi MT Condensed Light" pitchFamily="34" charset="0"/>
                <a:cs typeface="Calibri" panose="020F0502020204030204" pitchFamily="34" charset="0"/>
              </a:rPr>
              <a:t> is used in a relative sense, as is clearly the case in passages such as Genesis 41:57; Exodus 9:25, 10:15; Deuteronomy 2:25; and 1 Kings 10:24. However, we still insist that this fact could overthrow a single </a:t>
            </a:r>
            <a:r>
              <a:rPr lang="en-US" sz="2600" i="1" dirty="0" err="1">
                <a:latin typeface="Abadi MT Condensed Light" pitchFamily="34" charset="0"/>
                <a:cs typeface="Calibri" panose="020F0502020204030204" pitchFamily="34" charset="0"/>
              </a:rPr>
              <a:t>kol</a:t>
            </a:r>
            <a:r>
              <a:rPr lang="en-US" sz="2600" dirty="0">
                <a:latin typeface="Abadi MT Condensed Light" pitchFamily="34" charset="0"/>
                <a:cs typeface="Calibri" panose="020F0502020204030204" pitchFamily="34" charset="0"/>
              </a:rPr>
              <a:t>, never a double </a:t>
            </a:r>
            <a:r>
              <a:rPr lang="en-US" sz="2600" i="1" dirty="0" err="1">
                <a:latin typeface="Abadi MT Condensed Light" pitchFamily="34" charset="0"/>
                <a:cs typeface="Calibri" panose="020F0502020204030204" pitchFamily="34" charset="0"/>
              </a:rPr>
              <a:t>kol</a:t>
            </a:r>
            <a:r>
              <a:rPr lang="en-US" sz="2600" dirty="0">
                <a:latin typeface="Abadi MT Condensed Light" pitchFamily="34" charset="0"/>
                <a:cs typeface="Calibri" panose="020F0502020204030204" pitchFamily="34" charset="0"/>
              </a:rPr>
              <a:t>, as our verse has it.”</a:t>
            </a:r>
          </a:p>
        </p:txBody>
      </p:sp>
      <p:sp>
        <p:nvSpPr>
          <p:cNvPr id="2" name="Rectangle 1">
            <a:extLst>
              <a:ext uri="{FF2B5EF4-FFF2-40B4-BE49-F238E27FC236}">
                <a16:creationId xmlns:a16="http://schemas.microsoft.com/office/drawing/2014/main" id="{0426777D-C3C0-4103-B3EF-8DD03F2D0191}"/>
              </a:ext>
            </a:extLst>
          </p:cNvPr>
          <p:cNvSpPr/>
          <p:nvPr/>
        </p:nvSpPr>
        <p:spPr>
          <a:xfrm>
            <a:off x="0" y="204281"/>
            <a:ext cx="9144000" cy="938719"/>
          </a:xfrm>
          <a:prstGeom prst="rect">
            <a:avLst/>
          </a:prstGeom>
        </p:spPr>
        <p:txBody>
          <a:bodyPr wrap="square">
            <a:spAutoFit/>
          </a:bodyPr>
          <a:lstStyle/>
          <a:p>
            <a:pPr algn="ctr">
              <a:spcAft>
                <a:spcPts val="600"/>
              </a:spcAft>
            </a:pPr>
            <a:r>
              <a:rPr lang="en-US" sz="3200" dirty="0">
                <a:solidFill>
                  <a:schemeClr val="tx2"/>
                </a:solidFill>
                <a:latin typeface="Calibri" panose="020F0502020204030204" pitchFamily="34" charset="0"/>
                <a:ea typeface="+mj-ea"/>
                <a:cs typeface="Calibri" panose="020F0502020204030204" pitchFamily="34" charset="0"/>
              </a:rPr>
              <a:t>H.C. </a:t>
            </a:r>
            <a:r>
              <a:rPr lang="en-US" sz="3200" dirty="0" err="1">
                <a:solidFill>
                  <a:schemeClr val="tx2"/>
                </a:solidFill>
                <a:latin typeface="Calibri" panose="020F0502020204030204" pitchFamily="34" charset="0"/>
                <a:ea typeface="+mj-ea"/>
                <a:cs typeface="Calibri" panose="020F0502020204030204" pitchFamily="34" charset="0"/>
              </a:rPr>
              <a:t>Leupold</a:t>
            </a:r>
            <a:endParaRPr lang="en-US" sz="3200" dirty="0">
              <a:solidFill>
                <a:schemeClr val="tx2"/>
              </a:solidFill>
              <a:latin typeface="Calibri" panose="020F0502020204030204" pitchFamily="34" charset="0"/>
              <a:ea typeface="+mj-ea"/>
              <a:cs typeface="Calibri" panose="020F0502020204030204" pitchFamily="34" charset="0"/>
            </a:endParaRPr>
          </a:p>
          <a:p>
            <a:pPr algn="ctr"/>
            <a:r>
              <a:rPr lang="en-US" sz="1800" i="1" dirty="0">
                <a:latin typeface="Calibri" panose="020F0502020204030204" pitchFamily="34" charset="0"/>
                <a:ea typeface="+mj-ea"/>
                <a:cs typeface="Calibri" panose="020F0502020204030204" pitchFamily="34" charset="0"/>
              </a:rPr>
              <a:t>Exposition of Genesis </a:t>
            </a:r>
            <a:r>
              <a:rPr lang="en-US" sz="1800" dirty="0">
                <a:latin typeface="Calibri" panose="020F0502020204030204" pitchFamily="34" charset="0"/>
                <a:ea typeface="+mj-ea"/>
                <a:cs typeface="Calibri" panose="020F0502020204030204" pitchFamily="34" charset="0"/>
              </a:rPr>
              <a:t>(Grand Rapids: Baker, 1942), vol. 1, p. 301-302.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31E3095-4D57-4C0A-B114-982189459F99}"/>
              </a:ext>
            </a:extLst>
          </p:cNvPr>
          <p:cNvGraphicFramePr>
            <a:graphicFrameLocks noGrp="1"/>
          </p:cNvGraphicFramePr>
          <p:nvPr/>
        </p:nvGraphicFramePr>
        <p:xfrm>
          <a:off x="209550" y="197976"/>
          <a:ext cx="8724901" cy="6462048"/>
        </p:xfrm>
        <a:graphic>
          <a:graphicData uri="http://schemas.openxmlformats.org/drawingml/2006/table">
            <a:tbl>
              <a:tblPr>
                <a:tableStyleId>{D7AC3CCA-C797-4891-BE02-D94E43425B78}</a:tableStyleId>
              </a:tblPr>
              <a:tblGrid>
                <a:gridCol w="4142495">
                  <a:extLst>
                    <a:ext uri="{9D8B030D-6E8A-4147-A177-3AD203B41FA5}">
                      <a16:colId xmlns:a16="http://schemas.microsoft.com/office/drawing/2014/main" val="740347930"/>
                    </a:ext>
                  </a:extLst>
                </a:gridCol>
                <a:gridCol w="2291203">
                  <a:extLst>
                    <a:ext uri="{9D8B030D-6E8A-4147-A177-3AD203B41FA5}">
                      <a16:colId xmlns:a16="http://schemas.microsoft.com/office/drawing/2014/main" val="20000"/>
                    </a:ext>
                  </a:extLst>
                </a:gridCol>
                <a:gridCol w="2291203">
                  <a:extLst>
                    <a:ext uri="{9D8B030D-6E8A-4147-A177-3AD203B41FA5}">
                      <a16:colId xmlns:a16="http://schemas.microsoft.com/office/drawing/2014/main" val="20001"/>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BELIEVER OR UNBELIEVER?</a:t>
                      </a: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Writer</a:t>
                      </a:r>
                    </a:p>
                  </a:txBody>
                  <a:tcPr marT="45736" marB="45736"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Local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Flood</a:t>
                      </a:r>
                    </a:p>
                  </a:txBody>
                  <a:tcPr marT="45736" marB="45736"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Global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Flood</a:t>
                      </a:r>
                    </a:p>
                  </a:txBody>
                  <a:tcPr marT="45736" marB="45736" anchor="ctr" horzOverflow="overflow"/>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Philo</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X</a:t>
                      </a:r>
                    </a:p>
                  </a:txBody>
                  <a:tcPr marT="45736" marB="45736" anchor="ctr" horzOverflow="overflow"/>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Josephus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X</a:t>
                      </a:r>
                    </a:p>
                  </a:txBody>
                  <a:tcPr marT="45736" marB="45736" anchor="ctr" horzOverflow="overflow"/>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Justin Martyr</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X</a:t>
                      </a:r>
                    </a:p>
                  </a:txBody>
                  <a:tcPr marT="45736" marB="45736" anchor="ctr" horzOverflow="overflow"/>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Theophilus of Antioch</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X</a:t>
                      </a:r>
                    </a:p>
                  </a:txBody>
                  <a:tcPr marT="45736" marB="45736" anchor="ctr" horzOverflow="overflow"/>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Tertullian</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X</a:t>
                      </a:r>
                    </a:p>
                  </a:txBody>
                  <a:tcPr marT="45736" marB="45736" anchor="ctr" horzOverflow="overflow"/>
                </a:tc>
                <a:extLst>
                  <a:ext uri="{0D108BD9-81ED-4DB2-BD59-A6C34878D82A}">
                    <a16:rowId xmlns:a16="http://schemas.microsoft.com/office/drawing/2014/main" val="10006"/>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Gregory of </a:t>
                      </a:r>
                      <a:r>
                        <a:rPr kumimoji="0" lang="en-US" sz="28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Nazianus</a:t>
                      </a:r>
                      <a:endPar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X</a:t>
                      </a:r>
                    </a:p>
                  </a:txBody>
                  <a:tcPr marT="45736" marB="45736" anchor="ctr" horzOverflow="overflow"/>
                </a:tc>
                <a:extLst>
                  <a:ext uri="{0D108BD9-81ED-4DB2-BD59-A6C34878D82A}">
                    <a16:rowId xmlns:a16="http://schemas.microsoft.com/office/drawing/2014/main" val="14801045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John Chrysostom</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X</a:t>
                      </a:r>
                    </a:p>
                  </a:txBody>
                  <a:tcPr marT="45736" marB="45736" anchor="ctr" horzOverflow="overflow"/>
                </a:tc>
                <a:extLst>
                  <a:ext uri="{0D108BD9-81ED-4DB2-BD59-A6C34878D82A}">
                    <a16:rowId xmlns:a16="http://schemas.microsoft.com/office/drawing/2014/main" val="117134561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Augustine of Hippo</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X</a:t>
                      </a:r>
                    </a:p>
                  </a:txBody>
                  <a:tcPr marT="45736" marB="45736" anchor="ctr" horzOverflow="overflow"/>
                </a:tc>
                <a:extLst>
                  <a:ext uri="{0D108BD9-81ED-4DB2-BD59-A6C34878D82A}">
                    <a16:rowId xmlns:a16="http://schemas.microsoft.com/office/drawing/2014/main" val="3419978033"/>
                  </a:ext>
                </a:extLst>
              </a:tr>
              <a:tr h="4572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SOURCE: Jonathan </a:t>
                      </a:r>
                      <a:r>
                        <a:rPr kumimoji="0" lang="en-US" sz="18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Sarfati</a:t>
                      </a: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a:t>
                      </a:r>
                      <a:r>
                        <a:rPr kumimoji="0" lang="en-US" sz="1800" b="0" i="1" u="none" strike="noStrike" cap="none" normalizeH="0" baseline="0" dirty="0">
                          <a:ln>
                            <a:noFill/>
                          </a:ln>
                          <a:solidFill>
                            <a:schemeClr val="bg2"/>
                          </a:solidFill>
                          <a:effectLst/>
                          <a:latin typeface="Calibri" panose="020F0502020204030204" pitchFamily="34" charset="0"/>
                          <a:cs typeface="Calibri" panose="020F0502020204030204" pitchFamily="34" charset="0"/>
                        </a:rPr>
                        <a:t>Refuting Compromise </a:t>
                      </a: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(Green Forest, AR: Master Books), 244. </a:t>
                      </a:r>
                    </a:p>
                  </a:txBody>
                  <a:tcPr marT="45726" marB="45726"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770886374"/>
                  </a:ext>
                </a:extLst>
              </a:tr>
            </a:tbl>
          </a:graphicData>
        </a:graphic>
      </p:graphicFrame>
    </p:spTree>
    <p:extLst>
      <p:ext uri="{BB962C8B-B14F-4D97-AF65-F5344CB8AC3E}">
        <p14:creationId xmlns:p14="http://schemas.microsoft.com/office/powerpoint/2010/main" val="726985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6768DE5A-E1BA-4BD4-8752-7A548D464DE0}"/>
              </a:ext>
            </a:extLst>
          </p:cNvPr>
          <p:cNvSpPr>
            <a:spLocks noGrp="1" noChangeArrowheads="1"/>
          </p:cNvSpPr>
          <p:nvPr>
            <p:ph type="body" idx="1"/>
          </p:nvPr>
        </p:nvSpPr>
        <p:spPr>
          <a:xfrm>
            <a:off x="2676525" y="2078038"/>
            <a:ext cx="6238876" cy="2701925"/>
          </a:xfrm>
        </p:spPr>
        <p:txBody>
          <a:bodyPr/>
          <a:lstStyle/>
          <a:p>
            <a:pPr marL="0" indent="0" algn="just" eaLnBrk="1" hangingPunct="1">
              <a:buFont typeface="Wingdings" panose="05000000000000000000" pitchFamily="2" charset="2"/>
              <a:buNone/>
              <a:defRPr/>
            </a:pPr>
            <a:r>
              <a:rPr lang="en-US" dirty="0">
                <a:cs typeface="Calibri" panose="020F0502020204030204" pitchFamily="34" charset="0"/>
              </a:rPr>
              <a:t>“</a:t>
            </a:r>
            <a:r>
              <a:rPr lang="en-US" i="1" dirty="0">
                <a:cs typeface="Calibri" panose="020F0502020204030204" pitchFamily="34" charset="0"/>
              </a:rPr>
              <a:t>And the flood was forty days, etc</a:t>
            </a:r>
            <a:r>
              <a:rPr lang="en-US" dirty="0">
                <a:cs typeface="Calibri" panose="020F0502020204030204" pitchFamily="34" charset="0"/>
              </a:rPr>
              <a:t>. Moses conspicuously insists on this fact, in order to show that the </a:t>
            </a:r>
            <a:r>
              <a:rPr lang="en-US" b="1" i="1" u="sng" dirty="0">
                <a:solidFill>
                  <a:srgbClr val="FFFFCC"/>
                </a:solidFill>
                <a:cs typeface="Calibri" panose="020F0502020204030204" pitchFamily="34" charset="0"/>
              </a:rPr>
              <a:t>whole world</a:t>
            </a:r>
            <a:r>
              <a:rPr lang="en-US" dirty="0">
                <a:solidFill>
                  <a:srgbClr val="FFFFCC"/>
                </a:solidFill>
                <a:cs typeface="Calibri" panose="020F0502020204030204" pitchFamily="34" charset="0"/>
              </a:rPr>
              <a:t> </a:t>
            </a:r>
            <a:r>
              <a:rPr lang="en-US" dirty="0">
                <a:cs typeface="Calibri" panose="020F0502020204030204" pitchFamily="34" charset="0"/>
              </a:rPr>
              <a:t>was immersed in the waters.”</a:t>
            </a:r>
          </a:p>
        </p:txBody>
      </p:sp>
      <p:sp>
        <p:nvSpPr>
          <p:cNvPr id="4" name="Rectangle 3">
            <a:extLst>
              <a:ext uri="{FF2B5EF4-FFF2-40B4-BE49-F238E27FC236}">
                <a16:creationId xmlns:a16="http://schemas.microsoft.com/office/drawing/2014/main" id="{0B571A8C-43E3-46D7-84D8-B20DECB10E5B}"/>
              </a:ext>
            </a:extLst>
          </p:cNvPr>
          <p:cNvSpPr/>
          <p:nvPr/>
        </p:nvSpPr>
        <p:spPr>
          <a:xfrm>
            <a:off x="876300" y="204281"/>
            <a:ext cx="7391400" cy="1000274"/>
          </a:xfrm>
          <a:prstGeom prst="rect">
            <a:avLst/>
          </a:prstGeom>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Calibri" panose="020F0502020204030204" pitchFamily="34" charset="0"/>
              </a:rPr>
              <a:t>John Calvin</a:t>
            </a:r>
          </a:p>
          <a:p>
            <a:pPr algn="ctr"/>
            <a:r>
              <a:rPr lang="en-US" sz="1800" i="1" dirty="0">
                <a:solidFill>
                  <a:srgbClr val="FFFFFF"/>
                </a:solidFill>
                <a:latin typeface="Calibri" panose="020F0502020204030204" pitchFamily="34" charset="0"/>
                <a:ea typeface="+mj-ea"/>
                <a:cs typeface="Calibri" panose="020F0502020204030204" pitchFamily="34" charset="0"/>
              </a:rPr>
              <a:t>Genesis</a:t>
            </a:r>
            <a:r>
              <a:rPr lang="en-US" sz="1800" dirty="0">
                <a:solidFill>
                  <a:srgbClr val="FFFFFF"/>
                </a:solidFill>
                <a:latin typeface="Calibri" panose="020F0502020204030204" pitchFamily="34" charset="0"/>
                <a:ea typeface="+mj-ea"/>
                <a:cs typeface="Calibri" panose="020F0502020204030204" pitchFamily="34" charset="0"/>
              </a:rPr>
              <a:t>, 1554 (Edinburgh, UK: Banner of Truth, 1984), p. 272, emphasis mine. </a:t>
            </a:r>
            <a:endParaRPr lang="en-US" sz="1800" dirty="0">
              <a:latin typeface="Calibri" panose="020F0502020204030204" pitchFamily="34" charset="0"/>
              <a:ea typeface="+mj-ea"/>
              <a:cs typeface="Calibri" panose="020F0502020204030204" pitchFamily="34" charset="0"/>
            </a:endParaRPr>
          </a:p>
        </p:txBody>
      </p:sp>
      <p:pic>
        <p:nvPicPr>
          <p:cNvPr id="3" name="Picture 2">
            <a:extLst>
              <a:ext uri="{FF2B5EF4-FFF2-40B4-BE49-F238E27FC236}">
                <a16:creationId xmlns:a16="http://schemas.microsoft.com/office/drawing/2014/main" id="{E1F3F7D8-A9B9-4220-A474-0B3B731F54F7}"/>
              </a:ext>
            </a:extLst>
          </p:cNvPr>
          <p:cNvPicPr>
            <a:picLocks noChangeAspect="1"/>
          </p:cNvPicPr>
          <p:nvPr/>
        </p:nvPicPr>
        <p:blipFill>
          <a:blip r:embed="rId2"/>
          <a:stretch>
            <a:fillRect/>
          </a:stretch>
        </p:blipFill>
        <p:spPr>
          <a:xfrm>
            <a:off x="228600" y="1895475"/>
            <a:ext cx="2143125" cy="3067050"/>
          </a:xfrm>
          <a:prstGeom prst="ellipse">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E47C35-B676-42F5-ACA1-C7E5D2018C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4" name="Rectangle 3">
            <a:extLst>
              <a:ext uri="{FF2B5EF4-FFF2-40B4-BE49-F238E27FC236}">
                <a16:creationId xmlns:a16="http://schemas.microsoft.com/office/drawing/2014/main" id="{E5D3E0B1-6F50-403A-8A11-3536F5096CF6}"/>
              </a:ext>
            </a:extLst>
          </p:cNvPr>
          <p:cNvSpPr/>
          <p:nvPr/>
        </p:nvSpPr>
        <p:spPr>
          <a:xfrm>
            <a:off x="0" y="0"/>
            <a:ext cx="9144000" cy="5293757"/>
          </a:xfrm>
          <a:prstGeom prst="rect">
            <a:avLst/>
          </a:prstGeom>
        </p:spPr>
        <p:txBody>
          <a:bodyPr wrap="square">
            <a:spAutoFit/>
          </a:bodyPr>
          <a:lstStyle/>
          <a:p>
            <a:pPr marR="0"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1:18–20</a:t>
            </a:r>
          </a:p>
          <a:p>
            <a:pPr marL="0" marR="0" algn="just">
              <a:spcBef>
                <a:spcPts val="0"/>
              </a:spcBef>
              <a:spcAft>
                <a:spcPts val="1000"/>
              </a:spcAft>
            </a:pPr>
            <a:r>
              <a:rPr lang="en-US" sz="3100" baseline="30000" dirty="0">
                <a:effectLst>
                  <a:outerShdw blurRad="38100" dist="38100" dir="2700000" algn="tl">
                    <a:srgbClr val="000000">
                      <a:alpha val="43137"/>
                    </a:srgbClr>
                  </a:outerShdw>
                </a:effectLst>
                <a:latin typeface="Calibri" panose="020F0502020204030204" pitchFamily="34" charset="0"/>
              </a:rPr>
              <a:t>18</a:t>
            </a:r>
            <a:r>
              <a:rPr lang="en-US" sz="3100" dirty="0">
                <a:effectLst>
                  <a:outerShdw blurRad="38100" dist="38100" dir="2700000" algn="tl">
                    <a:srgbClr val="000000">
                      <a:alpha val="43137"/>
                    </a:srgbClr>
                  </a:outerShdw>
                </a:effectLst>
                <a:latin typeface="Calibri" panose="020F0502020204030204" pitchFamily="34" charset="0"/>
              </a:rPr>
              <a:t> For the wrath of God is revealed from heaven against all ungodliness and unrighteousness of men who suppress the truth in unrighteousness, </a:t>
            </a:r>
            <a:r>
              <a:rPr lang="en-US" sz="3100" baseline="30000" dirty="0">
                <a:effectLst>
                  <a:outerShdw blurRad="38100" dist="38100" dir="2700000" algn="tl">
                    <a:srgbClr val="000000">
                      <a:alpha val="43137"/>
                    </a:srgbClr>
                  </a:outerShdw>
                </a:effectLst>
                <a:latin typeface="Calibri" panose="020F0502020204030204" pitchFamily="34" charset="0"/>
              </a:rPr>
              <a:t>19</a:t>
            </a:r>
            <a:r>
              <a:rPr lang="en-US" sz="3100" dirty="0">
                <a:effectLst>
                  <a:outerShdw blurRad="38100" dist="38100" dir="2700000" algn="tl">
                    <a:srgbClr val="000000">
                      <a:alpha val="43137"/>
                    </a:srgbClr>
                  </a:outerShdw>
                </a:effectLst>
                <a:latin typeface="Calibri" panose="020F0502020204030204" pitchFamily="34" charset="0"/>
              </a:rPr>
              <a:t> because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that which is known about God is evident within them; for God made it evident to them</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20</a:t>
            </a:r>
            <a:r>
              <a:rPr lang="en-US" sz="3100" dirty="0">
                <a:effectLst>
                  <a:outerShdw blurRad="38100" dist="38100" dir="2700000" algn="tl">
                    <a:srgbClr val="000000">
                      <a:alpha val="43137"/>
                    </a:srgbClr>
                  </a:outerShdw>
                </a:effectLst>
                <a:latin typeface="Calibri" panose="020F0502020204030204" pitchFamily="34" charset="0"/>
              </a:rPr>
              <a:t> For since the creation of the world His invisible attributes, His eternal power and divine nature, have been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clearly seen</a:t>
            </a:r>
            <a:r>
              <a:rPr lang="en-US" sz="3100" dirty="0">
                <a:effectLst>
                  <a:outerShdw blurRad="38100" dist="38100" dir="2700000" algn="tl">
                    <a:srgbClr val="000000">
                      <a:alpha val="43137"/>
                    </a:srgbClr>
                  </a:outerShdw>
                </a:effectLst>
                <a:latin typeface="Calibri" panose="020F0502020204030204" pitchFamily="34" charset="0"/>
              </a:rPr>
              <a:t>, being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understood through what has been made</a:t>
            </a:r>
            <a:r>
              <a:rPr lang="en-US" sz="3100" dirty="0">
                <a:effectLst>
                  <a:outerShdw blurRad="38100" dist="38100" dir="2700000" algn="tl">
                    <a:srgbClr val="000000">
                      <a:alpha val="43137"/>
                    </a:srgbClr>
                  </a:outerShdw>
                </a:effectLst>
                <a:latin typeface="Calibri" panose="020F0502020204030204" pitchFamily="34" charset="0"/>
              </a:rPr>
              <a:t>, so that they are without excuse. </a:t>
            </a:r>
          </a:p>
        </p:txBody>
      </p:sp>
    </p:spTree>
    <p:extLst>
      <p:ext uri="{BB962C8B-B14F-4D97-AF65-F5344CB8AC3E}">
        <p14:creationId xmlns:p14="http://schemas.microsoft.com/office/powerpoint/2010/main" val="1372951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31E3095-4D57-4C0A-B114-982189459F99}"/>
              </a:ext>
            </a:extLst>
          </p:cNvPr>
          <p:cNvGraphicFramePr>
            <a:graphicFrameLocks noGrp="1"/>
          </p:cNvGraphicFramePr>
          <p:nvPr/>
        </p:nvGraphicFramePr>
        <p:xfrm>
          <a:off x="219074" y="137144"/>
          <a:ext cx="8705852" cy="6583712"/>
        </p:xfrm>
        <a:graphic>
          <a:graphicData uri="http://schemas.openxmlformats.org/drawingml/2006/table">
            <a:tbl>
              <a:tblPr>
                <a:tableStyleId>{D7AC3CCA-C797-4891-BE02-D94E43425B78}</a:tableStyleId>
              </a:tblPr>
              <a:tblGrid>
                <a:gridCol w="552450">
                  <a:extLst>
                    <a:ext uri="{9D8B030D-6E8A-4147-A177-3AD203B41FA5}">
                      <a16:colId xmlns:a16="http://schemas.microsoft.com/office/drawing/2014/main" val="740347930"/>
                    </a:ext>
                  </a:extLst>
                </a:gridCol>
                <a:gridCol w="18288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3810002">
                  <a:extLst>
                    <a:ext uri="{9D8B030D-6E8A-4147-A177-3AD203B41FA5}">
                      <a16:colId xmlns:a16="http://schemas.microsoft.com/office/drawing/2014/main" val="2120792666"/>
                    </a:ext>
                  </a:extLst>
                </a:gridCol>
              </a:tblGrid>
              <a:tr h="73152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UNIFORMITARIANISM IS NOT BIBLICISM</a:t>
                      </a: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algn="ctr"/>
                      <a:r>
                        <a:rPr lang="en-US" sz="2400" b="1" dirty="0">
                          <a:latin typeface="Calibri" panose="020F0502020204030204" pitchFamily="34" charset="0"/>
                          <a:cs typeface="Calibri" panose="020F0502020204030204" pitchFamily="34" charset="0"/>
                        </a:rPr>
                        <a:t>ERA</a:t>
                      </a:r>
                    </a:p>
                  </a:txBody>
                  <a:tcPr anchor="ctr"/>
                </a:tc>
                <a:tc>
                  <a:txBody>
                    <a:bodyPr/>
                    <a:lstStyle/>
                    <a:p>
                      <a:pPr algn="ctr"/>
                      <a:r>
                        <a:rPr lang="en-US" sz="2400" b="1" dirty="0">
                          <a:solidFill>
                            <a:srgbClr val="C00000"/>
                          </a:solidFill>
                          <a:latin typeface="Calibri" panose="020F0502020204030204" pitchFamily="34" charset="0"/>
                          <a:cs typeface="Calibri" panose="020F0502020204030204" pitchFamily="34" charset="0"/>
                        </a:rPr>
                        <a:t>SCRIPTURE</a:t>
                      </a:r>
                    </a:p>
                  </a:txBody>
                  <a:tcPr anchor="ctr"/>
                </a:tc>
                <a:tc>
                  <a:txBody>
                    <a:bodyPr/>
                    <a:lstStyle/>
                    <a:p>
                      <a:pPr algn="ct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DISTINCTIVES</a:t>
                      </a:r>
                      <a:endPar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1"/>
                  </a:ext>
                </a:extLst>
              </a:tr>
              <a:tr h="457200">
                <a:tc>
                  <a:txBody>
                    <a:bodyPr/>
                    <a:lstStyle/>
                    <a:p>
                      <a:r>
                        <a:rPr lang="en-US" sz="2000" dirty="0">
                          <a:latin typeface="Calibri" panose="020F0502020204030204" pitchFamily="34" charset="0"/>
                          <a:cs typeface="Calibri" panose="020F0502020204030204" pitchFamily="34" charset="0"/>
                        </a:rPr>
                        <a:t>1.</a:t>
                      </a:r>
                    </a:p>
                  </a:txBody>
                  <a:tcPr anchor="ctr"/>
                </a:tc>
                <a:tc>
                  <a:txBody>
                    <a:bodyPr/>
                    <a:lstStyle/>
                    <a:p>
                      <a:pPr algn="ctr"/>
                      <a:r>
                        <a:rPr lang="en-US" sz="2000" dirty="0">
                          <a:latin typeface="Calibri" panose="020F0502020204030204" pitchFamily="34" charset="0"/>
                          <a:cs typeface="Calibri" panose="020F0502020204030204" pitchFamily="34" charset="0"/>
                        </a:rPr>
                        <a:t>CREATION</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Genesis 1-2</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death</a:t>
                      </a:r>
                    </a:p>
                  </a:txBody>
                  <a:tcPr anchor="ctr"/>
                </a:tc>
                <a:extLst>
                  <a:ext uri="{0D108BD9-81ED-4DB2-BD59-A6C34878D82A}">
                    <a16:rowId xmlns:a16="http://schemas.microsoft.com/office/drawing/2014/main" val="10002"/>
                  </a:ext>
                </a:extLst>
              </a:tr>
              <a:tr h="457200">
                <a:tc>
                  <a:txBody>
                    <a:bodyPr/>
                    <a:lstStyle/>
                    <a:p>
                      <a:r>
                        <a:rPr lang="en-US" sz="2000" dirty="0">
                          <a:latin typeface="Calibri" panose="020F0502020204030204" pitchFamily="34" charset="0"/>
                          <a:cs typeface="Calibri" panose="020F0502020204030204" pitchFamily="34" charset="0"/>
                        </a:rPr>
                        <a:t>2.</a:t>
                      </a:r>
                    </a:p>
                  </a:txBody>
                  <a:tcPr anchor="ctr"/>
                </a:tc>
                <a:tc>
                  <a:txBody>
                    <a:bodyPr/>
                    <a:lstStyle/>
                    <a:p>
                      <a:pPr algn="ctr"/>
                      <a:r>
                        <a:rPr lang="en-US" sz="2000" dirty="0">
                          <a:latin typeface="Calibri" panose="020F0502020204030204" pitchFamily="34" charset="0"/>
                          <a:cs typeface="Calibri" panose="020F0502020204030204" pitchFamily="34" charset="0"/>
                        </a:rPr>
                        <a:t>FALL</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Genesis 3-6</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Death, painful pregnancy &amp; toil, long life spans, no human government</a:t>
                      </a:r>
                    </a:p>
                  </a:txBody>
                  <a:tcPr anchor="ctr"/>
                </a:tc>
                <a:extLst>
                  <a:ext uri="{0D108BD9-81ED-4DB2-BD59-A6C34878D82A}">
                    <a16:rowId xmlns:a16="http://schemas.microsoft.com/office/drawing/2014/main" val="10003"/>
                  </a:ext>
                </a:extLst>
              </a:tr>
              <a:tr h="457200">
                <a:tc>
                  <a:txBody>
                    <a:bodyPr/>
                    <a:lstStyle/>
                    <a:p>
                      <a:r>
                        <a:rPr lang="en-US" sz="2000" dirty="0">
                          <a:latin typeface="Calibri" panose="020F0502020204030204" pitchFamily="34" charset="0"/>
                          <a:cs typeface="Calibri" panose="020F0502020204030204" pitchFamily="34" charset="0"/>
                        </a:rPr>
                        <a:t>3.</a:t>
                      </a:r>
                    </a:p>
                  </a:txBody>
                  <a:tcPr anchor="ctr"/>
                </a:tc>
                <a:tc>
                  <a:txBody>
                    <a:bodyPr/>
                    <a:lstStyle/>
                    <a:p>
                      <a:pPr algn="ctr"/>
                      <a:r>
                        <a:rPr lang="en-US" sz="2000" dirty="0">
                          <a:latin typeface="Calibri" panose="020F0502020204030204" pitchFamily="34" charset="0"/>
                          <a:cs typeface="Calibri" panose="020F0502020204030204" pitchFamily="34" charset="0"/>
                        </a:rPr>
                        <a:t>FLOOD</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Genesis 7-10</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Shorter life spans, human government, one language, no nations</a:t>
                      </a:r>
                    </a:p>
                  </a:txBody>
                  <a:tcPr anchor="ctr"/>
                </a:tc>
                <a:extLst>
                  <a:ext uri="{0D108BD9-81ED-4DB2-BD59-A6C34878D82A}">
                    <a16:rowId xmlns:a16="http://schemas.microsoft.com/office/drawing/2014/main" val="10004"/>
                  </a:ext>
                </a:extLst>
              </a:tr>
              <a:tr h="457200">
                <a:tc>
                  <a:txBody>
                    <a:bodyPr/>
                    <a:lstStyle/>
                    <a:p>
                      <a:r>
                        <a:rPr lang="en-US" sz="2000" b="1" u="sng" dirty="0">
                          <a:latin typeface="Calibri" panose="020F0502020204030204" pitchFamily="34" charset="0"/>
                          <a:cs typeface="Calibri" panose="020F0502020204030204" pitchFamily="34" charset="0"/>
                        </a:rPr>
                        <a:t>4.</a:t>
                      </a:r>
                    </a:p>
                  </a:txBody>
                  <a:tcPr anchor="ctr">
                    <a:solidFill>
                      <a:srgbClr val="FFFFCC"/>
                    </a:solidFill>
                  </a:tcPr>
                </a:tc>
                <a:tc>
                  <a:txBody>
                    <a:bodyPr/>
                    <a:lstStyle/>
                    <a:p>
                      <a:pPr algn="ctr"/>
                      <a:r>
                        <a:rPr lang="en-US" sz="2000" b="1" u="sng" dirty="0">
                          <a:latin typeface="Calibri" panose="020F0502020204030204" pitchFamily="34" charset="0"/>
                          <a:cs typeface="Calibri" panose="020F0502020204030204" pitchFamily="34" charset="0"/>
                        </a:rPr>
                        <a:t>BABEL</a:t>
                      </a:r>
                    </a:p>
                  </a:txBody>
                  <a:tcPr anchor="ctr">
                    <a:solidFill>
                      <a:srgbClr val="FFFFCC"/>
                    </a:solidFill>
                  </a:tcPr>
                </a:tc>
                <a:tc>
                  <a:txBody>
                    <a:bodyPr/>
                    <a:lstStyle/>
                    <a:p>
                      <a:r>
                        <a:rPr lang="en-US" sz="2000" b="1" u="sng" dirty="0">
                          <a:solidFill>
                            <a:srgbClr val="C00000"/>
                          </a:solidFill>
                          <a:latin typeface="Calibri" panose="020F0502020204030204" pitchFamily="34" charset="0"/>
                          <a:cs typeface="Calibri" panose="020F0502020204030204" pitchFamily="34" charset="0"/>
                        </a:rPr>
                        <a:t>Genesis 11-present</a:t>
                      </a:r>
                    </a:p>
                  </a:txBody>
                  <a:tcPr anchor="ctr">
                    <a:solidFill>
                      <a:srgbClr val="FFFFCC"/>
                    </a:solidFill>
                  </a:tcPr>
                </a:tc>
                <a:tc>
                  <a:txBody>
                    <a:bodyPr/>
                    <a:lstStyle/>
                    <a:p>
                      <a:r>
                        <a:rPr kumimoji="0" lang="en-US" sz="2000" b="1" u="sng"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global government, multiple languages, nations, ethnicities</a:t>
                      </a:r>
                    </a:p>
                  </a:txBody>
                  <a:tcPr anchor="ctr">
                    <a:solidFill>
                      <a:srgbClr val="FFFFCC"/>
                    </a:solidFill>
                  </a:tcPr>
                </a:tc>
                <a:extLst>
                  <a:ext uri="{0D108BD9-81ED-4DB2-BD59-A6C34878D82A}">
                    <a16:rowId xmlns:a16="http://schemas.microsoft.com/office/drawing/2014/main" val="10005"/>
                  </a:ext>
                </a:extLst>
              </a:tr>
              <a:tr h="457200">
                <a:tc>
                  <a:txBody>
                    <a:bodyPr/>
                    <a:lstStyle/>
                    <a:p>
                      <a:r>
                        <a:rPr lang="en-US" sz="2000" dirty="0">
                          <a:latin typeface="Calibri" panose="020F0502020204030204" pitchFamily="34" charset="0"/>
                          <a:cs typeface="Calibri" panose="020F0502020204030204" pitchFamily="34" charset="0"/>
                        </a:rPr>
                        <a:t>5.</a:t>
                      </a:r>
                    </a:p>
                  </a:txBody>
                  <a:tcPr anchor="ctr"/>
                </a:tc>
                <a:tc>
                  <a:txBody>
                    <a:bodyPr/>
                    <a:lstStyle/>
                    <a:p>
                      <a:pPr algn="ctr"/>
                      <a:r>
                        <a:rPr lang="en-US" sz="2000" dirty="0">
                          <a:latin typeface="Calibri" panose="020F0502020204030204" pitchFamily="34" charset="0"/>
                          <a:cs typeface="Calibri" panose="020F0502020204030204" pitchFamily="34" charset="0"/>
                        </a:rPr>
                        <a:t>ANTICHRIST</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Rapture to 2</a:t>
                      </a:r>
                      <a:r>
                        <a:rPr lang="en-US" sz="2000" b="1" baseline="30000" dirty="0">
                          <a:solidFill>
                            <a:srgbClr val="C00000"/>
                          </a:solidFill>
                          <a:latin typeface="Calibri" panose="020F0502020204030204" pitchFamily="34" charset="0"/>
                          <a:cs typeface="Calibri" panose="020F0502020204030204" pitchFamily="34" charset="0"/>
                        </a:rPr>
                        <a:t>nd</a:t>
                      </a:r>
                      <a:r>
                        <a:rPr lang="en-US" sz="2000" b="1" dirty="0">
                          <a:solidFill>
                            <a:srgbClr val="C00000"/>
                          </a:solidFill>
                          <a:latin typeface="Calibri" panose="020F0502020204030204" pitchFamily="34" charset="0"/>
                          <a:cs typeface="Calibri" panose="020F0502020204030204" pitchFamily="34" charset="0"/>
                        </a:rPr>
                        <a:t> Advent</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Global government, restrainer removed</a:t>
                      </a:r>
                    </a:p>
                  </a:txBody>
                  <a:tcPr anchor="ctr"/>
                </a:tc>
                <a:extLst>
                  <a:ext uri="{0D108BD9-81ED-4DB2-BD59-A6C34878D82A}">
                    <a16:rowId xmlns:a16="http://schemas.microsoft.com/office/drawing/2014/main" val="10006"/>
                  </a:ext>
                </a:extLst>
              </a:tr>
              <a:tr h="457200">
                <a:tc>
                  <a:txBody>
                    <a:bodyPr/>
                    <a:lstStyle/>
                    <a:p>
                      <a:r>
                        <a:rPr lang="en-US" sz="2000" dirty="0">
                          <a:latin typeface="Calibri" panose="020F0502020204030204" pitchFamily="34" charset="0"/>
                          <a:cs typeface="Calibri" panose="020F0502020204030204" pitchFamily="34" charset="0"/>
                        </a:rPr>
                        <a:t>6.</a:t>
                      </a:r>
                    </a:p>
                  </a:txBody>
                  <a:tcPr anchor="ctr"/>
                </a:tc>
                <a:tc>
                  <a:txBody>
                    <a:bodyPr/>
                    <a:lstStyle/>
                    <a:p>
                      <a:pPr algn="ctr"/>
                      <a:r>
                        <a:rPr lang="en-US" sz="2000" dirty="0">
                          <a:latin typeface="Calibri" panose="020F0502020204030204" pitchFamily="34" charset="0"/>
                          <a:cs typeface="Calibri" panose="020F0502020204030204" pitchFamily="34" charset="0"/>
                        </a:rPr>
                        <a:t>KINGDOM</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Rev. 20:1-10</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Long life spans, kingdom conditions, reality of death, renovated earth</a:t>
                      </a:r>
                    </a:p>
                  </a:txBody>
                  <a:tcPr anchor="ctr"/>
                </a:tc>
                <a:extLst>
                  <a:ext uri="{0D108BD9-81ED-4DB2-BD59-A6C34878D82A}">
                    <a16:rowId xmlns:a16="http://schemas.microsoft.com/office/drawing/2014/main" val="148010455"/>
                  </a:ext>
                </a:extLst>
              </a:tr>
              <a:tr h="457200">
                <a:tc>
                  <a:txBody>
                    <a:bodyPr/>
                    <a:lstStyle/>
                    <a:p>
                      <a:r>
                        <a:rPr lang="en-US" sz="2000" dirty="0">
                          <a:latin typeface="Calibri" panose="020F0502020204030204" pitchFamily="34" charset="0"/>
                          <a:cs typeface="Calibri" panose="020F0502020204030204" pitchFamily="34" charset="0"/>
                        </a:rPr>
                        <a:t>7.</a:t>
                      </a:r>
                    </a:p>
                  </a:txBody>
                  <a:tcPr anchor="ctr"/>
                </a:tc>
                <a:tc>
                  <a:txBody>
                    <a:bodyPr/>
                    <a:lstStyle/>
                    <a:p>
                      <a:pPr algn="ctr"/>
                      <a:r>
                        <a:rPr lang="en-US" sz="2000" dirty="0">
                          <a:latin typeface="Calibri" panose="020F0502020204030204" pitchFamily="34" charset="0"/>
                          <a:cs typeface="Calibri" panose="020F0502020204030204" pitchFamily="34" charset="0"/>
                        </a:rPr>
                        <a:t>ETERNAL STATE</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Rev. 21-22</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death, new earth</a:t>
                      </a:r>
                    </a:p>
                  </a:txBody>
                  <a:tcPr anchor="ctr"/>
                </a:tc>
                <a:extLst>
                  <a:ext uri="{0D108BD9-81ED-4DB2-BD59-A6C34878D82A}">
                    <a16:rowId xmlns:a16="http://schemas.microsoft.com/office/drawing/2014/main" val="1171345614"/>
                  </a:ext>
                </a:extLst>
              </a:tr>
            </a:tbl>
          </a:graphicData>
        </a:graphic>
      </p:graphicFrame>
    </p:spTree>
    <p:extLst>
      <p:ext uri="{BB962C8B-B14F-4D97-AF65-F5344CB8AC3E}">
        <p14:creationId xmlns:p14="http://schemas.microsoft.com/office/powerpoint/2010/main" val="1845324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68812DC-425A-4155-9EE1-B5A2040ACB2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PETER’S REBUTTAL</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V.5-10</a:t>
            </a:r>
          </a:p>
        </p:txBody>
      </p:sp>
      <p:sp>
        <p:nvSpPr>
          <p:cNvPr id="89091" name="Rectangle 3">
            <a:extLst>
              <a:ext uri="{FF2B5EF4-FFF2-40B4-BE49-F238E27FC236}">
                <a16:creationId xmlns:a16="http://schemas.microsoft.com/office/drawing/2014/main" id="{FE1CF835-567F-4EF4-9C34-DEB6F90CA5EF}"/>
              </a:ext>
            </a:extLst>
          </p:cNvPr>
          <p:cNvSpPr>
            <a:spLocks noGrp="1" noChangeArrowheads="1"/>
          </p:cNvSpPr>
          <p:nvPr>
            <p:ph type="body" sz="half" idx="4294967295"/>
          </p:nvPr>
        </p:nvSpPr>
        <p:spPr>
          <a:xfrm>
            <a:off x="3886200" y="2057399"/>
            <a:ext cx="4343400" cy="400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600"/>
              </a:spcAft>
              <a:buFont typeface="Wingdings" panose="05000000000000000000" pitchFamily="2" charset="2"/>
              <a:buNone/>
            </a:pP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Arguments from:</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History (5-7)</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Scripture (8)</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God’s character (9)</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Divine promise (10)</a:t>
            </a:r>
          </a:p>
        </p:txBody>
      </p:sp>
      <p:pic>
        <p:nvPicPr>
          <p:cNvPr id="89092" name="Picture 4" descr="j0275742">
            <a:extLst>
              <a:ext uri="{FF2B5EF4-FFF2-40B4-BE49-F238E27FC236}">
                <a16:creationId xmlns:a16="http://schemas.microsoft.com/office/drawing/2014/main" id="{5A6DC1DA-BFB5-4418-BD4E-FE39579194E7}"/>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914399" y="2209800"/>
            <a:ext cx="2096347" cy="3657600"/>
          </a:xfrm>
        </p:spPr>
      </p:pic>
    </p:spTree>
    <p:extLst>
      <p:ext uri="{BB962C8B-B14F-4D97-AF65-F5344CB8AC3E}">
        <p14:creationId xmlns:p14="http://schemas.microsoft.com/office/powerpoint/2010/main" val="3446345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41EBD29-2795-4390-A762-F37FD2FBD9DB}"/>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SCRIPTURE</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8</a:t>
            </a:r>
          </a:p>
        </p:txBody>
      </p:sp>
      <p:sp>
        <p:nvSpPr>
          <p:cNvPr id="100355" name="Rectangle 3">
            <a:extLst>
              <a:ext uri="{FF2B5EF4-FFF2-40B4-BE49-F238E27FC236}">
                <a16:creationId xmlns:a16="http://schemas.microsoft.com/office/drawing/2014/main" id="{4184327E-BAD7-4E5F-BE16-C61A042DE5D9}"/>
              </a:ext>
            </a:extLst>
          </p:cNvPr>
          <p:cNvSpPr>
            <a:spLocks noGrp="1" noChangeArrowheads="1"/>
          </p:cNvSpPr>
          <p:nvPr>
            <p:ph type="body" sz="half" idx="4294967295"/>
          </p:nvPr>
        </p:nvSpPr>
        <p:spPr>
          <a:xfrm>
            <a:off x="4267200" y="2840038"/>
            <a:ext cx="4419600" cy="117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God’s timing is not the same as ours</a:t>
            </a:r>
          </a:p>
        </p:txBody>
      </p:sp>
      <p:pic>
        <p:nvPicPr>
          <p:cNvPr id="100356" name="Picture 4" descr="SY01261_">
            <a:extLst>
              <a:ext uri="{FF2B5EF4-FFF2-40B4-BE49-F238E27FC236}">
                <a16:creationId xmlns:a16="http://schemas.microsoft.com/office/drawing/2014/main" id="{2DD00B7D-EBE4-4A63-A534-921BA2893733}"/>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465909" y="1828800"/>
            <a:ext cx="3515313" cy="32004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2F2892AD-0D90-43D1-A609-D177B512B8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1" y="762000"/>
            <a:ext cx="8686799" cy="4572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E47C35-B676-42F5-ACA1-C7E5D2018C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4" name="Rectangle 3">
            <a:extLst>
              <a:ext uri="{FF2B5EF4-FFF2-40B4-BE49-F238E27FC236}">
                <a16:creationId xmlns:a16="http://schemas.microsoft.com/office/drawing/2014/main" id="{E5D3E0B1-6F50-403A-8A11-3536F5096CF6}"/>
              </a:ext>
            </a:extLst>
          </p:cNvPr>
          <p:cNvSpPr/>
          <p:nvPr/>
        </p:nvSpPr>
        <p:spPr>
          <a:xfrm>
            <a:off x="0" y="0"/>
            <a:ext cx="9144000" cy="4801314"/>
          </a:xfrm>
          <a:prstGeom prst="rect">
            <a:avLst/>
          </a:prstGeom>
        </p:spPr>
        <p:txBody>
          <a:bodyPr wrap="square">
            <a:spAutoFit/>
          </a:bodyPr>
          <a:lstStyle/>
          <a:p>
            <a:pPr marR="0"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Jude 14–15</a:t>
            </a:r>
          </a:p>
          <a:p>
            <a:pPr marL="0" marR="0" algn="just">
              <a:spcBef>
                <a:spcPts val="0"/>
              </a:spcBef>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14</a:t>
            </a:r>
            <a:r>
              <a:rPr lang="en-US" sz="3200" b="1" baseline="30000" dirty="0"/>
              <a:t> </a:t>
            </a:r>
            <a:r>
              <a:rPr lang="en-US" sz="3200" dirty="0">
                <a:effectLst>
                  <a:outerShdw blurRad="38100" dist="38100" dir="2700000" algn="tl">
                    <a:srgbClr val="000000">
                      <a:alpha val="43137"/>
                    </a:srgbClr>
                  </a:outerShdw>
                </a:effectLst>
                <a:latin typeface="Calibri" panose="020F0502020204030204" pitchFamily="34" charset="0"/>
              </a:rPr>
              <a:t>It was also about these men that Enoch, in the seventh generation from Adam, prophesied, saying, “Behold, the Lord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came</a:t>
            </a:r>
            <a:r>
              <a:rPr lang="en-US" sz="3200" dirty="0">
                <a:effectLst>
                  <a:outerShdw blurRad="38100" dist="38100" dir="2700000" algn="tl">
                    <a:srgbClr val="000000">
                      <a:alpha val="43137"/>
                    </a:srgbClr>
                  </a:outerShdw>
                </a:effectLst>
                <a:latin typeface="Calibri" panose="020F0502020204030204" pitchFamily="34" charset="0"/>
              </a:rPr>
              <a:t> with many thousands of His holy ones, </a:t>
            </a:r>
            <a:r>
              <a:rPr lang="en-US" sz="3200" baseline="30000" dirty="0">
                <a:effectLst>
                  <a:outerShdw blurRad="38100" dist="38100" dir="2700000" algn="tl">
                    <a:srgbClr val="000000">
                      <a:alpha val="43137"/>
                    </a:srgbClr>
                  </a:outerShdw>
                </a:effectLst>
                <a:latin typeface="Calibri" panose="020F0502020204030204" pitchFamily="34" charset="0"/>
              </a:rPr>
              <a:t>15</a:t>
            </a:r>
            <a:r>
              <a:rPr lang="en-US" sz="3200" dirty="0">
                <a:effectLst>
                  <a:outerShdw blurRad="38100" dist="38100" dir="2700000" algn="tl">
                    <a:srgbClr val="000000">
                      <a:alpha val="43137"/>
                    </a:srgbClr>
                  </a:outerShdw>
                </a:effectLst>
                <a:latin typeface="Calibri" panose="020F0502020204030204" pitchFamily="34" charset="0"/>
              </a:rPr>
              <a:t> to execute judgment upon all, and to convict all the ungodly of all their ungodly deeds which they have done in an ungodly way, and of all the harsh things which ungodly sinners have spoken against Him.” </a:t>
            </a:r>
          </a:p>
        </p:txBody>
      </p:sp>
    </p:spTree>
    <p:extLst>
      <p:ext uri="{BB962C8B-B14F-4D97-AF65-F5344CB8AC3E}">
        <p14:creationId xmlns:p14="http://schemas.microsoft.com/office/powerpoint/2010/main" val="1531162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68812DC-425A-4155-9EE1-B5A2040ACB2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PETER’S REBUTTAL</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V.5-10</a:t>
            </a:r>
          </a:p>
        </p:txBody>
      </p:sp>
      <p:sp>
        <p:nvSpPr>
          <p:cNvPr id="89091" name="Rectangle 3">
            <a:extLst>
              <a:ext uri="{FF2B5EF4-FFF2-40B4-BE49-F238E27FC236}">
                <a16:creationId xmlns:a16="http://schemas.microsoft.com/office/drawing/2014/main" id="{FE1CF835-567F-4EF4-9C34-DEB6F90CA5EF}"/>
              </a:ext>
            </a:extLst>
          </p:cNvPr>
          <p:cNvSpPr>
            <a:spLocks noGrp="1" noChangeArrowheads="1"/>
          </p:cNvSpPr>
          <p:nvPr>
            <p:ph type="body" sz="half" idx="4294967295"/>
          </p:nvPr>
        </p:nvSpPr>
        <p:spPr>
          <a:xfrm>
            <a:off x="3886200" y="2057399"/>
            <a:ext cx="4343400" cy="400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600"/>
              </a:spcAft>
              <a:buNone/>
            </a:pP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Arguments from:</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History (5-7)</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Scripture (8)</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God’s character (9)</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Divine promise (10)</a:t>
            </a:r>
          </a:p>
        </p:txBody>
      </p:sp>
      <p:pic>
        <p:nvPicPr>
          <p:cNvPr id="89092" name="Picture 4" descr="j0275742">
            <a:extLst>
              <a:ext uri="{FF2B5EF4-FFF2-40B4-BE49-F238E27FC236}">
                <a16:creationId xmlns:a16="http://schemas.microsoft.com/office/drawing/2014/main" id="{5A6DC1DA-BFB5-4418-BD4E-FE39579194E7}"/>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914399" y="2209800"/>
            <a:ext cx="2096347" cy="3657600"/>
          </a:xfrm>
        </p:spPr>
      </p:pic>
    </p:spTree>
    <p:extLst>
      <p:ext uri="{BB962C8B-B14F-4D97-AF65-F5344CB8AC3E}">
        <p14:creationId xmlns:p14="http://schemas.microsoft.com/office/powerpoint/2010/main" val="3184856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D30D9AB6-C742-476D-A3A3-7C631F8A830F}"/>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GOD’S CHARACTER</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9</a:t>
            </a:r>
          </a:p>
        </p:txBody>
      </p:sp>
      <p:sp>
        <p:nvSpPr>
          <p:cNvPr id="103427" name="Rectangle 3">
            <a:extLst>
              <a:ext uri="{FF2B5EF4-FFF2-40B4-BE49-F238E27FC236}">
                <a16:creationId xmlns:a16="http://schemas.microsoft.com/office/drawing/2014/main" id="{95EC6DA9-8380-4643-ADA2-75DB7BBD3090}"/>
              </a:ext>
            </a:extLst>
          </p:cNvPr>
          <p:cNvSpPr>
            <a:spLocks noGrp="1" noChangeArrowheads="1"/>
          </p:cNvSpPr>
          <p:nvPr>
            <p:ph type="body" sz="half" idx="4294967295"/>
          </p:nvPr>
        </p:nvSpPr>
        <p:spPr>
          <a:xfrm>
            <a:off x="228600" y="2552700"/>
            <a:ext cx="48768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Delay  </a:t>
            </a:r>
            <a:r>
              <a:rPr lang="en-US" altLang="en-US" dirty="0">
                <a:effectLst>
                  <a:outerShdw blurRad="38100" dist="38100" dir="2700000" algn="tl">
                    <a:srgbClr val="000000">
                      <a:alpha val="43137"/>
                    </a:srgbClr>
                  </a:outerShdw>
                </a:effectLst>
                <a:cs typeface="Calibri" panose="020F0502020204030204" pitchFamily="34" charset="0"/>
                <a:sym typeface="Symbol" panose="05050102010706020507" pitchFamily="18" charset="2"/>
              </a:rPr>
              <a:t> </a:t>
            </a:r>
            <a:r>
              <a:rPr lang="en-US" altLang="en-US" dirty="0">
                <a:effectLst>
                  <a:outerShdw blurRad="38100" dist="38100" dir="2700000" algn="tl">
                    <a:srgbClr val="000000">
                      <a:alpha val="43137"/>
                    </a:srgbClr>
                  </a:outerShdw>
                </a:effectLst>
                <a:cs typeface="Calibri" panose="020F0502020204030204" pitchFamily="34" charset="0"/>
              </a:rPr>
              <a:t>no 2</a:t>
            </a:r>
            <a:r>
              <a:rPr lang="en-US" altLang="en-US" baseline="30000" dirty="0">
                <a:effectLst>
                  <a:outerShdw blurRad="38100" dist="38100" dir="2700000" algn="tl">
                    <a:srgbClr val="000000">
                      <a:alpha val="43137"/>
                    </a:srgbClr>
                  </a:outerShdw>
                </a:effectLst>
                <a:cs typeface="Calibri" panose="020F0502020204030204" pitchFamily="34" charset="0"/>
              </a:rPr>
              <a:t>nd</a:t>
            </a:r>
            <a:r>
              <a:rPr lang="en-US" altLang="en-US" dirty="0">
                <a:effectLst>
                  <a:outerShdw blurRad="38100" dist="38100" dir="2700000" algn="tl">
                    <a:srgbClr val="000000">
                      <a:alpha val="43137"/>
                    </a:srgbClr>
                  </a:outerShdw>
                </a:effectLst>
                <a:cs typeface="Calibri" panose="020F0502020204030204" pitchFamily="34" charset="0"/>
              </a:rPr>
              <a:t> Coming</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Delay = patience</a:t>
            </a:r>
          </a:p>
        </p:txBody>
      </p:sp>
      <p:pic>
        <p:nvPicPr>
          <p:cNvPr id="103428" name="Picture 4" descr="j0299195">
            <a:extLst>
              <a:ext uri="{FF2B5EF4-FFF2-40B4-BE49-F238E27FC236}">
                <a16:creationId xmlns:a16="http://schemas.microsoft.com/office/drawing/2014/main" id="{43BDB252-E40C-4494-9586-F79FA9536975}"/>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4800600" y="1749425"/>
            <a:ext cx="4114800" cy="335915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7DD9A6-C8D8-47AF-9199-3F59CF17DB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334000"/>
          </a:xfrm>
        </p:spPr>
        <p:txBody>
          <a:bodyPr/>
          <a:lstStyle/>
          <a:p>
            <a:pPr marL="0" indent="0" algn="ctr" defTabSz="685800">
              <a:spcBef>
                <a:spcPct val="0"/>
              </a:spcBef>
              <a:spcAft>
                <a:spcPts val="1200"/>
              </a:spcAft>
              <a:buNone/>
              <a:defRPr/>
            </a:pPr>
            <a:r>
              <a:rPr lang="en-US" sz="4000" kern="1200" dirty="0">
                <a:solidFill>
                  <a:schemeClr val="tx2"/>
                </a:solidFill>
                <a:ea typeface="+mj-ea"/>
              </a:rPr>
              <a:t>Genesis 6:1-4</a:t>
            </a:r>
          </a:p>
          <a:p>
            <a:pPr marL="0" indent="0" algn="just">
              <a:spcBef>
                <a:spcPts val="0"/>
              </a:spcBef>
              <a:buNone/>
            </a:pPr>
            <a:r>
              <a:rPr lang="en-US" sz="2700" dirty="0">
                <a:effectLst>
                  <a:outerShdw blurRad="38100" dist="38100" dir="2700000" algn="tl">
                    <a:srgbClr val="000000">
                      <a:alpha val="43137"/>
                    </a:srgbClr>
                  </a:outerShdw>
                </a:effectLst>
              </a:rPr>
              <a:t>“</a:t>
            </a:r>
            <a:r>
              <a:rPr lang="en-US" sz="2700" baseline="30000" dirty="0">
                <a:effectLst/>
              </a:rPr>
              <a:t>1 </a:t>
            </a:r>
            <a:r>
              <a:rPr lang="en-US" sz="2700" dirty="0">
                <a:effectLst>
                  <a:outerShdw blurRad="38100" dist="38100" dir="2700000" algn="tl">
                    <a:srgbClr val="000000">
                      <a:alpha val="43137"/>
                    </a:srgbClr>
                  </a:outerShdw>
                </a:effectLst>
              </a:rPr>
              <a:t>Now it came about, when men began to multiply on the face of the land, and daughters were born to them</a:t>
            </a:r>
            <a:r>
              <a:rPr lang="en-US" sz="2700" dirty="0">
                <a:effectLst/>
              </a:rPr>
              <a:t>, </a:t>
            </a:r>
            <a:r>
              <a:rPr lang="en-US" sz="2700" baseline="30000" dirty="0">
                <a:effectLst/>
              </a:rPr>
              <a:t>2 </a:t>
            </a:r>
            <a:r>
              <a:rPr lang="en-US" sz="270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00" baseline="30000" dirty="0">
                <a:effectLst/>
              </a:rPr>
              <a:t>3</a:t>
            </a:r>
            <a:r>
              <a:rPr lang="en-US" sz="2700" dirty="0">
                <a:effectLst>
                  <a:outerShdw blurRad="38100" dist="38100" dir="2700000" algn="tl">
                    <a:srgbClr val="000000">
                      <a:alpha val="43137"/>
                    </a:srgbClr>
                  </a:outerShdw>
                </a:effectLst>
              </a:rPr>
              <a:t> Then the Lord said, ‘My Spirit shall not strive with man forever, because he also is flesh; nevertheless his days shall be </a:t>
            </a:r>
            <a:r>
              <a:rPr lang="en-US" sz="2700" b="1" u="sng" dirty="0">
                <a:solidFill>
                  <a:srgbClr val="FFFFCC"/>
                </a:solidFill>
                <a:effectLst>
                  <a:outerShdw blurRad="38100" dist="38100" dir="2700000" algn="tl">
                    <a:srgbClr val="000000">
                      <a:alpha val="43137"/>
                    </a:srgbClr>
                  </a:outerShdw>
                </a:effectLst>
              </a:rPr>
              <a:t>one hundred and twenty years</a:t>
            </a:r>
            <a:r>
              <a:rPr lang="en-US" sz="2700" dirty="0">
                <a:effectLst>
                  <a:outerShdw blurRad="38100" dist="38100" dir="2700000" algn="tl">
                    <a:srgbClr val="000000">
                      <a:alpha val="43137"/>
                    </a:srgbClr>
                  </a:outerShdw>
                </a:effectLst>
              </a:rPr>
              <a:t>.’ </a:t>
            </a:r>
            <a:r>
              <a:rPr lang="en-US" sz="2700" baseline="30000" dirty="0">
                <a:effectLst/>
              </a:rPr>
              <a:t>4</a:t>
            </a:r>
            <a:r>
              <a:rPr lang="en-US" sz="270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983850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181600"/>
          </a:xfrm>
        </p:spPr>
        <p:txBody>
          <a:bodyPr/>
          <a:lstStyle/>
          <a:p>
            <a:pPr marL="0" indent="0" algn="ctr" defTabSz="685800">
              <a:spcBef>
                <a:spcPct val="0"/>
              </a:spcBef>
              <a:spcAft>
                <a:spcPts val="1200"/>
              </a:spcAft>
              <a:buNone/>
              <a:defRPr/>
            </a:pPr>
            <a:r>
              <a:rPr lang="en-US" sz="4000" kern="1200" dirty="0">
                <a:solidFill>
                  <a:schemeClr val="tx2"/>
                </a:solidFill>
                <a:ea typeface="+mj-ea"/>
              </a:rPr>
              <a:t>1 Peter 3:19-20</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19 </a:t>
            </a:r>
            <a:r>
              <a:rPr lang="en-US" sz="3600" dirty="0">
                <a:effectLst>
                  <a:outerShdw blurRad="38100" dist="38100" dir="2700000" algn="tl">
                    <a:srgbClr val="000000">
                      <a:alpha val="43137"/>
                    </a:srgbClr>
                  </a:outerShdw>
                </a:effectLst>
              </a:rPr>
              <a:t>in which also He went and made proclamation</a:t>
            </a:r>
            <a:r>
              <a:rPr lang="en-US" sz="3600"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the spirits </a:t>
            </a:r>
            <a:r>
              <a:rPr lang="en-US" sz="3600" i="1" dirty="0">
                <a:effectLst>
                  <a:outerShdw blurRad="38100" dist="38100" dir="2700000" algn="tl">
                    <a:srgbClr val="000000">
                      <a:alpha val="43137"/>
                    </a:srgbClr>
                  </a:outerShdw>
                </a:effectLst>
              </a:rPr>
              <a:t>now</a:t>
            </a:r>
            <a:r>
              <a:rPr lang="en-US" sz="3600" dirty="0">
                <a:effectLst>
                  <a:outerShdw blurRad="38100" dist="38100" dir="2700000" algn="tl">
                    <a:srgbClr val="000000">
                      <a:alpha val="43137"/>
                    </a:srgbClr>
                  </a:outerShdw>
                </a:effectLst>
              </a:rPr>
              <a:t> in prison, </a:t>
            </a:r>
            <a:r>
              <a:rPr lang="en-US" sz="3600" baseline="30000" dirty="0">
                <a:effectLst>
                  <a:outerShdw blurRad="38100" dist="38100" dir="2700000" algn="tl">
                    <a:srgbClr val="000000">
                      <a:alpha val="43137"/>
                    </a:srgbClr>
                  </a:outerShdw>
                </a:effectLst>
              </a:rPr>
              <a:t>20 </a:t>
            </a:r>
            <a:r>
              <a:rPr lang="en-US" sz="3600" dirty="0">
                <a:effectLst>
                  <a:outerShdw blurRad="38100" dist="38100" dir="2700000" algn="tl">
                    <a:srgbClr val="000000">
                      <a:alpha val="43137"/>
                    </a:srgbClr>
                  </a:outerShdw>
                </a:effectLst>
              </a:rPr>
              <a:t>who once were disobedient, when the </a:t>
            </a:r>
            <a:r>
              <a:rPr lang="en-US" sz="3600" b="1" u="sng" dirty="0">
                <a:solidFill>
                  <a:srgbClr val="FFFFCC"/>
                </a:solidFill>
                <a:effectLst>
                  <a:outerShdw blurRad="38100" dist="38100" dir="2700000" algn="tl">
                    <a:srgbClr val="000000">
                      <a:alpha val="43137"/>
                    </a:srgbClr>
                  </a:outerShdw>
                </a:effectLst>
              </a:rPr>
              <a:t>patience</a:t>
            </a:r>
            <a:r>
              <a:rPr lang="en-US" sz="3600" dirty="0">
                <a:effectLst>
                  <a:outerShdw blurRad="38100" dist="38100" dir="2700000" algn="tl">
                    <a:srgbClr val="000000">
                      <a:alpha val="43137"/>
                    </a:srgbClr>
                  </a:outerShdw>
                </a:effectLst>
              </a:rPr>
              <a:t> of God kept waiting in the days of Noah, during the construction of the ark, in which a few, that is, eight persons, were brought safely through </a:t>
            </a:r>
            <a:r>
              <a:rPr lang="en-US" sz="3600" i="1" dirty="0">
                <a:effectLst>
                  <a:outerShdw blurRad="38100" dist="38100" dir="2700000" algn="tl">
                    <a:srgbClr val="000000">
                      <a:alpha val="43137"/>
                    </a:srgbClr>
                  </a:outerShdw>
                </a:effectLst>
              </a:rPr>
              <a:t>the</a:t>
            </a:r>
            <a:r>
              <a:rPr lang="en-US" sz="3600" dirty="0">
                <a:effectLst>
                  <a:outerShdw blurRad="38100" dist="38100" dir="2700000" algn="tl">
                    <a:srgbClr val="000000">
                      <a:alpha val="43137"/>
                    </a:srgbClr>
                  </a:outerShdw>
                </a:effectLst>
              </a:rPr>
              <a:t> water.”</a:t>
            </a:r>
          </a:p>
        </p:txBody>
      </p:sp>
    </p:spTree>
    <p:extLst>
      <p:ext uri="{BB962C8B-B14F-4D97-AF65-F5344CB8AC3E}">
        <p14:creationId xmlns:p14="http://schemas.microsoft.com/office/powerpoint/2010/main" val="1682052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6">
            <a:extLst>
              <a:ext uri="{FF2B5EF4-FFF2-40B4-BE49-F238E27FC236}">
                <a16:creationId xmlns:a16="http://schemas.microsoft.com/office/drawing/2014/main" id="{44519816-AE3A-4E29-A0F8-D671A26C191E}"/>
              </a:ext>
            </a:extLst>
          </p:cNvPr>
          <p:cNvPicPr>
            <a:picLocks noGrp="1" noChangeAspect="1" noChangeArrowheads="1"/>
          </p:cNvPicPr>
          <p:nvPr>
            <p:ph idx="4294967295"/>
          </p:nvPr>
        </p:nvPicPr>
        <p:blipFill>
          <a:blip r:embed="rId2">
            <a:extLst>
              <a:ext uri="{28A0092B-C50C-407E-A947-70E740481C1C}">
                <a14:useLocalDpi xmlns:a14="http://schemas.microsoft.com/office/drawing/2010/main"/>
              </a:ext>
            </a:extLst>
          </a:blip>
          <a:srcRect/>
          <a:stretch>
            <a:fillRect/>
          </a:stretch>
        </p:blipFill>
        <p:spPr>
          <a:xfrm>
            <a:off x="2433638" y="473075"/>
            <a:ext cx="4276725" cy="591185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a:extLst>
              <a:ext uri="{FF2B5EF4-FFF2-40B4-BE49-F238E27FC236}">
                <a16:creationId xmlns:a16="http://schemas.microsoft.com/office/drawing/2014/main" id="{7C3CE94C-D6F3-434F-AE46-903E06A5D2D9}"/>
              </a:ext>
            </a:extLst>
          </p:cNvPr>
          <p:cNvSpPr>
            <a:spLocks noGrp="1"/>
          </p:cNvSpPr>
          <p:nvPr>
            <p:ph idx="1"/>
          </p:nvPr>
        </p:nvSpPr>
        <p:spPr>
          <a:xfrm>
            <a:off x="0" y="1600200"/>
            <a:ext cx="9144000" cy="3962401"/>
          </a:xfrm>
        </p:spPr>
        <p:txBody>
          <a:bodyPr/>
          <a:lstStyle/>
          <a:p>
            <a:pPr marL="0" indent="0" algn="just" eaLnBrk="1" hangingPunct="1">
              <a:buNone/>
              <a:defRPr/>
            </a:pPr>
            <a:r>
              <a:rPr lang="en-US" dirty="0"/>
              <a:t>“This vital newness of mind is a part of believing, after all, and therefore it may be and is used as a </a:t>
            </a:r>
            <a:r>
              <a:rPr lang="en-US" b="1" i="1" u="sng" dirty="0">
                <a:solidFill>
                  <a:srgbClr val="FFFFCC"/>
                </a:solidFill>
              </a:rPr>
              <a:t>synonym</a:t>
            </a:r>
            <a:r>
              <a:rPr lang="en-US" dirty="0"/>
              <a:t> for believing at times (cf. Acts 17:30; 20:21; 26:20; Rom. 2:4; 2Tim. 2:25; 2 Pet. 3:9). Repentance nevertheless cannot be added to believing as a condition of salvation, because upwards of 150 passages of Scripture condition salvation upon believing only (cf. John 3:16; Acts 16:31).” </a:t>
            </a:r>
          </a:p>
        </p:txBody>
      </p:sp>
      <p:pic>
        <p:nvPicPr>
          <p:cNvPr id="4" name="Picture 6">
            <a:extLst>
              <a:ext uri="{FF2B5EF4-FFF2-40B4-BE49-F238E27FC236}">
                <a16:creationId xmlns:a16="http://schemas.microsoft.com/office/drawing/2014/main" id="{48B95640-3057-4EC8-8B5C-5FFBDCB8C57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0610" y="121920"/>
            <a:ext cx="793790" cy="10972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9696C13-5FC1-445E-96B0-E613AFF06D0A}"/>
              </a:ext>
            </a:extLst>
          </p:cNvPr>
          <p:cNvSpPr/>
          <p:nvPr/>
        </p:nvSpPr>
        <p:spPr>
          <a:xfrm>
            <a:off x="2286000" y="228600"/>
            <a:ext cx="4572000" cy="1277273"/>
          </a:xfrm>
          <a:prstGeom prst="rect">
            <a:avLst/>
          </a:prstGeom>
        </p:spPr>
        <p:txBody>
          <a:bodyPr>
            <a:spAutoFit/>
          </a:bodyPr>
          <a:lstStyle/>
          <a:p>
            <a:pPr algn="ctr">
              <a:spcAft>
                <a:spcPts val="600"/>
              </a:spcAft>
            </a:pPr>
            <a:r>
              <a:rPr lang="en-US" sz="3600" dirty="0">
                <a:solidFill>
                  <a:schemeClr val="tx2"/>
                </a:solidFill>
                <a:latin typeface="Calibri" panose="020F0502020204030204" pitchFamily="34" charset="0"/>
                <a:ea typeface="+mj-ea"/>
                <a:cs typeface="Calibri" panose="020F0502020204030204" pitchFamily="34" charset="0"/>
              </a:rPr>
              <a:t>Lewis Sperry Chafer</a:t>
            </a:r>
          </a:p>
          <a:p>
            <a:pPr algn="ctr"/>
            <a:r>
              <a:rPr lang="en-US" sz="1800" dirty="0">
                <a:latin typeface="Calibri" panose="020F0502020204030204" pitchFamily="34" charset="0"/>
                <a:ea typeface="+mj-ea"/>
                <a:cs typeface="+mj-cs"/>
              </a:rPr>
              <a:t>vol. 7, </a:t>
            </a:r>
            <a:r>
              <a:rPr lang="en-US" sz="1800" i="1" dirty="0">
                <a:latin typeface="Calibri" panose="020F0502020204030204" pitchFamily="34" charset="0"/>
                <a:ea typeface="+mj-ea"/>
                <a:cs typeface="+mj-cs"/>
              </a:rPr>
              <a:t>Systematic Theology </a:t>
            </a:r>
            <a:r>
              <a:rPr lang="en-US" sz="1800" dirty="0">
                <a:latin typeface="Calibri" panose="020F0502020204030204" pitchFamily="34" charset="0"/>
                <a:ea typeface="+mj-ea"/>
                <a:cs typeface="+mj-cs"/>
              </a:rPr>
              <a:t>(Grand Rapids, MI: Kregel Publications, 1993), 265-66.</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68812DC-425A-4155-9EE1-B5A2040ACB2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PETER’S REBUTTAL</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V.5-10</a:t>
            </a:r>
          </a:p>
        </p:txBody>
      </p:sp>
      <p:sp>
        <p:nvSpPr>
          <p:cNvPr id="89091" name="Rectangle 3">
            <a:extLst>
              <a:ext uri="{FF2B5EF4-FFF2-40B4-BE49-F238E27FC236}">
                <a16:creationId xmlns:a16="http://schemas.microsoft.com/office/drawing/2014/main" id="{FE1CF835-567F-4EF4-9C34-DEB6F90CA5EF}"/>
              </a:ext>
            </a:extLst>
          </p:cNvPr>
          <p:cNvSpPr>
            <a:spLocks noGrp="1" noChangeArrowheads="1"/>
          </p:cNvSpPr>
          <p:nvPr>
            <p:ph type="body" sz="half" idx="4294967295"/>
          </p:nvPr>
        </p:nvSpPr>
        <p:spPr>
          <a:xfrm>
            <a:off x="3886200" y="2057399"/>
            <a:ext cx="4343400" cy="400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600"/>
              </a:spcAft>
              <a:buNone/>
            </a:pP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Arguments from:</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History (5-7)</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Scripture (8)</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God’s character (9)</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Divine promise (10)</a:t>
            </a:r>
          </a:p>
        </p:txBody>
      </p:sp>
      <p:pic>
        <p:nvPicPr>
          <p:cNvPr id="89092" name="Picture 4" descr="j0275742">
            <a:extLst>
              <a:ext uri="{FF2B5EF4-FFF2-40B4-BE49-F238E27FC236}">
                <a16:creationId xmlns:a16="http://schemas.microsoft.com/office/drawing/2014/main" id="{5A6DC1DA-BFB5-4418-BD4E-FE39579194E7}"/>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914399" y="2209800"/>
            <a:ext cx="2096347" cy="3657600"/>
          </a:xfrm>
        </p:spPr>
      </p:pic>
    </p:spTree>
    <p:extLst>
      <p:ext uri="{BB962C8B-B14F-4D97-AF65-F5344CB8AC3E}">
        <p14:creationId xmlns:p14="http://schemas.microsoft.com/office/powerpoint/2010/main" val="3181691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8B900914-C2BB-4F8A-A7A4-CB2E0F63A023}"/>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GOD’S PROMISE</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10</a:t>
            </a:r>
          </a:p>
        </p:txBody>
      </p:sp>
      <p:sp>
        <p:nvSpPr>
          <p:cNvPr id="107523" name="Rectangle 3">
            <a:extLst>
              <a:ext uri="{FF2B5EF4-FFF2-40B4-BE49-F238E27FC236}">
                <a16:creationId xmlns:a16="http://schemas.microsoft.com/office/drawing/2014/main" id="{EA4F9C50-CD59-46E1-A5C8-CEEEFB0467E7}"/>
              </a:ext>
            </a:extLst>
          </p:cNvPr>
          <p:cNvSpPr>
            <a:spLocks noGrp="1" noChangeArrowheads="1"/>
          </p:cNvSpPr>
          <p:nvPr>
            <p:ph type="body" sz="half" idx="4294967295"/>
          </p:nvPr>
        </p:nvSpPr>
        <p:spPr>
          <a:xfrm>
            <a:off x="3657600" y="1695450"/>
            <a:ext cx="5284788" cy="3467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Despite delay, </a:t>
            </a:r>
          </a:p>
          <a:p>
            <a:pPr marL="461963" lvl="1" indent="-461963" eaLnBrk="1" hangingPunct="1">
              <a:spcBef>
                <a:spcPts val="0"/>
              </a:spcBef>
              <a:spcAft>
                <a:spcPts val="3600"/>
              </a:spcAft>
              <a:buClr>
                <a:schemeClr val="tx2"/>
              </a:buClr>
              <a:buSzPct val="75000"/>
              <a:buFont typeface="Wingdings" panose="05000000000000000000" pitchFamily="2" charset="2"/>
              <a:buChar char="n"/>
              <a:defRPr/>
            </a:pPr>
            <a:r>
              <a:rPr lang="en-US" altLang="en-US" dirty="0">
                <a:effectLst>
                  <a:outerShdw blurRad="38100" dist="38100" dir="2700000" algn="tl">
                    <a:srgbClr val="000000">
                      <a:alpha val="43137"/>
                    </a:srgbClr>
                  </a:outerShdw>
                </a:effectLst>
                <a:ea typeface="+mn-ea"/>
                <a:cs typeface="Calibri" panose="020F0502020204030204" pitchFamily="34" charset="0"/>
              </a:rPr>
              <a:t>the day will come:</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Like a thief</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According to God’s promise</a:t>
            </a:r>
          </a:p>
        </p:txBody>
      </p:sp>
      <p:pic>
        <p:nvPicPr>
          <p:cNvPr id="107524" name="Picture 4" descr="BD06577_">
            <a:extLst>
              <a:ext uri="{FF2B5EF4-FFF2-40B4-BE49-F238E27FC236}">
                <a16:creationId xmlns:a16="http://schemas.microsoft.com/office/drawing/2014/main" id="{02C98C9D-AC11-4A26-9F15-9D02A2217A69}"/>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304800" y="1828800"/>
            <a:ext cx="2646483" cy="32004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s://scontent-dfw1-1.xx.fbcdn.net/hphotos-xtf1/t31.0-8/11794619_10207462667233113_7088908926816719446_o.jpg">
            <a:extLst>
              <a:ext uri="{FF2B5EF4-FFF2-40B4-BE49-F238E27FC236}">
                <a16:creationId xmlns:a16="http://schemas.microsoft.com/office/drawing/2014/main" id="{5E3E0726-1B74-45CA-BA41-2E8E8867BF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2015" y="228600"/>
            <a:ext cx="795997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7DD9A6-C8D8-47AF-9199-3F59CF17DB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334000"/>
          </a:xfrm>
        </p:spPr>
        <p:txBody>
          <a:bodyPr/>
          <a:lstStyle/>
          <a:p>
            <a:pPr marL="0" indent="0" algn="ctr" defTabSz="685800">
              <a:spcBef>
                <a:spcPct val="0"/>
              </a:spcBef>
              <a:spcAft>
                <a:spcPts val="1200"/>
              </a:spcAft>
              <a:buNone/>
              <a:defRPr/>
            </a:pPr>
            <a:r>
              <a:rPr lang="en-US" sz="4000" kern="1200" dirty="0">
                <a:solidFill>
                  <a:schemeClr val="tx2"/>
                </a:solidFill>
                <a:ea typeface="+mj-ea"/>
              </a:rPr>
              <a:t>Genesis 6:1-4</a:t>
            </a:r>
          </a:p>
          <a:p>
            <a:pPr marL="0" indent="0" algn="just">
              <a:spcBef>
                <a:spcPts val="0"/>
              </a:spcBef>
              <a:buNone/>
            </a:pPr>
            <a:r>
              <a:rPr lang="en-US" sz="2700" dirty="0">
                <a:effectLst>
                  <a:outerShdw blurRad="38100" dist="38100" dir="2700000" algn="tl">
                    <a:srgbClr val="000000">
                      <a:alpha val="43137"/>
                    </a:srgbClr>
                  </a:outerShdw>
                </a:effectLst>
              </a:rPr>
              <a:t>“</a:t>
            </a:r>
            <a:r>
              <a:rPr lang="en-US" sz="2700" baseline="30000" dirty="0">
                <a:effectLst/>
              </a:rPr>
              <a:t>1 </a:t>
            </a:r>
            <a:r>
              <a:rPr lang="en-US" sz="2700" dirty="0">
                <a:effectLst>
                  <a:outerShdw blurRad="38100" dist="38100" dir="2700000" algn="tl">
                    <a:srgbClr val="000000">
                      <a:alpha val="43137"/>
                    </a:srgbClr>
                  </a:outerShdw>
                </a:effectLst>
              </a:rPr>
              <a:t>Now it came about, when men began to multiply on the face of the land, and daughters were born to them</a:t>
            </a:r>
            <a:r>
              <a:rPr lang="en-US" sz="2700" dirty="0">
                <a:effectLst/>
              </a:rPr>
              <a:t>, </a:t>
            </a:r>
            <a:r>
              <a:rPr lang="en-US" sz="2700" baseline="30000" dirty="0">
                <a:effectLst/>
              </a:rPr>
              <a:t>2 </a:t>
            </a:r>
            <a:r>
              <a:rPr lang="en-US" sz="270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00" baseline="30000" dirty="0">
                <a:effectLst/>
              </a:rPr>
              <a:t>3</a:t>
            </a:r>
            <a:r>
              <a:rPr lang="en-US" sz="2700" dirty="0">
                <a:effectLst>
                  <a:outerShdw blurRad="38100" dist="38100" dir="2700000" algn="tl">
                    <a:srgbClr val="000000">
                      <a:alpha val="43137"/>
                    </a:srgbClr>
                  </a:outerShdw>
                </a:effectLst>
              </a:rPr>
              <a:t> Then the Lord said, ‘My Spirit shall not strive with man forever, because he also is flesh; nevertheless his days shall be </a:t>
            </a:r>
            <a:r>
              <a:rPr lang="en-US" sz="2700" b="1" u="sng" dirty="0">
                <a:solidFill>
                  <a:srgbClr val="FFFFCC"/>
                </a:solidFill>
                <a:effectLst>
                  <a:outerShdw blurRad="38100" dist="38100" dir="2700000" algn="tl">
                    <a:srgbClr val="000000">
                      <a:alpha val="43137"/>
                    </a:srgbClr>
                  </a:outerShdw>
                </a:effectLst>
              </a:rPr>
              <a:t>one hundred and twenty years</a:t>
            </a:r>
            <a:r>
              <a:rPr lang="en-US" sz="2700" dirty="0">
                <a:effectLst>
                  <a:outerShdw blurRad="38100" dist="38100" dir="2700000" algn="tl">
                    <a:srgbClr val="000000">
                      <a:alpha val="43137"/>
                    </a:srgbClr>
                  </a:outerShdw>
                </a:effectLst>
              </a:rPr>
              <a:t>.’ </a:t>
            </a:r>
            <a:r>
              <a:rPr lang="en-US" sz="2700" baseline="30000" dirty="0">
                <a:effectLst/>
              </a:rPr>
              <a:t>4</a:t>
            </a:r>
            <a:r>
              <a:rPr lang="en-US" sz="270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659850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 name="Picture 4" descr="j0193970">
            <a:extLst>
              <a:ext uri="{FF2B5EF4-FFF2-40B4-BE49-F238E27FC236}">
                <a16:creationId xmlns:a16="http://schemas.microsoft.com/office/drawing/2014/main" id="{3FDB8E2B-E3C5-4230-9001-DF40597EC2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8B900914-C2BB-4F8A-A7A4-CB2E0F63A023}"/>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GOD’S PROMISE</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10</a:t>
            </a:r>
          </a:p>
        </p:txBody>
      </p:sp>
      <p:sp>
        <p:nvSpPr>
          <p:cNvPr id="107523" name="Rectangle 3">
            <a:extLst>
              <a:ext uri="{FF2B5EF4-FFF2-40B4-BE49-F238E27FC236}">
                <a16:creationId xmlns:a16="http://schemas.microsoft.com/office/drawing/2014/main" id="{EA4F9C50-CD59-46E1-A5C8-CEEEFB0467E7}"/>
              </a:ext>
            </a:extLst>
          </p:cNvPr>
          <p:cNvSpPr>
            <a:spLocks noGrp="1" noChangeArrowheads="1"/>
          </p:cNvSpPr>
          <p:nvPr>
            <p:ph type="body" sz="half" idx="4294967295"/>
          </p:nvPr>
        </p:nvSpPr>
        <p:spPr>
          <a:xfrm>
            <a:off x="3657600" y="1695450"/>
            <a:ext cx="5284788" cy="3467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Despite delay, </a:t>
            </a:r>
          </a:p>
          <a:p>
            <a:pPr marL="461963" lvl="1" indent="-461963" eaLnBrk="1" hangingPunct="1">
              <a:spcBef>
                <a:spcPts val="0"/>
              </a:spcBef>
              <a:spcAft>
                <a:spcPts val="3600"/>
              </a:spcAft>
              <a:buClr>
                <a:schemeClr val="tx2"/>
              </a:buClr>
              <a:buSzPct val="75000"/>
              <a:buFont typeface="Wingdings" panose="05000000000000000000" pitchFamily="2" charset="2"/>
              <a:buChar char="n"/>
              <a:defRPr/>
            </a:pPr>
            <a:r>
              <a:rPr lang="en-US" altLang="en-US" dirty="0">
                <a:effectLst>
                  <a:outerShdw blurRad="38100" dist="38100" dir="2700000" algn="tl">
                    <a:srgbClr val="000000">
                      <a:alpha val="43137"/>
                    </a:srgbClr>
                  </a:outerShdw>
                </a:effectLst>
                <a:ea typeface="+mn-ea"/>
                <a:cs typeface="Calibri" panose="020F0502020204030204" pitchFamily="34" charset="0"/>
              </a:rPr>
              <a:t>the day will come:</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Like a thief</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According to God’s promise</a:t>
            </a:r>
          </a:p>
        </p:txBody>
      </p:sp>
      <p:pic>
        <p:nvPicPr>
          <p:cNvPr id="107524" name="Picture 4" descr="BD06577_">
            <a:extLst>
              <a:ext uri="{FF2B5EF4-FFF2-40B4-BE49-F238E27FC236}">
                <a16:creationId xmlns:a16="http://schemas.microsoft.com/office/drawing/2014/main" id="{02C98C9D-AC11-4A26-9F15-9D02A2217A69}"/>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304800" y="1828800"/>
            <a:ext cx="2646483" cy="3200400"/>
          </a:xfrm>
        </p:spPr>
      </p:pic>
    </p:spTree>
    <p:extLst>
      <p:ext uri="{BB962C8B-B14F-4D97-AF65-F5344CB8AC3E}">
        <p14:creationId xmlns:p14="http://schemas.microsoft.com/office/powerpoint/2010/main" val="3693691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68812DC-425A-4155-9EE1-B5A2040ACB2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PETER’S REBUTTAL</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V.5-10</a:t>
            </a:r>
          </a:p>
        </p:txBody>
      </p:sp>
      <p:sp>
        <p:nvSpPr>
          <p:cNvPr id="89091" name="Rectangle 3">
            <a:extLst>
              <a:ext uri="{FF2B5EF4-FFF2-40B4-BE49-F238E27FC236}">
                <a16:creationId xmlns:a16="http://schemas.microsoft.com/office/drawing/2014/main" id="{FE1CF835-567F-4EF4-9C34-DEB6F90CA5EF}"/>
              </a:ext>
            </a:extLst>
          </p:cNvPr>
          <p:cNvSpPr>
            <a:spLocks noGrp="1" noChangeArrowheads="1"/>
          </p:cNvSpPr>
          <p:nvPr>
            <p:ph type="body" sz="half" idx="4294967295"/>
          </p:nvPr>
        </p:nvSpPr>
        <p:spPr>
          <a:xfrm>
            <a:off x="3886200" y="2057399"/>
            <a:ext cx="4343400" cy="400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600"/>
              </a:spcAft>
              <a:buNone/>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Arguments from</a:t>
            </a: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History (5-7)</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Scripture (8)</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God’s character (9)</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Divine promise (10)</a:t>
            </a:r>
          </a:p>
        </p:txBody>
      </p:sp>
      <p:pic>
        <p:nvPicPr>
          <p:cNvPr id="89092" name="Picture 4" descr="j0275742">
            <a:extLst>
              <a:ext uri="{FF2B5EF4-FFF2-40B4-BE49-F238E27FC236}">
                <a16:creationId xmlns:a16="http://schemas.microsoft.com/office/drawing/2014/main" id="{5A6DC1DA-BFB5-4418-BD4E-FE39579194E7}"/>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914399" y="2209800"/>
            <a:ext cx="2096347" cy="3657600"/>
          </a:xfrm>
        </p:spPr>
      </p:pic>
    </p:spTree>
    <p:extLst>
      <p:ext uri="{BB962C8B-B14F-4D97-AF65-F5344CB8AC3E}">
        <p14:creationId xmlns:p14="http://schemas.microsoft.com/office/powerpoint/2010/main" val="33893776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4FF4918-62FB-4572-9B0E-65324D03DDDF}"/>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OF 2 PETER 3:3-15</a:t>
            </a:r>
          </a:p>
        </p:txBody>
      </p:sp>
      <p:sp>
        <p:nvSpPr>
          <p:cNvPr id="82947" name="Rectangle 3">
            <a:extLst>
              <a:ext uri="{FF2B5EF4-FFF2-40B4-BE49-F238E27FC236}">
                <a16:creationId xmlns:a16="http://schemas.microsoft.com/office/drawing/2014/main" id="{0F9DEAD1-72E8-456A-9BB1-FA0BB3F1C471}"/>
              </a:ext>
            </a:extLst>
          </p:cNvPr>
          <p:cNvSpPr>
            <a:spLocks noGrp="1" noChangeArrowheads="1"/>
          </p:cNvSpPr>
          <p:nvPr>
            <p:ph type="body" idx="4294967295"/>
          </p:nvPr>
        </p:nvSpPr>
        <p:spPr>
          <a:xfrm>
            <a:off x="2286000" y="1946275"/>
            <a:ext cx="6503988"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Heresy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Motive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Peter’s rebuttal (v5-10)</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Application (v11-15)</a:t>
            </a:r>
          </a:p>
        </p:txBody>
      </p:sp>
      <p:pic>
        <p:nvPicPr>
          <p:cNvPr id="82948" name="Picture 4" descr="j0193970">
            <a:extLst>
              <a:ext uri="{FF2B5EF4-FFF2-40B4-BE49-F238E27FC236}">
                <a16:creationId xmlns:a16="http://schemas.microsoft.com/office/drawing/2014/main" id="{0244D20E-46EF-4EE5-BA59-7B2DA72E16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7558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4024E776-37A5-4D7F-9560-E71B2C5FCCE9}"/>
              </a:ext>
            </a:extLst>
          </p:cNvPr>
          <p:cNvSpPr>
            <a:spLocks noGrp="1" noChangeArrowheads="1"/>
          </p:cNvSpPr>
          <p:nvPr>
            <p:ph type="title"/>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BIBLICAL PROPHECY: IMPORTANCE</a:t>
            </a:r>
          </a:p>
        </p:txBody>
      </p:sp>
      <p:sp>
        <p:nvSpPr>
          <p:cNvPr id="50179" name="Rectangle 3">
            <a:extLst>
              <a:ext uri="{FF2B5EF4-FFF2-40B4-BE49-F238E27FC236}">
                <a16:creationId xmlns:a16="http://schemas.microsoft.com/office/drawing/2014/main" id="{25A4D6FA-2A5C-4442-A72B-43A56A443472}"/>
              </a:ext>
            </a:extLst>
          </p:cNvPr>
          <p:cNvSpPr>
            <a:spLocks noGrp="1" noChangeArrowheads="1"/>
          </p:cNvSpPr>
          <p:nvPr>
            <p:ph type="body" idx="1"/>
          </p:nvPr>
        </p:nvSpPr>
        <p:spPr>
          <a:xfrm>
            <a:off x="1600200" y="1371600"/>
            <a:ext cx="5943600" cy="2133600"/>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 27% of Scripture was prophetic at the time it was written</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 1:19</a:t>
            </a:r>
          </a:p>
        </p:txBody>
      </p:sp>
      <p:pic>
        <p:nvPicPr>
          <p:cNvPr id="111620" name="Picture 2" descr="https://encrypted-tbn0.gstatic.com/images?q=tbn:ANd9GcSin4M6uzTQl0aEvpqYZdAz8qKHG4K1SEelRztzkqBmiYlfKPXN9g">
            <a:extLst>
              <a:ext uri="{FF2B5EF4-FFF2-40B4-BE49-F238E27FC236}">
                <a16:creationId xmlns:a16="http://schemas.microsoft.com/office/drawing/2014/main" id="{B6585249-FD1C-4A55-8CD5-49DE85CA3D3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39219" y="3657600"/>
            <a:ext cx="3865563"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876800"/>
          </a:xfrm>
        </p:spPr>
        <p:txBody>
          <a:bodyPr/>
          <a:lstStyle/>
          <a:p>
            <a:pPr marL="0" indent="0" algn="just">
              <a:buFontTx/>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 short time ago, I took occasion to go through the New Testament to mark each reference to the coming of the Lord Jesus Christ and to observe the use made of that teaching about His coming. I was struck a new with the fact that almost without exception, when the coming of Christ is mentioned in the New Testament, it is followed by an exhortation to godliness and holy living</a:t>
            </a:r>
            <a:r>
              <a:rPr lang="en-US" i="1" dirty="0">
                <a:effectLst>
                  <a:outerShdw blurRad="38100" dist="38100" dir="2700000" algn="tl">
                    <a:srgbClr val="000000">
                      <a:alpha val="43137"/>
                    </a:srgbClr>
                  </a:outerShdw>
                </a:effectLst>
              </a:rPr>
              <a:t>.”</a:t>
            </a:r>
          </a:p>
        </p:txBody>
      </p:sp>
      <p:pic>
        <p:nvPicPr>
          <p:cNvPr id="1026" name="Picture 2" descr="Image result for j. dwight penteco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16256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1543050" y="228600"/>
            <a:ext cx="605790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J. Dwight Pentecost</a:t>
            </a:r>
          </a:p>
          <a:p>
            <a:pPr algn="ctr" eaLnBrk="1" hangingPunct="1"/>
            <a:r>
              <a:rPr lang="en-US" sz="1800" kern="0" dirty="0">
                <a:solidFill>
                  <a:schemeClr val="tx1"/>
                </a:solidFill>
                <a:effectLst>
                  <a:outerShdw blurRad="38100" dist="38100" dir="2700000" algn="tl">
                    <a:srgbClr val="000000">
                      <a:alpha val="43137"/>
                    </a:srgbClr>
                  </a:outerShdw>
                </a:effectLst>
              </a:rPr>
              <a:t>Prophecy For Today, Page 20</a:t>
            </a:r>
          </a:p>
        </p:txBody>
      </p:sp>
    </p:spTree>
    <p:extLst>
      <p:ext uri="{BB962C8B-B14F-4D97-AF65-F5344CB8AC3E}">
        <p14:creationId xmlns:p14="http://schemas.microsoft.com/office/powerpoint/2010/main" val="2133051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78259"/>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1:19-21</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So we have the prophetic word made more sure, to which you do well to pay attention as to a lamp shining in a dark place, until the day dawns and the morning star arises in your hearts. </a:t>
            </a:r>
            <a:r>
              <a:rPr lang="en-US" sz="3200" baseline="30000" dirty="0">
                <a:latin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rPr>
              <a:t> But know this first of all, that no prophecy of Scripture is a matter of one’s own interpretation, </a:t>
            </a:r>
            <a:r>
              <a:rPr lang="en-US" sz="3200" baseline="30000" dirty="0">
                <a:latin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for no prophecy was ever made by an act of human will, but men moved by the Holy Spirit spoke from God.”</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998722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idx="4294967295"/>
          </p:nvPr>
        </p:nvSpPr>
        <p:spPr>
          <a:xfrm>
            <a:off x="0" y="228600"/>
            <a:ext cx="9144000" cy="1143000"/>
          </a:xfrm>
        </p:spPr>
        <p:txBody>
          <a:bodyPr/>
          <a:lstStyle/>
          <a:p>
            <a:pPr algn="ctr"/>
            <a:r>
              <a:rPr lang="en-US" sz="3600" dirty="0">
                <a:effectLst>
                  <a:outerShdw blurRad="38100" dist="38100" dir="2700000" algn="tl">
                    <a:srgbClr val="000000">
                      <a:alpha val="43137"/>
                    </a:srgbClr>
                  </a:outerShdw>
                </a:effectLst>
              </a:rPr>
              <a:t>AUTHORITY OF SCRIPTURE</a:t>
            </a:r>
            <a:br>
              <a:rPr lang="en-US"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19</a:t>
            </a:r>
          </a:p>
        </p:txBody>
      </p:sp>
      <p:pic>
        <p:nvPicPr>
          <p:cNvPr id="3" name="Picture 2">
            <a:extLst>
              <a:ext uri="{FF2B5EF4-FFF2-40B4-BE49-F238E27FC236}">
                <a16:creationId xmlns:a16="http://schemas.microsoft.com/office/drawing/2014/main" id="{B9190FDF-0901-4DCF-A111-2AA36BF3B1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341" y="1892478"/>
            <a:ext cx="8925318" cy="3822523"/>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46FFD81-3455-4D93-B4A3-93EDEDF32E6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APPLICATION</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11-15</a:t>
            </a:r>
          </a:p>
        </p:txBody>
      </p:sp>
      <p:sp>
        <p:nvSpPr>
          <p:cNvPr id="112643" name="Rectangle 3">
            <a:extLst>
              <a:ext uri="{FF2B5EF4-FFF2-40B4-BE49-F238E27FC236}">
                <a16:creationId xmlns:a16="http://schemas.microsoft.com/office/drawing/2014/main" id="{7BFB78A4-A7A3-4536-8912-2B64E7320622}"/>
              </a:ext>
            </a:extLst>
          </p:cNvPr>
          <p:cNvSpPr>
            <a:spLocks noGrp="1" noChangeArrowheads="1"/>
          </p:cNvSpPr>
          <p:nvPr>
            <p:ph type="body" sz="half" idx="4294967295"/>
          </p:nvPr>
        </p:nvSpPr>
        <p:spPr>
          <a:xfrm>
            <a:off x="228600" y="2098675"/>
            <a:ext cx="43434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Holy Living (11b, 14)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Evangelism (12)</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Hope (13)</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Patience (15)</a:t>
            </a:r>
          </a:p>
        </p:txBody>
      </p:sp>
      <p:pic>
        <p:nvPicPr>
          <p:cNvPr id="112644" name="Picture 4" descr="BD09145_">
            <a:extLst>
              <a:ext uri="{FF2B5EF4-FFF2-40B4-BE49-F238E27FC236}">
                <a16:creationId xmlns:a16="http://schemas.microsoft.com/office/drawing/2014/main" id="{29D90558-05A3-4E86-B04E-A5C9C1BA564B}"/>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4874195" y="2286000"/>
            <a:ext cx="3888805" cy="27432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46FFD81-3455-4D93-B4A3-93EDEDF32E6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APPLICATION</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11-15</a:t>
            </a:r>
          </a:p>
        </p:txBody>
      </p:sp>
      <p:sp>
        <p:nvSpPr>
          <p:cNvPr id="112643" name="Rectangle 3">
            <a:extLst>
              <a:ext uri="{FF2B5EF4-FFF2-40B4-BE49-F238E27FC236}">
                <a16:creationId xmlns:a16="http://schemas.microsoft.com/office/drawing/2014/main" id="{7BFB78A4-A7A3-4536-8912-2B64E7320622}"/>
              </a:ext>
            </a:extLst>
          </p:cNvPr>
          <p:cNvSpPr>
            <a:spLocks noGrp="1" noChangeArrowheads="1"/>
          </p:cNvSpPr>
          <p:nvPr>
            <p:ph type="body" sz="half" idx="4294967295"/>
          </p:nvPr>
        </p:nvSpPr>
        <p:spPr>
          <a:xfrm>
            <a:off x="228600" y="2098675"/>
            <a:ext cx="43434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Holy Living (11b, 14)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Evangelism (12)</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Hope (13)</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Patience (15)</a:t>
            </a:r>
          </a:p>
        </p:txBody>
      </p:sp>
      <p:pic>
        <p:nvPicPr>
          <p:cNvPr id="112644" name="Picture 4" descr="BD09145_">
            <a:extLst>
              <a:ext uri="{FF2B5EF4-FFF2-40B4-BE49-F238E27FC236}">
                <a16:creationId xmlns:a16="http://schemas.microsoft.com/office/drawing/2014/main" id="{29D90558-05A3-4E86-B04E-A5C9C1BA564B}"/>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4874195" y="2286000"/>
            <a:ext cx="3888805" cy="2743200"/>
          </a:xfrm>
        </p:spPr>
      </p:pic>
    </p:spTree>
    <p:extLst>
      <p:ext uri="{BB962C8B-B14F-4D97-AF65-F5344CB8AC3E}">
        <p14:creationId xmlns:p14="http://schemas.microsoft.com/office/powerpoint/2010/main" val="30726688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46FFD81-3455-4D93-B4A3-93EDEDF32E6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APPLICATION</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11-15</a:t>
            </a:r>
          </a:p>
        </p:txBody>
      </p:sp>
      <p:sp>
        <p:nvSpPr>
          <p:cNvPr id="112643" name="Rectangle 3">
            <a:extLst>
              <a:ext uri="{FF2B5EF4-FFF2-40B4-BE49-F238E27FC236}">
                <a16:creationId xmlns:a16="http://schemas.microsoft.com/office/drawing/2014/main" id="{7BFB78A4-A7A3-4536-8912-2B64E7320622}"/>
              </a:ext>
            </a:extLst>
          </p:cNvPr>
          <p:cNvSpPr>
            <a:spLocks noGrp="1" noChangeArrowheads="1"/>
          </p:cNvSpPr>
          <p:nvPr>
            <p:ph type="body" sz="half" idx="4294967295"/>
          </p:nvPr>
        </p:nvSpPr>
        <p:spPr>
          <a:xfrm>
            <a:off x="228600" y="2098675"/>
            <a:ext cx="43434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Holy Living (11b, 14)</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Evangelism (12)</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Hope (13)</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Patience (15)</a:t>
            </a:r>
          </a:p>
        </p:txBody>
      </p:sp>
      <p:pic>
        <p:nvPicPr>
          <p:cNvPr id="112644" name="Picture 4" descr="BD09145_">
            <a:extLst>
              <a:ext uri="{FF2B5EF4-FFF2-40B4-BE49-F238E27FC236}">
                <a16:creationId xmlns:a16="http://schemas.microsoft.com/office/drawing/2014/main" id="{29D90558-05A3-4E86-B04E-A5C9C1BA564B}"/>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4874195" y="2286000"/>
            <a:ext cx="3888805" cy="2743200"/>
          </a:xfrm>
        </p:spPr>
      </p:pic>
    </p:spTree>
    <p:extLst>
      <p:ext uri="{BB962C8B-B14F-4D97-AF65-F5344CB8AC3E}">
        <p14:creationId xmlns:p14="http://schemas.microsoft.com/office/powerpoint/2010/main" val="1329449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3711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46FFD81-3455-4D93-B4A3-93EDEDF32E6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APPLICATION</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11-15</a:t>
            </a:r>
          </a:p>
        </p:txBody>
      </p:sp>
      <p:sp>
        <p:nvSpPr>
          <p:cNvPr id="112643" name="Rectangle 3">
            <a:extLst>
              <a:ext uri="{FF2B5EF4-FFF2-40B4-BE49-F238E27FC236}">
                <a16:creationId xmlns:a16="http://schemas.microsoft.com/office/drawing/2014/main" id="{7BFB78A4-A7A3-4536-8912-2B64E7320622}"/>
              </a:ext>
            </a:extLst>
          </p:cNvPr>
          <p:cNvSpPr>
            <a:spLocks noGrp="1" noChangeArrowheads="1"/>
          </p:cNvSpPr>
          <p:nvPr>
            <p:ph type="body" sz="half" idx="4294967295"/>
          </p:nvPr>
        </p:nvSpPr>
        <p:spPr>
          <a:xfrm>
            <a:off x="228600" y="2098675"/>
            <a:ext cx="43434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Holy Living (11b, 14)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Evangelism (12)</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Hope (13)</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Patience (15)</a:t>
            </a:r>
          </a:p>
        </p:txBody>
      </p:sp>
      <p:pic>
        <p:nvPicPr>
          <p:cNvPr id="112644" name="Picture 4" descr="BD09145_">
            <a:extLst>
              <a:ext uri="{FF2B5EF4-FFF2-40B4-BE49-F238E27FC236}">
                <a16:creationId xmlns:a16="http://schemas.microsoft.com/office/drawing/2014/main" id="{29D90558-05A3-4E86-B04E-A5C9C1BA564B}"/>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4874195" y="2286000"/>
            <a:ext cx="3888805" cy="2743200"/>
          </a:xfrm>
        </p:spPr>
      </p:pic>
    </p:spTree>
    <p:extLst>
      <p:ext uri="{BB962C8B-B14F-4D97-AF65-F5344CB8AC3E}">
        <p14:creationId xmlns:p14="http://schemas.microsoft.com/office/powerpoint/2010/main" val="3237820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46FFD81-3455-4D93-B4A3-93EDEDF32E6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APPLICATION</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11-15</a:t>
            </a:r>
          </a:p>
        </p:txBody>
      </p:sp>
      <p:sp>
        <p:nvSpPr>
          <p:cNvPr id="112643" name="Rectangle 3">
            <a:extLst>
              <a:ext uri="{FF2B5EF4-FFF2-40B4-BE49-F238E27FC236}">
                <a16:creationId xmlns:a16="http://schemas.microsoft.com/office/drawing/2014/main" id="{7BFB78A4-A7A3-4536-8912-2B64E7320622}"/>
              </a:ext>
            </a:extLst>
          </p:cNvPr>
          <p:cNvSpPr>
            <a:spLocks noGrp="1" noChangeArrowheads="1"/>
          </p:cNvSpPr>
          <p:nvPr>
            <p:ph type="body" sz="half" idx="4294967295"/>
          </p:nvPr>
        </p:nvSpPr>
        <p:spPr>
          <a:xfrm>
            <a:off x="228600" y="2098675"/>
            <a:ext cx="43434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Holy Living (11b, 14)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Evangelism (12)</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Hope (13)</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Patience (15)</a:t>
            </a:r>
          </a:p>
        </p:txBody>
      </p:sp>
      <p:pic>
        <p:nvPicPr>
          <p:cNvPr id="112644" name="Picture 4" descr="BD09145_">
            <a:extLst>
              <a:ext uri="{FF2B5EF4-FFF2-40B4-BE49-F238E27FC236}">
                <a16:creationId xmlns:a16="http://schemas.microsoft.com/office/drawing/2014/main" id="{29D90558-05A3-4E86-B04E-A5C9C1BA564B}"/>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4874195" y="2286000"/>
            <a:ext cx="3888805" cy="2743200"/>
          </a:xfrm>
        </p:spPr>
      </p:pic>
    </p:spTree>
    <p:extLst>
      <p:ext uri="{BB962C8B-B14F-4D97-AF65-F5344CB8AC3E}">
        <p14:creationId xmlns:p14="http://schemas.microsoft.com/office/powerpoint/2010/main" val="1461265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0DBB-C819-4D37-A0DD-EC97388EE450}"/>
              </a:ext>
            </a:extLst>
          </p:cNvPr>
          <p:cNvSpPr>
            <a:spLocks noGrp="1"/>
          </p:cNvSpPr>
          <p:nvPr>
            <p:ph type="title"/>
          </p:nvPr>
        </p:nvSpPr>
        <p:spPr>
          <a:xfrm>
            <a:off x="685800" y="2857500"/>
            <a:ext cx="7772400" cy="1143000"/>
          </a:xfrm>
        </p:spPr>
        <p:txBody>
          <a:bodyPr/>
          <a:lstStyle/>
          <a:p>
            <a:pPr algn="ctr">
              <a:defRPr/>
            </a:pPr>
            <a:r>
              <a:rPr lang="en-US" sz="6000" dirty="0">
                <a:effectLst>
                  <a:outerShdw blurRad="38100" dist="38100" dir="2700000" algn="tl">
                    <a:srgbClr val="000000">
                      <a:alpha val="43137"/>
                    </a:srgbClr>
                  </a:outerShdw>
                </a:effectLst>
              </a:rPr>
              <a:t>CONCLUSION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4FF4918-62FB-4572-9B0E-65324D03DDDF}"/>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OF 2 PETER 3:3-15</a:t>
            </a:r>
          </a:p>
        </p:txBody>
      </p:sp>
      <p:sp>
        <p:nvSpPr>
          <p:cNvPr id="82947" name="Rectangle 3">
            <a:extLst>
              <a:ext uri="{FF2B5EF4-FFF2-40B4-BE49-F238E27FC236}">
                <a16:creationId xmlns:a16="http://schemas.microsoft.com/office/drawing/2014/main" id="{0F9DEAD1-72E8-456A-9BB1-FA0BB3F1C471}"/>
              </a:ext>
            </a:extLst>
          </p:cNvPr>
          <p:cNvSpPr>
            <a:spLocks noGrp="1" noChangeArrowheads="1"/>
          </p:cNvSpPr>
          <p:nvPr>
            <p:ph type="body" idx="4294967295"/>
          </p:nvPr>
        </p:nvSpPr>
        <p:spPr>
          <a:xfrm>
            <a:off x="2286000" y="1946275"/>
            <a:ext cx="6503988"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Heresy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Motive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Peter’s rebuttal (v5-10)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Application (v11-15)</a:t>
            </a:r>
          </a:p>
        </p:txBody>
      </p:sp>
      <p:pic>
        <p:nvPicPr>
          <p:cNvPr id="82948" name="Picture 4" descr="j0193970">
            <a:extLst>
              <a:ext uri="{FF2B5EF4-FFF2-40B4-BE49-F238E27FC236}">
                <a16:creationId xmlns:a16="http://schemas.microsoft.com/office/drawing/2014/main" id="{0244D20E-46EF-4EE5-BA59-7B2DA72E16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141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F4A0987-2328-4C48-AEED-E94C19CE1786}"/>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kern="1200" dirty="0">
                <a:effectLst>
                  <a:outerShdw blurRad="38100" dist="38100" dir="2700000" algn="tl">
                    <a:srgbClr val="000000">
                      <a:alpha val="43137"/>
                    </a:srgbClr>
                  </a:outerShdw>
                </a:effectLst>
              </a:rPr>
              <a:t>2 PETER 2 OUTLINE</a:t>
            </a:r>
          </a:p>
        </p:txBody>
      </p:sp>
      <p:sp>
        <p:nvSpPr>
          <p:cNvPr id="49155" name="Rectangle 3">
            <a:extLst>
              <a:ext uri="{FF2B5EF4-FFF2-40B4-BE49-F238E27FC236}">
                <a16:creationId xmlns:a16="http://schemas.microsoft.com/office/drawing/2014/main" id="{21191C93-25BF-4B86-83AE-5719A3EC1CD8}"/>
              </a:ext>
            </a:extLst>
          </p:cNvPr>
          <p:cNvSpPr>
            <a:spLocks noGrp="1" noChangeArrowheads="1"/>
          </p:cNvSpPr>
          <p:nvPr>
            <p:ph type="body" idx="4294967295"/>
          </p:nvPr>
        </p:nvSpPr>
        <p:spPr>
          <a:xfrm>
            <a:off x="1995488" y="1371600"/>
            <a:ext cx="5153025" cy="5257800"/>
          </a:xfrm>
        </p:spPr>
        <p:txBody>
          <a:bodyPr/>
          <a:lstStyle/>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Predicted arrival (2:1a)</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Devices (2:1b-3)</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Doom (2:4-9)</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Depravity (2:10-16)</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Emptiness (2:17-19)</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Regression (2:20-22)</a:t>
            </a:r>
          </a:p>
        </p:txBody>
      </p:sp>
      <p:pic>
        <p:nvPicPr>
          <p:cNvPr id="4" name="Picture 3">
            <a:extLst>
              <a:ext uri="{FF2B5EF4-FFF2-40B4-BE49-F238E27FC236}">
                <a16:creationId xmlns:a16="http://schemas.microsoft.com/office/drawing/2014/main" id="{896CD77D-5385-4FC9-9A92-01F14B4CC4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0400" y="3886200"/>
            <a:ext cx="1923999" cy="2743200"/>
          </a:xfrm>
          <a:prstGeom prst="rect">
            <a:avLst/>
          </a:prstGeom>
        </p:spPr>
      </p:pic>
    </p:spTree>
    <p:extLst>
      <p:ext uri="{BB962C8B-B14F-4D97-AF65-F5344CB8AC3E}">
        <p14:creationId xmlns:p14="http://schemas.microsoft.com/office/powerpoint/2010/main" val="356900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7300852-4D41-43B8-A028-D4C413902894}"/>
              </a:ext>
            </a:extLst>
          </p:cNvPr>
          <p:cNvSpPr>
            <a:spLocks noGrp="1" noChangeArrowheads="1"/>
          </p:cNvSpPr>
          <p:nvPr>
            <p:ph type="title"/>
          </p:nvPr>
        </p:nvSpPr>
        <p:spPr>
          <a:xfrm>
            <a:off x="685800" y="228600"/>
            <a:ext cx="7772400" cy="903514"/>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D2CBF2D6-BE43-4DCD-A669-A4C1F364D70D}"/>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3 – Doctrine of the false teachers</a:t>
            </a:r>
          </a:p>
        </p:txBody>
      </p:sp>
      <p:pic>
        <p:nvPicPr>
          <p:cNvPr id="81924" name="Picture 4" descr="j0096349">
            <a:extLst>
              <a:ext uri="{FF2B5EF4-FFF2-40B4-BE49-F238E27FC236}">
                <a16:creationId xmlns:a16="http://schemas.microsoft.com/office/drawing/2014/main" id="{8254966D-3FF0-43C3-AB62-3E9AB3F598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E8FE0A4-7FEC-4F09-820A-4841712643F1}"/>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effectLst>
                  <a:outerShdw blurRad="38100" dist="38100" dir="2700000" algn="tl">
                    <a:srgbClr val="000000">
                      <a:alpha val="43137"/>
                    </a:srgbClr>
                  </a:outerShdw>
                </a:effectLst>
              </a:rPr>
              <a:t>PURPOSE STATEMENT </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mn-cs"/>
              </a:rPr>
              <a:t>V. 12-15</a:t>
            </a:r>
          </a:p>
        </p:txBody>
      </p:sp>
      <p:sp>
        <p:nvSpPr>
          <p:cNvPr id="41987" name="Rectangle 3">
            <a:extLst>
              <a:ext uri="{FF2B5EF4-FFF2-40B4-BE49-F238E27FC236}">
                <a16:creationId xmlns:a16="http://schemas.microsoft.com/office/drawing/2014/main" id="{F6289CB6-0A2D-4CCF-A96C-68EFD354B96E}"/>
              </a:ext>
            </a:extLst>
          </p:cNvPr>
          <p:cNvSpPr>
            <a:spLocks noGrp="1" noChangeArrowheads="1"/>
          </p:cNvSpPr>
          <p:nvPr>
            <p:ph type="body" sz="half" idx="4294967295"/>
          </p:nvPr>
        </p:nvSpPr>
        <p:spPr>
          <a:xfrm>
            <a:off x="3048000" y="2133600"/>
            <a:ext cx="5791200" cy="2590800"/>
          </a:xfrm>
        </p:spPr>
        <p:txBody>
          <a:bodyPr/>
          <a:lstStyle/>
          <a:p>
            <a:pPr marL="461963" indent="-461963">
              <a:spcBef>
                <a:spcPts val="0"/>
              </a:spcBef>
              <a:spcAft>
                <a:spcPts val="1800"/>
              </a:spcAft>
              <a:defRPr/>
            </a:pPr>
            <a:r>
              <a:rPr lang="en-US" altLang="en-US" dirty="0">
                <a:effectLst>
                  <a:outerShdw blurRad="38100" dist="38100" dir="2700000" algn="tl">
                    <a:srgbClr val="000000">
                      <a:alpha val="43137"/>
                    </a:srgbClr>
                  </a:outerShdw>
                </a:effectLst>
              </a:rPr>
              <a:t>Last Will:</a:t>
            </a:r>
          </a:p>
          <a:p>
            <a:pPr marL="461963" lvl="1" indent="-4763" algn="just">
              <a:buFont typeface="Wingdings" panose="05000000000000000000" pitchFamily="2" charset="2"/>
              <a:buNone/>
              <a:defRPr/>
            </a:pPr>
            <a:r>
              <a:rPr lang="en-US" altLang="en-US" dirty="0">
                <a:effectLst>
                  <a:outerShdw blurRad="38100" dist="38100" dir="2700000" algn="tl">
                    <a:srgbClr val="000000">
                      <a:alpha val="43137"/>
                    </a:srgbClr>
                  </a:outerShdw>
                </a:effectLst>
                <a:ea typeface="+mn-ea"/>
                <a:cs typeface="+mn-cs"/>
              </a:rPr>
              <a:t>To Remind You of Previously Revealed Truth to Prepare You for Coming False Teachers</a:t>
            </a:r>
          </a:p>
        </p:txBody>
      </p:sp>
      <p:pic>
        <p:nvPicPr>
          <p:cNvPr id="62468" name="Picture 4" descr="j0088568">
            <a:extLst>
              <a:ext uri="{FF2B5EF4-FFF2-40B4-BE49-F238E27FC236}">
                <a16:creationId xmlns:a16="http://schemas.microsoft.com/office/drawing/2014/main" id="{A178C610-DED3-490F-8FFB-E2393177344C}"/>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381000" y="1828800"/>
            <a:ext cx="2571750" cy="3200400"/>
          </a:xfrm>
        </p:spPr>
      </p:pic>
    </p:spTree>
  </p:cSld>
  <p:clrMapOvr>
    <a:masterClrMapping/>
  </p:clrMapOvr>
</p:sld>
</file>

<file path=ppt/theme/theme1.xml><?xml version="1.0" encoding="utf-8"?>
<a:theme xmlns:a="http://schemas.openxmlformats.org/drawingml/2006/main" name="1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3_Az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3424</TotalTime>
  <Words>2980</Words>
  <Application>Microsoft Office PowerPoint</Application>
  <PresentationFormat>On-screen Show (4:3)</PresentationFormat>
  <Paragraphs>298</Paragraphs>
  <Slides>63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Abadi MT Condensed Light</vt:lpstr>
      <vt:lpstr>Calibri</vt:lpstr>
      <vt:lpstr>Times New Roman</vt:lpstr>
      <vt:lpstr>Wingdings</vt:lpstr>
      <vt:lpstr>13_Azure</vt:lpstr>
      <vt:lpstr>2 Peter</vt:lpstr>
      <vt:lpstr>INTRODUCTORY MATTERS</vt:lpstr>
      <vt:lpstr>STRUCTURE</vt:lpstr>
      <vt:lpstr>STRUCTURE</vt:lpstr>
      <vt:lpstr>PowerPoint Presentation</vt:lpstr>
      <vt:lpstr>STRUCTURE</vt:lpstr>
      <vt:lpstr>2 PETER 2 OUTLINE</vt:lpstr>
      <vt:lpstr>STRUCTURE</vt:lpstr>
      <vt:lpstr>PURPOSE STATEMENT  V. 12-15</vt:lpstr>
      <vt:lpstr>PETER’S 2nd PURPOSE STATEMENT  (3:1-2)</vt:lpstr>
      <vt:lpstr>RELEVANCE OF THE FUTURE 2 Peter 3:3-15</vt:lpstr>
      <vt:lpstr>OVERVIEW OF 2 PETER 3:3-15</vt:lpstr>
      <vt:lpstr>OVERVIEW OF 2 PETER 3:3-15</vt:lpstr>
      <vt:lpstr>DOCTRINE OF FALSE TEACHERS  V.3-4</vt:lpstr>
      <vt:lpstr>PowerPoint Presentation</vt:lpstr>
      <vt:lpstr>PowerPoint Presentation</vt:lpstr>
      <vt:lpstr>PowerPoint Presentation</vt:lpstr>
      <vt:lpstr>DOCTRINE OF FALSE TEACHERS  V.3-4</vt:lpstr>
      <vt:lpstr>OVERVIEW OF 2 PETER 3:3-15</vt:lpstr>
      <vt:lpstr>MOTIVE OF FALSE TEACHERS  V.3-4</vt:lpstr>
      <vt:lpstr>DOMINOES IN A ROW</vt:lpstr>
      <vt:lpstr>OVERVIEW OF 2 PETER 3:3-15</vt:lpstr>
      <vt:lpstr>PETER’S REBUTTAL V.5-10</vt:lpstr>
      <vt:lpstr>PETER’S REBUTTAL V.5-10</vt:lpstr>
      <vt:lpstr>HISTORY  V. 5-7</vt:lpstr>
      <vt:lpstr>HISTORY  V. 5-7</vt:lpstr>
      <vt:lpstr>PowerPoint Presentation</vt:lpstr>
      <vt:lpstr>HISTORY  V. 5-7</vt:lpstr>
      <vt:lpstr>REASONS AGAINST A LOCAL FLOOD </vt:lpstr>
      <vt:lpstr>PowerPoint Presentation</vt:lpstr>
      <vt:lpstr>PowerPoint Presentation</vt:lpstr>
      <vt:lpstr>PowerPoint Presentation</vt:lpstr>
      <vt:lpstr>PowerPoint Presentation</vt:lpstr>
      <vt:lpstr>PowerPoint Presentation</vt:lpstr>
      <vt:lpstr>PowerPoint Presentation</vt:lpstr>
      <vt:lpstr>PETER’S REBUTTAL V.5-10</vt:lpstr>
      <vt:lpstr>SCRIPTURE V. 8</vt:lpstr>
      <vt:lpstr>PowerPoint Presentation</vt:lpstr>
      <vt:lpstr>PowerPoint Presentation</vt:lpstr>
      <vt:lpstr>PETER’S REBUTTAL V.5-10</vt:lpstr>
      <vt:lpstr>GOD’S CHARACTER V. 9</vt:lpstr>
      <vt:lpstr>PowerPoint Presentation</vt:lpstr>
      <vt:lpstr>PowerPoint Presentation</vt:lpstr>
      <vt:lpstr>PowerPoint Presentation</vt:lpstr>
      <vt:lpstr>PowerPoint Presentation</vt:lpstr>
      <vt:lpstr>PETER’S REBUTTAL V.5-10</vt:lpstr>
      <vt:lpstr>GOD’S PROMISE V. 10</vt:lpstr>
      <vt:lpstr>PowerPoint Presentation</vt:lpstr>
      <vt:lpstr>PowerPoint Presentation</vt:lpstr>
      <vt:lpstr>GOD’S PROMISE V. 10</vt:lpstr>
      <vt:lpstr>PETER’S REBUTTAL V.5-10</vt:lpstr>
      <vt:lpstr>OVERVIEW OF 2 PETER 3:3-15</vt:lpstr>
      <vt:lpstr>BIBLICAL PROPHECY: IMPORTANCE</vt:lpstr>
      <vt:lpstr>PowerPoint Presentation</vt:lpstr>
      <vt:lpstr>PowerPoint Presentation</vt:lpstr>
      <vt:lpstr>AUTHORITY OF SCRIPTURE V. 19</vt:lpstr>
      <vt:lpstr>APPLICATION V. 11-15</vt:lpstr>
      <vt:lpstr>APPLICATION V. 11-15</vt:lpstr>
      <vt:lpstr>APPLICATION V. 11-15</vt:lpstr>
      <vt:lpstr>APPLICATION V. 11-15</vt:lpstr>
      <vt:lpstr>APPLICATION V. 11-15</vt:lpstr>
      <vt:lpstr>CONCLUSION</vt:lpstr>
      <vt:lpstr>OVERVIEW OF 2 PETER 3:3-15</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08-2-Peter 2v1-22</dc:title>
  <dc:creator>A. Woods</dc:creator>
  <cp:lastModifiedBy>Andy Woods</cp:lastModifiedBy>
  <cp:revision>305</cp:revision>
  <cp:lastPrinted>2020-04-08T12:45:35Z</cp:lastPrinted>
  <dcterms:created xsi:type="dcterms:W3CDTF">2008-02-23T18:28:51Z</dcterms:created>
  <dcterms:modified xsi:type="dcterms:W3CDTF">2020-04-08T14:24:53Z</dcterms:modified>
</cp:coreProperties>
</file>