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75"/>
  </p:notesMasterIdLst>
  <p:handoutMasterIdLst>
    <p:handoutMasterId r:id="rId76"/>
  </p:handoutMasterIdLst>
  <p:sldIdLst>
    <p:sldId id="392" r:id="rId3"/>
    <p:sldId id="394" r:id="rId4"/>
    <p:sldId id="395" r:id="rId5"/>
    <p:sldId id="396" r:id="rId6"/>
    <p:sldId id="519" r:id="rId7"/>
    <p:sldId id="270" r:id="rId8"/>
    <p:sldId id="464" r:id="rId9"/>
    <p:sldId id="496" r:id="rId10"/>
    <p:sldId id="463" r:id="rId11"/>
    <p:sldId id="454" r:id="rId12"/>
    <p:sldId id="453" r:id="rId13"/>
    <p:sldId id="479" r:id="rId14"/>
    <p:sldId id="377" r:id="rId15"/>
    <p:sldId id="443" r:id="rId16"/>
    <p:sldId id="276" r:id="rId17"/>
    <p:sldId id="490" r:id="rId18"/>
    <p:sldId id="524" r:id="rId19"/>
    <p:sldId id="497" r:id="rId20"/>
    <p:sldId id="498" r:id="rId21"/>
    <p:sldId id="480" r:id="rId22"/>
    <p:sldId id="499" r:id="rId23"/>
    <p:sldId id="481" r:id="rId24"/>
    <p:sldId id="500" r:id="rId25"/>
    <p:sldId id="482" r:id="rId26"/>
    <p:sldId id="501" r:id="rId27"/>
    <p:sldId id="484" r:id="rId28"/>
    <p:sldId id="502" r:id="rId29"/>
    <p:sldId id="483" r:id="rId30"/>
    <p:sldId id="503" r:id="rId31"/>
    <p:sldId id="485" r:id="rId32"/>
    <p:sldId id="504" r:id="rId33"/>
    <p:sldId id="486" r:id="rId34"/>
    <p:sldId id="505" r:id="rId35"/>
    <p:sldId id="487" r:id="rId36"/>
    <p:sldId id="488" r:id="rId37"/>
    <p:sldId id="489" r:id="rId38"/>
    <p:sldId id="525" r:id="rId39"/>
    <p:sldId id="506" r:id="rId40"/>
    <p:sldId id="507" r:id="rId41"/>
    <p:sldId id="456" r:id="rId42"/>
    <p:sldId id="492" r:id="rId43"/>
    <p:sldId id="493" r:id="rId44"/>
    <p:sldId id="508" r:id="rId45"/>
    <p:sldId id="455" r:id="rId46"/>
    <p:sldId id="494" r:id="rId47"/>
    <p:sldId id="509" r:id="rId48"/>
    <p:sldId id="288" r:id="rId49"/>
    <p:sldId id="271" r:id="rId50"/>
    <p:sldId id="521" r:id="rId51"/>
    <p:sldId id="284" r:id="rId52"/>
    <p:sldId id="520" r:id="rId53"/>
    <p:sldId id="287" r:id="rId54"/>
    <p:sldId id="289" r:id="rId55"/>
    <p:sldId id="321" r:id="rId56"/>
    <p:sldId id="290" r:id="rId57"/>
    <p:sldId id="291" r:id="rId58"/>
    <p:sldId id="292" r:id="rId59"/>
    <p:sldId id="293" r:id="rId60"/>
    <p:sldId id="510" r:id="rId61"/>
    <p:sldId id="301" r:id="rId62"/>
    <p:sldId id="295" r:id="rId63"/>
    <p:sldId id="294" r:id="rId64"/>
    <p:sldId id="296" r:id="rId65"/>
    <p:sldId id="297" r:id="rId66"/>
    <p:sldId id="298" r:id="rId67"/>
    <p:sldId id="299" r:id="rId68"/>
    <p:sldId id="300" r:id="rId69"/>
    <p:sldId id="523" r:id="rId70"/>
    <p:sldId id="522" r:id="rId71"/>
    <p:sldId id="512" r:id="rId72"/>
    <p:sldId id="526" r:id="rId73"/>
    <p:sldId id="513" r:id="rId7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EEC0B-9607-47CE-9F9B-0C08C01757F6}" v="33" dt="2019-08-20T17:10:21.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0" d="100"/>
          <a:sy n="110" d="100"/>
        </p:scale>
        <p:origin x="1428" y="108"/>
      </p:cViewPr>
      <p:guideLst/>
    </p:cSldViewPr>
  </p:slideViewPr>
  <p:notesTextViewPr>
    <p:cViewPr>
      <p:scale>
        <a:sx n="1" d="1"/>
        <a:sy n="1" d="1"/>
      </p:scale>
      <p:origin x="0" y="0"/>
    </p:cViewPr>
  </p:notesTextViewPr>
  <p:notesViewPr>
    <p:cSldViewPr snapToGrid="0">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E4EEC0B-9607-47CE-9F9B-0C08C01757F6}"/>
    <pc:docChg chg="undo custSel addSld delSld modSld sldOrd">
      <pc:chgData name="Jim McGowan" userId="e2c7446dd3aca506" providerId="LiveId" clId="{1E4EEC0B-9607-47CE-9F9B-0C08C01757F6}" dt="2019-08-20T17:10:21.062" v="132" actId="14100"/>
      <pc:docMkLst>
        <pc:docMk/>
      </pc:docMkLst>
      <pc:sldChg chg="addSp delSp modSp">
        <pc:chgData name="Jim McGowan" userId="e2c7446dd3aca506" providerId="LiveId" clId="{1E4EEC0B-9607-47CE-9F9B-0C08C01757F6}" dt="2019-08-20T16:52:56.125" v="70"/>
        <pc:sldMkLst>
          <pc:docMk/>
          <pc:sldMk cId="0" sldId="258"/>
        </pc:sldMkLst>
        <pc:spChg chg="del">
          <ac:chgData name="Jim McGowan" userId="e2c7446dd3aca506" providerId="LiveId" clId="{1E4EEC0B-9607-47CE-9F9B-0C08C01757F6}" dt="2019-08-20T16:48:46.687" v="60" actId="478"/>
          <ac:spMkLst>
            <pc:docMk/>
            <pc:sldMk cId="0" sldId="258"/>
            <ac:spMk id="6" creationId="{FB431206-5BAA-4417-995A-BF7052ABA997}"/>
          </ac:spMkLst>
        </pc:spChg>
        <pc:spChg chg="add">
          <ac:chgData name="Jim McGowan" userId="e2c7446dd3aca506" providerId="LiveId" clId="{1E4EEC0B-9607-47CE-9F9B-0C08C01757F6}" dt="2019-08-20T16:48:48.482" v="61"/>
          <ac:spMkLst>
            <pc:docMk/>
            <pc:sldMk cId="0" sldId="258"/>
            <ac:spMk id="7" creationId="{4EDABA76-756D-4921-9275-C9805973A60E}"/>
          </ac:spMkLst>
        </pc:spChg>
        <pc:spChg chg="mod">
          <ac:chgData name="Jim McGowan" userId="e2c7446dd3aca506" providerId="LiveId" clId="{1E4EEC0B-9607-47CE-9F9B-0C08C01757F6}" dt="2019-08-20T16:52:56.125" v="70"/>
          <ac:spMkLst>
            <pc:docMk/>
            <pc:sldMk cId="0" sldId="258"/>
            <ac:spMk id="8" creationId="{E9745766-E594-41E7-9834-9937170B0B11}"/>
          </ac:spMkLst>
        </pc:spChg>
      </pc:sldChg>
      <pc:sldChg chg="modSp">
        <pc:chgData name="Jim McGowan" userId="e2c7446dd3aca506" providerId="LiveId" clId="{1E4EEC0B-9607-47CE-9F9B-0C08C01757F6}" dt="2019-08-20T16:44:24.761" v="18" actId="20577"/>
        <pc:sldMkLst>
          <pc:docMk/>
          <pc:sldMk cId="0" sldId="270"/>
        </pc:sldMkLst>
        <pc:spChg chg="mod">
          <ac:chgData name="Jim McGowan" userId="e2c7446dd3aca506" providerId="LiveId" clId="{1E4EEC0B-9607-47CE-9F9B-0C08C01757F6}" dt="2019-08-20T16:44:24.761" v="18" actId="20577"/>
          <ac:spMkLst>
            <pc:docMk/>
            <pc:sldMk cId="0" sldId="270"/>
            <ac:spMk id="18434" creationId="{1178C8B0-A1EE-45D0-B413-247E82269985}"/>
          </ac:spMkLst>
        </pc:spChg>
      </pc:sldChg>
      <pc:sldChg chg="addSp delSp modSp">
        <pc:chgData name="Jim McGowan" userId="e2c7446dd3aca506" providerId="LiveId" clId="{1E4EEC0B-9607-47CE-9F9B-0C08C01757F6}" dt="2019-08-20T16:52:44.847" v="68"/>
        <pc:sldMkLst>
          <pc:docMk/>
          <pc:sldMk cId="0" sldId="276"/>
        </pc:sldMkLst>
        <pc:spChg chg="del">
          <ac:chgData name="Jim McGowan" userId="e2c7446dd3aca506" providerId="LiveId" clId="{1E4EEC0B-9607-47CE-9F9B-0C08C01757F6}" dt="2019-08-20T16:48:30.041" v="56" actId="478"/>
          <ac:spMkLst>
            <pc:docMk/>
            <pc:sldMk cId="0" sldId="276"/>
            <ac:spMk id="6" creationId="{4000F27F-43CE-4471-AB4C-87F6CE093A4B}"/>
          </ac:spMkLst>
        </pc:spChg>
        <pc:spChg chg="add">
          <ac:chgData name="Jim McGowan" userId="e2c7446dd3aca506" providerId="LiveId" clId="{1E4EEC0B-9607-47CE-9F9B-0C08C01757F6}" dt="2019-08-20T16:48:33.122" v="57"/>
          <ac:spMkLst>
            <pc:docMk/>
            <pc:sldMk cId="0" sldId="276"/>
            <ac:spMk id="7" creationId="{43B3FA41-50EF-48EC-B501-A94DA29B5042}"/>
          </ac:spMkLst>
        </pc:spChg>
        <pc:spChg chg="mod">
          <ac:chgData name="Jim McGowan" userId="e2c7446dd3aca506" providerId="LiveId" clId="{1E4EEC0B-9607-47CE-9F9B-0C08C01757F6}" dt="2019-08-20T16:52:44.847" v="68"/>
          <ac:spMkLst>
            <pc:docMk/>
            <pc:sldMk cId="0" sldId="276"/>
            <ac:spMk id="9" creationId="{B4DF4994-DB8D-4484-9645-A90FD94FC443}"/>
          </ac:spMkLst>
        </pc:spChg>
      </pc:sldChg>
      <pc:sldChg chg="modSp">
        <pc:chgData name="Jim McGowan" userId="e2c7446dd3aca506" providerId="LiveId" clId="{1E4EEC0B-9607-47CE-9F9B-0C08C01757F6}" dt="2019-08-20T16:10:40.090" v="2" actId="115"/>
        <pc:sldMkLst>
          <pc:docMk/>
          <pc:sldMk cId="3331064858" sldId="287"/>
        </pc:sldMkLst>
        <pc:spChg chg="mod">
          <ac:chgData name="Jim McGowan" userId="e2c7446dd3aca506" providerId="LiveId" clId="{1E4EEC0B-9607-47CE-9F9B-0C08C01757F6}" dt="2019-08-20T16:10:40.090" v="2" actId="115"/>
          <ac:spMkLst>
            <pc:docMk/>
            <pc:sldMk cId="3331064858" sldId="287"/>
            <ac:spMk id="3" creationId="{00000000-0000-0000-0000-000000000000}"/>
          </ac:spMkLst>
        </pc:spChg>
      </pc:sldChg>
      <pc:sldChg chg="addSp delSp modSp">
        <pc:chgData name="Jim McGowan" userId="e2c7446dd3aca506" providerId="LiveId" clId="{1E4EEC0B-9607-47CE-9F9B-0C08C01757F6}" dt="2019-08-20T16:52:36.584" v="67" actId="20577"/>
        <pc:sldMkLst>
          <pc:docMk/>
          <pc:sldMk cId="3796552179" sldId="377"/>
        </pc:sldMkLst>
        <pc:spChg chg="mod">
          <ac:chgData name="Jim McGowan" userId="e2c7446dd3aca506" providerId="LiveId" clId="{1E4EEC0B-9607-47CE-9F9B-0C08C01757F6}" dt="2019-08-20T16:52:36.584" v="67" actId="20577"/>
          <ac:spMkLst>
            <pc:docMk/>
            <pc:sldMk cId="3796552179" sldId="377"/>
            <ac:spMk id="2" creationId="{CB918AD2-325A-44DC-9657-25E43D21B0A3}"/>
          </ac:spMkLst>
        </pc:spChg>
        <pc:spChg chg="add">
          <ac:chgData name="Jim McGowan" userId="e2c7446dd3aca506" providerId="LiveId" clId="{1E4EEC0B-9607-47CE-9F9B-0C08C01757F6}" dt="2019-08-20T16:48:22.116" v="55"/>
          <ac:spMkLst>
            <pc:docMk/>
            <pc:sldMk cId="3796552179" sldId="377"/>
            <ac:spMk id="5" creationId="{123E33F8-0F10-4FF7-83DD-6A87F6E45F1D}"/>
          </ac:spMkLst>
        </pc:spChg>
        <pc:spChg chg="del">
          <ac:chgData name="Jim McGowan" userId="e2c7446dd3aca506" providerId="LiveId" clId="{1E4EEC0B-9607-47CE-9F9B-0C08C01757F6}" dt="2019-08-20T16:48:20.263" v="54" actId="478"/>
          <ac:spMkLst>
            <pc:docMk/>
            <pc:sldMk cId="3796552179" sldId="377"/>
            <ac:spMk id="6" creationId="{B97100B3-89B3-4A67-9205-803F0C7D00EE}"/>
          </ac:spMkLst>
        </pc:spChg>
      </pc:sldChg>
      <pc:sldChg chg="add ord">
        <pc:chgData name="Jim McGowan" userId="e2c7446dd3aca506" providerId="LiveId" clId="{1E4EEC0B-9607-47CE-9F9B-0C08C01757F6}" dt="2019-08-20T16:41:05.141" v="12"/>
        <pc:sldMkLst>
          <pc:docMk/>
          <pc:sldMk cId="0" sldId="392"/>
        </pc:sldMkLst>
      </pc:sldChg>
      <pc:sldChg chg="add">
        <pc:chgData name="Jim McGowan" userId="e2c7446dd3aca506" providerId="LiveId" clId="{1E4EEC0B-9607-47CE-9F9B-0C08C01757F6}" dt="2019-08-20T16:41:52.480" v="13"/>
        <pc:sldMkLst>
          <pc:docMk/>
          <pc:sldMk cId="1544723346" sldId="394"/>
        </pc:sldMkLst>
      </pc:sldChg>
      <pc:sldChg chg="add">
        <pc:chgData name="Jim McGowan" userId="e2c7446dd3aca506" providerId="LiveId" clId="{1E4EEC0B-9607-47CE-9F9B-0C08C01757F6}" dt="2019-08-20T16:41:52.480" v="13"/>
        <pc:sldMkLst>
          <pc:docMk/>
          <pc:sldMk cId="3169562332" sldId="395"/>
        </pc:sldMkLst>
      </pc:sldChg>
      <pc:sldChg chg="add">
        <pc:chgData name="Jim McGowan" userId="e2c7446dd3aca506" providerId="LiveId" clId="{1E4EEC0B-9607-47CE-9F9B-0C08C01757F6}" dt="2019-08-20T16:41:52.480" v="13"/>
        <pc:sldMkLst>
          <pc:docMk/>
          <pc:sldMk cId="1735646934" sldId="396"/>
        </pc:sldMkLst>
      </pc:sldChg>
      <pc:sldChg chg="addSp delSp">
        <pc:chgData name="Jim McGowan" userId="e2c7446dd3aca506" providerId="LiveId" clId="{1E4EEC0B-9607-47CE-9F9B-0C08C01757F6}" dt="2019-08-20T16:48:15.663" v="53"/>
        <pc:sldMkLst>
          <pc:docMk/>
          <pc:sldMk cId="3076992868" sldId="443"/>
        </pc:sldMkLst>
        <pc:spChg chg="del">
          <ac:chgData name="Jim McGowan" userId="e2c7446dd3aca506" providerId="LiveId" clId="{1E4EEC0B-9607-47CE-9F9B-0C08C01757F6}" dt="2019-08-20T16:48:14.128" v="52" actId="478"/>
          <ac:spMkLst>
            <pc:docMk/>
            <pc:sldMk cId="3076992868" sldId="443"/>
            <ac:spMk id="7" creationId="{86F9266C-64B4-4076-857D-CF7A1DB38793}"/>
          </ac:spMkLst>
        </pc:spChg>
        <pc:spChg chg="add">
          <ac:chgData name="Jim McGowan" userId="e2c7446dd3aca506" providerId="LiveId" clId="{1E4EEC0B-9607-47CE-9F9B-0C08C01757F6}" dt="2019-08-20T16:48:15.663" v="53"/>
          <ac:spMkLst>
            <pc:docMk/>
            <pc:sldMk cId="3076992868" sldId="443"/>
            <ac:spMk id="8" creationId="{5B0D16A0-1258-4BB3-9D72-49585C57BD92}"/>
          </ac:spMkLst>
        </pc:spChg>
      </pc:sldChg>
      <pc:sldChg chg="addSp delSp">
        <pc:chgData name="Jim McGowan" userId="e2c7446dd3aca506" providerId="LiveId" clId="{1E4EEC0B-9607-47CE-9F9B-0C08C01757F6}" dt="2019-08-20T16:48:00.199" v="49"/>
        <pc:sldMkLst>
          <pc:docMk/>
          <pc:sldMk cId="0" sldId="453"/>
        </pc:sldMkLst>
        <pc:spChg chg="del">
          <ac:chgData name="Jim McGowan" userId="e2c7446dd3aca506" providerId="LiveId" clId="{1E4EEC0B-9607-47CE-9F9B-0C08C01757F6}" dt="2019-08-20T16:47:58.543" v="48" actId="478"/>
          <ac:spMkLst>
            <pc:docMk/>
            <pc:sldMk cId="0" sldId="453"/>
            <ac:spMk id="6" creationId="{12EC2F48-F173-4889-A457-E8144D858ED2}"/>
          </ac:spMkLst>
        </pc:spChg>
        <pc:spChg chg="add">
          <ac:chgData name="Jim McGowan" userId="e2c7446dd3aca506" providerId="LiveId" clId="{1E4EEC0B-9607-47CE-9F9B-0C08C01757F6}" dt="2019-08-20T16:48:00.199" v="49"/>
          <ac:spMkLst>
            <pc:docMk/>
            <pc:sldMk cId="0" sldId="453"/>
            <ac:spMk id="8" creationId="{2CFA7146-8DB3-437C-BD80-364631627539}"/>
          </ac:spMkLst>
        </pc:spChg>
      </pc:sldChg>
      <pc:sldChg chg="modSp">
        <pc:chgData name="Jim McGowan" userId="e2c7446dd3aca506" providerId="LiveId" clId="{1E4EEC0B-9607-47CE-9F9B-0C08C01757F6}" dt="2019-08-20T16:47:46.033" v="47" actId="6549"/>
        <pc:sldMkLst>
          <pc:docMk/>
          <pc:sldMk cId="0" sldId="454"/>
        </pc:sldMkLst>
        <pc:spChg chg="mod">
          <ac:chgData name="Jim McGowan" userId="e2c7446dd3aca506" providerId="LiveId" clId="{1E4EEC0B-9607-47CE-9F9B-0C08C01757F6}" dt="2019-08-20T16:47:46.033" v="47" actId="6549"/>
          <ac:spMkLst>
            <pc:docMk/>
            <pc:sldMk cId="0" sldId="454"/>
            <ac:spMk id="5" creationId="{43FBD228-38A7-4AD8-8338-EE658504628F}"/>
          </ac:spMkLst>
        </pc:spChg>
      </pc:sldChg>
      <pc:sldChg chg="modSp">
        <pc:chgData name="Jim McGowan" userId="e2c7446dd3aca506" providerId="LiveId" clId="{1E4EEC0B-9607-47CE-9F9B-0C08C01757F6}" dt="2019-08-20T16:46:49.211" v="42" actId="20577"/>
        <pc:sldMkLst>
          <pc:docMk/>
          <pc:sldMk cId="1236564171" sldId="463"/>
        </pc:sldMkLst>
        <pc:spChg chg="mod">
          <ac:chgData name="Jim McGowan" userId="e2c7446dd3aca506" providerId="LiveId" clId="{1E4EEC0B-9607-47CE-9F9B-0C08C01757F6}" dt="2019-08-20T16:46:49.211" v="42" actId="20577"/>
          <ac:spMkLst>
            <pc:docMk/>
            <pc:sldMk cId="1236564171" sldId="463"/>
            <ac:spMk id="5" creationId="{118C404D-E238-4AE9-A305-F999A98D4798}"/>
          </ac:spMkLst>
        </pc:spChg>
      </pc:sldChg>
      <pc:sldChg chg="addSp delSp">
        <pc:chgData name="Jim McGowan" userId="e2c7446dd3aca506" providerId="LiveId" clId="{1E4EEC0B-9607-47CE-9F9B-0C08C01757F6}" dt="2019-08-20T16:48:10.134" v="51"/>
        <pc:sldMkLst>
          <pc:docMk/>
          <pc:sldMk cId="2068988239" sldId="479"/>
        </pc:sldMkLst>
        <pc:spChg chg="del">
          <ac:chgData name="Jim McGowan" userId="e2c7446dd3aca506" providerId="LiveId" clId="{1E4EEC0B-9607-47CE-9F9B-0C08C01757F6}" dt="2019-08-20T16:48:08.463" v="50" actId="478"/>
          <ac:spMkLst>
            <pc:docMk/>
            <pc:sldMk cId="2068988239" sldId="479"/>
            <ac:spMk id="6" creationId="{12EC2F48-F173-4889-A457-E8144D858ED2}"/>
          </ac:spMkLst>
        </pc:spChg>
        <pc:spChg chg="add">
          <ac:chgData name="Jim McGowan" userId="e2c7446dd3aca506" providerId="LiveId" clId="{1E4EEC0B-9607-47CE-9F9B-0C08C01757F6}" dt="2019-08-20T16:48:10.134" v="51"/>
          <ac:spMkLst>
            <pc:docMk/>
            <pc:sldMk cId="2068988239" sldId="479"/>
            <ac:spMk id="8" creationId="{F401A3F8-79DD-4A47-900E-713A61ABB2D4}"/>
          </ac:spMkLst>
        </pc:spChg>
      </pc:sldChg>
      <pc:sldChg chg="modSp">
        <pc:chgData name="Jim McGowan" userId="e2c7446dd3aca506" providerId="LiveId" clId="{1E4EEC0B-9607-47CE-9F9B-0C08C01757F6}" dt="2019-08-20T17:10:21.062" v="132" actId="14100"/>
        <pc:sldMkLst>
          <pc:docMk/>
          <pc:sldMk cId="3838188380" sldId="482"/>
        </pc:sldMkLst>
        <pc:spChg chg="mod">
          <ac:chgData name="Jim McGowan" userId="e2c7446dd3aca506" providerId="LiveId" clId="{1E4EEC0B-9607-47CE-9F9B-0C08C01757F6}" dt="2019-08-20T17:10:21.062" v="132" actId="14100"/>
          <ac:spMkLst>
            <pc:docMk/>
            <pc:sldMk cId="3838188380" sldId="482"/>
            <ac:spMk id="7171" creationId="{54FDD6D4-880E-42A4-AADA-4C98B2B98A18}"/>
          </ac:spMkLst>
        </pc:spChg>
      </pc:sldChg>
      <pc:sldChg chg="addSp delSp modSp">
        <pc:chgData name="Jim McGowan" userId="e2c7446dd3aca506" providerId="LiveId" clId="{1E4EEC0B-9607-47CE-9F9B-0C08C01757F6}" dt="2019-08-20T16:52:51.621" v="69"/>
        <pc:sldMkLst>
          <pc:docMk/>
          <pc:sldMk cId="2832234753" sldId="490"/>
        </pc:sldMkLst>
        <pc:spChg chg="del">
          <ac:chgData name="Jim McGowan" userId="e2c7446dd3aca506" providerId="LiveId" clId="{1E4EEC0B-9607-47CE-9F9B-0C08C01757F6}" dt="2019-08-20T16:48:41.327" v="58" actId="478"/>
          <ac:spMkLst>
            <pc:docMk/>
            <pc:sldMk cId="2832234753" sldId="490"/>
            <ac:spMk id="6" creationId="{4000F27F-43CE-4471-AB4C-87F6CE093A4B}"/>
          </ac:spMkLst>
        </pc:spChg>
        <pc:spChg chg="add">
          <ac:chgData name="Jim McGowan" userId="e2c7446dd3aca506" providerId="LiveId" clId="{1E4EEC0B-9607-47CE-9F9B-0C08C01757F6}" dt="2019-08-20T16:48:42.935" v="59"/>
          <ac:spMkLst>
            <pc:docMk/>
            <pc:sldMk cId="2832234753" sldId="490"/>
            <ac:spMk id="7" creationId="{1581A8E5-6EE2-43DA-848B-F4A9804EB04C}"/>
          </ac:spMkLst>
        </pc:spChg>
        <pc:spChg chg="mod">
          <ac:chgData name="Jim McGowan" userId="e2c7446dd3aca506" providerId="LiveId" clId="{1E4EEC0B-9607-47CE-9F9B-0C08C01757F6}" dt="2019-08-20T16:52:51.621" v="69"/>
          <ac:spMkLst>
            <pc:docMk/>
            <pc:sldMk cId="2832234753" sldId="490"/>
            <ac:spMk id="8" creationId="{14975E5C-8F8E-418B-A827-AF3B53AEBD21}"/>
          </ac:spMkLst>
        </pc:spChg>
      </pc:sldChg>
      <pc:sldChg chg="modSp">
        <pc:chgData name="Jim McGowan" userId="e2c7446dd3aca506" providerId="LiveId" clId="{1E4EEC0B-9607-47CE-9F9B-0C08C01757F6}" dt="2019-08-20T16:13:26.285" v="8" actId="14100"/>
        <pc:sldMkLst>
          <pc:docMk/>
          <pc:sldMk cId="832756934" sldId="510"/>
        </pc:sldMkLst>
        <pc:spChg chg="mod">
          <ac:chgData name="Jim McGowan" userId="e2c7446dd3aca506" providerId="LiveId" clId="{1E4EEC0B-9607-47CE-9F9B-0C08C01757F6}" dt="2019-08-20T16:13:26.285" v="8" actId="14100"/>
          <ac:spMkLst>
            <pc:docMk/>
            <pc:sldMk cId="832756934" sldId="510"/>
            <ac:spMk id="3" creationId="{00000000-0000-0000-0000-000000000000}"/>
          </ac:spMkLst>
        </pc:spChg>
      </pc:sldChg>
      <pc:sldChg chg="modSp">
        <pc:chgData name="Jim McGowan" userId="e2c7446dd3aca506" providerId="LiveId" clId="{1E4EEC0B-9607-47CE-9F9B-0C08C01757F6}" dt="2019-08-20T16:37:43.296" v="10" actId="108"/>
        <pc:sldMkLst>
          <pc:docMk/>
          <pc:sldMk cId="2437998006" sldId="512"/>
        </pc:sldMkLst>
        <pc:spChg chg="mod">
          <ac:chgData name="Jim McGowan" userId="e2c7446dd3aca506" providerId="LiveId" clId="{1E4EEC0B-9607-47CE-9F9B-0C08C01757F6}" dt="2019-08-20T16:37:43.296" v="10" actId="108"/>
          <ac:spMkLst>
            <pc:docMk/>
            <pc:sldMk cId="2437998006" sldId="512"/>
            <ac:spMk id="7" creationId="{D7EAB081-A924-43CD-BBA8-F4B4A4CEEB6F}"/>
          </ac:spMkLst>
        </pc:spChg>
      </pc:sldChg>
      <pc:sldChg chg="add del">
        <pc:chgData name="Jim McGowan" userId="e2c7446dd3aca506" providerId="LiveId" clId="{1E4EEC0B-9607-47CE-9F9B-0C08C01757F6}" dt="2019-08-20T16:42:20.187" v="14" actId="2696"/>
        <pc:sldMkLst>
          <pc:docMk/>
          <pc:sldMk cId="1056932153" sldId="513"/>
        </pc:sldMkLst>
      </pc:sldChg>
      <pc:sldChg chg="add del">
        <pc:chgData name="Jim McGowan" userId="e2c7446dd3aca506" providerId="LiveId" clId="{1E4EEC0B-9607-47CE-9F9B-0C08C01757F6}" dt="2019-08-20T16:43:35.094" v="16"/>
        <pc:sldMkLst>
          <pc:docMk/>
          <pc:sldMk cId="3484508997" sldId="5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C749AF2-580A-4011-8564-B7579418CF86}"/>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D2D35F-DCA5-41E3-AB89-2557368F8AE8}"/>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363C1E45-F836-4823-A758-8C5DEECFFB39}" type="slidenum">
              <a:rPr lang="en-US" smtClean="0"/>
              <a:t>‹#›</a:t>
            </a:fld>
            <a:endParaRPr lang="en-US"/>
          </a:p>
        </p:txBody>
      </p:sp>
      <p:sp>
        <p:nvSpPr>
          <p:cNvPr id="6" name="Header Placeholder 1">
            <a:extLst>
              <a:ext uri="{FF2B5EF4-FFF2-40B4-BE49-F238E27FC236}">
                <a16:creationId xmlns:a16="http://schemas.microsoft.com/office/drawing/2014/main" id="{6B21E886-3A1D-49FF-9E7E-CA0C84B8B671}"/>
              </a:ext>
            </a:extLst>
          </p:cNvPr>
          <p:cNvSpPr>
            <a:spLocks noGrp="1"/>
          </p:cNvSpPr>
          <p:nvPr>
            <p:ph type="hdr" sz="quarter"/>
          </p:nvPr>
        </p:nvSpPr>
        <p:spPr>
          <a:xfrm>
            <a:off x="1340069" y="171636"/>
            <a:ext cx="4635062" cy="700723"/>
          </a:xfrm>
          <a:prstGeom prst="rect">
            <a:avLst/>
          </a:prstGeom>
        </p:spPr>
        <p:txBody>
          <a:bodyPr vert="horz" lIns="96647" tIns="48324" rIns="96647" bIns="48324" rtlCol="0"/>
          <a:lstStyle>
            <a:lvl1pPr algn="l">
              <a:defRPr sz="1300"/>
            </a:lvl1pPr>
          </a:lstStyle>
          <a:p>
            <a:pPr algn="ctr"/>
            <a:r>
              <a:rPr lang="en-US" dirty="0"/>
              <a:t>Session 24 – Intro to the Sermon on the Mount – Part 1</a:t>
            </a:r>
          </a:p>
          <a:p>
            <a:pPr algn="ctr"/>
            <a:r>
              <a:rPr lang="en-US" dirty="0"/>
              <a:t>Jim McGowan, Th.D.</a:t>
            </a:r>
          </a:p>
          <a:p>
            <a:pPr algn="ctr"/>
            <a:r>
              <a:rPr lang="en-US" dirty="0"/>
              <a:t>2/9/2020</a:t>
            </a:r>
          </a:p>
          <a:p>
            <a:pPr algn="ctr"/>
            <a:endParaRPr lang="en-US" dirty="0"/>
          </a:p>
        </p:txBody>
      </p:sp>
    </p:spTree>
    <p:extLst>
      <p:ext uri="{BB962C8B-B14F-4D97-AF65-F5344CB8AC3E}">
        <p14:creationId xmlns:p14="http://schemas.microsoft.com/office/powerpoint/2010/main" val="449775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DB36E9D7-218F-44A3-8BDB-37111DB1083A}" type="datetimeFigureOut">
              <a:rPr lang="en-US" smtClean="0"/>
              <a:t>2/9/2020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B32FF98E-C914-4F60-831E-C21B528F27AE}" type="slidenum">
              <a:rPr lang="en-US" smtClean="0"/>
              <a:t>‹#›</a:t>
            </a:fld>
            <a:endParaRPr lang="en-US"/>
          </a:p>
        </p:txBody>
      </p:sp>
    </p:spTree>
    <p:extLst>
      <p:ext uri="{BB962C8B-B14F-4D97-AF65-F5344CB8AC3E}">
        <p14:creationId xmlns:p14="http://schemas.microsoft.com/office/powerpoint/2010/main" val="282408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ECDEA37-6159-4318-9462-861CECF19AC6}"/>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EBD1C38-F94D-4CB6-883B-9491C70D0A75}"/>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46B4D04E-B822-479B-B6B9-8CC261EB9BE2}"/>
              </a:ext>
            </a:extLst>
          </p:cNvPr>
          <p:cNvSpPr>
            <a:spLocks noGrp="1"/>
          </p:cNvSpPr>
          <p:nvPr>
            <p:ph type="sldNum" sz="quarter" idx="5"/>
          </p:nvPr>
        </p:nvSpPr>
        <p:spPr>
          <a:noFill/>
        </p:spPr>
        <p:txBody>
          <a:bodyPr/>
          <a:lstStyle>
            <a:lvl1pPr defTabSz="965200">
              <a:spcBef>
                <a:spcPct val="30000"/>
              </a:spcBef>
              <a:defRPr sz="1200">
                <a:solidFill>
                  <a:schemeClr val="tx1"/>
                </a:solidFill>
                <a:latin typeface="Calibri" panose="020F0502020204030204" pitchFamily="34" charset="0"/>
                <a:cs typeface="Calibri" panose="020F0502020204030204" pitchFamily="34" charset="0"/>
              </a:defRPr>
            </a:lvl1pPr>
            <a:lvl2pPr marL="927100" indent="-355600" defTabSz="965200">
              <a:spcBef>
                <a:spcPct val="30000"/>
              </a:spcBef>
              <a:defRPr sz="1200">
                <a:solidFill>
                  <a:schemeClr val="tx1"/>
                </a:solidFill>
                <a:latin typeface="Calibri" panose="020F0502020204030204" pitchFamily="34" charset="0"/>
                <a:cs typeface="Calibri" panose="020F0502020204030204" pitchFamily="34" charset="0"/>
              </a:defRPr>
            </a:lvl2pPr>
            <a:lvl3pPr marL="1427163" indent="-284163" defTabSz="965200">
              <a:spcBef>
                <a:spcPct val="30000"/>
              </a:spcBef>
              <a:defRPr sz="1200">
                <a:solidFill>
                  <a:schemeClr val="tx1"/>
                </a:solidFill>
                <a:latin typeface="Calibri" panose="020F0502020204030204" pitchFamily="34" charset="0"/>
                <a:cs typeface="Calibri" panose="020F0502020204030204" pitchFamily="34" charset="0"/>
              </a:defRPr>
            </a:lvl3pPr>
            <a:lvl4pPr marL="1997075" indent="-284163" defTabSz="965200">
              <a:spcBef>
                <a:spcPct val="30000"/>
              </a:spcBef>
              <a:defRPr sz="1200">
                <a:solidFill>
                  <a:schemeClr val="tx1"/>
                </a:solidFill>
                <a:latin typeface="Calibri" panose="020F0502020204030204" pitchFamily="34" charset="0"/>
                <a:cs typeface="Calibri" panose="020F0502020204030204" pitchFamily="34" charset="0"/>
              </a:defRPr>
            </a:lvl4pPr>
            <a:lvl5pPr marL="2568575" indent="-284163" defTabSz="965200">
              <a:spcBef>
                <a:spcPct val="30000"/>
              </a:spcBef>
              <a:defRPr sz="1200">
                <a:solidFill>
                  <a:schemeClr val="tx1"/>
                </a:solidFill>
                <a:latin typeface="Calibri" panose="020F0502020204030204" pitchFamily="34" charset="0"/>
                <a:cs typeface="Calibri" panose="020F0502020204030204" pitchFamily="34" charset="0"/>
              </a:defRPr>
            </a:lvl5pPr>
            <a:lvl6pPr marL="30257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34829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9401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43973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A9B4F588-6FC3-4FC0-8679-64BDF9E71BF6}" type="slidenum">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1</a:t>
            </a:fld>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197" name="Footer Placeholder 4">
            <a:extLst>
              <a:ext uri="{FF2B5EF4-FFF2-40B4-BE49-F238E27FC236}">
                <a16:creationId xmlns:a16="http://schemas.microsoft.com/office/drawing/2014/main" id="{820B17F5-9265-4CF1-A6B4-5BB1F23D1AF7}"/>
              </a:ext>
            </a:extLst>
          </p:cNvPr>
          <p:cNvSpPr>
            <a:spLocks noGrp="1"/>
          </p:cNvSpPr>
          <p:nvPr>
            <p:ph type="ftr" sz="quarter" idx="4"/>
          </p:nvPr>
        </p:nvSpPr>
        <p:spPr>
          <a:noFill/>
        </p:spPr>
        <p:txBody>
          <a:bodyPr/>
          <a:lstStyle>
            <a:lvl1pPr defTabSz="965200">
              <a:spcBef>
                <a:spcPct val="30000"/>
              </a:spcBef>
              <a:defRPr sz="1200">
                <a:solidFill>
                  <a:schemeClr val="tx1"/>
                </a:solidFill>
                <a:latin typeface="Calibri" panose="020F0502020204030204" pitchFamily="34" charset="0"/>
                <a:cs typeface="Calibri" panose="020F0502020204030204" pitchFamily="34" charset="0"/>
              </a:defRPr>
            </a:lvl1pPr>
            <a:lvl2pPr marL="927100" indent="-355600" defTabSz="965200">
              <a:spcBef>
                <a:spcPct val="30000"/>
              </a:spcBef>
              <a:defRPr sz="1200">
                <a:solidFill>
                  <a:schemeClr val="tx1"/>
                </a:solidFill>
                <a:latin typeface="Calibri" panose="020F0502020204030204" pitchFamily="34" charset="0"/>
                <a:cs typeface="Calibri" panose="020F0502020204030204" pitchFamily="34" charset="0"/>
              </a:defRPr>
            </a:lvl2pPr>
            <a:lvl3pPr marL="1427163" indent="-284163" defTabSz="965200">
              <a:spcBef>
                <a:spcPct val="30000"/>
              </a:spcBef>
              <a:defRPr sz="1200">
                <a:solidFill>
                  <a:schemeClr val="tx1"/>
                </a:solidFill>
                <a:latin typeface="Calibri" panose="020F0502020204030204" pitchFamily="34" charset="0"/>
                <a:cs typeface="Calibri" panose="020F0502020204030204" pitchFamily="34" charset="0"/>
              </a:defRPr>
            </a:lvl3pPr>
            <a:lvl4pPr marL="1997075" indent="-284163" defTabSz="965200">
              <a:spcBef>
                <a:spcPct val="30000"/>
              </a:spcBef>
              <a:defRPr sz="1200">
                <a:solidFill>
                  <a:schemeClr val="tx1"/>
                </a:solidFill>
                <a:latin typeface="Calibri" panose="020F0502020204030204" pitchFamily="34" charset="0"/>
                <a:cs typeface="Calibri" panose="020F0502020204030204" pitchFamily="34" charset="0"/>
              </a:defRPr>
            </a:lvl4pPr>
            <a:lvl5pPr marL="2568575" indent="-284163" defTabSz="965200">
              <a:spcBef>
                <a:spcPct val="30000"/>
              </a:spcBef>
              <a:defRPr sz="1200">
                <a:solidFill>
                  <a:schemeClr val="tx1"/>
                </a:solidFill>
                <a:latin typeface="Calibri" panose="020F0502020204030204" pitchFamily="34" charset="0"/>
                <a:cs typeface="Calibri" panose="020F0502020204030204" pitchFamily="34" charset="0"/>
              </a:defRPr>
            </a:lvl5pPr>
            <a:lvl6pPr marL="30257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34829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9401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43973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marL="0" marR="0" lvl="0" indent="0" algn="l" defTabSz="9652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Sugar Land Bible Church</a:t>
            </a:r>
          </a:p>
        </p:txBody>
      </p:sp>
      <p:sp>
        <p:nvSpPr>
          <p:cNvPr id="8198" name="Header Placeholder 5">
            <a:extLst>
              <a:ext uri="{FF2B5EF4-FFF2-40B4-BE49-F238E27FC236}">
                <a16:creationId xmlns:a16="http://schemas.microsoft.com/office/drawing/2014/main" id="{8E954D04-98AD-4EF3-BE88-B574D74C7183}"/>
              </a:ext>
            </a:extLst>
          </p:cNvPr>
          <p:cNvSpPr>
            <a:spLocks noGrp="1"/>
          </p:cNvSpPr>
          <p:nvPr>
            <p:ph type="hdr" sz="quarter"/>
          </p:nvPr>
        </p:nvSpPr>
        <p:spPr>
          <a:noFill/>
        </p:spPr>
        <p:txBody>
          <a:bodyPr/>
          <a:lstStyle>
            <a:lvl1pPr defTabSz="965200">
              <a:spcBef>
                <a:spcPct val="30000"/>
              </a:spcBef>
              <a:defRPr sz="1200">
                <a:solidFill>
                  <a:schemeClr val="tx1"/>
                </a:solidFill>
                <a:latin typeface="Calibri" panose="020F0502020204030204" pitchFamily="34" charset="0"/>
                <a:cs typeface="Calibri" panose="020F0502020204030204" pitchFamily="34" charset="0"/>
              </a:defRPr>
            </a:lvl1pPr>
            <a:lvl2pPr marL="927100" indent="-355600" defTabSz="965200">
              <a:spcBef>
                <a:spcPct val="30000"/>
              </a:spcBef>
              <a:defRPr sz="1200">
                <a:solidFill>
                  <a:schemeClr val="tx1"/>
                </a:solidFill>
                <a:latin typeface="Calibri" panose="020F0502020204030204" pitchFamily="34" charset="0"/>
                <a:cs typeface="Calibri" panose="020F0502020204030204" pitchFamily="34" charset="0"/>
              </a:defRPr>
            </a:lvl2pPr>
            <a:lvl3pPr marL="1427163" indent="-284163" defTabSz="965200">
              <a:spcBef>
                <a:spcPct val="30000"/>
              </a:spcBef>
              <a:defRPr sz="1200">
                <a:solidFill>
                  <a:schemeClr val="tx1"/>
                </a:solidFill>
                <a:latin typeface="Calibri" panose="020F0502020204030204" pitchFamily="34" charset="0"/>
                <a:cs typeface="Calibri" panose="020F0502020204030204" pitchFamily="34" charset="0"/>
              </a:defRPr>
            </a:lvl3pPr>
            <a:lvl4pPr marL="1997075" indent="-284163" defTabSz="965200">
              <a:spcBef>
                <a:spcPct val="30000"/>
              </a:spcBef>
              <a:defRPr sz="1200">
                <a:solidFill>
                  <a:schemeClr val="tx1"/>
                </a:solidFill>
                <a:latin typeface="Calibri" panose="020F0502020204030204" pitchFamily="34" charset="0"/>
                <a:cs typeface="Calibri" panose="020F0502020204030204" pitchFamily="34" charset="0"/>
              </a:defRPr>
            </a:lvl4pPr>
            <a:lvl5pPr marL="2568575" indent="-284163" defTabSz="965200">
              <a:spcBef>
                <a:spcPct val="30000"/>
              </a:spcBef>
              <a:defRPr sz="1200">
                <a:solidFill>
                  <a:schemeClr val="tx1"/>
                </a:solidFill>
                <a:latin typeface="Calibri" panose="020F0502020204030204" pitchFamily="34" charset="0"/>
                <a:cs typeface="Calibri" panose="020F0502020204030204" pitchFamily="34" charset="0"/>
              </a:defRPr>
            </a:lvl5pPr>
            <a:lvl6pPr marL="30257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34829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9401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43973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marL="0" marR="0" lvl="0" indent="0" algn="l" defTabSz="9652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 Jim McGowan - Law and Grace Session 9</a:t>
            </a:r>
          </a:p>
        </p:txBody>
      </p:sp>
      <p:sp>
        <p:nvSpPr>
          <p:cNvPr id="8199" name="Date Placeholder 1">
            <a:extLst>
              <a:ext uri="{FF2B5EF4-FFF2-40B4-BE49-F238E27FC236}">
                <a16:creationId xmlns:a16="http://schemas.microsoft.com/office/drawing/2014/main" id="{277302C9-FADE-40C9-972B-73CE0E7FB3B4}"/>
              </a:ext>
            </a:extLst>
          </p:cNvPr>
          <p:cNvSpPr>
            <a:spLocks noGrp="1"/>
          </p:cNvSpPr>
          <p:nvPr>
            <p:ph type="dt" sz="quarter" idx="1"/>
          </p:nvPr>
        </p:nvSpPr>
        <p:spPr>
          <a:noFill/>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6/24/2018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9296A-2DB6-4B4D-8A9C-976A05C8AFA4}"/>
              </a:ext>
            </a:extLst>
          </p:cNvPr>
          <p:cNvSpPr>
            <a:spLocks noGrp="1" noChangeArrowheads="1"/>
          </p:cNvSpPr>
          <p:nvPr>
            <p:ph type="sldNum" sz="quarter" idx="5"/>
          </p:nvPr>
        </p:nvSpPr>
        <p:spPr>
          <a:ln/>
        </p:spPr>
        <p:txBody>
          <a:bodyPr/>
          <a:lstStyle/>
          <a:p>
            <a:fld id="{79C9A4A6-FE0F-4E5E-9685-B4E1EF6BEB63}" type="slidenum">
              <a:rPr lang="en-US" altLang="en-US"/>
              <a:pPr/>
              <a:t>17</a:t>
            </a:fld>
            <a:endParaRPr lang="en-US" altLang="en-US"/>
          </a:p>
        </p:txBody>
      </p:sp>
      <p:sp>
        <p:nvSpPr>
          <p:cNvPr id="44034" name="Rectangle 2">
            <a:extLst>
              <a:ext uri="{FF2B5EF4-FFF2-40B4-BE49-F238E27FC236}">
                <a16:creationId xmlns:a16="http://schemas.microsoft.com/office/drawing/2014/main" id="{5692F17E-F0F8-4492-82D4-FEDCAD3327BF}"/>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0AEA1196-D036-45D3-994A-C13BB729AF92}"/>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97962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18</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300841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19</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820711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254E8-148E-4877-A3CE-2D0829234D21}"/>
              </a:ext>
            </a:extLst>
          </p:cNvPr>
          <p:cNvSpPr>
            <a:spLocks noGrp="1" noChangeArrowheads="1"/>
          </p:cNvSpPr>
          <p:nvPr>
            <p:ph type="sldNum" sz="quarter" idx="5"/>
          </p:nvPr>
        </p:nvSpPr>
        <p:spPr>
          <a:ln/>
        </p:spPr>
        <p:txBody>
          <a:bodyPr/>
          <a:lstStyle/>
          <a:p>
            <a:fld id="{B36EACA1-4FF8-4A8D-808D-1E2103FE03C6}" type="slidenum">
              <a:rPr lang="en-US" altLang="en-US"/>
              <a:pPr/>
              <a:t>20</a:t>
            </a:fld>
            <a:endParaRPr lang="en-US" altLang="en-US"/>
          </a:p>
        </p:txBody>
      </p:sp>
      <p:sp>
        <p:nvSpPr>
          <p:cNvPr id="8194" name="Rectangle 2">
            <a:extLst>
              <a:ext uri="{FF2B5EF4-FFF2-40B4-BE49-F238E27FC236}">
                <a16:creationId xmlns:a16="http://schemas.microsoft.com/office/drawing/2014/main" id="{7ABD6DC8-2BE4-4B7D-BA21-B610A3E31582}"/>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AE225A0-EB55-48AA-87C0-77A8F6129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2932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21</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3678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254E8-148E-4877-A3CE-2D0829234D21}"/>
              </a:ext>
            </a:extLst>
          </p:cNvPr>
          <p:cNvSpPr>
            <a:spLocks noGrp="1" noChangeArrowheads="1"/>
          </p:cNvSpPr>
          <p:nvPr>
            <p:ph type="sldNum" sz="quarter" idx="5"/>
          </p:nvPr>
        </p:nvSpPr>
        <p:spPr>
          <a:ln/>
        </p:spPr>
        <p:txBody>
          <a:bodyPr/>
          <a:lstStyle/>
          <a:p>
            <a:fld id="{B36EACA1-4FF8-4A8D-808D-1E2103FE03C6}" type="slidenum">
              <a:rPr lang="en-US" altLang="en-US"/>
              <a:pPr/>
              <a:t>22</a:t>
            </a:fld>
            <a:endParaRPr lang="en-US" altLang="en-US"/>
          </a:p>
        </p:txBody>
      </p:sp>
      <p:sp>
        <p:nvSpPr>
          <p:cNvPr id="8194" name="Rectangle 2">
            <a:extLst>
              <a:ext uri="{FF2B5EF4-FFF2-40B4-BE49-F238E27FC236}">
                <a16:creationId xmlns:a16="http://schemas.microsoft.com/office/drawing/2014/main" id="{7ABD6DC8-2BE4-4B7D-BA21-B610A3E31582}"/>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AE225A0-EB55-48AA-87C0-77A8F6129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458608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23</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04197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254E8-148E-4877-A3CE-2D0829234D21}"/>
              </a:ext>
            </a:extLst>
          </p:cNvPr>
          <p:cNvSpPr>
            <a:spLocks noGrp="1" noChangeArrowheads="1"/>
          </p:cNvSpPr>
          <p:nvPr>
            <p:ph type="sldNum" sz="quarter" idx="5"/>
          </p:nvPr>
        </p:nvSpPr>
        <p:spPr>
          <a:ln/>
        </p:spPr>
        <p:txBody>
          <a:bodyPr/>
          <a:lstStyle/>
          <a:p>
            <a:fld id="{B36EACA1-4FF8-4A8D-808D-1E2103FE03C6}" type="slidenum">
              <a:rPr lang="en-US" altLang="en-US"/>
              <a:pPr/>
              <a:t>24</a:t>
            </a:fld>
            <a:endParaRPr lang="en-US" altLang="en-US"/>
          </a:p>
        </p:txBody>
      </p:sp>
      <p:sp>
        <p:nvSpPr>
          <p:cNvPr id="8194" name="Rectangle 2">
            <a:extLst>
              <a:ext uri="{FF2B5EF4-FFF2-40B4-BE49-F238E27FC236}">
                <a16:creationId xmlns:a16="http://schemas.microsoft.com/office/drawing/2014/main" id="{7ABD6DC8-2BE4-4B7D-BA21-B610A3E31582}"/>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AE225A0-EB55-48AA-87C0-77A8F6129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951373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25</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163894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254E8-148E-4877-A3CE-2D0829234D21}"/>
              </a:ext>
            </a:extLst>
          </p:cNvPr>
          <p:cNvSpPr>
            <a:spLocks noGrp="1" noChangeArrowheads="1"/>
          </p:cNvSpPr>
          <p:nvPr>
            <p:ph type="sldNum" sz="quarter" idx="5"/>
          </p:nvPr>
        </p:nvSpPr>
        <p:spPr>
          <a:ln/>
        </p:spPr>
        <p:txBody>
          <a:bodyPr/>
          <a:lstStyle/>
          <a:p>
            <a:fld id="{B36EACA1-4FF8-4A8D-808D-1E2103FE03C6}" type="slidenum">
              <a:rPr lang="en-US" altLang="en-US"/>
              <a:pPr/>
              <a:t>26</a:t>
            </a:fld>
            <a:endParaRPr lang="en-US" altLang="en-US"/>
          </a:p>
        </p:txBody>
      </p:sp>
      <p:sp>
        <p:nvSpPr>
          <p:cNvPr id="8194" name="Rectangle 2">
            <a:extLst>
              <a:ext uri="{FF2B5EF4-FFF2-40B4-BE49-F238E27FC236}">
                <a16:creationId xmlns:a16="http://schemas.microsoft.com/office/drawing/2014/main" id="{7ABD6DC8-2BE4-4B7D-BA21-B610A3E31582}"/>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AE225A0-EB55-48AA-87C0-77A8F6129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13925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a:noFill/>
        </p:spPr>
        <p:txBody>
          <a:bodyPr/>
          <a:lstStyle>
            <a:lvl1pPr>
              <a:spcBef>
                <a:spcPct val="30000"/>
              </a:spcBef>
              <a:defRPr sz="1600">
                <a:solidFill>
                  <a:schemeClr val="tx1"/>
                </a:solidFill>
                <a:latin typeface="Arial" panose="020B0604020202020204" pitchFamily="34" charset="0"/>
                <a:cs typeface="Arial" panose="020B0604020202020204" pitchFamily="34" charset="0"/>
              </a:defRPr>
            </a:lvl1pPr>
            <a:lvl2pPr marL="927734" indent="-356821">
              <a:spcBef>
                <a:spcPct val="30000"/>
              </a:spcBef>
              <a:defRPr sz="1600">
                <a:solidFill>
                  <a:schemeClr val="tx1"/>
                </a:solidFill>
                <a:latin typeface="Arial" panose="020B0604020202020204" pitchFamily="34" charset="0"/>
                <a:cs typeface="Arial" panose="020B0604020202020204" pitchFamily="34" charset="0"/>
              </a:defRPr>
            </a:lvl2pPr>
            <a:lvl3pPr marL="1427284" indent="-285456">
              <a:spcBef>
                <a:spcPct val="30000"/>
              </a:spcBef>
              <a:defRPr sz="1600">
                <a:solidFill>
                  <a:schemeClr val="tx1"/>
                </a:solidFill>
                <a:latin typeface="Arial" panose="020B0604020202020204" pitchFamily="34" charset="0"/>
                <a:cs typeface="Arial" panose="020B0604020202020204" pitchFamily="34" charset="0"/>
              </a:defRPr>
            </a:lvl3pPr>
            <a:lvl4pPr marL="1998198" indent="-285456">
              <a:spcBef>
                <a:spcPct val="30000"/>
              </a:spcBef>
              <a:defRPr sz="1600">
                <a:solidFill>
                  <a:schemeClr val="tx1"/>
                </a:solidFill>
                <a:latin typeface="Arial" panose="020B0604020202020204" pitchFamily="34" charset="0"/>
                <a:cs typeface="Arial" panose="020B0604020202020204" pitchFamily="34" charset="0"/>
              </a:defRPr>
            </a:lvl4pPr>
            <a:lvl5pPr marL="2569113" indent="-285456">
              <a:spcBef>
                <a:spcPct val="30000"/>
              </a:spcBef>
              <a:defRPr sz="1600">
                <a:solidFill>
                  <a:schemeClr val="tx1"/>
                </a:solidFill>
                <a:latin typeface="Arial" panose="020B0604020202020204" pitchFamily="34" charset="0"/>
                <a:cs typeface="Arial" panose="020B0604020202020204" pitchFamily="34" charset="0"/>
              </a:defRPr>
            </a:lvl5pPr>
            <a:lvl6pPr marL="3140026"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6pPr>
            <a:lvl7pPr marL="3710940"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7pPr>
            <a:lvl8pPr marL="4281853"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8pPr>
            <a:lvl9pPr marL="4852768"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1CD5D1-B74C-498D-9E1E-07C88E9286BF}" type="slidenum">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269" name="Footer Placeholder 4"/>
          <p:cNvSpPr>
            <a:spLocks noGrp="1"/>
          </p:cNvSpPr>
          <p:nvPr>
            <p:ph type="ftr" sz="quarter" idx="4"/>
          </p:nvPr>
        </p:nvSpPr>
        <p:spPr>
          <a:noFill/>
        </p:spPr>
        <p:txBody>
          <a:bodyPr/>
          <a:lstStyle>
            <a:lvl1pPr>
              <a:spcBef>
                <a:spcPct val="30000"/>
              </a:spcBef>
              <a:defRPr sz="1600">
                <a:solidFill>
                  <a:schemeClr val="tx1"/>
                </a:solidFill>
                <a:latin typeface="Arial" panose="020B0604020202020204" pitchFamily="34" charset="0"/>
                <a:cs typeface="Arial" panose="020B0604020202020204" pitchFamily="34" charset="0"/>
              </a:defRPr>
            </a:lvl1pPr>
            <a:lvl2pPr marL="927734" indent="-356821">
              <a:spcBef>
                <a:spcPct val="30000"/>
              </a:spcBef>
              <a:defRPr sz="1600">
                <a:solidFill>
                  <a:schemeClr val="tx1"/>
                </a:solidFill>
                <a:latin typeface="Arial" panose="020B0604020202020204" pitchFamily="34" charset="0"/>
                <a:cs typeface="Arial" panose="020B0604020202020204" pitchFamily="34" charset="0"/>
              </a:defRPr>
            </a:lvl2pPr>
            <a:lvl3pPr marL="1427284" indent="-285456">
              <a:spcBef>
                <a:spcPct val="30000"/>
              </a:spcBef>
              <a:defRPr sz="1600">
                <a:solidFill>
                  <a:schemeClr val="tx1"/>
                </a:solidFill>
                <a:latin typeface="Arial" panose="020B0604020202020204" pitchFamily="34" charset="0"/>
                <a:cs typeface="Arial" panose="020B0604020202020204" pitchFamily="34" charset="0"/>
              </a:defRPr>
            </a:lvl3pPr>
            <a:lvl4pPr marL="1998198" indent="-285456">
              <a:spcBef>
                <a:spcPct val="30000"/>
              </a:spcBef>
              <a:defRPr sz="1600">
                <a:solidFill>
                  <a:schemeClr val="tx1"/>
                </a:solidFill>
                <a:latin typeface="Arial" panose="020B0604020202020204" pitchFamily="34" charset="0"/>
                <a:cs typeface="Arial" panose="020B0604020202020204" pitchFamily="34" charset="0"/>
              </a:defRPr>
            </a:lvl4pPr>
            <a:lvl5pPr marL="2569113" indent="-285456">
              <a:spcBef>
                <a:spcPct val="30000"/>
              </a:spcBef>
              <a:defRPr sz="1600">
                <a:solidFill>
                  <a:schemeClr val="tx1"/>
                </a:solidFill>
                <a:latin typeface="Arial" panose="020B0604020202020204" pitchFamily="34" charset="0"/>
                <a:cs typeface="Arial" panose="020B0604020202020204" pitchFamily="34" charset="0"/>
              </a:defRPr>
            </a:lvl5pPr>
            <a:lvl6pPr marL="3140026"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6pPr>
            <a:lvl7pPr marL="3710940"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7pPr>
            <a:lvl8pPr marL="4281853"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8pPr>
            <a:lvl9pPr marL="4852768"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Sugar Land Bible Church</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270" name="Header Placeholder 1"/>
          <p:cNvSpPr>
            <a:spLocks noGrp="1"/>
          </p:cNvSpPr>
          <p:nvPr>
            <p:ph type="hdr" sz="quarter"/>
          </p:nvPr>
        </p:nvSpPr>
        <p:spPr>
          <a:noFill/>
        </p:spPr>
        <p:txBody>
          <a:bodyPr/>
          <a:lstStyle>
            <a:lvl1pPr>
              <a:spcBef>
                <a:spcPct val="30000"/>
              </a:spcBef>
              <a:defRPr sz="1600">
                <a:solidFill>
                  <a:schemeClr val="tx1"/>
                </a:solidFill>
                <a:latin typeface="Arial" panose="020B0604020202020204" pitchFamily="34" charset="0"/>
                <a:cs typeface="Arial" panose="020B0604020202020204" pitchFamily="34" charset="0"/>
              </a:defRPr>
            </a:lvl1pPr>
            <a:lvl2pPr marL="927734" indent="-356821">
              <a:spcBef>
                <a:spcPct val="30000"/>
              </a:spcBef>
              <a:defRPr sz="1600">
                <a:solidFill>
                  <a:schemeClr val="tx1"/>
                </a:solidFill>
                <a:latin typeface="Arial" panose="020B0604020202020204" pitchFamily="34" charset="0"/>
                <a:cs typeface="Arial" panose="020B0604020202020204" pitchFamily="34" charset="0"/>
              </a:defRPr>
            </a:lvl2pPr>
            <a:lvl3pPr marL="1427284" indent="-285456">
              <a:spcBef>
                <a:spcPct val="30000"/>
              </a:spcBef>
              <a:defRPr sz="1600">
                <a:solidFill>
                  <a:schemeClr val="tx1"/>
                </a:solidFill>
                <a:latin typeface="Arial" panose="020B0604020202020204" pitchFamily="34" charset="0"/>
                <a:cs typeface="Arial" panose="020B0604020202020204" pitchFamily="34" charset="0"/>
              </a:defRPr>
            </a:lvl3pPr>
            <a:lvl4pPr marL="1998198" indent="-285456">
              <a:spcBef>
                <a:spcPct val="30000"/>
              </a:spcBef>
              <a:defRPr sz="1600">
                <a:solidFill>
                  <a:schemeClr val="tx1"/>
                </a:solidFill>
                <a:latin typeface="Arial" panose="020B0604020202020204" pitchFamily="34" charset="0"/>
                <a:cs typeface="Arial" panose="020B0604020202020204" pitchFamily="34" charset="0"/>
              </a:defRPr>
            </a:lvl4pPr>
            <a:lvl5pPr marL="2569113" indent="-285456">
              <a:spcBef>
                <a:spcPct val="30000"/>
              </a:spcBef>
              <a:defRPr sz="1600">
                <a:solidFill>
                  <a:schemeClr val="tx1"/>
                </a:solidFill>
                <a:latin typeface="Arial" panose="020B0604020202020204" pitchFamily="34" charset="0"/>
                <a:cs typeface="Arial" panose="020B0604020202020204" pitchFamily="34" charset="0"/>
              </a:defRPr>
            </a:lvl5pPr>
            <a:lvl6pPr marL="3140026"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6pPr>
            <a:lvl7pPr marL="3710940"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7pPr>
            <a:lvl8pPr marL="4281853"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8pPr>
            <a:lvl9pPr marL="4852768"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 Jim McGowan - Law and Grace Session 9</a:t>
            </a:r>
          </a:p>
        </p:txBody>
      </p:sp>
      <p:sp>
        <p:nvSpPr>
          <p:cNvPr id="11271" name="Date Placeholder 2"/>
          <p:cNvSpPr>
            <a:spLocks noGrp="1"/>
          </p:cNvSpPr>
          <p:nvPr>
            <p:ph type="dt" sz="quarter" idx="1"/>
          </p:nvPr>
        </p:nvSpPr>
        <p:spPr>
          <a:noFill/>
        </p:spPr>
        <p:txBody>
          <a:bodyPr/>
          <a:lstStyle>
            <a:lvl1pPr>
              <a:spcBef>
                <a:spcPct val="30000"/>
              </a:spcBef>
              <a:defRPr sz="1600">
                <a:solidFill>
                  <a:schemeClr val="tx1"/>
                </a:solidFill>
                <a:latin typeface="Arial" panose="020B0604020202020204" pitchFamily="34" charset="0"/>
                <a:cs typeface="Arial" panose="020B0604020202020204" pitchFamily="34" charset="0"/>
              </a:defRPr>
            </a:lvl1pPr>
            <a:lvl2pPr marL="927734" indent="-356821">
              <a:spcBef>
                <a:spcPct val="30000"/>
              </a:spcBef>
              <a:defRPr sz="1600">
                <a:solidFill>
                  <a:schemeClr val="tx1"/>
                </a:solidFill>
                <a:latin typeface="Arial" panose="020B0604020202020204" pitchFamily="34" charset="0"/>
                <a:cs typeface="Arial" panose="020B0604020202020204" pitchFamily="34" charset="0"/>
              </a:defRPr>
            </a:lvl2pPr>
            <a:lvl3pPr marL="1427284" indent="-285456">
              <a:spcBef>
                <a:spcPct val="30000"/>
              </a:spcBef>
              <a:defRPr sz="1600">
                <a:solidFill>
                  <a:schemeClr val="tx1"/>
                </a:solidFill>
                <a:latin typeface="Arial" panose="020B0604020202020204" pitchFamily="34" charset="0"/>
                <a:cs typeface="Arial" panose="020B0604020202020204" pitchFamily="34" charset="0"/>
              </a:defRPr>
            </a:lvl3pPr>
            <a:lvl4pPr marL="1998198" indent="-285456">
              <a:spcBef>
                <a:spcPct val="30000"/>
              </a:spcBef>
              <a:defRPr sz="1600">
                <a:solidFill>
                  <a:schemeClr val="tx1"/>
                </a:solidFill>
                <a:latin typeface="Arial" panose="020B0604020202020204" pitchFamily="34" charset="0"/>
                <a:cs typeface="Arial" panose="020B0604020202020204" pitchFamily="34" charset="0"/>
              </a:defRPr>
            </a:lvl4pPr>
            <a:lvl5pPr marL="2569113" indent="-285456">
              <a:spcBef>
                <a:spcPct val="30000"/>
              </a:spcBef>
              <a:defRPr sz="1600">
                <a:solidFill>
                  <a:schemeClr val="tx1"/>
                </a:solidFill>
                <a:latin typeface="Arial" panose="020B0604020202020204" pitchFamily="34" charset="0"/>
                <a:cs typeface="Arial" panose="020B0604020202020204" pitchFamily="34" charset="0"/>
              </a:defRPr>
            </a:lvl5pPr>
            <a:lvl6pPr marL="3140026"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6pPr>
            <a:lvl7pPr marL="3710940"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7pPr>
            <a:lvl8pPr marL="4281853"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8pPr>
            <a:lvl9pPr marL="4852768" indent="-285456" eaLnBrk="0" fontAlgn="base" hangingPunct="0">
              <a:spcBef>
                <a:spcPct val="3000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6/24/2018</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19463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27</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3464995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254E8-148E-4877-A3CE-2D0829234D21}"/>
              </a:ext>
            </a:extLst>
          </p:cNvPr>
          <p:cNvSpPr>
            <a:spLocks noGrp="1" noChangeArrowheads="1"/>
          </p:cNvSpPr>
          <p:nvPr>
            <p:ph type="sldNum" sz="quarter" idx="5"/>
          </p:nvPr>
        </p:nvSpPr>
        <p:spPr>
          <a:ln/>
        </p:spPr>
        <p:txBody>
          <a:bodyPr/>
          <a:lstStyle/>
          <a:p>
            <a:fld id="{B36EACA1-4FF8-4A8D-808D-1E2103FE03C6}" type="slidenum">
              <a:rPr lang="en-US" altLang="en-US"/>
              <a:pPr/>
              <a:t>28</a:t>
            </a:fld>
            <a:endParaRPr lang="en-US" altLang="en-US"/>
          </a:p>
        </p:txBody>
      </p:sp>
      <p:sp>
        <p:nvSpPr>
          <p:cNvPr id="8194" name="Rectangle 2">
            <a:extLst>
              <a:ext uri="{FF2B5EF4-FFF2-40B4-BE49-F238E27FC236}">
                <a16:creationId xmlns:a16="http://schemas.microsoft.com/office/drawing/2014/main" id="{7ABD6DC8-2BE4-4B7D-BA21-B610A3E31582}"/>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AE225A0-EB55-48AA-87C0-77A8F6129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54827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29</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4139289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254E8-148E-4877-A3CE-2D0829234D21}"/>
              </a:ext>
            </a:extLst>
          </p:cNvPr>
          <p:cNvSpPr>
            <a:spLocks noGrp="1" noChangeArrowheads="1"/>
          </p:cNvSpPr>
          <p:nvPr>
            <p:ph type="sldNum" sz="quarter" idx="5"/>
          </p:nvPr>
        </p:nvSpPr>
        <p:spPr>
          <a:ln/>
        </p:spPr>
        <p:txBody>
          <a:bodyPr/>
          <a:lstStyle/>
          <a:p>
            <a:fld id="{B36EACA1-4FF8-4A8D-808D-1E2103FE03C6}" type="slidenum">
              <a:rPr lang="en-US" altLang="en-US"/>
              <a:pPr/>
              <a:t>30</a:t>
            </a:fld>
            <a:endParaRPr lang="en-US" altLang="en-US"/>
          </a:p>
        </p:txBody>
      </p:sp>
      <p:sp>
        <p:nvSpPr>
          <p:cNvPr id="8194" name="Rectangle 2">
            <a:extLst>
              <a:ext uri="{FF2B5EF4-FFF2-40B4-BE49-F238E27FC236}">
                <a16:creationId xmlns:a16="http://schemas.microsoft.com/office/drawing/2014/main" id="{7ABD6DC8-2BE4-4B7D-BA21-B610A3E31582}"/>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AE225A0-EB55-48AA-87C0-77A8F6129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452387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31</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213670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254E8-148E-4877-A3CE-2D0829234D21}"/>
              </a:ext>
            </a:extLst>
          </p:cNvPr>
          <p:cNvSpPr>
            <a:spLocks noGrp="1" noChangeArrowheads="1"/>
          </p:cNvSpPr>
          <p:nvPr>
            <p:ph type="sldNum" sz="quarter" idx="5"/>
          </p:nvPr>
        </p:nvSpPr>
        <p:spPr>
          <a:ln/>
        </p:spPr>
        <p:txBody>
          <a:bodyPr/>
          <a:lstStyle/>
          <a:p>
            <a:fld id="{B36EACA1-4FF8-4A8D-808D-1E2103FE03C6}" type="slidenum">
              <a:rPr lang="en-US" altLang="en-US"/>
              <a:pPr/>
              <a:t>32</a:t>
            </a:fld>
            <a:endParaRPr lang="en-US" altLang="en-US"/>
          </a:p>
        </p:txBody>
      </p:sp>
      <p:sp>
        <p:nvSpPr>
          <p:cNvPr id="8194" name="Rectangle 2">
            <a:extLst>
              <a:ext uri="{FF2B5EF4-FFF2-40B4-BE49-F238E27FC236}">
                <a16:creationId xmlns:a16="http://schemas.microsoft.com/office/drawing/2014/main" id="{7ABD6DC8-2BE4-4B7D-BA21-B610A3E31582}"/>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AE225A0-EB55-48AA-87C0-77A8F6129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25313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33</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505645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254E8-148E-4877-A3CE-2D0829234D21}"/>
              </a:ext>
            </a:extLst>
          </p:cNvPr>
          <p:cNvSpPr>
            <a:spLocks noGrp="1" noChangeArrowheads="1"/>
          </p:cNvSpPr>
          <p:nvPr>
            <p:ph type="sldNum" sz="quarter" idx="5"/>
          </p:nvPr>
        </p:nvSpPr>
        <p:spPr>
          <a:ln/>
        </p:spPr>
        <p:txBody>
          <a:bodyPr/>
          <a:lstStyle/>
          <a:p>
            <a:fld id="{B36EACA1-4FF8-4A8D-808D-1E2103FE03C6}" type="slidenum">
              <a:rPr lang="en-US" altLang="en-US"/>
              <a:pPr/>
              <a:t>34</a:t>
            </a:fld>
            <a:endParaRPr lang="en-US" altLang="en-US"/>
          </a:p>
        </p:txBody>
      </p:sp>
      <p:sp>
        <p:nvSpPr>
          <p:cNvPr id="8194" name="Rectangle 2">
            <a:extLst>
              <a:ext uri="{FF2B5EF4-FFF2-40B4-BE49-F238E27FC236}">
                <a16:creationId xmlns:a16="http://schemas.microsoft.com/office/drawing/2014/main" id="{7ABD6DC8-2BE4-4B7D-BA21-B610A3E31582}"/>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AE225A0-EB55-48AA-87C0-77A8F6129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91044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254E8-148E-4877-A3CE-2D0829234D21}"/>
              </a:ext>
            </a:extLst>
          </p:cNvPr>
          <p:cNvSpPr>
            <a:spLocks noGrp="1" noChangeArrowheads="1"/>
          </p:cNvSpPr>
          <p:nvPr>
            <p:ph type="sldNum" sz="quarter" idx="5"/>
          </p:nvPr>
        </p:nvSpPr>
        <p:spPr>
          <a:ln/>
        </p:spPr>
        <p:txBody>
          <a:bodyPr/>
          <a:lstStyle/>
          <a:p>
            <a:fld id="{B36EACA1-4FF8-4A8D-808D-1E2103FE03C6}" type="slidenum">
              <a:rPr lang="en-US" altLang="en-US"/>
              <a:pPr/>
              <a:t>35</a:t>
            </a:fld>
            <a:endParaRPr lang="en-US" altLang="en-US"/>
          </a:p>
        </p:txBody>
      </p:sp>
      <p:sp>
        <p:nvSpPr>
          <p:cNvPr id="8194" name="Rectangle 2">
            <a:extLst>
              <a:ext uri="{FF2B5EF4-FFF2-40B4-BE49-F238E27FC236}">
                <a16:creationId xmlns:a16="http://schemas.microsoft.com/office/drawing/2014/main" id="{7ABD6DC8-2BE4-4B7D-BA21-B610A3E31582}"/>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AE225A0-EB55-48AA-87C0-77A8F6129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933269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1254E8-148E-4877-A3CE-2D0829234D21}"/>
              </a:ext>
            </a:extLst>
          </p:cNvPr>
          <p:cNvSpPr>
            <a:spLocks noGrp="1" noChangeArrowheads="1"/>
          </p:cNvSpPr>
          <p:nvPr>
            <p:ph type="sldNum" sz="quarter" idx="5"/>
          </p:nvPr>
        </p:nvSpPr>
        <p:spPr>
          <a:ln/>
        </p:spPr>
        <p:txBody>
          <a:bodyPr/>
          <a:lstStyle/>
          <a:p>
            <a:fld id="{B36EACA1-4FF8-4A8D-808D-1E2103FE03C6}" type="slidenum">
              <a:rPr lang="en-US" altLang="en-US"/>
              <a:pPr/>
              <a:t>36</a:t>
            </a:fld>
            <a:endParaRPr lang="en-US" altLang="en-US"/>
          </a:p>
        </p:txBody>
      </p:sp>
      <p:sp>
        <p:nvSpPr>
          <p:cNvPr id="8194" name="Rectangle 2">
            <a:extLst>
              <a:ext uri="{FF2B5EF4-FFF2-40B4-BE49-F238E27FC236}">
                <a16:creationId xmlns:a16="http://schemas.microsoft.com/office/drawing/2014/main" id="{7ABD6DC8-2BE4-4B7D-BA21-B610A3E31582}"/>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AE225A0-EB55-48AA-87C0-77A8F6129B01}"/>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10465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Arial" charset="0"/>
                <a:cs typeface="Arial" charset="0"/>
              </a:defRPr>
            </a:lvl1pPr>
            <a:lvl2pPr marL="927734" indent="-356821" eaLnBrk="0" hangingPunct="0">
              <a:spcBef>
                <a:spcPct val="30000"/>
              </a:spcBef>
              <a:defRPr sz="1600">
                <a:solidFill>
                  <a:schemeClr val="tx1"/>
                </a:solidFill>
                <a:latin typeface="Arial" charset="0"/>
                <a:cs typeface="Arial" charset="0"/>
              </a:defRPr>
            </a:lvl2pPr>
            <a:lvl3pPr marL="1427284" indent="-285456" eaLnBrk="0" hangingPunct="0">
              <a:spcBef>
                <a:spcPct val="30000"/>
              </a:spcBef>
              <a:defRPr sz="1600">
                <a:solidFill>
                  <a:schemeClr val="tx1"/>
                </a:solidFill>
                <a:latin typeface="Arial" charset="0"/>
                <a:cs typeface="Arial" charset="0"/>
              </a:defRPr>
            </a:lvl3pPr>
            <a:lvl4pPr marL="1998198" indent="-285456" eaLnBrk="0" hangingPunct="0">
              <a:spcBef>
                <a:spcPct val="30000"/>
              </a:spcBef>
              <a:defRPr sz="1600">
                <a:solidFill>
                  <a:schemeClr val="tx1"/>
                </a:solidFill>
                <a:latin typeface="Arial" charset="0"/>
                <a:cs typeface="Arial" charset="0"/>
              </a:defRPr>
            </a:lvl4pPr>
            <a:lvl5pPr marL="2569113" indent="-285456" eaLnBrk="0" hangingPunct="0">
              <a:spcBef>
                <a:spcPct val="30000"/>
              </a:spcBef>
              <a:defRPr sz="1600">
                <a:solidFill>
                  <a:schemeClr val="tx1"/>
                </a:solidFill>
                <a:latin typeface="Arial" charset="0"/>
                <a:cs typeface="Arial" charset="0"/>
              </a:defRPr>
            </a:lvl5pPr>
            <a:lvl6pPr marL="3140026" indent="-285456" eaLnBrk="0" fontAlgn="base" hangingPunct="0">
              <a:spcBef>
                <a:spcPct val="30000"/>
              </a:spcBef>
              <a:spcAft>
                <a:spcPct val="0"/>
              </a:spcAft>
              <a:defRPr sz="1600">
                <a:solidFill>
                  <a:schemeClr val="tx1"/>
                </a:solidFill>
                <a:latin typeface="Arial" charset="0"/>
                <a:cs typeface="Arial" charset="0"/>
              </a:defRPr>
            </a:lvl6pPr>
            <a:lvl7pPr marL="3710940" indent="-285456" eaLnBrk="0" fontAlgn="base" hangingPunct="0">
              <a:spcBef>
                <a:spcPct val="30000"/>
              </a:spcBef>
              <a:spcAft>
                <a:spcPct val="0"/>
              </a:spcAft>
              <a:defRPr sz="1600">
                <a:solidFill>
                  <a:schemeClr val="tx1"/>
                </a:solidFill>
                <a:latin typeface="Arial" charset="0"/>
                <a:cs typeface="Arial" charset="0"/>
              </a:defRPr>
            </a:lvl7pPr>
            <a:lvl8pPr marL="4281853" indent="-285456" eaLnBrk="0" fontAlgn="base" hangingPunct="0">
              <a:spcBef>
                <a:spcPct val="30000"/>
              </a:spcBef>
              <a:spcAft>
                <a:spcPct val="0"/>
              </a:spcAft>
              <a:defRPr sz="1600">
                <a:solidFill>
                  <a:schemeClr val="tx1"/>
                </a:solidFill>
                <a:latin typeface="Arial" charset="0"/>
                <a:cs typeface="Arial" charset="0"/>
              </a:defRPr>
            </a:lvl8pPr>
            <a:lvl9pPr marL="4852768" indent="-285456" eaLnBrk="0" fontAlgn="base" hangingPunct="0">
              <a:spcBef>
                <a:spcPct val="30000"/>
              </a:spcBef>
              <a:spcAft>
                <a:spcPct val="0"/>
              </a:spcAft>
              <a:defRPr sz="16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2DE033-A0D6-4BE6-9757-342E30391FB3}" type="slidenum">
              <a:rPr kumimoji="0" lang="en-US"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183726" y="5279432"/>
            <a:ext cx="6510492" cy="5001565"/>
          </a:xfrm>
          <a:noFill/>
        </p:spPr>
        <p:txBody>
          <a:bodyPr/>
          <a:lstStyle/>
          <a:p>
            <a:pPr>
              <a:spcBef>
                <a:spcPts val="0"/>
              </a:spcBef>
              <a:spcAft>
                <a:spcPts val="1248"/>
              </a:spcAft>
            </a:pPr>
            <a:endParaRPr lang="en-US" altLang="en-US" sz="1600" b="1" dirty="0">
              <a:latin typeface="+mn-lt"/>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6/24/2018</a:t>
            </a:r>
          </a:p>
        </p:txBody>
      </p:sp>
      <p:sp>
        <p:nvSpPr>
          <p:cNvPr id="3" name="Header Placeholder 2"/>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 Jim McGowan - Law and Grace Session 9</a:t>
            </a:r>
          </a:p>
        </p:txBody>
      </p:sp>
      <p:sp>
        <p:nvSpPr>
          <p:cNvPr id="4" name="Footer Placeholder 3"/>
          <p:cNvSpPr>
            <a:spLocks noGrp="1"/>
          </p:cNvSpPr>
          <p:nvPr>
            <p:ph type="ftr"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Sugar Land Bible Church</a:t>
            </a:r>
          </a:p>
        </p:txBody>
      </p:sp>
    </p:spTree>
    <p:extLst>
      <p:ext uri="{BB962C8B-B14F-4D97-AF65-F5344CB8AC3E}">
        <p14:creationId xmlns:p14="http://schemas.microsoft.com/office/powerpoint/2010/main" val="3180980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38</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76298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39</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4213537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43</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735179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46</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172654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70</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307545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71</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4005172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ECDEA37-6159-4318-9462-861CECF19AC6}"/>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EBD1C38-F94D-4CB6-883B-9491C70D0A75}"/>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46B4D04E-B822-479B-B6B9-8CC261EB9BE2}"/>
              </a:ext>
            </a:extLst>
          </p:cNvPr>
          <p:cNvSpPr>
            <a:spLocks noGrp="1"/>
          </p:cNvSpPr>
          <p:nvPr>
            <p:ph type="sldNum" sz="quarter" idx="5"/>
          </p:nvPr>
        </p:nvSpPr>
        <p:spPr>
          <a:noFill/>
        </p:spPr>
        <p:txBody>
          <a:bodyPr/>
          <a:lstStyle>
            <a:lvl1pPr defTabSz="965200">
              <a:spcBef>
                <a:spcPct val="30000"/>
              </a:spcBef>
              <a:defRPr sz="1200">
                <a:solidFill>
                  <a:schemeClr val="tx1"/>
                </a:solidFill>
                <a:latin typeface="Calibri" panose="020F0502020204030204" pitchFamily="34" charset="0"/>
                <a:cs typeface="Calibri" panose="020F0502020204030204" pitchFamily="34" charset="0"/>
              </a:defRPr>
            </a:lvl1pPr>
            <a:lvl2pPr marL="927100" indent="-355600" defTabSz="965200">
              <a:spcBef>
                <a:spcPct val="30000"/>
              </a:spcBef>
              <a:defRPr sz="1200">
                <a:solidFill>
                  <a:schemeClr val="tx1"/>
                </a:solidFill>
                <a:latin typeface="Calibri" panose="020F0502020204030204" pitchFamily="34" charset="0"/>
                <a:cs typeface="Calibri" panose="020F0502020204030204" pitchFamily="34" charset="0"/>
              </a:defRPr>
            </a:lvl2pPr>
            <a:lvl3pPr marL="1427163" indent="-284163" defTabSz="965200">
              <a:spcBef>
                <a:spcPct val="30000"/>
              </a:spcBef>
              <a:defRPr sz="1200">
                <a:solidFill>
                  <a:schemeClr val="tx1"/>
                </a:solidFill>
                <a:latin typeface="Calibri" panose="020F0502020204030204" pitchFamily="34" charset="0"/>
                <a:cs typeface="Calibri" panose="020F0502020204030204" pitchFamily="34" charset="0"/>
              </a:defRPr>
            </a:lvl3pPr>
            <a:lvl4pPr marL="1997075" indent="-284163" defTabSz="965200">
              <a:spcBef>
                <a:spcPct val="30000"/>
              </a:spcBef>
              <a:defRPr sz="1200">
                <a:solidFill>
                  <a:schemeClr val="tx1"/>
                </a:solidFill>
                <a:latin typeface="Calibri" panose="020F0502020204030204" pitchFamily="34" charset="0"/>
                <a:cs typeface="Calibri" panose="020F0502020204030204" pitchFamily="34" charset="0"/>
              </a:defRPr>
            </a:lvl4pPr>
            <a:lvl5pPr marL="2568575" indent="-284163" defTabSz="965200">
              <a:spcBef>
                <a:spcPct val="30000"/>
              </a:spcBef>
              <a:defRPr sz="1200">
                <a:solidFill>
                  <a:schemeClr val="tx1"/>
                </a:solidFill>
                <a:latin typeface="Calibri" panose="020F0502020204030204" pitchFamily="34" charset="0"/>
                <a:cs typeface="Calibri" panose="020F0502020204030204" pitchFamily="34" charset="0"/>
              </a:defRPr>
            </a:lvl5pPr>
            <a:lvl6pPr marL="30257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34829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9401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43973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fld id="{A9B4F588-6FC3-4FC0-8679-64BDF9E71BF6}" type="slidenum">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65200" rtl="0" eaLnBrk="1" fontAlgn="base" latinLnBrk="0" hangingPunct="1">
                <a:lnSpc>
                  <a:spcPct val="100000"/>
                </a:lnSpc>
                <a:spcBef>
                  <a:spcPct val="0"/>
                </a:spcBef>
                <a:spcAft>
                  <a:spcPct val="0"/>
                </a:spcAft>
                <a:buClrTx/>
                <a:buSzTx/>
                <a:buFontTx/>
                <a:buNone/>
                <a:tabLst/>
                <a:defRPr/>
              </a:pPr>
              <a:t>72</a:t>
            </a:fld>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197" name="Footer Placeholder 4">
            <a:extLst>
              <a:ext uri="{FF2B5EF4-FFF2-40B4-BE49-F238E27FC236}">
                <a16:creationId xmlns:a16="http://schemas.microsoft.com/office/drawing/2014/main" id="{820B17F5-9265-4CF1-A6B4-5BB1F23D1AF7}"/>
              </a:ext>
            </a:extLst>
          </p:cNvPr>
          <p:cNvSpPr>
            <a:spLocks noGrp="1"/>
          </p:cNvSpPr>
          <p:nvPr>
            <p:ph type="ftr" sz="quarter" idx="4"/>
          </p:nvPr>
        </p:nvSpPr>
        <p:spPr>
          <a:noFill/>
        </p:spPr>
        <p:txBody>
          <a:bodyPr/>
          <a:lstStyle>
            <a:lvl1pPr defTabSz="965200">
              <a:spcBef>
                <a:spcPct val="30000"/>
              </a:spcBef>
              <a:defRPr sz="1200">
                <a:solidFill>
                  <a:schemeClr val="tx1"/>
                </a:solidFill>
                <a:latin typeface="Calibri" panose="020F0502020204030204" pitchFamily="34" charset="0"/>
                <a:cs typeface="Calibri" panose="020F0502020204030204" pitchFamily="34" charset="0"/>
              </a:defRPr>
            </a:lvl1pPr>
            <a:lvl2pPr marL="927100" indent="-355600" defTabSz="965200">
              <a:spcBef>
                <a:spcPct val="30000"/>
              </a:spcBef>
              <a:defRPr sz="1200">
                <a:solidFill>
                  <a:schemeClr val="tx1"/>
                </a:solidFill>
                <a:latin typeface="Calibri" panose="020F0502020204030204" pitchFamily="34" charset="0"/>
                <a:cs typeface="Calibri" panose="020F0502020204030204" pitchFamily="34" charset="0"/>
              </a:defRPr>
            </a:lvl2pPr>
            <a:lvl3pPr marL="1427163" indent="-284163" defTabSz="965200">
              <a:spcBef>
                <a:spcPct val="30000"/>
              </a:spcBef>
              <a:defRPr sz="1200">
                <a:solidFill>
                  <a:schemeClr val="tx1"/>
                </a:solidFill>
                <a:latin typeface="Calibri" panose="020F0502020204030204" pitchFamily="34" charset="0"/>
                <a:cs typeface="Calibri" panose="020F0502020204030204" pitchFamily="34" charset="0"/>
              </a:defRPr>
            </a:lvl3pPr>
            <a:lvl4pPr marL="1997075" indent="-284163" defTabSz="965200">
              <a:spcBef>
                <a:spcPct val="30000"/>
              </a:spcBef>
              <a:defRPr sz="1200">
                <a:solidFill>
                  <a:schemeClr val="tx1"/>
                </a:solidFill>
                <a:latin typeface="Calibri" panose="020F0502020204030204" pitchFamily="34" charset="0"/>
                <a:cs typeface="Calibri" panose="020F0502020204030204" pitchFamily="34" charset="0"/>
              </a:defRPr>
            </a:lvl4pPr>
            <a:lvl5pPr marL="2568575" indent="-284163" defTabSz="965200">
              <a:spcBef>
                <a:spcPct val="30000"/>
              </a:spcBef>
              <a:defRPr sz="1200">
                <a:solidFill>
                  <a:schemeClr val="tx1"/>
                </a:solidFill>
                <a:latin typeface="Calibri" panose="020F0502020204030204" pitchFamily="34" charset="0"/>
                <a:cs typeface="Calibri" panose="020F0502020204030204" pitchFamily="34" charset="0"/>
              </a:defRPr>
            </a:lvl5pPr>
            <a:lvl6pPr marL="30257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34829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9401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43973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marL="0" marR="0" lvl="0" indent="0" algn="l" defTabSz="9652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Sugar Land Bible Church</a:t>
            </a:r>
          </a:p>
        </p:txBody>
      </p:sp>
      <p:sp>
        <p:nvSpPr>
          <p:cNvPr id="8198" name="Header Placeholder 5">
            <a:extLst>
              <a:ext uri="{FF2B5EF4-FFF2-40B4-BE49-F238E27FC236}">
                <a16:creationId xmlns:a16="http://schemas.microsoft.com/office/drawing/2014/main" id="{8E954D04-98AD-4EF3-BE88-B574D74C7183}"/>
              </a:ext>
            </a:extLst>
          </p:cNvPr>
          <p:cNvSpPr>
            <a:spLocks noGrp="1"/>
          </p:cNvSpPr>
          <p:nvPr>
            <p:ph type="hdr" sz="quarter"/>
          </p:nvPr>
        </p:nvSpPr>
        <p:spPr>
          <a:noFill/>
        </p:spPr>
        <p:txBody>
          <a:bodyPr/>
          <a:lstStyle>
            <a:lvl1pPr defTabSz="965200">
              <a:spcBef>
                <a:spcPct val="30000"/>
              </a:spcBef>
              <a:defRPr sz="1200">
                <a:solidFill>
                  <a:schemeClr val="tx1"/>
                </a:solidFill>
                <a:latin typeface="Calibri" panose="020F0502020204030204" pitchFamily="34" charset="0"/>
                <a:cs typeface="Calibri" panose="020F0502020204030204" pitchFamily="34" charset="0"/>
              </a:defRPr>
            </a:lvl1pPr>
            <a:lvl2pPr marL="927100" indent="-355600" defTabSz="965200">
              <a:spcBef>
                <a:spcPct val="30000"/>
              </a:spcBef>
              <a:defRPr sz="1200">
                <a:solidFill>
                  <a:schemeClr val="tx1"/>
                </a:solidFill>
                <a:latin typeface="Calibri" panose="020F0502020204030204" pitchFamily="34" charset="0"/>
                <a:cs typeface="Calibri" panose="020F0502020204030204" pitchFamily="34" charset="0"/>
              </a:defRPr>
            </a:lvl2pPr>
            <a:lvl3pPr marL="1427163" indent="-284163" defTabSz="965200">
              <a:spcBef>
                <a:spcPct val="30000"/>
              </a:spcBef>
              <a:defRPr sz="1200">
                <a:solidFill>
                  <a:schemeClr val="tx1"/>
                </a:solidFill>
                <a:latin typeface="Calibri" panose="020F0502020204030204" pitchFamily="34" charset="0"/>
                <a:cs typeface="Calibri" panose="020F0502020204030204" pitchFamily="34" charset="0"/>
              </a:defRPr>
            </a:lvl3pPr>
            <a:lvl4pPr marL="1997075" indent="-284163" defTabSz="965200">
              <a:spcBef>
                <a:spcPct val="30000"/>
              </a:spcBef>
              <a:defRPr sz="1200">
                <a:solidFill>
                  <a:schemeClr val="tx1"/>
                </a:solidFill>
                <a:latin typeface="Calibri" panose="020F0502020204030204" pitchFamily="34" charset="0"/>
                <a:cs typeface="Calibri" panose="020F0502020204030204" pitchFamily="34" charset="0"/>
              </a:defRPr>
            </a:lvl4pPr>
            <a:lvl5pPr marL="2568575" indent="-284163" defTabSz="965200">
              <a:spcBef>
                <a:spcPct val="30000"/>
              </a:spcBef>
              <a:defRPr sz="1200">
                <a:solidFill>
                  <a:schemeClr val="tx1"/>
                </a:solidFill>
                <a:latin typeface="Calibri" panose="020F0502020204030204" pitchFamily="34" charset="0"/>
                <a:cs typeface="Calibri" panose="020F0502020204030204" pitchFamily="34" charset="0"/>
              </a:defRPr>
            </a:lvl5pPr>
            <a:lvl6pPr marL="30257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6pPr>
            <a:lvl7pPr marL="34829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7pPr>
            <a:lvl8pPr marL="39401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8pPr>
            <a:lvl9pPr marL="4397375" indent="-284163" defTabSz="9652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defRPr>
            </a:lvl9pPr>
          </a:lstStyle>
          <a:p>
            <a:pPr marL="0" marR="0" lvl="0" indent="0" algn="l" defTabSz="9652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 Jim McGowan - Law and Grace Session 9</a:t>
            </a:r>
          </a:p>
        </p:txBody>
      </p:sp>
      <p:sp>
        <p:nvSpPr>
          <p:cNvPr id="8199" name="Date Placeholder 1">
            <a:extLst>
              <a:ext uri="{FF2B5EF4-FFF2-40B4-BE49-F238E27FC236}">
                <a16:creationId xmlns:a16="http://schemas.microsoft.com/office/drawing/2014/main" id="{277302C9-FADE-40C9-972B-73CE0E7FB3B4}"/>
              </a:ext>
            </a:extLst>
          </p:cNvPr>
          <p:cNvSpPr>
            <a:spLocks noGrp="1"/>
          </p:cNvSpPr>
          <p:nvPr>
            <p:ph type="dt" sz="quarter" idx="1"/>
          </p:nvPr>
        </p:nvSpPr>
        <p:spPr>
          <a:noFill/>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65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6/24/2018</a:t>
            </a:r>
          </a:p>
        </p:txBody>
      </p:sp>
    </p:spTree>
    <p:extLst>
      <p:ext uri="{BB962C8B-B14F-4D97-AF65-F5344CB8AC3E}">
        <p14:creationId xmlns:p14="http://schemas.microsoft.com/office/powerpoint/2010/main" val="348396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600">
                <a:solidFill>
                  <a:schemeClr val="tx1"/>
                </a:solidFill>
                <a:latin typeface="Arial" charset="0"/>
                <a:cs typeface="Arial" charset="0"/>
              </a:defRPr>
            </a:lvl1pPr>
            <a:lvl2pPr marL="927734" indent="-356821" eaLnBrk="0" hangingPunct="0">
              <a:spcBef>
                <a:spcPct val="30000"/>
              </a:spcBef>
              <a:defRPr sz="1600">
                <a:solidFill>
                  <a:schemeClr val="tx1"/>
                </a:solidFill>
                <a:latin typeface="Arial" charset="0"/>
                <a:cs typeface="Arial" charset="0"/>
              </a:defRPr>
            </a:lvl2pPr>
            <a:lvl3pPr marL="1427284" indent="-285456" eaLnBrk="0" hangingPunct="0">
              <a:spcBef>
                <a:spcPct val="30000"/>
              </a:spcBef>
              <a:defRPr sz="1600">
                <a:solidFill>
                  <a:schemeClr val="tx1"/>
                </a:solidFill>
                <a:latin typeface="Arial" charset="0"/>
                <a:cs typeface="Arial" charset="0"/>
              </a:defRPr>
            </a:lvl3pPr>
            <a:lvl4pPr marL="1998198" indent="-285456" eaLnBrk="0" hangingPunct="0">
              <a:spcBef>
                <a:spcPct val="30000"/>
              </a:spcBef>
              <a:defRPr sz="1600">
                <a:solidFill>
                  <a:schemeClr val="tx1"/>
                </a:solidFill>
                <a:latin typeface="Arial" charset="0"/>
                <a:cs typeface="Arial" charset="0"/>
              </a:defRPr>
            </a:lvl4pPr>
            <a:lvl5pPr marL="2569113" indent="-285456" eaLnBrk="0" hangingPunct="0">
              <a:spcBef>
                <a:spcPct val="30000"/>
              </a:spcBef>
              <a:defRPr sz="1600">
                <a:solidFill>
                  <a:schemeClr val="tx1"/>
                </a:solidFill>
                <a:latin typeface="Arial" charset="0"/>
                <a:cs typeface="Arial" charset="0"/>
              </a:defRPr>
            </a:lvl5pPr>
            <a:lvl6pPr marL="3140026" indent="-285456" eaLnBrk="0" fontAlgn="base" hangingPunct="0">
              <a:spcBef>
                <a:spcPct val="30000"/>
              </a:spcBef>
              <a:spcAft>
                <a:spcPct val="0"/>
              </a:spcAft>
              <a:defRPr sz="1600">
                <a:solidFill>
                  <a:schemeClr val="tx1"/>
                </a:solidFill>
                <a:latin typeface="Arial" charset="0"/>
                <a:cs typeface="Arial" charset="0"/>
              </a:defRPr>
            </a:lvl6pPr>
            <a:lvl7pPr marL="3710940" indent="-285456" eaLnBrk="0" fontAlgn="base" hangingPunct="0">
              <a:spcBef>
                <a:spcPct val="30000"/>
              </a:spcBef>
              <a:spcAft>
                <a:spcPct val="0"/>
              </a:spcAft>
              <a:defRPr sz="1600">
                <a:solidFill>
                  <a:schemeClr val="tx1"/>
                </a:solidFill>
                <a:latin typeface="Arial" charset="0"/>
                <a:cs typeface="Arial" charset="0"/>
              </a:defRPr>
            </a:lvl7pPr>
            <a:lvl8pPr marL="4281853" indent="-285456" eaLnBrk="0" fontAlgn="base" hangingPunct="0">
              <a:spcBef>
                <a:spcPct val="30000"/>
              </a:spcBef>
              <a:spcAft>
                <a:spcPct val="0"/>
              </a:spcAft>
              <a:defRPr sz="1600">
                <a:solidFill>
                  <a:schemeClr val="tx1"/>
                </a:solidFill>
                <a:latin typeface="Arial" charset="0"/>
                <a:cs typeface="Arial" charset="0"/>
              </a:defRPr>
            </a:lvl8pPr>
            <a:lvl9pPr marL="4852768" indent="-285456" eaLnBrk="0" fontAlgn="base" hangingPunct="0">
              <a:spcBef>
                <a:spcPct val="30000"/>
              </a:spcBef>
              <a:spcAft>
                <a:spcPct val="0"/>
              </a:spcAft>
              <a:defRPr sz="16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2DE033-A0D6-4BE6-9757-342E30391FB3}" type="slidenum">
              <a:rPr kumimoji="0" lang="en-US"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183726" y="5279432"/>
            <a:ext cx="6510492" cy="5001565"/>
          </a:xfrm>
          <a:noFill/>
        </p:spPr>
        <p:txBody>
          <a:bodyPr/>
          <a:lstStyle/>
          <a:p>
            <a:pPr>
              <a:spcBef>
                <a:spcPts val="0"/>
              </a:spcBef>
              <a:spcAft>
                <a:spcPts val="1248"/>
              </a:spcAft>
            </a:pPr>
            <a:endParaRPr lang="en-US" altLang="en-US" sz="1600" b="1" dirty="0">
              <a:latin typeface="+mn-lt"/>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6/24/2018</a:t>
            </a:r>
          </a:p>
        </p:txBody>
      </p:sp>
      <p:sp>
        <p:nvSpPr>
          <p:cNvPr id="3" name="Header Placeholder 2"/>
          <p:cNvSpPr>
            <a:spLocks noGrp="1"/>
          </p:cNvSpPr>
          <p:nvPr>
            <p:ph type="hd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 Jim McGowan - Law and Grace Session 9</a:t>
            </a:r>
          </a:p>
        </p:txBody>
      </p:sp>
      <p:sp>
        <p:nvSpPr>
          <p:cNvPr id="4" name="Footer Placeholder 3"/>
          <p:cNvSpPr>
            <a:spLocks noGrp="1"/>
          </p:cNvSpPr>
          <p:nvPr>
            <p:ph type="ftr"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Sugar Land Bible Church</a:t>
            </a:r>
          </a:p>
        </p:txBody>
      </p:sp>
    </p:spTree>
    <p:extLst>
      <p:ext uri="{BB962C8B-B14F-4D97-AF65-F5344CB8AC3E}">
        <p14:creationId xmlns:p14="http://schemas.microsoft.com/office/powerpoint/2010/main" val="224558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A2BDF3-46FF-4C3A-84AD-86783CEA8B7A}"/>
              </a:ext>
            </a:extLst>
          </p:cNvPr>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F2A336B0-4F46-4FEA-BD6B-3A7DD238EB45}" type="slidenum">
              <a:rPr lang="en-US" altLang="en-US" sz="1700">
                <a:solidFill>
                  <a:srgbClr val="000000"/>
                </a:solidFill>
                <a:latin typeface="Calibri" panose="020F0502020204030204" pitchFamily="34" charset="0"/>
                <a:cs typeface="Calibri" panose="020F0502020204030204" pitchFamily="34" charset="0"/>
              </a:rPr>
              <a:pPr defTabSz="966612">
                <a:spcBef>
                  <a:spcPct val="0"/>
                </a:spcBef>
                <a:defRPr/>
              </a:pPr>
              <a:t>5</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16387" name="Rectangle 2">
            <a:extLst>
              <a:ext uri="{FF2B5EF4-FFF2-40B4-BE49-F238E27FC236}">
                <a16:creationId xmlns:a16="http://schemas.microsoft.com/office/drawing/2014/main" id="{B50EF70F-A3D1-4E3F-8263-4BEE17C9CC7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4B3660C-F29F-4F28-8260-7E4480D94395}"/>
              </a:ext>
            </a:extLst>
          </p:cNvPr>
          <p:cNvSpPr>
            <a:spLocks noGrp="1" noChangeArrowheads="1"/>
          </p:cNvSpPr>
          <p:nvPr>
            <p:ph type="body" idx="1"/>
          </p:nvPr>
        </p:nvSpPr>
        <p:spPr>
          <a:xfrm>
            <a:off x="1263226" y="5544027"/>
            <a:ext cx="6944361" cy="5250656"/>
          </a:xfrm>
        </p:spPr>
        <p:txBody>
          <a:bodyPr/>
          <a:lstStyle/>
          <a:p>
            <a:pPr>
              <a:spcBef>
                <a:spcPts val="0"/>
              </a:spcBef>
              <a:spcAft>
                <a:spcPts val="1319"/>
              </a:spcAft>
              <a:defRPr/>
            </a:pPr>
            <a:endParaRPr lang="en-US" altLang="en-US" sz="1700" b="1" dirty="0">
              <a:latin typeface="+mn-lt"/>
            </a:endParaRPr>
          </a:p>
        </p:txBody>
      </p:sp>
      <p:sp>
        <p:nvSpPr>
          <p:cNvPr id="16389" name="Date Placeholder 1">
            <a:extLst>
              <a:ext uri="{FF2B5EF4-FFF2-40B4-BE49-F238E27FC236}">
                <a16:creationId xmlns:a16="http://schemas.microsoft.com/office/drawing/2014/main" id="{9E098A65-AE92-4B68-A1A1-AFA81FE04D7A}"/>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6390" name="Header Placeholder 2">
            <a:extLst>
              <a:ext uri="{FF2B5EF4-FFF2-40B4-BE49-F238E27FC236}">
                <a16:creationId xmlns:a16="http://schemas.microsoft.com/office/drawing/2014/main" id="{4564F80D-82A5-4B19-8165-1EBC52DA3BC8}"/>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6391" name="Footer Placeholder 3">
            <a:extLst>
              <a:ext uri="{FF2B5EF4-FFF2-40B4-BE49-F238E27FC236}">
                <a16:creationId xmlns:a16="http://schemas.microsoft.com/office/drawing/2014/main" id="{CB60033A-1C11-41A6-8ED2-2B583A330DAA}"/>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2581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7</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3980392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470" fontAlgn="base">
              <a:spcBef>
                <a:spcPct val="0"/>
              </a:spcBef>
              <a:spcAft>
                <a:spcPct val="0"/>
              </a:spcAft>
              <a:defRPr/>
            </a:pPr>
            <a:fld id="{DBE69677-E5E0-4FE6-A9D6-5C6A129007F4}" type="slidenum">
              <a:rPr lang="en-US">
                <a:solidFill>
                  <a:srgbClr val="000000"/>
                </a:solidFill>
                <a:latin typeface="Calibri" panose="020F0502020204030204" pitchFamily="34" charset="0"/>
                <a:cs typeface="Calibri" panose="020F0502020204030204" pitchFamily="34" charset="0"/>
              </a:rPr>
              <a:pPr defTabSz="966470" fontAlgn="base">
                <a:spcBef>
                  <a:spcPct val="0"/>
                </a:spcBef>
                <a:spcAft>
                  <a:spcPct val="0"/>
                </a:spcAft>
                <a:defRPr/>
              </a:pPr>
              <a:t>8</a:t>
            </a:fld>
            <a:endParaRPr lang="en-US">
              <a:solidFill>
                <a:srgbClr val="000000"/>
              </a:solidFill>
              <a:latin typeface="Calibri" panose="020F0502020204030204" pitchFamily="34" charset="0"/>
              <a:cs typeface="Calibri" panose="020F0502020204030204" pitchFamily="34" charset="0"/>
            </a:endParaRPr>
          </a:p>
        </p:txBody>
      </p:sp>
      <p:sp>
        <p:nvSpPr>
          <p:cNvPr id="5" name="Date Placeholder 4"/>
          <p:cNvSpPr>
            <a:spLocks noGrp="1"/>
          </p:cNvSpPr>
          <p:nvPr>
            <p:ph type="dt" idx="11"/>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6/24/2018</a:t>
            </a:r>
          </a:p>
        </p:txBody>
      </p:sp>
      <p:sp>
        <p:nvSpPr>
          <p:cNvPr id="6" name="Header Placeholder 5"/>
          <p:cNvSpPr>
            <a:spLocks noGrp="1"/>
          </p:cNvSpPr>
          <p:nvPr>
            <p:ph type="hdr" sz="quarter" idx="12"/>
          </p:nvPr>
        </p:nvSpPr>
        <p:spPr/>
        <p:txBody>
          <a:bodyPr/>
          <a:lstStyle/>
          <a:p>
            <a:pPr defTabSz="966470" fontAlgn="base">
              <a:spcBef>
                <a:spcPct val="0"/>
              </a:spcBef>
              <a:spcAft>
                <a:spcPct val="0"/>
              </a:spcAft>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7" name="Footer Placeholder 6"/>
          <p:cNvSpPr>
            <a:spLocks noGrp="1"/>
          </p:cNvSpPr>
          <p:nvPr>
            <p:ph type="ftr" sz="quarter" idx="13"/>
          </p:nvPr>
        </p:nvSpPr>
        <p:spPr/>
        <p:txBody>
          <a:bodyPr/>
          <a:lstStyle/>
          <a:p>
            <a:pPr defTabSz="966470" fontAlgn="base">
              <a:spcBef>
                <a:spcPct val="0"/>
              </a:spcBef>
              <a:spcAft>
                <a:spcPct val="0"/>
              </a:spcAft>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36131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9296A-2DB6-4B4D-8A9C-976A05C8AFA4}"/>
              </a:ext>
            </a:extLst>
          </p:cNvPr>
          <p:cNvSpPr>
            <a:spLocks noGrp="1" noChangeArrowheads="1"/>
          </p:cNvSpPr>
          <p:nvPr>
            <p:ph type="sldNum" sz="quarter" idx="5"/>
          </p:nvPr>
        </p:nvSpPr>
        <p:spPr>
          <a:ln/>
        </p:spPr>
        <p:txBody>
          <a:bodyPr/>
          <a:lstStyle/>
          <a:p>
            <a:fld id="{79C9A4A6-FE0F-4E5E-9685-B4E1EF6BEB63}" type="slidenum">
              <a:rPr lang="en-US" altLang="en-US"/>
              <a:pPr/>
              <a:t>15</a:t>
            </a:fld>
            <a:endParaRPr lang="en-US" altLang="en-US"/>
          </a:p>
        </p:txBody>
      </p:sp>
      <p:sp>
        <p:nvSpPr>
          <p:cNvPr id="44034" name="Rectangle 2">
            <a:extLst>
              <a:ext uri="{FF2B5EF4-FFF2-40B4-BE49-F238E27FC236}">
                <a16:creationId xmlns:a16="http://schemas.microsoft.com/office/drawing/2014/main" id="{5692F17E-F0F8-4492-82D4-FEDCAD3327BF}"/>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0AEA1196-D036-45D3-994A-C13BB729AF92}"/>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19296A-2DB6-4B4D-8A9C-976A05C8AFA4}"/>
              </a:ext>
            </a:extLst>
          </p:cNvPr>
          <p:cNvSpPr>
            <a:spLocks noGrp="1" noChangeArrowheads="1"/>
          </p:cNvSpPr>
          <p:nvPr>
            <p:ph type="sldNum" sz="quarter" idx="5"/>
          </p:nvPr>
        </p:nvSpPr>
        <p:spPr>
          <a:ln/>
        </p:spPr>
        <p:txBody>
          <a:bodyPr/>
          <a:lstStyle/>
          <a:p>
            <a:fld id="{79C9A4A6-FE0F-4E5E-9685-B4E1EF6BEB63}" type="slidenum">
              <a:rPr lang="en-US" altLang="en-US"/>
              <a:pPr/>
              <a:t>16</a:t>
            </a:fld>
            <a:endParaRPr lang="en-US" altLang="en-US"/>
          </a:p>
        </p:txBody>
      </p:sp>
      <p:sp>
        <p:nvSpPr>
          <p:cNvPr id="44034" name="Rectangle 2">
            <a:extLst>
              <a:ext uri="{FF2B5EF4-FFF2-40B4-BE49-F238E27FC236}">
                <a16:creationId xmlns:a16="http://schemas.microsoft.com/office/drawing/2014/main" id="{5692F17E-F0F8-4492-82D4-FEDCAD3327BF}"/>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0AEA1196-D036-45D3-994A-C13BB729AF92}"/>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42863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FDD49F4-F955-44C2-8058-CCA4200452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F9FE0E2-6667-4F8F-ADD6-F7550317CE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4F8EA0-B254-43E2-AD3C-477558072C0A}"/>
              </a:ext>
            </a:extLst>
          </p:cNvPr>
          <p:cNvSpPr>
            <a:spLocks noGrp="1" noChangeArrowheads="1"/>
          </p:cNvSpPr>
          <p:nvPr>
            <p:ph type="sldNum" sz="quarter" idx="12"/>
          </p:nvPr>
        </p:nvSpPr>
        <p:spPr>
          <a:ln/>
        </p:spPr>
        <p:txBody>
          <a:bodyPr/>
          <a:lstStyle>
            <a:lvl1pPr>
              <a:defRPr/>
            </a:lvl1pPr>
          </a:lstStyle>
          <a:p>
            <a:pPr>
              <a:defRPr/>
            </a:pPr>
            <a:fld id="{4665BB15-6DF5-41A4-9756-413D3007302F}" type="slidenum">
              <a:rPr lang="en-US" altLang="en-US"/>
              <a:pPr>
                <a:defRPr/>
              </a:pPr>
              <a:t>‹#›</a:t>
            </a:fld>
            <a:endParaRPr lang="en-US" altLang="en-US"/>
          </a:p>
        </p:txBody>
      </p:sp>
    </p:spTree>
    <p:extLst>
      <p:ext uri="{BB962C8B-B14F-4D97-AF65-F5344CB8AC3E}">
        <p14:creationId xmlns:p14="http://schemas.microsoft.com/office/powerpoint/2010/main" val="319946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E83FE3-020C-4B20-B26C-EFFFCD5698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D15D974-BA55-44F6-9BEA-59B48B4C79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C00BA09-5F4F-4003-97CF-D063D1619D0A}"/>
              </a:ext>
            </a:extLst>
          </p:cNvPr>
          <p:cNvSpPr>
            <a:spLocks noGrp="1" noChangeArrowheads="1"/>
          </p:cNvSpPr>
          <p:nvPr>
            <p:ph type="sldNum" sz="quarter" idx="12"/>
          </p:nvPr>
        </p:nvSpPr>
        <p:spPr>
          <a:ln/>
        </p:spPr>
        <p:txBody>
          <a:bodyPr/>
          <a:lstStyle>
            <a:lvl1pPr>
              <a:defRPr/>
            </a:lvl1pPr>
          </a:lstStyle>
          <a:p>
            <a:pPr>
              <a:defRPr/>
            </a:pPr>
            <a:fld id="{93D47961-179F-4996-BBEE-0638F8BE28C7}" type="slidenum">
              <a:rPr lang="en-US" altLang="en-US"/>
              <a:pPr>
                <a:defRPr/>
              </a:pPr>
              <a:t>‹#›</a:t>
            </a:fld>
            <a:endParaRPr lang="en-US" altLang="en-US"/>
          </a:p>
        </p:txBody>
      </p:sp>
    </p:spTree>
    <p:extLst>
      <p:ext uri="{BB962C8B-B14F-4D97-AF65-F5344CB8AC3E}">
        <p14:creationId xmlns:p14="http://schemas.microsoft.com/office/powerpoint/2010/main" val="390869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49889D-3634-4D83-A357-4568DAA996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6E986A6-DE61-4E1C-BFE2-AAB3135CCC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F2AC2E-DEDD-4281-9E40-E1C3455D5AB3}"/>
              </a:ext>
            </a:extLst>
          </p:cNvPr>
          <p:cNvSpPr>
            <a:spLocks noGrp="1" noChangeArrowheads="1"/>
          </p:cNvSpPr>
          <p:nvPr>
            <p:ph type="sldNum" sz="quarter" idx="12"/>
          </p:nvPr>
        </p:nvSpPr>
        <p:spPr>
          <a:ln/>
        </p:spPr>
        <p:txBody>
          <a:bodyPr/>
          <a:lstStyle>
            <a:lvl1pPr>
              <a:defRPr/>
            </a:lvl1pPr>
          </a:lstStyle>
          <a:p>
            <a:pPr>
              <a:defRPr/>
            </a:pPr>
            <a:fld id="{5855FB87-5603-4F8E-9A9E-617E20B3D4E1}" type="slidenum">
              <a:rPr lang="en-US" altLang="en-US"/>
              <a:pPr>
                <a:defRPr/>
              </a:pPr>
              <a:t>‹#›</a:t>
            </a:fld>
            <a:endParaRPr lang="en-US" altLang="en-US"/>
          </a:p>
        </p:txBody>
      </p:sp>
    </p:spTree>
    <p:extLst>
      <p:ext uri="{BB962C8B-B14F-4D97-AF65-F5344CB8AC3E}">
        <p14:creationId xmlns:p14="http://schemas.microsoft.com/office/powerpoint/2010/main" val="2362008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658500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368AAA5-9D9B-4212-A0D0-090DC4D09D65}"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76348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59267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8AAA5-9D9B-4212-A0D0-090DC4D09D65}"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640468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68AAA5-9D9B-4212-A0D0-090DC4D09D65}"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559735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68AAA5-9D9B-4212-A0D0-090DC4D09D65}" type="datetimeFigureOut">
              <a:rPr lang="en-US" smtClean="0"/>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04227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68AAA5-9D9B-4212-A0D0-090DC4D09D65}" type="datetimeFigureOut">
              <a:rPr lang="en-US" smtClean="0"/>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573068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8AAA5-9D9B-4212-A0D0-090DC4D09D65}" type="datetimeFigureOut">
              <a:rPr lang="en-US" smtClean="0"/>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74342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1B3708-AF3B-4AC1-B202-0E67E4D8BD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A1EB084-ADAA-4838-8E7D-5A1A6CA49A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C0C0E8B-2034-4B15-AE03-0F0EE1AA6A88}"/>
              </a:ext>
            </a:extLst>
          </p:cNvPr>
          <p:cNvSpPr>
            <a:spLocks noGrp="1" noChangeArrowheads="1"/>
          </p:cNvSpPr>
          <p:nvPr>
            <p:ph type="sldNum" sz="quarter" idx="12"/>
          </p:nvPr>
        </p:nvSpPr>
        <p:spPr>
          <a:ln/>
        </p:spPr>
        <p:txBody>
          <a:bodyPr/>
          <a:lstStyle>
            <a:lvl1pPr>
              <a:defRPr/>
            </a:lvl1pPr>
          </a:lstStyle>
          <a:p>
            <a:pPr>
              <a:defRPr/>
            </a:pPr>
            <a:fld id="{FB70DE8E-C1DE-4D93-9ADB-61B375DD7737}" type="slidenum">
              <a:rPr lang="en-US" altLang="en-US"/>
              <a:pPr>
                <a:defRPr/>
              </a:pPr>
              <a:t>‹#›</a:t>
            </a:fld>
            <a:endParaRPr lang="en-US" altLang="en-US"/>
          </a:p>
        </p:txBody>
      </p:sp>
    </p:spTree>
    <p:extLst>
      <p:ext uri="{BB962C8B-B14F-4D97-AF65-F5344CB8AC3E}">
        <p14:creationId xmlns:p14="http://schemas.microsoft.com/office/powerpoint/2010/main" val="286891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868539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68AAA5-9D9B-4212-A0D0-090DC4D09D65}"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9847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778661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68AAA5-9D9B-4212-A0D0-090DC4D09D65}"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670081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99671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297DEC2-8954-49B9-95A0-6768A62007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82659D-1B1E-4964-8FC3-CE3E9CD003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7C25406-8173-446D-A35F-0213D9FC211E}"/>
              </a:ext>
            </a:extLst>
          </p:cNvPr>
          <p:cNvSpPr>
            <a:spLocks noGrp="1" noChangeArrowheads="1"/>
          </p:cNvSpPr>
          <p:nvPr>
            <p:ph type="sldNum" sz="quarter" idx="12"/>
          </p:nvPr>
        </p:nvSpPr>
        <p:spPr>
          <a:ln/>
        </p:spPr>
        <p:txBody>
          <a:bodyPr/>
          <a:lstStyle>
            <a:lvl1pPr>
              <a:defRPr/>
            </a:lvl1pPr>
          </a:lstStyle>
          <a:p>
            <a:pPr>
              <a:defRPr/>
            </a:pPr>
            <a:fld id="{46484A30-B118-4A85-B851-2D7986385FAA}" type="slidenum">
              <a:rPr lang="en-US" altLang="en-US"/>
              <a:pPr>
                <a:defRPr/>
              </a:pPr>
              <a:t>‹#›</a:t>
            </a:fld>
            <a:endParaRPr lang="en-US" altLang="en-US"/>
          </a:p>
        </p:txBody>
      </p:sp>
    </p:spTree>
    <p:extLst>
      <p:ext uri="{BB962C8B-B14F-4D97-AF65-F5344CB8AC3E}">
        <p14:creationId xmlns:p14="http://schemas.microsoft.com/office/powerpoint/2010/main" val="229609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B324FF-661F-439B-AC11-DD3F4DC4EF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6A770B4-FF0C-4E81-BCC4-806DA68032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CF3D617-788E-4B0A-BE23-B9910A4A960B}"/>
              </a:ext>
            </a:extLst>
          </p:cNvPr>
          <p:cNvSpPr>
            <a:spLocks noGrp="1" noChangeArrowheads="1"/>
          </p:cNvSpPr>
          <p:nvPr>
            <p:ph type="sldNum" sz="quarter" idx="12"/>
          </p:nvPr>
        </p:nvSpPr>
        <p:spPr>
          <a:ln/>
        </p:spPr>
        <p:txBody>
          <a:bodyPr/>
          <a:lstStyle>
            <a:lvl1pPr>
              <a:defRPr/>
            </a:lvl1pPr>
          </a:lstStyle>
          <a:p>
            <a:pPr>
              <a:defRPr/>
            </a:pPr>
            <a:fld id="{474E9258-94D2-4D57-AA29-19E80A12157F}" type="slidenum">
              <a:rPr lang="en-US" altLang="en-US"/>
              <a:pPr>
                <a:defRPr/>
              </a:pPr>
              <a:t>‹#›</a:t>
            </a:fld>
            <a:endParaRPr lang="en-US" altLang="en-US"/>
          </a:p>
        </p:txBody>
      </p:sp>
    </p:spTree>
    <p:extLst>
      <p:ext uri="{BB962C8B-B14F-4D97-AF65-F5344CB8AC3E}">
        <p14:creationId xmlns:p14="http://schemas.microsoft.com/office/powerpoint/2010/main" val="343938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DBD1F9C-B2BA-4806-A253-3F53DB1FDE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05A5420-3B83-4E3A-8A6B-91B0E0B374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3AFFCB1-14AF-4B4E-8C00-9F55D9CCB550}"/>
              </a:ext>
            </a:extLst>
          </p:cNvPr>
          <p:cNvSpPr>
            <a:spLocks noGrp="1" noChangeArrowheads="1"/>
          </p:cNvSpPr>
          <p:nvPr>
            <p:ph type="sldNum" sz="quarter" idx="12"/>
          </p:nvPr>
        </p:nvSpPr>
        <p:spPr>
          <a:ln/>
        </p:spPr>
        <p:txBody>
          <a:bodyPr/>
          <a:lstStyle>
            <a:lvl1pPr>
              <a:defRPr/>
            </a:lvl1pPr>
          </a:lstStyle>
          <a:p>
            <a:pPr>
              <a:defRPr/>
            </a:pPr>
            <a:fld id="{6514F9B4-68A8-42D2-AD4E-030D558B1EA1}" type="slidenum">
              <a:rPr lang="en-US" altLang="en-US"/>
              <a:pPr>
                <a:defRPr/>
              </a:pPr>
              <a:t>‹#›</a:t>
            </a:fld>
            <a:endParaRPr lang="en-US" altLang="en-US"/>
          </a:p>
        </p:txBody>
      </p:sp>
    </p:spTree>
    <p:extLst>
      <p:ext uri="{BB962C8B-B14F-4D97-AF65-F5344CB8AC3E}">
        <p14:creationId xmlns:p14="http://schemas.microsoft.com/office/powerpoint/2010/main" val="306599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902EB0-42A7-4FAF-96AD-4174C0937D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CFCEE2C-707B-47A5-844B-A6A929DB89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3CACB72-2AAB-42AB-BFB5-0455EE2BEBC6}"/>
              </a:ext>
            </a:extLst>
          </p:cNvPr>
          <p:cNvSpPr>
            <a:spLocks noGrp="1" noChangeArrowheads="1"/>
          </p:cNvSpPr>
          <p:nvPr>
            <p:ph type="sldNum" sz="quarter" idx="12"/>
          </p:nvPr>
        </p:nvSpPr>
        <p:spPr>
          <a:ln/>
        </p:spPr>
        <p:txBody>
          <a:bodyPr/>
          <a:lstStyle>
            <a:lvl1pPr>
              <a:defRPr/>
            </a:lvl1pPr>
          </a:lstStyle>
          <a:p>
            <a:pPr>
              <a:defRPr/>
            </a:pPr>
            <a:fld id="{535A0A48-F75E-4CCB-BF85-8D2E19257ED2}" type="slidenum">
              <a:rPr lang="en-US" altLang="en-US"/>
              <a:pPr>
                <a:defRPr/>
              </a:pPr>
              <a:t>‹#›</a:t>
            </a:fld>
            <a:endParaRPr lang="en-US" altLang="en-US"/>
          </a:p>
        </p:txBody>
      </p:sp>
    </p:spTree>
    <p:extLst>
      <p:ext uri="{BB962C8B-B14F-4D97-AF65-F5344CB8AC3E}">
        <p14:creationId xmlns:p14="http://schemas.microsoft.com/office/powerpoint/2010/main" val="56422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F818AA3-8C41-4DAE-B617-3E020EBD83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027DA4D-7922-49DC-8180-9709747334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D4B76B9-8251-4E5F-BFC5-522CC95890F1}"/>
              </a:ext>
            </a:extLst>
          </p:cNvPr>
          <p:cNvSpPr>
            <a:spLocks noGrp="1" noChangeArrowheads="1"/>
          </p:cNvSpPr>
          <p:nvPr>
            <p:ph type="sldNum" sz="quarter" idx="12"/>
          </p:nvPr>
        </p:nvSpPr>
        <p:spPr>
          <a:ln/>
        </p:spPr>
        <p:txBody>
          <a:bodyPr/>
          <a:lstStyle>
            <a:lvl1pPr>
              <a:defRPr/>
            </a:lvl1pPr>
          </a:lstStyle>
          <a:p>
            <a:pPr>
              <a:defRPr/>
            </a:pPr>
            <a:fld id="{D166DB83-A167-4B05-820A-C8CF3D785458}" type="slidenum">
              <a:rPr lang="en-US" altLang="en-US"/>
              <a:pPr>
                <a:defRPr/>
              </a:pPr>
              <a:t>‹#›</a:t>
            </a:fld>
            <a:endParaRPr lang="en-US" altLang="en-US"/>
          </a:p>
        </p:txBody>
      </p:sp>
    </p:spTree>
    <p:extLst>
      <p:ext uri="{BB962C8B-B14F-4D97-AF65-F5344CB8AC3E}">
        <p14:creationId xmlns:p14="http://schemas.microsoft.com/office/powerpoint/2010/main" val="235482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5648455-9363-46EF-BD03-614C4CE077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1702F0-848E-4EA5-A153-B3042517CD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98E1A8E-7A9F-4EBE-85FB-06827792C8F8}"/>
              </a:ext>
            </a:extLst>
          </p:cNvPr>
          <p:cNvSpPr>
            <a:spLocks noGrp="1" noChangeArrowheads="1"/>
          </p:cNvSpPr>
          <p:nvPr>
            <p:ph type="sldNum" sz="quarter" idx="12"/>
          </p:nvPr>
        </p:nvSpPr>
        <p:spPr>
          <a:ln/>
        </p:spPr>
        <p:txBody>
          <a:bodyPr/>
          <a:lstStyle>
            <a:lvl1pPr>
              <a:defRPr/>
            </a:lvl1pPr>
          </a:lstStyle>
          <a:p>
            <a:pPr>
              <a:defRPr/>
            </a:pPr>
            <a:fld id="{F0D11940-6397-4698-84F4-D59183D07613}" type="slidenum">
              <a:rPr lang="en-US" altLang="en-US"/>
              <a:pPr>
                <a:defRPr/>
              </a:pPr>
              <a:t>‹#›</a:t>
            </a:fld>
            <a:endParaRPr lang="en-US" altLang="en-US"/>
          </a:p>
        </p:txBody>
      </p:sp>
    </p:spTree>
    <p:extLst>
      <p:ext uri="{BB962C8B-B14F-4D97-AF65-F5344CB8AC3E}">
        <p14:creationId xmlns:p14="http://schemas.microsoft.com/office/powerpoint/2010/main" val="29485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371AA34-C8C0-450D-9780-C6DCE9ABEC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4FBA22D-94A0-46FB-B108-A9390236EA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4550548-AEB5-4627-93CC-BF72194B4036}"/>
              </a:ext>
            </a:extLst>
          </p:cNvPr>
          <p:cNvSpPr>
            <a:spLocks noGrp="1" noChangeArrowheads="1"/>
          </p:cNvSpPr>
          <p:nvPr>
            <p:ph type="sldNum" sz="quarter" idx="12"/>
          </p:nvPr>
        </p:nvSpPr>
        <p:spPr>
          <a:ln/>
        </p:spPr>
        <p:txBody>
          <a:bodyPr/>
          <a:lstStyle>
            <a:lvl1pPr>
              <a:defRPr/>
            </a:lvl1pPr>
          </a:lstStyle>
          <a:p>
            <a:pPr>
              <a:defRPr/>
            </a:pPr>
            <a:fld id="{F2FB1706-D45B-4D7E-84FA-2A8784D734BF}" type="slidenum">
              <a:rPr lang="en-US" altLang="en-US"/>
              <a:pPr>
                <a:defRPr/>
              </a:pPr>
              <a:t>‹#›</a:t>
            </a:fld>
            <a:endParaRPr lang="en-US" altLang="en-US"/>
          </a:p>
        </p:txBody>
      </p:sp>
    </p:spTree>
    <p:extLst>
      <p:ext uri="{BB962C8B-B14F-4D97-AF65-F5344CB8AC3E}">
        <p14:creationId xmlns:p14="http://schemas.microsoft.com/office/powerpoint/2010/main" val="423031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0C25DD-4C51-4821-A651-A42CE314E72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43055B6E-DAFF-4BF1-8609-2DFFFA747E9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cs typeface="Times New Roman" panose="02020603050405020304" pitchFamily="18" charset="0"/>
              </a:defRPr>
            </a:lvl1pPr>
          </a:lstStyle>
          <a:p>
            <a:pPr>
              <a:defRPr/>
            </a:pPr>
            <a:fld id="{B1474604-C9B0-4EEF-A598-FC367AA789D2}" type="slidenum">
              <a:rPr lang="en-US" altLang="en-US"/>
              <a:pPr>
                <a:defRPr/>
              </a:pPr>
              <a:t>‹#›</a:t>
            </a:fld>
            <a:endParaRPr lang="en-US" altLang="en-US"/>
          </a:p>
        </p:txBody>
      </p:sp>
    </p:spTree>
    <p:extLst>
      <p:ext uri="{BB962C8B-B14F-4D97-AF65-F5344CB8AC3E}">
        <p14:creationId xmlns:p14="http://schemas.microsoft.com/office/powerpoint/2010/main" val="1584569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68AAA5-9D9B-4212-A0D0-090DC4D09D65}" type="datetimeFigureOut">
              <a:rPr lang="en-US" smtClean="0"/>
              <a:t>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2581209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39700B34-2BB4-44D2-9952-307DD5CAF05C}"/>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Special thanks to Middletown Bible Church for access to their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and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02-09-2020</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C772D085-726D-4481-B1C4-13C6A1B05202}"/>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and truth were realized through Jesus Christ - John 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3B5D7C6-C996-4C60-92C4-5B52E05C805A}"/>
              </a:ext>
            </a:extLst>
          </p:cNvPr>
          <p:cNvSpPr>
            <a:spLocks noGrp="1" noChangeArrowheads="1"/>
          </p:cNvSpPr>
          <p:nvPr>
            <p:ph type="title"/>
          </p:nvPr>
        </p:nvSpPr>
        <p:spPr>
          <a:xfrm>
            <a:off x="685800" y="685800"/>
            <a:ext cx="7772400" cy="685800"/>
          </a:xfrm>
        </p:spPr>
        <p:txBody>
          <a:bodyPr/>
          <a:lstStyle/>
          <a:p>
            <a:pPr algn="ctr" eaLnBrk="1" hangingPunct="1"/>
            <a:r>
              <a:rPr lang="en-US" altLang="en-US" sz="3200" b="1" dirty="0">
                <a:solidFill>
                  <a:srgbClr val="0000CC"/>
                </a:solidFill>
                <a:ea typeface="+mn-ea"/>
              </a:rPr>
              <a:t>Matthew’s Message</a:t>
            </a:r>
          </a:p>
        </p:txBody>
      </p:sp>
      <p:sp>
        <p:nvSpPr>
          <p:cNvPr id="20483" name="Rectangle 3">
            <a:extLst>
              <a:ext uri="{FF2B5EF4-FFF2-40B4-BE49-F238E27FC236}">
                <a16:creationId xmlns:a16="http://schemas.microsoft.com/office/drawing/2014/main" id="{628C5323-45E4-40F1-8736-5233E4849D47}"/>
              </a:ext>
            </a:extLst>
          </p:cNvPr>
          <p:cNvSpPr>
            <a:spLocks noGrp="1" noChangeArrowheads="1"/>
          </p:cNvSpPr>
          <p:nvPr>
            <p:ph type="body" idx="1"/>
          </p:nvPr>
        </p:nvSpPr>
        <p:spPr>
          <a:xfrm>
            <a:off x="0" y="1591056"/>
            <a:ext cx="5638800" cy="3666743"/>
          </a:xfrm>
        </p:spPr>
        <p:txBody>
          <a:bodyPr/>
          <a:lstStyle/>
          <a:p>
            <a:pPr marL="457200" indent="-457200" algn="just" eaLnBrk="1" hangingPunct="1">
              <a:defRPr/>
            </a:pPr>
            <a:r>
              <a:rPr lang="en-US" sz="2800" dirty="0">
                <a:cs typeface="Times New Roman" charset="0"/>
              </a:rPr>
              <a:t>Jesus is the predicted Jewish </a:t>
            </a:r>
            <a:r>
              <a:rPr lang="en-US" sz="2800" b="1" dirty="0">
                <a:solidFill>
                  <a:srgbClr val="0000CC"/>
                </a:solidFill>
              </a:rPr>
              <a:t>king</a:t>
            </a:r>
            <a:r>
              <a:rPr lang="en-US" sz="2800" dirty="0">
                <a:cs typeface="Times New Roman" charset="0"/>
              </a:rPr>
              <a:t> who ushered in an interim program by building the sons of the </a:t>
            </a:r>
            <a:r>
              <a:rPr lang="en-US" sz="2800" b="1" dirty="0">
                <a:solidFill>
                  <a:srgbClr val="0000CC"/>
                </a:solidFill>
              </a:rPr>
              <a:t>kingdom</a:t>
            </a:r>
            <a:r>
              <a:rPr lang="en-US" sz="2800" dirty="0">
                <a:cs typeface="Times New Roman" charset="0"/>
              </a:rPr>
              <a:t> into the church in between Israel’s past rejection and future acceptance of her </a:t>
            </a:r>
            <a:r>
              <a:rPr lang="en-US" sz="2800" b="1" dirty="0">
                <a:solidFill>
                  <a:srgbClr val="0000CC"/>
                </a:solidFill>
              </a:rPr>
              <a:t>king</a:t>
            </a:r>
            <a:r>
              <a:rPr lang="en-US" sz="2800" dirty="0"/>
              <a:t> </a:t>
            </a:r>
          </a:p>
        </p:txBody>
      </p:sp>
      <p:sp>
        <p:nvSpPr>
          <p:cNvPr id="5" name="Text Box 4">
            <a:extLst>
              <a:ext uri="{FF2B5EF4-FFF2-40B4-BE49-F238E27FC236}">
                <a16:creationId xmlns:a16="http://schemas.microsoft.com/office/drawing/2014/main" id="{43FBD228-38A7-4AD8-8338-EE658504628F}"/>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Law and Grace: Session 24 The SOM – Matthew 5:1–8:1 (Luke 6:17–49)</a:t>
            </a:r>
          </a:p>
        </p:txBody>
      </p:sp>
      <p:pic>
        <p:nvPicPr>
          <p:cNvPr id="6" name="Picture 4" descr="King_of_Kings[1]">
            <a:extLst>
              <a:ext uri="{FF2B5EF4-FFF2-40B4-BE49-F238E27FC236}">
                <a16:creationId xmlns:a16="http://schemas.microsoft.com/office/drawing/2014/main" id="{C2FEF212-62F3-48FD-ACDB-FFD3DCF80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725" y="175260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218440E-AEDA-4FB4-BEB3-DF5AF737F11A}"/>
              </a:ext>
            </a:extLst>
          </p:cNvPr>
          <p:cNvSpPr>
            <a:spLocks noGrp="1" noChangeArrowheads="1"/>
          </p:cNvSpPr>
          <p:nvPr>
            <p:ph type="title" idx="4294967295"/>
          </p:nvPr>
        </p:nvSpPr>
        <p:spPr>
          <a:xfrm>
            <a:off x="533400" y="685800"/>
            <a:ext cx="8077200" cy="694944"/>
          </a:xfrm>
        </p:spPr>
        <p:txBody>
          <a:bodyPr/>
          <a:lstStyle/>
          <a:p>
            <a:pPr algn="ctr" eaLnBrk="1" hangingPunct="1"/>
            <a:r>
              <a:rPr lang="en-US" altLang="en-US" sz="3200" b="1" dirty="0">
                <a:solidFill>
                  <a:srgbClr val="0000CC"/>
                </a:solidFill>
                <a:ea typeface="+mn-ea"/>
              </a:rPr>
              <a:t>Matthew &amp; the Kingdom</a:t>
            </a:r>
          </a:p>
        </p:txBody>
      </p:sp>
      <p:sp>
        <p:nvSpPr>
          <p:cNvPr id="18435" name="Rectangle 3">
            <a:extLst>
              <a:ext uri="{FF2B5EF4-FFF2-40B4-BE49-F238E27FC236}">
                <a16:creationId xmlns:a16="http://schemas.microsoft.com/office/drawing/2014/main" id="{CF5E851F-7D18-48F7-8507-A847459E3E6E}"/>
              </a:ext>
            </a:extLst>
          </p:cNvPr>
          <p:cNvSpPr>
            <a:spLocks noGrp="1" noChangeArrowheads="1"/>
          </p:cNvSpPr>
          <p:nvPr>
            <p:ph type="body" sz="half" idx="4294967295"/>
          </p:nvPr>
        </p:nvSpPr>
        <p:spPr>
          <a:xfrm>
            <a:off x="2133600" y="1600200"/>
            <a:ext cx="6858001" cy="4460875"/>
          </a:xfrm>
        </p:spPr>
        <p:txBody>
          <a:bodyPr/>
          <a:lstStyle/>
          <a:p>
            <a:pPr marL="457200" indent="-457200" algn="just">
              <a:spcBef>
                <a:spcPts val="0"/>
              </a:spcBef>
              <a:spcAft>
                <a:spcPts val="2400"/>
              </a:spcAft>
              <a:defRPr/>
            </a:pPr>
            <a:r>
              <a:rPr lang="en-US" sz="2800" dirty="0">
                <a:highlight>
                  <a:srgbClr val="FFFF00"/>
                </a:highlight>
              </a:rPr>
              <a:t>Kingdom</a:t>
            </a:r>
            <a:r>
              <a:rPr lang="en-US" sz="2800" b="1" dirty="0">
                <a:solidFill>
                  <a:srgbClr val="0000CC"/>
                </a:solidFill>
                <a:highlight>
                  <a:srgbClr val="FFFF00"/>
                </a:highlight>
              </a:rPr>
              <a:t> </a:t>
            </a:r>
            <a:r>
              <a:rPr lang="en-US" sz="2800" b="1" u="sng" dirty="0">
                <a:solidFill>
                  <a:srgbClr val="0000CC"/>
                </a:solidFill>
                <a:highlight>
                  <a:srgbClr val="FFFF00"/>
                </a:highlight>
              </a:rPr>
              <a:t>offered</a:t>
            </a:r>
            <a:r>
              <a:rPr lang="en-US" sz="2800" b="1" dirty="0">
                <a:solidFill>
                  <a:srgbClr val="0000CC"/>
                </a:solidFill>
                <a:highlight>
                  <a:srgbClr val="FFFF00"/>
                </a:highlight>
              </a:rPr>
              <a:t> (Matt. 1-11)</a:t>
            </a:r>
          </a:p>
          <a:p>
            <a:pPr marL="457200" indent="-457200" algn="just">
              <a:spcBef>
                <a:spcPts val="0"/>
              </a:spcBef>
              <a:spcAft>
                <a:spcPts val="2400"/>
              </a:spcAft>
              <a:defRPr/>
            </a:pPr>
            <a:r>
              <a:rPr lang="en-US" sz="2800" dirty="0"/>
              <a:t>Kingdom </a:t>
            </a:r>
            <a:r>
              <a:rPr lang="en-US" sz="2800" b="1" u="sng" dirty="0">
                <a:solidFill>
                  <a:srgbClr val="0000CC"/>
                </a:solidFill>
              </a:rPr>
              <a:t>rejected</a:t>
            </a:r>
            <a:r>
              <a:rPr lang="en-US" sz="2800" dirty="0"/>
              <a:t> (Matt. 12-22)</a:t>
            </a:r>
          </a:p>
          <a:p>
            <a:pPr marL="457200" indent="-457200" algn="just">
              <a:spcBef>
                <a:spcPts val="0"/>
              </a:spcBef>
              <a:spcAft>
                <a:spcPts val="2400"/>
              </a:spcAft>
              <a:defRPr/>
            </a:pPr>
            <a:r>
              <a:rPr lang="en-US" sz="2800" dirty="0"/>
              <a:t>Kingdom </a:t>
            </a:r>
            <a:r>
              <a:rPr lang="en-US" sz="2800" b="1" u="sng" dirty="0">
                <a:solidFill>
                  <a:srgbClr val="0000CC"/>
                </a:solidFill>
              </a:rPr>
              <a:t>postponed</a:t>
            </a:r>
            <a:r>
              <a:rPr lang="en-US" sz="2800" dirty="0"/>
              <a:t> (Matt. 13; 21:43)</a:t>
            </a:r>
          </a:p>
          <a:p>
            <a:pPr marL="798513" lvl="1" indent="-341313" algn="just">
              <a:spcBef>
                <a:spcPts val="0"/>
              </a:spcBef>
              <a:spcAft>
                <a:spcPts val="2400"/>
              </a:spcAft>
              <a:defRPr/>
            </a:pPr>
            <a:r>
              <a:rPr lang="en-US" dirty="0"/>
              <a:t>Interim program (Matt. 13; 16:18)</a:t>
            </a:r>
          </a:p>
          <a:p>
            <a:pPr marL="457200" indent="-457200" algn="just">
              <a:spcBef>
                <a:spcPts val="0"/>
              </a:spcBef>
              <a:spcAft>
                <a:spcPts val="2400"/>
              </a:spcAft>
              <a:defRPr/>
            </a:pPr>
            <a:r>
              <a:rPr lang="en-US" sz="2800" dirty="0"/>
              <a:t>Kingdom ultimately </a:t>
            </a:r>
            <a:r>
              <a:rPr lang="en-US" sz="2800" b="1" u="sng" dirty="0">
                <a:solidFill>
                  <a:srgbClr val="0000CC"/>
                </a:solidFill>
              </a:rPr>
              <a:t>accepted</a:t>
            </a:r>
            <a:r>
              <a:rPr lang="en-US" sz="2800" dirty="0"/>
              <a:t> (Matt. 23:37-39; 24-25)</a:t>
            </a:r>
          </a:p>
        </p:txBody>
      </p:sp>
      <p:pic>
        <p:nvPicPr>
          <p:cNvPr id="7" name="Picture 4" descr="King_of_Kings[1]">
            <a:extLst>
              <a:ext uri="{FF2B5EF4-FFF2-40B4-BE49-F238E27FC236}">
                <a16:creationId xmlns:a16="http://schemas.microsoft.com/office/drawing/2014/main" id="{B61240D8-0C22-4F22-A48A-0D5143125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752600"/>
            <a:ext cx="1941248"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a:extLst>
              <a:ext uri="{FF2B5EF4-FFF2-40B4-BE49-F238E27FC236}">
                <a16:creationId xmlns:a16="http://schemas.microsoft.com/office/drawing/2014/main" id="{2CFA7146-8DB3-437C-BD80-364631627539}"/>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Law and Grace: Session 24 The SOM – Matthew 5:1–8:1 (Luke 6:17–49)</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218440E-AEDA-4FB4-BEB3-DF5AF737F11A}"/>
              </a:ext>
            </a:extLst>
          </p:cNvPr>
          <p:cNvSpPr>
            <a:spLocks noGrp="1" noChangeArrowheads="1"/>
          </p:cNvSpPr>
          <p:nvPr>
            <p:ph type="title" idx="4294967295"/>
          </p:nvPr>
        </p:nvSpPr>
        <p:spPr>
          <a:xfrm>
            <a:off x="533400" y="685799"/>
            <a:ext cx="8077200" cy="924099"/>
          </a:xfrm>
        </p:spPr>
        <p:txBody>
          <a:bodyPr/>
          <a:lstStyle/>
          <a:p>
            <a:pPr eaLnBrk="1" hangingPunct="1"/>
            <a:r>
              <a:rPr lang="en-US" altLang="en-US" sz="3200" b="1" dirty="0">
                <a:solidFill>
                  <a:srgbClr val="0000CC"/>
                </a:solidFill>
                <a:ea typeface="+mn-ea"/>
              </a:rPr>
              <a:t>5 Major Discourses In Matthew</a:t>
            </a:r>
            <a:br>
              <a:rPr lang="en-US" altLang="en-US" sz="3200" b="1" dirty="0">
                <a:solidFill>
                  <a:srgbClr val="0000CC"/>
                </a:solidFill>
                <a:ea typeface="+mn-ea"/>
              </a:rPr>
            </a:br>
            <a:r>
              <a:rPr lang="en-US" altLang="en-US" sz="2000" b="1" i="1" dirty="0">
                <a:solidFill>
                  <a:srgbClr val="C00000"/>
                </a:solidFill>
                <a:ea typeface="+mn-ea"/>
              </a:rPr>
              <a:t>“when Jesus had ended these sayings”</a:t>
            </a:r>
            <a:br>
              <a:rPr lang="en-US" altLang="en-US" sz="2000" b="1" i="1" dirty="0">
                <a:solidFill>
                  <a:srgbClr val="C00000"/>
                </a:solidFill>
                <a:ea typeface="+mn-ea"/>
              </a:rPr>
            </a:br>
            <a:r>
              <a:rPr lang="en-US" altLang="en-US" sz="2000" dirty="0">
                <a:solidFill>
                  <a:schemeClr val="tx1"/>
                </a:solidFill>
                <a:ea typeface="+mn-ea"/>
              </a:rPr>
              <a:t>7:28; 11:1; 13:53; 19:1; 26:1</a:t>
            </a:r>
          </a:p>
        </p:txBody>
      </p:sp>
      <p:sp>
        <p:nvSpPr>
          <p:cNvPr id="18435" name="Rectangle 3">
            <a:extLst>
              <a:ext uri="{FF2B5EF4-FFF2-40B4-BE49-F238E27FC236}">
                <a16:creationId xmlns:a16="http://schemas.microsoft.com/office/drawing/2014/main" id="{CF5E851F-7D18-48F7-8507-A847459E3E6E}"/>
              </a:ext>
            </a:extLst>
          </p:cNvPr>
          <p:cNvSpPr>
            <a:spLocks noGrp="1" noChangeArrowheads="1"/>
          </p:cNvSpPr>
          <p:nvPr>
            <p:ph type="body" sz="half" idx="4294967295"/>
          </p:nvPr>
        </p:nvSpPr>
        <p:spPr>
          <a:xfrm>
            <a:off x="2285999" y="1839052"/>
            <a:ext cx="6560821" cy="4695336"/>
          </a:xfrm>
        </p:spPr>
        <p:txBody>
          <a:bodyPr/>
          <a:lstStyle/>
          <a:p>
            <a:pPr marL="514350" indent="-514350" algn="just">
              <a:spcBef>
                <a:spcPts val="600"/>
              </a:spcBef>
              <a:spcAft>
                <a:spcPts val="0"/>
              </a:spcAft>
              <a:buFont typeface="+mj-lt"/>
              <a:buAutoNum type="arabicPeriod"/>
              <a:defRPr/>
            </a:pPr>
            <a:r>
              <a:rPr lang="en-US" sz="2800" b="1" dirty="0">
                <a:solidFill>
                  <a:srgbClr val="0000CC"/>
                </a:solidFill>
              </a:rPr>
              <a:t>The Sermon on the Mount (Matt. 5-7)</a:t>
            </a:r>
          </a:p>
          <a:p>
            <a:pPr marL="857250" lvl="1" indent="-457200" algn="just">
              <a:spcBef>
                <a:spcPts val="0"/>
              </a:spcBef>
              <a:spcAft>
                <a:spcPts val="0"/>
              </a:spcAft>
              <a:defRPr/>
            </a:pPr>
            <a:r>
              <a:rPr lang="en-US" sz="2600" dirty="0"/>
              <a:t>Theme: True Righteousness</a:t>
            </a:r>
          </a:p>
          <a:p>
            <a:pPr marL="514350" indent="-514350" algn="just">
              <a:spcBef>
                <a:spcPts val="600"/>
              </a:spcBef>
              <a:spcAft>
                <a:spcPts val="0"/>
              </a:spcAft>
              <a:buFont typeface="+mj-lt"/>
              <a:buAutoNum type="arabicPeriod"/>
              <a:defRPr/>
            </a:pPr>
            <a:r>
              <a:rPr lang="en-US" sz="2800" b="1" dirty="0"/>
              <a:t>The Mission Discourse (Matt. 10)</a:t>
            </a:r>
          </a:p>
          <a:p>
            <a:pPr marL="857250" lvl="1" indent="-457200" algn="just">
              <a:spcBef>
                <a:spcPts val="0"/>
              </a:spcBef>
              <a:spcAft>
                <a:spcPts val="0"/>
              </a:spcAft>
              <a:defRPr/>
            </a:pPr>
            <a:r>
              <a:rPr lang="en-US" sz="2600" dirty="0"/>
              <a:t>Theme: Ministry</a:t>
            </a:r>
          </a:p>
          <a:p>
            <a:pPr marL="514350" indent="-514350" algn="just">
              <a:spcBef>
                <a:spcPts val="600"/>
              </a:spcBef>
              <a:spcAft>
                <a:spcPts val="0"/>
              </a:spcAft>
              <a:buFont typeface="+mj-lt"/>
              <a:buAutoNum type="arabicPeriod"/>
              <a:defRPr/>
            </a:pPr>
            <a:r>
              <a:rPr lang="en-US" sz="2800" b="1" dirty="0"/>
              <a:t>Parabolic Discourse (Matt. 13)</a:t>
            </a:r>
          </a:p>
          <a:p>
            <a:pPr marL="857250" lvl="1" indent="-457200" algn="just">
              <a:spcBef>
                <a:spcPts val="0"/>
              </a:spcBef>
              <a:spcAft>
                <a:spcPts val="0"/>
              </a:spcAft>
              <a:defRPr/>
            </a:pPr>
            <a:r>
              <a:rPr lang="en-US" sz="2600" dirty="0"/>
              <a:t>Theme: The Kingdom</a:t>
            </a:r>
          </a:p>
          <a:p>
            <a:pPr marL="514350" indent="-514350" algn="just">
              <a:spcBef>
                <a:spcPts val="600"/>
              </a:spcBef>
              <a:spcAft>
                <a:spcPts val="0"/>
              </a:spcAft>
              <a:buFont typeface="+mj-lt"/>
              <a:buAutoNum type="arabicPeriod"/>
              <a:defRPr/>
            </a:pPr>
            <a:r>
              <a:rPr lang="en-US" sz="2800" b="1" dirty="0"/>
              <a:t>The Discipleship Discourse (Matt. 18)</a:t>
            </a:r>
          </a:p>
          <a:p>
            <a:pPr marL="857250" lvl="1" indent="-457200" algn="just">
              <a:spcBef>
                <a:spcPts val="0"/>
              </a:spcBef>
              <a:spcAft>
                <a:spcPts val="0"/>
              </a:spcAft>
              <a:defRPr/>
            </a:pPr>
            <a:r>
              <a:rPr lang="en-US" sz="2600" dirty="0"/>
              <a:t>Theme: Humility</a:t>
            </a:r>
          </a:p>
          <a:p>
            <a:pPr marL="514350" indent="-514350" algn="just">
              <a:spcBef>
                <a:spcPts val="600"/>
              </a:spcBef>
              <a:spcAft>
                <a:spcPts val="0"/>
              </a:spcAft>
              <a:buFont typeface="+mj-lt"/>
              <a:buAutoNum type="arabicPeriod"/>
              <a:defRPr/>
            </a:pPr>
            <a:r>
              <a:rPr lang="en-US" sz="2800" b="1" dirty="0"/>
              <a:t>The Olivet Discourse (Matt. 24-25)</a:t>
            </a:r>
          </a:p>
          <a:p>
            <a:pPr marL="857250" lvl="1" indent="-457200" algn="just">
              <a:spcBef>
                <a:spcPts val="0"/>
              </a:spcBef>
              <a:spcAft>
                <a:spcPts val="0"/>
              </a:spcAft>
              <a:defRPr/>
            </a:pPr>
            <a:r>
              <a:rPr lang="en-US" sz="2600" dirty="0"/>
              <a:t>Theme: The Second Coming</a:t>
            </a:r>
          </a:p>
        </p:txBody>
      </p:sp>
      <p:pic>
        <p:nvPicPr>
          <p:cNvPr id="7" name="Picture 4" descr="King_of_Kings[1]">
            <a:extLst>
              <a:ext uri="{FF2B5EF4-FFF2-40B4-BE49-F238E27FC236}">
                <a16:creationId xmlns:a16="http://schemas.microsoft.com/office/drawing/2014/main" id="{B61240D8-0C22-4F22-A48A-0D5143125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752600"/>
            <a:ext cx="1941248"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a:extLst>
              <a:ext uri="{FF2B5EF4-FFF2-40B4-BE49-F238E27FC236}">
                <a16:creationId xmlns:a16="http://schemas.microsoft.com/office/drawing/2014/main" id="{F401A3F8-79DD-4A47-900E-713A61ABB2D4}"/>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Law and Grace: Session 24 The SOM – Matthew 5:1–8:1 (Luke 6:17–49)</a:t>
            </a:r>
          </a:p>
        </p:txBody>
      </p:sp>
    </p:spTree>
    <p:extLst>
      <p:ext uri="{BB962C8B-B14F-4D97-AF65-F5344CB8AC3E}">
        <p14:creationId xmlns:p14="http://schemas.microsoft.com/office/powerpoint/2010/main" val="20689882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92" y="1424940"/>
            <a:ext cx="7530816" cy="5029200"/>
          </a:xfrm>
          <a:prstGeom prst="rect">
            <a:avLst/>
          </a:prstGeom>
        </p:spPr>
      </p:pic>
      <p:sp>
        <p:nvSpPr>
          <p:cNvPr id="2" name="Rectangle 1">
            <a:extLst>
              <a:ext uri="{FF2B5EF4-FFF2-40B4-BE49-F238E27FC236}">
                <a16:creationId xmlns:a16="http://schemas.microsoft.com/office/drawing/2014/main" id="{CB918AD2-325A-44DC-9657-25E43D21B0A3}"/>
              </a:ext>
            </a:extLst>
          </p:cNvPr>
          <p:cNvSpPr/>
          <p:nvPr/>
        </p:nvSpPr>
        <p:spPr>
          <a:xfrm>
            <a:off x="0" y="659815"/>
            <a:ext cx="9144000" cy="584775"/>
          </a:xfrm>
          <a:prstGeom prst="rect">
            <a:avLst/>
          </a:prstGeom>
        </p:spPr>
        <p:txBody>
          <a:bodyPr wrap="square">
            <a:spAutoFit/>
          </a:bodyPr>
          <a:lstStyle/>
          <a:p>
            <a:pPr algn="ctr"/>
            <a:r>
              <a:rPr lang="en-US" sz="3200" b="1" dirty="0">
                <a:solidFill>
                  <a:srgbClr val="0000CC"/>
                </a:solidFill>
                <a:latin typeface="Calibri" panose="020F0502020204030204" pitchFamily="34" charset="0"/>
                <a:cs typeface="Calibri" panose="020F0502020204030204" pitchFamily="34" charset="0"/>
              </a:rPr>
              <a:t>How do we approach the Sermon on the Mount?</a:t>
            </a:r>
          </a:p>
        </p:txBody>
      </p:sp>
      <p:sp>
        <p:nvSpPr>
          <p:cNvPr id="5" name="Text Box 4">
            <a:extLst>
              <a:ext uri="{FF2B5EF4-FFF2-40B4-BE49-F238E27FC236}">
                <a16:creationId xmlns:a16="http://schemas.microsoft.com/office/drawing/2014/main" id="{123E33F8-0F10-4FF7-83DD-6A87F6E45F1D}"/>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Law and Grace: Session 24 The SOM – Matthew 5:1–8:1 (Luke 6:17–49)</a:t>
            </a:r>
          </a:p>
        </p:txBody>
      </p:sp>
    </p:spTree>
    <p:extLst>
      <p:ext uri="{BB962C8B-B14F-4D97-AF65-F5344CB8AC3E}">
        <p14:creationId xmlns:p14="http://schemas.microsoft.com/office/powerpoint/2010/main" val="379655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403A69-946F-49A1-9699-277AF6C665FC}"/>
              </a:ext>
            </a:extLst>
          </p:cNvPr>
          <p:cNvSpPr/>
          <p:nvPr/>
        </p:nvSpPr>
        <p:spPr>
          <a:xfrm>
            <a:off x="76200" y="1808573"/>
            <a:ext cx="8991600" cy="4493538"/>
          </a:xfrm>
          <a:prstGeom prst="rect">
            <a:avLst/>
          </a:prstGeom>
        </p:spPr>
        <p:txBody>
          <a:bodyPr wrap="square">
            <a:spAutoFit/>
          </a:bodyPr>
          <a:lstStyle/>
          <a:p>
            <a:pPr marL="457200" marR="0" lvl="0" indent="-457200" algn="just">
              <a:spcBef>
                <a:spcPts val="0"/>
              </a:spcBef>
              <a:spcAft>
                <a:spcPts val="0"/>
              </a:spcAft>
              <a:buFont typeface="+mj-lt"/>
              <a:buAutoNum type="arabicPeriod" startAt="3"/>
            </a:pPr>
            <a:r>
              <a:rPr lang="en-US" sz="2600" b="1" dirty="0">
                <a:latin typeface="Calibri" panose="020F0502020204030204" pitchFamily="34" charset="0"/>
                <a:ea typeface="Times New Roman" panose="02020603050405020304" pitchFamily="18" charset="0"/>
                <a:cs typeface="Calibri" panose="020F0502020204030204" pitchFamily="34" charset="0"/>
              </a:rPr>
              <a:t>HERMENEUTICS</a:t>
            </a:r>
            <a:r>
              <a:rPr lang="en-US" sz="2600" dirty="0">
                <a:latin typeface="Calibri" panose="020F0502020204030204" pitchFamily="34" charset="0"/>
                <a:ea typeface="Times New Roman" panose="02020603050405020304" pitchFamily="18" charset="0"/>
                <a:cs typeface="Calibri" panose="020F0502020204030204" pitchFamily="34" charset="0"/>
              </a:rPr>
              <a:t> – Hermeneutics is the art and sci­ence of interpretation. The goal of the Biblical in­terpreter is to discover what the text (the Bible) meant in the mind of its original author for his intended audi­ence. </a:t>
            </a:r>
            <a:r>
              <a:rPr lang="en-US" sz="2600" b="1" dirty="0">
                <a:solidFill>
                  <a:srgbClr val="0000CC"/>
                </a:solidFill>
                <a:latin typeface="Calibri" panose="020F0502020204030204" pitchFamily="34" charset="0"/>
                <a:cs typeface="Calibri" panose="020F0502020204030204" pitchFamily="34" charset="0"/>
              </a:rPr>
              <a:t>The means of accomplishing this is by applying a literal, grammatical, historical approach to interpre­tation. </a:t>
            </a:r>
            <a:r>
              <a:rPr lang="en-US" sz="2600" dirty="0">
                <a:latin typeface="Calibri" panose="020F0502020204030204" pitchFamily="34" charset="0"/>
                <a:ea typeface="Times New Roman" panose="02020603050405020304" pitchFamily="18" charset="0"/>
                <a:cs typeface="Calibri" panose="020F0502020204030204" pitchFamily="34" charset="0"/>
              </a:rPr>
              <a:t>By literal, grammatical, historical we mean the customary, socially acknowledged meaning of a word or phrase within its context. The Bible uses figurative and poetic language and these portions should be interpreted accordingly. However, we reject any at­tempt to allegorize or spiritualize scripture which is not so intended.  </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2">
            <a:extLst>
              <a:ext uri="{FF2B5EF4-FFF2-40B4-BE49-F238E27FC236}">
                <a16:creationId xmlns:a16="http://schemas.microsoft.com/office/drawing/2014/main" id="{A4FB17B9-1AB7-4115-A0F3-0B107E671F40}"/>
              </a:ext>
            </a:extLst>
          </p:cNvPr>
          <p:cNvSpPr>
            <a:spLocks noGrp="1" noChangeArrowheads="1"/>
          </p:cNvSpPr>
          <p:nvPr>
            <p:ph type="title"/>
          </p:nvPr>
        </p:nvSpPr>
        <p:spPr>
          <a:xfrm>
            <a:off x="685800" y="665018"/>
            <a:ext cx="7772400" cy="935182"/>
          </a:xfrm>
        </p:spPr>
        <p:txBody>
          <a:bodyPr/>
          <a:lstStyle/>
          <a:p>
            <a:r>
              <a:rPr lang="en-US" altLang="en-US" sz="3200" b="1" dirty="0">
                <a:solidFill>
                  <a:srgbClr val="0000CC"/>
                </a:solidFill>
                <a:latin typeface="Calibri" panose="020F0502020204030204" pitchFamily="34" charset="0"/>
                <a:ea typeface="+mn-ea"/>
                <a:cs typeface="Calibri" panose="020F0502020204030204" pitchFamily="34" charset="0"/>
              </a:rPr>
              <a:t>SLBC CONSTITUTION &amp;</a:t>
            </a:r>
            <a:br>
              <a:rPr lang="en-US" altLang="en-US" sz="3200" b="1" dirty="0">
                <a:solidFill>
                  <a:srgbClr val="0000CC"/>
                </a:solidFill>
                <a:latin typeface="Calibri" panose="020F0502020204030204" pitchFamily="34" charset="0"/>
                <a:ea typeface="+mn-ea"/>
                <a:cs typeface="Calibri" panose="020F0502020204030204" pitchFamily="34" charset="0"/>
              </a:rPr>
            </a:br>
            <a:r>
              <a:rPr lang="en-US" altLang="en-US" sz="3200" b="1" dirty="0">
                <a:solidFill>
                  <a:srgbClr val="0000CC"/>
                </a:solidFill>
                <a:latin typeface="Calibri" panose="020F0502020204030204" pitchFamily="34" charset="0"/>
                <a:ea typeface="+mn-ea"/>
                <a:cs typeface="Calibri" panose="020F0502020204030204" pitchFamily="34" charset="0"/>
              </a:rPr>
              <a:t>POSITION STATEMENTS, pg. 23</a:t>
            </a:r>
          </a:p>
        </p:txBody>
      </p:sp>
      <p:sp>
        <p:nvSpPr>
          <p:cNvPr id="8" name="Text Box 4">
            <a:extLst>
              <a:ext uri="{FF2B5EF4-FFF2-40B4-BE49-F238E27FC236}">
                <a16:creationId xmlns:a16="http://schemas.microsoft.com/office/drawing/2014/main" id="{5B0D16A0-1258-4BB3-9D72-49585C57BD92}"/>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Law and Grace: Session 24 The SOM – Matthew 5:1–8:1 (Luke 6:17–49)</a:t>
            </a:r>
          </a:p>
        </p:txBody>
      </p:sp>
    </p:spTree>
    <p:extLst>
      <p:ext uri="{BB962C8B-B14F-4D97-AF65-F5344CB8AC3E}">
        <p14:creationId xmlns:p14="http://schemas.microsoft.com/office/powerpoint/2010/main" val="307699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9D3FD92D-DA3B-4D4F-ADC4-B37B982FDBA9}"/>
              </a:ext>
            </a:extLst>
          </p:cNvPr>
          <p:cNvSpPr>
            <a:spLocks noGrp="1" noChangeArrowheads="1"/>
          </p:cNvSpPr>
          <p:nvPr>
            <p:ph type="body" sz="half" idx="2"/>
          </p:nvPr>
        </p:nvSpPr>
        <p:spPr>
          <a:xfrm>
            <a:off x="130629" y="1371601"/>
            <a:ext cx="8891451" cy="4724400"/>
          </a:xfrm>
        </p:spPr>
        <p:txBody>
          <a:bodyPr/>
          <a:lstStyle/>
          <a:p>
            <a:pPr algn="just">
              <a:spcBef>
                <a:spcPts val="0"/>
              </a:spcBef>
              <a:spcAft>
                <a:spcPts val="1200"/>
              </a:spcAft>
            </a:pPr>
            <a:r>
              <a:rPr lang="en-US" altLang="en-US" sz="2400" b="1" i="1" dirty="0">
                <a:solidFill>
                  <a:srgbClr val="0000CC"/>
                </a:solidFill>
              </a:rPr>
              <a:t>A </a:t>
            </a:r>
            <a:r>
              <a:rPr lang="en-US" altLang="en-US" sz="2400" b="1" i="1" u="sng" dirty="0">
                <a:solidFill>
                  <a:srgbClr val="C00000"/>
                </a:solidFill>
              </a:rPr>
              <a:t>fundamental principle</a:t>
            </a:r>
            <a:r>
              <a:rPr lang="en-US" altLang="en-US" sz="2400" b="1" i="1" dirty="0">
                <a:solidFill>
                  <a:srgbClr val="0000CC"/>
                </a:solidFill>
              </a:rPr>
              <a:t> in grammatico-historical exposition is that the words and sentences can have but </a:t>
            </a:r>
            <a:r>
              <a:rPr lang="en-US" altLang="en-US" sz="2400" b="1" i="1" u="sng" dirty="0">
                <a:solidFill>
                  <a:srgbClr val="C00000"/>
                </a:solidFill>
              </a:rPr>
              <a:t>one significance</a:t>
            </a:r>
            <a:r>
              <a:rPr lang="en-US" altLang="en-US" sz="2400" b="1" i="1" dirty="0">
                <a:solidFill>
                  <a:srgbClr val="C00000"/>
                </a:solidFill>
              </a:rPr>
              <a:t> </a:t>
            </a:r>
            <a:r>
              <a:rPr lang="en-US" altLang="en-US" sz="2400" b="1" i="1" dirty="0">
                <a:solidFill>
                  <a:srgbClr val="0000CC"/>
                </a:solidFill>
              </a:rPr>
              <a:t>in one and the same connection. </a:t>
            </a:r>
            <a:r>
              <a:rPr lang="en-US" altLang="en-US" sz="2400" dirty="0"/>
              <a:t>Milton S. Terry </a:t>
            </a:r>
          </a:p>
          <a:p>
            <a:pPr algn="just">
              <a:spcBef>
                <a:spcPts val="0"/>
              </a:spcBef>
              <a:spcAft>
                <a:spcPts val="1200"/>
              </a:spcAft>
            </a:pPr>
            <a:r>
              <a:rPr lang="en-US" altLang="en-US" sz="2400" b="1" i="1" dirty="0">
                <a:solidFill>
                  <a:srgbClr val="0000CC"/>
                </a:solidFill>
              </a:rPr>
              <a:t>“But here we must remember the old adage: ‘</a:t>
            </a:r>
            <a:r>
              <a:rPr lang="en-US" altLang="en-US" sz="2400" b="1" i="1" u="sng" dirty="0">
                <a:solidFill>
                  <a:srgbClr val="C00000"/>
                </a:solidFill>
              </a:rPr>
              <a:t>Interpretation is one</a:t>
            </a:r>
            <a:r>
              <a:rPr lang="en-US" altLang="en-US" sz="2400" b="1" i="1" dirty="0">
                <a:solidFill>
                  <a:srgbClr val="0000CC"/>
                </a:solidFill>
              </a:rPr>
              <a:t>, application is many.’ This means that </a:t>
            </a:r>
            <a:r>
              <a:rPr lang="en-US" altLang="en-US" sz="2400" b="1" i="1" u="sng" dirty="0">
                <a:solidFill>
                  <a:srgbClr val="C00000"/>
                </a:solidFill>
              </a:rPr>
              <a:t>there is only one meaning to a passage of Scripture</a:t>
            </a:r>
            <a:r>
              <a:rPr lang="en-US" altLang="en-US" sz="2400" b="1" i="1" dirty="0">
                <a:solidFill>
                  <a:srgbClr val="0000CC"/>
                </a:solidFill>
              </a:rPr>
              <a:t> which is determined by careful study.” </a:t>
            </a:r>
            <a:r>
              <a:rPr lang="en-US" altLang="en-US" sz="2400" dirty="0"/>
              <a:t>Bernard Ramm</a:t>
            </a:r>
          </a:p>
          <a:p>
            <a:pPr algn="just">
              <a:spcBef>
                <a:spcPts val="0"/>
              </a:spcBef>
              <a:spcAft>
                <a:spcPts val="1200"/>
              </a:spcAft>
            </a:pPr>
            <a:r>
              <a:rPr lang="en-US" altLang="en-US" sz="2400" dirty="0"/>
              <a:t>The value of following the principle of single meaning is beyond estimation.  </a:t>
            </a:r>
            <a:r>
              <a:rPr lang="en-US" altLang="en-US" sz="2400" b="1" i="1" u="sng" dirty="0">
                <a:solidFill>
                  <a:srgbClr val="C00000"/>
                </a:solidFill>
              </a:rPr>
              <a:t>It eliminates all sorts of hindrances to letting the text speak for itself</a:t>
            </a:r>
            <a:r>
              <a:rPr lang="en-US" altLang="en-US" sz="2400" b="1" i="1" dirty="0">
                <a:solidFill>
                  <a:srgbClr val="C00000"/>
                </a:solidFill>
              </a:rPr>
              <a:t>, </a:t>
            </a:r>
            <a:r>
              <a:rPr lang="en-US" altLang="en-US" sz="2400" b="1" i="1" dirty="0">
                <a:solidFill>
                  <a:srgbClr val="0000CC"/>
                </a:solidFill>
              </a:rPr>
              <a:t>which is, of course, the goal in Bible interpretation</a:t>
            </a:r>
            <a:r>
              <a:rPr lang="en-US" altLang="en-US" sz="2400" dirty="0"/>
              <a:t>. </a:t>
            </a:r>
            <a:r>
              <a:rPr lang="en-US" sz="2400" dirty="0"/>
              <a:t>Robert L. Thomas, </a:t>
            </a:r>
            <a:r>
              <a:rPr lang="en-US" sz="2400" i="1" dirty="0"/>
              <a:t>Biblical Hermeneutics—Single Meaning and its Effects:</a:t>
            </a:r>
            <a:r>
              <a:rPr lang="en-US" sz="2400" dirty="0"/>
              <a:t> Chafer Conference, 2009</a:t>
            </a:r>
          </a:p>
        </p:txBody>
      </p:sp>
      <p:sp>
        <p:nvSpPr>
          <p:cNvPr id="9" name="Rectangle 8">
            <a:extLst>
              <a:ext uri="{FF2B5EF4-FFF2-40B4-BE49-F238E27FC236}">
                <a16:creationId xmlns:a16="http://schemas.microsoft.com/office/drawing/2014/main" id="{B4DF4994-DB8D-4484-9645-A90FD94FC443}"/>
              </a:ext>
            </a:extLst>
          </p:cNvPr>
          <p:cNvSpPr/>
          <p:nvPr/>
        </p:nvSpPr>
        <p:spPr>
          <a:xfrm>
            <a:off x="0" y="659815"/>
            <a:ext cx="9144000" cy="584775"/>
          </a:xfrm>
          <a:prstGeom prst="rect">
            <a:avLst/>
          </a:prstGeom>
        </p:spPr>
        <p:txBody>
          <a:bodyPr wrap="square">
            <a:spAutoFit/>
          </a:bodyPr>
          <a:lstStyle/>
          <a:p>
            <a:pPr algn="ctr"/>
            <a:r>
              <a:rPr lang="en-US" sz="3200" b="1" dirty="0">
                <a:solidFill>
                  <a:srgbClr val="0000CC"/>
                </a:solidFill>
                <a:latin typeface="Calibri" panose="020F0502020204030204" pitchFamily="34" charset="0"/>
                <a:cs typeface="Calibri" panose="020F0502020204030204" pitchFamily="34" charset="0"/>
              </a:rPr>
              <a:t>How do we approach the Sermon on the Mount?</a:t>
            </a:r>
          </a:p>
        </p:txBody>
      </p:sp>
      <p:sp>
        <p:nvSpPr>
          <p:cNvPr id="4" name="Rectangle 3">
            <a:extLst>
              <a:ext uri="{FF2B5EF4-FFF2-40B4-BE49-F238E27FC236}">
                <a16:creationId xmlns:a16="http://schemas.microsoft.com/office/drawing/2014/main" id="{09493596-1277-4A96-B507-20734F966D12}"/>
              </a:ext>
            </a:extLst>
          </p:cNvPr>
          <p:cNvSpPr/>
          <p:nvPr/>
        </p:nvSpPr>
        <p:spPr>
          <a:xfrm>
            <a:off x="30480" y="6474023"/>
            <a:ext cx="9083040" cy="307777"/>
          </a:xfrm>
          <a:prstGeom prst="rect">
            <a:avLst/>
          </a:prstGeom>
        </p:spPr>
        <p:txBody>
          <a:bodyPr wrap="square">
            <a:spAutoFit/>
          </a:bodyPr>
          <a:lstStyle/>
          <a:p>
            <a:pPr algn="ctr">
              <a:spcAft>
                <a:spcPts val="1200"/>
              </a:spcAft>
            </a:pPr>
            <a:r>
              <a:rPr lang="en-US" altLang="en-US" sz="1400" dirty="0">
                <a:latin typeface="Calibri" panose="020F0502020204030204" pitchFamily="34" charset="0"/>
                <a:cs typeface="Calibri" panose="020F0502020204030204" pitchFamily="34" charset="0"/>
              </a:rPr>
              <a:t>https://www.deanbibleministries.org/dbmfiles/notes/2009-ChaferConf-Thomas-Paper-02.pdf</a:t>
            </a:r>
          </a:p>
        </p:txBody>
      </p:sp>
      <p:sp>
        <p:nvSpPr>
          <p:cNvPr id="7" name="Text Box 4">
            <a:extLst>
              <a:ext uri="{FF2B5EF4-FFF2-40B4-BE49-F238E27FC236}">
                <a16:creationId xmlns:a16="http://schemas.microsoft.com/office/drawing/2014/main" id="{43B3FA41-50EF-48EC-B501-A94DA29B5042}"/>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Law and Grace: Session 24 The SOM – Matthew 5:1–8:1 (Luke 6:17–49)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9D3FD92D-DA3B-4D4F-ADC4-B37B982FDBA9}"/>
              </a:ext>
            </a:extLst>
          </p:cNvPr>
          <p:cNvSpPr>
            <a:spLocks noGrp="1" noChangeArrowheads="1"/>
          </p:cNvSpPr>
          <p:nvPr>
            <p:ph type="body" sz="half" idx="2"/>
          </p:nvPr>
        </p:nvSpPr>
        <p:spPr>
          <a:xfrm>
            <a:off x="133889" y="1379222"/>
            <a:ext cx="8853360" cy="4190998"/>
          </a:xfrm>
        </p:spPr>
        <p:txBody>
          <a:bodyPr/>
          <a:lstStyle/>
          <a:p>
            <a:pPr algn="just">
              <a:spcBef>
                <a:spcPts val="0"/>
              </a:spcBef>
              <a:spcAft>
                <a:spcPts val="1200"/>
              </a:spcAft>
            </a:pPr>
            <a:r>
              <a:rPr lang="en-US" altLang="en-US" sz="2800" dirty="0"/>
              <a:t>We must approach the SOM so that we arrive at the </a:t>
            </a:r>
            <a:r>
              <a:rPr lang="en-US" altLang="en-US" sz="2800" b="1" u="sng" dirty="0">
                <a:solidFill>
                  <a:srgbClr val="0000CC"/>
                </a:solidFill>
              </a:rPr>
              <a:t>explicit assertion</a:t>
            </a:r>
            <a:r>
              <a:rPr lang="en-US" altLang="en-US" sz="2800" dirty="0"/>
              <a:t> of the words that God through Matthew, intended to convey.</a:t>
            </a:r>
          </a:p>
          <a:p>
            <a:pPr algn="just">
              <a:spcBef>
                <a:spcPts val="0"/>
              </a:spcBef>
              <a:spcAft>
                <a:spcPts val="1200"/>
              </a:spcAft>
            </a:pPr>
            <a:r>
              <a:rPr lang="en-US" altLang="en-US" sz="2800" dirty="0"/>
              <a:t>We must approach the SOM so that we arrive at the </a:t>
            </a:r>
            <a:r>
              <a:rPr lang="en-US" altLang="en-US" sz="2800" b="1" u="sng" dirty="0">
                <a:solidFill>
                  <a:srgbClr val="0000CC"/>
                </a:solidFill>
              </a:rPr>
              <a:t>one intended meaning</a:t>
            </a:r>
            <a:r>
              <a:rPr lang="en-US" altLang="en-US" sz="2800" dirty="0"/>
              <a:t> for each passage that God through Matthew, intended to convey. (2 Tim. 3:16,17)</a:t>
            </a:r>
          </a:p>
          <a:p>
            <a:pPr algn="just">
              <a:spcBef>
                <a:spcPts val="0"/>
              </a:spcBef>
              <a:spcAft>
                <a:spcPts val="1200"/>
              </a:spcAft>
            </a:pPr>
            <a:r>
              <a:rPr lang="en-US" altLang="en-US" sz="2800" dirty="0"/>
              <a:t>We must ask and answer the question, “What message did God inspire and what meaning did the apostle Matthew intend to convey?”</a:t>
            </a:r>
          </a:p>
        </p:txBody>
      </p:sp>
      <p:pic>
        <p:nvPicPr>
          <p:cNvPr id="43015" name="Picture 7" descr="thinking pondering mature lady">
            <a:extLst>
              <a:ext uri="{FF2B5EF4-FFF2-40B4-BE49-F238E27FC236}">
                <a16:creationId xmlns:a16="http://schemas.microsoft.com/office/drawing/2014/main" id="{C5FAE152-E00A-496E-A70F-9F86D3A24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88" y="5600701"/>
            <a:ext cx="841064" cy="11887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4975E5C-8F8E-418B-A827-AF3B53AEBD21}"/>
              </a:ext>
            </a:extLst>
          </p:cNvPr>
          <p:cNvSpPr/>
          <p:nvPr/>
        </p:nvSpPr>
        <p:spPr>
          <a:xfrm>
            <a:off x="0" y="659815"/>
            <a:ext cx="9144000" cy="584775"/>
          </a:xfrm>
          <a:prstGeom prst="rect">
            <a:avLst/>
          </a:prstGeom>
        </p:spPr>
        <p:txBody>
          <a:bodyPr wrap="square">
            <a:spAutoFit/>
          </a:bodyPr>
          <a:lstStyle/>
          <a:p>
            <a:pPr algn="ctr"/>
            <a:r>
              <a:rPr lang="en-US" sz="3200" b="1" dirty="0">
                <a:solidFill>
                  <a:srgbClr val="0000CC"/>
                </a:solidFill>
                <a:latin typeface="Calibri" panose="020F0502020204030204" pitchFamily="34" charset="0"/>
                <a:cs typeface="Calibri" panose="020F0502020204030204" pitchFamily="34" charset="0"/>
              </a:rPr>
              <a:t>How do we approach the Sermon on the Mount?</a:t>
            </a:r>
          </a:p>
        </p:txBody>
      </p:sp>
      <p:pic>
        <p:nvPicPr>
          <p:cNvPr id="2" name="Picture 1">
            <a:extLst>
              <a:ext uri="{FF2B5EF4-FFF2-40B4-BE49-F238E27FC236}">
                <a16:creationId xmlns:a16="http://schemas.microsoft.com/office/drawing/2014/main" id="{2DC02431-C841-4C34-84D2-466C155F2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541" y="5600701"/>
            <a:ext cx="1780918" cy="1188720"/>
          </a:xfrm>
          <a:prstGeom prst="rect">
            <a:avLst/>
          </a:prstGeom>
        </p:spPr>
      </p:pic>
      <p:sp>
        <p:nvSpPr>
          <p:cNvPr id="7" name="Text Box 4">
            <a:extLst>
              <a:ext uri="{FF2B5EF4-FFF2-40B4-BE49-F238E27FC236}">
                <a16:creationId xmlns:a16="http://schemas.microsoft.com/office/drawing/2014/main" id="{1581A8E5-6EE2-43DA-848B-F4A9804EB04C}"/>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Law and Grace: Session 24 The SOM – Matthew 5:1–8:1 (Luke 6:17–49)</a:t>
            </a:r>
          </a:p>
        </p:txBody>
      </p:sp>
      <p:pic>
        <p:nvPicPr>
          <p:cNvPr id="9" name="Picture 8" descr="Scribe_Hebrew">
            <a:extLst>
              <a:ext uri="{FF2B5EF4-FFF2-40B4-BE49-F238E27FC236}">
                <a16:creationId xmlns:a16="http://schemas.microsoft.com/office/drawing/2014/main" id="{D695F8FB-5FAD-4AA8-A086-332A081C6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1486" y="5600701"/>
            <a:ext cx="1150982" cy="118872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23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7E6B24-A6BB-45D0-8D7A-D9B28F0C5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600075"/>
            <a:ext cx="4762500" cy="5657850"/>
          </a:xfrm>
          <a:prstGeom prst="rect">
            <a:avLst/>
          </a:prstGeom>
          <a:ln>
            <a:solidFill>
              <a:schemeClr val="tx1"/>
            </a:solidFill>
          </a:ln>
        </p:spPr>
      </p:pic>
      <p:sp>
        <p:nvSpPr>
          <p:cNvPr id="7" name="Text Box 4">
            <a:extLst>
              <a:ext uri="{FF2B5EF4-FFF2-40B4-BE49-F238E27FC236}">
                <a16:creationId xmlns:a16="http://schemas.microsoft.com/office/drawing/2014/main" id="{1581A8E5-6EE2-43DA-848B-F4A9804EB04C}"/>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Law and Grace: Session 24 The SOM – Matthew 5:1–8:1 (Luke 6:17–49)</a:t>
            </a:r>
          </a:p>
        </p:txBody>
      </p:sp>
      <p:pic>
        <p:nvPicPr>
          <p:cNvPr id="10" name="Picture 9">
            <a:extLst>
              <a:ext uri="{FF2B5EF4-FFF2-40B4-BE49-F238E27FC236}">
                <a16:creationId xmlns:a16="http://schemas.microsoft.com/office/drawing/2014/main" id="{2EC8B478-730C-48AE-BF68-90D05851A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877" y="1600429"/>
            <a:ext cx="4920246" cy="3657143"/>
          </a:xfrm>
          <a:prstGeom prst="rect">
            <a:avLst/>
          </a:prstGeom>
        </p:spPr>
      </p:pic>
    </p:spTree>
    <p:extLst>
      <p:ext uri="{BB962C8B-B14F-4D97-AF65-F5344CB8AC3E}">
        <p14:creationId xmlns:p14="http://schemas.microsoft.com/office/powerpoint/2010/main" val="147162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b="1" u="sng" dirty="0">
                <a:solidFill>
                  <a:srgbClr val="0000CC"/>
                </a:solidFill>
                <a:latin typeface="Calibri" panose="020F0502020204030204" pitchFamily="34" charset="0"/>
                <a:cs typeface="Calibri" panose="020F0502020204030204" pitchFamily="34" charset="0"/>
              </a:rPr>
              <a:t>Various Approaches to </a:t>
            </a:r>
            <a:r>
              <a:rPr lang="en-US" altLang="en-US" b="1" u="sng" dirty="0">
                <a:solidFill>
                  <a:srgbClr val="0000CC"/>
                </a:solidFill>
                <a:latin typeface="Calibri" panose="020F0502020204030204" pitchFamily="34" charset="0"/>
                <a:cs typeface="Calibri" panose="020F0502020204030204" pitchFamily="34" charset="0"/>
              </a:rPr>
              <a:t>‘The Sermon on the Mount</a:t>
            </a:r>
            <a:r>
              <a:rPr lang="en-US" altLang="en-US" b="1" dirty="0">
                <a:solidFill>
                  <a:srgbClr val="0000CC"/>
                </a:solidFill>
                <a:latin typeface="Calibri" panose="020F0502020204030204" pitchFamily="34" charset="0"/>
                <a:cs typeface="Calibri" panose="020F0502020204030204" pitchFamily="34" charset="0"/>
              </a:rPr>
              <a:t>’</a:t>
            </a:r>
            <a:endParaRPr lang="en-US" b="1" dirty="0">
              <a:solidFill>
                <a:srgbClr val="0000CC"/>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244425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b="1" dirty="0">
                <a:solidFill>
                  <a:srgbClr val="0000CC"/>
                </a:solidFill>
                <a:latin typeface="Calibri" panose="020F0502020204030204" pitchFamily="34" charset="0"/>
                <a:cs typeface="Calibri" panose="020F0502020204030204" pitchFamily="34" charset="0"/>
              </a:rPr>
              <a:t>Various Approaches to </a:t>
            </a:r>
            <a:r>
              <a:rPr lang="en-US" altLang="en-US" b="1" dirty="0">
                <a:solidFill>
                  <a:srgbClr val="0000CC"/>
                </a:solidFill>
                <a:latin typeface="Calibri" panose="020F0502020204030204" pitchFamily="34" charset="0"/>
                <a:cs typeface="Calibri" panose="020F0502020204030204" pitchFamily="34" charset="0"/>
              </a:rPr>
              <a:t>‘The Sermon on the Mount’</a:t>
            </a:r>
            <a:endParaRPr lang="en-US" b="1" dirty="0">
              <a:solidFill>
                <a:srgbClr val="0000CC"/>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b="1" u="sng" dirty="0">
                <a:solidFill>
                  <a:srgbClr val="0000CC"/>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394937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685800"/>
            <a:ext cx="9144000" cy="762000"/>
          </a:xfrm>
        </p:spPr>
        <p:txBody>
          <a:bodyPr/>
          <a:lstStyle/>
          <a:p>
            <a:pPr eaLnBrk="1" hangingPunct="1"/>
            <a:r>
              <a:rPr lang="en-US" altLang="en-US" sz="3600" b="1">
                <a:solidFill>
                  <a:srgbClr val="C00000"/>
                </a:solidFill>
                <a:latin typeface="Calibri" panose="020F0502020204030204" pitchFamily="34" charset="0"/>
                <a:cs typeface="Calibri" panose="020F0502020204030204" pitchFamily="34" charset="0"/>
              </a:rPr>
              <a:t>OUR PURPOSE, AIM AND OBJECTIVE</a:t>
            </a:r>
          </a:p>
        </p:txBody>
      </p:sp>
      <p:sp>
        <p:nvSpPr>
          <p:cNvPr id="10243" name="Content Placeholder 2"/>
          <p:cNvSpPr>
            <a:spLocks noGrp="1"/>
          </p:cNvSpPr>
          <p:nvPr>
            <p:ph idx="1"/>
          </p:nvPr>
        </p:nvSpPr>
        <p:spPr>
          <a:xfrm>
            <a:off x="3200400" y="1524000"/>
            <a:ext cx="5867400" cy="2971800"/>
          </a:xfrm>
        </p:spPr>
        <p:txBody>
          <a:bodyPr/>
          <a:lstStyle/>
          <a:p>
            <a:pPr marL="0" indent="0" algn="just" eaLnBrk="1" hangingPunct="1">
              <a:spcBef>
                <a:spcPts val="600"/>
              </a:spcBef>
              <a:spcAft>
                <a:spcPts val="600"/>
              </a:spcAft>
              <a:buFontTx/>
              <a:buNone/>
            </a:pPr>
            <a:r>
              <a:rPr lang="en-US" altLang="en-US" b="1" dirty="0">
                <a:latin typeface="Calibri" panose="020F0502020204030204" pitchFamily="34" charset="0"/>
                <a:cs typeface="Calibri" panose="020F0502020204030204" pitchFamily="34" charset="0"/>
              </a:rPr>
              <a:t>…is to Compare and Contrast </a:t>
            </a:r>
            <a:r>
              <a:rPr lang="en-US" altLang="en-US" b="1" dirty="0">
                <a:solidFill>
                  <a:srgbClr val="0000CC"/>
                </a:solidFill>
              </a:rPr>
              <a:t>Law</a:t>
            </a:r>
            <a:r>
              <a:rPr lang="en-US" altLang="en-US" b="1" dirty="0">
                <a:latin typeface="Calibri" panose="020F0502020204030204" pitchFamily="34" charset="0"/>
                <a:cs typeface="Calibri" panose="020F0502020204030204" pitchFamily="34" charset="0"/>
              </a:rPr>
              <a:t> and </a:t>
            </a:r>
            <a:r>
              <a:rPr lang="en-US" altLang="en-US" b="1" dirty="0">
                <a:solidFill>
                  <a:srgbClr val="C00000"/>
                </a:solidFill>
                <a:latin typeface="Calibri" panose="020F0502020204030204" pitchFamily="34" charset="0"/>
                <a:cs typeface="Calibri" panose="020F0502020204030204" pitchFamily="34" charset="0"/>
              </a:rPr>
              <a:t>Grace</a:t>
            </a:r>
            <a:r>
              <a:rPr lang="en-US" altLang="en-US" b="1" dirty="0">
                <a:latin typeface="Calibri" panose="020F0502020204030204" pitchFamily="34" charset="0"/>
                <a:cs typeface="Calibri" panose="020F0502020204030204" pitchFamily="34" charset="0"/>
              </a:rPr>
              <a:t> so as to properly understand these two important themes and </a:t>
            </a:r>
            <a:r>
              <a:rPr lang="en-US" altLang="en-US" b="1" i="1" dirty="0">
                <a:solidFill>
                  <a:srgbClr val="008000"/>
                </a:solidFill>
                <a:latin typeface="Calibri" panose="020F0502020204030204" pitchFamily="34" charset="0"/>
                <a:cs typeface="Calibri" panose="020F0502020204030204" pitchFamily="34" charset="0"/>
              </a:rPr>
              <a:t>how they are related to the life of the New Testament Believer</a:t>
            </a:r>
            <a:r>
              <a:rPr lang="en-US" altLang="en-US" b="1" dirty="0">
                <a:latin typeface="Calibri" panose="020F0502020204030204" pitchFamily="34" charset="0"/>
                <a:cs typeface="Calibri" panose="020F0502020204030204" pitchFamily="34" charset="0"/>
              </a:rPr>
              <a:t>.</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8" y="1676400"/>
            <a:ext cx="27432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a:t>
            </a:r>
          </a:p>
        </p:txBody>
      </p:sp>
    </p:spTree>
    <p:extLst>
      <p:ext uri="{BB962C8B-B14F-4D97-AF65-F5344CB8AC3E}">
        <p14:creationId xmlns:p14="http://schemas.microsoft.com/office/powerpoint/2010/main" val="154472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4FDD6D4-880E-42A4-AADA-4C98B2B98A18}"/>
              </a:ext>
            </a:extLst>
          </p:cNvPr>
          <p:cNvSpPr>
            <a:spLocks noGrp="1" noChangeArrowheads="1"/>
          </p:cNvSpPr>
          <p:nvPr>
            <p:ph type="body" sz="half" idx="1"/>
          </p:nvPr>
        </p:nvSpPr>
        <p:spPr>
          <a:xfrm>
            <a:off x="68943" y="1600200"/>
            <a:ext cx="8998857" cy="4518660"/>
          </a:xfrm>
        </p:spPr>
        <p:txBody>
          <a:bodyPr/>
          <a:lstStyle/>
          <a:p>
            <a:pPr marL="0" indent="0" algn="just">
              <a:spcBef>
                <a:spcPts val="0"/>
              </a:spcBef>
              <a:spcAft>
                <a:spcPts val="1200"/>
              </a:spcAft>
              <a:buNone/>
            </a:pPr>
            <a:r>
              <a:rPr lang="en-US" altLang="en-US" sz="2800" dirty="0"/>
              <a:t>This interpretation suggests that the purpose of the Sermon was to enable people to know what God required so that by obeying </a:t>
            </a:r>
            <a:r>
              <a:rPr lang="en-US" altLang="en-US" sz="2800" b="1" i="1" dirty="0">
                <a:solidFill>
                  <a:srgbClr val="0000CC"/>
                </a:solidFill>
              </a:rPr>
              <a:t>they might obtain salvation</a:t>
            </a:r>
            <a:r>
              <a:rPr lang="en-US" altLang="en-US" sz="2800" i="1" dirty="0"/>
              <a:t>. </a:t>
            </a:r>
          </a:p>
          <a:p>
            <a:pPr marL="914400" lvl="1" indent="-514350" algn="just">
              <a:spcBef>
                <a:spcPts val="0"/>
              </a:spcBef>
              <a:spcAft>
                <a:spcPts val="1200"/>
              </a:spcAft>
              <a:buFont typeface="+mj-lt"/>
              <a:buAutoNum type="alphaLcParenR"/>
            </a:pPr>
            <a:r>
              <a:rPr lang="en-US" altLang="en-US" dirty="0"/>
              <a:t>This view contradicts the many passages of Scripture that present salvation as something </a:t>
            </a:r>
            <a:r>
              <a:rPr lang="en-US" altLang="en-US" b="1" i="1" dirty="0">
                <a:solidFill>
                  <a:srgbClr val="0000CC"/>
                </a:solidFill>
              </a:rPr>
              <a:t>impossible to attain by good works</a:t>
            </a:r>
            <a:r>
              <a:rPr lang="en-US" altLang="en-US" dirty="0"/>
              <a:t>. </a:t>
            </a:r>
          </a:p>
          <a:p>
            <a:pPr marL="914400" lvl="1" indent="-514350" algn="just">
              <a:spcBef>
                <a:spcPts val="0"/>
              </a:spcBef>
              <a:spcAft>
                <a:spcPts val="1200"/>
              </a:spcAft>
              <a:buFont typeface="+mj-lt"/>
              <a:buAutoNum type="alphaLcParenR"/>
            </a:pPr>
            <a:r>
              <a:rPr lang="en-US" altLang="en-US" dirty="0"/>
              <a:t>The extremely high standards that Jesus taught in the Sermon make </a:t>
            </a:r>
            <a:r>
              <a:rPr lang="en-US" altLang="en-US" b="1" i="1" dirty="0">
                <a:solidFill>
                  <a:srgbClr val="0000CC"/>
                </a:solidFill>
              </a:rPr>
              <a:t>the attaining of these requirements impossible</a:t>
            </a:r>
            <a:r>
              <a:rPr lang="en-US" altLang="en-US" dirty="0"/>
              <a:t> for anyone and everyone.</a:t>
            </a:r>
          </a:p>
          <a:p>
            <a:pPr algn="just"/>
            <a:endParaRPr lang="en-US" altLang="en-US" sz="2800" i="1" dirty="0"/>
          </a:p>
        </p:txBody>
      </p:sp>
      <p:sp>
        <p:nvSpPr>
          <p:cNvPr id="6" name="Text Box 4">
            <a:extLst>
              <a:ext uri="{FF2B5EF4-FFF2-40B4-BE49-F238E27FC236}">
                <a16:creationId xmlns:a16="http://schemas.microsoft.com/office/drawing/2014/main" id="{FB431206-5BAA-4417-995A-BF7052ABA99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a:spcBef>
                <a:spcPct val="0"/>
              </a:spcBef>
              <a:buNone/>
            </a:pPr>
            <a:r>
              <a:rPr lang="en-US" altLang="en-US" sz="1800" b="1" dirty="0"/>
              <a:t>Law and Grace: Session 24 The SOM – Matthew 5:1–8:1 (Luke 6:17–49) </a:t>
            </a:r>
          </a:p>
        </p:txBody>
      </p:sp>
      <p:sp>
        <p:nvSpPr>
          <p:cNvPr id="9" name="Rectangle 2">
            <a:extLst>
              <a:ext uri="{FF2B5EF4-FFF2-40B4-BE49-F238E27FC236}">
                <a16:creationId xmlns:a16="http://schemas.microsoft.com/office/drawing/2014/main" id="{4B281304-02BB-435B-93E9-9BA719775FE5}"/>
              </a:ext>
            </a:extLst>
          </p:cNvPr>
          <p:cNvSpPr>
            <a:spLocks noGrp="1" noChangeArrowheads="1"/>
          </p:cNvSpPr>
          <p:nvPr>
            <p:ph type="title"/>
          </p:nvPr>
        </p:nvSpPr>
        <p:spPr>
          <a:xfrm>
            <a:off x="1290638" y="685800"/>
            <a:ext cx="6562725" cy="739140"/>
          </a:xfrm>
        </p:spPr>
        <p:txBody>
          <a:bodyPr/>
          <a:lstStyle/>
          <a:p>
            <a:pPr marL="514350" indent="-514350">
              <a:buFont typeface="+mj-lt"/>
              <a:buAutoNum type="arabicPeriod"/>
            </a:pPr>
            <a:r>
              <a:rPr lang="en-US" altLang="en-US" sz="3200" b="1" dirty="0">
                <a:solidFill>
                  <a:srgbClr val="0000CC"/>
                </a:solidFill>
                <a:ea typeface="+mn-ea"/>
              </a:rPr>
              <a:t>The Soteriological Interpretation</a:t>
            </a:r>
          </a:p>
        </p:txBody>
      </p:sp>
      <p:sp>
        <p:nvSpPr>
          <p:cNvPr id="2" name="Rectangle 1">
            <a:extLst>
              <a:ext uri="{FF2B5EF4-FFF2-40B4-BE49-F238E27FC236}">
                <a16:creationId xmlns:a16="http://schemas.microsoft.com/office/drawing/2014/main" id="{E02C1BAE-CCE0-4DEE-8035-473B94EC727B}"/>
              </a:ext>
            </a:extLst>
          </p:cNvPr>
          <p:cNvSpPr/>
          <p:nvPr/>
        </p:nvSpPr>
        <p:spPr>
          <a:xfrm>
            <a:off x="502920" y="6467868"/>
            <a:ext cx="8138160" cy="338554"/>
          </a:xfrm>
          <a:prstGeom prst="rect">
            <a:avLst/>
          </a:prstGeom>
        </p:spPr>
        <p:txBody>
          <a:bodyPr wrap="square">
            <a:spAutoFit/>
          </a:bodyPr>
          <a:lstStyle/>
          <a:p>
            <a:pPr algn="ctr"/>
            <a:r>
              <a:rPr lang="en-US" altLang="en-US" sz="1600" dirty="0">
                <a:latin typeface="Calibri" panose="020F0502020204030204" pitchFamily="34" charset="0"/>
                <a:cs typeface="Calibri" panose="020F0502020204030204" pitchFamily="34" charset="0"/>
              </a:rPr>
              <a:t>Constable, T. (2003). Tom Constable’s Expository Notes on the Bible (Mt 4:21). </a:t>
            </a:r>
            <a:r>
              <a:rPr lang="en-US" altLang="en-US" sz="1600" dirty="0" err="1">
                <a:latin typeface="Calibri" panose="020F0502020204030204" pitchFamily="34" charset="0"/>
                <a:cs typeface="Calibri" panose="020F0502020204030204" pitchFamily="34" charset="0"/>
              </a:rPr>
              <a:t>Galaxie</a:t>
            </a:r>
            <a:r>
              <a:rPr lang="en-US" altLang="en-US" sz="1600" dirty="0">
                <a:latin typeface="Calibri" panose="020F0502020204030204" pitchFamily="34" charset="0"/>
                <a:cs typeface="Calibri" panose="020F0502020204030204" pitchFamily="34" charset="0"/>
              </a:rPr>
              <a:t> Software.</a:t>
            </a:r>
          </a:p>
        </p:txBody>
      </p:sp>
    </p:spTree>
    <p:extLst>
      <p:ext uri="{BB962C8B-B14F-4D97-AF65-F5344CB8AC3E}">
        <p14:creationId xmlns:p14="http://schemas.microsoft.com/office/powerpoint/2010/main" val="24218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b="1" dirty="0">
                <a:solidFill>
                  <a:srgbClr val="0000CC"/>
                </a:solidFill>
                <a:latin typeface="Calibri" panose="020F0502020204030204" pitchFamily="34" charset="0"/>
                <a:cs typeface="Calibri" panose="020F0502020204030204" pitchFamily="34" charset="0"/>
              </a:rPr>
              <a:t>Various Approaches to </a:t>
            </a:r>
            <a:r>
              <a:rPr lang="en-US" altLang="en-US" b="1" dirty="0">
                <a:solidFill>
                  <a:srgbClr val="0000CC"/>
                </a:solidFill>
                <a:latin typeface="Calibri" panose="020F0502020204030204" pitchFamily="34" charset="0"/>
                <a:cs typeface="Calibri" panose="020F0502020204030204" pitchFamily="34" charset="0"/>
              </a:rPr>
              <a:t>‘The Sermon on the Mount’</a:t>
            </a:r>
            <a:endParaRPr lang="en-US" b="1" dirty="0">
              <a:solidFill>
                <a:srgbClr val="0000CC"/>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b="1" u="sng" dirty="0">
                <a:solidFill>
                  <a:srgbClr val="0000CC"/>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89637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4FDD6D4-880E-42A4-AADA-4C98B2B98A18}"/>
              </a:ext>
            </a:extLst>
          </p:cNvPr>
          <p:cNvSpPr>
            <a:spLocks noGrp="1" noChangeArrowheads="1"/>
          </p:cNvSpPr>
          <p:nvPr>
            <p:ph type="body" sz="half" idx="1"/>
          </p:nvPr>
        </p:nvSpPr>
        <p:spPr>
          <a:xfrm>
            <a:off x="68943" y="1600200"/>
            <a:ext cx="8998857" cy="4244340"/>
          </a:xfrm>
        </p:spPr>
        <p:txBody>
          <a:bodyPr/>
          <a:lstStyle/>
          <a:p>
            <a:pPr marL="0" indent="0" algn="just">
              <a:spcAft>
                <a:spcPts val="1200"/>
              </a:spcAft>
              <a:buNone/>
            </a:pPr>
            <a:r>
              <a:rPr lang="en-US" altLang="en-US" sz="2800" dirty="0"/>
              <a:t>This interpretation suggests that the purpose of the Sermon is not as a guide to personal salvation but to </a:t>
            </a:r>
            <a:r>
              <a:rPr lang="en-US" altLang="en-US" sz="2800" b="1" i="1" dirty="0">
                <a:solidFill>
                  <a:srgbClr val="0000CC"/>
                </a:solidFill>
              </a:rPr>
              <a:t>the salvation of society.</a:t>
            </a:r>
          </a:p>
          <a:p>
            <a:pPr marL="914400" lvl="1" indent="-514350" algn="just">
              <a:spcBef>
                <a:spcPts val="0"/>
              </a:spcBef>
              <a:spcAft>
                <a:spcPts val="1200"/>
              </a:spcAft>
              <a:buFont typeface="+mj-lt"/>
              <a:buAutoNum type="alphaLcParenR"/>
            </a:pPr>
            <a:r>
              <a:rPr lang="en-US" altLang="en-US" dirty="0"/>
              <a:t>This view assumes that </a:t>
            </a:r>
            <a:r>
              <a:rPr lang="en-US" altLang="en-US" b="1" i="1" dirty="0">
                <a:solidFill>
                  <a:srgbClr val="0000CC"/>
                </a:solidFill>
              </a:rPr>
              <a:t>people can improve their society simply by applying the principles </a:t>
            </a:r>
            <a:r>
              <a:rPr lang="en-US" altLang="en-US" dirty="0"/>
              <a:t>that Jesus taught in the Sermon. </a:t>
            </a:r>
          </a:p>
          <a:p>
            <a:pPr marL="914400" lvl="1" indent="-514350" algn="just">
              <a:spcBef>
                <a:spcPts val="0"/>
              </a:spcBef>
              <a:spcAft>
                <a:spcPts val="1200"/>
              </a:spcAft>
              <a:buFont typeface="+mj-lt"/>
              <a:buAutoNum type="alphaLcParenR"/>
            </a:pPr>
            <a:r>
              <a:rPr lang="en-US" altLang="en-US" dirty="0"/>
              <a:t>This view stresses the social dimension of Jesus’ teaching to the </a:t>
            </a:r>
            <a:r>
              <a:rPr lang="en-US" altLang="en-US" b="1" i="1" dirty="0">
                <a:solidFill>
                  <a:srgbClr val="0000CC"/>
                </a:solidFill>
              </a:rPr>
              <a:t>exclusion of the personal dimension</a:t>
            </a:r>
            <a:r>
              <a:rPr lang="en-US" altLang="en-US" dirty="0"/>
              <a:t>, which Jesus also emphasized.</a:t>
            </a:r>
          </a:p>
        </p:txBody>
      </p:sp>
      <p:sp>
        <p:nvSpPr>
          <p:cNvPr id="6" name="Text Box 4">
            <a:extLst>
              <a:ext uri="{FF2B5EF4-FFF2-40B4-BE49-F238E27FC236}">
                <a16:creationId xmlns:a16="http://schemas.microsoft.com/office/drawing/2014/main" id="{FB431206-5BAA-4417-995A-BF7052ABA99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a:spcBef>
                <a:spcPct val="0"/>
              </a:spcBef>
              <a:buNone/>
            </a:pPr>
            <a:r>
              <a:rPr lang="en-US" altLang="en-US" sz="1800" b="1" dirty="0"/>
              <a:t>Law and Grace: Session 24 The SOM – Matthew 5:1–8:1 (Luke 6:17–49) </a:t>
            </a:r>
          </a:p>
        </p:txBody>
      </p:sp>
      <p:sp>
        <p:nvSpPr>
          <p:cNvPr id="9" name="Rectangle 2">
            <a:extLst>
              <a:ext uri="{FF2B5EF4-FFF2-40B4-BE49-F238E27FC236}">
                <a16:creationId xmlns:a16="http://schemas.microsoft.com/office/drawing/2014/main" id="{4B281304-02BB-435B-93E9-9BA719775FE5}"/>
              </a:ext>
            </a:extLst>
          </p:cNvPr>
          <p:cNvSpPr>
            <a:spLocks noGrp="1" noChangeArrowheads="1"/>
          </p:cNvSpPr>
          <p:nvPr>
            <p:ph type="title"/>
          </p:nvPr>
        </p:nvSpPr>
        <p:spPr>
          <a:xfrm>
            <a:off x="1290638" y="685800"/>
            <a:ext cx="6562725" cy="739140"/>
          </a:xfrm>
        </p:spPr>
        <p:txBody>
          <a:bodyPr/>
          <a:lstStyle/>
          <a:p>
            <a:pPr marL="514350" indent="-514350">
              <a:buFont typeface="+mj-lt"/>
              <a:buAutoNum type="arabicPeriod" startAt="2"/>
            </a:pPr>
            <a:r>
              <a:rPr lang="en-US" altLang="en-US" sz="3200" b="1" dirty="0">
                <a:solidFill>
                  <a:srgbClr val="0000CC"/>
                </a:solidFill>
                <a:ea typeface="+mn-ea"/>
              </a:rPr>
              <a:t>The Sociological Interpretation</a:t>
            </a:r>
          </a:p>
        </p:txBody>
      </p:sp>
      <p:sp>
        <p:nvSpPr>
          <p:cNvPr id="2" name="Rectangle 1">
            <a:extLst>
              <a:ext uri="{FF2B5EF4-FFF2-40B4-BE49-F238E27FC236}">
                <a16:creationId xmlns:a16="http://schemas.microsoft.com/office/drawing/2014/main" id="{E02C1BAE-CCE0-4DEE-8035-473B94EC727B}"/>
              </a:ext>
            </a:extLst>
          </p:cNvPr>
          <p:cNvSpPr/>
          <p:nvPr/>
        </p:nvSpPr>
        <p:spPr>
          <a:xfrm>
            <a:off x="502920" y="6467868"/>
            <a:ext cx="8138160" cy="313932"/>
          </a:xfrm>
          <a:prstGeom prst="rect">
            <a:avLst/>
          </a:prstGeom>
        </p:spPr>
        <p:txBody>
          <a:bodyPr wrap="square">
            <a:spAutoFit/>
          </a:bodyPr>
          <a:lstStyle/>
          <a:p>
            <a:pPr algn="ctr">
              <a:lnSpc>
                <a:spcPct val="90000"/>
              </a:lnSpc>
            </a:pPr>
            <a:r>
              <a:rPr lang="en-US" altLang="en-US" sz="1600" dirty="0">
                <a:latin typeface="Calibri" panose="020F0502020204030204" pitchFamily="34" charset="0"/>
                <a:cs typeface="Calibri" panose="020F0502020204030204" pitchFamily="34" charset="0"/>
              </a:rPr>
              <a:t>Constable, T. (2003). Tom Constable’s Expository Notes on the Bible (Mt 4:21). </a:t>
            </a:r>
            <a:r>
              <a:rPr lang="en-US" altLang="en-US" sz="1600" dirty="0" err="1">
                <a:latin typeface="Calibri" panose="020F0502020204030204" pitchFamily="34" charset="0"/>
                <a:cs typeface="Calibri" panose="020F0502020204030204" pitchFamily="34" charset="0"/>
              </a:rPr>
              <a:t>Galaxie</a:t>
            </a:r>
            <a:r>
              <a:rPr lang="en-US" altLang="en-US" sz="1600" dirty="0">
                <a:latin typeface="Calibri" panose="020F0502020204030204" pitchFamily="34" charset="0"/>
                <a:cs typeface="Calibri" panose="020F0502020204030204" pitchFamily="34" charset="0"/>
              </a:rPr>
              <a:t> Software.</a:t>
            </a:r>
          </a:p>
        </p:txBody>
      </p:sp>
    </p:spTree>
    <p:extLst>
      <p:ext uri="{BB962C8B-B14F-4D97-AF65-F5344CB8AC3E}">
        <p14:creationId xmlns:p14="http://schemas.microsoft.com/office/powerpoint/2010/main" val="297178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b="1" dirty="0">
                <a:solidFill>
                  <a:srgbClr val="0000CC"/>
                </a:solidFill>
                <a:latin typeface="Calibri" panose="020F0502020204030204" pitchFamily="34" charset="0"/>
                <a:cs typeface="Calibri" panose="020F0502020204030204" pitchFamily="34" charset="0"/>
              </a:rPr>
              <a:t>Various Approaches to </a:t>
            </a:r>
            <a:r>
              <a:rPr lang="en-US" altLang="en-US" b="1" dirty="0">
                <a:solidFill>
                  <a:srgbClr val="0000CC"/>
                </a:solidFill>
                <a:latin typeface="Calibri" panose="020F0502020204030204" pitchFamily="34" charset="0"/>
                <a:cs typeface="Calibri" panose="020F0502020204030204" pitchFamily="34" charset="0"/>
              </a:rPr>
              <a:t>‘The Sermon on the Mount’</a:t>
            </a:r>
            <a:endParaRPr lang="en-US" b="1" dirty="0">
              <a:solidFill>
                <a:srgbClr val="0000CC"/>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b="1" u="sng" dirty="0">
                <a:solidFill>
                  <a:srgbClr val="0000CC"/>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107100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4FDD6D4-880E-42A4-AADA-4C98B2B98A18}"/>
              </a:ext>
            </a:extLst>
          </p:cNvPr>
          <p:cNvSpPr>
            <a:spLocks noGrp="1" noChangeArrowheads="1"/>
          </p:cNvSpPr>
          <p:nvPr>
            <p:ph type="body" sz="half" idx="1"/>
          </p:nvPr>
        </p:nvSpPr>
        <p:spPr>
          <a:xfrm>
            <a:off x="68943" y="1600200"/>
            <a:ext cx="8998857" cy="3550920"/>
          </a:xfrm>
        </p:spPr>
        <p:txBody>
          <a:bodyPr/>
          <a:lstStyle/>
          <a:p>
            <a:pPr algn="just">
              <a:spcAft>
                <a:spcPts val="1200"/>
              </a:spcAft>
            </a:pPr>
            <a:r>
              <a:rPr lang="en-US" altLang="en-US" sz="2800" dirty="0"/>
              <a:t>This interpretation suggests that the Sermon applies </a:t>
            </a:r>
            <a:r>
              <a:rPr lang="en-US" altLang="en-US" sz="2800" b="1" i="1" dirty="0">
                <a:solidFill>
                  <a:srgbClr val="0000CC"/>
                </a:solidFill>
              </a:rPr>
              <a:t>exclusively</a:t>
            </a:r>
            <a:r>
              <a:rPr lang="en-US" altLang="en-US" sz="2800" dirty="0"/>
              <a:t> to the earthly messianic kingdom </a:t>
            </a:r>
            <a:r>
              <a:rPr lang="en-US" sz="2800" dirty="0"/>
              <a:t>set up by Christ during the Millennium.</a:t>
            </a:r>
            <a:endParaRPr lang="en-US" altLang="en-US" sz="2800" dirty="0"/>
          </a:p>
          <a:p>
            <a:pPr marL="914400" lvl="1" indent="-514350" algn="just">
              <a:spcBef>
                <a:spcPts val="0"/>
              </a:spcBef>
              <a:spcAft>
                <a:spcPts val="1200"/>
              </a:spcAft>
              <a:buFont typeface="+mj-lt"/>
              <a:buAutoNum type="alphaLcParenR"/>
            </a:pPr>
            <a:r>
              <a:rPr lang="en-US" altLang="en-US" dirty="0"/>
              <a:t>Jesus frequently references conditions in the SOM (</a:t>
            </a:r>
            <a:r>
              <a:rPr lang="en-US" b="1" i="1" dirty="0">
                <a:solidFill>
                  <a:srgbClr val="0000CC"/>
                </a:solidFill>
              </a:rPr>
              <a:t>persecution</a:t>
            </a:r>
            <a:r>
              <a:rPr lang="en-US" dirty="0"/>
              <a:t> 5:11-12; </a:t>
            </a:r>
            <a:r>
              <a:rPr lang="en-US" b="1" i="1" dirty="0">
                <a:solidFill>
                  <a:srgbClr val="0000CC"/>
                </a:solidFill>
              </a:rPr>
              <a:t>abounding wickedness</a:t>
            </a:r>
            <a:r>
              <a:rPr lang="en-US" dirty="0"/>
              <a:t> 5:13-16; </a:t>
            </a:r>
            <a:r>
              <a:rPr lang="en-US" b="1" i="1" dirty="0">
                <a:solidFill>
                  <a:srgbClr val="0000CC"/>
                </a:solidFill>
              </a:rPr>
              <a:t>pray for the coming of the kingdom</a:t>
            </a:r>
            <a:r>
              <a:rPr lang="en-US" dirty="0"/>
              <a:t> (6:10); </a:t>
            </a:r>
            <a:r>
              <a:rPr lang="en-US" b="1" i="1" dirty="0">
                <a:solidFill>
                  <a:srgbClr val="0000CC"/>
                </a:solidFill>
              </a:rPr>
              <a:t>false prophets</a:t>
            </a:r>
            <a:r>
              <a:rPr lang="en-US" dirty="0"/>
              <a:t> 7:15), </a:t>
            </a:r>
            <a:r>
              <a:rPr lang="en-US" altLang="en-US" dirty="0"/>
              <a:t>that do not match the messianic kingdom that Old Testament prophets describe</a:t>
            </a:r>
            <a:r>
              <a:rPr lang="en-US" dirty="0"/>
              <a:t>.</a:t>
            </a:r>
          </a:p>
        </p:txBody>
      </p:sp>
      <p:sp>
        <p:nvSpPr>
          <p:cNvPr id="6" name="Text Box 4">
            <a:extLst>
              <a:ext uri="{FF2B5EF4-FFF2-40B4-BE49-F238E27FC236}">
                <a16:creationId xmlns:a16="http://schemas.microsoft.com/office/drawing/2014/main" id="{FB431206-5BAA-4417-995A-BF7052ABA99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a:spcBef>
                <a:spcPct val="0"/>
              </a:spcBef>
              <a:buNone/>
            </a:pPr>
            <a:r>
              <a:rPr lang="en-US" altLang="en-US" sz="1800" b="1" dirty="0"/>
              <a:t>Law and Grace: Session 24 The SOM – Matthew 5:1–8:1 (Luke 6:17–49) </a:t>
            </a:r>
          </a:p>
        </p:txBody>
      </p:sp>
      <p:sp>
        <p:nvSpPr>
          <p:cNvPr id="9" name="Rectangle 2">
            <a:extLst>
              <a:ext uri="{FF2B5EF4-FFF2-40B4-BE49-F238E27FC236}">
                <a16:creationId xmlns:a16="http://schemas.microsoft.com/office/drawing/2014/main" id="{4B281304-02BB-435B-93E9-9BA719775FE5}"/>
              </a:ext>
            </a:extLst>
          </p:cNvPr>
          <p:cNvSpPr>
            <a:spLocks noGrp="1" noChangeArrowheads="1"/>
          </p:cNvSpPr>
          <p:nvPr>
            <p:ph type="title"/>
          </p:nvPr>
        </p:nvSpPr>
        <p:spPr>
          <a:xfrm>
            <a:off x="759619" y="685800"/>
            <a:ext cx="7624763" cy="739140"/>
          </a:xfrm>
        </p:spPr>
        <p:txBody>
          <a:bodyPr/>
          <a:lstStyle/>
          <a:p>
            <a:pPr marL="514350" indent="-514350">
              <a:buFont typeface="+mj-lt"/>
              <a:buAutoNum type="arabicPeriod" startAt="3"/>
            </a:pPr>
            <a:r>
              <a:rPr lang="en-US" altLang="en-US" sz="3200" b="1" dirty="0">
                <a:solidFill>
                  <a:srgbClr val="0000CC"/>
                </a:solidFill>
                <a:ea typeface="+mn-ea"/>
              </a:rPr>
              <a:t>The Kingdom (Millennial) Interpretation</a:t>
            </a:r>
          </a:p>
        </p:txBody>
      </p:sp>
      <p:sp>
        <p:nvSpPr>
          <p:cNvPr id="2" name="Rectangle 1">
            <a:extLst>
              <a:ext uri="{FF2B5EF4-FFF2-40B4-BE49-F238E27FC236}">
                <a16:creationId xmlns:a16="http://schemas.microsoft.com/office/drawing/2014/main" id="{E02C1BAE-CCE0-4DEE-8035-473B94EC727B}"/>
              </a:ext>
            </a:extLst>
          </p:cNvPr>
          <p:cNvSpPr/>
          <p:nvPr/>
        </p:nvSpPr>
        <p:spPr>
          <a:xfrm>
            <a:off x="502920" y="6467868"/>
            <a:ext cx="8138160" cy="313932"/>
          </a:xfrm>
          <a:prstGeom prst="rect">
            <a:avLst/>
          </a:prstGeom>
        </p:spPr>
        <p:txBody>
          <a:bodyPr wrap="square">
            <a:spAutoFit/>
          </a:bodyPr>
          <a:lstStyle/>
          <a:p>
            <a:pPr algn="ctr">
              <a:lnSpc>
                <a:spcPct val="90000"/>
              </a:lnSpc>
            </a:pPr>
            <a:r>
              <a:rPr lang="en-US" altLang="en-US" sz="1600" dirty="0">
                <a:latin typeface="Calibri" panose="020F0502020204030204" pitchFamily="34" charset="0"/>
                <a:cs typeface="Calibri" panose="020F0502020204030204" pitchFamily="34" charset="0"/>
              </a:rPr>
              <a:t>Constable, T. (2003). Tom Constable’s Expository Notes on the Bible (Mt 4:21). </a:t>
            </a:r>
            <a:r>
              <a:rPr lang="en-US" altLang="en-US" sz="1600" dirty="0" err="1">
                <a:latin typeface="Calibri" panose="020F0502020204030204" pitchFamily="34" charset="0"/>
                <a:cs typeface="Calibri" panose="020F0502020204030204" pitchFamily="34" charset="0"/>
              </a:rPr>
              <a:t>Galaxie</a:t>
            </a:r>
            <a:r>
              <a:rPr lang="en-US" altLang="en-US" sz="1600" dirty="0">
                <a:latin typeface="Calibri" panose="020F0502020204030204" pitchFamily="34" charset="0"/>
                <a:cs typeface="Calibri" panose="020F0502020204030204" pitchFamily="34" charset="0"/>
              </a:rPr>
              <a:t> Software.</a:t>
            </a:r>
          </a:p>
        </p:txBody>
      </p:sp>
    </p:spTree>
    <p:extLst>
      <p:ext uri="{BB962C8B-B14F-4D97-AF65-F5344CB8AC3E}">
        <p14:creationId xmlns:p14="http://schemas.microsoft.com/office/powerpoint/2010/main" val="383818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b="1" dirty="0">
                <a:solidFill>
                  <a:srgbClr val="0000CC"/>
                </a:solidFill>
                <a:latin typeface="Calibri" panose="020F0502020204030204" pitchFamily="34" charset="0"/>
                <a:cs typeface="Calibri" panose="020F0502020204030204" pitchFamily="34" charset="0"/>
              </a:rPr>
              <a:t>Various Approaches to </a:t>
            </a:r>
            <a:r>
              <a:rPr lang="en-US" altLang="en-US" b="1" dirty="0">
                <a:solidFill>
                  <a:srgbClr val="0000CC"/>
                </a:solidFill>
                <a:latin typeface="Calibri" panose="020F0502020204030204" pitchFamily="34" charset="0"/>
                <a:cs typeface="Calibri" panose="020F0502020204030204" pitchFamily="34" charset="0"/>
              </a:rPr>
              <a:t>‘The Sermon on the Mount’</a:t>
            </a:r>
            <a:endParaRPr lang="en-US" b="1" dirty="0">
              <a:solidFill>
                <a:srgbClr val="0000CC"/>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b="1" u="sng" dirty="0">
                <a:solidFill>
                  <a:srgbClr val="0000CC"/>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43434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4FDD6D4-880E-42A4-AADA-4C98B2B98A18}"/>
              </a:ext>
            </a:extLst>
          </p:cNvPr>
          <p:cNvSpPr>
            <a:spLocks noGrp="1" noChangeArrowheads="1"/>
          </p:cNvSpPr>
          <p:nvPr>
            <p:ph type="body" sz="half" idx="1"/>
          </p:nvPr>
        </p:nvSpPr>
        <p:spPr>
          <a:xfrm>
            <a:off x="68943" y="1600199"/>
            <a:ext cx="8998857" cy="4633623"/>
          </a:xfrm>
        </p:spPr>
        <p:txBody>
          <a:bodyPr/>
          <a:lstStyle/>
          <a:p>
            <a:pPr marL="0" indent="0" algn="just">
              <a:spcAft>
                <a:spcPts val="1200"/>
              </a:spcAft>
              <a:buNone/>
            </a:pPr>
            <a:r>
              <a:rPr lang="en-US" altLang="en-US" sz="2800" dirty="0"/>
              <a:t>This interpretation suggests that the </a:t>
            </a:r>
            <a:r>
              <a:rPr lang="en-US" altLang="en-US" sz="2800" b="1" i="1" dirty="0">
                <a:solidFill>
                  <a:srgbClr val="0000CC"/>
                </a:solidFill>
              </a:rPr>
              <a:t>primary</a:t>
            </a:r>
            <a:r>
              <a:rPr lang="en-US" altLang="en-US" sz="2800" dirty="0"/>
              <a:t> purpose of the Sermon was to </a:t>
            </a:r>
            <a:r>
              <a:rPr lang="en-US" altLang="en-US" sz="2800" b="1" i="1" dirty="0">
                <a:solidFill>
                  <a:srgbClr val="0000CC"/>
                </a:solidFill>
              </a:rPr>
              <a:t>convict</a:t>
            </a:r>
            <a:r>
              <a:rPr lang="en-US" altLang="en-US" sz="2800" dirty="0"/>
              <a:t> Jesus’ hearers and make them realize that their only hope of salvation and participation in His kingdom was God’s grace.</a:t>
            </a:r>
          </a:p>
          <a:p>
            <a:pPr marL="914400" lvl="1" indent="-514350" algn="just">
              <a:spcBef>
                <a:spcPts val="0"/>
              </a:spcBef>
              <a:spcAft>
                <a:spcPts val="1200"/>
              </a:spcAft>
              <a:buFont typeface="+mj-lt"/>
              <a:buAutoNum type="alphaLcParenR"/>
            </a:pPr>
            <a:r>
              <a:rPr lang="en-US" altLang="en-US" dirty="0"/>
              <a:t>The SOM is an </a:t>
            </a:r>
            <a:r>
              <a:rPr lang="en-US" altLang="en-US" b="1" i="1" dirty="0">
                <a:solidFill>
                  <a:srgbClr val="0000CC"/>
                </a:solidFill>
              </a:rPr>
              <a:t>intensification of </a:t>
            </a:r>
            <a:r>
              <a:rPr lang="en-US" altLang="en-US" b="1" i="1" u="sng" dirty="0">
                <a:solidFill>
                  <a:srgbClr val="0000CC"/>
                </a:solidFill>
              </a:rPr>
              <a:t>the Law,</a:t>
            </a:r>
            <a:r>
              <a:rPr lang="en-US" altLang="en-US" b="1" i="1" dirty="0">
                <a:solidFill>
                  <a:srgbClr val="0000CC"/>
                </a:solidFill>
              </a:rPr>
              <a:t> </a:t>
            </a:r>
            <a:r>
              <a:rPr lang="en-US" altLang="en-US" dirty="0"/>
              <a:t>but believers are </a:t>
            </a:r>
            <a:r>
              <a:rPr lang="en-US" altLang="en-US" b="1" i="1" u="sng" dirty="0">
                <a:solidFill>
                  <a:srgbClr val="0000CC"/>
                </a:solidFill>
              </a:rPr>
              <a:t>NOT</a:t>
            </a:r>
            <a:r>
              <a:rPr lang="en-US" altLang="en-US" dirty="0"/>
              <a:t> under the Law.</a:t>
            </a:r>
          </a:p>
          <a:p>
            <a:pPr marL="914400" lvl="1" indent="-514350" algn="just">
              <a:spcBef>
                <a:spcPts val="0"/>
              </a:spcBef>
              <a:spcAft>
                <a:spcPts val="1200"/>
              </a:spcAft>
              <a:buFont typeface="+mj-lt"/>
              <a:buAutoNum type="alphaLcParenR"/>
            </a:pPr>
            <a:r>
              <a:rPr lang="en-US" altLang="en-US" b="1" i="1" dirty="0">
                <a:solidFill>
                  <a:srgbClr val="0000CC"/>
                </a:solidFill>
              </a:rPr>
              <a:t>This view is too narrow</a:t>
            </a:r>
            <a:r>
              <a:rPr lang="en-US" altLang="en-US" dirty="0"/>
              <a:t>.  It fails to realize that the primary listeners to the Sermon were Jesus’ own disciples who were still under the Law (5:2, 13-14; 6:9, 24-34).</a:t>
            </a:r>
          </a:p>
        </p:txBody>
      </p:sp>
      <p:sp>
        <p:nvSpPr>
          <p:cNvPr id="6" name="Text Box 4">
            <a:extLst>
              <a:ext uri="{FF2B5EF4-FFF2-40B4-BE49-F238E27FC236}">
                <a16:creationId xmlns:a16="http://schemas.microsoft.com/office/drawing/2014/main" id="{FB431206-5BAA-4417-995A-BF7052ABA99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a:spcBef>
                <a:spcPct val="0"/>
              </a:spcBef>
              <a:buNone/>
            </a:pPr>
            <a:r>
              <a:rPr lang="en-US" altLang="en-US" sz="1800" b="1" dirty="0"/>
              <a:t>Law and Grace: Session 24 The SOM – Matthew 5:1–8:1 (Luke 6:17–49) </a:t>
            </a:r>
          </a:p>
        </p:txBody>
      </p:sp>
      <p:sp>
        <p:nvSpPr>
          <p:cNvPr id="9" name="Rectangle 2">
            <a:extLst>
              <a:ext uri="{FF2B5EF4-FFF2-40B4-BE49-F238E27FC236}">
                <a16:creationId xmlns:a16="http://schemas.microsoft.com/office/drawing/2014/main" id="{4B281304-02BB-435B-93E9-9BA719775FE5}"/>
              </a:ext>
            </a:extLst>
          </p:cNvPr>
          <p:cNvSpPr>
            <a:spLocks noGrp="1" noChangeArrowheads="1"/>
          </p:cNvSpPr>
          <p:nvPr>
            <p:ph type="title"/>
          </p:nvPr>
        </p:nvSpPr>
        <p:spPr>
          <a:xfrm>
            <a:off x="1290638" y="685800"/>
            <a:ext cx="6562725" cy="739140"/>
          </a:xfrm>
        </p:spPr>
        <p:txBody>
          <a:bodyPr/>
          <a:lstStyle/>
          <a:p>
            <a:pPr marL="514350" indent="-514350">
              <a:buFont typeface="+mj-lt"/>
              <a:buAutoNum type="arabicPeriod" startAt="4"/>
            </a:pPr>
            <a:r>
              <a:rPr lang="en-US" altLang="en-US" sz="3200" b="1" dirty="0">
                <a:solidFill>
                  <a:srgbClr val="0000CC"/>
                </a:solidFill>
                <a:ea typeface="+mn-ea"/>
              </a:rPr>
              <a:t>The Penitential Interpretation</a:t>
            </a:r>
          </a:p>
        </p:txBody>
      </p:sp>
      <p:sp>
        <p:nvSpPr>
          <p:cNvPr id="2" name="Rectangle 1">
            <a:extLst>
              <a:ext uri="{FF2B5EF4-FFF2-40B4-BE49-F238E27FC236}">
                <a16:creationId xmlns:a16="http://schemas.microsoft.com/office/drawing/2014/main" id="{E02C1BAE-CCE0-4DEE-8035-473B94EC727B}"/>
              </a:ext>
            </a:extLst>
          </p:cNvPr>
          <p:cNvSpPr/>
          <p:nvPr/>
        </p:nvSpPr>
        <p:spPr>
          <a:xfrm>
            <a:off x="502920" y="6467868"/>
            <a:ext cx="8138160" cy="313932"/>
          </a:xfrm>
          <a:prstGeom prst="rect">
            <a:avLst/>
          </a:prstGeom>
        </p:spPr>
        <p:txBody>
          <a:bodyPr wrap="square">
            <a:spAutoFit/>
          </a:bodyPr>
          <a:lstStyle/>
          <a:p>
            <a:pPr algn="ctr">
              <a:lnSpc>
                <a:spcPct val="90000"/>
              </a:lnSpc>
            </a:pPr>
            <a:r>
              <a:rPr lang="en-US" altLang="en-US" sz="1600" dirty="0">
                <a:latin typeface="Calibri" panose="020F0502020204030204" pitchFamily="34" charset="0"/>
                <a:cs typeface="Calibri" panose="020F0502020204030204" pitchFamily="34" charset="0"/>
              </a:rPr>
              <a:t>Constable, T. (2003). Tom Constable’s Expository Notes on the Bible (Mt 4:21). </a:t>
            </a:r>
            <a:r>
              <a:rPr lang="en-US" altLang="en-US" sz="1600" dirty="0" err="1">
                <a:latin typeface="Calibri" panose="020F0502020204030204" pitchFamily="34" charset="0"/>
                <a:cs typeface="Calibri" panose="020F0502020204030204" pitchFamily="34" charset="0"/>
              </a:rPr>
              <a:t>Galaxie</a:t>
            </a:r>
            <a:r>
              <a:rPr lang="en-US" altLang="en-US" sz="1600" dirty="0">
                <a:latin typeface="Calibri" panose="020F0502020204030204" pitchFamily="34" charset="0"/>
                <a:cs typeface="Calibri" panose="020F0502020204030204" pitchFamily="34" charset="0"/>
              </a:rPr>
              <a:t> Software.</a:t>
            </a:r>
          </a:p>
        </p:txBody>
      </p:sp>
    </p:spTree>
    <p:extLst>
      <p:ext uri="{BB962C8B-B14F-4D97-AF65-F5344CB8AC3E}">
        <p14:creationId xmlns:p14="http://schemas.microsoft.com/office/powerpoint/2010/main" val="4257098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b="1" dirty="0">
                <a:solidFill>
                  <a:srgbClr val="0000CC"/>
                </a:solidFill>
                <a:latin typeface="Calibri" panose="020F0502020204030204" pitchFamily="34" charset="0"/>
                <a:cs typeface="Calibri" panose="020F0502020204030204" pitchFamily="34" charset="0"/>
              </a:rPr>
              <a:t>Various Approaches to </a:t>
            </a:r>
            <a:r>
              <a:rPr lang="en-US" altLang="en-US" b="1" dirty="0">
                <a:solidFill>
                  <a:srgbClr val="0000CC"/>
                </a:solidFill>
                <a:latin typeface="Calibri" panose="020F0502020204030204" pitchFamily="34" charset="0"/>
                <a:cs typeface="Calibri" panose="020F0502020204030204" pitchFamily="34" charset="0"/>
              </a:rPr>
              <a:t>‘The Sermon on the Mount’</a:t>
            </a:r>
            <a:endParaRPr lang="en-US" b="1" dirty="0">
              <a:solidFill>
                <a:srgbClr val="0000CC"/>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b="1" u="sng" dirty="0">
                <a:solidFill>
                  <a:srgbClr val="0000CC"/>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2850055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4FDD6D4-880E-42A4-AADA-4C98B2B98A18}"/>
              </a:ext>
            </a:extLst>
          </p:cNvPr>
          <p:cNvSpPr>
            <a:spLocks noGrp="1" noChangeArrowheads="1"/>
          </p:cNvSpPr>
          <p:nvPr>
            <p:ph type="body" sz="half" idx="1"/>
          </p:nvPr>
        </p:nvSpPr>
        <p:spPr>
          <a:xfrm>
            <a:off x="68943" y="1600200"/>
            <a:ext cx="8998857" cy="4867668"/>
          </a:xfrm>
        </p:spPr>
        <p:txBody>
          <a:bodyPr/>
          <a:lstStyle/>
          <a:p>
            <a:pPr marL="0" indent="0" algn="just">
              <a:spcAft>
                <a:spcPts val="1200"/>
              </a:spcAft>
              <a:buNone/>
            </a:pPr>
            <a:r>
              <a:rPr lang="en-US" altLang="en-US" sz="2800" dirty="0"/>
              <a:t>This interpretation suggests that the </a:t>
            </a:r>
            <a:r>
              <a:rPr lang="en-US" altLang="en-US" sz="2800" b="1" i="1" dirty="0">
                <a:solidFill>
                  <a:srgbClr val="0000CC"/>
                </a:solidFill>
              </a:rPr>
              <a:t>primary</a:t>
            </a:r>
            <a:r>
              <a:rPr lang="en-US" altLang="en-US" sz="2800" dirty="0"/>
              <a:t> purpose of the Sermon presents </a:t>
            </a:r>
            <a:r>
              <a:rPr lang="en-US" altLang="en-US" sz="2800" b="1" i="1" dirty="0">
                <a:solidFill>
                  <a:srgbClr val="0000CC"/>
                </a:solidFill>
              </a:rPr>
              <a:t>ethical instructions</a:t>
            </a:r>
            <a:r>
              <a:rPr lang="en-US" altLang="en-US" sz="2800" dirty="0"/>
              <a:t> for Jesus’ disciples that apply from the time Jesus gave them until the beginning of the kingdom.</a:t>
            </a:r>
          </a:p>
          <a:p>
            <a:pPr marL="914400" lvl="1" indent="-514350" algn="just">
              <a:spcBef>
                <a:spcPts val="0"/>
              </a:spcBef>
              <a:spcAft>
                <a:spcPts val="1200"/>
              </a:spcAft>
              <a:buFont typeface="+mj-lt"/>
              <a:buAutoNum type="alphaLcParenR"/>
            </a:pPr>
            <a:r>
              <a:rPr lang="en-US" sz="2400" dirty="0"/>
              <a:t>This view fits best into the </a:t>
            </a:r>
            <a:r>
              <a:rPr lang="en-US" sz="2400" b="1" i="1" dirty="0">
                <a:solidFill>
                  <a:srgbClr val="0000CC"/>
                </a:solidFill>
              </a:rPr>
              <a:t>historical context</a:t>
            </a:r>
            <a:r>
              <a:rPr lang="en-US" sz="2400" dirty="0"/>
              <a:t> for the giving of the Sermon (the kingdom was at hand).</a:t>
            </a:r>
          </a:p>
          <a:p>
            <a:pPr marL="914400" lvl="1" indent="-514350" algn="just">
              <a:spcBef>
                <a:spcPts val="0"/>
              </a:spcBef>
              <a:spcAft>
                <a:spcPts val="1200"/>
              </a:spcAft>
              <a:buFont typeface="+mj-lt"/>
              <a:buAutoNum type="alphaLcParenR"/>
            </a:pPr>
            <a:r>
              <a:rPr lang="en-US" sz="2400" dirty="0"/>
              <a:t>This view </a:t>
            </a:r>
            <a:r>
              <a:rPr lang="en-US" sz="2400" b="1" i="1" dirty="0">
                <a:solidFill>
                  <a:srgbClr val="0000CC"/>
                </a:solidFill>
              </a:rPr>
              <a:t>anticipates</a:t>
            </a:r>
            <a:r>
              <a:rPr lang="en-US" sz="2400" dirty="0"/>
              <a:t> the inauguration of the kingdom.</a:t>
            </a:r>
          </a:p>
          <a:p>
            <a:pPr marL="914400" lvl="1" indent="-514350" algn="just">
              <a:spcBef>
                <a:spcPts val="0"/>
              </a:spcBef>
              <a:spcAft>
                <a:spcPts val="1200"/>
              </a:spcAft>
              <a:buFont typeface="+mj-lt"/>
              <a:buAutoNum type="alphaLcParenR"/>
            </a:pPr>
            <a:r>
              <a:rPr lang="en-US" sz="2400" dirty="0"/>
              <a:t>This view </a:t>
            </a:r>
            <a:r>
              <a:rPr lang="en-US" sz="2400" b="1" i="1" dirty="0">
                <a:solidFill>
                  <a:srgbClr val="0000CC"/>
                </a:solidFill>
              </a:rPr>
              <a:t>recognizes</a:t>
            </a:r>
            <a:r>
              <a:rPr lang="en-US" sz="2400" dirty="0"/>
              <a:t> that the primary recipients were Jesus’ disciples whom He taught (5:1–2, 19; 7:29).</a:t>
            </a:r>
          </a:p>
          <a:p>
            <a:pPr marL="914400" lvl="1" indent="-514350" algn="just">
              <a:spcBef>
                <a:spcPts val="0"/>
              </a:spcBef>
              <a:spcAft>
                <a:spcPts val="1200"/>
              </a:spcAft>
              <a:buFont typeface="+mj-lt"/>
              <a:buAutoNum type="alphaLcParenR"/>
            </a:pPr>
            <a:r>
              <a:rPr lang="en-US" sz="2400" dirty="0"/>
              <a:t>The content of the Sermon favors the interim interpretation.</a:t>
            </a:r>
          </a:p>
        </p:txBody>
      </p:sp>
      <p:sp>
        <p:nvSpPr>
          <p:cNvPr id="6" name="Text Box 4">
            <a:extLst>
              <a:ext uri="{FF2B5EF4-FFF2-40B4-BE49-F238E27FC236}">
                <a16:creationId xmlns:a16="http://schemas.microsoft.com/office/drawing/2014/main" id="{FB431206-5BAA-4417-995A-BF7052ABA99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a:spcBef>
                <a:spcPct val="0"/>
              </a:spcBef>
              <a:buNone/>
            </a:pPr>
            <a:r>
              <a:rPr lang="en-US" altLang="en-US" sz="1800" b="1" dirty="0"/>
              <a:t>Law and Grace: Session 24 The SOM – Matthew 5:1–8:1 (Luke 6:17–49) </a:t>
            </a:r>
          </a:p>
        </p:txBody>
      </p:sp>
      <p:sp>
        <p:nvSpPr>
          <p:cNvPr id="9" name="Rectangle 2">
            <a:extLst>
              <a:ext uri="{FF2B5EF4-FFF2-40B4-BE49-F238E27FC236}">
                <a16:creationId xmlns:a16="http://schemas.microsoft.com/office/drawing/2014/main" id="{4B281304-02BB-435B-93E9-9BA719775FE5}"/>
              </a:ext>
            </a:extLst>
          </p:cNvPr>
          <p:cNvSpPr>
            <a:spLocks noGrp="1" noChangeArrowheads="1"/>
          </p:cNvSpPr>
          <p:nvPr>
            <p:ph type="title"/>
          </p:nvPr>
        </p:nvSpPr>
        <p:spPr>
          <a:xfrm>
            <a:off x="1290638" y="685800"/>
            <a:ext cx="6562725" cy="739140"/>
          </a:xfrm>
        </p:spPr>
        <p:txBody>
          <a:bodyPr/>
          <a:lstStyle/>
          <a:p>
            <a:pPr marL="514350" indent="-514350">
              <a:buFont typeface="+mj-lt"/>
              <a:buAutoNum type="arabicPeriod" startAt="5"/>
            </a:pPr>
            <a:r>
              <a:rPr lang="en-US" altLang="en-US" sz="3200" b="1" dirty="0">
                <a:solidFill>
                  <a:srgbClr val="0000CC"/>
                </a:solidFill>
                <a:ea typeface="+mn-ea"/>
              </a:rPr>
              <a:t>The Interim Ethic Interpretation</a:t>
            </a:r>
          </a:p>
        </p:txBody>
      </p:sp>
      <p:sp>
        <p:nvSpPr>
          <p:cNvPr id="2" name="Rectangle 1">
            <a:extLst>
              <a:ext uri="{FF2B5EF4-FFF2-40B4-BE49-F238E27FC236}">
                <a16:creationId xmlns:a16="http://schemas.microsoft.com/office/drawing/2014/main" id="{E02C1BAE-CCE0-4DEE-8035-473B94EC727B}"/>
              </a:ext>
            </a:extLst>
          </p:cNvPr>
          <p:cNvSpPr/>
          <p:nvPr/>
        </p:nvSpPr>
        <p:spPr>
          <a:xfrm>
            <a:off x="502920" y="6467868"/>
            <a:ext cx="8138160" cy="313932"/>
          </a:xfrm>
          <a:prstGeom prst="rect">
            <a:avLst/>
          </a:prstGeom>
        </p:spPr>
        <p:txBody>
          <a:bodyPr wrap="square">
            <a:spAutoFit/>
          </a:bodyPr>
          <a:lstStyle/>
          <a:p>
            <a:pPr algn="ctr">
              <a:lnSpc>
                <a:spcPct val="90000"/>
              </a:lnSpc>
            </a:pPr>
            <a:r>
              <a:rPr lang="en-US" altLang="en-US" sz="1600" dirty="0">
                <a:latin typeface="Calibri" panose="020F0502020204030204" pitchFamily="34" charset="0"/>
                <a:cs typeface="Calibri" panose="020F0502020204030204" pitchFamily="34" charset="0"/>
              </a:rPr>
              <a:t>Constable, T. (2003). Tom Constable’s Expository Notes on the Bible (Mt 4:21). </a:t>
            </a:r>
            <a:r>
              <a:rPr lang="en-US" altLang="en-US" sz="1600" dirty="0" err="1">
                <a:latin typeface="Calibri" panose="020F0502020204030204" pitchFamily="34" charset="0"/>
                <a:cs typeface="Calibri" panose="020F0502020204030204" pitchFamily="34" charset="0"/>
              </a:rPr>
              <a:t>Galaxie</a:t>
            </a:r>
            <a:r>
              <a:rPr lang="en-US" altLang="en-US" sz="1600" dirty="0">
                <a:latin typeface="Calibri" panose="020F0502020204030204" pitchFamily="34" charset="0"/>
                <a:cs typeface="Calibri" panose="020F0502020204030204" pitchFamily="34" charset="0"/>
              </a:rPr>
              <a:t> Software.</a:t>
            </a:r>
          </a:p>
        </p:txBody>
      </p:sp>
    </p:spTree>
    <p:extLst>
      <p:ext uri="{BB962C8B-B14F-4D97-AF65-F5344CB8AC3E}">
        <p14:creationId xmlns:p14="http://schemas.microsoft.com/office/powerpoint/2010/main" val="3832115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b="1" dirty="0">
                <a:solidFill>
                  <a:srgbClr val="0000CC"/>
                </a:solidFill>
                <a:latin typeface="Calibri" panose="020F0502020204030204" pitchFamily="34" charset="0"/>
                <a:cs typeface="Calibri" panose="020F0502020204030204" pitchFamily="34" charset="0"/>
              </a:rPr>
              <a:t>Various Approaches to </a:t>
            </a:r>
            <a:r>
              <a:rPr lang="en-US" altLang="en-US" b="1" dirty="0">
                <a:solidFill>
                  <a:srgbClr val="0000CC"/>
                </a:solidFill>
                <a:latin typeface="Calibri" panose="020F0502020204030204" pitchFamily="34" charset="0"/>
                <a:cs typeface="Calibri" panose="020F0502020204030204" pitchFamily="34" charset="0"/>
              </a:rPr>
              <a:t>‘The Sermon on the Mount’</a:t>
            </a:r>
            <a:endParaRPr lang="en-US" b="1" dirty="0">
              <a:solidFill>
                <a:srgbClr val="0000CC"/>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b="1" u="sng" dirty="0">
                <a:solidFill>
                  <a:srgbClr val="0000CC"/>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365270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59443"/>
            <a:ext cx="9144000" cy="5570756"/>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have, most of us, been reared and now live under the influence of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Galatianism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Protestant theology, alas, is for the most part, thoroughly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Galatianized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that neither law nor grace are given their </a:t>
            </a:r>
            <a:r>
              <a:rPr kumimoji="0" lang="en-US" sz="2400" b="1" i="1" u="sng"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distinct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2400" b="1" i="1" u="sng"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separated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places, as in the counsels of God, but are mingled together in one incoherent system.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longer, as in the Divine intent, a ministration of death (2 Cor. 3:7), of cursing (Gal. 3:10), of conviction (Rom. 3:19), because we are taught that we must try to keep it, and that by Divine help we may</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Nor, on the other hand, does grace bring us blessed deliverance from the dominion of sin, for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are kept under the law as a rule of life despite the plain declaration, “Sin shall not have dominion over you: for ye are not under the law, but under grace” (Rom. 6:14)</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2400" b="0"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(emphasis mine)</a:t>
            </a:r>
          </a:p>
        </p:txBody>
      </p:sp>
      <p:sp>
        <p:nvSpPr>
          <p:cNvPr id="2" name="Rectangle 1">
            <a:extLst>
              <a:ext uri="{FF2B5EF4-FFF2-40B4-BE49-F238E27FC236}">
                <a16:creationId xmlns:a16="http://schemas.microsoft.com/office/drawing/2014/main" id="{A634B74D-66F4-476B-A1C7-9EEF14FD73AD}"/>
              </a:ext>
            </a:extLst>
          </p:cNvPr>
          <p:cNvSpPr/>
          <p:nvPr/>
        </p:nvSpPr>
        <p:spPr>
          <a:xfrm>
            <a:off x="1181100" y="228600"/>
            <a:ext cx="6781800"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I. SCOFIELD, D. 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Grace of God</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Fundamentals Vol. 3, Chapter VII, p. 98</a:t>
            </a:r>
          </a:p>
        </p:txBody>
      </p:sp>
      <p:pic>
        <p:nvPicPr>
          <p:cNvPr id="3" name="Picture 2">
            <a:extLst>
              <a:ext uri="{FF2B5EF4-FFF2-40B4-BE49-F238E27FC236}">
                <a16:creationId xmlns:a16="http://schemas.microsoft.com/office/drawing/2014/main" id="{52E25DF6-13FF-4A1F-A2E2-D2C6E059FE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76200"/>
            <a:ext cx="877824" cy="1097280"/>
          </a:xfrm>
          <a:prstGeom prst="rect">
            <a:avLst/>
          </a:prstGeom>
        </p:spPr>
      </p:pic>
    </p:spTree>
    <p:extLst>
      <p:ext uri="{BB962C8B-B14F-4D97-AF65-F5344CB8AC3E}">
        <p14:creationId xmlns:p14="http://schemas.microsoft.com/office/powerpoint/2010/main" val="3169562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4FDD6D4-880E-42A4-AADA-4C98B2B98A18}"/>
              </a:ext>
            </a:extLst>
          </p:cNvPr>
          <p:cNvSpPr>
            <a:spLocks noGrp="1" noChangeArrowheads="1"/>
          </p:cNvSpPr>
          <p:nvPr>
            <p:ph type="body" sz="half" idx="1"/>
          </p:nvPr>
        </p:nvSpPr>
        <p:spPr>
          <a:xfrm>
            <a:off x="68943" y="1600200"/>
            <a:ext cx="8998857" cy="4572000"/>
          </a:xfrm>
        </p:spPr>
        <p:txBody>
          <a:bodyPr/>
          <a:lstStyle/>
          <a:p>
            <a:pPr marL="0" indent="0" algn="just">
              <a:spcAft>
                <a:spcPts val="1200"/>
              </a:spcAft>
              <a:buNone/>
            </a:pPr>
            <a:r>
              <a:rPr lang="en-US" altLang="en-US" sz="2800" dirty="0"/>
              <a:t>This interpretation suggests that the </a:t>
            </a:r>
            <a:r>
              <a:rPr lang="en-US" altLang="en-US" sz="2800" b="1" i="1" dirty="0">
                <a:solidFill>
                  <a:srgbClr val="0000CC"/>
                </a:solidFill>
              </a:rPr>
              <a:t>primary</a:t>
            </a:r>
            <a:r>
              <a:rPr lang="en-US" altLang="en-US" sz="2800" dirty="0"/>
              <a:t> purpose of the Sermon is to present ethical instructions </a:t>
            </a:r>
            <a:r>
              <a:rPr lang="en-US" altLang="en-US" sz="2800" b="1" i="1" dirty="0">
                <a:solidFill>
                  <a:srgbClr val="0000CC"/>
                </a:solidFill>
              </a:rPr>
              <a:t>for the Church</a:t>
            </a:r>
            <a:r>
              <a:rPr lang="en-US" altLang="en-US" sz="2800" dirty="0"/>
              <a:t>.</a:t>
            </a:r>
          </a:p>
          <a:p>
            <a:pPr marL="914400" lvl="1" indent="-514350" algn="just">
              <a:spcBef>
                <a:spcPts val="0"/>
              </a:spcBef>
              <a:spcAft>
                <a:spcPts val="1200"/>
              </a:spcAft>
              <a:buFont typeface="+mj-lt"/>
              <a:buAutoNum type="alphaLcParenR"/>
            </a:pPr>
            <a:r>
              <a:rPr lang="en-US" sz="2400" dirty="0"/>
              <a:t>This view fails to see </a:t>
            </a:r>
            <a:r>
              <a:rPr lang="en-US" sz="2400" b="1" i="1" dirty="0">
                <a:solidFill>
                  <a:srgbClr val="0000CC"/>
                </a:solidFill>
              </a:rPr>
              <a:t>clear distinctions </a:t>
            </a:r>
            <a:r>
              <a:rPr lang="en-US" sz="2400" dirty="0"/>
              <a:t>between the Church and the Kingdom.</a:t>
            </a:r>
          </a:p>
          <a:p>
            <a:pPr marL="914400" lvl="1" indent="-514350" algn="just">
              <a:spcBef>
                <a:spcPts val="0"/>
              </a:spcBef>
              <a:spcAft>
                <a:spcPts val="1200"/>
              </a:spcAft>
              <a:buFont typeface="+mj-lt"/>
              <a:buAutoNum type="alphaLcParenR"/>
            </a:pPr>
            <a:r>
              <a:rPr lang="en-US" sz="2400" dirty="0"/>
              <a:t>It is </a:t>
            </a:r>
            <a:r>
              <a:rPr lang="en-US" sz="2400" b="1" i="1" dirty="0">
                <a:solidFill>
                  <a:srgbClr val="0000CC"/>
                </a:solidFill>
              </a:rPr>
              <a:t>improper</a:t>
            </a:r>
            <a:r>
              <a:rPr lang="en-US" sz="2400" dirty="0"/>
              <a:t> to interpret the Sermon in light of latter revelation, since Jesus’ audience did not have later Scripture. </a:t>
            </a:r>
          </a:p>
          <a:p>
            <a:pPr marL="914400" lvl="1" indent="-514350" algn="just">
              <a:spcBef>
                <a:spcPts val="0"/>
              </a:spcBef>
              <a:spcAft>
                <a:spcPts val="1200"/>
              </a:spcAft>
              <a:buFont typeface="+mj-lt"/>
              <a:buAutoNum type="alphaLcParenR"/>
            </a:pPr>
            <a:r>
              <a:rPr lang="en-US" sz="2400" dirty="0"/>
              <a:t>Jesus did not deal with the Church until Matt. 16:18, and only </a:t>
            </a:r>
            <a:r>
              <a:rPr lang="en-US" sz="2400" b="1" i="1" dirty="0">
                <a:solidFill>
                  <a:srgbClr val="0000CC"/>
                </a:solidFill>
              </a:rPr>
              <a:t>in seed form</a:t>
            </a:r>
            <a:r>
              <a:rPr lang="en-US" sz="2400" dirty="0"/>
              <a:t> there. </a:t>
            </a:r>
            <a:r>
              <a:rPr lang="en-US" altLang="en-US" sz="2400" dirty="0"/>
              <a:t>The Church was a </a:t>
            </a:r>
            <a:r>
              <a:rPr lang="en-US" altLang="en-US" sz="2400" b="1" i="1" dirty="0">
                <a:solidFill>
                  <a:srgbClr val="0000CC"/>
                </a:solidFill>
              </a:rPr>
              <a:t>future reality </a:t>
            </a:r>
            <a:r>
              <a:rPr lang="en-US" altLang="en-US" sz="2400" dirty="0"/>
              <a:t>until Acts 2.</a:t>
            </a:r>
          </a:p>
          <a:p>
            <a:pPr marL="914400" lvl="1" indent="-514350" algn="just">
              <a:spcBef>
                <a:spcPts val="0"/>
              </a:spcBef>
              <a:spcAft>
                <a:spcPts val="1200"/>
              </a:spcAft>
              <a:buFont typeface="+mj-lt"/>
              <a:buAutoNum type="alphaLcParenR"/>
            </a:pPr>
            <a:r>
              <a:rPr lang="en-US" altLang="en-US" sz="2400" dirty="0"/>
              <a:t>“</a:t>
            </a:r>
            <a:r>
              <a:rPr lang="en-US" altLang="en-US" sz="2400" b="1" i="1" dirty="0">
                <a:solidFill>
                  <a:srgbClr val="0000CC"/>
                </a:solidFill>
              </a:rPr>
              <a:t>Similar</a:t>
            </a:r>
            <a:r>
              <a:rPr lang="en-US" altLang="en-US" sz="2400" dirty="0"/>
              <a:t>” does not mean “</a:t>
            </a:r>
            <a:r>
              <a:rPr lang="en-US" altLang="en-US" sz="2400" b="1" i="1" dirty="0">
                <a:solidFill>
                  <a:srgbClr val="0000CC"/>
                </a:solidFill>
              </a:rPr>
              <a:t>same</a:t>
            </a:r>
            <a:r>
              <a:rPr lang="en-US" altLang="en-US" sz="2400" dirty="0"/>
              <a:t>”. </a:t>
            </a:r>
          </a:p>
        </p:txBody>
      </p:sp>
      <p:sp>
        <p:nvSpPr>
          <p:cNvPr id="6" name="Text Box 4">
            <a:extLst>
              <a:ext uri="{FF2B5EF4-FFF2-40B4-BE49-F238E27FC236}">
                <a16:creationId xmlns:a16="http://schemas.microsoft.com/office/drawing/2014/main" id="{FB431206-5BAA-4417-995A-BF7052ABA99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a:spcBef>
                <a:spcPct val="0"/>
              </a:spcBef>
              <a:buNone/>
            </a:pPr>
            <a:r>
              <a:rPr lang="en-US" altLang="en-US" sz="1800" b="1" dirty="0"/>
              <a:t>Law and Grace: Session 24 The SOM – Matthew 5:1–8:1 (Luke 6:17–49) </a:t>
            </a:r>
          </a:p>
        </p:txBody>
      </p:sp>
      <p:sp>
        <p:nvSpPr>
          <p:cNvPr id="9" name="Rectangle 2">
            <a:extLst>
              <a:ext uri="{FF2B5EF4-FFF2-40B4-BE49-F238E27FC236}">
                <a16:creationId xmlns:a16="http://schemas.microsoft.com/office/drawing/2014/main" id="{4B281304-02BB-435B-93E9-9BA719775FE5}"/>
              </a:ext>
            </a:extLst>
          </p:cNvPr>
          <p:cNvSpPr>
            <a:spLocks noGrp="1" noChangeArrowheads="1"/>
          </p:cNvSpPr>
          <p:nvPr>
            <p:ph type="title"/>
          </p:nvPr>
        </p:nvSpPr>
        <p:spPr>
          <a:xfrm>
            <a:off x="72572" y="685800"/>
            <a:ext cx="8998857" cy="739140"/>
          </a:xfrm>
        </p:spPr>
        <p:txBody>
          <a:bodyPr/>
          <a:lstStyle/>
          <a:p>
            <a:pPr marL="514350" indent="-514350">
              <a:buFont typeface="+mj-lt"/>
              <a:buAutoNum type="arabicPeriod" startAt="6"/>
            </a:pPr>
            <a:r>
              <a:rPr lang="en-US" altLang="en-US" sz="3200" b="1" dirty="0">
                <a:solidFill>
                  <a:srgbClr val="0000CC"/>
                </a:solidFill>
                <a:ea typeface="+mn-ea"/>
              </a:rPr>
              <a:t>The Believer’s Ethic (Ecclesiastical) Interpretation</a:t>
            </a:r>
          </a:p>
        </p:txBody>
      </p:sp>
      <p:sp>
        <p:nvSpPr>
          <p:cNvPr id="2" name="Rectangle 1">
            <a:extLst>
              <a:ext uri="{FF2B5EF4-FFF2-40B4-BE49-F238E27FC236}">
                <a16:creationId xmlns:a16="http://schemas.microsoft.com/office/drawing/2014/main" id="{E02C1BAE-CCE0-4DEE-8035-473B94EC727B}"/>
              </a:ext>
            </a:extLst>
          </p:cNvPr>
          <p:cNvSpPr/>
          <p:nvPr/>
        </p:nvSpPr>
        <p:spPr>
          <a:xfrm>
            <a:off x="502920" y="6467868"/>
            <a:ext cx="8138160" cy="313932"/>
          </a:xfrm>
          <a:prstGeom prst="rect">
            <a:avLst/>
          </a:prstGeom>
        </p:spPr>
        <p:txBody>
          <a:bodyPr wrap="square">
            <a:spAutoFit/>
          </a:bodyPr>
          <a:lstStyle/>
          <a:p>
            <a:pPr algn="ctr">
              <a:lnSpc>
                <a:spcPct val="90000"/>
              </a:lnSpc>
            </a:pPr>
            <a:r>
              <a:rPr lang="en-US" altLang="en-US" sz="1600" dirty="0">
                <a:latin typeface="Calibri" panose="020F0502020204030204" pitchFamily="34" charset="0"/>
                <a:cs typeface="Calibri" panose="020F0502020204030204" pitchFamily="34" charset="0"/>
              </a:rPr>
              <a:t>Constable, T. (2003). Tom Constable’s Expository Notes on the Bible (Mt 4:21). </a:t>
            </a:r>
            <a:r>
              <a:rPr lang="en-US" altLang="en-US" sz="1600" dirty="0" err="1">
                <a:latin typeface="Calibri" panose="020F0502020204030204" pitchFamily="34" charset="0"/>
                <a:cs typeface="Calibri" panose="020F0502020204030204" pitchFamily="34" charset="0"/>
              </a:rPr>
              <a:t>Galaxie</a:t>
            </a:r>
            <a:r>
              <a:rPr lang="en-US" altLang="en-US" sz="1600" dirty="0">
                <a:latin typeface="Calibri" panose="020F0502020204030204" pitchFamily="34" charset="0"/>
                <a:cs typeface="Calibri" panose="020F0502020204030204" pitchFamily="34" charset="0"/>
              </a:rPr>
              <a:t> Software.</a:t>
            </a:r>
          </a:p>
        </p:txBody>
      </p:sp>
    </p:spTree>
    <p:extLst>
      <p:ext uri="{BB962C8B-B14F-4D97-AF65-F5344CB8AC3E}">
        <p14:creationId xmlns:p14="http://schemas.microsoft.com/office/powerpoint/2010/main" val="1593631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b="1" dirty="0">
                <a:solidFill>
                  <a:srgbClr val="0000CC"/>
                </a:solidFill>
                <a:latin typeface="Calibri" panose="020F0502020204030204" pitchFamily="34" charset="0"/>
                <a:cs typeface="Calibri" panose="020F0502020204030204" pitchFamily="34" charset="0"/>
              </a:rPr>
              <a:t>Various Approaches to </a:t>
            </a:r>
            <a:r>
              <a:rPr lang="en-US" altLang="en-US" b="1" dirty="0">
                <a:solidFill>
                  <a:srgbClr val="0000CC"/>
                </a:solidFill>
                <a:latin typeface="Calibri" panose="020F0502020204030204" pitchFamily="34" charset="0"/>
                <a:cs typeface="Calibri" panose="020F0502020204030204" pitchFamily="34" charset="0"/>
              </a:rPr>
              <a:t>‘The Sermon on the Mount’</a:t>
            </a:r>
            <a:endParaRPr lang="en-US" b="1" dirty="0">
              <a:solidFill>
                <a:srgbClr val="0000CC"/>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b="1" u="sng" dirty="0">
                <a:solidFill>
                  <a:srgbClr val="0000CC"/>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1926795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FB431206-5BAA-4417-995A-BF7052ABA99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a:spcBef>
                <a:spcPct val="0"/>
              </a:spcBef>
              <a:buNone/>
            </a:pPr>
            <a:r>
              <a:rPr lang="en-US" altLang="en-US" sz="1800" b="1" dirty="0"/>
              <a:t>Law and Grace: Session 24 The SOM – Matthew 5:1–8:1 (Luke 6:17–49) </a:t>
            </a:r>
          </a:p>
        </p:txBody>
      </p:sp>
      <p:sp>
        <p:nvSpPr>
          <p:cNvPr id="9" name="Rectangle 2">
            <a:extLst>
              <a:ext uri="{FF2B5EF4-FFF2-40B4-BE49-F238E27FC236}">
                <a16:creationId xmlns:a16="http://schemas.microsoft.com/office/drawing/2014/main" id="{4B281304-02BB-435B-93E9-9BA719775FE5}"/>
              </a:ext>
            </a:extLst>
          </p:cNvPr>
          <p:cNvSpPr>
            <a:spLocks noGrp="1" noChangeArrowheads="1"/>
          </p:cNvSpPr>
          <p:nvPr>
            <p:ph type="title"/>
          </p:nvPr>
        </p:nvSpPr>
        <p:spPr>
          <a:xfrm>
            <a:off x="72572" y="685800"/>
            <a:ext cx="8998857" cy="739140"/>
          </a:xfrm>
        </p:spPr>
        <p:txBody>
          <a:bodyPr/>
          <a:lstStyle/>
          <a:p>
            <a:pPr marL="514350" indent="-514350">
              <a:buFont typeface="+mj-lt"/>
              <a:buAutoNum type="arabicPeriod" startAt="7"/>
            </a:pPr>
            <a:r>
              <a:rPr lang="en-US" altLang="en-US" sz="3200" b="1" dirty="0">
                <a:solidFill>
                  <a:srgbClr val="0000CC"/>
                </a:solidFill>
                <a:ea typeface="+mn-ea"/>
              </a:rPr>
              <a:t>The Ecumenical Interpretation</a:t>
            </a:r>
          </a:p>
        </p:txBody>
      </p:sp>
      <p:pic>
        <p:nvPicPr>
          <p:cNvPr id="2" name="Picture 1">
            <a:extLst>
              <a:ext uri="{FF2B5EF4-FFF2-40B4-BE49-F238E27FC236}">
                <a16:creationId xmlns:a16="http://schemas.microsoft.com/office/drawing/2014/main" id="{1D0001B7-9790-4ED3-AC51-46DAE0397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5" y="1817370"/>
            <a:ext cx="6191250" cy="4000500"/>
          </a:xfrm>
          <a:prstGeom prst="rect">
            <a:avLst/>
          </a:prstGeom>
        </p:spPr>
      </p:pic>
      <p:pic>
        <p:nvPicPr>
          <p:cNvPr id="5" name="Picture 4">
            <a:extLst>
              <a:ext uri="{FF2B5EF4-FFF2-40B4-BE49-F238E27FC236}">
                <a16:creationId xmlns:a16="http://schemas.microsoft.com/office/drawing/2014/main" id="{3765B43B-A40A-4AFA-8A82-FB4D7F586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539240"/>
            <a:ext cx="4572000" cy="4572000"/>
          </a:xfrm>
          <a:prstGeom prst="rect">
            <a:avLst/>
          </a:prstGeom>
        </p:spPr>
      </p:pic>
    </p:spTree>
    <p:extLst>
      <p:ext uri="{BB962C8B-B14F-4D97-AF65-F5344CB8AC3E}">
        <p14:creationId xmlns:p14="http://schemas.microsoft.com/office/powerpoint/2010/main" val="280831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dirty="0">
                <a:solidFill>
                  <a:srgbClr val="000000"/>
                </a:solidFill>
                <a:latin typeface="Calibri" panose="020F0502020204030204" pitchFamily="34" charset="0"/>
                <a:cs typeface="Calibri" panose="020F0502020204030204" pitchFamily="34" charset="0"/>
              </a:rPr>
              <a:t>Various Approaches to </a:t>
            </a:r>
            <a:r>
              <a:rPr lang="en-US" altLang="en-US" dirty="0">
                <a:solidFill>
                  <a:srgbClr val="000000"/>
                </a:solidFill>
                <a:latin typeface="Calibri" panose="020F0502020204030204" pitchFamily="34" charset="0"/>
                <a:cs typeface="Calibri" panose="020F0502020204030204" pitchFamily="34" charset="0"/>
              </a:rPr>
              <a:t>‘The Sermon on the Mount’</a:t>
            </a:r>
            <a:endParaRPr lang="en-US" dirty="0">
              <a:solidFill>
                <a:srgbClr val="000000"/>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u="sng" dirty="0">
                <a:solidFill>
                  <a:srgbClr val="0000CC"/>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3109168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4FDD6D4-880E-42A4-AADA-4C98B2B98A18}"/>
              </a:ext>
            </a:extLst>
          </p:cNvPr>
          <p:cNvSpPr>
            <a:spLocks noGrp="1" noChangeArrowheads="1"/>
          </p:cNvSpPr>
          <p:nvPr>
            <p:ph type="body" sz="half" idx="1"/>
          </p:nvPr>
        </p:nvSpPr>
        <p:spPr>
          <a:xfrm>
            <a:off x="68943" y="1387395"/>
            <a:ext cx="8998857" cy="4190444"/>
          </a:xfrm>
        </p:spPr>
        <p:txBody>
          <a:bodyPr/>
          <a:lstStyle/>
          <a:p>
            <a:pPr algn="just">
              <a:spcBef>
                <a:spcPts val="1200"/>
              </a:spcBef>
              <a:spcAft>
                <a:spcPts val="1200"/>
              </a:spcAft>
            </a:pPr>
            <a:r>
              <a:rPr lang="en-US" altLang="en-US" sz="2600" b="1" dirty="0"/>
              <a:t>Matthew 5:1-2 </a:t>
            </a:r>
            <a:r>
              <a:rPr lang="en-US" altLang="en-US" sz="2600" dirty="0"/>
              <a:t>records that Jesus went up into the mountain hence the title, “The Sermon on the Mount.” In Matthew’s account, </a:t>
            </a:r>
            <a:r>
              <a:rPr lang="en-US" altLang="en-US" sz="2600" b="1" u="sng" dirty="0">
                <a:solidFill>
                  <a:srgbClr val="0000CC"/>
                </a:solidFill>
              </a:rPr>
              <a:t>Jesus spoke specifically to His disciples</a:t>
            </a:r>
            <a:r>
              <a:rPr lang="en-US" altLang="en-US" sz="2600" dirty="0"/>
              <a:t>.</a:t>
            </a:r>
          </a:p>
          <a:p>
            <a:pPr algn="just">
              <a:spcBef>
                <a:spcPts val="1200"/>
              </a:spcBef>
              <a:spcAft>
                <a:spcPts val="1200"/>
              </a:spcAft>
            </a:pPr>
            <a:r>
              <a:rPr lang="en-US" altLang="en-US" sz="2600" b="1" dirty="0"/>
              <a:t>Luke 6:17-19 </a:t>
            </a:r>
            <a:r>
              <a:rPr lang="en-US" altLang="en-US" sz="2600" dirty="0"/>
              <a:t>gives a more detailed account. Luke records that Not only were the disciples there, but </a:t>
            </a:r>
            <a:r>
              <a:rPr lang="en-US" altLang="en-US" sz="2600" b="1" u="sng" dirty="0">
                <a:solidFill>
                  <a:srgbClr val="0000CC"/>
                </a:solidFill>
              </a:rPr>
              <a:t>there were multitudes from all over the country</a:t>
            </a:r>
            <a:r>
              <a:rPr lang="en-US" altLang="en-US" sz="2600" dirty="0"/>
              <a:t>, even Judaea and Jerusalem, though this occurred up in the Galilee. Furthermore, there were even Jews from outside the Land, from the coastal plain of Phoenicia and the cities of </a:t>
            </a:r>
            <a:r>
              <a:rPr lang="en-US" altLang="en-US" sz="2600" dirty="0" err="1"/>
              <a:t>Tyre</a:t>
            </a:r>
            <a:r>
              <a:rPr lang="en-US" altLang="en-US" sz="2600" dirty="0"/>
              <a:t> and Sidon.</a:t>
            </a:r>
          </a:p>
        </p:txBody>
      </p:sp>
      <p:sp>
        <p:nvSpPr>
          <p:cNvPr id="6" name="Text Box 4">
            <a:extLst>
              <a:ext uri="{FF2B5EF4-FFF2-40B4-BE49-F238E27FC236}">
                <a16:creationId xmlns:a16="http://schemas.microsoft.com/office/drawing/2014/main" id="{FB431206-5BAA-4417-995A-BF7052ABA99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a:spcBef>
                <a:spcPct val="0"/>
              </a:spcBef>
              <a:buNone/>
            </a:pPr>
            <a:r>
              <a:rPr lang="en-US" altLang="en-US" sz="1800" b="1" dirty="0"/>
              <a:t>Law and Grace: Session 24 The SOM – Matthew 5:1–8:1 (Luke 6:17–49) </a:t>
            </a:r>
          </a:p>
        </p:txBody>
      </p:sp>
      <p:sp>
        <p:nvSpPr>
          <p:cNvPr id="9" name="Rectangle 2">
            <a:extLst>
              <a:ext uri="{FF2B5EF4-FFF2-40B4-BE49-F238E27FC236}">
                <a16:creationId xmlns:a16="http://schemas.microsoft.com/office/drawing/2014/main" id="{4B281304-02BB-435B-93E9-9BA719775FE5}"/>
              </a:ext>
            </a:extLst>
          </p:cNvPr>
          <p:cNvSpPr>
            <a:spLocks noGrp="1" noChangeArrowheads="1"/>
          </p:cNvSpPr>
          <p:nvPr>
            <p:ph type="title"/>
          </p:nvPr>
        </p:nvSpPr>
        <p:spPr>
          <a:xfrm>
            <a:off x="72572" y="685800"/>
            <a:ext cx="8998857" cy="472440"/>
          </a:xfrm>
        </p:spPr>
        <p:txBody>
          <a:bodyPr/>
          <a:lstStyle/>
          <a:p>
            <a:r>
              <a:rPr lang="en-US" altLang="en-US" sz="3200" b="1" dirty="0">
                <a:solidFill>
                  <a:srgbClr val="0000CC"/>
                </a:solidFill>
                <a:ea typeface="+mn-ea"/>
              </a:rPr>
              <a:t>Occasion</a:t>
            </a:r>
          </a:p>
        </p:txBody>
      </p:sp>
      <p:sp>
        <p:nvSpPr>
          <p:cNvPr id="2" name="Rectangle 1">
            <a:extLst>
              <a:ext uri="{FF2B5EF4-FFF2-40B4-BE49-F238E27FC236}">
                <a16:creationId xmlns:a16="http://schemas.microsoft.com/office/drawing/2014/main" id="{E02C1BAE-CCE0-4DEE-8035-473B94EC727B}"/>
              </a:ext>
            </a:extLst>
          </p:cNvPr>
          <p:cNvSpPr/>
          <p:nvPr/>
        </p:nvSpPr>
        <p:spPr>
          <a:xfrm>
            <a:off x="0" y="6467868"/>
            <a:ext cx="9144000" cy="313932"/>
          </a:xfrm>
          <a:prstGeom prst="rect">
            <a:avLst/>
          </a:prstGeom>
        </p:spPr>
        <p:txBody>
          <a:bodyPr wrap="square">
            <a:spAutoFit/>
          </a:bodyPr>
          <a:lstStyle/>
          <a:p>
            <a:pPr algn="ctr">
              <a:lnSpc>
                <a:spcPct val="90000"/>
              </a:lnSpc>
            </a:pPr>
            <a:r>
              <a:rPr lang="en-US" altLang="en-US" sz="1600" dirty="0">
                <a:latin typeface="Calibri" panose="020F0502020204030204" pitchFamily="34" charset="0"/>
                <a:cs typeface="Calibri" panose="020F0502020204030204" pitchFamily="34" charset="0"/>
              </a:rPr>
              <a:t>Fruchtenbaum, A. G. (1983). The Messianic Bible Study Collection (Vol. 94, p. 4). Tustin, CA: Ariel Ministries..</a:t>
            </a:r>
          </a:p>
        </p:txBody>
      </p:sp>
    </p:spTree>
    <p:extLst>
      <p:ext uri="{BB962C8B-B14F-4D97-AF65-F5344CB8AC3E}">
        <p14:creationId xmlns:p14="http://schemas.microsoft.com/office/powerpoint/2010/main" val="3765758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4FDD6D4-880E-42A4-AADA-4C98B2B98A18}"/>
              </a:ext>
            </a:extLst>
          </p:cNvPr>
          <p:cNvSpPr>
            <a:spLocks noGrp="1" noChangeArrowheads="1"/>
          </p:cNvSpPr>
          <p:nvPr>
            <p:ph type="body" sz="half" idx="1"/>
          </p:nvPr>
        </p:nvSpPr>
        <p:spPr>
          <a:xfrm>
            <a:off x="68943" y="1369978"/>
            <a:ext cx="8998857" cy="3728964"/>
          </a:xfrm>
        </p:spPr>
        <p:txBody>
          <a:bodyPr/>
          <a:lstStyle/>
          <a:p>
            <a:pPr algn="just">
              <a:spcBef>
                <a:spcPts val="1200"/>
              </a:spcBef>
              <a:spcAft>
                <a:spcPts val="1200"/>
              </a:spcAft>
              <a:buClr>
                <a:schemeClr val="tx1"/>
              </a:buClr>
            </a:pPr>
            <a:r>
              <a:rPr lang="en-US" altLang="en-US" sz="2800" dirty="0"/>
              <a:t>The Sermon on the Mount occurred after:</a:t>
            </a:r>
          </a:p>
          <a:p>
            <a:pPr lvl="1" algn="just">
              <a:spcBef>
                <a:spcPts val="1200"/>
              </a:spcBef>
              <a:spcAft>
                <a:spcPts val="1200"/>
              </a:spcAft>
              <a:buClr>
                <a:schemeClr val="tx1"/>
              </a:buClr>
            </a:pPr>
            <a:r>
              <a:rPr lang="en-US" altLang="en-US" b="1" i="1" u="sng" dirty="0">
                <a:solidFill>
                  <a:srgbClr val="0000CC"/>
                </a:solidFill>
              </a:rPr>
              <a:t>intense</a:t>
            </a:r>
            <a:r>
              <a:rPr lang="en-US" altLang="en-US" dirty="0"/>
              <a:t> interest in the person of Jesus was stirred up.</a:t>
            </a:r>
          </a:p>
          <a:p>
            <a:pPr lvl="1" algn="just">
              <a:spcBef>
                <a:spcPts val="1200"/>
              </a:spcBef>
              <a:spcAft>
                <a:spcPts val="1200"/>
              </a:spcAft>
            </a:pPr>
            <a:r>
              <a:rPr lang="en-US" altLang="en-US" dirty="0"/>
              <a:t>the </a:t>
            </a:r>
            <a:r>
              <a:rPr lang="en-US" altLang="en-US" b="1" i="1" u="sng" dirty="0">
                <a:solidFill>
                  <a:srgbClr val="0000CC"/>
                </a:solidFill>
              </a:rPr>
              <a:t>selection</a:t>
            </a:r>
            <a:r>
              <a:rPr lang="en-US" altLang="en-US" dirty="0"/>
              <a:t> of the Twelve Disciples.</a:t>
            </a:r>
          </a:p>
          <a:p>
            <a:pPr lvl="1" algn="just">
              <a:spcBef>
                <a:spcPts val="1200"/>
              </a:spcBef>
              <a:spcAft>
                <a:spcPts val="1200"/>
              </a:spcAft>
            </a:pPr>
            <a:r>
              <a:rPr lang="en-US" altLang="en-US" dirty="0"/>
              <a:t>several conflicts with the </a:t>
            </a:r>
            <a:r>
              <a:rPr lang="en-US" altLang="en-US" b="1" i="1" u="sng" dirty="0">
                <a:solidFill>
                  <a:srgbClr val="0000CC"/>
                </a:solidFill>
              </a:rPr>
              <a:t>Pharisees</a:t>
            </a:r>
            <a:r>
              <a:rPr lang="en-US" altLang="en-US" dirty="0"/>
              <a:t> regarding the authority of </a:t>
            </a:r>
            <a:r>
              <a:rPr lang="en-US" altLang="en-US" b="1" i="1" u="sng" dirty="0">
                <a:solidFill>
                  <a:srgbClr val="0000CC"/>
                </a:solidFill>
              </a:rPr>
              <a:t>Pharisaic Judaism</a:t>
            </a:r>
            <a:r>
              <a:rPr lang="en-US" altLang="en-US" dirty="0"/>
              <a:t> and the </a:t>
            </a:r>
            <a:r>
              <a:rPr lang="en-US" altLang="en-US" b="1" i="1" u="sng" dirty="0">
                <a:solidFill>
                  <a:srgbClr val="0000CC"/>
                </a:solidFill>
              </a:rPr>
              <a:t>Pharisaic interpretation</a:t>
            </a:r>
            <a:r>
              <a:rPr lang="en-US" altLang="en-US" dirty="0"/>
              <a:t> of the Mosaic Law.</a:t>
            </a:r>
          </a:p>
        </p:txBody>
      </p:sp>
      <p:sp>
        <p:nvSpPr>
          <p:cNvPr id="6" name="Text Box 4">
            <a:extLst>
              <a:ext uri="{FF2B5EF4-FFF2-40B4-BE49-F238E27FC236}">
                <a16:creationId xmlns:a16="http://schemas.microsoft.com/office/drawing/2014/main" id="{FB431206-5BAA-4417-995A-BF7052ABA99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a:spcBef>
                <a:spcPct val="0"/>
              </a:spcBef>
              <a:buNone/>
            </a:pPr>
            <a:r>
              <a:rPr lang="en-US" altLang="en-US" sz="1800" b="1" dirty="0"/>
              <a:t>Law and Grace: Session 24 The SOM – Matthew 5:1–8:1 (Luke 6:17–49) </a:t>
            </a:r>
          </a:p>
        </p:txBody>
      </p:sp>
      <p:sp>
        <p:nvSpPr>
          <p:cNvPr id="9" name="Rectangle 2">
            <a:extLst>
              <a:ext uri="{FF2B5EF4-FFF2-40B4-BE49-F238E27FC236}">
                <a16:creationId xmlns:a16="http://schemas.microsoft.com/office/drawing/2014/main" id="{4B281304-02BB-435B-93E9-9BA719775FE5}"/>
              </a:ext>
            </a:extLst>
          </p:cNvPr>
          <p:cNvSpPr>
            <a:spLocks noGrp="1" noChangeArrowheads="1"/>
          </p:cNvSpPr>
          <p:nvPr>
            <p:ph type="title"/>
          </p:nvPr>
        </p:nvSpPr>
        <p:spPr>
          <a:xfrm>
            <a:off x="72572" y="685800"/>
            <a:ext cx="8998857" cy="455023"/>
          </a:xfrm>
        </p:spPr>
        <p:txBody>
          <a:bodyPr/>
          <a:lstStyle/>
          <a:p>
            <a:r>
              <a:rPr lang="en-US" altLang="en-US" sz="3200" b="1" dirty="0">
                <a:solidFill>
                  <a:srgbClr val="0000CC"/>
                </a:solidFill>
                <a:ea typeface="+mn-ea"/>
              </a:rPr>
              <a:t>Background </a:t>
            </a:r>
          </a:p>
        </p:txBody>
      </p:sp>
      <p:sp>
        <p:nvSpPr>
          <p:cNvPr id="2" name="Rectangle 1">
            <a:extLst>
              <a:ext uri="{FF2B5EF4-FFF2-40B4-BE49-F238E27FC236}">
                <a16:creationId xmlns:a16="http://schemas.microsoft.com/office/drawing/2014/main" id="{E02C1BAE-CCE0-4DEE-8035-473B94EC727B}"/>
              </a:ext>
            </a:extLst>
          </p:cNvPr>
          <p:cNvSpPr/>
          <p:nvPr/>
        </p:nvSpPr>
        <p:spPr>
          <a:xfrm>
            <a:off x="0" y="6467868"/>
            <a:ext cx="9144000" cy="313932"/>
          </a:xfrm>
          <a:prstGeom prst="rect">
            <a:avLst/>
          </a:prstGeom>
        </p:spPr>
        <p:txBody>
          <a:bodyPr wrap="square">
            <a:spAutoFit/>
          </a:bodyPr>
          <a:lstStyle/>
          <a:p>
            <a:pPr algn="ctr">
              <a:lnSpc>
                <a:spcPct val="90000"/>
              </a:lnSpc>
            </a:pPr>
            <a:r>
              <a:rPr lang="en-US" altLang="en-US" sz="1600" dirty="0">
                <a:latin typeface="Calibri" panose="020F0502020204030204" pitchFamily="34" charset="0"/>
                <a:cs typeface="Calibri" panose="020F0502020204030204" pitchFamily="34" charset="0"/>
              </a:rPr>
              <a:t>Fruchtenbaum, A. G. (1983). The Messianic Bible Study Collection (Vol. 94, p. 4). Tustin, CA: Ariel Ministries..</a:t>
            </a:r>
          </a:p>
        </p:txBody>
      </p:sp>
    </p:spTree>
    <p:extLst>
      <p:ext uri="{BB962C8B-B14F-4D97-AF65-F5344CB8AC3E}">
        <p14:creationId xmlns:p14="http://schemas.microsoft.com/office/powerpoint/2010/main" val="3601739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4FDD6D4-880E-42A4-AADA-4C98B2B98A18}"/>
              </a:ext>
            </a:extLst>
          </p:cNvPr>
          <p:cNvSpPr>
            <a:spLocks noGrp="1" noChangeArrowheads="1"/>
          </p:cNvSpPr>
          <p:nvPr>
            <p:ph type="body" sz="half" idx="1"/>
          </p:nvPr>
        </p:nvSpPr>
        <p:spPr>
          <a:xfrm>
            <a:off x="68943" y="1369978"/>
            <a:ext cx="8998857" cy="4954622"/>
          </a:xfrm>
        </p:spPr>
        <p:txBody>
          <a:bodyPr/>
          <a:lstStyle/>
          <a:p>
            <a:pPr algn="just">
              <a:spcBef>
                <a:spcPts val="0"/>
              </a:spcBef>
              <a:spcAft>
                <a:spcPts val="1800"/>
              </a:spcAft>
            </a:pPr>
            <a:r>
              <a:rPr lang="en-US" altLang="en-US" sz="2800" dirty="0"/>
              <a:t>The sermon occurred when the Jewish people were looking for the Messiah to come and establish His Kingdom </a:t>
            </a:r>
            <a:r>
              <a:rPr lang="en-US" altLang="en-US" sz="2800" b="1" i="1" u="sng" dirty="0">
                <a:solidFill>
                  <a:srgbClr val="0000CC"/>
                </a:solidFill>
              </a:rPr>
              <a:t>in opposition to the kingdom of Rome</a:t>
            </a:r>
            <a:r>
              <a:rPr lang="en-US" altLang="en-US" sz="2800" dirty="0"/>
              <a:t>.</a:t>
            </a:r>
          </a:p>
          <a:p>
            <a:pPr algn="just">
              <a:spcBef>
                <a:spcPts val="0"/>
              </a:spcBef>
              <a:spcAft>
                <a:spcPts val="1800"/>
              </a:spcAft>
            </a:pPr>
            <a:r>
              <a:rPr lang="en-US" altLang="en-US" sz="2800" dirty="0"/>
              <a:t>The question being raised among the Jewish masses was, </a:t>
            </a:r>
            <a:r>
              <a:rPr lang="en-US" altLang="en-US" sz="2800" b="1" i="1" dirty="0">
                <a:solidFill>
                  <a:srgbClr val="0000CC"/>
                </a:solidFill>
              </a:rPr>
              <a:t>“</a:t>
            </a:r>
            <a:r>
              <a:rPr lang="en-US" altLang="en-US" sz="2800" b="1" i="1" u="sng" dirty="0">
                <a:solidFill>
                  <a:srgbClr val="0000CC"/>
                </a:solidFill>
              </a:rPr>
              <a:t>What kind of righteousness is necessary for entering into the Kingdom?</a:t>
            </a:r>
            <a:r>
              <a:rPr lang="en-US" altLang="en-US" sz="2800" b="1" i="1" dirty="0">
                <a:solidFill>
                  <a:srgbClr val="0000CC"/>
                </a:solidFill>
              </a:rPr>
              <a:t>”</a:t>
            </a:r>
            <a:r>
              <a:rPr lang="en-US" altLang="en-US" sz="2800" dirty="0"/>
              <a:t> Was it </a:t>
            </a:r>
            <a:r>
              <a:rPr lang="en-US" altLang="en-US" sz="2800" b="1" i="1" dirty="0">
                <a:solidFill>
                  <a:srgbClr val="0000CC"/>
                </a:solidFill>
              </a:rPr>
              <a:t>“</a:t>
            </a:r>
            <a:r>
              <a:rPr lang="en-US" altLang="en-US" sz="2800" b="1" i="1" u="sng" dirty="0">
                <a:solidFill>
                  <a:srgbClr val="0000CC"/>
                </a:solidFill>
              </a:rPr>
              <a:t>Pharisaic righteousness</a:t>
            </a:r>
            <a:r>
              <a:rPr lang="en-US" altLang="en-US" sz="2800" b="1" i="1" dirty="0">
                <a:solidFill>
                  <a:srgbClr val="0000CC"/>
                </a:solidFill>
              </a:rPr>
              <a:t>” </a:t>
            </a:r>
            <a:r>
              <a:rPr lang="en-US" altLang="en-US" sz="2800" dirty="0"/>
              <a:t>or was it </a:t>
            </a:r>
            <a:r>
              <a:rPr lang="en-US" altLang="en-US" sz="2800" b="1" i="1" u="sng" dirty="0">
                <a:solidFill>
                  <a:srgbClr val="0000CC"/>
                </a:solidFill>
              </a:rPr>
              <a:t>righteousness, according to the Old Testament prophets</a:t>
            </a:r>
            <a:r>
              <a:rPr lang="en-US" altLang="en-US" sz="2800" dirty="0"/>
              <a:t>, which Jesus taught?</a:t>
            </a:r>
          </a:p>
          <a:p>
            <a:pPr algn="just">
              <a:spcBef>
                <a:spcPts val="0"/>
              </a:spcBef>
              <a:spcAft>
                <a:spcPts val="1800"/>
              </a:spcAft>
            </a:pPr>
            <a:r>
              <a:rPr lang="en-US" altLang="en-US" sz="2800" dirty="0"/>
              <a:t>From that perspective, </a:t>
            </a:r>
            <a:r>
              <a:rPr lang="en-US" altLang="en-US" sz="2800" b="1" i="1" u="sng" dirty="0">
                <a:solidFill>
                  <a:srgbClr val="0000CC"/>
                </a:solidFill>
              </a:rPr>
              <a:t>the most important single statement in the Sermon on the Mount is Matthew 5:20</a:t>
            </a:r>
            <a:r>
              <a:rPr lang="en-US" altLang="en-US" sz="2800" dirty="0"/>
              <a:t>.</a:t>
            </a:r>
          </a:p>
        </p:txBody>
      </p:sp>
      <p:sp>
        <p:nvSpPr>
          <p:cNvPr id="6" name="Text Box 4">
            <a:extLst>
              <a:ext uri="{FF2B5EF4-FFF2-40B4-BE49-F238E27FC236}">
                <a16:creationId xmlns:a16="http://schemas.microsoft.com/office/drawing/2014/main" id="{FB431206-5BAA-4417-995A-BF7052ABA99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ctr">
              <a:spcBef>
                <a:spcPct val="0"/>
              </a:spcBef>
              <a:buNone/>
            </a:pPr>
            <a:r>
              <a:rPr lang="en-US" altLang="en-US" sz="1800" b="1" dirty="0"/>
              <a:t>Law and Grace: Session 24 The SOM – Matthew 5:1–8:1 (Luke 6:17–49) </a:t>
            </a:r>
          </a:p>
        </p:txBody>
      </p:sp>
      <p:sp>
        <p:nvSpPr>
          <p:cNvPr id="2" name="Rectangle 1">
            <a:extLst>
              <a:ext uri="{FF2B5EF4-FFF2-40B4-BE49-F238E27FC236}">
                <a16:creationId xmlns:a16="http://schemas.microsoft.com/office/drawing/2014/main" id="{E02C1BAE-CCE0-4DEE-8035-473B94EC727B}"/>
              </a:ext>
            </a:extLst>
          </p:cNvPr>
          <p:cNvSpPr/>
          <p:nvPr/>
        </p:nvSpPr>
        <p:spPr>
          <a:xfrm>
            <a:off x="0" y="6467868"/>
            <a:ext cx="9144000" cy="313932"/>
          </a:xfrm>
          <a:prstGeom prst="rect">
            <a:avLst/>
          </a:prstGeom>
        </p:spPr>
        <p:txBody>
          <a:bodyPr wrap="square">
            <a:spAutoFit/>
          </a:bodyPr>
          <a:lstStyle/>
          <a:p>
            <a:pPr algn="ctr">
              <a:lnSpc>
                <a:spcPct val="90000"/>
              </a:lnSpc>
            </a:pPr>
            <a:r>
              <a:rPr lang="en-US" altLang="en-US" sz="1600" dirty="0">
                <a:latin typeface="Calibri" panose="020F0502020204030204" pitchFamily="34" charset="0"/>
                <a:cs typeface="Calibri" panose="020F0502020204030204" pitchFamily="34" charset="0"/>
              </a:rPr>
              <a:t>Fruchtenbaum, A. G. (1983). The Messianic Bible Study Collection (Vol. 94, p. 4). Tustin, CA: Ariel Ministries..</a:t>
            </a:r>
          </a:p>
        </p:txBody>
      </p:sp>
      <p:sp>
        <p:nvSpPr>
          <p:cNvPr id="7" name="Rectangle 2">
            <a:extLst>
              <a:ext uri="{FF2B5EF4-FFF2-40B4-BE49-F238E27FC236}">
                <a16:creationId xmlns:a16="http://schemas.microsoft.com/office/drawing/2014/main" id="{9F8047D9-CDC2-4C64-9AB2-482DE88AF7E4}"/>
              </a:ext>
            </a:extLst>
          </p:cNvPr>
          <p:cNvSpPr>
            <a:spLocks noGrp="1" noChangeArrowheads="1"/>
          </p:cNvSpPr>
          <p:nvPr>
            <p:ph type="title"/>
          </p:nvPr>
        </p:nvSpPr>
        <p:spPr>
          <a:xfrm>
            <a:off x="72572" y="685800"/>
            <a:ext cx="8998857" cy="455023"/>
          </a:xfrm>
        </p:spPr>
        <p:txBody>
          <a:bodyPr/>
          <a:lstStyle/>
          <a:p>
            <a:r>
              <a:rPr lang="en-US" altLang="en-US" sz="3200" b="1" dirty="0">
                <a:solidFill>
                  <a:srgbClr val="0000CC"/>
                </a:solidFill>
                <a:ea typeface="+mn-ea"/>
              </a:rPr>
              <a:t>Background </a:t>
            </a:r>
          </a:p>
        </p:txBody>
      </p:sp>
    </p:spTree>
    <p:extLst>
      <p:ext uri="{BB962C8B-B14F-4D97-AF65-F5344CB8AC3E}">
        <p14:creationId xmlns:p14="http://schemas.microsoft.com/office/powerpoint/2010/main" val="3365663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5FF37-1096-470C-8154-9D84B9252C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23936" y="138016"/>
            <a:ext cx="8896125" cy="2200602"/>
          </a:xfrm>
          <a:prstGeom prst="rect">
            <a:avLst/>
          </a:prstGeom>
        </p:spPr>
        <p:txBody>
          <a:bodyPr wrap="square">
            <a:spAutoFit/>
          </a:bodyPr>
          <a:lstStyle/>
          <a:p>
            <a:pPr lvl="0" algn="ctr" defTabSz="914400">
              <a:spcBef>
                <a:spcPts val="600"/>
              </a:spcBef>
              <a:spcAft>
                <a:spcPts val="600"/>
              </a:spcAft>
              <a:defRPr/>
            </a:pPr>
            <a:r>
              <a:rPr lang="en-US" sz="3600" b="1" dirty="0">
                <a:solidFill>
                  <a:srgbClr val="0000CC"/>
                </a:solidFill>
                <a:latin typeface="Calibri" panose="020F0502020204030204" pitchFamily="34" charset="0"/>
                <a:cs typeface="Calibri" panose="020F0502020204030204" pitchFamily="34" charset="0"/>
              </a:rPr>
              <a:t>Matthew 5:20</a:t>
            </a:r>
            <a:endParaRPr kumimoji="0" lang="en-US" sz="36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endParaRPr>
          </a:p>
          <a:p>
            <a:pPr lvl="0" algn="just" defTabSz="914400">
              <a:defRPr/>
            </a:pPr>
            <a:r>
              <a:rPr lang="en-US" sz="3200" dirty="0">
                <a:solidFill>
                  <a:srgbClr val="C00000"/>
                </a:solidFill>
                <a:latin typeface="Calibri" panose="020F0502020204030204" pitchFamily="34" charset="0"/>
                <a:cs typeface="Calibri" panose="020F0502020204030204" pitchFamily="34" charset="0"/>
              </a:rPr>
              <a:t>“For I say to you that </a:t>
            </a:r>
            <a:r>
              <a:rPr lang="en-US" sz="3200" b="1" u="sng" dirty="0">
                <a:solidFill>
                  <a:srgbClr val="C00000"/>
                </a:solidFill>
                <a:latin typeface="Calibri" panose="020F0502020204030204" pitchFamily="34" charset="0"/>
                <a:cs typeface="Calibri" panose="020F0502020204030204" pitchFamily="34" charset="0"/>
              </a:rPr>
              <a:t>unless your righteousness surpasses</a:t>
            </a:r>
            <a:r>
              <a:rPr lang="en-US" sz="3200" dirty="0">
                <a:solidFill>
                  <a:srgbClr val="C00000"/>
                </a:solidFill>
                <a:latin typeface="Calibri" panose="020F0502020204030204" pitchFamily="34" charset="0"/>
                <a:cs typeface="Calibri" panose="020F0502020204030204" pitchFamily="34" charset="0"/>
              </a:rPr>
              <a:t> that of the scribes and Pharisees, you will not enter the kingdom of heaven.</a:t>
            </a:r>
          </a:p>
        </p:txBody>
      </p:sp>
      <p:pic>
        <p:nvPicPr>
          <p:cNvPr id="2" name="Picture 1">
            <a:extLst>
              <a:ext uri="{FF2B5EF4-FFF2-40B4-BE49-F238E27FC236}">
                <a16:creationId xmlns:a16="http://schemas.microsoft.com/office/drawing/2014/main" id="{B305E6A8-9B1C-4DD1-B133-A0D9092A5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539" y="2413236"/>
            <a:ext cx="4564923" cy="2286000"/>
          </a:xfrm>
          <a:prstGeom prst="rect">
            <a:avLst/>
          </a:prstGeom>
        </p:spPr>
      </p:pic>
    </p:spTree>
    <p:extLst>
      <p:ext uri="{BB962C8B-B14F-4D97-AF65-F5344CB8AC3E}">
        <p14:creationId xmlns:p14="http://schemas.microsoft.com/office/powerpoint/2010/main" val="257238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dirty="0">
                <a:solidFill>
                  <a:srgbClr val="000000"/>
                </a:solidFill>
                <a:latin typeface="Calibri" panose="020F0502020204030204" pitchFamily="34" charset="0"/>
                <a:cs typeface="Calibri" panose="020F0502020204030204" pitchFamily="34" charset="0"/>
              </a:rPr>
              <a:t>Various Approaches to </a:t>
            </a:r>
            <a:r>
              <a:rPr lang="en-US" altLang="en-US" dirty="0">
                <a:solidFill>
                  <a:srgbClr val="000000"/>
                </a:solidFill>
                <a:latin typeface="Calibri" panose="020F0502020204030204" pitchFamily="34" charset="0"/>
                <a:cs typeface="Calibri" panose="020F0502020204030204" pitchFamily="34" charset="0"/>
              </a:rPr>
              <a:t>‘The Sermon on the Mount’</a:t>
            </a:r>
            <a:endParaRPr lang="en-US" dirty="0">
              <a:solidFill>
                <a:srgbClr val="000000"/>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u="sng" dirty="0">
                <a:solidFill>
                  <a:srgbClr val="0000CC"/>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3111335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dirty="0">
                <a:solidFill>
                  <a:srgbClr val="000000"/>
                </a:solidFill>
                <a:latin typeface="Calibri" panose="020F0502020204030204" pitchFamily="34" charset="0"/>
                <a:cs typeface="Calibri" panose="020F0502020204030204" pitchFamily="34" charset="0"/>
              </a:rPr>
              <a:t>Various Approaches to </a:t>
            </a:r>
            <a:r>
              <a:rPr lang="en-US" altLang="en-US" dirty="0">
                <a:solidFill>
                  <a:srgbClr val="000000"/>
                </a:solidFill>
                <a:latin typeface="Calibri" panose="020F0502020204030204" pitchFamily="34" charset="0"/>
                <a:cs typeface="Calibri" panose="020F0502020204030204" pitchFamily="34" charset="0"/>
              </a:rPr>
              <a:t>‘The Sermon on the Mount’</a:t>
            </a:r>
            <a:endParaRPr lang="en-US" dirty="0">
              <a:solidFill>
                <a:srgbClr val="000000"/>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CC"/>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b="1" u="sng" dirty="0">
                <a:solidFill>
                  <a:srgbClr val="0000CC"/>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44728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1542395"/>
            <a:ext cx="6771589" cy="4401205"/>
          </a:xfrm>
          <a:prstGeom prst="rect">
            <a:avLst/>
          </a:prstGeom>
          <a:noFill/>
          <a:ln>
            <a:noFill/>
          </a:ln>
        </p:spPr>
        <p:txBody>
          <a:bodyPr wrap="square">
            <a:spAutoFit/>
          </a:bodyPr>
          <a:lstStyle/>
          <a:p>
            <a:pPr lvl="0" algn="just" defTabSz="914400" fontAlgn="base">
              <a:spcBef>
                <a:spcPct val="0"/>
              </a:spcBef>
              <a:spcAft>
                <a:spcPct val="0"/>
              </a:spcAf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because Reformed theology has kept us Gentiles under the Law,—if not as a means of righteousness, then as “a rule of life,” that all the trouble has arisen. </a:t>
            </a:r>
            <a:r>
              <a:rPr kumimoji="0" 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more a rule of life than it is a means of righteousness. </a:t>
            </a:r>
            <a:r>
              <a:rPr kumimoji="0" lang="en-US" sz="28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Walking in the Spirit has now taken the place of walking by ordinances.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God has another principle under which He has put his saints: “Ye are not under law, but, under grace!” </a:t>
            </a:r>
            <a:r>
              <a:rPr lang="en-US" sz="2800" dirty="0">
                <a:solidFill>
                  <a:srgbClr val="000000"/>
                </a:solidFill>
                <a:latin typeface="Calibri" panose="020F0502020204030204" pitchFamily="34" charset="0"/>
                <a:cs typeface="Calibri" panose="020F0502020204030204" pitchFamily="34" charset="0"/>
              </a:rPr>
              <a:t>(Rom. 6:14; emphasis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mine)</a:t>
            </a:r>
          </a:p>
        </p:txBody>
      </p:sp>
      <p:sp>
        <p:nvSpPr>
          <p:cNvPr id="2" name="Rectangle 1">
            <a:extLst>
              <a:ext uri="{FF2B5EF4-FFF2-40B4-BE49-F238E27FC236}">
                <a16:creationId xmlns:a16="http://schemas.microsoft.com/office/drawing/2014/main" id="{A634B74D-66F4-476B-A1C7-9EEF14FD73AD}"/>
              </a:ext>
            </a:extLst>
          </p:cNvPr>
          <p:cNvSpPr/>
          <p:nvPr/>
        </p:nvSpPr>
        <p:spPr>
          <a:xfrm>
            <a:off x="428625" y="228600"/>
            <a:ext cx="8286750"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William R. Newell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Romans Verse-by-Verse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 274).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Grand Rapids, MI: Christian Classics Ethereal Library.</a:t>
            </a:r>
          </a:p>
        </p:txBody>
      </p:sp>
      <p:pic>
        <p:nvPicPr>
          <p:cNvPr id="4" name="Picture 3">
            <a:extLst>
              <a:ext uri="{FF2B5EF4-FFF2-40B4-BE49-F238E27FC236}">
                <a16:creationId xmlns:a16="http://schemas.microsoft.com/office/drawing/2014/main" id="{0B270E57-4D9A-4DEA-BC5C-A79F85DB96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611" y="1654552"/>
            <a:ext cx="1894789" cy="2743200"/>
          </a:xfrm>
          <a:prstGeom prst="rect">
            <a:avLst/>
          </a:prstGeom>
        </p:spPr>
      </p:pic>
    </p:spTree>
    <p:extLst>
      <p:ext uri="{BB962C8B-B14F-4D97-AF65-F5344CB8AC3E}">
        <p14:creationId xmlns:p14="http://schemas.microsoft.com/office/powerpoint/2010/main" val="1735646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628C5323-45E4-40F1-8736-5233E4849D47}"/>
              </a:ext>
            </a:extLst>
          </p:cNvPr>
          <p:cNvSpPr>
            <a:spLocks noGrp="1" noChangeArrowheads="1"/>
          </p:cNvSpPr>
          <p:nvPr>
            <p:ph type="body" idx="1"/>
          </p:nvPr>
        </p:nvSpPr>
        <p:spPr>
          <a:xfrm>
            <a:off x="0" y="1591057"/>
            <a:ext cx="8743406" cy="2828544"/>
          </a:xfrm>
        </p:spPr>
        <p:txBody>
          <a:bodyPr/>
          <a:lstStyle/>
          <a:p>
            <a:pPr marL="457200" indent="-457200" algn="just" eaLnBrk="1" hangingPunct="1">
              <a:defRPr/>
            </a:pPr>
            <a:r>
              <a:rPr lang="en-US" sz="2800" b="1" i="1" u="sng" dirty="0">
                <a:solidFill>
                  <a:srgbClr val="0000CC"/>
                </a:solidFill>
              </a:rPr>
              <a:t>In no sense is the sermon a means of attaining righteousness</a:t>
            </a:r>
            <a:r>
              <a:rPr lang="en-US" sz="2800" dirty="0">
                <a:cs typeface="Times New Roman" charset="0"/>
              </a:rPr>
              <a:t>; instead, it is a revelation of the righteousness of God and reflects the demands God’s holiness makes on those (Jews) who would walk in fellowship with Him and </a:t>
            </a:r>
            <a:r>
              <a:rPr lang="en-US" sz="2800" b="1" i="1" u="sng" dirty="0">
                <a:solidFill>
                  <a:srgbClr val="0000CC"/>
                </a:solidFill>
              </a:rPr>
              <a:t>enjoy the benefits of the kingdom He is offering</a:t>
            </a:r>
            <a:r>
              <a:rPr lang="en-US" sz="2800" dirty="0">
                <a:cs typeface="Times New Roman" charset="0"/>
              </a:rPr>
              <a:t>.</a:t>
            </a:r>
          </a:p>
        </p:txBody>
      </p:sp>
      <p:sp>
        <p:nvSpPr>
          <p:cNvPr id="5" name="Text Box 4">
            <a:extLst>
              <a:ext uri="{FF2B5EF4-FFF2-40B4-BE49-F238E27FC236}">
                <a16:creationId xmlns:a16="http://schemas.microsoft.com/office/drawing/2014/main" id="{43FBD228-38A7-4AD8-8338-EE658504628F}"/>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7" name="Rectangle 2">
            <a:extLst>
              <a:ext uri="{FF2B5EF4-FFF2-40B4-BE49-F238E27FC236}">
                <a16:creationId xmlns:a16="http://schemas.microsoft.com/office/drawing/2014/main" id="{12647C74-6BA9-43EF-87AA-4E2EC98E10DE}"/>
              </a:ext>
            </a:extLst>
          </p:cNvPr>
          <p:cNvSpPr>
            <a:spLocks noGrp="1" noChangeArrowheads="1"/>
          </p:cNvSpPr>
          <p:nvPr>
            <p:ph type="title"/>
          </p:nvPr>
        </p:nvSpPr>
        <p:spPr>
          <a:xfrm>
            <a:off x="685800" y="685800"/>
            <a:ext cx="7772400" cy="685800"/>
          </a:xfrm>
        </p:spPr>
        <p:txBody>
          <a:bodyPr/>
          <a:lstStyle/>
          <a:p>
            <a:pPr eaLnBrk="1" hangingPunct="1"/>
            <a:r>
              <a:rPr lang="en-US" altLang="en-US" sz="3200" b="1" dirty="0">
                <a:solidFill>
                  <a:srgbClr val="0000CC"/>
                </a:solidFill>
                <a:ea typeface="+mn-ea"/>
              </a:rPr>
              <a:t>The Sermon on the Mount - What it is not</a:t>
            </a:r>
          </a:p>
        </p:txBody>
      </p:sp>
      <p:sp>
        <p:nvSpPr>
          <p:cNvPr id="8" name="Rectangle 7">
            <a:extLst>
              <a:ext uri="{FF2B5EF4-FFF2-40B4-BE49-F238E27FC236}">
                <a16:creationId xmlns:a16="http://schemas.microsoft.com/office/drawing/2014/main" id="{26AC4FA9-6D93-49B0-8695-F38FF3044884}"/>
              </a:ext>
            </a:extLst>
          </p:cNvPr>
          <p:cNvSpPr/>
          <p:nvPr/>
        </p:nvSpPr>
        <p:spPr>
          <a:xfrm>
            <a:off x="0" y="6104989"/>
            <a:ext cx="9144000" cy="646331"/>
          </a:xfrm>
          <a:prstGeom prst="rect">
            <a:avLst/>
          </a:prstGeom>
        </p:spPr>
        <p:txBody>
          <a:bodyPr wrap="square">
            <a:spAutoFit/>
          </a:bodyPr>
          <a:lstStyle/>
          <a:p>
            <a:pPr algn="ctr">
              <a:defRPr/>
            </a:pPr>
            <a:r>
              <a:rPr lang="en-US" dirty="0">
                <a:latin typeface="Calibri" panose="020F0502020204030204" pitchFamily="34" charset="0"/>
                <a:cs typeface="Calibri" panose="020F0502020204030204" pitchFamily="34" charset="0"/>
              </a:rPr>
              <a:t>Pentecost, J. D. (1995). Thy Kingdom Come: Tracing God’s Kingdom Program and Covenant Promises throughout History (pp. 205–206). Grand Rapids, MI: Kregel Publications.</a:t>
            </a:r>
          </a:p>
        </p:txBody>
      </p:sp>
    </p:spTree>
    <p:extLst>
      <p:ext uri="{BB962C8B-B14F-4D97-AF65-F5344CB8AC3E}">
        <p14:creationId xmlns:p14="http://schemas.microsoft.com/office/powerpoint/2010/main" val="3442760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628C5323-45E4-40F1-8736-5233E4849D47}"/>
              </a:ext>
            </a:extLst>
          </p:cNvPr>
          <p:cNvSpPr>
            <a:spLocks noGrp="1" noChangeArrowheads="1"/>
          </p:cNvSpPr>
          <p:nvPr>
            <p:ph type="body" idx="1"/>
          </p:nvPr>
        </p:nvSpPr>
        <p:spPr>
          <a:xfrm>
            <a:off x="0" y="1591057"/>
            <a:ext cx="9144000" cy="4078223"/>
          </a:xfrm>
        </p:spPr>
        <p:txBody>
          <a:bodyPr/>
          <a:lstStyle/>
          <a:p>
            <a:pPr algn="just">
              <a:spcBef>
                <a:spcPts val="0"/>
              </a:spcBef>
              <a:spcAft>
                <a:spcPts val="1200"/>
              </a:spcAft>
            </a:pPr>
            <a:r>
              <a:rPr lang="en-US" sz="2600" dirty="0"/>
              <a:t>Taken in its totality, </a:t>
            </a:r>
            <a:r>
              <a:rPr lang="en-US" sz="2600" b="1" i="1" u="sng" dirty="0">
                <a:solidFill>
                  <a:srgbClr val="0000CC"/>
                </a:solidFill>
              </a:rPr>
              <a:t>as a unit</a:t>
            </a:r>
            <a:r>
              <a:rPr lang="en-US" sz="2600" dirty="0"/>
              <a:t>, it is not the “constitution” of the Messianic Kingdom, for that would require the reinstitution of the entire Mosaic Law, and that will not happen.</a:t>
            </a:r>
          </a:p>
          <a:p>
            <a:pPr algn="just">
              <a:spcBef>
                <a:spcPts val="0"/>
              </a:spcBef>
              <a:spcAft>
                <a:spcPts val="1200"/>
              </a:spcAft>
            </a:pPr>
            <a:r>
              <a:rPr lang="en-US" sz="2600" dirty="0"/>
              <a:t>Taken in its totality, </a:t>
            </a:r>
            <a:r>
              <a:rPr lang="en-US" sz="2600" b="1" i="1" u="sng" dirty="0">
                <a:solidFill>
                  <a:srgbClr val="0000CC"/>
                </a:solidFill>
              </a:rPr>
              <a:t>as a unit</a:t>
            </a:r>
            <a:r>
              <a:rPr lang="en-US" sz="2600" dirty="0"/>
              <a:t>, it is not the means of salvation, for that would mean that salvation is by means of works. This view is often expressed when someone says, </a:t>
            </a:r>
            <a:r>
              <a:rPr lang="en-US" sz="2600" i="1" dirty="0"/>
              <a:t>“Well, all I need to get into Heaven is to follow the “golden rule” found in the Sermon on the Mount.”</a:t>
            </a:r>
            <a:r>
              <a:rPr lang="en-US" sz="2600" dirty="0"/>
              <a:t> Even if one followed the golden rule, he still would not be saved or get into Heaven, because merely following the golden rule will not save anyone. This is not a means of salvation.</a:t>
            </a:r>
          </a:p>
        </p:txBody>
      </p:sp>
      <p:sp>
        <p:nvSpPr>
          <p:cNvPr id="5" name="Text Box 4">
            <a:extLst>
              <a:ext uri="{FF2B5EF4-FFF2-40B4-BE49-F238E27FC236}">
                <a16:creationId xmlns:a16="http://schemas.microsoft.com/office/drawing/2014/main" id="{43FBD228-38A7-4AD8-8338-EE658504628F}"/>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7" name="Rectangle 2">
            <a:extLst>
              <a:ext uri="{FF2B5EF4-FFF2-40B4-BE49-F238E27FC236}">
                <a16:creationId xmlns:a16="http://schemas.microsoft.com/office/drawing/2014/main" id="{12647C74-6BA9-43EF-87AA-4E2EC98E10DE}"/>
              </a:ext>
            </a:extLst>
          </p:cNvPr>
          <p:cNvSpPr>
            <a:spLocks noGrp="1" noChangeArrowheads="1"/>
          </p:cNvSpPr>
          <p:nvPr>
            <p:ph type="title"/>
          </p:nvPr>
        </p:nvSpPr>
        <p:spPr>
          <a:xfrm>
            <a:off x="685800" y="685800"/>
            <a:ext cx="7772400" cy="685800"/>
          </a:xfrm>
        </p:spPr>
        <p:txBody>
          <a:bodyPr/>
          <a:lstStyle/>
          <a:p>
            <a:pPr eaLnBrk="1" hangingPunct="1"/>
            <a:r>
              <a:rPr lang="en-US" altLang="en-US" sz="3200" b="1" dirty="0">
                <a:solidFill>
                  <a:srgbClr val="0000CC"/>
                </a:solidFill>
                <a:ea typeface="+mn-ea"/>
              </a:rPr>
              <a:t>The Sermon on the Mount - What it is not</a:t>
            </a:r>
          </a:p>
        </p:txBody>
      </p:sp>
      <p:sp>
        <p:nvSpPr>
          <p:cNvPr id="6" name="Rectangle 5">
            <a:extLst>
              <a:ext uri="{FF2B5EF4-FFF2-40B4-BE49-F238E27FC236}">
                <a16:creationId xmlns:a16="http://schemas.microsoft.com/office/drawing/2014/main" id="{A7605F10-311F-4935-B786-889AE19FC56D}"/>
              </a:ext>
            </a:extLst>
          </p:cNvPr>
          <p:cNvSpPr/>
          <p:nvPr/>
        </p:nvSpPr>
        <p:spPr>
          <a:xfrm>
            <a:off x="0" y="6143774"/>
            <a:ext cx="9144000" cy="646331"/>
          </a:xfrm>
          <a:prstGeom prst="rect">
            <a:avLst/>
          </a:prstGeom>
        </p:spPr>
        <p:txBody>
          <a:bodyPr wrap="square">
            <a:spAutoFit/>
          </a:bodyPr>
          <a:lstStyle/>
          <a:p>
            <a:pPr marL="0" lvl="1" algn="ctr"/>
            <a:r>
              <a:rPr lang="en-US" dirty="0">
                <a:latin typeface="Calibri" panose="020F0502020204030204" pitchFamily="34" charset="0"/>
                <a:cs typeface="Calibri" panose="020F0502020204030204" pitchFamily="34" charset="0"/>
              </a:rPr>
              <a:t>Fruchtenbaum, A. G. (1983). </a:t>
            </a:r>
            <a:r>
              <a:rPr lang="en-US" i="1" dirty="0">
                <a:latin typeface="Calibri" panose="020F0502020204030204" pitchFamily="34" charset="0"/>
                <a:cs typeface="Calibri" panose="020F0502020204030204" pitchFamily="34" charset="0"/>
              </a:rPr>
              <a:t>The Messianic Bible Study Collection </a:t>
            </a:r>
          </a:p>
          <a:p>
            <a:pPr marL="0" lvl="1" algn="ctr"/>
            <a:r>
              <a:rPr lang="en-US" dirty="0">
                <a:latin typeface="Calibri" panose="020F0502020204030204" pitchFamily="34" charset="0"/>
                <a:cs typeface="Calibri" panose="020F0502020204030204" pitchFamily="34" charset="0"/>
              </a:rPr>
              <a:t>(Vol. 94, pp. 6–7). Tustin, CA: Ariel Ministries.</a:t>
            </a:r>
          </a:p>
        </p:txBody>
      </p:sp>
    </p:spTree>
    <p:extLst>
      <p:ext uri="{BB962C8B-B14F-4D97-AF65-F5344CB8AC3E}">
        <p14:creationId xmlns:p14="http://schemas.microsoft.com/office/powerpoint/2010/main" val="4025031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628C5323-45E4-40F1-8736-5233E4849D47}"/>
              </a:ext>
            </a:extLst>
          </p:cNvPr>
          <p:cNvSpPr>
            <a:spLocks noGrp="1" noChangeArrowheads="1"/>
          </p:cNvSpPr>
          <p:nvPr>
            <p:ph type="body" idx="1"/>
          </p:nvPr>
        </p:nvSpPr>
        <p:spPr>
          <a:xfrm>
            <a:off x="0" y="1591057"/>
            <a:ext cx="9144000" cy="3398954"/>
          </a:xfrm>
        </p:spPr>
        <p:txBody>
          <a:bodyPr/>
          <a:lstStyle/>
          <a:p>
            <a:pPr algn="just"/>
            <a:r>
              <a:rPr lang="en-US" sz="2600" dirty="0"/>
              <a:t>Taken in its totality, </a:t>
            </a:r>
            <a:r>
              <a:rPr lang="en-US" sz="2600" b="1" i="1" u="sng" dirty="0">
                <a:solidFill>
                  <a:srgbClr val="0000CC"/>
                </a:solidFill>
              </a:rPr>
              <a:t>as a unit</a:t>
            </a:r>
            <a:r>
              <a:rPr lang="en-US" sz="2600" dirty="0"/>
              <a:t>, it is not Christian ethics for this age, for this would require the believer to keep the entire Law of Moses.…There are things mentioned in the Sermon that later do become Christian ethics for this age. </a:t>
            </a:r>
            <a:r>
              <a:rPr lang="en-US" sz="2600" b="1" i="1" u="sng" dirty="0">
                <a:solidFill>
                  <a:srgbClr val="0000CC"/>
                </a:solidFill>
              </a:rPr>
              <a:t>But as a unit, that was not its intent</a:t>
            </a:r>
            <a:r>
              <a:rPr lang="en-US" sz="2600" dirty="0"/>
              <a:t>. If it were, then the keeping of the entire Mosaic Law, all 613 commandments, would be obligatory as Christian ethics for this age. Yet the Bible teaches that this is not the case.  So, as a unit, it is not Christian ethics for this age, though things, which are said in the Sermon later, become Christian ethics for this age.</a:t>
            </a:r>
            <a:endParaRPr lang="en-US" sz="2600" dirty="0">
              <a:cs typeface="Times New Roman" charset="0"/>
            </a:endParaRPr>
          </a:p>
        </p:txBody>
      </p:sp>
      <p:sp>
        <p:nvSpPr>
          <p:cNvPr id="5" name="Text Box 4">
            <a:extLst>
              <a:ext uri="{FF2B5EF4-FFF2-40B4-BE49-F238E27FC236}">
                <a16:creationId xmlns:a16="http://schemas.microsoft.com/office/drawing/2014/main" id="{43FBD228-38A7-4AD8-8338-EE658504628F}"/>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7" name="Rectangle 2">
            <a:extLst>
              <a:ext uri="{FF2B5EF4-FFF2-40B4-BE49-F238E27FC236}">
                <a16:creationId xmlns:a16="http://schemas.microsoft.com/office/drawing/2014/main" id="{12647C74-6BA9-43EF-87AA-4E2EC98E10DE}"/>
              </a:ext>
            </a:extLst>
          </p:cNvPr>
          <p:cNvSpPr>
            <a:spLocks noGrp="1" noChangeArrowheads="1"/>
          </p:cNvSpPr>
          <p:nvPr>
            <p:ph type="title"/>
          </p:nvPr>
        </p:nvSpPr>
        <p:spPr>
          <a:xfrm>
            <a:off x="685800" y="685800"/>
            <a:ext cx="7772400" cy="685800"/>
          </a:xfrm>
        </p:spPr>
        <p:txBody>
          <a:bodyPr/>
          <a:lstStyle/>
          <a:p>
            <a:pPr eaLnBrk="1" hangingPunct="1"/>
            <a:r>
              <a:rPr lang="en-US" altLang="en-US" sz="3200" b="1" dirty="0">
                <a:solidFill>
                  <a:srgbClr val="0000CC"/>
                </a:solidFill>
                <a:ea typeface="+mn-ea"/>
              </a:rPr>
              <a:t>The Sermon on the Mount - What it is not</a:t>
            </a:r>
          </a:p>
        </p:txBody>
      </p:sp>
      <p:sp>
        <p:nvSpPr>
          <p:cNvPr id="9" name="Rectangle 8">
            <a:extLst>
              <a:ext uri="{FF2B5EF4-FFF2-40B4-BE49-F238E27FC236}">
                <a16:creationId xmlns:a16="http://schemas.microsoft.com/office/drawing/2014/main" id="{E71C9F5A-BE22-4434-8AA7-BFA1E0130252}"/>
              </a:ext>
            </a:extLst>
          </p:cNvPr>
          <p:cNvSpPr/>
          <p:nvPr/>
        </p:nvSpPr>
        <p:spPr>
          <a:xfrm>
            <a:off x="0" y="6143774"/>
            <a:ext cx="9144000" cy="646331"/>
          </a:xfrm>
          <a:prstGeom prst="rect">
            <a:avLst/>
          </a:prstGeom>
        </p:spPr>
        <p:txBody>
          <a:bodyPr wrap="square">
            <a:spAutoFit/>
          </a:bodyPr>
          <a:lstStyle/>
          <a:p>
            <a:pPr marL="0" lvl="1" algn="ctr"/>
            <a:r>
              <a:rPr lang="en-US" dirty="0">
                <a:latin typeface="Calibri" panose="020F0502020204030204" pitchFamily="34" charset="0"/>
                <a:cs typeface="Calibri" panose="020F0502020204030204" pitchFamily="34" charset="0"/>
              </a:rPr>
              <a:t>Fruchtenbaum, A. G. (1983). </a:t>
            </a:r>
            <a:r>
              <a:rPr lang="en-US" i="1" dirty="0">
                <a:latin typeface="Calibri" panose="020F0502020204030204" pitchFamily="34" charset="0"/>
                <a:cs typeface="Calibri" panose="020F0502020204030204" pitchFamily="34" charset="0"/>
              </a:rPr>
              <a:t>The Messianic Bible Study Collection </a:t>
            </a:r>
          </a:p>
          <a:p>
            <a:pPr marL="0" lvl="1" algn="ctr"/>
            <a:r>
              <a:rPr lang="en-US" dirty="0">
                <a:latin typeface="Calibri" panose="020F0502020204030204" pitchFamily="34" charset="0"/>
                <a:cs typeface="Calibri" panose="020F0502020204030204" pitchFamily="34" charset="0"/>
              </a:rPr>
              <a:t>(Vol. 94, pp. 6–7). Tustin, CA: Ariel Ministries.</a:t>
            </a:r>
          </a:p>
        </p:txBody>
      </p:sp>
    </p:spTree>
    <p:extLst>
      <p:ext uri="{BB962C8B-B14F-4D97-AF65-F5344CB8AC3E}">
        <p14:creationId xmlns:p14="http://schemas.microsoft.com/office/powerpoint/2010/main" val="1586706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dirty="0">
                <a:solidFill>
                  <a:srgbClr val="000000"/>
                </a:solidFill>
                <a:latin typeface="Calibri" panose="020F0502020204030204" pitchFamily="34" charset="0"/>
                <a:cs typeface="Calibri" panose="020F0502020204030204" pitchFamily="34" charset="0"/>
              </a:rPr>
              <a:t>Various Approaches to </a:t>
            </a:r>
            <a:r>
              <a:rPr lang="en-US" altLang="en-US" dirty="0">
                <a:solidFill>
                  <a:srgbClr val="000000"/>
                </a:solidFill>
                <a:latin typeface="Calibri" panose="020F0502020204030204" pitchFamily="34" charset="0"/>
                <a:cs typeface="Calibri" panose="020F0502020204030204" pitchFamily="34" charset="0"/>
              </a:rPr>
              <a:t>‘The Sermon on the Mount’</a:t>
            </a:r>
            <a:endParaRPr lang="en-US" dirty="0">
              <a:solidFill>
                <a:srgbClr val="000000"/>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CC"/>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b="1" u="sng" dirty="0">
                <a:solidFill>
                  <a:srgbClr val="0000CC"/>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139398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3B5D7C6-C996-4C60-92C4-5B52E05C805A}"/>
              </a:ext>
            </a:extLst>
          </p:cNvPr>
          <p:cNvSpPr>
            <a:spLocks noGrp="1" noChangeArrowheads="1"/>
          </p:cNvSpPr>
          <p:nvPr>
            <p:ph type="title"/>
          </p:nvPr>
        </p:nvSpPr>
        <p:spPr>
          <a:xfrm>
            <a:off x="685800" y="685800"/>
            <a:ext cx="7772400" cy="685800"/>
          </a:xfrm>
        </p:spPr>
        <p:txBody>
          <a:bodyPr/>
          <a:lstStyle/>
          <a:p>
            <a:pPr eaLnBrk="1" hangingPunct="1"/>
            <a:r>
              <a:rPr lang="en-US" altLang="en-US" sz="3200" b="1" dirty="0">
                <a:solidFill>
                  <a:srgbClr val="0000CC"/>
                </a:solidFill>
                <a:ea typeface="+mn-ea"/>
              </a:rPr>
              <a:t>The Sermon on the Mount - What it is</a:t>
            </a:r>
          </a:p>
        </p:txBody>
      </p:sp>
      <p:sp>
        <p:nvSpPr>
          <p:cNvPr id="20483" name="Rectangle 3">
            <a:extLst>
              <a:ext uri="{FF2B5EF4-FFF2-40B4-BE49-F238E27FC236}">
                <a16:creationId xmlns:a16="http://schemas.microsoft.com/office/drawing/2014/main" id="{628C5323-45E4-40F1-8736-5233E4849D47}"/>
              </a:ext>
            </a:extLst>
          </p:cNvPr>
          <p:cNvSpPr>
            <a:spLocks noGrp="1" noChangeArrowheads="1"/>
          </p:cNvSpPr>
          <p:nvPr>
            <p:ph type="body" idx="1"/>
          </p:nvPr>
        </p:nvSpPr>
        <p:spPr>
          <a:xfrm>
            <a:off x="0" y="1375954"/>
            <a:ext cx="9144000" cy="3430524"/>
          </a:xfrm>
        </p:spPr>
        <p:txBody>
          <a:bodyPr/>
          <a:lstStyle/>
          <a:p>
            <a:pPr marL="457200" indent="-457200" algn="just" eaLnBrk="1" hangingPunct="1">
              <a:defRPr/>
            </a:pPr>
            <a:r>
              <a:rPr lang="en-US" sz="2800" dirty="0">
                <a:cs typeface="Times New Roman" charset="0"/>
              </a:rPr>
              <a:t>The sermon was designed to lead [the Jewish] multitude away from </a:t>
            </a:r>
            <a:r>
              <a:rPr lang="en-US" sz="2800" b="1" dirty="0">
                <a:solidFill>
                  <a:srgbClr val="0000CC"/>
                </a:solidFill>
              </a:rPr>
              <a:t>a false concept of righteousness to a true concept of righteousness</a:t>
            </a:r>
            <a:r>
              <a:rPr lang="en-US" sz="2800" dirty="0">
                <a:cs typeface="Times New Roman" charset="0"/>
              </a:rPr>
              <a:t>; from a false hope of entrance into the kingdom to a sure foundation for entrance into Messiah’s kingdom…the Sermon on the Mount </a:t>
            </a:r>
            <a:r>
              <a:rPr lang="en-US" sz="2800" b="1" dirty="0">
                <a:solidFill>
                  <a:srgbClr val="0000CC"/>
                </a:solidFill>
              </a:rPr>
              <a:t>in its historical setting</a:t>
            </a:r>
            <a:r>
              <a:rPr lang="en-US" sz="2800" dirty="0">
                <a:cs typeface="Times New Roman" charset="0"/>
              </a:rPr>
              <a:t> was Christ’s instruction to that generation to which He was offering Himself as </a:t>
            </a:r>
            <a:r>
              <a:rPr lang="en-US" sz="2800" dirty="0" err="1">
                <a:cs typeface="Times New Roman" charset="0"/>
              </a:rPr>
              <a:t>Saviour</a:t>
            </a:r>
            <a:r>
              <a:rPr lang="en-US" sz="2800" dirty="0">
                <a:cs typeface="Times New Roman" charset="0"/>
              </a:rPr>
              <a:t> and Sovereign…</a:t>
            </a:r>
          </a:p>
        </p:txBody>
      </p:sp>
      <p:sp>
        <p:nvSpPr>
          <p:cNvPr id="5" name="Text Box 4">
            <a:extLst>
              <a:ext uri="{FF2B5EF4-FFF2-40B4-BE49-F238E27FC236}">
                <a16:creationId xmlns:a16="http://schemas.microsoft.com/office/drawing/2014/main" id="{43FBD228-38A7-4AD8-8338-EE658504628F}"/>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2" name="Rectangle 1">
            <a:extLst>
              <a:ext uri="{FF2B5EF4-FFF2-40B4-BE49-F238E27FC236}">
                <a16:creationId xmlns:a16="http://schemas.microsoft.com/office/drawing/2014/main" id="{A2D9072E-5F08-4688-AC5C-EFF5AC49D5B8}"/>
              </a:ext>
            </a:extLst>
          </p:cNvPr>
          <p:cNvSpPr/>
          <p:nvPr/>
        </p:nvSpPr>
        <p:spPr>
          <a:xfrm>
            <a:off x="0" y="6104989"/>
            <a:ext cx="9144000" cy="646331"/>
          </a:xfrm>
          <a:prstGeom prst="rect">
            <a:avLst/>
          </a:prstGeom>
        </p:spPr>
        <p:txBody>
          <a:bodyPr wrap="square">
            <a:spAutoFit/>
          </a:bodyPr>
          <a:lstStyle/>
          <a:p>
            <a:pPr algn="ctr">
              <a:defRPr/>
            </a:pPr>
            <a:r>
              <a:rPr lang="en-US" dirty="0">
                <a:latin typeface="Calibri" panose="020F0502020204030204" pitchFamily="34" charset="0"/>
                <a:cs typeface="Calibri" panose="020F0502020204030204" pitchFamily="34" charset="0"/>
              </a:rPr>
              <a:t>Pentecost, J. D. (1995). </a:t>
            </a:r>
            <a:r>
              <a:rPr lang="en-US" i="1" dirty="0">
                <a:latin typeface="Calibri" panose="020F0502020204030204" pitchFamily="34" charset="0"/>
                <a:cs typeface="Calibri" panose="020F0502020204030204" pitchFamily="34" charset="0"/>
              </a:rPr>
              <a:t>Thy Kingdom Come: Tracing God’s Kingdom Program and Covenant Promises throughout History </a:t>
            </a:r>
            <a:r>
              <a:rPr lang="en-US" dirty="0">
                <a:latin typeface="Calibri" panose="020F0502020204030204" pitchFamily="34" charset="0"/>
                <a:cs typeface="Calibri" panose="020F0502020204030204" pitchFamily="34" charset="0"/>
              </a:rPr>
              <a:t>(pp. 205–206). Grand Rapids, MI: Kregel Publications.</a:t>
            </a:r>
          </a:p>
        </p:txBody>
      </p:sp>
    </p:spTree>
    <p:extLst>
      <p:ext uri="{BB962C8B-B14F-4D97-AF65-F5344CB8AC3E}">
        <p14:creationId xmlns:p14="http://schemas.microsoft.com/office/powerpoint/2010/main" val="2668845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3B5D7C6-C996-4C60-92C4-5B52E05C805A}"/>
              </a:ext>
            </a:extLst>
          </p:cNvPr>
          <p:cNvSpPr>
            <a:spLocks noGrp="1" noChangeArrowheads="1"/>
          </p:cNvSpPr>
          <p:nvPr>
            <p:ph type="title"/>
          </p:nvPr>
        </p:nvSpPr>
        <p:spPr>
          <a:xfrm>
            <a:off x="685800" y="685800"/>
            <a:ext cx="7772400" cy="685800"/>
          </a:xfrm>
        </p:spPr>
        <p:txBody>
          <a:bodyPr/>
          <a:lstStyle/>
          <a:p>
            <a:pPr eaLnBrk="1" hangingPunct="1"/>
            <a:r>
              <a:rPr lang="en-US" altLang="en-US" sz="3200" b="1" dirty="0">
                <a:solidFill>
                  <a:srgbClr val="0000CC"/>
                </a:solidFill>
                <a:ea typeface="+mn-ea"/>
              </a:rPr>
              <a:t>The Sermon on the Mount - What it is</a:t>
            </a:r>
          </a:p>
        </p:txBody>
      </p:sp>
      <p:sp>
        <p:nvSpPr>
          <p:cNvPr id="20483" name="Rectangle 3">
            <a:extLst>
              <a:ext uri="{FF2B5EF4-FFF2-40B4-BE49-F238E27FC236}">
                <a16:creationId xmlns:a16="http://schemas.microsoft.com/office/drawing/2014/main" id="{628C5323-45E4-40F1-8736-5233E4849D47}"/>
              </a:ext>
            </a:extLst>
          </p:cNvPr>
          <p:cNvSpPr>
            <a:spLocks noGrp="1" noChangeArrowheads="1"/>
          </p:cNvSpPr>
          <p:nvPr>
            <p:ph type="body" idx="1"/>
          </p:nvPr>
        </p:nvSpPr>
        <p:spPr>
          <a:xfrm>
            <a:off x="0" y="1371600"/>
            <a:ext cx="9144000" cy="4470110"/>
          </a:xfrm>
        </p:spPr>
        <p:txBody>
          <a:bodyPr/>
          <a:lstStyle/>
          <a:p>
            <a:pPr marL="457200" indent="-457200" algn="just" eaLnBrk="1" hangingPunct="1">
              <a:defRPr/>
            </a:pPr>
            <a:r>
              <a:rPr lang="en-US" sz="2400" dirty="0">
                <a:cs typeface="Times New Roman" charset="0"/>
              </a:rPr>
              <a:t>In its context—</a:t>
            </a:r>
            <a:r>
              <a:rPr lang="en-US" sz="2400" b="1" u="sng" dirty="0">
                <a:solidFill>
                  <a:srgbClr val="0000CC"/>
                </a:solidFill>
              </a:rPr>
              <a:t>in the Jewish frame of reference in which it was spoken</a:t>
            </a:r>
            <a:r>
              <a:rPr lang="en-US" sz="2400" dirty="0">
                <a:cs typeface="Times New Roman" charset="0"/>
              </a:rPr>
              <a:t>—the Sermon on the Mount is </a:t>
            </a:r>
            <a:r>
              <a:rPr lang="en-US" sz="2400" b="1" dirty="0">
                <a:solidFill>
                  <a:srgbClr val="0000CC"/>
                </a:solidFill>
              </a:rPr>
              <a:t>the Messiah’s interpretation of the standard of righteousness, which the Law demanded</a:t>
            </a:r>
            <a:r>
              <a:rPr lang="en-US" sz="2400" dirty="0">
                <a:cs typeface="Times New Roman" charset="0"/>
              </a:rPr>
              <a:t>, put in contrast with the Pharisaic interpretation of the kind of righteousness, which the Law demanded. A better title for this “sermon” would be “The Messiah’s Interpretation of the Righteousness of the Law.” So, </a:t>
            </a:r>
            <a:r>
              <a:rPr lang="en-US" sz="2400" b="1" u="sng" dirty="0">
                <a:solidFill>
                  <a:srgbClr val="0000CC"/>
                </a:solidFill>
              </a:rPr>
              <a:t>as a unit</a:t>
            </a:r>
            <a:r>
              <a:rPr lang="en-US" sz="2400" dirty="0">
                <a:cs typeface="Times New Roman" charset="0"/>
              </a:rPr>
              <a:t>, it is the Messiah’s interpretation of the kind of righteousness, which the Law demanded, stated in contradistinction to the Pharisaic interpretation of the kind of righteousness that the Law demanded. </a:t>
            </a:r>
            <a:r>
              <a:rPr lang="en-US" sz="2400" b="1" dirty="0">
                <a:solidFill>
                  <a:srgbClr val="0000CC"/>
                </a:solidFill>
              </a:rPr>
              <a:t>The difference is between </a:t>
            </a:r>
            <a:r>
              <a:rPr lang="en-US" sz="2400" b="1" u="sng" dirty="0">
                <a:solidFill>
                  <a:srgbClr val="0000CC"/>
                </a:solidFill>
              </a:rPr>
              <a:t>mere external conformity</a:t>
            </a:r>
            <a:r>
              <a:rPr lang="en-US" sz="2400" b="1" dirty="0">
                <a:solidFill>
                  <a:srgbClr val="0000CC"/>
                </a:solidFill>
              </a:rPr>
              <a:t> in contrast to </a:t>
            </a:r>
            <a:r>
              <a:rPr lang="en-US" sz="2400" b="1" u="sng" dirty="0">
                <a:solidFill>
                  <a:srgbClr val="0000CC"/>
                </a:solidFill>
              </a:rPr>
              <a:t>internal conformity that naturally lends itself to external conformity</a:t>
            </a:r>
            <a:r>
              <a:rPr lang="en-US" sz="2400" dirty="0">
                <a:cs typeface="Times New Roman" charset="0"/>
              </a:rPr>
              <a:t>.</a:t>
            </a:r>
          </a:p>
          <a:p>
            <a:pPr marL="0" indent="0" algn="just" eaLnBrk="1" hangingPunct="1">
              <a:buNone/>
              <a:defRPr/>
            </a:pPr>
            <a:endParaRPr lang="en-US" sz="1800" dirty="0">
              <a:cs typeface="Times New Roman" charset="0"/>
            </a:endParaRPr>
          </a:p>
        </p:txBody>
      </p:sp>
      <p:sp>
        <p:nvSpPr>
          <p:cNvPr id="5" name="Text Box 4">
            <a:extLst>
              <a:ext uri="{FF2B5EF4-FFF2-40B4-BE49-F238E27FC236}">
                <a16:creationId xmlns:a16="http://schemas.microsoft.com/office/drawing/2014/main" id="{43FBD228-38A7-4AD8-8338-EE658504628F}"/>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6" name="Rectangle 5">
            <a:extLst>
              <a:ext uri="{FF2B5EF4-FFF2-40B4-BE49-F238E27FC236}">
                <a16:creationId xmlns:a16="http://schemas.microsoft.com/office/drawing/2014/main" id="{34B34F81-0EAE-4BF4-9991-E023EECF94BF}"/>
              </a:ext>
            </a:extLst>
          </p:cNvPr>
          <p:cNvSpPr/>
          <p:nvPr/>
        </p:nvSpPr>
        <p:spPr>
          <a:xfrm>
            <a:off x="0" y="6143774"/>
            <a:ext cx="9144000" cy="646331"/>
          </a:xfrm>
          <a:prstGeom prst="rect">
            <a:avLst/>
          </a:prstGeom>
        </p:spPr>
        <p:txBody>
          <a:bodyPr wrap="square">
            <a:spAutoFit/>
          </a:bodyPr>
          <a:lstStyle/>
          <a:p>
            <a:pPr marL="0" lvl="1" algn="ctr"/>
            <a:r>
              <a:rPr lang="en-US" dirty="0">
                <a:latin typeface="Calibri" panose="020F0502020204030204" pitchFamily="34" charset="0"/>
                <a:cs typeface="Calibri" panose="020F0502020204030204" pitchFamily="34" charset="0"/>
              </a:rPr>
              <a:t>Fruchtenbaum, A. G. (1983). </a:t>
            </a:r>
            <a:r>
              <a:rPr lang="en-US" i="1" dirty="0">
                <a:latin typeface="Calibri" panose="020F0502020204030204" pitchFamily="34" charset="0"/>
                <a:cs typeface="Calibri" panose="020F0502020204030204" pitchFamily="34" charset="0"/>
              </a:rPr>
              <a:t>The Messianic Bible Study Collection </a:t>
            </a:r>
          </a:p>
          <a:p>
            <a:pPr marL="0" lvl="1" algn="ctr"/>
            <a:r>
              <a:rPr lang="en-US" dirty="0">
                <a:latin typeface="Calibri" panose="020F0502020204030204" pitchFamily="34" charset="0"/>
                <a:cs typeface="Calibri" panose="020F0502020204030204" pitchFamily="34" charset="0"/>
              </a:rPr>
              <a:t>(Vol. 94, pp. 6–7). Tustin, CA: Ariel Ministries.</a:t>
            </a:r>
          </a:p>
        </p:txBody>
      </p:sp>
    </p:spTree>
    <p:extLst>
      <p:ext uri="{BB962C8B-B14F-4D97-AF65-F5344CB8AC3E}">
        <p14:creationId xmlns:p14="http://schemas.microsoft.com/office/powerpoint/2010/main" val="13247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dirty="0">
                <a:solidFill>
                  <a:srgbClr val="000000"/>
                </a:solidFill>
                <a:latin typeface="Calibri" panose="020F0502020204030204" pitchFamily="34" charset="0"/>
                <a:cs typeface="Calibri" panose="020F0502020204030204" pitchFamily="34" charset="0"/>
              </a:rPr>
              <a:t>Various Approaches to </a:t>
            </a:r>
            <a:r>
              <a:rPr lang="en-US" altLang="en-US" dirty="0">
                <a:solidFill>
                  <a:srgbClr val="000000"/>
                </a:solidFill>
                <a:latin typeface="Calibri" panose="020F0502020204030204" pitchFamily="34" charset="0"/>
                <a:cs typeface="Calibri" panose="020F0502020204030204" pitchFamily="34" charset="0"/>
              </a:rPr>
              <a:t>‘The Sermon on the Mount’</a:t>
            </a:r>
            <a:endParaRPr lang="en-US" dirty="0">
              <a:solidFill>
                <a:srgbClr val="000000"/>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u="sng" dirty="0">
                <a:solidFill>
                  <a:srgbClr val="0000CC"/>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3969270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840922"/>
            <a:ext cx="8919713" cy="4336041"/>
          </a:xfrm>
        </p:spPr>
        <p:txBody>
          <a:bodyPr>
            <a:noAutofit/>
          </a:bodyPr>
          <a:lstStyle/>
          <a:p>
            <a:pPr marL="457200" indent="-457200" algn="just">
              <a:lnSpc>
                <a:spcPct val="100000"/>
              </a:lnSpc>
              <a:spcBef>
                <a:spcPts val="0"/>
              </a:spcBef>
              <a:spcAft>
                <a:spcPts val="1200"/>
              </a:spcAft>
            </a:pPr>
            <a:r>
              <a:rPr lang="en-US" sz="2700" dirty="0"/>
              <a:t>The original Scofield Reference Bible (1909) stated that the Sermon on the Mount </a:t>
            </a:r>
            <a:r>
              <a:rPr lang="en-US" sz="2700" i="1" dirty="0"/>
              <a:t>"clearly has a beautiful moral application to the Christian" </a:t>
            </a:r>
            <a:r>
              <a:rPr lang="en-US" sz="2700" dirty="0"/>
              <a:t>(p.1000). </a:t>
            </a:r>
          </a:p>
          <a:p>
            <a:pPr marL="457200" indent="-457200" algn="just">
              <a:lnSpc>
                <a:spcPct val="100000"/>
              </a:lnSpc>
              <a:spcBef>
                <a:spcPts val="0"/>
              </a:spcBef>
              <a:spcAft>
                <a:spcPts val="1200"/>
              </a:spcAft>
            </a:pPr>
            <a:r>
              <a:rPr lang="en-US" sz="2700" b="1" dirty="0">
                <a:solidFill>
                  <a:srgbClr val="0000CC"/>
                </a:solidFill>
              </a:rPr>
              <a:t>Arno </a:t>
            </a:r>
            <a:r>
              <a:rPr lang="en-US" sz="2700" b="1" dirty="0" err="1">
                <a:solidFill>
                  <a:srgbClr val="0000CC"/>
                </a:solidFill>
              </a:rPr>
              <a:t>Gaebelein</a:t>
            </a:r>
            <a:r>
              <a:rPr lang="en-US" sz="2700" dirty="0"/>
              <a:t>, wrote, concerning the Beatitudes, </a:t>
            </a:r>
            <a:r>
              <a:rPr lang="en-US" sz="2700" i="1" dirty="0"/>
              <a:t>"The blessings in themselves are most wonderful in their scope and inexhaustible in their meaning"</a:t>
            </a:r>
            <a:r>
              <a:rPr lang="en-US" sz="2700" dirty="0"/>
              <a:t> (p. 112). </a:t>
            </a:r>
          </a:p>
          <a:p>
            <a:pPr marL="457200" indent="-457200" algn="just">
              <a:lnSpc>
                <a:spcPct val="100000"/>
              </a:lnSpc>
              <a:spcBef>
                <a:spcPts val="0"/>
              </a:spcBef>
              <a:spcAft>
                <a:spcPts val="1200"/>
              </a:spcAft>
            </a:pPr>
            <a:r>
              <a:rPr lang="en-US" sz="2700" b="1" dirty="0">
                <a:solidFill>
                  <a:srgbClr val="0000CC"/>
                </a:solidFill>
              </a:rPr>
              <a:t>John Walvoord </a:t>
            </a:r>
            <a:r>
              <a:rPr lang="en-US" sz="2700" dirty="0"/>
              <a:t>– </a:t>
            </a:r>
            <a:r>
              <a:rPr lang="en-US" sz="2700" i="1" dirty="0"/>
              <a:t>"The Sermon on the Mount is clearly intended to be a definitive statement of Christ’s teaching and should not be pushed aside lightly by unnecessary stricture which would relegate it to unimportant truth" </a:t>
            </a:r>
            <a:r>
              <a:rPr lang="en-US" sz="2700" dirty="0"/>
              <a:t>(</a:t>
            </a:r>
            <a:r>
              <a:rPr lang="en-US" sz="2700" i="1" dirty="0"/>
              <a:t>Matthew—Thy Kingdom Come</a:t>
            </a:r>
            <a:r>
              <a:rPr lang="en-US" sz="2700" dirty="0"/>
              <a:t>, p. 45). </a:t>
            </a:r>
          </a:p>
        </p:txBody>
      </p:sp>
      <p:sp>
        <p:nvSpPr>
          <p:cNvPr id="8" name="Text Box 4">
            <a:extLst>
              <a:ext uri="{FF2B5EF4-FFF2-40B4-BE49-F238E27FC236}">
                <a16:creationId xmlns:a16="http://schemas.microsoft.com/office/drawing/2014/main" id="{7A5EE9AB-63BC-4B05-8EC4-B637C90B7C75}"/>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6" name="Title 1">
            <a:extLst>
              <a:ext uri="{FF2B5EF4-FFF2-40B4-BE49-F238E27FC236}">
                <a16:creationId xmlns:a16="http://schemas.microsoft.com/office/drawing/2014/main" id="{0C00F120-3DAB-4015-9ACA-7A17495DB0C4}"/>
              </a:ext>
            </a:extLst>
          </p:cNvPr>
          <p:cNvSpPr>
            <a:spLocks noGrp="1"/>
          </p:cNvSpPr>
          <p:nvPr>
            <p:ph type="title"/>
          </p:nvPr>
        </p:nvSpPr>
        <p:spPr>
          <a:xfrm>
            <a:off x="393996" y="678180"/>
            <a:ext cx="8356008"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rgbClr val="C00000"/>
                </a:solidFill>
                <a:ea typeface="+mn-ea"/>
              </a:rPr>
              <a:t>“</a:t>
            </a:r>
            <a:r>
              <a:rPr lang="en-US" sz="3200" b="1" u="sng" dirty="0">
                <a:solidFill>
                  <a:srgbClr val="C00000"/>
                </a:solidFill>
              </a:rPr>
              <a:t>False</a:t>
            </a:r>
            <a:r>
              <a:rPr lang="en-US" sz="3200" b="1" dirty="0">
                <a:solidFill>
                  <a:srgbClr val="C00000"/>
                </a:solidFill>
              </a:rPr>
              <a:t>!”</a:t>
            </a:r>
            <a:endParaRPr lang="en-US" sz="3200" b="1" dirty="0">
              <a:solidFill>
                <a:srgbClr val="C00000"/>
              </a:solidFill>
              <a:ea typeface="+mn-ea"/>
            </a:endParaRPr>
          </a:p>
        </p:txBody>
      </p:sp>
    </p:spTree>
    <p:extLst>
      <p:ext uri="{BB962C8B-B14F-4D97-AF65-F5344CB8AC3E}">
        <p14:creationId xmlns:p14="http://schemas.microsoft.com/office/powerpoint/2010/main" val="2296220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840922"/>
            <a:ext cx="8919713" cy="1903764"/>
          </a:xfrm>
        </p:spPr>
        <p:txBody>
          <a:bodyPr>
            <a:noAutofit/>
          </a:bodyPr>
          <a:lstStyle/>
          <a:p>
            <a:pPr marL="457200" indent="-457200" algn="just">
              <a:lnSpc>
                <a:spcPct val="100000"/>
              </a:lnSpc>
              <a:spcBef>
                <a:spcPts val="0"/>
              </a:spcBef>
              <a:spcAft>
                <a:spcPts val="1200"/>
              </a:spcAft>
            </a:pPr>
            <a:r>
              <a:rPr lang="en-US" sz="2800" dirty="0"/>
              <a:t>It is profitable for us (2 Tim. 3:16-17). </a:t>
            </a:r>
          </a:p>
          <a:p>
            <a:pPr marL="457200" indent="0" algn="just">
              <a:lnSpc>
                <a:spcPct val="100000"/>
              </a:lnSpc>
              <a:spcBef>
                <a:spcPts val="0"/>
              </a:spcBef>
              <a:spcAft>
                <a:spcPts val="1200"/>
              </a:spcAft>
              <a:buNone/>
            </a:pPr>
            <a:r>
              <a:rPr lang="en-US" sz="2800" dirty="0"/>
              <a:t>God has included it in His Word, and everything in the Bible is of immense value to us! All of God’s Word is important. </a:t>
            </a:r>
          </a:p>
        </p:txBody>
      </p:sp>
      <p:sp>
        <p:nvSpPr>
          <p:cNvPr id="4" name="Title 1"/>
          <p:cNvSpPr>
            <a:spLocks noGrp="1"/>
          </p:cNvSpPr>
          <p:nvPr>
            <p:ph type="title"/>
          </p:nvPr>
        </p:nvSpPr>
        <p:spPr>
          <a:xfrm>
            <a:off x="413369" y="678180"/>
            <a:ext cx="8317262"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rgbClr val="C00000"/>
                </a:solidFill>
              </a:rPr>
              <a:t>“</a:t>
            </a:r>
            <a:r>
              <a:rPr lang="en-US" sz="3200" b="1" u="sng" dirty="0">
                <a:solidFill>
                  <a:srgbClr val="C00000"/>
                </a:solidFill>
              </a:rPr>
              <a:t>False</a:t>
            </a:r>
            <a:r>
              <a:rPr lang="en-US" sz="3200" b="1" dirty="0">
                <a:solidFill>
                  <a:srgbClr val="C00000"/>
                </a:solidFill>
              </a:rPr>
              <a:t>!”</a:t>
            </a:r>
            <a:endParaRPr lang="en-US" sz="3200" b="1" dirty="0">
              <a:solidFill>
                <a:srgbClr val="0000CC"/>
              </a:solidFill>
              <a:ea typeface="+mn-ea"/>
            </a:endParaRPr>
          </a:p>
        </p:txBody>
      </p:sp>
      <p:pic>
        <p:nvPicPr>
          <p:cNvPr id="2" name="Picture 1">
            <a:extLst>
              <a:ext uri="{FF2B5EF4-FFF2-40B4-BE49-F238E27FC236}">
                <a16:creationId xmlns:a16="http://schemas.microsoft.com/office/drawing/2014/main" id="{4E8883A5-F8A2-441E-BF33-E7C5879810F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43200" y="3668095"/>
            <a:ext cx="3657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Box 4">
            <a:extLst>
              <a:ext uri="{FF2B5EF4-FFF2-40B4-BE49-F238E27FC236}">
                <a16:creationId xmlns:a16="http://schemas.microsoft.com/office/drawing/2014/main" id="{30CCC515-9AFC-4372-8E42-9499D3873C94}"/>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Tree>
    <p:extLst>
      <p:ext uri="{BB962C8B-B14F-4D97-AF65-F5344CB8AC3E}">
        <p14:creationId xmlns:p14="http://schemas.microsoft.com/office/powerpoint/2010/main" val="2132669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5FF37-1096-470C-8154-9D84B9252C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23936" y="138016"/>
            <a:ext cx="8896125" cy="2693045"/>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2 Tim. 3:16-17</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3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16</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All Scripture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 inspired by God and </a:t>
            </a:r>
            <a:r>
              <a:rPr kumimoji="0" lang="en-US" sz="3200" b="1" i="0"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profitable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for teaching, for reproof, for correction, for training in righteousness; </a:t>
            </a:r>
            <a:r>
              <a:rPr kumimoji="0" lang="en-US" sz="3200" b="0" i="0" u="none" strike="noStrike" kern="1200" cap="none" spc="0" normalizeH="0" baseline="30000" noProof="0" dirty="0">
                <a:ln>
                  <a:noFill/>
                </a:ln>
                <a:solidFill>
                  <a:prstClr val="black"/>
                </a:solidFill>
                <a:effectLst/>
                <a:uLnTx/>
                <a:uFillTx/>
                <a:latin typeface="Calibri" panose="020F0502020204030204" pitchFamily="34" charset="0"/>
                <a:ea typeface="+mn-ea"/>
                <a:cs typeface="Calibri" panose="020F0502020204030204" pitchFamily="34" charset="0"/>
              </a:rPr>
              <a:t>17</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so that the man of God may be adequate, equipped for every good work." </a:t>
            </a:r>
          </a:p>
        </p:txBody>
      </p:sp>
    </p:spTree>
    <p:extLst>
      <p:ext uri="{BB962C8B-B14F-4D97-AF65-F5344CB8AC3E}">
        <p14:creationId xmlns:p14="http://schemas.microsoft.com/office/powerpoint/2010/main" val="34111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9CFC3843-5F99-4094-9701-1EF36B493E19}"/>
              </a:ext>
            </a:extLst>
          </p:cNvPr>
          <p:cNvSpPr>
            <a:spLocks noChangeArrowheads="1"/>
          </p:cNvSpPr>
          <p:nvPr/>
        </p:nvSpPr>
        <p:spPr bwMode="auto">
          <a:xfrm>
            <a:off x="109038" y="1543050"/>
            <a:ext cx="89259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a:defRPr/>
            </a:pPr>
            <a:r>
              <a:rPr lang="en-US" altLang="en-US" sz="2800" dirty="0">
                <a:solidFill>
                  <a:srgbClr val="000000"/>
                </a:solidFill>
                <a:latin typeface="Calibri" panose="020F0502020204030204" pitchFamily="34" charset="0"/>
                <a:cs typeface="Calibri" panose="020F0502020204030204" pitchFamily="34" charset="0"/>
              </a:rPr>
              <a:t>In Romans 7 we have a man renewed by the Spirit of God, but </a:t>
            </a:r>
            <a:r>
              <a:rPr lang="en-US" altLang="en-US" sz="2800" b="1" i="1" u="sng" dirty="0">
                <a:solidFill>
                  <a:srgbClr val="C00000"/>
                </a:solidFill>
                <a:latin typeface="Calibri" panose="020F0502020204030204" pitchFamily="34" charset="0"/>
                <a:cs typeface="Calibri" panose="020F0502020204030204" pitchFamily="34" charset="0"/>
              </a:rPr>
              <a:t>struggling under law</a:t>
            </a:r>
            <a:r>
              <a:rPr lang="en-US" altLang="en-US" sz="2800" b="1" i="1" dirty="0">
                <a:solidFill>
                  <a:srgbClr val="C00000"/>
                </a:solidFill>
                <a:latin typeface="Calibri" panose="020F0502020204030204" pitchFamily="34" charset="0"/>
                <a:cs typeface="Calibri" panose="020F0502020204030204" pitchFamily="34" charset="0"/>
              </a:rPr>
              <a:t>,</a:t>
            </a:r>
            <a:r>
              <a:rPr lang="en-US" altLang="en-US" sz="2800" b="1" i="1" dirty="0">
                <a:solidFill>
                  <a:srgbClr val="0000CC"/>
                </a:solidFill>
                <a:latin typeface="Calibri" panose="020F0502020204030204" pitchFamily="34" charset="0"/>
                <a:cs typeface="Calibri" panose="020F0502020204030204" pitchFamily="34" charset="0"/>
              </a:rPr>
              <a:t> hoping thereby to subdue or find deliverance from the power of the old Adamic nature</a:t>
            </a:r>
            <a:r>
              <a:rPr lang="en-US" altLang="en-US" sz="2800" dirty="0">
                <a:solidFill>
                  <a:srgbClr val="000000"/>
                </a:solidFill>
                <a:latin typeface="Calibri" panose="020F0502020204030204" pitchFamily="34" charset="0"/>
                <a:cs typeface="Calibri" panose="020F0502020204030204" pitchFamily="34" charset="0"/>
              </a:rPr>
              <a:t>. In chapter 8 we have God’s way of deliverance through the death and resurrection of Christ with which the believer is </a:t>
            </a:r>
            <a:r>
              <a:rPr lang="en-US" altLang="en-US" sz="2800" b="1" i="1" u="sng" dirty="0">
                <a:solidFill>
                  <a:srgbClr val="008000"/>
                </a:solidFill>
                <a:latin typeface="Calibri" panose="020F0502020204030204" pitchFamily="34" charset="0"/>
                <a:cs typeface="Calibri" panose="020F0502020204030204" pitchFamily="34" charset="0"/>
              </a:rPr>
              <a:t>identified</a:t>
            </a:r>
            <a:r>
              <a:rPr lang="en-US" altLang="en-US" sz="2800" dirty="0">
                <a:solidFill>
                  <a:srgbClr val="000000"/>
                </a:solidFill>
                <a:latin typeface="Calibri" panose="020F0502020204030204" pitchFamily="34" charset="0"/>
                <a:cs typeface="Calibri" panose="020F0502020204030204" pitchFamily="34" charset="0"/>
              </a:rPr>
              <a:t> before God. The chapter begins with </a:t>
            </a:r>
            <a:r>
              <a:rPr lang="en-US" altLang="en-US" sz="2800" b="1" dirty="0">
                <a:solidFill>
                  <a:srgbClr val="000000"/>
                </a:solidFill>
                <a:latin typeface="Calibri" panose="020F0502020204030204" pitchFamily="34" charset="0"/>
                <a:cs typeface="Calibri" panose="020F0502020204030204" pitchFamily="34" charset="0"/>
              </a:rPr>
              <a:t>“no condemnation”</a:t>
            </a:r>
            <a:r>
              <a:rPr lang="en-US" altLang="en-US" sz="2800" dirty="0">
                <a:solidFill>
                  <a:srgbClr val="000000"/>
                </a:solidFill>
                <a:latin typeface="Calibri" panose="020F0502020204030204" pitchFamily="34" charset="0"/>
                <a:cs typeface="Calibri" panose="020F0502020204030204" pitchFamily="34" charset="0"/>
              </a:rPr>
              <a:t> and ends with </a:t>
            </a:r>
            <a:r>
              <a:rPr lang="en-US" altLang="en-US" sz="2800" b="1" dirty="0">
                <a:solidFill>
                  <a:srgbClr val="000000"/>
                </a:solidFill>
                <a:latin typeface="Calibri" panose="020F0502020204030204" pitchFamily="34" charset="0"/>
                <a:cs typeface="Calibri" panose="020F0502020204030204" pitchFamily="34" charset="0"/>
              </a:rPr>
              <a:t>“no separation.” </a:t>
            </a:r>
            <a:r>
              <a:rPr lang="en-US" altLang="en-US" sz="2800" dirty="0">
                <a:solidFill>
                  <a:srgbClr val="000000"/>
                </a:solidFill>
                <a:latin typeface="Calibri" panose="020F0502020204030204" pitchFamily="34" charset="0"/>
                <a:cs typeface="Calibri" panose="020F0502020204030204" pitchFamily="34" charset="0"/>
              </a:rPr>
              <a:t>All who are in Christ Jesus are </a:t>
            </a:r>
            <a:r>
              <a:rPr lang="en-US" altLang="en-US" sz="2800" b="1" i="1" u="sng" dirty="0">
                <a:solidFill>
                  <a:srgbClr val="008000"/>
                </a:solidFill>
                <a:latin typeface="Calibri" panose="020F0502020204030204" pitchFamily="34" charset="0"/>
                <a:cs typeface="Calibri" panose="020F0502020204030204" pitchFamily="34" charset="0"/>
              </a:rPr>
              <a:t>accepted</a:t>
            </a:r>
            <a:r>
              <a:rPr lang="en-US" altLang="en-US" sz="2800" dirty="0">
                <a:solidFill>
                  <a:srgbClr val="000000"/>
                </a:solidFill>
                <a:latin typeface="Calibri" panose="020F0502020204030204" pitchFamily="34" charset="0"/>
                <a:cs typeface="Calibri" panose="020F0502020204030204" pitchFamily="34" charset="0"/>
              </a:rPr>
              <a:t> in the Beloved and as free from every charge of guilt as He is Himself. He paid our penalty on the cross. </a:t>
            </a:r>
            <a:r>
              <a:rPr lang="en-US" altLang="en-US" sz="2800" b="1" i="1" dirty="0">
                <a:solidFill>
                  <a:srgbClr val="008000"/>
                </a:solidFill>
                <a:latin typeface="Calibri" panose="020F0502020204030204" pitchFamily="34" charset="0"/>
                <a:cs typeface="Calibri" panose="020F0502020204030204" pitchFamily="34" charset="0"/>
              </a:rPr>
              <a:t>Now we are linked up with Him in resurrection, </a:t>
            </a:r>
            <a:r>
              <a:rPr lang="en-US" altLang="en-US" sz="2800" b="1" i="1" u="sng" dirty="0">
                <a:solidFill>
                  <a:srgbClr val="008000"/>
                </a:solidFill>
                <a:latin typeface="Calibri" panose="020F0502020204030204" pitchFamily="34" charset="0"/>
                <a:cs typeface="Calibri" panose="020F0502020204030204" pitchFamily="34" charset="0"/>
              </a:rPr>
              <a:t>not under law but under grace</a:t>
            </a:r>
            <a:r>
              <a:rPr lang="en-US" altLang="en-US" sz="2800" dirty="0">
                <a:solidFill>
                  <a:srgbClr val="000000"/>
                </a:solidFill>
                <a:latin typeface="Calibri" panose="020F0502020204030204" pitchFamily="34" charset="0"/>
                <a:cs typeface="Calibri" panose="020F0502020204030204" pitchFamily="34" charset="0"/>
              </a:rPr>
              <a:t>. (emphasis mine)</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363" name="Rectangle 1">
            <a:extLst>
              <a:ext uri="{FF2B5EF4-FFF2-40B4-BE49-F238E27FC236}">
                <a16:creationId xmlns:a16="http://schemas.microsoft.com/office/drawing/2014/main" id="{186093C1-34B7-41B2-BE56-071A7B8DEAF4}"/>
              </a:ext>
            </a:extLst>
          </p:cNvPr>
          <p:cNvSpPr>
            <a:spLocks noChangeArrowheads="1"/>
          </p:cNvSpPr>
          <p:nvPr/>
        </p:nvSpPr>
        <p:spPr bwMode="auto">
          <a:xfrm>
            <a:off x="1612107" y="228600"/>
            <a:ext cx="591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Henry Ironside</a:t>
            </a:r>
          </a:p>
          <a:p>
            <a:pPr lvl="0">
              <a:defRPr/>
            </a:pPr>
            <a:r>
              <a:rPr lang="en-US" altLang="en-US" sz="2000" i="1" dirty="0">
                <a:solidFill>
                  <a:srgbClr val="000000"/>
                </a:solidFill>
                <a:latin typeface="Calibri" panose="020F0502020204030204" pitchFamily="34" charset="0"/>
                <a:cs typeface="Calibri" panose="020F0502020204030204" pitchFamily="34" charset="0"/>
              </a:rPr>
              <a:t>The Continual Burnt Offering: Daily Meditations on the Word of God </a:t>
            </a:r>
            <a:r>
              <a:rPr lang="en-US" altLang="en-US" sz="2000" dirty="0">
                <a:solidFill>
                  <a:srgbClr val="000000"/>
                </a:solidFill>
                <a:latin typeface="Calibri" panose="020F0502020204030204" pitchFamily="34" charset="0"/>
                <a:cs typeface="Calibri" panose="020F0502020204030204" pitchFamily="34" charset="0"/>
              </a:rPr>
              <a:t>(p. 265). Neptune, NJ: Loizeaux Brothers.</a:t>
            </a:r>
            <a:endParaRPr kumimoji="0" lang="en-US" altLang="en-US" sz="2000" b="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9FA87EB2-820F-4C92-84D4-2C6E6DA735B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6200" y="76200"/>
            <a:ext cx="828882" cy="1097280"/>
          </a:xfrm>
          <a:prstGeom prst="rect">
            <a:avLst/>
          </a:prstGeom>
        </p:spPr>
      </p:pic>
    </p:spTree>
    <p:extLst>
      <p:ext uri="{BB962C8B-B14F-4D97-AF65-F5344CB8AC3E}">
        <p14:creationId xmlns:p14="http://schemas.microsoft.com/office/powerpoint/2010/main" val="3234658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840922"/>
            <a:ext cx="8919713" cy="2532239"/>
          </a:xfrm>
        </p:spPr>
        <p:txBody>
          <a:bodyPr>
            <a:noAutofit/>
          </a:bodyPr>
          <a:lstStyle/>
          <a:p>
            <a:pPr marL="457200" indent="-457200" algn="just">
              <a:spcBef>
                <a:spcPts val="0"/>
              </a:spcBef>
              <a:spcAft>
                <a:spcPts val="1200"/>
              </a:spcAft>
            </a:pPr>
            <a:r>
              <a:rPr lang="en-US" sz="2800" dirty="0"/>
              <a:t>It is to be preached. (Matt. 4:4, Acts 20:27). </a:t>
            </a:r>
          </a:p>
          <a:p>
            <a:pPr marL="457200" lvl="2" indent="0" algn="just">
              <a:spcBef>
                <a:spcPts val="0"/>
              </a:spcBef>
              <a:spcAft>
                <a:spcPts val="1200"/>
              </a:spcAft>
              <a:buNone/>
            </a:pPr>
            <a:r>
              <a:rPr lang="en-US" sz="2800" dirty="0"/>
              <a:t>Dispensationalists are known for *exegetical and *expository preaching of God’s Word, preaching through books of the Bible verse by verse. </a:t>
            </a:r>
          </a:p>
        </p:txBody>
      </p:sp>
      <p:sp>
        <p:nvSpPr>
          <p:cNvPr id="7" name="Title 1">
            <a:extLst>
              <a:ext uri="{FF2B5EF4-FFF2-40B4-BE49-F238E27FC236}">
                <a16:creationId xmlns:a16="http://schemas.microsoft.com/office/drawing/2014/main" id="{E80FA261-DC90-4686-95A8-AD40E1F59B3A}"/>
              </a:ext>
            </a:extLst>
          </p:cNvPr>
          <p:cNvSpPr>
            <a:spLocks noGrp="1"/>
          </p:cNvSpPr>
          <p:nvPr>
            <p:ph type="title"/>
          </p:nvPr>
        </p:nvSpPr>
        <p:spPr>
          <a:xfrm>
            <a:off x="393996" y="678180"/>
            <a:ext cx="8356008"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rgbClr val="C00000"/>
                </a:solidFill>
              </a:rPr>
              <a:t>“</a:t>
            </a:r>
            <a:r>
              <a:rPr lang="en-US" sz="3200" b="1" u="sng" dirty="0">
                <a:solidFill>
                  <a:srgbClr val="C00000"/>
                </a:solidFill>
              </a:rPr>
              <a:t>False</a:t>
            </a:r>
            <a:r>
              <a:rPr lang="en-US" sz="3200" b="1" dirty="0">
                <a:solidFill>
                  <a:srgbClr val="C00000"/>
                </a:solidFill>
              </a:rPr>
              <a:t>!”</a:t>
            </a:r>
            <a:endParaRPr lang="en-US" sz="3200" b="1" dirty="0">
              <a:solidFill>
                <a:srgbClr val="0000CC"/>
              </a:solidFill>
              <a:ea typeface="+mn-ea"/>
            </a:endParaRPr>
          </a:p>
        </p:txBody>
      </p:sp>
      <p:sp>
        <p:nvSpPr>
          <p:cNvPr id="8" name="Text Box 4">
            <a:extLst>
              <a:ext uri="{FF2B5EF4-FFF2-40B4-BE49-F238E27FC236}">
                <a16:creationId xmlns:a16="http://schemas.microsoft.com/office/drawing/2014/main" id="{3A1B0492-8C2E-4853-A7BD-D8FE0DD7F00E}"/>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6" name="Rectangle 5">
            <a:extLst>
              <a:ext uri="{FF2B5EF4-FFF2-40B4-BE49-F238E27FC236}">
                <a16:creationId xmlns:a16="http://schemas.microsoft.com/office/drawing/2014/main" id="{BFAACC89-263D-40E7-B0F9-F47C0D740D41}"/>
              </a:ext>
            </a:extLst>
          </p:cNvPr>
          <p:cNvSpPr/>
          <p:nvPr/>
        </p:nvSpPr>
        <p:spPr>
          <a:xfrm>
            <a:off x="120769" y="4690795"/>
            <a:ext cx="8919713" cy="2092881"/>
          </a:xfrm>
          <a:prstGeom prst="rect">
            <a:avLst/>
          </a:prstGeom>
          <a:solidFill>
            <a:schemeClr val="bg1"/>
          </a:solidFill>
          <a:ln>
            <a:solidFill>
              <a:schemeClr val="tx1"/>
            </a:solidFill>
          </a:ln>
        </p:spPr>
        <p:txBody>
          <a:bodyPr wrap="square">
            <a:spAutoFit/>
          </a:bodyPr>
          <a:lstStyle/>
          <a:p>
            <a:pPr algn="just">
              <a:spcAft>
                <a:spcPts val="600"/>
              </a:spcAft>
            </a:pPr>
            <a:r>
              <a:rPr lang="en-US" sz="2000" b="1" dirty="0">
                <a:latin typeface="Calibri" panose="020F0502020204030204" pitchFamily="34" charset="0"/>
                <a:cs typeface="Calibri" panose="020F0502020204030204" pitchFamily="34" charset="0"/>
              </a:rPr>
              <a:t>*Exegetical preaching </a:t>
            </a:r>
            <a:r>
              <a:rPr lang="en-US" sz="2000" dirty="0">
                <a:latin typeface="Calibri" panose="020F0502020204030204" pitchFamily="34" charset="0"/>
                <a:cs typeface="Calibri" panose="020F0502020204030204" pitchFamily="34" charset="0"/>
              </a:rPr>
              <a:t>is an explanation of a text based on a careful, objective analysis which includes linguistics. Exegesis literally means “to lead out of.” The interpreter is led to his conclusions by following the text.</a:t>
            </a:r>
          </a:p>
          <a:p>
            <a:pPr algn="just"/>
            <a:r>
              <a:rPr lang="en-US" sz="2000" b="1" dirty="0">
                <a:latin typeface="Calibri" panose="020F0502020204030204" pitchFamily="34" charset="0"/>
                <a:cs typeface="Calibri" panose="020F0502020204030204" pitchFamily="34" charset="0"/>
              </a:rPr>
              <a:t>*Expository preaching </a:t>
            </a:r>
            <a:r>
              <a:rPr lang="en-US" sz="2000" dirty="0">
                <a:latin typeface="Calibri" panose="020F0502020204030204" pitchFamily="34" charset="0"/>
                <a:cs typeface="Calibri" panose="020F0502020204030204" pitchFamily="34" charset="0"/>
              </a:rPr>
              <a:t>involves a comprehensive explanation, of the Scripture; that is, the meaning and intent of a biblical text, providing commentary and examples to make the passage clear and understandable.</a:t>
            </a:r>
          </a:p>
        </p:txBody>
      </p:sp>
    </p:spTree>
    <p:extLst>
      <p:ext uri="{BB962C8B-B14F-4D97-AF65-F5344CB8AC3E}">
        <p14:creationId xmlns:p14="http://schemas.microsoft.com/office/powerpoint/2010/main" val="2755604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762EA-A226-44F6-ACE4-0BC9DE68E04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232912" y="127815"/>
            <a:ext cx="8678174" cy="5216813"/>
          </a:xfrm>
          <a:prstGeom prst="rect">
            <a:avLst/>
          </a:prstGeom>
        </p:spPr>
        <p:txBody>
          <a:bodyPr wrap="square">
            <a:spAutoFit/>
          </a:bodyPr>
          <a:lstStyle/>
          <a:p>
            <a:pPr algn="ctr">
              <a:spcBef>
                <a:spcPts val="600"/>
              </a:spcBef>
            </a:pPr>
            <a:r>
              <a:rPr lang="en-US" sz="2800" b="1" dirty="0">
                <a:solidFill>
                  <a:srgbClr val="0000CC"/>
                </a:solidFill>
                <a:latin typeface="Calibri" panose="020F0502020204030204" pitchFamily="34" charset="0"/>
                <a:cs typeface="Calibri" panose="020F0502020204030204" pitchFamily="34" charset="0"/>
              </a:rPr>
              <a:t>Matthew 4:4</a:t>
            </a:r>
          </a:p>
          <a:p>
            <a:pPr algn="just">
              <a:spcBef>
                <a:spcPts val="600"/>
              </a:spcBef>
            </a:pPr>
            <a:r>
              <a:rPr lang="en-US" sz="2800" baseline="30000" dirty="0">
                <a:latin typeface="Calibri" panose="020F0502020204030204" pitchFamily="34" charset="0"/>
                <a:cs typeface="Calibri" panose="020F0502020204030204" pitchFamily="34" charset="0"/>
              </a:rPr>
              <a:t>4</a:t>
            </a:r>
            <a:r>
              <a:rPr lang="en-US" sz="2800" dirty="0">
                <a:latin typeface="Calibri" panose="020F0502020204030204" pitchFamily="34" charset="0"/>
                <a:cs typeface="Calibri" panose="020F0502020204030204" pitchFamily="34" charset="0"/>
              </a:rPr>
              <a:t> But He answered and said, </a:t>
            </a:r>
            <a:r>
              <a:rPr lang="en-US" sz="2800" dirty="0">
                <a:solidFill>
                  <a:srgbClr val="C00000"/>
                </a:solidFill>
                <a:latin typeface="Calibri" panose="020F0502020204030204" pitchFamily="34" charset="0"/>
                <a:cs typeface="Calibri" panose="020F0502020204030204" pitchFamily="34" charset="0"/>
              </a:rPr>
              <a:t>“It is written, ‘</a:t>
            </a:r>
            <a:r>
              <a:rPr lang="en-US" sz="2800" cap="small" dirty="0">
                <a:solidFill>
                  <a:srgbClr val="C00000"/>
                </a:solidFill>
                <a:latin typeface="Calibri" panose="020F0502020204030204" pitchFamily="34" charset="0"/>
                <a:cs typeface="Calibri" panose="020F0502020204030204" pitchFamily="34" charset="0"/>
              </a:rPr>
              <a:t>Man shall not live on bread alone</a:t>
            </a:r>
            <a:r>
              <a:rPr lang="en-US" sz="2800" dirty="0">
                <a:solidFill>
                  <a:srgbClr val="C00000"/>
                </a:solidFill>
                <a:latin typeface="Calibri" panose="020F0502020204030204" pitchFamily="34" charset="0"/>
                <a:cs typeface="Calibri" panose="020F0502020204030204" pitchFamily="34" charset="0"/>
              </a:rPr>
              <a:t>, </a:t>
            </a:r>
            <a:r>
              <a:rPr lang="en-US" sz="2800" cap="small" dirty="0">
                <a:solidFill>
                  <a:srgbClr val="C00000"/>
                </a:solidFill>
                <a:latin typeface="Calibri" panose="020F0502020204030204" pitchFamily="34" charset="0"/>
                <a:cs typeface="Calibri" panose="020F0502020204030204" pitchFamily="34" charset="0"/>
              </a:rPr>
              <a:t>but on </a:t>
            </a:r>
            <a:r>
              <a:rPr lang="en-US" sz="2800" b="1" u="sng" cap="small" dirty="0">
                <a:solidFill>
                  <a:srgbClr val="0033CC"/>
                </a:solidFill>
                <a:latin typeface="Calibri" panose="020F0502020204030204" pitchFamily="34" charset="0"/>
                <a:cs typeface="Calibri" panose="020F0502020204030204" pitchFamily="34" charset="0"/>
              </a:rPr>
              <a:t>every word</a:t>
            </a:r>
            <a:r>
              <a:rPr lang="en-US" sz="2800" cap="small" dirty="0">
                <a:solidFill>
                  <a:srgbClr val="C00000"/>
                </a:solidFill>
                <a:latin typeface="Calibri" panose="020F0502020204030204" pitchFamily="34" charset="0"/>
                <a:cs typeface="Calibri" panose="020F0502020204030204" pitchFamily="34" charset="0"/>
              </a:rPr>
              <a:t> that proceeds out of the mouth of God</a:t>
            </a:r>
            <a:r>
              <a:rPr lang="en-US" sz="2800" dirty="0">
                <a:solidFill>
                  <a:srgbClr val="C00000"/>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 </a:t>
            </a:r>
            <a:endParaRPr lang="en-US" sz="2800" b="1" dirty="0">
              <a:latin typeface="Calibri" panose="020F0502020204030204" pitchFamily="34" charset="0"/>
              <a:ea typeface="+mj-ea"/>
              <a:cs typeface="Calibri" panose="020F0502020204030204" pitchFamily="34" charset="0"/>
            </a:endParaRPr>
          </a:p>
          <a:p>
            <a:pPr algn="ctr">
              <a:spcBef>
                <a:spcPts val="600"/>
              </a:spcBef>
            </a:pPr>
            <a:r>
              <a:rPr lang="en-US" sz="2800" b="1" dirty="0">
                <a:solidFill>
                  <a:srgbClr val="0000CC"/>
                </a:solidFill>
                <a:latin typeface="Calibri" panose="020F0502020204030204" pitchFamily="34" charset="0"/>
                <a:cs typeface="Calibri" panose="020F0502020204030204" pitchFamily="34" charset="0"/>
              </a:rPr>
              <a:t>Acts 20:27</a:t>
            </a:r>
          </a:p>
          <a:p>
            <a:pPr algn="just">
              <a:spcBef>
                <a:spcPts val="600"/>
              </a:spcBef>
            </a:pPr>
            <a:r>
              <a:rPr lang="en-US" sz="2800" dirty="0">
                <a:latin typeface="Calibri" panose="020F0502020204030204" pitchFamily="34" charset="0"/>
                <a:cs typeface="Calibri" panose="020F0502020204030204" pitchFamily="34" charset="0"/>
              </a:rPr>
              <a:t>“For I have not shunned to declare unto you </a:t>
            </a:r>
            <a:r>
              <a:rPr lang="en-US" sz="2800" b="1" u="sng" dirty="0">
                <a:solidFill>
                  <a:srgbClr val="0000CC"/>
                </a:solidFill>
                <a:latin typeface="Calibri" panose="020F0502020204030204" pitchFamily="34" charset="0"/>
                <a:cs typeface="Calibri" panose="020F0502020204030204" pitchFamily="34" charset="0"/>
              </a:rPr>
              <a:t>all the counsel of God</a:t>
            </a:r>
            <a:r>
              <a:rPr lang="en-US" sz="2800" dirty="0">
                <a:latin typeface="Calibri" panose="020F0502020204030204" pitchFamily="34" charset="0"/>
                <a:cs typeface="Calibri" panose="020F0502020204030204" pitchFamily="34" charset="0"/>
              </a:rPr>
              <a:t>”</a:t>
            </a:r>
          </a:p>
          <a:p>
            <a:pPr algn="ctr">
              <a:spcBef>
                <a:spcPts val="600"/>
              </a:spcBef>
            </a:pPr>
            <a:r>
              <a:rPr lang="en-US" sz="2800" b="1" dirty="0">
                <a:solidFill>
                  <a:srgbClr val="0000CC"/>
                </a:solidFill>
                <a:latin typeface="Calibri" panose="020F0502020204030204" pitchFamily="34" charset="0"/>
                <a:cs typeface="Calibri" panose="020F0502020204030204" pitchFamily="34" charset="0"/>
              </a:rPr>
              <a:t>2 Timothy 4:2</a:t>
            </a:r>
          </a:p>
          <a:p>
            <a:pPr algn="just">
              <a:spcBef>
                <a:spcPts val="600"/>
              </a:spcBef>
            </a:pPr>
            <a:r>
              <a:rPr lang="en-US" sz="2800" dirty="0">
                <a:latin typeface="Calibri" panose="020F0502020204030204" pitchFamily="34" charset="0"/>
                <a:cs typeface="Calibri" panose="020F0502020204030204" pitchFamily="34" charset="0"/>
              </a:rPr>
              <a:t>"</a:t>
            </a:r>
            <a:r>
              <a:rPr lang="en-US" sz="2800" b="1" u="sng" dirty="0">
                <a:solidFill>
                  <a:srgbClr val="0000CC"/>
                </a:solidFill>
                <a:latin typeface="Calibri" panose="020F0502020204030204" pitchFamily="34" charset="0"/>
                <a:cs typeface="Calibri" panose="020F0502020204030204" pitchFamily="34" charset="0"/>
              </a:rPr>
              <a:t>Preach the word</a:t>
            </a:r>
            <a:r>
              <a:rPr lang="en-US" sz="2800" dirty="0">
                <a:latin typeface="Calibri" panose="020F0502020204030204" pitchFamily="34" charset="0"/>
                <a:cs typeface="Calibri" panose="020F0502020204030204" pitchFamily="34" charset="0"/>
              </a:rPr>
              <a:t>; be instant in season, out of season; reprove, rebuke, exhort with all longsuffering and doctrine" </a:t>
            </a:r>
          </a:p>
        </p:txBody>
      </p:sp>
    </p:spTree>
    <p:extLst>
      <p:ext uri="{BB962C8B-B14F-4D97-AF65-F5344CB8AC3E}">
        <p14:creationId xmlns:p14="http://schemas.microsoft.com/office/powerpoint/2010/main" val="3138764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9" y="1840923"/>
            <a:ext cx="9040482" cy="3325438"/>
          </a:xfrm>
        </p:spPr>
        <p:txBody>
          <a:bodyPr>
            <a:noAutofit/>
          </a:bodyPr>
          <a:lstStyle/>
          <a:p>
            <a:pPr marL="457200" indent="-457200" algn="just">
              <a:lnSpc>
                <a:spcPct val="100000"/>
              </a:lnSpc>
              <a:spcBef>
                <a:spcPts val="0"/>
              </a:spcBef>
              <a:spcAft>
                <a:spcPts val="1200"/>
              </a:spcAft>
            </a:pPr>
            <a:r>
              <a:rPr lang="en-US" sz="2800" dirty="0"/>
              <a:t>It is precious and valuable. There is rich </a:t>
            </a:r>
            <a:r>
              <a:rPr lang="en-US" sz="2800" b="1" i="1" u="sng" dirty="0">
                <a:solidFill>
                  <a:srgbClr val="0000CC"/>
                </a:solidFill>
              </a:rPr>
              <a:t>secondary</a:t>
            </a:r>
            <a:r>
              <a:rPr lang="en-US" sz="2800" dirty="0"/>
              <a:t> spiritual application in: </a:t>
            </a:r>
          </a:p>
          <a:p>
            <a:pPr marL="914400" lvl="1" indent="-457200" algn="just">
              <a:lnSpc>
                <a:spcPct val="100000"/>
              </a:lnSpc>
              <a:spcBef>
                <a:spcPts val="0"/>
              </a:spcBef>
              <a:spcAft>
                <a:spcPts val="1200"/>
              </a:spcAft>
              <a:buFont typeface="Courier New" panose="02070309020205020404" pitchFamily="49" charset="0"/>
              <a:buChar char="­"/>
            </a:pPr>
            <a:r>
              <a:rPr lang="en-US" dirty="0"/>
              <a:t>the Beatitudes (5:1-12), </a:t>
            </a:r>
          </a:p>
          <a:p>
            <a:pPr marL="914400" lvl="1" indent="-457200" algn="just">
              <a:lnSpc>
                <a:spcPct val="100000"/>
              </a:lnSpc>
              <a:spcBef>
                <a:spcPts val="0"/>
              </a:spcBef>
              <a:spcAft>
                <a:spcPts val="1200"/>
              </a:spcAft>
              <a:buFont typeface="Courier New" panose="02070309020205020404" pitchFamily="49" charset="0"/>
              <a:buChar char="­"/>
            </a:pPr>
            <a:r>
              <a:rPr lang="en-US" dirty="0"/>
              <a:t>the ‘Disciple’s’ [Lord’s] prayer (6:9-15), </a:t>
            </a:r>
          </a:p>
          <a:p>
            <a:pPr marL="914400" lvl="1" indent="-457200" algn="just">
              <a:lnSpc>
                <a:spcPct val="100000"/>
              </a:lnSpc>
              <a:spcBef>
                <a:spcPts val="0"/>
              </a:spcBef>
              <a:spcAft>
                <a:spcPts val="1200"/>
              </a:spcAft>
              <a:buFont typeface="Courier New" panose="02070309020205020404" pitchFamily="49" charset="0"/>
              <a:buChar char="­"/>
            </a:pPr>
            <a:r>
              <a:rPr lang="en-US" dirty="0"/>
              <a:t>the passage on needless anxiety (6:25-34)</a:t>
            </a:r>
          </a:p>
          <a:p>
            <a:pPr marL="914400" lvl="1" indent="-457200" algn="just">
              <a:lnSpc>
                <a:spcPct val="100000"/>
              </a:lnSpc>
              <a:spcBef>
                <a:spcPts val="0"/>
              </a:spcBef>
              <a:spcAft>
                <a:spcPts val="1200"/>
              </a:spcAft>
              <a:buFont typeface="Courier New" panose="02070309020205020404" pitchFamily="49" charset="0"/>
              <a:buChar char="­"/>
            </a:pPr>
            <a:r>
              <a:rPr lang="en-US" dirty="0"/>
              <a:t>the parable of the two builders (7:24-27)</a:t>
            </a:r>
          </a:p>
        </p:txBody>
      </p:sp>
      <p:sp>
        <p:nvSpPr>
          <p:cNvPr id="9" name="Text Box 4">
            <a:extLst>
              <a:ext uri="{FF2B5EF4-FFF2-40B4-BE49-F238E27FC236}">
                <a16:creationId xmlns:a16="http://schemas.microsoft.com/office/drawing/2014/main" id="{FC1C8BB9-CDFE-4BD5-9713-3944912D6745}"/>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6" name="Title 1">
            <a:extLst>
              <a:ext uri="{FF2B5EF4-FFF2-40B4-BE49-F238E27FC236}">
                <a16:creationId xmlns:a16="http://schemas.microsoft.com/office/drawing/2014/main" id="{44B918A8-1748-46AD-AF58-C65D7B8F7244}"/>
              </a:ext>
            </a:extLst>
          </p:cNvPr>
          <p:cNvSpPr>
            <a:spLocks noGrp="1"/>
          </p:cNvSpPr>
          <p:nvPr>
            <p:ph type="title"/>
          </p:nvPr>
        </p:nvSpPr>
        <p:spPr>
          <a:xfrm>
            <a:off x="393996" y="678180"/>
            <a:ext cx="8356008"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rgbClr val="C00000"/>
                </a:solidFill>
              </a:rPr>
              <a:t>“</a:t>
            </a:r>
            <a:r>
              <a:rPr lang="en-US" sz="3200" b="1" u="sng" dirty="0">
                <a:solidFill>
                  <a:srgbClr val="C00000"/>
                </a:solidFill>
              </a:rPr>
              <a:t>False</a:t>
            </a:r>
            <a:r>
              <a:rPr lang="en-US" sz="3200" b="1" dirty="0">
                <a:solidFill>
                  <a:srgbClr val="C00000"/>
                </a:solidFill>
              </a:rPr>
              <a:t>!”</a:t>
            </a:r>
            <a:endParaRPr lang="en-US" sz="3200" b="1" dirty="0">
              <a:solidFill>
                <a:srgbClr val="0000CC"/>
              </a:solidFill>
              <a:ea typeface="+mn-ea"/>
            </a:endParaRPr>
          </a:p>
        </p:txBody>
      </p:sp>
    </p:spTree>
    <p:extLst>
      <p:ext uri="{BB962C8B-B14F-4D97-AF65-F5344CB8AC3E}">
        <p14:creationId xmlns:p14="http://schemas.microsoft.com/office/powerpoint/2010/main" val="3331064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22FF52-5A9F-46E8-A5C2-2C779A1D7BB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23937" y="136450"/>
            <a:ext cx="8896125" cy="5062924"/>
          </a:xfrm>
          <a:prstGeom prst="rect">
            <a:avLst/>
          </a:prstGeom>
        </p:spPr>
        <p:txBody>
          <a:bodyPr wrap="square">
            <a:spAutoFit/>
          </a:bodyPr>
          <a:lstStyle/>
          <a:p>
            <a:pPr algn="ctr">
              <a:spcAft>
                <a:spcPts val="600"/>
              </a:spcAft>
            </a:pPr>
            <a:r>
              <a:rPr lang="en-US" sz="3200" b="1" dirty="0">
                <a:solidFill>
                  <a:srgbClr val="0000CC"/>
                </a:solidFill>
                <a:latin typeface="Calibri" panose="020F0502020204030204" pitchFamily="34" charset="0"/>
                <a:cs typeface="Calibri" panose="020F0502020204030204" pitchFamily="34" charset="0"/>
              </a:rPr>
              <a:t>Matthew 5:16</a:t>
            </a:r>
          </a:p>
          <a:p>
            <a:pPr algn="just"/>
            <a:r>
              <a:rPr lang="en-US" sz="2650" dirty="0">
                <a:latin typeface="Calibri" panose="020F0502020204030204" pitchFamily="34" charset="0"/>
                <a:cs typeface="Calibri" panose="020F0502020204030204" pitchFamily="34" charset="0"/>
              </a:rPr>
              <a:t>"Let your light shine before men in such a way that they may see your good works, and glorify your Father who is in heaven."</a:t>
            </a:r>
          </a:p>
          <a:p>
            <a:pPr algn="ctr">
              <a:spcAft>
                <a:spcPts val="600"/>
              </a:spcAft>
            </a:pPr>
            <a:r>
              <a:rPr lang="en-US" sz="3200" b="1" dirty="0">
                <a:solidFill>
                  <a:srgbClr val="0000CC"/>
                </a:solidFill>
                <a:latin typeface="Calibri" panose="020F0502020204030204" pitchFamily="34" charset="0"/>
                <a:cs typeface="Calibri" panose="020F0502020204030204" pitchFamily="34" charset="0"/>
              </a:rPr>
              <a:t>Matthew 6:8</a:t>
            </a:r>
          </a:p>
          <a:p>
            <a:pPr algn="just"/>
            <a:r>
              <a:rPr lang="en-US" sz="2650" dirty="0">
                <a:latin typeface="Calibri" panose="020F0502020204030204" pitchFamily="34" charset="0"/>
                <a:cs typeface="Calibri" panose="020F0502020204030204" pitchFamily="34" charset="0"/>
              </a:rPr>
              <a:t>"So do not be like them; for your Father knows what you need before you ask Him."</a:t>
            </a:r>
          </a:p>
          <a:p>
            <a:pPr algn="ctr">
              <a:spcAft>
                <a:spcPts val="600"/>
              </a:spcAft>
            </a:pPr>
            <a:r>
              <a:rPr lang="en-US" sz="3200" b="1" dirty="0">
                <a:solidFill>
                  <a:srgbClr val="0000CC"/>
                </a:solidFill>
                <a:latin typeface="Calibri" panose="020F0502020204030204" pitchFamily="34" charset="0"/>
                <a:cs typeface="Calibri" panose="020F0502020204030204" pitchFamily="34" charset="0"/>
              </a:rPr>
              <a:t>Matthew 6:20-21</a:t>
            </a:r>
          </a:p>
          <a:p>
            <a:pPr algn="just"/>
            <a:r>
              <a:rPr lang="en-US" sz="2650" dirty="0">
                <a:latin typeface="Calibri" panose="020F0502020204030204" pitchFamily="34" charset="0"/>
                <a:cs typeface="Calibri" panose="020F0502020204030204" pitchFamily="34" charset="0"/>
              </a:rPr>
              <a:t>“</a:t>
            </a:r>
            <a:r>
              <a:rPr lang="en-US" sz="2650" baseline="30000" dirty="0">
                <a:latin typeface="Calibri" panose="020F0502020204030204" pitchFamily="34" charset="0"/>
                <a:cs typeface="Calibri" panose="020F0502020204030204" pitchFamily="34" charset="0"/>
              </a:rPr>
              <a:t>20</a:t>
            </a:r>
            <a:r>
              <a:rPr lang="en-US" sz="2650" dirty="0">
                <a:latin typeface="Calibri" panose="020F0502020204030204" pitchFamily="34" charset="0"/>
                <a:cs typeface="Calibri" panose="020F0502020204030204" pitchFamily="34" charset="0"/>
              </a:rPr>
              <a:t> But store up for yourselves treasures in heaven, where neither moth nor rust destroys, and where thieves do not break in or steal; </a:t>
            </a:r>
            <a:r>
              <a:rPr lang="en-US" sz="2650" baseline="30000" dirty="0">
                <a:latin typeface="Calibri" panose="020F0502020204030204" pitchFamily="34" charset="0"/>
                <a:cs typeface="Calibri" panose="020F0502020204030204" pitchFamily="34" charset="0"/>
              </a:rPr>
              <a:t>21</a:t>
            </a:r>
            <a:r>
              <a:rPr lang="en-US" sz="2650" dirty="0">
                <a:latin typeface="Calibri" panose="020F0502020204030204" pitchFamily="34" charset="0"/>
                <a:cs typeface="Calibri" panose="020F0502020204030204" pitchFamily="34" charset="0"/>
              </a:rPr>
              <a:t> for where your treasure is, there your heart will be also."</a:t>
            </a:r>
          </a:p>
        </p:txBody>
      </p:sp>
    </p:spTree>
    <p:extLst>
      <p:ext uri="{BB962C8B-B14F-4D97-AF65-F5344CB8AC3E}">
        <p14:creationId xmlns:p14="http://schemas.microsoft.com/office/powerpoint/2010/main" val="729252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071F2-2188-40AA-9FD0-92CF467E2F7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23937" y="136450"/>
            <a:ext cx="8896126" cy="3447098"/>
          </a:xfrm>
          <a:prstGeom prst="rect">
            <a:avLst/>
          </a:prstGeom>
        </p:spPr>
        <p:txBody>
          <a:bodyPr wrap="square">
            <a:spAutoFit/>
          </a:bodyPr>
          <a:lstStyle/>
          <a:p>
            <a:pPr algn="ctr">
              <a:spcAft>
                <a:spcPts val="600"/>
              </a:spcAft>
            </a:pPr>
            <a:r>
              <a:rPr lang="en-US" sz="3200" b="1" dirty="0">
                <a:solidFill>
                  <a:srgbClr val="0000CC"/>
                </a:solidFill>
                <a:latin typeface="Calibri" panose="020F0502020204030204" pitchFamily="34" charset="0"/>
                <a:cs typeface="Calibri" panose="020F0502020204030204" pitchFamily="34" charset="0"/>
              </a:rPr>
              <a:t>Matthew 6:24</a:t>
            </a:r>
          </a:p>
          <a:p>
            <a:pPr algn="ctr"/>
            <a:r>
              <a:rPr lang="en-US" sz="2800" dirty="0">
                <a:latin typeface="Calibri" panose="020F0502020204030204" pitchFamily="34" charset="0"/>
                <a:cs typeface="Calibri" panose="020F0502020204030204" pitchFamily="34" charset="0"/>
              </a:rPr>
              <a:t>"No man can serve two masters"</a:t>
            </a:r>
          </a:p>
          <a:p>
            <a:pPr algn="ctr"/>
            <a:endParaRPr lang="en-US" sz="3200" b="1" dirty="0">
              <a:solidFill>
                <a:prstClr val="black"/>
              </a:solidFill>
              <a:latin typeface="Calibri" panose="020F0502020204030204" pitchFamily="34" charset="0"/>
              <a:cs typeface="Calibri" panose="020F0502020204030204" pitchFamily="34" charset="0"/>
            </a:endParaRPr>
          </a:p>
          <a:p>
            <a:pPr algn="ctr">
              <a:spcAft>
                <a:spcPts val="600"/>
              </a:spcAft>
            </a:pPr>
            <a:r>
              <a:rPr lang="en-US" sz="3200" b="1" dirty="0">
                <a:solidFill>
                  <a:srgbClr val="0000CC"/>
                </a:solidFill>
                <a:latin typeface="Calibri" panose="020F0502020204030204" pitchFamily="34" charset="0"/>
                <a:cs typeface="Calibri" panose="020F0502020204030204" pitchFamily="34" charset="0"/>
              </a:rPr>
              <a:t>Matthew 6:26-34</a:t>
            </a:r>
          </a:p>
          <a:p>
            <a:pPr algn="just"/>
            <a:r>
              <a:rPr lang="en-US" sz="2800" dirty="0">
                <a:latin typeface="Calibri" panose="020F0502020204030204" pitchFamily="34" charset="0"/>
                <a:cs typeface="Calibri" panose="020F0502020204030204" pitchFamily="34" charset="0"/>
              </a:rPr>
              <a:t>"Behold the fowls of the air....consider the lilies....be not anxious....seek ye first...." "Be therefore not anxious about tomorrow".</a:t>
            </a:r>
          </a:p>
        </p:txBody>
      </p:sp>
    </p:spTree>
    <p:extLst>
      <p:ext uri="{BB962C8B-B14F-4D97-AF65-F5344CB8AC3E}">
        <p14:creationId xmlns:p14="http://schemas.microsoft.com/office/powerpoint/2010/main" val="2834999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CD883-32B0-497B-B4C5-6D937C5AF28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63971" y="4777740"/>
            <a:ext cx="2438400"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0" y="1840921"/>
            <a:ext cx="9144000" cy="3420753"/>
          </a:xfrm>
        </p:spPr>
        <p:txBody>
          <a:bodyPr>
            <a:noAutofit/>
          </a:bodyPr>
          <a:lstStyle/>
          <a:p>
            <a:pPr marL="344488" indent="-344488" algn="just">
              <a:spcBef>
                <a:spcPts val="0"/>
              </a:spcBef>
              <a:spcAft>
                <a:spcPts val="1200"/>
              </a:spcAft>
            </a:pPr>
            <a:r>
              <a:rPr lang="en-US" sz="2800" b="1" dirty="0"/>
              <a:t>Believers of </a:t>
            </a:r>
            <a:r>
              <a:rPr lang="en-US" sz="2800" b="1" u="sng" dirty="0">
                <a:solidFill>
                  <a:srgbClr val="0000CC"/>
                </a:solidFill>
              </a:rPr>
              <a:t>all</a:t>
            </a:r>
            <a:r>
              <a:rPr lang="en-US" sz="2800" b="1" dirty="0"/>
              <a:t> dispensations:</a:t>
            </a:r>
          </a:p>
          <a:p>
            <a:pPr marL="690563" lvl="1" indent="-346075" algn="just">
              <a:spcBef>
                <a:spcPts val="0"/>
              </a:spcBef>
              <a:spcAft>
                <a:spcPts val="1200"/>
              </a:spcAft>
              <a:buFont typeface="Courier New" panose="02070309020205020404" pitchFamily="49" charset="0"/>
              <a:buChar char="­"/>
            </a:pPr>
            <a:r>
              <a:rPr lang="en-US" dirty="0"/>
              <a:t>are to recognize their own spiritual bankruptcy (5:3).</a:t>
            </a:r>
          </a:p>
          <a:p>
            <a:pPr marL="690563" lvl="1" indent="-346075" algn="just">
              <a:spcBef>
                <a:spcPts val="0"/>
              </a:spcBef>
              <a:spcAft>
                <a:spcPts val="1200"/>
              </a:spcAft>
              <a:buFont typeface="Courier New" panose="02070309020205020404" pitchFamily="49" charset="0"/>
              <a:buChar char="­"/>
            </a:pPr>
            <a:r>
              <a:rPr lang="en-US" dirty="0"/>
              <a:t>are to rejoice in spite of adverse circumstances (5:10-12).</a:t>
            </a:r>
          </a:p>
          <a:p>
            <a:pPr marL="690563" lvl="1" indent="-346075" algn="just">
              <a:spcBef>
                <a:spcPts val="0"/>
              </a:spcBef>
              <a:spcAft>
                <a:spcPts val="1200"/>
              </a:spcAft>
              <a:buFont typeface="Courier New" panose="02070309020205020404" pitchFamily="49" charset="0"/>
              <a:buChar char="­"/>
            </a:pPr>
            <a:r>
              <a:rPr lang="en-US" dirty="0"/>
              <a:t>are to abound in good works (5:16).</a:t>
            </a:r>
          </a:p>
          <a:p>
            <a:pPr marL="690563" lvl="1" indent="-346075" algn="just">
              <a:spcBef>
                <a:spcPts val="0"/>
              </a:spcBef>
              <a:spcAft>
                <a:spcPts val="1200"/>
              </a:spcAft>
              <a:buFont typeface="Courier New" panose="02070309020205020404" pitchFamily="49" charset="0"/>
              <a:buChar char="­"/>
            </a:pPr>
            <a:r>
              <a:rPr lang="en-US" dirty="0"/>
              <a:t>struggle with lust (5:28).</a:t>
            </a:r>
          </a:p>
          <a:p>
            <a:pPr marL="690563" lvl="1" indent="-346075" algn="just">
              <a:spcBef>
                <a:spcPts val="0"/>
              </a:spcBef>
              <a:spcAft>
                <a:spcPts val="1200"/>
              </a:spcAft>
              <a:buFont typeface="Courier New" panose="02070309020205020404" pitchFamily="49" charset="0"/>
              <a:buChar char="­"/>
            </a:pPr>
            <a:r>
              <a:rPr lang="en-US" dirty="0"/>
              <a:t>need to pray in secret (6:6).</a:t>
            </a:r>
          </a:p>
        </p:txBody>
      </p:sp>
      <p:sp>
        <p:nvSpPr>
          <p:cNvPr id="8" name="Text Box 4">
            <a:extLst>
              <a:ext uri="{FF2B5EF4-FFF2-40B4-BE49-F238E27FC236}">
                <a16:creationId xmlns:a16="http://schemas.microsoft.com/office/drawing/2014/main" id="{F5922F9A-C376-468F-93DD-2DCF5C2D2F6B}"/>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9" name="Title 1">
            <a:extLst>
              <a:ext uri="{FF2B5EF4-FFF2-40B4-BE49-F238E27FC236}">
                <a16:creationId xmlns:a16="http://schemas.microsoft.com/office/drawing/2014/main" id="{6BB2DC3F-3964-4816-A971-40EF9F4E54E3}"/>
              </a:ext>
            </a:extLst>
          </p:cNvPr>
          <p:cNvSpPr>
            <a:spLocks noGrp="1"/>
          </p:cNvSpPr>
          <p:nvPr>
            <p:ph type="title"/>
          </p:nvPr>
        </p:nvSpPr>
        <p:spPr>
          <a:xfrm>
            <a:off x="393996" y="678180"/>
            <a:ext cx="8356008"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rgbClr val="C00000"/>
                </a:solidFill>
              </a:rPr>
              <a:t>“</a:t>
            </a:r>
            <a:r>
              <a:rPr lang="en-US" sz="3200" b="1" u="sng" dirty="0">
                <a:solidFill>
                  <a:srgbClr val="C00000"/>
                </a:solidFill>
              </a:rPr>
              <a:t>False</a:t>
            </a:r>
            <a:r>
              <a:rPr lang="en-US" sz="3200" b="1" dirty="0">
                <a:solidFill>
                  <a:srgbClr val="C00000"/>
                </a:solidFill>
              </a:rPr>
              <a:t>!”</a:t>
            </a:r>
            <a:endParaRPr lang="en-US" sz="3200" b="1" dirty="0">
              <a:solidFill>
                <a:srgbClr val="0000CC"/>
              </a:solidFill>
              <a:ea typeface="+mn-ea"/>
            </a:endParaRPr>
          </a:p>
        </p:txBody>
      </p:sp>
    </p:spTree>
    <p:extLst>
      <p:ext uri="{BB962C8B-B14F-4D97-AF65-F5344CB8AC3E}">
        <p14:creationId xmlns:p14="http://schemas.microsoft.com/office/powerpoint/2010/main" val="3089633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40922"/>
            <a:ext cx="8919713" cy="4343661"/>
          </a:xfrm>
        </p:spPr>
        <p:txBody>
          <a:bodyPr>
            <a:noAutofit/>
          </a:bodyPr>
          <a:lstStyle/>
          <a:p>
            <a:pPr marL="344488" indent="-344488" algn="just">
              <a:spcBef>
                <a:spcPts val="0"/>
              </a:spcBef>
              <a:spcAft>
                <a:spcPts val="1200"/>
              </a:spcAft>
            </a:pPr>
            <a:r>
              <a:rPr lang="en-US" sz="2800" b="1" dirty="0"/>
              <a:t>Principles for </a:t>
            </a:r>
            <a:r>
              <a:rPr lang="en-US" sz="2800" b="1" u="sng" dirty="0">
                <a:solidFill>
                  <a:srgbClr val="0000CC"/>
                </a:solidFill>
              </a:rPr>
              <a:t>all</a:t>
            </a:r>
            <a:r>
              <a:rPr lang="en-US" sz="2800" b="1" dirty="0"/>
              <a:t> saints of all times.</a:t>
            </a:r>
          </a:p>
          <a:p>
            <a:pPr marL="690563" lvl="1" indent="-346075">
              <a:spcBef>
                <a:spcPts val="0"/>
              </a:spcBef>
              <a:spcAft>
                <a:spcPts val="1200"/>
              </a:spcAft>
              <a:buFont typeface="Courier New" panose="02070309020205020404" pitchFamily="49" charset="0"/>
              <a:buChar char="­"/>
            </a:pPr>
            <a:r>
              <a:rPr lang="en-US" sz="2700" dirty="0"/>
              <a:t>Believers of all dispensations need to pray, "Thy will be done" (6:10).</a:t>
            </a:r>
          </a:p>
          <a:p>
            <a:pPr marL="690563" lvl="1" indent="-346075">
              <a:spcBef>
                <a:spcPts val="0"/>
              </a:spcBef>
              <a:spcAft>
                <a:spcPts val="1200"/>
              </a:spcAft>
              <a:buFont typeface="Courier New" panose="02070309020205020404" pitchFamily="49" charset="0"/>
              <a:buChar char="­"/>
            </a:pPr>
            <a:r>
              <a:rPr lang="en-US" sz="2700" dirty="0"/>
              <a:t>Believers of all dispensations need to lay up treasures in heaven (6:20).</a:t>
            </a:r>
          </a:p>
          <a:p>
            <a:pPr marL="690563" lvl="1" indent="-346075">
              <a:spcBef>
                <a:spcPts val="0"/>
              </a:spcBef>
              <a:spcAft>
                <a:spcPts val="1200"/>
              </a:spcAft>
              <a:buFont typeface="Courier New" panose="02070309020205020404" pitchFamily="49" charset="0"/>
              <a:buChar char="­"/>
            </a:pPr>
            <a:r>
              <a:rPr lang="en-US" sz="2700" dirty="0"/>
              <a:t>Believers of all dispensations struggle with the sin of worry (6:25-34).</a:t>
            </a:r>
          </a:p>
          <a:p>
            <a:pPr marL="690563" lvl="1" indent="-346075">
              <a:spcBef>
                <a:spcPts val="0"/>
              </a:spcBef>
              <a:spcAft>
                <a:spcPts val="1200"/>
              </a:spcAft>
              <a:buFont typeface="Courier New" panose="02070309020205020404" pitchFamily="49" charset="0"/>
              <a:buChar char="­"/>
            </a:pPr>
            <a:r>
              <a:rPr lang="en-US" sz="2700" dirty="0"/>
              <a:t>Believers of all dispensations need to put God first (6:33).</a:t>
            </a:r>
          </a:p>
          <a:p>
            <a:pPr marL="690563" lvl="1" indent="-346075">
              <a:spcBef>
                <a:spcPts val="0"/>
              </a:spcBef>
              <a:spcAft>
                <a:spcPts val="1200"/>
              </a:spcAft>
              <a:buFont typeface="Courier New" panose="02070309020205020404" pitchFamily="49" charset="0"/>
              <a:buChar char="­"/>
            </a:pPr>
            <a:r>
              <a:rPr lang="en-US" sz="2700" dirty="0"/>
              <a:t>Believers of all dispensations need to build their lives upon God’s Word (7:24-27).</a:t>
            </a:r>
          </a:p>
        </p:txBody>
      </p:sp>
      <p:sp>
        <p:nvSpPr>
          <p:cNvPr id="8" name="Text Box 4">
            <a:extLst>
              <a:ext uri="{FF2B5EF4-FFF2-40B4-BE49-F238E27FC236}">
                <a16:creationId xmlns:a16="http://schemas.microsoft.com/office/drawing/2014/main" id="{A46A11D7-2AF4-43EB-88AF-FEE4F8A1D4E6}"/>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6" name="Title 1">
            <a:extLst>
              <a:ext uri="{FF2B5EF4-FFF2-40B4-BE49-F238E27FC236}">
                <a16:creationId xmlns:a16="http://schemas.microsoft.com/office/drawing/2014/main" id="{F1DD5FE3-2016-45EA-970A-C5E7A5E873EC}"/>
              </a:ext>
            </a:extLst>
          </p:cNvPr>
          <p:cNvSpPr>
            <a:spLocks noGrp="1"/>
          </p:cNvSpPr>
          <p:nvPr>
            <p:ph type="title"/>
          </p:nvPr>
        </p:nvSpPr>
        <p:spPr>
          <a:xfrm>
            <a:off x="393996" y="678180"/>
            <a:ext cx="8356008"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rgbClr val="C00000"/>
                </a:solidFill>
              </a:rPr>
              <a:t>“</a:t>
            </a:r>
            <a:r>
              <a:rPr lang="en-US" sz="3200" b="1" u="sng" dirty="0">
                <a:solidFill>
                  <a:srgbClr val="C00000"/>
                </a:solidFill>
              </a:rPr>
              <a:t>False</a:t>
            </a:r>
            <a:r>
              <a:rPr lang="en-US" sz="3200" b="1" dirty="0">
                <a:solidFill>
                  <a:srgbClr val="C00000"/>
                </a:solidFill>
              </a:rPr>
              <a:t>!”</a:t>
            </a:r>
            <a:endParaRPr lang="en-US" sz="3200" b="1" dirty="0">
              <a:solidFill>
                <a:srgbClr val="0000CC"/>
              </a:solidFill>
              <a:ea typeface="+mn-ea"/>
            </a:endParaRPr>
          </a:p>
        </p:txBody>
      </p:sp>
    </p:spTree>
    <p:extLst>
      <p:ext uri="{BB962C8B-B14F-4D97-AF65-F5344CB8AC3E}">
        <p14:creationId xmlns:p14="http://schemas.microsoft.com/office/powerpoint/2010/main" val="2920182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40922"/>
            <a:ext cx="8919713" cy="4336041"/>
          </a:xfrm>
        </p:spPr>
        <p:txBody>
          <a:bodyPr>
            <a:noAutofit/>
          </a:bodyPr>
          <a:lstStyle/>
          <a:p>
            <a:pPr marL="344488" indent="-344488" algn="just">
              <a:lnSpc>
                <a:spcPct val="100000"/>
              </a:lnSpc>
              <a:spcBef>
                <a:spcPts val="0"/>
              </a:spcBef>
              <a:spcAft>
                <a:spcPts val="1200"/>
              </a:spcAft>
            </a:pPr>
            <a:r>
              <a:rPr lang="en-US" sz="2800" b="1" dirty="0"/>
              <a:t>Trans-dispensational truths for </a:t>
            </a:r>
            <a:r>
              <a:rPr lang="en-US" sz="2800" b="1" u="sng" dirty="0">
                <a:solidFill>
                  <a:srgbClr val="0000CC"/>
                </a:solidFill>
              </a:rPr>
              <a:t>all</a:t>
            </a:r>
            <a:r>
              <a:rPr lang="en-US" sz="2800" b="1" dirty="0"/>
              <a:t> dispensations.</a:t>
            </a:r>
          </a:p>
          <a:p>
            <a:pPr marL="690563" lvl="1" indent="-346075">
              <a:lnSpc>
                <a:spcPct val="100000"/>
              </a:lnSpc>
              <a:spcBef>
                <a:spcPts val="0"/>
              </a:spcBef>
              <a:spcAft>
                <a:spcPts val="1200"/>
              </a:spcAft>
              <a:buFont typeface="Courier New" panose="02070309020205020404" pitchFamily="49" charset="0"/>
              <a:buChar char="­"/>
            </a:pPr>
            <a:r>
              <a:rPr lang="en-US" sz="2700" dirty="0"/>
              <a:t>Those who hunger and thirst after righteousness will be filled (5:6).</a:t>
            </a:r>
          </a:p>
          <a:p>
            <a:pPr marL="690563" lvl="1" indent="-346075">
              <a:lnSpc>
                <a:spcPct val="100000"/>
              </a:lnSpc>
              <a:spcBef>
                <a:spcPts val="0"/>
              </a:spcBef>
              <a:spcAft>
                <a:spcPts val="1200"/>
              </a:spcAft>
              <a:buFont typeface="Courier New" panose="02070309020205020404" pitchFamily="49" charset="0"/>
              <a:buChar char="­"/>
            </a:pPr>
            <a:r>
              <a:rPr lang="en-US" sz="2700" dirty="0"/>
              <a:t>God shines and showers His goodness on all men (5:45).</a:t>
            </a:r>
          </a:p>
          <a:p>
            <a:pPr marL="690563" lvl="1" indent="-346075">
              <a:lnSpc>
                <a:spcPct val="100000"/>
              </a:lnSpc>
              <a:spcBef>
                <a:spcPts val="0"/>
              </a:spcBef>
              <a:spcAft>
                <a:spcPts val="1200"/>
              </a:spcAft>
              <a:buFont typeface="Courier New" panose="02070309020205020404" pitchFamily="49" charset="0"/>
              <a:buChar char="­"/>
            </a:pPr>
            <a:r>
              <a:rPr lang="en-US" sz="2700" dirty="0"/>
              <a:t>God sees what is done is secret (6:1-6).</a:t>
            </a:r>
          </a:p>
          <a:p>
            <a:pPr marL="690563" lvl="1" indent="-346075">
              <a:lnSpc>
                <a:spcPct val="100000"/>
              </a:lnSpc>
              <a:spcBef>
                <a:spcPts val="0"/>
              </a:spcBef>
              <a:spcAft>
                <a:spcPts val="1200"/>
              </a:spcAft>
              <a:buFont typeface="Courier New" panose="02070309020205020404" pitchFamily="49" charset="0"/>
              <a:buChar char="­"/>
            </a:pPr>
            <a:r>
              <a:rPr lang="en-US" sz="2700" dirty="0"/>
              <a:t>God knows the needs of His believers (6:8,32).</a:t>
            </a:r>
          </a:p>
          <a:p>
            <a:pPr marL="690563" lvl="1" indent="-346075">
              <a:lnSpc>
                <a:spcPct val="100000"/>
              </a:lnSpc>
              <a:spcBef>
                <a:spcPts val="0"/>
              </a:spcBef>
              <a:spcAft>
                <a:spcPts val="1200"/>
              </a:spcAft>
              <a:buFont typeface="Courier New" panose="02070309020205020404" pitchFamily="49" charset="0"/>
              <a:buChar char="­"/>
            </a:pPr>
            <a:r>
              <a:rPr lang="en-US" sz="2700" dirty="0"/>
              <a:t>What a man treasures reveals his heart (6:21).</a:t>
            </a:r>
          </a:p>
          <a:p>
            <a:pPr marL="690563" lvl="1" indent="-346075">
              <a:lnSpc>
                <a:spcPct val="100000"/>
              </a:lnSpc>
              <a:spcBef>
                <a:spcPts val="0"/>
              </a:spcBef>
              <a:spcAft>
                <a:spcPts val="1200"/>
              </a:spcAft>
              <a:buFont typeface="Courier New" panose="02070309020205020404" pitchFamily="49" charset="0"/>
              <a:buChar char="­"/>
            </a:pPr>
            <a:r>
              <a:rPr lang="en-US" sz="2700" dirty="0"/>
              <a:t>No man can serve two masters (6:24).</a:t>
            </a:r>
          </a:p>
          <a:p>
            <a:pPr marL="690563" lvl="1" indent="-346075">
              <a:lnSpc>
                <a:spcPct val="100000"/>
              </a:lnSpc>
              <a:spcBef>
                <a:spcPts val="0"/>
              </a:spcBef>
              <a:spcAft>
                <a:spcPts val="1200"/>
              </a:spcAft>
              <a:buFont typeface="Courier New" panose="02070309020205020404" pitchFamily="49" charset="0"/>
              <a:buChar char="­"/>
            </a:pPr>
            <a:r>
              <a:rPr lang="en-US" sz="2700" dirty="0"/>
              <a:t>Those who honor God will be honored by God (6:33).</a:t>
            </a:r>
          </a:p>
        </p:txBody>
      </p:sp>
      <p:sp>
        <p:nvSpPr>
          <p:cNvPr id="8" name="Text Box 4">
            <a:extLst>
              <a:ext uri="{FF2B5EF4-FFF2-40B4-BE49-F238E27FC236}">
                <a16:creationId xmlns:a16="http://schemas.microsoft.com/office/drawing/2014/main" id="{3DF3519D-5881-4FB0-9464-A55841FE8F61}"/>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6" name="Title 1">
            <a:extLst>
              <a:ext uri="{FF2B5EF4-FFF2-40B4-BE49-F238E27FC236}">
                <a16:creationId xmlns:a16="http://schemas.microsoft.com/office/drawing/2014/main" id="{590656F2-2B14-41EC-92BF-F013D904C0C6}"/>
              </a:ext>
            </a:extLst>
          </p:cNvPr>
          <p:cNvSpPr>
            <a:spLocks noGrp="1"/>
          </p:cNvSpPr>
          <p:nvPr>
            <p:ph type="title"/>
          </p:nvPr>
        </p:nvSpPr>
        <p:spPr>
          <a:xfrm>
            <a:off x="393996" y="678180"/>
            <a:ext cx="8356008"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rgbClr val="C00000"/>
                </a:solidFill>
              </a:rPr>
              <a:t>“</a:t>
            </a:r>
            <a:r>
              <a:rPr lang="en-US" sz="3200" b="1" u="sng" dirty="0">
                <a:solidFill>
                  <a:srgbClr val="C00000"/>
                </a:solidFill>
              </a:rPr>
              <a:t>False</a:t>
            </a:r>
            <a:r>
              <a:rPr lang="en-US" sz="3200" b="1" dirty="0">
                <a:solidFill>
                  <a:srgbClr val="C00000"/>
                </a:solidFill>
              </a:rPr>
              <a:t>!”</a:t>
            </a:r>
            <a:endParaRPr lang="en-US" sz="3200" b="1" dirty="0">
              <a:solidFill>
                <a:srgbClr val="0000CC"/>
              </a:solidFill>
              <a:ea typeface="+mn-ea"/>
            </a:endParaRPr>
          </a:p>
        </p:txBody>
      </p:sp>
    </p:spTree>
    <p:extLst>
      <p:ext uri="{BB962C8B-B14F-4D97-AF65-F5344CB8AC3E}">
        <p14:creationId xmlns:p14="http://schemas.microsoft.com/office/powerpoint/2010/main" val="1028367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40922"/>
            <a:ext cx="8999220" cy="4336041"/>
          </a:xfrm>
        </p:spPr>
        <p:txBody>
          <a:bodyPr>
            <a:noAutofit/>
          </a:bodyPr>
          <a:lstStyle/>
          <a:p>
            <a:pPr marL="344488" indent="-344488" algn="just">
              <a:spcBef>
                <a:spcPts val="0"/>
              </a:spcBef>
              <a:spcAft>
                <a:spcPts val="1200"/>
              </a:spcAft>
            </a:pPr>
            <a:r>
              <a:rPr lang="en-US" sz="2800" b="1" dirty="0"/>
              <a:t>Trans-dispensational for </a:t>
            </a:r>
            <a:r>
              <a:rPr lang="en-US" sz="2800" b="1" u="sng" dirty="0">
                <a:solidFill>
                  <a:srgbClr val="0000CC"/>
                </a:solidFill>
              </a:rPr>
              <a:t>all</a:t>
            </a:r>
            <a:r>
              <a:rPr lang="en-US" sz="2800" b="1" dirty="0"/>
              <a:t> dispensations. (cont’d)</a:t>
            </a:r>
          </a:p>
          <a:p>
            <a:pPr marL="690563" lvl="1" indent="-346075">
              <a:lnSpc>
                <a:spcPct val="100000"/>
              </a:lnSpc>
              <a:spcBef>
                <a:spcPts val="0"/>
              </a:spcBef>
              <a:spcAft>
                <a:spcPts val="1200"/>
              </a:spcAft>
              <a:buFont typeface="Courier New" panose="02070309020205020404" pitchFamily="49" charset="0"/>
              <a:buChar char="­"/>
            </a:pPr>
            <a:r>
              <a:rPr lang="en-US" dirty="0"/>
              <a:t>Before we can righteously judge, we must first judge ourselves (7:1-5).</a:t>
            </a:r>
          </a:p>
          <a:p>
            <a:pPr marL="690563" lvl="1" indent="-346075">
              <a:lnSpc>
                <a:spcPct val="100000"/>
              </a:lnSpc>
              <a:spcBef>
                <a:spcPts val="0"/>
              </a:spcBef>
              <a:spcAft>
                <a:spcPts val="1200"/>
              </a:spcAft>
              <a:buFont typeface="Courier New" panose="02070309020205020404" pitchFamily="49" charset="0"/>
              <a:buChar char="­"/>
            </a:pPr>
            <a:r>
              <a:rPr lang="en-US" dirty="0"/>
              <a:t>Those who truly seek will truly find (7:7).</a:t>
            </a:r>
          </a:p>
          <a:p>
            <a:pPr marL="690563" lvl="1" indent="-346075">
              <a:lnSpc>
                <a:spcPct val="100000"/>
              </a:lnSpc>
              <a:spcBef>
                <a:spcPts val="0"/>
              </a:spcBef>
              <a:spcAft>
                <a:spcPts val="1200"/>
              </a:spcAft>
              <a:buFont typeface="Courier New" panose="02070309020205020404" pitchFamily="49" charset="0"/>
              <a:buChar char="­"/>
            </a:pPr>
            <a:r>
              <a:rPr lang="en-US" dirty="0"/>
              <a:t>Men are evil and depraved (7:11).</a:t>
            </a:r>
          </a:p>
          <a:p>
            <a:pPr marL="690563" lvl="1" indent="-346075">
              <a:lnSpc>
                <a:spcPct val="100000"/>
              </a:lnSpc>
              <a:spcBef>
                <a:spcPts val="0"/>
              </a:spcBef>
              <a:spcAft>
                <a:spcPts val="1200"/>
              </a:spcAft>
              <a:buFont typeface="Courier New" panose="02070309020205020404" pitchFamily="49" charset="0"/>
              <a:buChar char="­"/>
            </a:pPr>
            <a:r>
              <a:rPr lang="en-US" dirty="0"/>
              <a:t>The majority are headed for destruction; few will be saved (7:13-14).</a:t>
            </a:r>
          </a:p>
        </p:txBody>
      </p:sp>
      <p:sp>
        <p:nvSpPr>
          <p:cNvPr id="8" name="Text Box 4">
            <a:extLst>
              <a:ext uri="{FF2B5EF4-FFF2-40B4-BE49-F238E27FC236}">
                <a16:creationId xmlns:a16="http://schemas.microsoft.com/office/drawing/2014/main" id="{D64EA5BA-4C78-4520-84C9-E64B5175C20C}"/>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pic>
        <p:nvPicPr>
          <p:cNvPr id="9" name="Picture 8">
            <a:extLst>
              <a:ext uri="{FF2B5EF4-FFF2-40B4-BE49-F238E27FC236}">
                <a16:creationId xmlns:a16="http://schemas.microsoft.com/office/drawing/2014/main" id="{6EE7C6D1-E52D-4731-96C9-BB5582CF55C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96755" y="5552328"/>
            <a:ext cx="146304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a:extLst>
              <a:ext uri="{FF2B5EF4-FFF2-40B4-BE49-F238E27FC236}">
                <a16:creationId xmlns:a16="http://schemas.microsoft.com/office/drawing/2014/main" id="{F08E4774-B5ED-434E-BA03-49A9721F8BFB}"/>
              </a:ext>
            </a:extLst>
          </p:cNvPr>
          <p:cNvSpPr>
            <a:spLocks noGrp="1"/>
          </p:cNvSpPr>
          <p:nvPr>
            <p:ph type="title"/>
          </p:nvPr>
        </p:nvSpPr>
        <p:spPr>
          <a:xfrm>
            <a:off x="393996" y="678180"/>
            <a:ext cx="8356008"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rgbClr val="C00000"/>
                </a:solidFill>
              </a:rPr>
              <a:t>“</a:t>
            </a:r>
            <a:r>
              <a:rPr lang="en-US" sz="3200" b="1" u="sng" dirty="0">
                <a:solidFill>
                  <a:srgbClr val="C00000"/>
                </a:solidFill>
              </a:rPr>
              <a:t>False</a:t>
            </a:r>
            <a:r>
              <a:rPr lang="en-US" sz="3200" b="1" dirty="0">
                <a:solidFill>
                  <a:srgbClr val="C00000"/>
                </a:solidFill>
              </a:rPr>
              <a:t>!”</a:t>
            </a:r>
            <a:endParaRPr lang="en-US" sz="3200" b="1" dirty="0">
              <a:solidFill>
                <a:srgbClr val="0000CC"/>
              </a:solidFill>
              <a:ea typeface="+mn-ea"/>
            </a:endParaRPr>
          </a:p>
        </p:txBody>
      </p:sp>
    </p:spTree>
    <p:extLst>
      <p:ext uri="{BB962C8B-B14F-4D97-AF65-F5344CB8AC3E}">
        <p14:creationId xmlns:p14="http://schemas.microsoft.com/office/powerpoint/2010/main" val="1459672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40923"/>
            <a:ext cx="8999220" cy="3363538"/>
          </a:xfrm>
        </p:spPr>
        <p:txBody>
          <a:bodyPr>
            <a:noAutofit/>
          </a:bodyPr>
          <a:lstStyle/>
          <a:p>
            <a:pPr marL="344488" indent="-344488" algn="just">
              <a:lnSpc>
                <a:spcPct val="100000"/>
              </a:lnSpc>
              <a:spcBef>
                <a:spcPts val="0"/>
              </a:spcBef>
              <a:spcAft>
                <a:spcPts val="1200"/>
              </a:spcAft>
            </a:pPr>
            <a:r>
              <a:rPr lang="en-US" sz="2800" b="1" dirty="0"/>
              <a:t>Trans-dispensational for </a:t>
            </a:r>
            <a:r>
              <a:rPr lang="en-US" sz="2800" b="1" u="sng" dirty="0">
                <a:solidFill>
                  <a:srgbClr val="0000CC"/>
                </a:solidFill>
              </a:rPr>
              <a:t>all</a:t>
            </a:r>
            <a:r>
              <a:rPr lang="en-US" sz="2800" b="1" dirty="0"/>
              <a:t> dispensations. (cont’d)</a:t>
            </a:r>
          </a:p>
          <a:p>
            <a:pPr marL="690563" lvl="1" indent="-346075" algn="just">
              <a:lnSpc>
                <a:spcPct val="100000"/>
              </a:lnSpc>
              <a:spcBef>
                <a:spcPts val="0"/>
              </a:spcBef>
              <a:spcAft>
                <a:spcPts val="1200"/>
              </a:spcAft>
              <a:buFont typeface="Courier New" panose="02070309020205020404" pitchFamily="49" charset="0"/>
              <a:buChar char="­"/>
            </a:pPr>
            <a:r>
              <a:rPr lang="en-US" dirty="0"/>
              <a:t>A tree is known by its fruit (7:17-20).</a:t>
            </a:r>
          </a:p>
          <a:p>
            <a:pPr marL="690563" lvl="1" indent="-346075" algn="just">
              <a:lnSpc>
                <a:spcPct val="100000"/>
              </a:lnSpc>
              <a:spcBef>
                <a:spcPts val="0"/>
              </a:spcBef>
              <a:spcAft>
                <a:spcPts val="1200"/>
              </a:spcAft>
              <a:buFont typeface="Courier New" panose="02070309020205020404" pitchFamily="49" charset="0"/>
              <a:buChar char="­"/>
            </a:pPr>
            <a:r>
              <a:rPr lang="en-US" dirty="0"/>
              <a:t>Mere profession does not necessarily mean true possession (7:21-23).</a:t>
            </a:r>
          </a:p>
          <a:p>
            <a:pPr marL="690563" lvl="1" indent="-346075" algn="just">
              <a:lnSpc>
                <a:spcPct val="100000"/>
              </a:lnSpc>
              <a:spcBef>
                <a:spcPts val="0"/>
              </a:spcBef>
              <a:spcAft>
                <a:spcPts val="1200"/>
              </a:spcAft>
              <a:buFont typeface="Courier New" panose="02070309020205020404" pitchFamily="49" charset="0"/>
              <a:buChar char="­"/>
            </a:pPr>
            <a:r>
              <a:rPr lang="en-US" dirty="0"/>
              <a:t>Our lives need to be built on a rock-solid foundation (7:24-27).</a:t>
            </a:r>
          </a:p>
        </p:txBody>
      </p:sp>
      <p:sp>
        <p:nvSpPr>
          <p:cNvPr id="8" name="Text Box 4">
            <a:extLst>
              <a:ext uri="{FF2B5EF4-FFF2-40B4-BE49-F238E27FC236}">
                <a16:creationId xmlns:a16="http://schemas.microsoft.com/office/drawing/2014/main" id="{D64EA5BA-4C78-4520-84C9-E64B5175C20C}"/>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pic>
        <p:nvPicPr>
          <p:cNvPr id="5" name="Picture 4">
            <a:extLst>
              <a:ext uri="{FF2B5EF4-FFF2-40B4-BE49-F238E27FC236}">
                <a16:creationId xmlns:a16="http://schemas.microsoft.com/office/drawing/2014/main" id="{8A929991-7516-4E72-A2D2-FBB2DBF9199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96755" y="5552328"/>
            <a:ext cx="146304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a:extLst>
              <a:ext uri="{FF2B5EF4-FFF2-40B4-BE49-F238E27FC236}">
                <a16:creationId xmlns:a16="http://schemas.microsoft.com/office/drawing/2014/main" id="{D9123591-2B35-4E5D-917D-18ADB1729DF5}"/>
              </a:ext>
            </a:extLst>
          </p:cNvPr>
          <p:cNvSpPr>
            <a:spLocks noGrp="1"/>
          </p:cNvSpPr>
          <p:nvPr>
            <p:ph type="title"/>
          </p:nvPr>
        </p:nvSpPr>
        <p:spPr>
          <a:xfrm>
            <a:off x="393996" y="678180"/>
            <a:ext cx="8356008"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rgbClr val="C00000"/>
                </a:solidFill>
              </a:rPr>
              <a:t>“</a:t>
            </a:r>
            <a:r>
              <a:rPr lang="en-US" sz="3200" b="1" u="sng" dirty="0">
                <a:solidFill>
                  <a:srgbClr val="C00000"/>
                </a:solidFill>
              </a:rPr>
              <a:t>False</a:t>
            </a:r>
            <a:r>
              <a:rPr lang="en-US" sz="3200" b="1" dirty="0">
                <a:solidFill>
                  <a:srgbClr val="C00000"/>
                </a:solidFill>
              </a:rPr>
              <a:t>!”</a:t>
            </a:r>
            <a:endParaRPr lang="en-US" sz="3200" b="1" dirty="0">
              <a:solidFill>
                <a:srgbClr val="0000CC"/>
              </a:solidFill>
              <a:ea typeface="+mn-ea"/>
            </a:endParaRPr>
          </a:p>
        </p:txBody>
      </p:sp>
    </p:spTree>
    <p:extLst>
      <p:ext uri="{BB962C8B-B14F-4D97-AF65-F5344CB8AC3E}">
        <p14:creationId xmlns:p14="http://schemas.microsoft.com/office/powerpoint/2010/main" val="83275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175260"/>
            <a:ext cx="7772400" cy="1417320"/>
          </a:xfrm>
        </p:spPr>
        <p:txBody>
          <a:bodyPr/>
          <a:lstStyle/>
          <a:p>
            <a:pPr eaLnBrk="1" hangingPunct="1"/>
            <a:r>
              <a:rPr lang="en-US" altLang="en-US" sz="3200" b="1" dirty="0">
                <a:solidFill>
                  <a:srgbClr val="0000CC"/>
                </a:solidFill>
                <a:ea typeface="+mn-ea"/>
              </a:rPr>
              <a:t>An Introduction to the Sermon on the Mount</a:t>
            </a:r>
            <a:br>
              <a:rPr lang="en-US" altLang="en-US" sz="3200" b="1" dirty="0">
                <a:solidFill>
                  <a:srgbClr val="0000CC"/>
                </a:solidFill>
                <a:ea typeface="+mn-ea"/>
              </a:rPr>
            </a:br>
            <a:r>
              <a:rPr lang="en-US" altLang="en-US" sz="2400" dirty="0">
                <a:solidFill>
                  <a:schemeClr val="tx1"/>
                </a:solidFill>
                <a:ea typeface="+mn-ea"/>
              </a:rPr>
              <a:t>Matthew 5:1–8:1 (cf. Luke 6:17–49)</a:t>
            </a:r>
            <a:br>
              <a:rPr lang="en-US" altLang="en-US" sz="2400" dirty="0">
                <a:solidFill>
                  <a:schemeClr val="tx1"/>
                </a:solidFill>
                <a:ea typeface="+mn-ea"/>
              </a:rPr>
            </a:br>
            <a:r>
              <a:rPr lang="en-US" altLang="en-US" sz="2400" b="1" dirty="0">
                <a:solidFill>
                  <a:schemeClr val="tx1"/>
                </a:solidFill>
                <a:ea typeface="+mn-ea"/>
              </a:rPr>
              <a:t>Part 1</a:t>
            </a:r>
          </a:p>
        </p:txBody>
      </p:sp>
      <p:pic>
        <p:nvPicPr>
          <p:cNvPr id="6" name="Picture 4" descr="King_of_Kings[1]">
            <a:extLst>
              <a:ext uri="{FF2B5EF4-FFF2-40B4-BE49-F238E27FC236}">
                <a16:creationId xmlns:a16="http://schemas.microsoft.com/office/drawing/2014/main" id="{FE478C78-E320-437D-B5F4-EBFAF8365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763" y="182118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1A2CB808-B351-4D70-9A48-36A62DAEF6B1}"/>
              </a:ext>
            </a:extLst>
          </p:cNvPr>
          <p:cNvSpPr/>
          <p:nvPr/>
        </p:nvSpPr>
        <p:spPr>
          <a:xfrm>
            <a:off x="3052763" y="6292334"/>
            <a:ext cx="3038475" cy="369332"/>
          </a:xfrm>
          <a:prstGeom prst="rect">
            <a:avLst/>
          </a:prstGeom>
        </p:spPr>
        <p:txBody>
          <a:bodyPr wrap="square">
            <a:spAutoFit/>
          </a:bodyPr>
          <a:lstStyle/>
          <a:p>
            <a:pPr algn="ctr"/>
            <a:r>
              <a:rPr lang="en-US" dirty="0">
                <a:latin typeface="Calibri" panose="020F0502020204030204" pitchFamily="34" charset="0"/>
                <a:cs typeface="Calibri" panose="020F0502020204030204" pitchFamily="34" charset="0"/>
              </a:rPr>
              <a:t>Jim McGowan, Th.D.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457" y="1997684"/>
            <a:ext cx="8911087" cy="4770537"/>
          </a:xfrm>
          <a:prstGeom prst="rect">
            <a:avLst/>
          </a:prstGeom>
        </p:spPr>
        <p:txBody>
          <a:bodyPr wrap="square">
            <a:spAutoFit/>
          </a:bodyPr>
          <a:lstStyle/>
          <a:p>
            <a:pPr algn="just">
              <a:spcBef>
                <a:spcPts val="1200"/>
              </a:spcBef>
              <a:spcAft>
                <a:spcPts val="1200"/>
              </a:spcAft>
              <a:buSzPct val="160000"/>
            </a:pPr>
            <a:r>
              <a:rPr lang="en-US" sz="2800" b="1" dirty="0">
                <a:latin typeface="Calibri" panose="020F0502020204030204" pitchFamily="34" charset="0"/>
                <a:cs typeface="Calibri" panose="020F0502020204030204" pitchFamily="34" charset="0"/>
              </a:rPr>
              <a:t>Reformed Doctrine: </a:t>
            </a:r>
          </a:p>
          <a:p>
            <a:pPr marL="684213" indent="-684213" algn="just">
              <a:spcBef>
                <a:spcPts val="1200"/>
              </a:spcBef>
              <a:spcAft>
                <a:spcPts val="1200"/>
              </a:spcAft>
              <a:buSzPct val="160000"/>
              <a:buBlip>
                <a:blip r:embed="rId2"/>
              </a:buBlip>
            </a:pPr>
            <a:r>
              <a:rPr lang="en-US" sz="2800" i="1" dirty="0">
                <a:latin typeface="Calibri" panose="020F0502020204030204" pitchFamily="34" charset="0"/>
                <a:cs typeface="Calibri" panose="020F0502020204030204" pitchFamily="34" charset="0"/>
              </a:rPr>
              <a:t>the Sermon was delivered </a:t>
            </a:r>
            <a:r>
              <a:rPr lang="en-US" sz="2800" b="1" i="1" u="sng" dirty="0">
                <a:solidFill>
                  <a:srgbClr val="0000CC"/>
                </a:solidFill>
                <a:latin typeface="Calibri" panose="020F0502020204030204" pitchFamily="34" charset="0"/>
                <a:cs typeface="Calibri" panose="020F0502020204030204" pitchFamily="34" charset="0"/>
              </a:rPr>
              <a:t>to the Church</a:t>
            </a:r>
            <a:r>
              <a:rPr lang="en-US" sz="2800" i="1" dirty="0">
                <a:latin typeface="Calibri" panose="020F0502020204030204" pitchFamily="34" charset="0"/>
                <a:cs typeface="Calibri" panose="020F0502020204030204" pitchFamily="34" charset="0"/>
              </a:rPr>
              <a:t>. </a:t>
            </a:r>
          </a:p>
          <a:p>
            <a:pPr marL="684213" indent="-684213" algn="just">
              <a:spcBef>
                <a:spcPts val="1200"/>
              </a:spcBef>
              <a:spcAft>
                <a:spcPts val="1200"/>
              </a:spcAft>
              <a:buSzPct val="160000"/>
              <a:buBlip>
                <a:blip r:embed="rId2"/>
              </a:buBlip>
            </a:pPr>
            <a:r>
              <a:rPr lang="en-US" sz="2800" i="1" dirty="0">
                <a:latin typeface="Calibri" panose="020F0502020204030204" pitchFamily="34" charset="0"/>
                <a:cs typeface="Calibri" panose="020F0502020204030204" pitchFamily="34" charset="0"/>
              </a:rPr>
              <a:t>the Church is made up of the </a:t>
            </a:r>
            <a:r>
              <a:rPr lang="en-US" sz="2800" b="1" i="1" u="sng" dirty="0">
                <a:solidFill>
                  <a:srgbClr val="0000CC"/>
                </a:solidFill>
                <a:latin typeface="Calibri" panose="020F0502020204030204" pitchFamily="34" charset="0"/>
                <a:cs typeface="Calibri" panose="020F0502020204030204" pitchFamily="34" charset="0"/>
              </a:rPr>
              <a:t>saints of all ages</a:t>
            </a:r>
            <a:r>
              <a:rPr lang="en-US" sz="2800" i="1" dirty="0">
                <a:latin typeface="Calibri" panose="020F0502020204030204" pitchFamily="34" charset="0"/>
                <a:cs typeface="Calibri" panose="020F0502020204030204" pitchFamily="34" charset="0"/>
              </a:rPr>
              <a:t>. </a:t>
            </a:r>
          </a:p>
          <a:p>
            <a:pPr marL="684213" indent="-684213" algn="just">
              <a:spcBef>
                <a:spcPts val="1200"/>
              </a:spcBef>
              <a:spcAft>
                <a:spcPts val="1200"/>
              </a:spcAft>
              <a:buSzPct val="160000"/>
              <a:buBlip>
                <a:blip r:embed="rId2"/>
              </a:buBlip>
            </a:pPr>
            <a:r>
              <a:rPr lang="en-US" sz="2800" i="1" dirty="0">
                <a:latin typeface="Calibri" panose="020F0502020204030204" pitchFamily="34" charset="0"/>
                <a:cs typeface="Calibri" panose="020F0502020204030204" pitchFamily="34" charset="0"/>
              </a:rPr>
              <a:t>the Church existed </a:t>
            </a:r>
            <a:r>
              <a:rPr lang="en-US" sz="2800" b="1" i="1" u="sng" dirty="0">
                <a:solidFill>
                  <a:srgbClr val="0000CC"/>
                </a:solidFill>
                <a:latin typeface="Calibri" panose="020F0502020204030204" pitchFamily="34" charset="0"/>
                <a:cs typeface="Calibri" panose="020F0502020204030204" pitchFamily="34" charset="0"/>
              </a:rPr>
              <a:t>in the Old Testament</a:t>
            </a:r>
            <a:r>
              <a:rPr lang="en-US" sz="2800" b="1" i="1" dirty="0">
                <a:solidFill>
                  <a:srgbClr val="0000CC"/>
                </a:solidFill>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and</a:t>
            </a:r>
            <a:r>
              <a:rPr lang="en-US" sz="2800" b="1" i="1" dirty="0">
                <a:solidFill>
                  <a:srgbClr val="0000CC"/>
                </a:solidFill>
                <a:latin typeface="Calibri" panose="020F0502020204030204" pitchFamily="34" charset="0"/>
                <a:cs typeface="Calibri" panose="020F0502020204030204" pitchFamily="34" charset="0"/>
              </a:rPr>
              <a:t> </a:t>
            </a:r>
            <a:r>
              <a:rPr lang="en-US" sz="2800" b="1" i="1" u="sng" dirty="0">
                <a:solidFill>
                  <a:srgbClr val="0000CC"/>
                </a:solidFill>
                <a:latin typeface="Calibri" panose="020F0502020204030204" pitchFamily="34" charset="0"/>
                <a:cs typeface="Calibri" panose="020F0502020204030204" pitchFamily="34" charset="0"/>
              </a:rPr>
              <a:t>during our Lord’s earthly ministry</a:t>
            </a:r>
            <a:r>
              <a:rPr lang="en-US" sz="2800" b="1" i="1" dirty="0">
                <a:latin typeface="Calibri" panose="020F0502020204030204" pitchFamily="34" charset="0"/>
                <a:cs typeface="Calibri" panose="020F0502020204030204" pitchFamily="34" charset="0"/>
              </a:rPr>
              <a:t>. </a:t>
            </a:r>
          </a:p>
          <a:p>
            <a:pPr marL="684213" indent="-684213" algn="just">
              <a:spcBef>
                <a:spcPts val="1200"/>
              </a:spcBef>
              <a:spcAft>
                <a:spcPts val="1200"/>
              </a:spcAft>
              <a:buSzPct val="160000"/>
              <a:buBlip>
                <a:blip r:embed="rId2"/>
              </a:buBlip>
            </a:pPr>
            <a:r>
              <a:rPr lang="en-US" sz="2800" i="1" dirty="0">
                <a:latin typeface="Calibri" panose="020F0502020204030204" pitchFamily="34" charset="0"/>
                <a:cs typeface="Calibri" panose="020F0502020204030204" pitchFamily="34" charset="0"/>
              </a:rPr>
              <a:t>there is but </a:t>
            </a:r>
            <a:r>
              <a:rPr lang="en-US" sz="2800" b="1" i="1" u="sng" dirty="0">
                <a:solidFill>
                  <a:srgbClr val="0000CC"/>
                </a:solidFill>
                <a:latin typeface="Calibri" panose="020F0502020204030204" pitchFamily="34" charset="0"/>
                <a:cs typeface="Calibri" panose="020F0502020204030204" pitchFamily="34" charset="0"/>
              </a:rPr>
              <a:t>one people of God</a:t>
            </a:r>
            <a:r>
              <a:rPr lang="en-US" sz="2800" i="1" dirty="0">
                <a:latin typeface="Calibri" panose="020F0502020204030204" pitchFamily="34" charset="0"/>
                <a:cs typeface="Calibri" panose="020F0502020204030204" pitchFamily="34" charset="0"/>
              </a:rPr>
              <a:t>, and therefore the Sermon applies equally to the one people of God no matter when they live on earth.</a:t>
            </a:r>
          </a:p>
        </p:txBody>
      </p:sp>
      <p:sp>
        <p:nvSpPr>
          <p:cNvPr id="8" name="Title 1">
            <a:extLst>
              <a:ext uri="{FF2B5EF4-FFF2-40B4-BE49-F238E27FC236}">
                <a16:creationId xmlns:a16="http://schemas.microsoft.com/office/drawing/2014/main" id="{639E6D15-7659-4DF0-B7C6-0311EF2D04EA}"/>
              </a:ext>
            </a:extLst>
          </p:cNvPr>
          <p:cNvSpPr>
            <a:spLocks noGrp="1"/>
          </p:cNvSpPr>
          <p:nvPr>
            <p:ph type="title"/>
          </p:nvPr>
        </p:nvSpPr>
        <p:spPr>
          <a:xfrm>
            <a:off x="1679802" y="564963"/>
            <a:ext cx="5784396" cy="1385751"/>
          </a:xfrm>
          <a:solidFill>
            <a:schemeClr val="bg1">
              <a:lumMod val="95000"/>
            </a:schemeClr>
          </a:solidFill>
          <a:ln>
            <a:solidFill>
              <a:schemeClr val="tx1"/>
            </a:solidFill>
          </a:ln>
        </p:spPr>
        <p:txBody>
          <a:bodyPr>
            <a:noAutofit/>
          </a:bodyPr>
          <a:lstStyle/>
          <a:p>
            <a:r>
              <a:rPr lang="en-US" sz="3200" b="1" i="1" dirty="0">
                <a:solidFill>
                  <a:srgbClr val="9A0000"/>
                </a:solidFill>
                <a:ea typeface="+mn-ea"/>
              </a:rPr>
              <a:t>Theological Bias?</a:t>
            </a:r>
            <a:br>
              <a:rPr lang="en-US" sz="3200" b="1" i="1" dirty="0">
                <a:solidFill>
                  <a:srgbClr val="9A0000"/>
                </a:solidFill>
                <a:ea typeface="+mn-ea"/>
              </a:rPr>
            </a:br>
            <a:r>
              <a:rPr lang="en-US" sz="2800" b="1" i="1" dirty="0">
                <a:solidFill>
                  <a:srgbClr val="0000CC"/>
                </a:solidFill>
                <a:ea typeface="+mn-ea"/>
              </a:rPr>
              <a:t>‘Reformed Theology’ teaches that the SOM </a:t>
            </a:r>
            <a:r>
              <a:rPr lang="en-US" sz="2800" b="1" i="1" u="sng" dirty="0">
                <a:solidFill>
                  <a:srgbClr val="0000CC"/>
                </a:solidFill>
                <a:ea typeface="+mn-ea"/>
              </a:rPr>
              <a:t>is for the Church Today</a:t>
            </a:r>
            <a:r>
              <a:rPr lang="en-US" sz="2800" b="1" i="1" dirty="0">
                <a:solidFill>
                  <a:srgbClr val="0000CC"/>
                </a:solidFill>
                <a:ea typeface="+mn-ea"/>
              </a:rPr>
              <a:t>!</a:t>
            </a:r>
          </a:p>
        </p:txBody>
      </p:sp>
      <p:sp>
        <p:nvSpPr>
          <p:cNvPr id="9" name="Text Box 4">
            <a:extLst>
              <a:ext uri="{FF2B5EF4-FFF2-40B4-BE49-F238E27FC236}">
                <a16:creationId xmlns:a16="http://schemas.microsoft.com/office/drawing/2014/main" id="{1C3CB005-FE2A-4DD9-8C65-784CAE276B1B}"/>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Tree>
    <p:extLst>
      <p:ext uri="{BB962C8B-B14F-4D97-AF65-F5344CB8AC3E}">
        <p14:creationId xmlns:p14="http://schemas.microsoft.com/office/powerpoint/2010/main" val="35887950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31845" y="1824823"/>
            <a:ext cx="5480311" cy="4572000"/>
          </a:xfrm>
          <a:prstGeom prst="rect">
            <a:avLst/>
          </a:prstGeom>
        </p:spPr>
      </p:pic>
      <p:sp>
        <p:nvSpPr>
          <p:cNvPr id="5" name="Text Box 4">
            <a:extLst>
              <a:ext uri="{FF2B5EF4-FFF2-40B4-BE49-F238E27FC236}">
                <a16:creationId xmlns:a16="http://schemas.microsoft.com/office/drawing/2014/main" id="{6E1ABE59-8DF0-43FB-BD19-0DB91BE9F790}"/>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6" name="Title 1">
            <a:extLst>
              <a:ext uri="{FF2B5EF4-FFF2-40B4-BE49-F238E27FC236}">
                <a16:creationId xmlns:a16="http://schemas.microsoft.com/office/drawing/2014/main" id="{775C7A98-0E00-476C-A49F-F7A852EABD2B}"/>
              </a:ext>
            </a:extLst>
          </p:cNvPr>
          <p:cNvSpPr>
            <a:spLocks noGrp="1"/>
          </p:cNvSpPr>
          <p:nvPr>
            <p:ph type="title"/>
          </p:nvPr>
        </p:nvSpPr>
        <p:spPr>
          <a:xfrm>
            <a:off x="393996" y="678180"/>
            <a:ext cx="8356008"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rgbClr val="C00000"/>
                </a:solidFill>
              </a:rPr>
              <a:t>“</a:t>
            </a:r>
            <a:r>
              <a:rPr lang="en-US" sz="3200" b="1" u="sng" dirty="0">
                <a:solidFill>
                  <a:srgbClr val="C00000"/>
                </a:solidFill>
              </a:rPr>
              <a:t>False</a:t>
            </a:r>
            <a:r>
              <a:rPr lang="en-US" sz="3200" b="1" dirty="0">
                <a:solidFill>
                  <a:srgbClr val="C00000"/>
                </a:solidFill>
              </a:rPr>
              <a:t>!”</a:t>
            </a:r>
            <a:endParaRPr lang="en-US" sz="3200" b="1" dirty="0">
              <a:solidFill>
                <a:srgbClr val="0000CC"/>
              </a:solidFill>
              <a:ea typeface="+mn-ea"/>
            </a:endParaRPr>
          </a:p>
        </p:txBody>
      </p:sp>
    </p:spTree>
    <p:extLst>
      <p:ext uri="{BB962C8B-B14F-4D97-AF65-F5344CB8AC3E}">
        <p14:creationId xmlns:p14="http://schemas.microsoft.com/office/powerpoint/2010/main" val="2617535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828800"/>
            <a:ext cx="8919713" cy="2881223"/>
          </a:xfrm>
        </p:spPr>
        <p:txBody>
          <a:bodyPr>
            <a:noAutofit/>
          </a:bodyPr>
          <a:lstStyle/>
          <a:p>
            <a:pPr marL="457200" indent="-457200" algn="just">
              <a:lnSpc>
                <a:spcPct val="100000"/>
              </a:lnSpc>
              <a:spcBef>
                <a:spcPts val="0"/>
              </a:spcBef>
              <a:spcAft>
                <a:spcPts val="600"/>
              </a:spcAft>
            </a:pPr>
            <a:r>
              <a:rPr lang="en-US" sz="2800" b="1" dirty="0"/>
              <a:t>The Lord gave this sermon to the Jews, </a:t>
            </a:r>
            <a:r>
              <a:rPr lang="en-US" sz="2800" b="1" i="1" u="sng" dirty="0">
                <a:solidFill>
                  <a:srgbClr val="0000CC"/>
                </a:solidFill>
              </a:rPr>
              <a:t>not to the Church</a:t>
            </a:r>
            <a:r>
              <a:rPr lang="en-US" sz="2800" b="1" dirty="0"/>
              <a:t>.</a:t>
            </a:r>
          </a:p>
          <a:p>
            <a:pPr marL="914400" lvl="2" indent="-457200" algn="just">
              <a:lnSpc>
                <a:spcPct val="100000"/>
              </a:lnSpc>
              <a:spcBef>
                <a:spcPts val="0"/>
              </a:spcBef>
              <a:spcAft>
                <a:spcPts val="1200"/>
              </a:spcAft>
              <a:buClr>
                <a:srgbClr val="0000CC"/>
              </a:buClr>
              <a:buSzPct val="100000"/>
              <a:buFont typeface="Wingdings 2" panose="05020102010507070707" pitchFamily="18" charset="2"/>
              <a:buChar char=""/>
            </a:pPr>
            <a:r>
              <a:rPr lang="en-US" sz="2800" dirty="0"/>
              <a:t>The Church was not even in existence at the time this sermon was given. </a:t>
            </a:r>
            <a:r>
              <a:rPr lang="en-US" sz="2800" b="1" i="1" dirty="0">
                <a:solidFill>
                  <a:srgbClr val="0000CC"/>
                </a:solidFill>
              </a:rPr>
              <a:t>The SOM was a pre-cross message given to Jews who were told that the kingdom was near </a:t>
            </a:r>
            <a:r>
              <a:rPr lang="en-US" sz="2800" dirty="0"/>
              <a:t>(Matthew 4:17).</a:t>
            </a:r>
          </a:p>
        </p:txBody>
      </p:sp>
      <p:pic>
        <p:nvPicPr>
          <p:cNvPr id="5" name="Picture 2" descr="C:\Users\JIMMCG~1\AppData\Local\Temp\SNAGHTML8d1e3b6.PNG">
            <a:extLst>
              <a:ext uri="{FF2B5EF4-FFF2-40B4-BE49-F238E27FC236}">
                <a16:creationId xmlns:a16="http://schemas.microsoft.com/office/drawing/2014/main" id="{7013B73E-D877-455A-BDD9-E33D927C2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161" y="4837239"/>
            <a:ext cx="1799678"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E9AD4C1-1D76-48C9-8BD6-239E02EDCBC3}"/>
              </a:ext>
            </a:extLst>
          </p:cNvPr>
          <p:cNvSpPr>
            <a:spLocks noGrp="1"/>
          </p:cNvSpPr>
          <p:nvPr>
            <p:ph type="title"/>
          </p:nvPr>
        </p:nvSpPr>
        <p:spPr>
          <a:xfrm>
            <a:off x="371959" y="678180"/>
            <a:ext cx="8286266" cy="941207"/>
          </a:xfrm>
        </p:spPr>
        <p:txBody>
          <a:bodyPr>
            <a:noAutofit/>
          </a:bodyPr>
          <a:lstStyle/>
          <a:p>
            <a:pPr algn="ctr"/>
            <a:r>
              <a:rPr lang="en-US" sz="3200" b="1" dirty="0">
                <a:solidFill>
                  <a:srgbClr val="0000CC"/>
                </a:solidFill>
                <a:ea typeface="+mn-ea"/>
              </a:rPr>
              <a:t>Dispensationalists Teach that the Sermon on the Mount is Not for the Church Today – </a:t>
            </a:r>
            <a:r>
              <a:rPr lang="en-US" sz="3200" b="1" dirty="0">
                <a:solidFill>
                  <a:schemeClr val="accent5">
                    <a:lumMod val="50000"/>
                  </a:schemeClr>
                </a:solidFill>
                <a:ea typeface="+mn-ea"/>
              </a:rPr>
              <a:t>“</a:t>
            </a:r>
            <a:r>
              <a:rPr lang="en-US" sz="3200" b="1" u="sng" dirty="0">
                <a:solidFill>
                  <a:schemeClr val="accent5">
                    <a:lumMod val="50000"/>
                  </a:schemeClr>
                </a:solidFill>
                <a:ea typeface="+mn-ea"/>
              </a:rPr>
              <a:t>True</a:t>
            </a:r>
            <a:r>
              <a:rPr lang="en-US" sz="3200" b="1" dirty="0">
                <a:solidFill>
                  <a:schemeClr val="accent5">
                    <a:lumMod val="50000"/>
                  </a:schemeClr>
                </a:solidFill>
                <a:ea typeface="+mn-ea"/>
              </a:rPr>
              <a:t>!”</a:t>
            </a:r>
          </a:p>
        </p:txBody>
      </p:sp>
      <p:sp>
        <p:nvSpPr>
          <p:cNvPr id="8" name="Text Box 4">
            <a:extLst>
              <a:ext uri="{FF2B5EF4-FFF2-40B4-BE49-F238E27FC236}">
                <a16:creationId xmlns:a16="http://schemas.microsoft.com/office/drawing/2014/main" id="{0402E163-5DE1-421F-87BA-4EDF1717B984}"/>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Tree>
    <p:extLst>
      <p:ext uri="{BB962C8B-B14F-4D97-AF65-F5344CB8AC3E}">
        <p14:creationId xmlns:p14="http://schemas.microsoft.com/office/powerpoint/2010/main" val="28969845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840922"/>
            <a:ext cx="8919713" cy="3102015"/>
          </a:xfrm>
        </p:spPr>
        <p:txBody>
          <a:bodyPr>
            <a:noAutofit/>
          </a:bodyPr>
          <a:lstStyle/>
          <a:p>
            <a:pPr marL="457200" indent="-457200" algn="just">
              <a:lnSpc>
                <a:spcPct val="100000"/>
              </a:lnSpc>
              <a:spcBef>
                <a:spcPts val="0"/>
              </a:spcBef>
              <a:spcAft>
                <a:spcPts val="600"/>
              </a:spcAft>
            </a:pPr>
            <a:r>
              <a:rPr lang="en-US" sz="2800" b="1" dirty="0"/>
              <a:t>The Sermon </a:t>
            </a:r>
            <a:r>
              <a:rPr lang="en-US" sz="2800" b="1" u="sng" dirty="0">
                <a:solidFill>
                  <a:srgbClr val="0000CC"/>
                </a:solidFill>
              </a:rPr>
              <a:t>DOES NOT</a:t>
            </a:r>
            <a:r>
              <a:rPr lang="en-US" sz="2800" b="1" dirty="0"/>
              <a:t> set forth distinctive Church truth.</a:t>
            </a:r>
          </a:p>
          <a:p>
            <a:pPr marL="914400" lvl="2" indent="-457200" algn="just">
              <a:spcBef>
                <a:spcPts val="0"/>
              </a:spcBef>
              <a:spcAft>
                <a:spcPts val="1200"/>
              </a:spcAft>
              <a:buClr>
                <a:srgbClr val="0000CC"/>
              </a:buClr>
              <a:buSzPct val="100000"/>
              <a:buFont typeface="Wingdings 2" panose="05020102010507070707" pitchFamily="18" charset="2"/>
              <a:buChar char=""/>
            </a:pPr>
            <a:r>
              <a:rPr lang="en-US" sz="2800" dirty="0"/>
              <a:t>The Sermon contains truth that is useful and precious to the Church </a:t>
            </a:r>
            <a:r>
              <a:rPr lang="en-US" sz="2800" b="1" i="1" dirty="0">
                <a:solidFill>
                  <a:srgbClr val="0000CC"/>
                </a:solidFill>
              </a:rPr>
              <a:t>but not distinctive to the Church</a:t>
            </a:r>
            <a:r>
              <a:rPr lang="en-US" sz="2800" dirty="0"/>
              <a:t>. Distinctive Church truth is found in the Upper Room Discourse (John chapters 13-17) and in the New Testament epistles. </a:t>
            </a:r>
          </a:p>
        </p:txBody>
      </p:sp>
      <p:sp>
        <p:nvSpPr>
          <p:cNvPr id="6" name="Text Box 4">
            <a:extLst>
              <a:ext uri="{FF2B5EF4-FFF2-40B4-BE49-F238E27FC236}">
                <a16:creationId xmlns:a16="http://schemas.microsoft.com/office/drawing/2014/main" id="{B5BF7D0B-AF84-495A-AB68-BC880B356DC4}"/>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pic>
        <p:nvPicPr>
          <p:cNvPr id="9" name="Picture 2" descr="C:\Users\JIMMCG~1\AppData\Local\Temp\SNAGHTML8d1e3b6.PNG">
            <a:extLst>
              <a:ext uri="{FF2B5EF4-FFF2-40B4-BE49-F238E27FC236}">
                <a16:creationId xmlns:a16="http://schemas.microsoft.com/office/drawing/2014/main" id="{EE4EC594-0B89-4D19-A7E0-E62905CBF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161" y="4837239"/>
            <a:ext cx="1799678"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E3DE818-9A8F-4008-8A75-BE3C5F34C626}"/>
              </a:ext>
            </a:extLst>
          </p:cNvPr>
          <p:cNvSpPr>
            <a:spLocks noGrp="1"/>
          </p:cNvSpPr>
          <p:nvPr>
            <p:ph type="title"/>
          </p:nvPr>
        </p:nvSpPr>
        <p:spPr>
          <a:xfrm>
            <a:off x="371959" y="678180"/>
            <a:ext cx="8286266"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chemeClr val="accent5">
                    <a:lumMod val="50000"/>
                  </a:schemeClr>
                </a:solidFill>
              </a:rPr>
              <a:t>“</a:t>
            </a:r>
            <a:r>
              <a:rPr lang="en-US" sz="3200" b="1" u="sng" dirty="0">
                <a:solidFill>
                  <a:schemeClr val="accent5">
                    <a:lumMod val="50000"/>
                  </a:schemeClr>
                </a:solidFill>
              </a:rPr>
              <a:t>True</a:t>
            </a:r>
            <a:r>
              <a:rPr lang="en-US" sz="3200" b="1" dirty="0">
                <a:solidFill>
                  <a:schemeClr val="accent5">
                    <a:lumMod val="50000"/>
                  </a:schemeClr>
                </a:solidFill>
              </a:rPr>
              <a:t>!”</a:t>
            </a:r>
            <a:endParaRPr lang="en-US" sz="3200" b="1" dirty="0">
              <a:solidFill>
                <a:srgbClr val="0000CC"/>
              </a:solidFill>
              <a:ea typeface="+mn-ea"/>
            </a:endParaRPr>
          </a:p>
        </p:txBody>
      </p:sp>
    </p:spTree>
    <p:extLst>
      <p:ext uri="{BB962C8B-B14F-4D97-AF65-F5344CB8AC3E}">
        <p14:creationId xmlns:p14="http://schemas.microsoft.com/office/powerpoint/2010/main" val="1650015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828800"/>
            <a:ext cx="8919713" cy="4753154"/>
          </a:xfrm>
        </p:spPr>
        <p:txBody>
          <a:bodyPr>
            <a:noAutofit/>
          </a:bodyPr>
          <a:lstStyle/>
          <a:p>
            <a:pPr marL="457200" lvl="1" indent="-457200" algn="just">
              <a:spcBef>
                <a:spcPts val="0"/>
              </a:spcBef>
              <a:spcAft>
                <a:spcPts val="1200"/>
              </a:spcAft>
              <a:buChar char="•"/>
            </a:pPr>
            <a:r>
              <a:rPr lang="en-US" b="1" dirty="0"/>
              <a:t>The SOM is </a:t>
            </a:r>
            <a:r>
              <a:rPr lang="en-US" b="1" u="sng" dirty="0">
                <a:solidFill>
                  <a:srgbClr val="0000CC"/>
                </a:solidFill>
              </a:rPr>
              <a:t>TOTALLY SILENT </a:t>
            </a:r>
            <a:r>
              <a:rPr lang="en-US" b="1" dirty="0"/>
              <a:t>concerning truths revealed to the Church by the Apostles and N.T. Prophets including truths regarding:</a:t>
            </a:r>
          </a:p>
          <a:p>
            <a:pPr marL="914400" lvl="2" indent="-457200" algn="just">
              <a:spcBef>
                <a:spcPts val="0"/>
              </a:spcBef>
              <a:spcAft>
                <a:spcPts val="600"/>
              </a:spcAft>
              <a:buClr>
                <a:srgbClr val="0000CC"/>
              </a:buClr>
              <a:buSzPct val="100000"/>
              <a:buFont typeface="+mj-lt"/>
              <a:buAutoNum type="arabicPeriod"/>
            </a:pPr>
            <a:r>
              <a:rPr lang="en-US" sz="2800" dirty="0"/>
              <a:t>The Body of Christ (Ephesians 1).</a:t>
            </a:r>
          </a:p>
          <a:p>
            <a:pPr marL="914400" lvl="2" indent="-457200" algn="just">
              <a:spcBef>
                <a:spcPts val="0"/>
              </a:spcBef>
              <a:spcAft>
                <a:spcPts val="600"/>
              </a:spcAft>
              <a:buClr>
                <a:srgbClr val="0000CC"/>
              </a:buClr>
              <a:buSzPct val="100000"/>
              <a:buFont typeface="+mj-lt"/>
              <a:buAutoNum type="arabicPeriod"/>
            </a:pPr>
            <a:r>
              <a:rPr lang="en-US" sz="2800" dirty="0"/>
              <a:t>The Building of Christ (Ephesians 2).</a:t>
            </a:r>
          </a:p>
          <a:p>
            <a:pPr marL="914400" lvl="2" indent="-457200" algn="just">
              <a:spcBef>
                <a:spcPts val="0"/>
              </a:spcBef>
              <a:spcAft>
                <a:spcPts val="600"/>
              </a:spcAft>
              <a:buClr>
                <a:srgbClr val="0000CC"/>
              </a:buClr>
              <a:buSzPct val="100000"/>
              <a:buFont typeface="+mj-lt"/>
              <a:buAutoNum type="arabicPeriod"/>
            </a:pPr>
            <a:r>
              <a:rPr lang="en-US" sz="2800" dirty="0"/>
              <a:t>The Bride of Christ (Ephesians 5).</a:t>
            </a:r>
          </a:p>
          <a:p>
            <a:pPr marL="914400" lvl="2" indent="-457200" algn="just">
              <a:spcBef>
                <a:spcPts val="0"/>
              </a:spcBef>
              <a:spcAft>
                <a:spcPts val="600"/>
              </a:spcAft>
              <a:buClr>
                <a:srgbClr val="0000CC"/>
              </a:buClr>
              <a:buSzPct val="100000"/>
              <a:buFont typeface="+mj-lt"/>
              <a:buAutoNum type="arabicPeriod"/>
            </a:pPr>
            <a:r>
              <a:rPr lang="en-US" sz="2800" dirty="0"/>
              <a:t>The ("YE IN ME") baptism— (John 14:20). We are IN CHRIST! </a:t>
            </a:r>
          </a:p>
          <a:p>
            <a:pPr marL="914400" lvl="2" indent="-457200" algn="just">
              <a:spcBef>
                <a:spcPts val="0"/>
              </a:spcBef>
              <a:spcAft>
                <a:spcPts val="600"/>
              </a:spcAft>
              <a:buClr>
                <a:srgbClr val="0000CC"/>
              </a:buClr>
              <a:buSzPct val="100000"/>
              <a:buFont typeface="+mj-lt"/>
              <a:buAutoNum type="arabicPeriod"/>
            </a:pPr>
            <a:r>
              <a:rPr lang="en-US" sz="2800" dirty="0"/>
              <a:t>The ("I IN YOU") indwelling—(John 14:20). Christ is IN US!</a:t>
            </a:r>
          </a:p>
        </p:txBody>
      </p:sp>
      <p:sp>
        <p:nvSpPr>
          <p:cNvPr id="8" name="Text Box 4">
            <a:extLst>
              <a:ext uri="{FF2B5EF4-FFF2-40B4-BE49-F238E27FC236}">
                <a16:creationId xmlns:a16="http://schemas.microsoft.com/office/drawing/2014/main" id="{0D5A00FC-C665-4C22-9E5B-98B956BB85E1}"/>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10" name="Title 1">
            <a:extLst>
              <a:ext uri="{FF2B5EF4-FFF2-40B4-BE49-F238E27FC236}">
                <a16:creationId xmlns:a16="http://schemas.microsoft.com/office/drawing/2014/main" id="{E2D83C9F-BCD8-4676-9448-B813B4B85520}"/>
              </a:ext>
            </a:extLst>
          </p:cNvPr>
          <p:cNvSpPr>
            <a:spLocks noGrp="1"/>
          </p:cNvSpPr>
          <p:nvPr>
            <p:ph type="title"/>
          </p:nvPr>
        </p:nvSpPr>
        <p:spPr>
          <a:xfrm>
            <a:off x="371959" y="678180"/>
            <a:ext cx="8286266"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chemeClr val="accent5">
                    <a:lumMod val="50000"/>
                  </a:schemeClr>
                </a:solidFill>
              </a:rPr>
              <a:t>“</a:t>
            </a:r>
            <a:r>
              <a:rPr lang="en-US" sz="3200" b="1" u="sng" dirty="0">
                <a:solidFill>
                  <a:schemeClr val="accent5">
                    <a:lumMod val="50000"/>
                  </a:schemeClr>
                </a:solidFill>
              </a:rPr>
              <a:t>True</a:t>
            </a:r>
            <a:r>
              <a:rPr lang="en-US" sz="3200" b="1" dirty="0">
                <a:solidFill>
                  <a:schemeClr val="accent5">
                    <a:lumMod val="50000"/>
                  </a:schemeClr>
                </a:solidFill>
              </a:rPr>
              <a:t>!”</a:t>
            </a:r>
            <a:endParaRPr lang="en-US" sz="3200" b="1" dirty="0">
              <a:solidFill>
                <a:srgbClr val="0000CC"/>
              </a:solidFill>
              <a:ea typeface="+mn-ea"/>
            </a:endParaRPr>
          </a:p>
        </p:txBody>
      </p:sp>
    </p:spTree>
    <p:extLst>
      <p:ext uri="{BB962C8B-B14F-4D97-AF65-F5344CB8AC3E}">
        <p14:creationId xmlns:p14="http://schemas.microsoft.com/office/powerpoint/2010/main" val="1621662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840922"/>
            <a:ext cx="8919713" cy="4801417"/>
          </a:xfrm>
        </p:spPr>
        <p:txBody>
          <a:bodyPr>
            <a:noAutofit/>
          </a:bodyPr>
          <a:lstStyle/>
          <a:p>
            <a:pPr marL="914400" lvl="2" indent="-457200" algn="just">
              <a:spcBef>
                <a:spcPts val="0"/>
              </a:spcBef>
              <a:spcAft>
                <a:spcPts val="1800"/>
              </a:spcAft>
              <a:buClr>
                <a:srgbClr val="0000CC"/>
              </a:buClr>
              <a:buSzPct val="100000"/>
              <a:buFont typeface="+mj-lt"/>
              <a:buAutoNum type="arabicPeriod" startAt="6"/>
            </a:pPr>
            <a:r>
              <a:rPr lang="en-US" sz="2800" dirty="0"/>
              <a:t>The </a:t>
            </a:r>
            <a:r>
              <a:rPr lang="en-US" sz="2800" i="1" dirty="0"/>
              <a:t>Mystery of the Body of Christ</a:t>
            </a:r>
            <a:r>
              <a:rPr lang="en-US" sz="2800" dirty="0"/>
              <a:t>— See Eph. 3:1-12; 5:30-32; Col. 1:26-27, etc.</a:t>
            </a:r>
          </a:p>
          <a:p>
            <a:pPr marL="914400" lvl="2" indent="-457200" algn="just">
              <a:spcBef>
                <a:spcPts val="0"/>
              </a:spcBef>
              <a:spcAft>
                <a:spcPts val="1800"/>
              </a:spcAft>
              <a:buClr>
                <a:srgbClr val="0000CC"/>
              </a:buClr>
              <a:buSzPct val="100000"/>
              <a:buFont typeface="+mj-lt"/>
              <a:buAutoNum type="arabicPeriod" startAt="6"/>
            </a:pPr>
            <a:r>
              <a:rPr lang="en-US" sz="2800" dirty="0"/>
              <a:t>The believer’s identification with Christ in His death and in His life (Romans 6). The believer’s heavenly position and standing (Col. 1:1-4; Eph. 2:6; Heb. 3:1).</a:t>
            </a:r>
          </a:p>
          <a:p>
            <a:pPr marL="914400" lvl="2" indent="-457200" algn="just">
              <a:spcBef>
                <a:spcPts val="0"/>
              </a:spcBef>
              <a:spcAft>
                <a:spcPts val="1800"/>
              </a:spcAft>
              <a:buClr>
                <a:srgbClr val="0000CC"/>
              </a:buClr>
              <a:buSzPct val="100000"/>
              <a:buFont typeface="+mj-lt"/>
              <a:buAutoNum type="arabicPeriod" startAt="6"/>
            </a:pPr>
            <a:r>
              <a:rPr lang="en-US" sz="2800" dirty="0"/>
              <a:t>The believer’s heavenly position and standing (Col. 1:1-4; Eph. 2:6; Heb. 3:1).</a:t>
            </a:r>
          </a:p>
          <a:p>
            <a:pPr marL="914400" lvl="2" indent="-457200" algn="just">
              <a:spcBef>
                <a:spcPts val="0"/>
              </a:spcBef>
              <a:spcAft>
                <a:spcPts val="1800"/>
              </a:spcAft>
              <a:buClr>
                <a:srgbClr val="0000CC"/>
              </a:buClr>
              <a:buSzPct val="100000"/>
              <a:buFont typeface="+mj-lt"/>
              <a:buAutoNum type="arabicPeriod" startAt="6"/>
            </a:pPr>
            <a:r>
              <a:rPr lang="en-US" sz="2800" dirty="0"/>
              <a:t>The believer’s deliverance from the Law, and death to the Law (Gal. 2:19; Rom. 7:1-6).</a:t>
            </a:r>
          </a:p>
        </p:txBody>
      </p:sp>
      <p:sp>
        <p:nvSpPr>
          <p:cNvPr id="8" name="Text Box 4">
            <a:extLst>
              <a:ext uri="{FF2B5EF4-FFF2-40B4-BE49-F238E27FC236}">
                <a16:creationId xmlns:a16="http://schemas.microsoft.com/office/drawing/2014/main" id="{35762A27-F0CB-4EBC-A52B-2D11DEBD03C7}"/>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6" name="Title 1">
            <a:extLst>
              <a:ext uri="{FF2B5EF4-FFF2-40B4-BE49-F238E27FC236}">
                <a16:creationId xmlns:a16="http://schemas.microsoft.com/office/drawing/2014/main" id="{CCB3A576-7FC3-499E-A1D0-25806E7B70B2}"/>
              </a:ext>
            </a:extLst>
          </p:cNvPr>
          <p:cNvSpPr>
            <a:spLocks noGrp="1"/>
          </p:cNvSpPr>
          <p:nvPr>
            <p:ph type="title"/>
          </p:nvPr>
        </p:nvSpPr>
        <p:spPr>
          <a:xfrm>
            <a:off x="371959" y="678180"/>
            <a:ext cx="8286266"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chemeClr val="accent5">
                    <a:lumMod val="50000"/>
                  </a:schemeClr>
                </a:solidFill>
              </a:rPr>
              <a:t>“</a:t>
            </a:r>
            <a:r>
              <a:rPr lang="en-US" sz="3200" b="1" u="sng" dirty="0">
                <a:solidFill>
                  <a:schemeClr val="accent5">
                    <a:lumMod val="50000"/>
                  </a:schemeClr>
                </a:solidFill>
              </a:rPr>
              <a:t>True</a:t>
            </a:r>
            <a:r>
              <a:rPr lang="en-US" sz="3200" b="1" dirty="0">
                <a:solidFill>
                  <a:schemeClr val="accent5">
                    <a:lumMod val="50000"/>
                  </a:schemeClr>
                </a:solidFill>
              </a:rPr>
              <a:t>!”</a:t>
            </a:r>
            <a:endParaRPr lang="en-US" sz="3200" b="1" dirty="0">
              <a:solidFill>
                <a:srgbClr val="0000CC"/>
              </a:solidFill>
              <a:ea typeface="+mn-ea"/>
            </a:endParaRPr>
          </a:p>
        </p:txBody>
      </p:sp>
    </p:spTree>
    <p:extLst>
      <p:ext uri="{BB962C8B-B14F-4D97-AF65-F5344CB8AC3E}">
        <p14:creationId xmlns:p14="http://schemas.microsoft.com/office/powerpoint/2010/main" val="2195800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840922"/>
            <a:ext cx="9143999" cy="4611636"/>
          </a:xfrm>
        </p:spPr>
        <p:txBody>
          <a:bodyPr>
            <a:noAutofit/>
          </a:bodyPr>
          <a:lstStyle/>
          <a:p>
            <a:pPr marL="0" lvl="2" indent="0" algn="just">
              <a:lnSpc>
                <a:spcPct val="100000"/>
              </a:lnSpc>
              <a:spcBef>
                <a:spcPts val="0"/>
              </a:spcBef>
              <a:spcAft>
                <a:spcPts val="600"/>
              </a:spcAft>
              <a:buSzPct val="75000"/>
              <a:buNone/>
            </a:pPr>
            <a:r>
              <a:rPr lang="en-US" sz="2300" dirty="0"/>
              <a:t>“We cannot put into the [SOM] discourse exclusively church teachings and say that all found here is to be applied to the church, and that it is the guide for the church, as some have said. If the Lord had had the church in her heavenly calling and character in mind, the place given to the discourse would be all wrong. </a:t>
            </a:r>
            <a:r>
              <a:rPr lang="en-US" sz="2300" b="1" dirty="0">
                <a:solidFill>
                  <a:srgbClr val="0000CC"/>
                </a:solidFill>
              </a:rPr>
              <a:t>The Lord mentions the church the first time in the sixteenth chapter, and if </a:t>
            </a:r>
            <a:r>
              <a:rPr lang="en-US" sz="2300" b="1" u="sng" dirty="0">
                <a:solidFill>
                  <a:srgbClr val="0000CC"/>
                </a:solidFill>
              </a:rPr>
              <a:t>following</a:t>
            </a:r>
            <a:r>
              <a:rPr lang="en-US" sz="2300" b="1" dirty="0">
                <a:solidFill>
                  <a:srgbClr val="0000CC"/>
                </a:solidFill>
              </a:rPr>
              <a:t> the sixteenth chapter He had spoken these words we might say that we should find in it the church</a:t>
            </a:r>
            <a:r>
              <a:rPr lang="en-US" sz="2300" dirty="0"/>
              <a:t>....Not here (in the sermon on the mount), but in the Epistles, written after the death, resurrection and ascension of our Lord Jesus Christ and after the Holy Spirit had come down from heaven, do we find all about the church. </a:t>
            </a:r>
            <a:r>
              <a:rPr lang="en-US" sz="2300" b="1" dirty="0">
                <a:solidFill>
                  <a:srgbClr val="0000CC"/>
                </a:solidFill>
              </a:rPr>
              <a:t>The magna carta of the church is in the Epistles of Paul, to whom the full revelation of the church was given</a:t>
            </a:r>
            <a:r>
              <a:rPr lang="en-US" sz="2300" dirty="0"/>
              <a:t>. Out of this misconception has sprung a good deal of error”. Arno </a:t>
            </a:r>
            <a:r>
              <a:rPr lang="en-US" sz="2300" dirty="0" err="1"/>
              <a:t>Gaebelein</a:t>
            </a:r>
            <a:r>
              <a:rPr lang="en-US" sz="2300" dirty="0"/>
              <a:t>: </a:t>
            </a:r>
            <a:r>
              <a:rPr lang="en-US" sz="2300" i="1" dirty="0"/>
              <a:t>The Gospel of Matthew</a:t>
            </a:r>
            <a:r>
              <a:rPr lang="en-US" sz="2300" dirty="0"/>
              <a:t>, pages 108-109</a:t>
            </a:r>
          </a:p>
        </p:txBody>
      </p:sp>
      <p:sp>
        <p:nvSpPr>
          <p:cNvPr id="8" name="Text Box 4">
            <a:extLst>
              <a:ext uri="{FF2B5EF4-FFF2-40B4-BE49-F238E27FC236}">
                <a16:creationId xmlns:a16="http://schemas.microsoft.com/office/drawing/2014/main" id="{30AA6CD1-8386-4FF2-8F68-F96A9AE29D85}"/>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sp>
        <p:nvSpPr>
          <p:cNvPr id="6" name="Title 1">
            <a:extLst>
              <a:ext uri="{FF2B5EF4-FFF2-40B4-BE49-F238E27FC236}">
                <a16:creationId xmlns:a16="http://schemas.microsoft.com/office/drawing/2014/main" id="{8A5034EF-C979-47B4-815C-030ED65D97ED}"/>
              </a:ext>
            </a:extLst>
          </p:cNvPr>
          <p:cNvSpPr>
            <a:spLocks noGrp="1"/>
          </p:cNvSpPr>
          <p:nvPr>
            <p:ph type="title"/>
          </p:nvPr>
        </p:nvSpPr>
        <p:spPr>
          <a:xfrm>
            <a:off x="371959" y="678180"/>
            <a:ext cx="8286266"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chemeClr val="accent5">
                    <a:lumMod val="50000"/>
                  </a:schemeClr>
                </a:solidFill>
              </a:rPr>
              <a:t>“</a:t>
            </a:r>
            <a:r>
              <a:rPr lang="en-US" sz="3200" b="1" u="sng" dirty="0">
                <a:solidFill>
                  <a:schemeClr val="accent5">
                    <a:lumMod val="50000"/>
                  </a:schemeClr>
                </a:solidFill>
              </a:rPr>
              <a:t>True</a:t>
            </a:r>
            <a:r>
              <a:rPr lang="en-US" sz="3200" b="1" dirty="0">
                <a:solidFill>
                  <a:schemeClr val="accent5">
                    <a:lumMod val="50000"/>
                  </a:schemeClr>
                </a:solidFill>
              </a:rPr>
              <a:t>!”</a:t>
            </a:r>
            <a:endParaRPr lang="en-US" sz="3200" b="1" dirty="0">
              <a:solidFill>
                <a:srgbClr val="0000CC"/>
              </a:solidFill>
              <a:ea typeface="+mn-ea"/>
            </a:endParaRPr>
          </a:p>
        </p:txBody>
      </p:sp>
    </p:spTree>
    <p:extLst>
      <p:ext uri="{BB962C8B-B14F-4D97-AF65-F5344CB8AC3E}">
        <p14:creationId xmlns:p14="http://schemas.microsoft.com/office/powerpoint/2010/main" val="3629737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769" y="1840922"/>
            <a:ext cx="8919713" cy="2953715"/>
          </a:xfrm>
        </p:spPr>
        <p:txBody>
          <a:bodyPr>
            <a:noAutofit/>
          </a:bodyPr>
          <a:lstStyle/>
          <a:p>
            <a:pPr marL="457200" lvl="1" indent="-457200" algn="just">
              <a:spcBef>
                <a:spcPts val="0"/>
              </a:spcBef>
              <a:spcAft>
                <a:spcPts val="1800"/>
              </a:spcAft>
              <a:buFontTx/>
              <a:buChar char="•"/>
            </a:pPr>
            <a:r>
              <a:rPr lang="en-US" b="1" dirty="0"/>
              <a:t>The purpose of the Sermon was primarily </a:t>
            </a:r>
            <a:r>
              <a:rPr lang="en-US" b="1" u="sng" dirty="0">
                <a:solidFill>
                  <a:srgbClr val="0000CC"/>
                </a:solidFill>
              </a:rPr>
              <a:t>legal</a:t>
            </a:r>
            <a:r>
              <a:rPr lang="en-US" b="1" dirty="0"/>
              <a:t> in character and </a:t>
            </a:r>
            <a:r>
              <a:rPr lang="en-US" b="1" u="sng" dirty="0">
                <a:solidFill>
                  <a:srgbClr val="0000CC"/>
                </a:solidFill>
              </a:rPr>
              <a:t>condemnatory</a:t>
            </a:r>
            <a:r>
              <a:rPr lang="en-US" b="1" dirty="0"/>
              <a:t> in effect (2 Cor. 3:6–9). </a:t>
            </a:r>
          </a:p>
          <a:p>
            <a:pPr marL="914400" lvl="2" indent="-455613" algn="just">
              <a:lnSpc>
                <a:spcPct val="100000"/>
              </a:lnSpc>
              <a:spcBef>
                <a:spcPts val="0"/>
              </a:spcBef>
              <a:spcAft>
                <a:spcPts val="600"/>
              </a:spcAft>
              <a:buSzPct val="75000"/>
              <a:buFont typeface="Wingdings" panose="05000000000000000000" pitchFamily="2" charset="2"/>
              <a:buChar char="Ø"/>
            </a:pPr>
            <a:r>
              <a:rPr lang="en-US" sz="2800" dirty="0"/>
              <a:t>The Jews were very excited about the prospects of the kingdom, but they were not “spiritually prepared” to enter the kingdom which was announced to be “at hand” (Matt. 4:17; cf. Matt. 3:2).</a:t>
            </a:r>
          </a:p>
          <a:p>
            <a:pPr marL="0" lvl="1" indent="0" algn="just">
              <a:spcBef>
                <a:spcPts val="750"/>
              </a:spcBef>
              <a:spcAft>
                <a:spcPts val="600"/>
              </a:spcAft>
              <a:buNone/>
            </a:pPr>
            <a:endParaRPr lang="en-US" sz="2800" dirty="0"/>
          </a:p>
        </p:txBody>
      </p:sp>
      <p:sp>
        <p:nvSpPr>
          <p:cNvPr id="9" name="Text Box 4">
            <a:extLst>
              <a:ext uri="{FF2B5EF4-FFF2-40B4-BE49-F238E27FC236}">
                <a16:creationId xmlns:a16="http://schemas.microsoft.com/office/drawing/2014/main" id="{785215C3-6E54-4E92-A6BD-F646209A42C5}"/>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The Sermon on the Mount - Matthew 5:1–8:1 and Luke 6:17–49 </a:t>
            </a:r>
          </a:p>
        </p:txBody>
      </p:sp>
      <p:pic>
        <p:nvPicPr>
          <p:cNvPr id="10" name="Picture 2" descr="C:\Users\JIMMCG~1\AppData\Local\Temp\SNAGHTML8d1e3b6.PNG">
            <a:extLst>
              <a:ext uri="{FF2B5EF4-FFF2-40B4-BE49-F238E27FC236}">
                <a16:creationId xmlns:a16="http://schemas.microsoft.com/office/drawing/2014/main" id="{275005EE-E476-405F-BE11-F49045EDD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161" y="4837239"/>
            <a:ext cx="1799678"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5897F3B-7645-4DAD-85CF-B4A774DE74D6}"/>
              </a:ext>
            </a:extLst>
          </p:cNvPr>
          <p:cNvSpPr>
            <a:spLocks noGrp="1"/>
          </p:cNvSpPr>
          <p:nvPr>
            <p:ph type="title"/>
          </p:nvPr>
        </p:nvSpPr>
        <p:spPr>
          <a:xfrm>
            <a:off x="371959" y="678180"/>
            <a:ext cx="8286266" cy="941207"/>
          </a:xfrm>
        </p:spPr>
        <p:txBody>
          <a:bodyPr>
            <a:noAutofit/>
          </a:bodyPr>
          <a:lstStyle/>
          <a:p>
            <a:r>
              <a:rPr lang="en-US" sz="3200" b="1" dirty="0">
                <a:solidFill>
                  <a:srgbClr val="0000CC"/>
                </a:solidFill>
                <a:ea typeface="+mn-ea"/>
              </a:rPr>
              <a:t>Dispensationalists Teach that the Sermon on the Mount is Not for the Church Today – </a:t>
            </a:r>
            <a:r>
              <a:rPr lang="en-US" sz="3200" b="1" dirty="0">
                <a:solidFill>
                  <a:schemeClr val="accent5">
                    <a:lumMod val="50000"/>
                  </a:schemeClr>
                </a:solidFill>
              </a:rPr>
              <a:t>“</a:t>
            </a:r>
            <a:r>
              <a:rPr lang="en-US" sz="3200" b="1" u="sng" dirty="0">
                <a:solidFill>
                  <a:schemeClr val="accent5">
                    <a:lumMod val="50000"/>
                  </a:schemeClr>
                </a:solidFill>
              </a:rPr>
              <a:t>True</a:t>
            </a:r>
            <a:r>
              <a:rPr lang="en-US" sz="3200" b="1" dirty="0">
                <a:solidFill>
                  <a:schemeClr val="accent5">
                    <a:lumMod val="50000"/>
                  </a:schemeClr>
                </a:solidFill>
              </a:rPr>
              <a:t>!”</a:t>
            </a:r>
            <a:endParaRPr lang="en-US" sz="3200" b="1" dirty="0">
              <a:solidFill>
                <a:srgbClr val="0000CC"/>
              </a:solidFill>
              <a:ea typeface="+mn-ea"/>
            </a:endParaRPr>
          </a:p>
        </p:txBody>
      </p:sp>
    </p:spTree>
    <p:extLst>
      <p:ext uri="{BB962C8B-B14F-4D97-AF65-F5344CB8AC3E}">
        <p14:creationId xmlns:p14="http://schemas.microsoft.com/office/powerpoint/2010/main" val="9740500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8F7C1380-141E-4A27-8026-898696AE8855}"/>
              </a:ext>
            </a:extLst>
          </p:cNvPr>
          <p:cNvSpPr/>
          <p:nvPr/>
        </p:nvSpPr>
        <p:spPr>
          <a:xfrm>
            <a:off x="123937" y="138020"/>
            <a:ext cx="8896125" cy="5401479"/>
          </a:xfrm>
          <a:prstGeom prst="rect">
            <a:avLst/>
          </a:prstGeom>
        </p:spPr>
        <p:txBody>
          <a:bodyPr wrap="square">
            <a:spAutoFit/>
          </a:bodyPr>
          <a:lstStyle/>
          <a:p>
            <a:pPr algn="ctr" defTabSz="914400">
              <a:spcAft>
                <a:spcPts val="1200"/>
              </a:spcAft>
            </a:pPr>
            <a:r>
              <a:rPr lang="en-US" sz="3600" b="1" dirty="0">
                <a:solidFill>
                  <a:srgbClr val="0000CC"/>
                </a:solidFill>
                <a:latin typeface="Calibri" panose="020F0502020204030204" pitchFamily="34" charset="0"/>
                <a:cs typeface="Calibri" panose="020F0502020204030204" pitchFamily="34" charset="0"/>
              </a:rPr>
              <a:t>2 Corinthians 3:6–9</a:t>
            </a:r>
          </a:p>
          <a:p>
            <a:pPr algn="just"/>
            <a:r>
              <a:rPr lang="en-US" sz="2700" baseline="30000" dirty="0">
                <a:latin typeface="Calibri" panose="020F0502020204030204" pitchFamily="34" charset="0"/>
              </a:rPr>
              <a:t>6</a:t>
            </a:r>
            <a:r>
              <a:rPr lang="en-US" sz="2700" dirty="0">
                <a:latin typeface="Calibri" panose="020F0502020204030204" pitchFamily="34" charset="0"/>
              </a:rPr>
              <a:t> [God] also made us adequate </a:t>
            </a:r>
            <a:r>
              <a:rPr lang="en-US" sz="2700" i="1" dirty="0">
                <a:latin typeface="Calibri" panose="020F0502020204030204" pitchFamily="34" charset="0"/>
              </a:rPr>
              <a:t>as</a:t>
            </a:r>
            <a:r>
              <a:rPr lang="en-US" sz="2700" dirty="0">
                <a:latin typeface="Calibri" panose="020F0502020204030204" pitchFamily="34" charset="0"/>
              </a:rPr>
              <a:t> servants of a new covenant, not of the letter </a:t>
            </a:r>
            <a:r>
              <a:rPr lang="en-US" sz="2700" b="1" dirty="0">
                <a:solidFill>
                  <a:srgbClr val="0000CC"/>
                </a:solidFill>
                <a:latin typeface="Calibri" panose="020F0502020204030204" pitchFamily="34" charset="0"/>
                <a:cs typeface="Calibri" panose="020F0502020204030204" pitchFamily="34" charset="0"/>
              </a:rPr>
              <a:t>[Mosaic Covenant]</a:t>
            </a:r>
            <a:r>
              <a:rPr lang="en-US" sz="2700" b="1" dirty="0">
                <a:solidFill>
                  <a:prstClr val="black"/>
                </a:solidFill>
                <a:latin typeface="Calibri" panose="020F0502020204030204" pitchFamily="34" charset="0"/>
              </a:rPr>
              <a:t> </a:t>
            </a:r>
            <a:r>
              <a:rPr lang="en-US" sz="2700" dirty="0">
                <a:latin typeface="Calibri" panose="020F0502020204030204" pitchFamily="34" charset="0"/>
              </a:rPr>
              <a:t>but of the Spirit; for </a:t>
            </a:r>
            <a:r>
              <a:rPr lang="en-US" sz="2700" b="1" u="sng" dirty="0">
                <a:solidFill>
                  <a:srgbClr val="C00000"/>
                </a:solidFill>
                <a:latin typeface="Calibri" panose="020F0502020204030204" pitchFamily="34" charset="0"/>
                <a:cs typeface="Calibri" panose="020F0502020204030204" pitchFamily="34" charset="0"/>
              </a:rPr>
              <a:t>THE LETTER KILLS</a:t>
            </a:r>
            <a:r>
              <a:rPr lang="en-US" sz="2700" b="1" dirty="0">
                <a:solidFill>
                  <a:srgbClr val="0000CC"/>
                </a:solidFill>
                <a:latin typeface="Calibri" panose="020F0502020204030204" pitchFamily="34" charset="0"/>
                <a:cs typeface="Calibri" panose="020F0502020204030204" pitchFamily="34" charset="0"/>
              </a:rPr>
              <a:t> [Mosaic Covenant]</a:t>
            </a:r>
            <a:r>
              <a:rPr lang="en-US" sz="2700" dirty="0">
                <a:latin typeface="Calibri" panose="020F0502020204030204" pitchFamily="34" charset="0"/>
              </a:rPr>
              <a:t>, but the Spirit gives life. </a:t>
            </a:r>
            <a:r>
              <a:rPr lang="en-US" sz="2700" baseline="30000" dirty="0">
                <a:latin typeface="Calibri" panose="020F0502020204030204" pitchFamily="34" charset="0"/>
              </a:rPr>
              <a:t>7</a:t>
            </a:r>
            <a:r>
              <a:rPr lang="en-US" sz="2700" dirty="0">
                <a:latin typeface="Calibri" panose="020F0502020204030204" pitchFamily="34" charset="0"/>
              </a:rPr>
              <a:t> But if </a:t>
            </a:r>
            <a:r>
              <a:rPr lang="en-US" sz="2700" b="1" u="sng" dirty="0">
                <a:solidFill>
                  <a:srgbClr val="C00000"/>
                </a:solidFill>
                <a:latin typeface="Calibri" panose="020F0502020204030204" pitchFamily="34" charset="0"/>
                <a:cs typeface="Calibri" panose="020F0502020204030204" pitchFamily="34" charset="0"/>
              </a:rPr>
              <a:t>THE MINISTRY OF DEATH</a:t>
            </a:r>
            <a:r>
              <a:rPr lang="en-US" sz="2700" dirty="0">
                <a:latin typeface="Calibri" panose="020F0502020204030204" pitchFamily="34" charset="0"/>
              </a:rPr>
              <a:t>,</a:t>
            </a:r>
            <a:r>
              <a:rPr lang="en-US" sz="2700" b="1" dirty="0">
                <a:solidFill>
                  <a:srgbClr val="0000CC"/>
                </a:solidFill>
                <a:latin typeface="Calibri" panose="020F0502020204030204" pitchFamily="34" charset="0"/>
                <a:cs typeface="Calibri" panose="020F0502020204030204" pitchFamily="34" charset="0"/>
              </a:rPr>
              <a:t> </a:t>
            </a:r>
            <a:r>
              <a:rPr lang="en-US" sz="2700" dirty="0">
                <a:latin typeface="Calibri" panose="020F0502020204030204" pitchFamily="34" charset="0"/>
              </a:rPr>
              <a:t>in letters engraved on stones </a:t>
            </a:r>
            <a:r>
              <a:rPr lang="en-US" sz="2700" b="1" dirty="0">
                <a:solidFill>
                  <a:srgbClr val="0000CC"/>
                </a:solidFill>
                <a:latin typeface="Calibri" panose="020F0502020204030204" pitchFamily="34" charset="0"/>
                <a:cs typeface="Calibri" panose="020F0502020204030204" pitchFamily="34" charset="0"/>
              </a:rPr>
              <a:t>[Mosaic Covenant]</a:t>
            </a:r>
            <a:r>
              <a:rPr lang="en-US" sz="2700" dirty="0">
                <a:latin typeface="Calibri" panose="020F0502020204030204" pitchFamily="34" charset="0"/>
              </a:rPr>
              <a:t>, came with glory, so that the sons of Israel could not look intently at the face of Moses because of the glory of his face, fading </a:t>
            </a:r>
            <a:r>
              <a:rPr lang="en-US" sz="2700" i="1" dirty="0">
                <a:latin typeface="Calibri" panose="020F0502020204030204" pitchFamily="34" charset="0"/>
              </a:rPr>
              <a:t>as</a:t>
            </a:r>
            <a:r>
              <a:rPr lang="en-US" sz="2700" dirty="0">
                <a:latin typeface="Calibri" panose="020F0502020204030204" pitchFamily="34" charset="0"/>
              </a:rPr>
              <a:t> it was, </a:t>
            </a:r>
            <a:r>
              <a:rPr lang="en-US" sz="2700" baseline="30000" dirty="0">
                <a:latin typeface="Calibri" panose="020F0502020204030204" pitchFamily="34" charset="0"/>
              </a:rPr>
              <a:t>8</a:t>
            </a:r>
            <a:r>
              <a:rPr lang="en-US" sz="2700" dirty="0">
                <a:latin typeface="Calibri" panose="020F0502020204030204" pitchFamily="34" charset="0"/>
              </a:rPr>
              <a:t> how will the ministry of the Spirit fail to be even more with glory? </a:t>
            </a:r>
            <a:r>
              <a:rPr lang="en-US" sz="2700" baseline="30000" dirty="0">
                <a:latin typeface="Calibri" panose="020F0502020204030204" pitchFamily="34" charset="0"/>
              </a:rPr>
              <a:t>9</a:t>
            </a:r>
            <a:r>
              <a:rPr lang="en-US" sz="2700" dirty="0">
                <a:latin typeface="Calibri" panose="020F0502020204030204" pitchFamily="34" charset="0"/>
              </a:rPr>
              <a:t> For if </a:t>
            </a:r>
            <a:r>
              <a:rPr lang="en-US" sz="2700" b="1" u="sng" dirty="0">
                <a:solidFill>
                  <a:srgbClr val="C00000"/>
                </a:solidFill>
                <a:latin typeface="Calibri" panose="020F0502020204030204" pitchFamily="34" charset="0"/>
                <a:cs typeface="Calibri" panose="020F0502020204030204" pitchFamily="34" charset="0"/>
              </a:rPr>
              <a:t>THE MINISTRY OF CONDEMNATION</a:t>
            </a:r>
            <a:r>
              <a:rPr lang="en-US" sz="2700" dirty="0">
                <a:latin typeface="Calibri" panose="020F0502020204030204" pitchFamily="34" charset="0"/>
              </a:rPr>
              <a:t> </a:t>
            </a:r>
            <a:r>
              <a:rPr lang="en-US" sz="2700" b="1" dirty="0">
                <a:solidFill>
                  <a:srgbClr val="0000CC"/>
                </a:solidFill>
                <a:latin typeface="Calibri" panose="020F0502020204030204" pitchFamily="34" charset="0"/>
                <a:cs typeface="Calibri" panose="020F0502020204030204" pitchFamily="34" charset="0"/>
              </a:rPr>
              <a:t>[Mosaic Covenant] </a:t>
            </a:r>
            <a:r>
              <a:rPr lang="en-US" sz="2700" dirty="0">
                <a:latin typeface="Calibri" panose="020F0502020204030204" pitchFamily="34" charset="0"/>
              </a:rPr>
              <a:t>has glory, much more does the ministry of righteousness abound in glory. (cf. Rom. 7:3)</a:t>
            </a:r>
            <a:endParaRPr lang="en-US" sz="2700" dirty="0"/>
          </a:p>
        </p:txBody>
      </p:sp>
    </p:spTree>
    <p:extLst>
      <p:ext uri="{BB962C8B-B14F-4D97-AF65-F5344CB8AC3E}">
        <p14:creationId xmlns:p14="http://schemas.microsoft.com/office/powerpoint/2010/main" val="4161812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85B32A-9229-4D39-BD90-1FB77420BD6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8F7C1380-141E-4A27-8026-898696AE8855}"/>
              </a:ext>
            </a:extLst>
          </p:cNvPr>
          <p:cNvSpPr/>
          <p:nvPr/>
        </p:nvSpPr>
        <p:spPr>
          <a:xfrm>
            <a:off x="123937" y="138020"/>
            <a:ext cx="8896125" cy="4693593"/>
          </a:xfrm>
          <a:prstGeom prst="rect">
            <a:avLst/>
          </a:prstGeom>
        </p:spPr>
        <p:txBody>
          <a:bodyPr wrap="square">
            <a:spAutoFit/>
          </a:bodyPr>
          <a:lstStyle/>
          <a:p>
            <a:pPr algn="ctr" defTabSz="914400">
              <a:spcAft>
                <a:spcPts val="1200"/>
              </a:spcAft>
            </a:pPr>
            <a:r>
              <a:rPr lang="en-US" sz="3600" b="1" dirty="0">
                <a:solidFill>
                  <a:srgbClr val="0000CC"/>
                </a:solidFill>
                <a:latin typeface="Calibri" panose="020F0502020204030204" pitchFamily="34" charset="0"/>
                <a:cs typeface="Calibri" panose="020F0502020204030204" pitchFamily="34" charset="0"/>
              </a:rPr>
              <a:t>Matthew 3:1–2</a:t>
            </a:r>
          </a:p>
          <a:p>
            <a:pPr algn="just">
              <a:spcAft>
                <a:spcPts val="1200"/>
              </a:spcAft>
            </a:pPr>
            <a:r>
              <a:rPr lang="en-US" sz="3200" baseline="30000" dirty="0">
                <a:latin typeface="Calibri" panose="020F0502020204030204" pitchFamily="34" charset="0"/>
              </a:rPr>
              <a:t>1</a:t>
            </a:r>
            <a:r>
              <a:rPr lang="en-US" sz="3200" dirty="0">
                <a:latin typeface="Calibri" panose="020F0502020204030204" pitchFamily="34" charset="0"/>
              </a:rPr>
              <a:t> Now in those days John the Baptist came, preaching in the wilderness of Judea, saying, </a:t>
            </a:r>
            <a:r>
              <a:rPr lang="en-US" sz="3200" baseline="30000" dirty="0">
                <a:latin typeface="Calibri" panose="020F0502020204030204" pitchFamily="34" charset="0"/>
              </a:rPr>
              <a:t>2</a:t>
            </a:r>
            <a:r>
              <a:rPr lang="en-US" sz="3200" dirty="0">
                <a:latin typeface="Calibri" panose="020F0502020204030204" pitchFamily="34" charset="0"/>
              </a:rPr>
              <a:t> “Repent, for the kingdom of heaven is at hand.” </a:t>
            </a:r>
          </a:p>
          <a:p>
            <a:pPr algn="ctr" defTabSz="914400">
              <a:spcAft>
                <a:spcPts val="1200"/>
              </a:spcAft>
            </a:pPr>
            <a:r>
              <a:rPr lang="en-US" sz="3600" b="1" dirty="0">
                <a:solidFill>
                  <a:srgbClr val="0000CC"/>
                </a:solidFill>
                <a:latin typeface="Calibri" panose="020F0502020204030204" pitchFamily="34" charset="0"/>
                <a:cs typeface="Calibri" panose="020F0502020204030204" pitchFamily="34" charset="0"/>
              </a:rPr>
              <a:t>Matthew</a:t>
            </a:r>
            <a:r>
              <a:rPr lang="sv-SE" sz="3600" b="1" dirty="0">
                <a:solidFill>
                  <a:srgbClr val="0000CC"/>
                </a:solidFill>
                <a:latin typeface="Calibri" panose="020F0502020204030204" pitchFamily="34" charset="0"/>
                <a:cs typeface="Calibri" panose="020F0502020204030204" pitchFamily="34" charset="0"/>
              </a:rPr>
              <a:t> 4:17</a:t>
            </a:r>
            <a:endParaRPr lang="en-US" sz="3600" b="1" dirty="0">
              <a:solidFill>
                <a:srgbClr val="0000CC"/>
              </a:solidFill>
              <a:latin typeface="Calibri" panose="020F0502020204030204" pitchFamily="34" charset="0"/>
              <a:cs typeface="Calibri" panose="020F0502020204030204" pitchFamily="34" charset="0"/>
            </a:endParaRPr>
          </a:p>
          <a:p>
            <a:pPr algn="just"/>
            <a:r>
              <a:rPr lang="en-US" sz="3200" dirty="0">
                <a:latin typeface="Calibri" panose="020F0502020204030204" pitchFamily="34" charset="0"/>
              </a:rPr>
              <a:t>From that time Jesus began to preach and say, </a:t>
            </a:r>
            <a:r>
              <a:rPr lang="en-US" sz="3200" dirty="0">
                <a:solidFill>
                  <a:srgbClr val="C00000"/>
                </a:solidFill>
                <a:latin typeface="Calibri" panose="020F0502020204030204" pitchFamily="34" charset="0"/>
              </a:rPr>
              <a:t>“Repent, for the kingdom of heaven is at hand.”</a:t>
            </a:r>
            <a:r>
              <a:rPr lang="en-US" sz="3200" dirty="0">
                <a:latin typeface="Calibri" panose="020F0502020204030204" pitchFamily="34" charset="0"/>
              </a:rPr>
              <a:t> </a:t>
            </a:r>
          </a:p>
          <a:p>
            <a:pPr algn="just"/>
            <a:endParaRPr lang="en-US" sz="2700" dirty="0"/>
          </a:p>
        </p:txBody>
      </p:sp>
    </p:spTree>
    <p:extLst>
      <p:ext uri="{BB962C8B-B14F-4D97-AF65-F5344CB8AC3E}">
        <p14:creationId xmlns:p14="http://schemas.microsoft.com/office/powerpoint/2010/main" val="282131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solidFill>
                  <a:srgbClr val="000000"/>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Various Approaches to </a:t>
            </a:r>
            <a:r>
              <a:rPr lang="en-US" altLang="en-US" b="1" dirty="0">
                <a:solidFill>
                  <a:srgbClr val="000000"/>
                </a:solidFill>
                <a:latin typeface="Calibri" panose="020F0502020204030204" pitchFamily="34" charset="0"/>
                <a:cs typeface="Calibri" panose="020F0502020204030204" pitchFamily="34" charset="0"/>
              </a:rPr>
              <a:t>‘The Sermon on the Mount’</a:t>
            </a:r>
            <a:endParaRPr lang="en-US" b="1" dirty="0">
              <a:solidFill>
                <a:srgbClr val="000000"/>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35844196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04A1A9-582D-49B6-B96F-EF7091CF5912}"/>
              </a:ext>
            </a:extLst>
          </p:cNvPr>
          <p:cNvSpPr txBox="1">
            <a:spLocks noChangeArrowheads="1"/>
          </p:cNvSpPr>
          <p:nvPr/>
        </p:nvSpPr>
        <p:spPr bwMode="auto">
          <a:xfrm>
            <a:off x="685800" y="209016"/>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6000" dirty="0"/>
              <a:t>CONCLUSION</a:t>
            </a:r>
            <a:endParaRPr lang="en-US" altLang="en-US" sz="6000" kern="0" dirty="0">
              <a:solidFill>
                <a:schemeClr val="tx1"/>
              </a:solidFill>
            </a:endParaRPr>
          </a:p>
        </p:txBody>
      </p:sp>
      <p:pic>
        <p:nvPicPr>
          <p:cNvPr id="2" name="Picture 1">
            <a:extLst>
              <a:ext uri="{FF2B5EF4-FFF2-40B4-BE49-F238E27FC236}">
                <a16:creationId xmlns:a16="http://schemas.microsoft.com/office/drawing/2014/main" id="{9FF05F0C-89F5-49E0-905B-834930EAA577}"/>
              </a:ext>
            </a:extLst>
          </p:cNvPr>
          <p:cNvPicPr>
            <a:picLocks noChangeAspect="1"/>
          </p:cNvPicPr>
          <p:nvPr/>
        </p:nvPicPr>
        <p:blipFill>
          <a:blip r:embed="rId3"/>
          <a:stretch>
            <a:fillRect/>
          </a:stretch>
        </p:blipFill>
        <p:spPr>
          <a:xfrm>
            <a:off x="1645920" y="2070462"/>
            <a:ext cx="5852160" cy="3657600"/>
          </a:xfrm>
          <a:prstGeom prst="rect">
            <a:avLst/>
          </a:prstGeom>
        </p:spPr>
      </p:pic>
    </p:spTree>
    <p:extLst>
      <p:ext uri="{BB962C8B-B14F-4D97-AF65-F5344CB8AC3E}">
        <p14:creationId xmlns:p14="http://schemas.microsoft.com/office/powerpoint/2010/main" val="2437998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Review</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dirty="0">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dirty="0">
                <a:latin typeface="Calibri" panose="020F0502020204030204" pitchFamily="34" charset="0"/>
                <a:cs typeface="Calibri" panose="020F0502020204030204" pitchFamily="34" charset="0"/>
              </a:rPr>
              <a:t>Various Approaches to </a:t>
            </a:r>
            <a:r>
              <a:rPr lang="en-US" altLang="en-US" dirty="0">
                <a:latin typeface="Calibri" panose="020F0502020204030204" pitchFamily="34" charset="0"/>
                <a:cs typeface="Calibri" panose="020F0502020204030204" pitchFamily="34" charset="0"/>
              </a:rPr>
              <a:t>‘The Sermon on the Mount’</a:t>
            </a:r>
            <a:endParaRPr lang="en-US" dirty="0">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177140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39700B34-2BB4-44D2-9952-307DD5CAF05C}"/>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Special thanks to Middletown Bible Church for access to their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and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02-09-2020</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C772D085-726D-4481-B1C4-13C6A1B05202}"/>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and truth were realized through Jesus Christ - John 1:17</a:t>
            </a:r>
          </a:p>
        </p:txBody>
      </p:sp>
    </p:spTree>
    <p:extLst>
      <p:ext uri="{BB962C8B-B14F-4D97-AF65-F5344CB8AC3E}">
        <p14:creationId xmlns:p14="http://schemas.microsoft.com/office/powerpoint/2010/main" val="246039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5029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200" b="1" kern="0" dirty="0">
                <a:solidFill>
                  <a:srgbClr val="000000"/>
                </a:solidFill>
                <a:latin typeface="Calibri" panose="020F0502020204030204" pitchFamily="34" charset="0"/>
                <a:cs typeface="Calibri" panose="020F0502020204030204" pitchFamily="34" charset="0"/>
              </a:rPr>
              <a:t>Session 24 Outline</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36270" y="807720"/>
            <a:ext cx="7871460"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4350" lvl="1" indent="-514350" eaLnBrk="1" hangingPunct="1">
              <a:spcBef>
                <a:spcPts val="0"/>
              </a:spcBef>
              <a:spcAft>
                <a:spcPts val="400"/>
              </a:spcAft>
              <a:buFont typeface="+mj-lt"/>
              <a:buAutoNum type="romanUcPeriod"/>
              <a:tabLst>
                <a:tab pos="1939925" algn="l"/>
              </a:tabLst>
              <a:defRPr/>
            </a:pPr>
            <a:r>
              <a:rPr lang="en-US" sz="2400" b="1" u="sng" dirty="0">
                <a:solidFill>
                  <a:srgbClr val="0000CC"/>
                </a:solidFill>
                <a:latin typeface="Calibri" panose="020F0502020204030204" pitchFamily="34" charset="0"/>
                <a:cs typeface="Calibri" panose="020F0502020204030204" pitchFamily="34" charset="0"/>
              </a:rPr>
              <a:t>Matthew’s Purpose &amp; Message</a:t>
            </a:r>
          </a:p>
          <a:p>
            <a:pPr marL="919162" lvl="2" indent="-457200"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Various Approaches to </a:t>
            </a:r>
            <a:r>
              <a:rPr lang="en-US" altLang="en-US" b="1" dirty="0">
                <a:solidFill>
                  <a:srgbClr val="000000"/>
                </a:solidFill>
                <a:latin typeface="Calibri" panose="020F0502020204030204" pitchFamily="34" charset="0"/>
                <a:cs typeface="Calibri" panose="020F0502020204030204" pitchFamily="34" charset="0"/>
              </a:rPr>
              <a:t>‘The Sermon on the Mount’</a:t>
            </a:r>
            <a:endParaRPr lang="en-US" b="1" dirty="0">
              <a:solidFill>
                <a:srgbClr val="000000"/>
              </a:solidFill>
              <a:latin typeface="Calibri" panose="020F0502020204030204" pitchFamily="34" charset="0"/>
              <a:cs typeface="Calibri" panose="020F0502020204030204" pitchFamily="34" charset="0"/>
            </a:endParaRP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Soteriological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Sociological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Kingdom (Millennial) Interpretation </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Penitential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Interim Ethic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Believer’s Ethic (Ecclesiastical) Interpretation</a:t>
            </a:r>
          </a:p>
          <a:p>
            <a:pPr marL="1433512" lvl="3" indent="-514350" eaLnBrk="1" hangingPunct="1">
              <a:spcBef>
                <a:spcPts val="0"/>
              </a:spcBef>
              <a:spcAft>
                <a:spcPts val="400"/>
              </a:spcAft>
              <a:buFont typeface="+mj-lt"/>
              <a:buAutoNum type="arabicPeriod"/>
              <a:tabLst>
                <a:tab pos="1939925" algn="l"/>
              </a:tabLst>
              <a:defRPr/>
            </a:pPr>
            <a:r>
              <a:rPr lang="en-US" sz="2400" dirty="0">
                <a:solidFill>
                  <a:srgbClr val="000000"/>
                </a:solidFill>
                <a:latin typeface="Calibri" panose="020F0502020204030204" pitchFamily="34" charset="0"/>
                <a:cs typeface="Calibri" panose="020F0502020204030204" pitchFamily="34" charset="0"/>
              </a:rPr>
              <a:t>The Ecumenical Interpretation</a:t>
            </a:r>
          </a:p>
          <a:p>
            <a:pPr marL="914400" lvl="2" indent="-452438" eaLnBrk="1" hangingPunct="1">
              <a:spcBef>
                <a:spcPts val="0"/>
              </a:spcBef>
              <a:spcAft>
                <a:spcPts val="400"/>
              </a:spcAft>
              <a:buFont typeface="+mj-lt"/>
              <a:buAutoNum type="alphaUcPeriod"/>
              <a:tabLst>
                <a:tab pos="1939925" algn="l"/>
              </a:tabLst>
              <a:defRPr/>
            </a:pPr>
            <a:r>
              <a:rPr lang="en-US" b="1" dirty="0">
                <a:solidFill>
                  <a:srgbClr val="000000"/>
                </a:solidFill>
                <a:latin typeface="Calibri" panose="020F0502020204030204" pitchFamily="34" charset="0"/>
                <a:cs typeface="Calibri" panose="020F0502020204030204" pitchFamily="34" charset="0"/>
              </a:rPr>
              <a:t>Occasion &amp; Background </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What is the Sermon on the Mount?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 Not</a:t>
            </a:r>
          </a:p>
          <a:p>
            <a:pPr marL="1433512" lvl="3" indent="-514350" eaLnBrk="1" hangingPunct="1">
              <a:spcBef>
                <a:spcPts val="0"/>
              </a:spcBef>
              <a:spcAft>
                <a:spcPts val="400"/>
              </a:spcAft>
              <a:buFont typeface="+mj-lt"/>
              <a:buAutoNum type="arabicPeriod"/>
              <a:tabLst>
                <a:tab pos="1939925" algn="l"/>
              </a:tabLst>
              <a:defRPr/>
            </a:pPr>
            <a:r>
              <a:rPr lang="en-US" altLang="en-US" sz="2400" dirty="0">
                <a:solidFill>
                  <a:srgbClr val="000000"/>
                </a:solidFill>
                <a:latin typeface="Calibri" panose="020F0502020204030204" pitchFamily="34" charset="0"/>
                <a:cs typeface="Calibri" panose="020F0502020204030204" pitchFamily="34" charset="0"/>
              </a:rPr>
              <a:t>What it is</a:t>
            </a:r>
          </a:p>
          <a:p>
            <a:pPr marL="914400" lvl="2" indent="-452438" eaLnBrk="1" hangingPunct="1">
              <a:spcBef>
                <a:spcPts val="0"/>
              </a:spcBef>
              <a:spcAft>
                <a:spcPts val="400"/>
              </a:spcAft>
              <a:buFont typeface="+mj-lt"/>
              <a:buAutoNum type="alphaUcPeriod"/>
              <a:tabLst>
                <a:tab pos="1939925" algn="l"/>
              </a:tabLst>
              <a:defRPr/>
            </a:pPr>
            <a:r>
              <a:rPr lang="en-US" altLang="en-US" b="1" dirty="0">
                <a:solidFill>
                  <a:srgbClr val="000000"/>
                </a:solidFill>
                <a:latin typeface="Calibri" panose="020F0502020204030204" pitchFamily="34" charset="0"/>
                <a:cs typeface="Calibri" panose="020F0502020204030204" pitchFamily="34" charset="0"/>
              </a:rPr>
              <a:t>Dispensationalists Teach… </a:t>
            </a:r>
          </a:p>
        </p:txBody>
      </p:sp>
    </p:spTree>
    <p:extLst>
      <p:ext uri="{BB962C8B-B14F-4D97-AF65-F5344CB8AC3E}">
        <p14:creationId xmlns:p14="http://schemas.microsoft.com/office/powerpoint/2010/main" val="114424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640795"/>
            <a:ext cx="7772400" cy="775255"/>
          </a:xfrm>
        </p:spPr>
        <p:txBody>
          <a:bodyPr/>
          <a:lstStyle/>
          <a:p>
            <a:pPr algn="ctr" eaLnBrk="1" hangingPunct="1"/>
            <a:r>
              <a:rPr lang="en-US" altLang="en-US" sz="3200" b="1" dirty="0">
                <a:solidFill>
                  <a:srgbClr val="0000CC"/>
                </a:solidFill>
                <a:ea typeface="+mn-ea"/>
              </a:rPr>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3276600" y="1600200"/>
            <a:ext cx="5753100" cy="4460875"/>
          </a:xfrm>
        </p:spPr>
        <p:txBody>
          <a:bodyPr/>
          <a:lstStyle/>
          <a:p>
            <a:pPr marL="457200" indent="-457200" algn="just" eaLnBrk="1" hangingPunct="1">
              <a:spcBef>
                <a:spcPts val="0"/>
              </a:spcBef>
              <a:spcAft>
                <a:spcPts val="2400"/>
              </a:spcAft>
              <a:defRPr/>
            </a:pPr>
            <a:r>
              <a:rPr lang="en-US" sz="2800" dirty="0"/>
              <a:t>To explain that Jesus in whom they had believed was the long-awaited Jewish </a:t>
            </a:r>
            <a:r>
              <a:rPr lang="en-US" sz="2800" b="1" dirty="0">
                <a:solidFill>
                  <a:srgbClr val="0000CC"/>
                </a:solidFill>
              </a:rPr>
              <a:t>Messiah-King</a:t>
            </a:r>
          </a:p>
          <a:p>
            <a:pPr marL="457200" indent="-457200" algn="just" eaLnBrk="1" hangingPunct="1">
              <a:spcBef>
                <a:spcPts val="0"/>
              </a:spcBef>
              <a:spcAft>
                <a:spcPts val="2400"/>
              </a:spcAft>
              <a:defRPr/>
            </a:pPr>
            <a:r>
              <a:rPr lang="en-US" sz="2800" dirty="0"/>
              <a:t>To explain why the </a:t>
            </a:r>
            <a:r>
              <a:rPr lang="en-US" sz="2800" b="1" dirty="0">
                <a:solidFill>
                  <a:srgbClr val="0000CC"/>
                </a:solidFill>
              </a:rPr>
              <a:t>kingdom</a:t>
            </a:r>
            <a:r>
              <a:rPr lang="en-US" sz="2800" dirty="0"/>
              <a:t> had been postponed despite the fact that the </a:t>
            </a:r>
            <a:r>
              <a:rPr lang="en-US" sz="2800" b="1" dirty="0">
                <a:solidFill>
                  <a:srgbClr val="0000CC"/>
                </a:solidFill>
              </a:rPr>
              <a:t>king</a:t>
            </a:r>
            <a:r>
              <a:rPr lang="en-US" sz="2800" dirty="0"/>
              <a:t> had arrived</a:t>
            </a:r>
          </a:p>
          <a:p>
            <a:pPr marL="457200" indent="-457200" algn="just" eaLnBrk="1" hangingPunct="1">
              <a:spcBef>
                <a:spcPts val="0"/>
              </a:spcBef>
              <a:spcAft>
                <a:spcPts val="2400"/>
              </a:spcAft>
              <a:defRPr/>
            </a:pPr>
            <a:r>
              <a:rPr lang="en-US" sz="2800" dirty="0"/>
              <a:t>To explain the </a:t>
            </a:r>
            <a:r>
              <a:rPr lang="en-US" sz="2800" b="1" dirty="0">
                <a:solidFill>
                  <a:srgbClr val="0000CC"/>
                </a:solidFill>
              </a:rPr>
              <a:t>interim</a:t>
            </a:r>
            <a:r>
              <a:rPr lang="en-US" sz="2800" dirty="0"/>
              <a:t> program of God during the kingdom’s absence</a:t>
            </a:r>
          </a:p>
        </p:txBody>
      </p:sp>
      <p:sp>
        <p:nvSpPr>
          <p:cNvPr id="5" name="Text Box 4">
            <a:extLst>
              <a:ext uri="{FF2B5EF4-FFF2-40B4-BE49-F238E27FC236}">
                <a16:creationId xmlns:a16="http://schemas.microsoft.com/office/drawing/2014/main" id="{118C404D-E238-4AE9-A305-F999A98D4798}"/>
              </a:ext>
            </a:extLst>
          </p:cNvPr>
          <p:cNvSpPr txBox="1">
            <a:spLocks noChangeArrowheads="1"/>
          </p:cNvSpPr>
          <p:nvPr/>
        </p:nvSpPr>
        <p:spPr bwMode="auto">
          <a:xfrm>
            <a:off x="0" y="8731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lang="en-US" altLang="en-US" sz="1800" b="1" dirty="0">
                <a:solidFill>
                  <a:srgbClr val="000000"/>
                </a:solidFill>
              </a:rPr>
              <a:t>Law and Grace: Session 24 The </a:t>
            </a: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SOM </a:t>
            </a:r>
            <a:r>
              <a:rPr lang="en-US" altLang="en-US" sz="1800" b="1" dirty="0">
                <a:solidFill>
                  <a:srgbClr val="000000"/>
                </a:solidFill>
              </a:rPr>
              <a:t>– Matthew 5:1–8:1 (Luke 6:17–49) </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4" descr="King_of_Kings[1]">
            <a:extLst>
              <a:ext uri="{FF2B5EF4-FFF2-40B4-BE49-F238E27FC236}">
                <a16:creationId xmlns:a16="http://schemas.microsoft.com/office/drawing/2014/main" id="{FE478C78-E320-437D-B5F4-EBFAF8365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564171"/>
      </p:ext>
    </p:extLst>
  </p:cSld>
  <p:clrMapOvr>
    <a:masterClrMapping/>
  </p:clrMapOvr>
</p:sld>
</file>

<file path=ppt/theme/theme1.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1408</TotalTime>
  <Words>6952</Words>
  <Application>Microsoft Office PowerPoint</Application>
  <PresentationFormat>On-screen Show (4:3)</PresentationFormat>
  <Paragraphs>624</Paragraphs>
  <Slides>72</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72</vt:i4>
      </vt:variant>
    </vt:vector>
  </HeadingPairs>
  <TitlesOfParts>
    <vt:vector size="81" baseType="lpstr">
      <vt:lpstr>Arial</vt:lpstr>
      <vt:lpstr>Calibri</vt:lpstr>
      <vt:lpstr>Calibri Light</vt:lpstr>
      <vt:lpstr>Courier New</vt:lpstr>
      <vt:lpstr>Times New Roman</vt:lpstr>
      <vt:lpstr>Wingdings</vt:lpstr>
      <vt:lpstr>Wingdings 2</vt:lpstr>
      <vt:lpstr>6_Default Design</vt:lpstr>
      <vt:lpstr>Office Theme</vt:lpstr>
      <vt:lpstr>PowerPoint Presentation</vt:lpstr>
      <vt:lpstr>OUR PURPOSE, AIM AND OBJECTIVE</vt:lpstr>
      <vt:lpstr>PowerPoint Presentation</vt:lpstr>
      <vt:lpstr>PowerPoint Presentation</vt:lpstr>
      <vt:lpstr>PowerPoint Presentation</vt:lpstr>
      <vt:lpstr>An Introduction to the Sermon on the Mount Matthew 5:1–8:1 (cf. Luke 6:17–49) Part 1</vt:lpstr>
      <vt:lpstr>PowerPoint Presentation</vt:lpstr>
      <vt:lpstr>PowerPoint Presentation</vt:lpstr>
      <vt:lpstr>Matthew’s Purposes</vt:lpstr>
      <vt:lpstr>Matthew’s Message</vt:lpstr>
      <vt:lpstr>Matthew &amp; the Kingdom</vt:lpstr>
      <vt:lpstr>5 Major Discourses In Matthew “when Jesus had ended these sayings” 7:28; 11:1; 13:53; 19:1; 26:1</vt:lpstr>
      <vt:lpstr>PowerPoint Presentation</vt:lpstr>
      <vt:lpstr>SLBC CONSTITUTION &amp; POSITION STATEMENTS, pg. 23</vt:lpstr>
      <vt:lpstr>PowerPoint Presentation</vt:lpstr>
      <vt:lpstr>PowerPoint Presentation</vt:lpstr>
      <vt:lpstr>PowerPoint Presentation</vt:lpstr>
      <vt:lpstr>PowerPoint Presentation</vt:lpstr>
      <vt:lpstr>PowerPoint Presentation</vt:lpstr>
      <vt:lpstr>The Soteriological Interpretation</vt:lpstr>
      <vt:lpstr>PowerPoint Presentation</vt:lpstr>
      <vt:lpstr>The Sociological Interpretation</vt:lpstr>
      <vt:lpstr>PowerPoint Presentation</vt:lpstr>
      <vt:lpstr>The Kingdom (Millennial) Interpretation</vt:lpstr>
      <vt:lpstr>PowerPoint Presentation</vt:lpstr>
      <vt:lpstr>The Penitential Interpretation</vt:lpstr>
      <vt:lpstr>PowerPoint Presentation</vt:lpstr>
      <vt:lpstr>The Interim Ethic Interpretation</vt:lpstr>
      <vt:lpstr>PowerPoint Presentation</vt:lpstr>
      <vt:lpstr>The Believer’s Ethic (Ecclesiastical) Interpretation</vt:lpstr>
      <vt:lpstr>PowerPoint Presentation</vt:lpstr>
      <vt:lpstr>The Ecumenical Interpretation</vt:lpstr>
      <vt:lpstr>PowerPoint Presentation</vt:lpstr>
      <vt:lpstr>Occasion</vt:lpstr>
      <vt:lpstr>Background </vt:lpstr>
      <vt:lpstr>Background </vt:lpstr>
      <vt:lpstr>PowerPoint Presentation</vt:lpstr>
      <vt:lpstr>PowerPoint Presentation</vt:lpstr>
      <vt:lpstr>PowerPoint Presentation</vt:lpstr>
      <vt:lpstr>The Sermon on the Mount - What it is not</vt:lpstr>
      <vt:lpstr>The Sermon on the Mount - What it is not</vt:lpstr>
      <vt:lpstr>The Sermon on the Mount - What it is not</vt:lpstr>
      <vt:lpstr>PowerPoint Presentation</vt:lpstr>
      <vt:lpstr>The Sermon on the Mount - What it is</vt:lpstr>
      <vt:lpstr>The Sermon on the Mount - What it is</vt:lpstr>
      <vt:lpstr>PowerPoint Presentation</vt:lpstr>
      <vt:lpstr>Dispensationalists Teach that the Sermon on the Mount is Not for the Church Today – “False!”</vt:lpstr>
      <vt:lpstr>Dispensationalists Teach that the Sermon on the Mount is Not for the Church Today – “False!”</vt:lpstr>
      <vt:lpstr>PowerPoint Presentation</vt:lpstr>
      <vt:lpstr>Dispensationalists Teach that the Sermon on the Mount is Not for the Church Today – “False!”</vt:lpstr>
      <vt:lpstr>PowerPoint Presentation</vt:lpstr>
      <vt:lpstr>Dispensationalists Teach that the Sermon on the Mount is Not for the Church Today – “False!”</vt:lpstr>
      <vt:lpstr>PowerPoint Presentation</vt:lpstr>
      <vt:lpstr>PowerPoint Presentation</vt:lpstr>
      <vt:lpstr>Dispensationalists Teach that the Sermon on the Mount is Not for the Church Today – “False!”</vt:lpstr>
      <vt:lpstr>Dispensationalists Teach that the Sermon on the Mount is Not for the Church Today – “False!”</vt:lpstr>
      <vt:lpstr>Dispensationalists Teach that the Sermon on the Mount is Not for the Church Today – “False!”</vt:lpstr>
      <vt:lpstr>Dispensationalists Teach that the Sermon on the Mount is Not for the Church Today – “False!”</vt:lpstr>
      <vt:lpstr>Dispensationalists Teach that the Sermon on the Mount is Not for the Church Today – “False!”</vt:lpstr>
      <vt:lpstr>Theological Bias? ‘Reformed Theology’ teaches that the SOM is for the Church Today!</vt:lpstr>
      <vt:lpstr>Dispensationalists Teach that the Sermon on the Mount is Not for the Church Today – “False!”</vt:lpstr>
      <vt:lpstr>Dispensationalists Teach that the Sermon on the Mount is Not for the Church Today – “True!”</vt:lpstr>
      <vt:lpstr>Dispensationalists Teach that the Sermon on the Mount is Not for the Church Today – “True!”</vt:lpstr>
      <vt:lpstr>Dispensationalists Teach that the Sermon on the Mount is Not for the Church Today – “True!”</vt:lpstr>
      <vt:lpstr>Dispensationalists Teach that the Sermon on the Mount is Not for the Church Today – “True!”</vt:lpstr>
      <vt:lpstr>Dispensationalists Teach that the Sermon on the Mount is Not for the Church Today – “True!”</vt:lpstr>
      <vt:lpstr>Dispensationalists Teach that the Sermon on the Mount is Not for the Church Today – “True!”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 Intro to the Sermon on the Mount - Part 1</dc:title>
  <dc:subject>Law vs Grace</dc:subject>
  <dc:creator>Jim McGowan</dc:creator>
  <cp:lastModifiedBy>Jim McGowan</cp:lastModifiedBy>
  <cp:revision>154</cp:revision>
  <cp:lastPrinted>2020-02-04T16:57:02Z</cp:lastPrinted>
  <dcterms:created xsi:type="dcterms:W3CDTF">2019-03-07T19:43:29Z</dcterms:created>
  <dcterms:modified xsi:type="dcterms:W3CDTF">2020-02-09T13:43:30Z</dcterms:modified>
</cp:coreProperties>
</file>