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8"/>
  </p:notesMasterIdLst>
  <p:handoutMasterIdLst>
    <p:handoutMasterId r:id="rId109"/>
  </p:handoutMasterIdLst>
  <p:sldIdLst>
    <p:sldId id="2067" r:id="rId2"/>
    <p:sldId id="4171" r:id="rId3"/>
    <p:sldId id="5923" r:id="rId4"/>
    <p:sldId id="3649" r:id="rId5"/>
    <p:sldId id="322" r:id="rId6"/>
    <p:sldId id="5869" r:id="rId7"/>
    <p:sldId id="5867" r:id="rId8"/>
    <p:sldId id="5868" r:id="rId9"/>
    <p:sldId id="5857" r:id="rId10"/>
    <p:sldId id="5908" r:id="rId11"/>
    <p:sldId id="5874" r:id="rId12"/>
    <p:sldId id="2917" r:id="rId13"/>
    <p:sldId id="5911" r:id="rId14"/>
    <p:sldId id="5875" r:id="rId15"/>
    <p:sldId id="5912" r:id="rId16"/>
    <p:sldId id="5925" r:id="rId17"/>
    <p:sldId id="5892" r:id="rId18"/>
    <p:sldId id="5940" r:id="rId19"/>
    <p:sldId id="3847" r:id="rId20"/>
    <p:sldId id="3826" r:id="rId21"/>
    <p:sldId id="5913" r:id="rId22"/>
    <p:sldId id="3819" r:id="rId23"/>
    <p:sldId id="5894" r:id="rId24"/>
    <p:sldId id="5895" r:id="rId25"/>
    <p:sldId id="5896" r:id="rId26"/>
    <p:sldId id="2482" r:id="rId27"/>
    <p:sldId id="2556" r:id="rId28"/>
    <p:sldId id="648" r:id="rId29"/>
    <p:sldId id="3820" r:id="rId30"/>
    <p:sldId id="5897" r:id="rId31"/>
    <p:sldId id="5898" r:id="rId32"/>
    <p:sldId id="5899" r:id="rId33"/>
    <p:sldId id="5922" r:id="rId34"/>
    <p:sldId id="3816" r:id="rId35"/>
    <p:sldId id="3851" r:id="rId36"/>
    <p:sldId id="3852" r:id="rId37"/>
    <p:sldId id="567" r:id="rId38"/>
    <p:sldId id="569" r:id="rId39"/>
    <p:sldId id="597" r:id="rId40"/>
    <p:sldId id="568" r:id="rId41"/>
    <p:sldId id="3089" r:id="rId42"/>
    <p:sldId id="3091" r:id="rId43"/>
    <p:sldId id="531" r:id="rId44"/>
    <p:sldId id="3682" r:id="rId45"/>
    <p:sldId id="5926" r:id="rId46"/>
    <p:sldId id="4621" r:id="rId47"/>
    <p:sldId id="1166" r:id="rId48"/>
    <p:sldId id="5927" r:id="rId49"/>
    <p:sldId id="5413" r:id="rId50"/>
    <p:sldId id="5901" r:id="rId51"/>
    <p:sldId id="5928" r:id="rId52"/>
    <p:sldId id="5929" r:id="rId53"/>
    <p:sldId id="5902" r:id="rId54"/>
    <p:sldId id="5903" r:id="rId55"/>
    <p:sldId id="5914" r:id="rId56"/>
    <p:sldId id="5880" r:id="rId57"/>
    <p:sldId id="5915" r:id="rId58"/>
    <p:sldId id="5930" r:id="rId59"/>
    <p:sldId id="5916" r:id="rId60"/>
    <p:sldId id="3742" r:id="rId61"/>
    <p:sldId id="5120" r:id="rId62"/>
    <p:sldId id="5888" r:id="rId63"/>
    <p:sldId id="5931" r:id="rId64"/>
    <p:sldId id="2931" r:id="rId65"/>
    <p:sldId id="5891" r:id="rId66"/>
    <p:sldId id="2973" r:id="rId67"/>
    <p:sldId id="5905" r:id="rId68"/>
    <p:sldId id="5932" r:id="rId69"/>
    <p:sldId id="5933" r:id="rId70"/>
    <p:sldId id="435" r:id="rId71"/>
    <p:sldId id="2921" r:id="rId72"/>
    <p:sldId id="5906" r:id="rId73"/>
    <p:sldId id="5904" r:id="rId74"/>
    <p:sldId id="5917" r:id="rId75"/>
    <p:sldId id="5934" r:id="rId76"/>
    <p:sldId id="3093" r:id="rId77"/>
    <p:sldId id="5552" r:id="rId78"/>
    <p:sldId id="2018" r:id="rId79"/>
    <p:sldId id="5918" r:id="rId80"/>
    <p:sldId id="5885" r:id="rId81"/>
    <p:sldId id="5919" r:id="rId82"/>
    <p:sldId id="5935" r:id="rId83"/>
    <p:sldId id="2187" r:id="rId84"/>
    <p:sldId id="5358" r:id="rId85"/>
    <p:sldId id="5369" r:id="rId86"/>
    <p:sldId id="5920" r:id="rId87"/>
    <p:sldId id="5937" r:id="rId88"/>
    <p:sldId id="5936" r:id="rId89"/>
    <p:sldId id="5890" r:id="rId90"/>
    <p:sldId id="5941" r:id="rId91"/>
    <p:sldId id="2624" r:id="rId92"/>
    <p:sldId id="5938" r:id="rId93"/>
    <p:sldId id="5889" r:id="rId94"/>
    <p:sldId id="5864" r:id="rId95"/>
    <p:sldId id="5939" r:id="rId96"/>
    <p:sldId id="3842" r:id="rId97"/>
    <p:sldId id="3840" r:id="rId98"/>
    <p:sldId id="5893" r:id="rId99"/>
    <p:sldId id="3822" r:id="rId100"/>
    <p:sldId id="3841" r:id="rId101"/>
    <p:sldId id="3823" r:id="rId102"/>
    <p:sldId id="3824" r:id="rId103"/>
    <p:sldId id="3815" r:id="rId104"/>
    <p:sldId id="2248" r:id="rId105"/>
    <p:sldId id="5921" r:id="rId106"/>
    <p:sldId id="3488" r:id="rId10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McGowan" initials="JM" lastIdx="1" clrIdx="0">
    <p:extLst>
      <p:ext uri="{19B8F6BF-5375-455C-9EA6-DF929625EA0E}">
        <p15:presenceInfo xmlns:p15="http://schemas.microsoft.com/office/powerpoint/2012/main" userId="e2c7446dd3aca5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800000"/>
    <a:srgbClr val="0000CC"/>
    <a:srgbClr val="FFCCCC"/>
    <a:srgbClr val="99FF66"/>
    <a:srgbClr val="00FF00"/>
    <a:srgbClr val="66FF33"/>
    <a:srgbClr val="66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349" autoAdjust="0"/>
  </p:normalViewPr>
  <p:slideViewPr>
    <p:cSldViewPr>
      <p:cViewPr>
        <p:scale>
          <a:sx n="100" d="100"/>
          <a:sy n="100" d="100"/>
        </p:scale>
        <p:origin x="1698" y="34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91" d="100"/>
          <a:sy n="91" d="100"/>
        </p:scale>
        <p:origin x="304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12/15/2019</a:t>
            </a: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26</a:t>
            </a:fld>
            <a:endParaRPr lang="en-US" altLang="en-US" sz="1300"/>
          </a:p>
        </p:txBody>
      </p:sp>
    </p:spTree>
    <p:extLst>
      <p:ext uri="{BB962C8B-B14F-4D97-AF65-F5344CB8AC3E}">
        <p14:creationId xmlns:p14="http://schemas.microsoft.com/office/powerpoint/2010/main" val="339363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27</a:t>
            </a:fld>
            <a:endParaRPr lang="en-US" altLang="en-US" sz="1300"/>
          </a:p>
        </p:txBody>
      </p:sp>
    </p:spTree>
    <p:extLst>
      <p:ext uri="{BB962C8B-B14F-4D97-AF65-F5344CB8AC3E}">
        <p14:creationId xmlns:p14="http://schemas.microsoft.com/office/powerpoint/2010/main" val="403936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97</a:t>
            </a:fld>
            <a:endParaRPr lang="en-US" altLang="en-US" dirty="0"/>
          </a:p>
        </p:txBody>
      </p:sp>
    </p:spTree>
    <p:extLst>
      <p:ext uri="{BB962C8B-B14F-4D97-AF65-F5344CB8AC3E}">
        <p14:creationId xmlns:p14="http://schemas.microsoft.com/office/powerpoint/2010/main" val="365629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687150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12/29/2019</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406563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12/29/2019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370658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88544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6" r:id="rId13"/>
    <p:sldLayoutId id="2147483918" r:id="rId14"/>
    <p:sldLayoutId id="2147483919" r:id="rId15"/>
    <p:sldLayoutId id="2147483920"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wmf"/><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50.png"/><Relationship Id="rId5" Type="http://schemas.openxmlformats.org/officeDocument/2006/relationships/customXml" Target="../ink/ink2.xml"/><Relationship Id="rId4" Type="http://schemas.openxmlformats.org/officeDocument/2006/relationships/image" Target="../media/image540.png"/><Relationship Id="rId9" Type="http://schemas.openxmlformats.org/officeDocument/2006/relationships/image" Target="../media/image46.jpe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247900" y="5486400"/>
            <a:ext cx="46482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spcBef>
                <a:spcPts val="0"/>
              </a:spcBef>
              <a:spcAft>
                <a:spcPts val="600"/>
              </a:spcAft>
            </a:pPr>
            <a:r>
              <a:rPr lang="en-US" altLang="en-US" kern="0" dirty="0">
                <a:solidFill>
                  <a:schemeClr val="tx1"/>
                </a:solidFill>
                <a:effectLst>
                  <a:outerShdw blurRad="38100" dist="38100" dir="2700000" algn="tl">
                    <a:srgbClr val="000000">
                      <a:alpha val="43137"/>
                    </a:srgbClr>
                  </a:outerShdw>
                </a:effectLst>
              </a:rPr>
              <a:t>Dr. Andy Woods</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00066"/>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12773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4007DAB3-D3AB-452A-A223-3AF1829EB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068" y="3048000"/>
            <a:ext cx="2439865" cy="1828800"/>
          </a:xfrm>
          <a:prstGeom prst="rect">
            <a:avLst/>
          </a:prstGeom>
        </p:spPr>
      </p:pic>
    </p:spTree>
    <p:extLst>
      <p:ext uri="{BB962C8B-B14F-4D97-AF65-F5344CB8AC3E}">
        <p14:creationId xmlns:p14="http://schemas.microsoft.com/office/powerpoint/2010/main" val="372443732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1026" name="Picture 2" descr="Image result for book of Romans">
            <a:extLst>
              <a:ext uri="{FF2B5EF4-FFF2-40B4-BE49-F238E27FC236}">
                <a16:creationId xmlns:a16="http://schemas.microsoft.com/office/drawing/2014/main" id="{EDACA2A5-C878-4600-AB04-9EC73FC98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068" y="3048000"/>
            <a:ext cx="24398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83463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14:11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and night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worship the beast and his image, and whoever receives the mark of his name.”</a:t>
            </a:r>
          </a:p>
        </p:txBody>
      </p:sp>
      <p:pic>
        <p:nvPicPr>
          <p:cNvPr id="4" name="Picture 3">
            <a:extLst>
              <a:ext uri="{FF2B5EF4-FFF2-40B4-BE49-F238E27FC236}">
                <a16:creationId xmlns:a16="http://schemas.microsoft.com/office/drawing/2014/main" id="{9D610B0E-69EC-428A-B1C4-675DE1F92C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49054" y="3505200"/>
            <a:ext cx="1845893" cy="1371600"/>
          </a:xfrm>
          <a:prstGeom prst="rect">
            <a:avLst/>
          </a:prstGeom>
        </p:spPr>
      </p:pic>
    </p:spTree>
    <p:extLst>
      <p:ext uri="{BB962C8B-B14F-4D97-AF65-F5344CB8AC3E}">
        <p14:creationId xmlns:p14="http://schemas.microsoft.com/office/powerpoint/2010/main" val="54271004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2190749" y="381000"/>
            <a:ext cx="4762500" cy="51435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val="0"/>
              </a:ext>
            </a:extLst>
          </a:blip>
          <a:srcRect/>
          <a:stretch/>
        </p:blipFill>
        <p:spPr>
          <a:xfrm>
            <a:off x="431800"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00066"/>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95482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570630" y="2057400"/>
            <a:ext cx="4002741" cy="1517155"/>
          </a:xfrm>
        </p:spPr>
        <p:txBody>
          <a:bodyPr/>
          <a:lstStyle/>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Prisoner (1-2)</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 (3)</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 Satan: The Great Chain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20:1-3</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770452A4-23E3-49F4-9564-2A11E1CA4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23ECE2-B045-479E-B1DE-1723DFCC9193}"/>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80616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048000" y="2476500"/>
            <a:ext cx="5943600" cy="1905000"/>
          </a:xfrm>
        </p:spPr>
        <p:txBody>
          <a:bodyPr lIns="91440" tIns="91440" bIns="91440"/>
          <a:lstStyle/>
          <a:p>
            <a:pPr marL="0" indent="0" algn="just" eaLnBrk="1" hangingPunct="1">
              <a:buFontTx/>
              <a:buNone/>
            </a:pPr>
            <a:r>
              <a:rPr lang="en-US" altLang="en-US" sz="3600" dirty="0"/>
              <a:t>Robert</a:t>
            </a:r>
            <a:r>
              <a:rPr lang="en-US" altLang="en-US" sz="3600" i="1" dirty="0"/>
              <a:t> </a:t>
            </a:r>
            <a:r>
              <a:rPr lang="en-US" sz="3600" dirty="0"/>
              <a:t>Thomas observes that, "no number in Revelation is verifiably a symbolic number</a:t>
            </a:r>
            <a:r>
              <a:rPr lang="en-US" altLang="en-US" sz="3600" i="1" dirty="0"/>
              <a:t>.”</a:t>
            </a:r>
            <a:endParaRPr lang="en-US" altLang="en-US" sz="2400" i="1" dirty="0">
              <a:solidFill>
                <a:schemeClr val="bg1"/>
              </a:solidFill>
            </a:endParaRPr>
          </a:p>
        </p:txBody>
      </p:sp>
      <p:sp>
        <p:nvSpPr>
          <p:cNvPr id="3" name="TextBox 2"/>
          <p:cNvSpPr txBox="1"/>
          <p:nvPr/>
        </p:nvSpPr>
        <p:spPr>
          <a:xfrm>
            <a:off x="2305050" y="219670"/>
            <a:ext cx="4533900" cy="1477328"/>
          </a:xfrm>
          <a:prstGeom prst="rect">
            <a:avLst/>
          </a:prstGeom>
          <a:noFill/>
        </p:spPr>
        <p:txBody>
          <a:bodyPr wrap="square" rtlCol="0">
            <a:spAutoFit/>
          </a:bodyPr>
          <a:lstStyle/>
          <a:p>
            <a:pPr algn="ct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828800"/>
            <a:ext cx="2683193" cy="4114800"/>
          </a:xfrm>
          <a:prstGeom prst="rect">
            <a:avLst/>
          </a:prstGeom>
        </p:spPr>
      </p:pic>
    </p:spTree>
    <p:extLst>
      <p:ext uri="{BB962C8B-B14F-4D97-AF65-F5344CB8AC3E}">
        <p14:creationId xmlns:p14="http://schemas.microsoft.com/office/powerpoint/2010/main" val="36022067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00066"/>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73290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Resurrection of the Just (4a)</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4045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Resurrection of the Just (4a)</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48775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5872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raised from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fruits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16743731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AEE-12F1-4B95-8246-5AD8890C5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8" y="777240"/>
            <a:ext cx="8860104" cy="5303520"/>
          </a:xfrm>
          <a:prstGeom prst="rect">
            <a:avLst/>
          </a:prstGeom>
          <a:ln w="19050">
            <a:solidFill>
              <a:schemeClr val="tx2"/>
            </a:solidFill>
          </a:ln>
        </p:spPr>
      </p:pic>
    </p:spTree>
    <p:extLst>
      <p:ext uri="{BB962C8B-B14F-4D97-AF65-F5344CB8AC3E}">
        <p14:creationId xmlns:p14="http://schemas.microsoft.com/office/powerpoint/2010/main" val="80659518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6349876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endPar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15360542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228600"/>
            <a:ext cx="7772400" cy="762000"/>
          </a:xfrm>
        </p:spPr>
        <p:txBody>
          <a:bodyPr lIns="91440" tIns="45720" rIns="91440" bIns="45720"/>
          <a:lstStyle/>
          <a:p>
            <a:pPr algn="ctr" eaLnBrk="1" hangingPunct="1"/>
            <a:r>
              <a:rPr lang="en-US" sz="3600" dirty="0">
                <a:effectLst>
                  <a:outerShdw blurRad="38100" dist="38100" dir="2700000" algn="tl">
                    <a:srgbClr val="000000">
                      <a:alpha val="43137"/>
                    </a:srgbClr>
                  </a:outerShdw>
                </a:effectLst>
              </a:rPr>
              <a:t>Order or Tagma (1 Cor. 15:23)</a:t>
            </a:r>
          </a:p>
        </p:txBody>
      </p:sp>
      <p:sp>
        <p:nvSpPr>
          <p:cNvPr id="11267" name="Rectangle 3"/>
          <p:cNvSpPr>
            <a:spLocks noGrp="1" noChangeArrowheads="1"/>
          </p:cNvSpPr>
          <p:nvPr>
            <p:ph type="body" idx="4294967295"/>
          </p:nvPr>
        </p:nvSpPr>
        <p:spPr>
          <a:xfrm>
            <a:off x="190500" y="1371600"/>
            <a:ext cx="8763000" cy="2895600"/>
          </a:xfrm>
        </p:spPr>
        <p:txBody>
          <a:bodyPr lIns="91440" tIns="45720" rIns="91440" bIns="45720"/>
          <a:lstStyle/>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General</a:t>
            </a:r>
            <a:r>
              <a:rPr lang="en-US" sz="3000" dirty="0">
                <a:effectLst>
                  <a:outerShdw blurRad="38100" dist="38100" dir="2700000" algn="tl">
                    <a:srgbClr val="000000">
                      <a:alpha val="43137"/>
                    </a:srgbClr>
                  </a:outerShdw>
                </a:effectLst>
              </a:rPr>
              <a:t> – Christ’s resurrection (1 Cor 15:23)</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Officer</a:t>
            </a:r>
            <a:r>
              <a:rPr lang="en-US" sz="3000" dirty="0">
                <a:effectLst>
                  <a:outerShdw blurRad="38100" dist="38100" dir="2700000" algn="tl">
                    <a:srgbClr val="000000">
                      <a:alpha val="43137"/>
                    </a:srgbClr>
                  </a:outerShdw>
                </a:effectLst>
              </a:rPr>
              <a:t> 	– Rapture (1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4:13-18)</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Soldiers</a:t>
            </a:r>
            <a:r>
              <a:rPr lang="en-US" sz="3000" dirty="0">
                <a:effectLst>
                  <a:outerShdw blurRad="38100" dist="38100" dir="2700000" algn="tl">
                    <a:srgbClr val="000000">
                      <a:alpha val="43137"/>
                    </a:srgbClr>
                  </a:outerShdw>
                </a:effectLst>
              </a:rPr>
              <a:t> – OT saints &amp; Tribulation martyrs (Rev 20:4)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Captives</a:t>
            </a:r>
            <a:r>
              <a:rPr lang="en-US" sz="3000" dirty="0">
                <a:solidFill>
                  <a:srgbClr val="FFFFCC"/>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06225"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5762536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kern="1200" dirty="0">
                <a:effectLst>
                  <a:outerShdw blurRad="38100" dist="38100" dir="2700000" algn="tl">
                    <a:srgbClr val="000000">
                      <a:alpha val="43137"/>
                    </a:srgbClr>
                  </a:outerShdw>
                </a:effectLst>
                <a:cs typeface="Calibri" panose="020F0502020204030204" pitchFamily="34" charset="0"/>
              </a:rPr>
              <a:t>The Resurrection of the Just (4a)</a:t>
            </a:r>
          </a:p>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4110976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reigned with 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27A89-C55F-49FE-8275-601965E9C3F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0" y="0"/>
            <a:ext cx="9144000" cy="36576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Revelation 3:21</a:t>
            </a:r>
          </a:p>
          <a:p>
            <a:pPr marL="0" indent="0" algn="ctr">
              <a:spcBef>
                <a:spcPts val="0"/>
              </a:spcBef>
              <a:spcAft>
                <a:spcPts val="600"/>
              </a:spcAft>
              <a:buNone/>
              <a:defRPr/>
            </a:pPr>
            <a:r>
              <a:rPr lang="en-US" sz="2800" b="1" dirty="0">
                <a:solidFill>
                  <a:srgbClr val="FFFFCC"/>
                </a:solidFill>
                <a:effectLst>
                  <a:outerShdw blurRad="38100" dist="38100" dir="2700000" algn="tl">
                    <a:srgbClr val="000000">
                      <a:alpha val="43137"/>
                    </a:srgbClr>
                  </a:outerShdw>
                </a:effectLst>
                <a:ea typeface="+mj-ea"/>
                <a:cs typeface="+mj-cs"/>
              </a:rPr>
              <a:t>PROMISE TO THE OVERCOMERS</a:t>
            </a:r>
            <a:r>
              <a:rPr lang="en-US" sz="2800" dirty="0">
                <a:solidFill>
                  <a:schemeClr val="tx2"/>
                </a:solidFill>
                <a:effectLst>
                  <a:outerShdw blurRad="38100" dist="38100" dir="2700000" algn="tl">
                    <a:srgbClr val="000000">
                      <a:alpha val="43137"/>
                    </a:srgbClr>
                  </a:outerShdw>
                </a:effectLst>
                <a:ea typeface="+mj-ea"/>
                <a:cs typeface="+mj-cs"/>
              </a:rPr>
              <a:t> </a:t>
            </a:r>
          </a:p>
          <a:p>
            <a:pPr marL="0" indent="0" algn="just">
              <a:spcBef>
                <a:spcPts val="0"/>
              </a:spcBef>
              <a:spcAft>
                <a:spcPts val="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sat down with My Father on 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61944" y="2971799"/>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66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5" name="Picture 4">
            <a:extLst>
              <a:ext uri="{FF2B5EF4-FFF2-40B4-BE49-F238E27FC236}">
                <a16:creationId xmlns:a16="http://schemas.microsoft.com/office/drawing/2014/main" id="{0E9F2518-4B5B-473D-B342-0AE9296F01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9579467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4276492-6B22-4DBF-B202-4395FE4933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9991818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6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7239000" cy="5562600"/>
          </a:xfrm>
        </p:spPr>
        <p:txBody>
          <a:bodyPr/>
          <a:lstStyle/>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000" dirty="0">
                <a:effectLst>
                  <a:outerShdw blurRad="38100" dist="38100" dir="2700000" algn="tl">
                    <a:srgbClr val="000000">
                      <a:alpha val="43137"/>
                    </a:srgbClr>
                  </a:outerShdw>
                </a:effectLst>
              </a:rPr>
              <a:t>Millennial Temple (Ezek. 40‒46)</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a:stretch>
            <a:fillRect/>
          </a:stretch>
        </p:blipFill>
        <p:spPr>
          <a:xfrm>
            <a:off x="7162800" y="1905000"/>
            <a:ext cx="1688157" cy="2286000"/>
          </a:xfrm>
        </p:spPr>
      </p:pic>
    </p:spTree>
    <p:extLst>
      <p:ext uri="{BB962C8B-B14F-4D97-AF65-F5344CB8AC3E}">
        <p14:creationId xmlns:p14="http://schemas.microsoft.com/office/powerpoint/2010/main" val="1366164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6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8686800" cy="5562600"/>
          </a:xfrm>
        </p:spPr>
        <p:txBody>
          <a:bodyPr/>
          <a:lstStyle/>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Millennial David (Jer. 30:9)</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Righteousness (Isa. 9:6-7)</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Curse curtailed (Isa. 65:20, 22)</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Peace (Isa. 2:4)</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Prosperity (Amos 9:13-14; Isa 65:22)</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Topographical changes (Ezek. 47:1-12)</a:t>
            </a:r>
          </a:p>
          <a:p>
            <a:pPr marL="685800" indent="-685800" eaLnBrk="1" hangingPunct="1">
              <a:spcBef>
                <a:spcPts val="0"/>
              </a:spcBef>
              <a:spcAft>
                <a:spcPts val="2400"/>
              </a:spcAft>
              <a:buSzPct val="100000"/>
              <a:buFont typeface="+mj-lt"/>
              <a:buAutoNum type="arabicPeriod" startAt="8"/>
              <a:defRPr/>
            </a:pPr>
            <a:r>
              <a:rPr lang="en-US" sz="3000" dirty="0">
                <a:effectLst>
                  <a:outerShdw blurRad="38100" dist="38100" dir="2700000" algn="tl">
                    <a:srgbClr val="000000">
                      <a:alpha val="43137"/>
                    </a:srgbClr>
                  </a:outerShdw>
                </a:effectLst>
              </a:rPr>
              <a:t>Immediate answers to prayer (Isa. 65:24)</a:t>
            </a:r>
          </a:p>
        </p:txBody>
      </p:sp>
      <p:pic>
        <p:nvPicPr>
          <p:cNvPr id="5" name="Online Image Placeholder 4" descr="King_of_Kings[1]">
            <a:extLst>
              <a:ext uri="{FF2B5EF4-FFF2-40B4-BE49-F238E27FC236}">
                <a16:creationId xmlns:a16="http://schemas.microsoft.com/office/drawing/2014/main" id="{731DEB69-8FE9-4166-808B-D95ABBB1D795}"/>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a:stretch>
            <a:fillRect/>
          </a:stretch>
        </p:blipFill>
        <p:spPr>
          <a:xfrm>
            <a:off x="7162800" y="1905000"/>
            <a:ext cx="1688157" cy="2286000"/>
          </a:xfrm>
        </p:spPr>
      </p:pic>
    </p:spTree>
    <p:extLst>
      <p:ext uri="{BB962C8B-B14F-4D97-AF65-F5344CB8AC3E}">
        <p14:creationId xmlns:p14="http://schemas.microsoft.com/office/powerpoint/2010/main" val="2345188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3810000"/>
          </a:xfrm>
        </p:spPr>
        <p:txBody>
          <a:bodyPr/>
          <a:lstStyle/>
          <a:p>
            <a:pPr marL="0" indent="0" algn="just">
              <a:buFont typeface="Wingdings" pitchFamily="2" charset="2"/>
              <a:buNone/>
              <a:defRPr/>
            </a:pPr>
            <a:r>
              <a:rPr lang="en-US" sz="3200" dirty="0">
                <a:effectLst>
                  <a:outerShdw blurRad="38100" dist="38100" dir="2700000" algn="tl">
                    <a:srgbClr val="000000">
                      <a:alpha val="43137"/>
                    </a:srgbClr>
                  </a:outerShdw>
                </a:effectLst>
              </a:rPr>
              <a:t>“But I and every other </a:t>
            </a:r>
            <a:r>
              <a:rPr lang="en-US" sz="3200" b="1" u="sng" dirty="0">
                <a:solidFill>
                  <a:srgbClr val="FFFFCC"/>
                </a:solidFill>
                <a:effectLst>
                  <a:outerShdw blurRad="38100" dist="38100" dir="2700000" algn="tl">
                    <a:srgbClr val="000000">
                      <a:alpha val="43137"/>
                    </a:srgbClr>
                  </a:outerShdw>
                </a:effectLst>
              </a:rPr>
              <a:t>completely orthodox</a:t>
            </a:r>
            <a:r>
              <a:rPr lang="en-US" sz="3200" dirty="0">
                <a:solidFill>
                  <a:srgbClr val="FFFFCC"/>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Christian feel certain that there will be a resurrection of the flesh, followed by a thousand years in the rebuilt, embellished, and </a:t>
            </a:r>
            <a:r>
              <a:rPr lang="en-US" sz="3200" b="1" u="sng" dirty="0">
                <a:solidFill>
                  <a:srgbClr val="FFFFCC"/>
                </a:solidFill>
                <a:effectLst>
                  <a:outerShdw blurRad="38100" dist="38100" dir="2700000" algn="tl">
                    <a:srgbClr val="000000">
                      <a:alpha val="43137"/>
                    </a:srgbClr>
                  </a:outerShdw>
                </a:effectLst>
              </a:rPr>
              <a:t>enlarged city of Jerusalem</a:t>
            </a:r>
            <a:r>
              <a:rPr lang="en-US" sz="3200" dirty="0">
                <a:effectLst>
                  <a:outerShdw blurRad="38100" dist="38100" dir="2700000" algn="tl">
                    <a:srgbClr val="000000">
                      <a:alpha val="43137"/>
                    </a:srgbClr>
                  </a:outerShdw>
                </a:effectLst>
              </a:rPr>
              <a:t> as was announced by the prophets Ezekiel, Isaiah, and the others.”</a:t>
            </a:r>
          </a:p>
        </p:txBody>
      </p:sp>
      <p:sp>
        <p:nvSpPr>
          <p:cNvPr id="92163" name="TextBox 3"/>
          <p:cNvSpPr txBox="1">
            <a:spLocks noChangeArrowheads="1"/>
          </p:cNvSpPr>
          <p:nvPr/>
        </p:nvSpPr>
        <p:spPr bwMode="auto">
          <a:xfrm>
            <a:off x="1028700" y="228600"/>
            <a:ext cx="7086600" cy="1092607"/>
          </a:xfrm>
          <a:prstGeom prst="rect">
            <a:avLst/>
          </a:prstGeom>
          <a:noFill/>
          <a:ln w="9525">
            <a:noFill/>
            <a:miter lim="800000"/>
            <a:headEnd/>
            <a:tailEnd/>
          </a:ln>
        </p:spPr>
        <p:txBody>
          <a:bodyPr>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Justin Martyr</a:t>
            </a:r>
          </a:p>
          <a:p>
            <a:pPr algn="ctr"/>
            <a:r>
              <a:rPr lang="en-US" i="1" dirty="0">
                <a:effectLst>
                  <a:outerShdw blurRad="38100" dist="38100" dir="2700000" algn="tl">
                    <a:srgbClr val="000000">
                      <a:alpha val="43137"/>
                    </a:srgbClr>
                  </a:outerShdw>
                </a:effectLst>
                <a:latin typeface="Calibri" panose="020F0502020204030204" pitchFamily="34" charset="0"/>
              </a:rPr>
              <a:t>Dialogue with </a:t>
            </a:r>
            <a:r>
              <a:rPr lang="en-US" i="1" dirty="0" err="1">
                <a:effectLst>
                  <a:outerShdw blurRad="38100" dist="38100" dir="2700000" algn="tl">
                    <a:srgbClr val="000000">
                      <a:alpha val="43137"/>
                    </a:srgbClr>
                  </a:outerShdw>
                </a:effectLst>
                <a:latin typeface="Calibri" panose="020F0502020204030204" pitchFamily="34" charset="0"/>
              </a:rPr>
              <a:t>Trypho</a:t>
            </a:r>
            <a:r>
              <a:rPr lang="en-US" dirty="0">
                <a:effectLst>
                  <a:outerShdw blurRad="38100" dist="38100" dir="2700000" algn="tl">
                    <a:srgbClr val="000000">
                      <a:alpha val="43137"/>
                    </a:srgbClr>
                  </a:outerShdw>
                </a:effectLst>
                <a:latin typeface="Calibri" panose="020F0502020204030204" pitchFamily="34" charset="0"/>
              </a:rPr>
              <a:t>, 80.</a:t>
            </a:r>
          </a:p>
        </p:txBody>
      </p:sp>
      <p:pic>
        <p:nvPicPr>
          <p:cNvPr id="92164" name="Picture 2" descr="http://www.crossroadsinitiative.com/pics/content_img.1045.img.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52400"/>
            <a:ext cx="892272" cy="1097280"/>
          </a:xfrm>
          <a:prstGeom prst="rect">
            <a:avLst/>
          </a:prstGeom>
          <a:noFill/>
          <a:ln w="9525">
            <a:noFill/>
            <a:miter lim="800000"/>
            <a:headEnd/>
            <a:tailEnd/>
          </a:ln>
        </p:spPr>
      </p:pic>
    </p:spTree>
    <p:extLst>
      <p:ext uri="{BB962C8B-B14F-4D97-AF65-F5344CB8AC3E}">
        <p14:creationId xmlns:p14="http://schemas.microsoft.com/office/powerpoint/2010/main" val="248944643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endPar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26989686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raised from the dead,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1836575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AEE-12F1-4B95-8246-5AD8890C5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8" y="777240"/>
            <a:ext cx="8860104" cy="5303520"/>
          </a:xfrm>
          <a:prstGeom prst="rect">
            <a:avLst/>
          </a:prstGeom>
          <a:ln w="19050">
            <a:solidFill>
              <a:schemeClr val="tx2"/>
            </a:solidFill>
          </a:ln>
        </p:spPr>
      </p:pic>
    </p:spTree>
    <p:extLst>
      <p:ext uri="{BB962C8B-B14F-4D97-AF65-F5344CB8AC3E}">
        <p14:creationId xmlns:p14="http://schemas.microsoft.com/office/powerpoint/2010/main" val="37562587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5440298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228600"/>
            <a:ext cx="7772400" cy="762000"/>
          </a:xfrm>
        </p:spPr>
        <p:txBody>
          <a:bodyPr lIns="91440" tIns="45720" rIns="91440" bIns="45720"/>
          <a:lstStyle/>
          <a:p>
            <a:pPr algn="ctr" eaLnBrk="1" hangingPunct="1"/>
            <a:r>
              <a:rPr lang="en-US" sz="3600" dirty="0">
                <a:effectLst>
                  <a:outerShdw blurRad="38100" dist="38100" dir="2700000" algn="tl">
                    <a:srgbClr val="000000">
                      <a:alpha val="43137"/>
                    </a:srgbClr>
                  </a:outerShdw>
                </a:effectLst>
              </a:rPr>
              <a:t>Order or Tagma (1 Cor. 15:23)</a:t>
            </a:r>
          </a:p>
        </p:txBody>
      </p:sp>
      <p:sp>
        <p:nvSpPr>
          <p:cNvPr id="11267" name="Rectangle 3"/>
          <p:cNvSpPr>
            <a:spLocks noGrp="1" noChangeArrowheads="1"/>
          </p:cNvSpPr>
          <p:nvPr>
            <p:ph type="body" idx="4294967295"/>
          </p:nvPr>
        </p:nvSpPr>
        <p:spPr>
          <a:xfrm>
            <a:off x="190500" y="1371600"/>
            <a:ext cx="8763000" cy="2895600"/>
          </a:xfrm>
        </p:spPr>
        <p:txBody>
          <a:bodyPr lIns="91440" tIns="45720" rIns="91440" bIns="45720"/>
          <a:lstStyle/>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General</a:t>
            </a:r>
            <a:r>
              <a:rPr lang="en-US" sz="3000" dirty="0">
                <a:effectLst>
                  <a:outerShdw blurRad="38100" dist="38100" dir="2700000" algn="tl">
                    <a:srgbClr val="000000">
                      <a:alpha val="43137"/>
                    </a:srgbClr>
                  </a:outerShdw>
                </a:effectLst>
              </a:rPr>
              <a:t> – Christ’s resurrection (1 Cor 15:23)</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Officer</a:t>
            </a:r>
            <a:r>
              <a:rPr lang="en-US" sz="3000" dirty="0">
                <a:effectLst>
                  <a:outerShdw blurRad="38100" dist="38100" dir="2700000" algn="tl">
                    <a:srgbClr val="000000">
                      <a:alpha val="43137"/>
                    </a:srgbClr>
                  </a:outerShdw>
                </a:effectLst>
              </a:rPr>
              <a:t> 	– Rapture (1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4:13-18)</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Soldiers</a:t>
            </a:r>
            <a:r>
              <a:rPr lang="en-US" sz="3000" dirty="0">
                <a:effectLst>
                  <a:outerShdw blurRad="38100" dist="38100" dir="2700000" algn="tl">
                    <a:srgbClr val="000000">
                      <a:alpha val="43137"/>
                    </a:srgbClr>
                  </a:outerShdw>
                </a:effectLst>
              </a:rPr>
              <a:t> – OT saints &amp; Tribulation martyrs (Rev 20:4)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Captives</a:t>
            </a:r>
            <a:r>
              <a:rPr lang="en-US" sz="3000" dirty="0">
                <a:solidFill>
                  <a:srgbClr val="FFFFCC"/>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06225"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12511620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278EFBB-02B0-40F3-A201-7CE24E404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43" y="3048000"/>
            <a:ext cx="3265714" cy="1828800"/>
          </a:xfrm>
          <a:prstGeom prst="rect">
            <a:avLst/>
          </a:prstGeom>
        </p:spPr>
      </p:pic>
    </p:spTree>
    <p:extLst>
      <p:ext uri="{BB962C8B-B14F-4D97-AF65-F5344CB8AC3E}">
        <p14:creationId xmlns:p14="http://schemas.microsoft.com/office/powerpoint/2010/main" val="110786409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07902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164BD4-4BE6-4DEF-A5C5-5A2D03867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marL="0" marR="0" algn="just">
              <a:spcBef>
                <a:spcPts val="0"/>
              </a:spcBef>
              <a:spcAft>
                <a:spcPts val="1000"/>
              </a:spcAft>
            </a:pPr>
            <a:r>
              <a:rPr lang="en-US" sz="3000" baseline="30000" dirty="0">
                <a:solidFill>
                  <a:srgbClr val="FFFFCC"/>
                </a:solidFill>
                <a:effectLst>
                  <a:outerShdw blurRad="38100" dist="38100" dir="2700000" algn="tl">
                    <a:srgbClr val="000000">
                      <a:alpha val="43137"/>
                    </a:srgbClr>
                  </a:outerShdw>
                </a:effectLst>
                <a:latin typeface="Calibri" panose="020F0502020204030204" pitchFamily="34" charset="0"/>
              </a:rPr>
              <a:t>6</a:t>
            </a:r>
            <a:r>
              <a:rPr lang="en-US" sz="3000"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000" baseline="30000" dirty="0">
                <a:effectLst>
                  <a:outerShdw blurRad="38100" dist="38100" dir="2700000" algn="tl">
                    <a:srgbClr val="000000">
                      <a:alpha val="43137"/>
                    </a:srgbClr>
                  </a:outerShdw>
                </a:effectLst>
                <a:latin typeface="Calibri" panose="020F0502020204030204" pitchFamily="34" charset="0"/>
              </a:rPr>
              <a:t>7</a:t>
            </a:r>
            <a:r>
              <a:rPr lang="en-US" sz="3000" dirty="0">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547622-B83A-4E9A-8A3B-45D00B1F95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upon me, Because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anointed me To bring good news to the afflicted; He has sent me to bind up the brokenhearted, To proclaim liberty to captives And freedom to prisoners;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day of vengeance of our God; To comfort all who mourn.</a:t>
            </a:r>
          </a:p>
        </p:txBody>
      </p:sp>
    </p:spTree>
    <p:extLst>
      <p:ext uri="{BB962C8B-B14F-4D97-AF65-F5344CB8AC3E}">
        <p14:creationId xmlns:p14="http://schemas.microsoft.com/office/powerpoint/2010/main" val="39718525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AB894A8-1EA8-456C-8709-D6359357EA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4:16-21</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came to Nazareth, where He had been brought up; and as was His custom, He entered the synagogue on the Sabbath, and stood up to read.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book of the prophet Isaiah was handed to Him. And He opened the book and found the place where it was written,</a:t>
            </a:r>
            <a:r>
              <a:rPr lang="en-US" sz="32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is upon Me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He anointed Me to preach the gospel to the poor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has sent Me to proclaim release to the </a:t>
            </a:r>
            <a:r>
              <a:rPr lang="en-US" sz="3200"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4154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2E083-DC84-43E1-9880-E6147712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4:16-21</a:t>
            </a:r>
          </a:p>
          <a:p>
            <a:pPr algn="just">
              <a:spcAft>
                <a:spcPts val="0"/>
              </a:spcAft>
            </a:pP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captives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recovery of sight to the blind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set</a:t>
            </a:r>
            <a:r>
              <a:rPr lang="en-US" sz="3200" b="1"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free those who are oppressed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Lord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closed the book, gave it back to the attendant and sat down; and the eyes of all in the synagogue were fixed on Him.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began to say to them, “Today this Scripture has been fulfilled in your hearing.”</a:t>
            </a:r>
            <a:endParaRPr lang="en-US" sz="36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9959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24663203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C03A4A5-AC0E-4F66-8490-C3399E155D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upon me, Because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anointed me To bring good news to the afflicted; He has sent me to bind up the brokenhearted, To proclaim liberty to captives And freedom to prisoners;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day of vengeance of our God; To comfort all who mourn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667587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r>
              <a:rPr lang="en-US">
                <a:solidFill>
                  <a:schemeClr val="bg1"/>
                </a:solidFill>
              </a:rPr>
              <a:t>CHART1</a:t>
            </a:r>
          </a:p>
        </p:txBody>
      </p:sp>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800" y="381000"/>
            <a:ext cx="7848600" cy="6096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7153380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BBE27-9246-42E4-8409-8741066D6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686"/>
            <a:ext cx="9144000" cy="6414627"/>
          </a:xfrm>
          <a:prstGeom prst="rect">
            <a:avLst/>
          </a:prstGeom>
        </p:spPr>
      </p:pic>
    </p:spTree>
    <p:extLst>
      <p:ext uri="{BB962C8B-B14F-4D97-AF65-F5344CB8AC3E}">
        <p14:creationId xmlns:p14="http://schemas.microsoft.com/office/powerpoint/2010/main" val="143467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6293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568223" y="1600200"/>
            <a:ext cx="6007555" cy="3657600"/>
          </a:xfrm>
        </p:spPr>
        <p:txBody>
          <a:bodyPr/>
          <a:lstStyle/>
          <a:p>
            <a:pPr marL="457200" indent="-457200"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Partial rapture theory </a:t>
            </a:r>
          </a:p>
        </p:txBody>
      </p:sp>
      <p:pic>
        <p:nvPicPr>
          <p:cNvPr id="2" name="Picture 1">
            <a:extLst>
              <a:ext uri="{FF2B5EF4-FFF2-40B4-BE49-F238E27FC236}">
                <a16:creationId xmlns:a16="http://schemas.microsoft.com/office/drawing/2014/main" id="{0F5D8890-1922-43E6-BDBE-829C58F22E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7600" y="5181600"/>
            <a:ext cx="1828800" cy="1371600"/>
          </a:xfrm>
          <a:prstGeom prst="rect">
            <a:avLst/>
          </a:prstGeom>
        </p:spPr>
      </p:pic>
      <p:sp>
        <p:nvSpPr>
          <p:cNvPr id="5" name="Title 1">
            <a:extLst>
              <a:ext uri="{FF2B5EF4-FFF2-40B4-BE49-F238E27FC236}">
                <a16:creationId xmlns:a16="http://schemas.microsoft.com/office/drawing/2014/main" id="{C3740C8A-C8E6-4C3C-9570-18C18734ECBC}"/>
              </a:ext>
            </a:extLst>
          </p:cNvPr>
          <p:cNvSpPr txBox="1">
            <a:spLocks/>
          </p:cNvSpPr>
          <p:nvPr/>
        </p:nvSpPr>
        <p:spPr bwMode="auto">
          <a:xfrm>
            <a:off x="854868" y="228600"/>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9609412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1000" y="212480"/>
            <a:ext cx="8305800" cy="6492606"/>
          </a:xfrm>
          <a:prstGeom prst="rect">
            <a:avLst/>
          </a:prstGeom>
          <a:ln w="28575">
            <a:solidFill>
              <a:srgbClr val="FFFFCC"/>
            </a:solidFill>
          </a:ln>
        </p:spPr>
      </p:pic>
    </p:spTree>
    <p:extLst>
      <p:ext uri="{BB962C8B-B14F-4D97-AF65-F5344CB8AC3E}">
        <p14:creationId xmlns:p14="http://schemas.microsoft.com/office/powerpoint/2010/main" val="3378452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the first resurrection [anastasis].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makarios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holy is the one who has a part in the 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03065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14300" y="1600200"/>
            <a:ext cx="8915400" cy="4267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reader &amp; heeder of Revelation (1:3)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Tribulation martyrs (14:13)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spiritually prepared (16:15)</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Marriage Supper invitees (19:9)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First Resurrection’s participants (20:6)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heeder of Revelation (22:7)</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eternal city’s citizens (22:14)</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1733550" y="228600"/>
            <a:ext cx="5676900" cy="1143000"/>
          </a:xfrm>
        </p:spPr>
        <p:txBody>
          <a:bodyPr/>
          <a:lstStyle/>
          <a:p>
            <a:pPr algn="ctr" eaLnBrk="1" hangingPunct="1"/>
            <a:r>
              <a:rPr lang="en-US" altLang="en-US" sz="3200" kern="1200" dirty="0">
                <a:effectLst>
                  <a:outerShdw blurRad="38100" dist="38100" dir="2700000" algn="tl">
                    <a:srgbClr val="000000">
                      <a:alpha val="43137"/>
                    </a:srgbClr>
                  </a:outerShdw>
                </a:effectLst>
                <a:cs typeface="Calibri" panose="020F0502020204030204" pitchFamily="34" charset="0"/>
              </a:rPr>
              <a:t>Seven Beatitudes of Revelation:</a:t>
            </a:r>
            <a:br>
              <a:rPr lang="en-US" altLang="en-US" sz="3200" kern="1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“Blessed” </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r>
              <a:rPr lang="en-US" altLang="en-US" sz="2800" i="1" dirty="0" err="1">
                <a:solidFill>
                  <a:schemeClr val="tx1"/>
                </a:solidFill>
                <a:effectLst>
                  <a:outerShdw blurRad="38100" dist="38100" dir="2700000" algn="tl">
                    <a:srgbClr val="000000">
                      <a:alpha val="43137"/>
                    </a:srgbClr>
                  </a:outerShdw>
                </a:effectLst>
                <a:cs typeface="Calibri" panose="020F0502020204030204" pitchFamily="34" charset="0"/>
              </a:rPr>
              <a:t>makarios</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2" name="TextBox 1">
            <a:extLst>
              <a:ext uri="{FF2B5EF4-FFF2-40B4-BE49-F238E27FC236}">
                <a16:creationId xmlns:a16="http://schemas.microsoft.com/office/drawing/2014/main" id="{F0F504E4-B553-495C-9E86-92DA501616A7}"/>
              </a:ext>
            </a:extLst>
          </p:cNvPr>
          <p:cNvSpPr txBox="1"/>
          <p:nvPr/>
        </p:nvSpPr>
        <p:spPr>
          <a:xfrm>
            <a:off x="1790700" y="6248400"/>
            <a:ext cx="55626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Walvoord, "Revelation," in Bible Knowledge Commentary, ed. John F. Walvoord and Roy B.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1983), 929</a:t>
            </a:r>
            <a:endParaRPr lang="en-US" sz="1400" dirty="0">
              <a:latin typeface="Calibri" panose="020F0502020204030204" pitchFamily="34" charset="0"/>
              <a:cs typeface="Calibri" panose="020F0502020204030204" pitchFamily="34" charset="0"/>
            </a:endParaRPr>
          </a:p>
        </p:txBody>
      </p:sp>
      <p:pic>
        <p:nvPicPr>
          <p:cNvPr id="8" name="Picture 2" descr="http://walvoordhistory.com/wp-content/uploads/2009/11/JohnFWalvoord-e1419653447886.jpg">
            <a:extLst>
              <a:ext uri="{FF2B5EF4-FFF2-40B4-BE49-F238E27FC236}">
                <a16:creationId xmlns:a16="http://schemas.microsoft.com/office/drawing/2014/main" id="{48349602-6794-40E7-8EA2-BF37FADCD15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36056193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85012151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14300" y="1600200"/>
            <a:ext cx="9029700" cy="4267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reader &amp; heeder of Revelation (1:3)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Tribulation martyrs (14:13)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spiritually prepared (16:15)</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Marriage Supper invitees (19:9)</a:t>
            </a:r>
          </a:p>
          <a:p>
            <a:pPr marL="514350" indent="-514350" eaLnBrk="1" hangingPunct="1">
              <a:spcBef>
                <a:spcPts val="0"/>
              </a:spcBef>
              <a:spcAft>
                <a:spcPts val="1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Blessing upon the First Resurrection’s participants (20:6)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heeder of Revelation (22:7)</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eternal city’s citizens (22:14)</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1733550" y="228600"/>
            <a:ext cx="5676900" cy="1143000"/>
          </a:xfrm>
        </p:spPr>
        <p:txBody>
          <a:bodyPr/>
          <a:lstStyle/>
          <a:p>
            <a:pPr algn="ctr" eaLnBrk="1" hangingPunct="1"/>
            <a:r>
              <a:rPr lang="en-US" altLang="en-US" sz="3200" kern="1200" dirty="0">
                <a:effectLst>
                  <a:outerShdw blurRad="38100" dist="38100" dir="2700000" algn="tl">
                    <a:srgbClr val="000000">
                      <a:alpha val="43137"/>
                    </a:srgbClr>
                  </a:outerShdw>
                </a:effectLst>
                <a:cs typeface="Calibri" panose="020F0502020204030204" pitchFamily="34" charset="0"/>
              </a:rPr>
              <a:t>Seven Beatitudes of Revelation:</a:t>
            </a:r>
            <a:br>
              <a:rPr lang="en-US" altLang="en-US" sz="3200" kern="1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“Blessed” </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r>
              <a:rPr lang="en-US" altLang="en-US" sz="2800" i="1" dirty="0" err="1">
                <a:solidFill>
                  <a:schemeClr val="tx1"/>
                </a:solidFill>
                <a:effectLst>
                  <a:outerShdw blurRad="38100" dist="38100" dir="2700000" algn="tl">
                    <a:srgbClr val="000000">
                      <a:alpha val="43137"/>
                    </a:srgbClr>
                  </a:outerShdw>
                </a:effectLst>
                <a:cs typeface="Calibri" panose="020F0502020204030204" pitchFamily="34" charset="0"/>
              </a:rPr>
              <a:t>makarios</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2" name="TextBox 1">
            <a:extLst>
              <a:ext uri="{FF2B5EF4-FFF2-40B4-BE49-F238E27FC236}">
                <a16:creationId xmlns:a16="http://schemas.microsoft.com/office/drawing/2014/main" id="{F0F504E4-B553-495C-9E86-92DA501616A7}"/>
              </a:ext>
            </a:extLst>
          </p:cNvPr>
          <p:cNvSpPr txBox="1"/>
          <p:nvPr/>
        </p:nvSpPr>
        <p:spPr>
          <a:xfrm>
            <a:off x="1790700" y="6248400"/>
            <a:ext cx="55626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Walvoord, "Revelation," in Bible Knowledge Commentary, ed. John F. Walvoord and Roy B.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1983), 929</a:t>
            </a:r>
            <a:endParaRPr lang="en-US" sz="1400" dirty="0">
              <a:latin typeface="Calibri" panose="020F0502020204030204" pitchFamily="34" charset="0"/>
              <a:cs typeface="Calibri" panose="020F0502020204030204" pitchFamily="34" charset="0"/>
            </a:endParaRPr>
          </a:p>
        </p:txBody>
      </p:sp>
      <p:pic>
        <p:nvPicPr>
          <p:cNvPr id="8" name="Picture 2" descr="http://walvoordhistory.com/wp-content/uploads/2009/11/JohnFWalvoord-e1419653447886.jpg">
            <a:extLst>
              <a:ext uri="{FF2B5EF4-FFF2-40B4-BE49-F238E27FC236}">
                <a16:creationId xmlns:a16="http://schemas.microsoft.com/office/drawing/2014/main" id="{48349602-6794-40E7-8EA2-BF37FADCD15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19877402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the first resurrection [anastasis].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makarios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holy is the one who has a part in the first resurrection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 these the second death has no power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27273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the first resurrection [anastasis].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makarios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holy is the one who has a part in the first resurrection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be priests of God and of Christ and will reign with Him for a thousand years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826659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5" name="Picture 4">
            <a:extLst>
              <a:ext uri="{FF2B5EF4-FFF2-40B4-BE49-F238E27FC236}">
                <a16:creationId xmlns:a16="http://schemas.microsoft.com/office/drawing/2014/main" id="{0E9F2518-4B5B-473D-B342-0AE9296F01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41525523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4276492-6B22-4DBF-B202-4395FE4933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17992465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00066"/>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311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36687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7868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3180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95982385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94552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76200" y="1551579"/>
            <a:ext cx="8991600" cy="2258421"/>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 demonstrates by this one final event that even under the best conditions, mankind‘s problem is the heart. </a:t>
            </a:r>
            <a:r>
              <a:rPr lang="en-US" b="1" u="sng" dirty="0">
                <a:solidFill>
                  <a:srgbClr val="FFFFCC"/>
                </a:solidFill>
                <a:effectLst>
                  <a:outerShdw blurRad="38100" dist="38100" dir="2700000" algn="tl">
                    <a:srgbClr val="000000">
                      <a:alpha val="43137"/>
                    </a:srgbClr>
                  </a:outerShdw>
                </a:effectLst>
              </a:rPr>
              <a:t>God demonstrates that Satan’s depravity cannot be cured</a:t>
            </a:r>
            <a:r>
              <a:rPr lang="en-US" dirty="0">
                <a:effectLst>
                  <a:outerShdw blurRad="38100" dist="38100" dir="2700000" algn="tl">
                    <a:srgbClr val="000000">
                      <a:alpha val="43137"/>
                    </a:srgbClr>
                  </a:outerShdw>
                </a:effectLst>
              </a:rPr>
              <a:t>. God demonstrates that He is fully justified in exacting eternal punishment.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321719" y="228600"/>
            <a:ext cx="4570148" cy="1461939"/>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Hocking</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Book of Revelation: Understanding the Future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(Tustin, CA: Hope For Today Publications, 2014), 530.               .</a:t>
            </a:r>
          </a:p>
        </p:txBody>
      </p:sp>
      <p:pic>
        <p:nvPicPr>
          <p:cNvPr id="2" name="Picture 1">
            <a:extLst>
              <a:ext uri="{FF2B5EF4-FFF2-40B4-BE49-F238E27FC236}">
                <a16:creationId xmlns:a16="http://schemas.microsoft.com/office/drawing/2014/main" id="{208DDC6B-0924-4483-AD92-673482CA0F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73327" cy="914400"/>
          </a:xfrm>
          <a:prstGeom prst="rect">
            <a:avLst/>
          </a:prstGeom>
        </p:spPr>
      </p:pic>
      <p:pic>
        <p:nvPicPr>
          <p:cNvPr id="3" name="Picture 2">
            <a:extLst>
              <a:ext uri="{FF2B5EF4-FFF2-40B4-BE49-F238E27FC236}">
                <a16:creationId xmlns:a16="http://schemas.microsoft.com/office/drawing/2014/main" id="{F92F0784-351D-4451-BC3F-A0BC727F6A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19400" y="4267200"/>
            <a:ext cx="4082143" cy="2286000"/>
          </a:xfrm>
          <a:prstGeom prst="rect">
            <a:avLst/>
          </a:prstGeom>
        </p:spPr>
      </p:pic>
    </p:spTree>
    <p:extLst>
      <p:ext uri="{BB962C8B-B14F-4D97-AF65-F5344CB8AC3E}">
        <p14:creationId xmlns:p14="http://schemas.microsoft.com/office/powerpoint/2010/main" val="2806670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DC3CF-FD17-4CC6-BB71-7ABFCB2E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552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it and sealed it over him,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he would not deceive the nations any longer</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after these things he must be released for a short time.”</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009142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are in the four corners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978424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5B22EB-518C-44FE-A706-076DEF132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Revelation 20:7-9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a:t>
            </a:r>
            <a:r>
              <a:rPr lang="en-US" baseline="30000" dirty="0"/>
              <a:t>7</a:t>
            </a:r>
            <a:r>
              <a:rPr lang="en-US" dirty="0"/>
              <a:t>When the thousand years are completed, Satan will be released from his prison, </a:t>
            </a:r>
            <a:r>
              <a:rPr lang="en-US" baseline="30000" dirty="0"/>
              <a:t>8 </a:t>
            </a:r>
            <a:r>
              <a:rPr lang="en-US" dirty="0"/>
              <a:t>and will come out to deceive the nations which are in the four corners of the earth, </a:t>
            </a:r>
            <a:r>
              <a:rPr lang="en-US" b="1" u="sng" dirty="0">
                <a:solidFill>
                  <a:srgbClr val="FFFFCC"/>
                </a:solidFill>
              </a:rPr>
              <a:t>Gog and Magog</a:t>
            </a:r>
            <a:r>
              <a:rPr lang="en-US" dirty="0"/>
              <a:t>, to gather them together for the war; the number of them is like the sand of the seashore. </a:t>
            </a:r>
            <a:r>
              <a:rPr lang="en-US" baseline="30000" dirty="0"/>
              <a:t>9</a:t>
            </a:r>
            <a:r>
              <a:rPr lang="en-US" dirty="0"/>
              <a:t>And they came up on the broad plain of the earth and surrounded the camp of the saints and the beloved city, and fire came down from heaven and devoured them.”</a:t>
            </a:r>
          </a:p>
        </p:txBody>
      </p:sp>
    </p:spTree>
    <p:extLst>
      <p:ext uri="{BB962C8B-B14F-4D97-AF65-F5344CB8AC3E}">
        <p14:creationId xmlns:p14="http://schemas.microsoft.com/office/powerpoint/2010/main" val="10293840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625912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A8B320-2ADF-4F5B-8633-2DADACE12CA5}"/>
              </a:ext>
            </a:extLst>
          </p:cNvPr>
          <p:cNvGraphicFramePr>
            <a:graphicFrameLocks noGrp="1"/>
          </p:cNvGraphicFramePr>
          <p:nvPr>
            <p:ph idx="1"/>
            <p:extLst>
              <p:ext uri="{D42A27DB-BD31-4B8C-83A1-F6EECF244321}">
                <p14:modId xmlns:p14="http://schemas.microsoft.com/office/powerpoint/2010/main" val="1418595276"/>
              </p:ext>
            </p:extLst>
          </p:nvPr>
        </p:nvGraphicFramePr>
        <p:xfrm>
          <a:off x="76200" y="198092"/>
          <a:ext cx="8991600" cy="6217990"/>
        </p:xfrm>
        <a:graphic>
          <a:graphicData uri="http://schemas.openxmlformats.org/drawingml/2006/table">
            <a:tbl>
              <a:tblPr firstRow="1" bandRow="1">
                <a:tableStyleId>{073A0DAA-6AF3-43AB-8588-CEC1D06C72B9}</a:tableStyleId>
              </a:tblPr>
              <a:tblGrid>
                <a:gridCol w="43434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914400">
                <a:tc gridSpan="2">
                  <a:txBody>
                    <a:bodyPr/>
                    <a:lstStyle/>
                    <a:p>
                      <a:pPr algn="ctr"/>
                      <a:r>
                        <a:rPr lang="en-US" sz="4000" b="0" kern="1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Millennial Fulfillment?</a:t>
                      </a:r>
                    </a:p>
                  </a:txBody>
                  <a:tcPr marT="45727" marB="45727" anchor="ctr"/>
                </a:tc>
                <a:tc hMerge="1">
                  <a:txBody>
                    <a:bodyPr/>
                    <a:lstStyle/>
                    <a:p>
                      <a:pPr algn="ctr"/>
                      <a:endParaRPr lang="en-US" sz="2800" dirty="0">
                        <a:solidFill>
                          <a:schemeClr val="tx1"/>
                        </a:solidFill>
                      </a:endParaRPr>
                    </a:p>
                  </a:txBody>
                  <a:tcPr marT="45727" marB="45727"/>
                </a:tc>
                <a:extLst>
                  <a:ext uri="{0D108BD9-81ED-4DB2-BD59-A6C34878D82A}">
                    <a16:rowId xmlns:a16="http://schemas.microsoft.com/office/drawing/2014/main" val="3914007232"/>
                  </a:ext>
                </a:extLst>
              </a:tr>
              <a:tr h="548640">
                <a:tc>
                  <a:txBody>
                    <a:bodyPr/>
                    <a:lstStyle/>
                    <a:p>
                      <a:pPr algn="ctr"/>
                      <a:r>
                        <a:rPr lang="en-US" sz="2800" b="1" dirty="0">
                          <a:solidFill>
                            <a:srgbClr val="C00000"/>
                          </a:solidFill>
                          <a:latin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REV.</a:t>
                      </a:r>
                      <a:r>
                        <a:rPr lang="en-US" sz="2800" b="1" baseline="0" dirty="0">
                          <a:solidFill>
                            <a:srgbClr val="0000CC"/>
                          </a:solidFill>
                          <a:latin typeface="Calibri" panose="020F0502020204030204" pitchFamily="34" charset="0"/>
                          <a:cs typeface="Calibri" panose="020F0502020204030204" pitchFamily="34" charset="0"/>
                        </a:rPr>
                        <a:t> 20:7-9</a:t>
                      </a:r>
                      <a:endParaRPr lang="en-US" sz="28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0"/>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Northern</a:t>
                      </a:r>
                      <a:r>
                        <a:rPr lang="en-US" sz="2600" b="1" baseline="0" dirty="0">
                          <a:solidFill>
                            <a:srgbClr val="C00000"/>
                          </a:solidFill>
                          <a:latin typeface="Calibri" panose="020F0502020204030204" pitchFamily="34" charset="0"/>
                          <a:cs typeface="Calibri" panose="020F0502020204030204" pitchFamily="34" charset="0"/>
                        </a:rPr>
                        <a:t> invasion</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All</a:t>
                      </a:r>
                      <a:r>
                        <a:rPr lang="en-US" sz="2600" b="1" baseline="0" dirty="0">
                          <a:solidFill>
                            <a:srgbClr val="0000CC"/>
                          </a:solidFill>
                          <a:latin typeface="Calibri" panose="020F0502020204030204" pitchFamily="34" charset="0"/>
                          <a:cs typeface="Calibri" panose="020F0502020204030204" pitchFamily="34" charset="0"/>
                        </a:rPr>
                        <a:t> nation invade</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731520">
                <a:tc>
                  <a:txBody>
                    <a:bodyPr/>
                    <a:lstStyle/>
                    <a:p>
                      <a:r>
                        <a:rPr lang="en-US" sz="2600" b="1" dirty="0">
                          <a:solidFill>
                            <a:srgbClr val="C00000"/>
                          </a:solidFill>
                          <a:latin typeface="Calibri" panose="020F0502020204030204" pitchFamily="34" charset="0"/>
                          <a:cs typeface="Calibri" panose="020F0502020204030204" pitchFamily="34" charset="0"/>
                        </a:rPr>
                        <a:t>Invasion</a:t>
                      </a:r>
                      <a:r>
                        <a:rPr lang="en-US" sz="2600" b="1" baseline="0" dirty="0">
                          <a:solidFill>
                            <a:srgbClr val="C00000"/>
                          </a:solidFill>
                          <a:latin typeface="Calibri" panose="020F0502020204030204" pitchFamily="34" charset="0"/>
                          <a:cs typeface="Calibri" panose="020F0502020204030204" pitchFamily="34" charset="0"/>
                        </a:rPr>
                        <a:t> leads to Millennium (Ezek 40-48)</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Invasion</a:t>
                      </a:r>
                      <a:r>
                        <a:rPr lang="en-US" sz="2600" b="1" baseline="0" dirty="0">
                          <a:solidFill>
                            <a:srgbClr val="0000CC"/>
                          </a:solidFill>
                          <a:latin typeface="Calibri" panose="020F0502020204030204" pitchFamily="34" charset="0"/>
                          <a:cs typeface="Calibri" panose="020F0502020204030204" pitchFamily="34" charset="0"/>
                        </a:rPr>
                        <a:t> comes at end of Millennium</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Invasion</a:t>
                      </a:r>
                      <a:r>
                        <a:rPr lang="en-US" sz="2600" b="1" baseline="0" dirty="0">
                          <a:solidFill>
                            <a:srgbClr val="C00000"/>
                          </a:solidFill>
                          <a:latin typeface="Calibri" panose="020F0502020204030204" pitchFamily="34" charset="0"/>
                          <a:cs typeface="Calibri" panose="020F0502020204030204" pitchFamily="34" charset="0"/>
                        </a:rPr>
                        <a:t> leads to Millennium (Ezek 40-48)</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Invasion leads to Eternal State (Rev 21-22)</a:t>
                      </a:r>
                    </a:p>
                  </a:txBody>
                  <a:tcPr marT="45727" marB="45727" anchor="ctr"/>
                </a:tc>
                <a:extLst>
                  <a:ext uri="{0D108BD9-81ED-4DB2-BD59-A6C34878D82A}">
                    <a16:rowId xmlns:a16="http://schemas.microsoft.com/office/drawing/2014/main" val="10003"/>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7</a:t>
                      </a:r>
                      <a:r>
                        <a:rPr lang="en-US" sz="2600" b="1" baseline="0" dirty="0">
                          <a:solidFill>
                            <a:srgbClr val="C00000"/>
                          </a:solidFill>
                          <a:latin typeface="Calibri" panose="020F0502020204030204" pitchFamily="34" charset="0"/>
                          <a:cs typeface="Calibri" panose="020F0502020204030204" pitchFamily="34" charset="0"/>
                        </a:rPr>
                        <a:t> months necessary to dispose of the dead</a:t>
                      </a:r>
                      <a:r>
                        <a:rPr lang="en-US" sz="2600" b="1" dirty="0">
                          <a:solidFill>
                            <a:srgbClr val="C00000"/>
                          </a:solidFill>
                          <a:latin typeface="Calibri" panose="020F0502020204030204" pitchFamily="34" charset="0"/>
                          <a:cs typeface="Calibri" panose="020F0502020204030204" pitchFamily="34" charset="0"/>
                        </a:rPr>
                        <a:t> (39:12)</a:t>
                      </a: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00CC"/>
                          </a:solidFill>
                          <a:latin typeface="Calibri" panose="020F0502020204030204" pitchFamily="34" charset="0"/>
                          <a:cs typeface="Calibri" panose="020F0502020204030204" pitchFamily="34" charset="0"/>
                        </a:rPr>
                        <a:t>Dead</a:t>
                      </a:r>
                      <a:r>
                        <a:rPr lang="en-US" sz="2600" b="1" baseline="0" dirty="0">
                          <a:solidFill>
                            <a:srgbClr val="0000CC"/>
                          </a:solidFill>
                          <a:latin typeface="Calibri" panose="020F0502020204030204" pitchFamily="34" charset="0"/>
                          <a:cs typeface="Calibri" panose="020F0502020204030204" pitchFamily="34" charset="0"/>
                        </a:rPr>
                        <a:t> disposed of instantaneously </a:t>
                      </a:r>
                      <a:r>
                        <a:rPr lang="en-US" sz="2600" b="1" dirty="0">
                          <a:solidFill>
                            <a:srgbClr val="0000CC"/>
                          </a:solidFill>
                          <a:latin typeface="Calibri" panose="020F0502020204030204" pitchFamily="34" charset="0"/>
                          <a:cs typeface="Calibri" panose="020F0502020204030204" pitchFamily="34" charset="0"/>
                        </a:rPr>
                        <a:t>(20:9)</a:t>
                      </a:r>
                    </a:p>
                  </a:txBody>
                  <a:tcPr marT="45727" marB="45727" anchor="ctr"/>
                </a:tc>
                <a:extLst>
                  <a:ext uri="{0D108BD9-81ED-4DB2-BD59-A6C34878D82A}">
                    <a16:rowId xmlns:a16="http://schemas.microsoft.com/office/drawing/2014/main" val="10004"/>
                  </a:ext>
                </a:extLst>
              </a:tr>
              <a:tr h="731520">
                <a:tc>
                  <a:txBody>
                    <a:bodyPr/>
                    <a:lstStyle/>
                    <a:p>
                      <a:r>
                        <a:rPr lang="en-US" sz="2600" b="1" dirty="0">
                          <a:solidFill>
                            <a:srgbClr val="C00000"/>
                          </a:solidFill>
                          <a:latin typeface="Calibri" panose="020F0502020204030204" pitchFamily="34" charset="0"/>
                          <a:cs typeface="Calibri" panose="020F0502020204030204" pitchFamily="34" charset="0"/>
                        </a:rPr>
                        <a:t>Satan</a:t>
                      </a:r>
                      <a:r>
                        <a:rPr lang="en-US" sz="2600" b="1" baseline="0" dirty="0">
                          <a:solidFill>
                            <a:srgbClr val="C00000"/>
                          </a:solidFill>
                          <a:latin typeface="Calibri" panose="020F0502020204030204" pitchFamily="34" charset="0"/>
                          <a:cs typeface="Calibri" panose="020F0502020204030204" pitchFamily="34" charset="0"/>
                        </a:rPr>
                        <a:t> not bound prior to invasion</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00CC"/>
                          </a:solidFill>
                          <a:latin typeface="Calibri" panose="020F0502020204030204" pitchFamily="34" charset="0"/>
                          <a:cs typeface="Calibri" panose="020F0502020204030204" pitchFamily="34" charset="0"/>
                        </a:rPr>
                        <a:t>Satan bound prior to invasion (Rev 20:2)</a:t>
                      </a:r>
                    </a:p>
                  </a:txBody>
                  <a:tcPr marT="45727" marB="45727" anchor="ctr"/>
                </a:tc>
                <a:extLst>
                  <a:ext uri="{0D108BD9-81ED-4DB2-BD59-A6C34878D82A}">
                    <a16:rowId xmlns:a16="http://schemas.microsoft.com/office/drawing/2014/main" val="10005"/>
                  </a:ext>
                </a:extLst>
              </a:tr>
              <a:tr h="457200">
                <a:tc gridSpan="2">
                  <a:txBody>
                    <a:bodyPr/>
                    <a:lstStyle/>
                    <a:p>
                      <a:pPr algn="ctr"/>
                      <a:r>
                        <a:rPr lang="en-US" sz="2600" dirty="0">
                          <a:solidFill>
                            <a:schemeClr val="bg2"/>
                          </a:solidFill>
                          <a:latin typeface="Calibri" panose="020F0502020204030204" pitchFamily="34" charset="0"/>
                          <a:cs typeface="Calibri" panose="020F0502020204030204" pitchFamily="34" charset="0"/>
                        </a:rPr>
                        <a:t>Pentecost, </a:t>
                      </a:r>
                      <a:r>
                        <a:rPr lang="en-US" sz="2400" i="1" kern="1200" dirty="0">
                          <a:solidFill>
                            <a:schemeClr val="bg2"/>
                          </a:solidFill>
                          <a:latin typeface="Calibri" panose="020F0502020204030204" pitchFamily="34" charset="0"/>
                          <a:ea typeface="+mn-ea"/>
                          <a:cs typeface="Calibri" panose="020F0502020204030204" pitchFamily="34" charset="0"/>
                        </a:rPr>
                        <a:t>Things To Come</a:t>
                      </a:r>
                      <a:r>
                        <a:rPr lang="en-US" sz="2600" dirty="0">
                          <a:solidFill>
                            <a:schemeClr val="bg2"/>
                          </a:solidFill>
                          <a:latin typeface="Calibri" panose="020F0502020204030204" pitchFamily="34" charset="0"/>
                          <a:cs typeface="Calibri" panose="020F0502020204030204" pitchFamily="34" charset="0"/>
                        </a:rPr>
                        <a:t>, 349-50</a:t>
                      </a:r>
                    </a:p>
                  </a:txBody>
                  <a:tcPr marT="45727" marB="45727"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600" dirty="0"/>
                    </a:p>
                  </a:txBody>
                  <a:tcPr marT="45727" marB="45727"/>
                </a:tc>
                <a:extLst>
                  <a:ext uri="{0D108BD9-81ED-4DB2-BD59-A6C34878D82A}">
                    <a16:rowId xmlns:a16="http://schemas.microsoft.com/office/drawing/2014/main" val="4156246277"/>
                  </a:ext>
                </a:extLst>
              </a:tr>
            </a:tbl>
          </a:graphicData>
        </a:graphic>
      </p:graphicFrame>
    </p:spTree>
    <p:extLst>
      <p:ext uri="{BB962C8B-B14F-4D97-AF65-F5344CB8AC3E}">
        <p14:creationId xmlns:p14="http://schemas.microsoft.com/office/powerpoint/2010/main" val="193204117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161284"/>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How can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refer to a battle in Revelation 19 before the millennium and this battle at the end of the millennium? The most likely explanation is that Antichrist is </a:t>
            </a:r>
            <a:r>
              <a:rPr lang="en-US" sz="3000" b="1" u="sng" dirty="0">
                <a:solidFill>
                  <a:srgbClr val="FFFFCC"/>
                </a:solidFill>
                <a:effectLst>
                  <a:outerShdw blurRad="38100" dist="38100" dir="2700000" algn="tl">
                    <a:srgbClr val="000000">
                      <a:alpha val="43137"/>
                    </a:srgbClr>
                  </a:outerShdw>
                </a:effectLst>
              </a:rPr>
              <a:t>Gog</a:t>
            </a:r>
            <a:r>
              <a:rPr lang="en-US" sz="3000" dirty="0">
                <a:effectLst>
                  <a:outerShdw blurRad="38100" dist="38100" dir="2700000" algn="tl">
                    <a:srgbClr val="000000">
                      <a:alpha val="43137"/>
                    </a:srgbClr>
                  </a:outerShdw>
                </a:effectLst>
              </a:rPr>
              <a:t> and will be defeated at the Second Coming. During the millennium his defeat will become a legend among the nations, something like Napoleon’s defeat at </a:t>
            </a:r>
            <a:r>
              <a:rPr lang="en-US" sz="3000" b="1" u="sng" dirty="0">
                <a:solidFill>
                  <a:srgbClr val="FFFFCC"/>
                </a:solidFill>
                <a:effectLst>
                  <a:outerShdw blurRad="38100" dist="38100" dir="2700000" algn="tl">
                    <a:srgbClr val="000000">
                      <a:alpha val="43137"/>
                    </a:srgbClr>
                  </a:outerShdw>
                </a:effectLst>
              </a:rPr>
              <a:t>Waterloo</a:t>
            </a:r>
            <a:r>
              <a:rPr lang="en-US" sz="3000" dirty="0">
                <a:effectLst>
                  <a:outerShdw blurRad="38100" dist="38100" dir="2700000" algn="tl">
                    <a:srgbClr val="000000">
                      <a:alpha val="43137"/>
                    </a:srgbClr>
                  </a:outerShdw>
                </a:effectLst>
              </a:rPr>
              <a:t>. Then at the end of the millennial kingdom the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‘legend’ is applied to a new historical situation (20: 8), with Satan leading the new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Satan will meet his ‘</a:t>
            </a:r>
            <a:r>
              <a:rPr lang="en-US" sz="3000" b="1" u="sng" dirty="0">
                <a:solidFill>
                  <a:srgbClr val="FFFFCC"/>
                </a:solidFill>
                <a:effectLst>
                  <a:outerShdw blurRad="38100" dist="38100" dir="2700000" algn="tl">
                    <a:srgbClr val="000000">
                      <a:alpha val="43137"/>
                    </a:srgbClr>
                  </a:outerShdw>
                </a:effectLst>
              </a:rPr>
              <a:t>Waterloo</a:t>
            </a:r>
            <a:r>
              <a:rPr lang="en-US" sz="3000" b="1" dirty="0">
                <a:solidFill>
                  <a:srgbClr val="FFFFCC"/>
                </a:solidFill>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—his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1181100" y="217438"/>
            <a:ext cx="67818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J. MacLeod</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 J. MacLeod, “The Fifth ‘Last Thing’: The Release of Satan and Man’s Final Rebellion (Rev. 20: 7–10),” Bibliotheca Sacra 157, no. 626 (April 2000): p. 209. </a:t>
            </a:r>
          </a:p>
        </p:txBody>
      </p:sp>
    </p:spTree>
    <p:extLst>
      <p:ext uri="{BB962C8B-B14F-4D97-AF65-F5344CB8AC3E}">
        <p14:creationId xmlns:p14="http://schemas.microsoft.com/office/powerpoint/2010/main" val="97173935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gather them together for the war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polemos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64312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number of them is like the sand of the seashore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977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1908215"/>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eaLnBrk="1" fontAlgn="auto" hangingPunct="1">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heart</a:t>
            </a:r>
            <a:r>
              <a:rPr lang="en-US" sz="3600" dirty="0">
                <a:latin typeface="Calibri" panose="020F0502020204030204" pitchFamily="34" charset="0"/>
              </a:rPr>
              <a:t> is more </a:t>
            </a:r>
            <a:r>
              <a:rPr lang="en-US" sz="3600" b="1" u="sng" dirty="0">
                <a:solidFill>
                  <a:srgbClr val="FFFFCC"/>
                </a:solidFill>
                <a:latin typeface="Calibri" panose="020F0502020204030204" pitchFamily="34" charset="0"/>
              </a:rPr>
              <a:t>deceitful</a:t>
            </a:r>
            <a:r>
              <a:rPr lang="en-US" sz="3600" dirty="0">
                <a:latin typeface="Calibri" panose="020F0502020204030204" pitchFamily="34" charset="0"/>
              </a:rPr>
              <a:t> than all else And is desperately </a:t>
            </a:r>
            <a:r>
              <a:rPr lang="en-US" sz="3600" b="1" u="sng" dirty="0">
                <a:solidFill>
                  <a:srgbClr val="FFFFCC"/>
                </a:solidFill>
                <a:latin typeface="Calibri" panose="020F0502020204030204" pitchFamily="34" charset="0"/>
              </a:rPr>
              <a:t>sick</a:t>
            </a:r>
            <a:r>
              <a:rPr lang="en-US" sz="3600" dirty="0">
                <a:latin typeface="Calibri" panose="020F0502020204030204" pitchFamily="34" charset="0"/>
              </a:rPr>
              <a:t>; Who can </a:t>
            </a:r>
            <a:r>
              <a:rPr lang="en-US" sz="3600" b="1" u="sng" dirty="0">
                <a:solidFill>
                  <a:srgbClr val="FFFFCC"/>
                </a:solidFill>
                <a:latin typeface="Calibri" panose="020F0502020204030204" pitchFamily="34" charset="0"/>
              </a:rPr>
              <a:t>understand</a:t>
            </a:r>
            <a:r>
              <a:rPr lang="en-US" sz="3600" dirty="0">
                <a:latin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286000"/>
            <a:ext cx="3048000" cy="2286000"/>
          </a:xfrm>
          <a:prstGeom prst="rect">
            <a:avLst/>
          </a:prstGeom>
        </p:spPr>
      </p:pic>
    </p:spTree>
    <p:extLst>
      <p:ext uri="{BB962C8B-B14F-4D97-AF65-F5344CB8AC3E}">
        <p14:creationId xmlns:p14="http://schemas.microsoft.com/office/powerpoint/2010/main" val="55343077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5408C-F4A1-45E3-8E77-4E54C6E86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7" name="Rectangle 6">
            <a:extLst>
              <a:ext uri="{FF2B5EF4-FFF2-40B4-BE49-F238E27FC236}">
                <a16:creationId xmlns:a16="http://schemas.microsoft.com/office/drawing/2014/main" id="{7CDEAED3-01F1-4371-916A-19B18503684B}"/>
              </a:ext>
            </a:extLst>
          </p:cNvPr>
          <p:cNvSpPr/>
          <p:nvPr/>
        </p:nvSpPr>
        <p:spPr>
          <a:xfrm>
            <a:off x="0" y="0"/>
            <a:ext cx="9144000" cy="4739759"/>
          </a:xfrm>
          <a:prstGeom prst="rect">
            <a:avLst/>
          </a:prstGeom>
        </p:spPr>
        <p:txBody>
          <a:bodyPr wrap="square">
            <a:spAutoFit/>
          </a:bodyPr>
          <a:lstStyle/>
          <a:p>
            <a:pPr marL="342900" lvl="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endPar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was saying, ‘That which proceeds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is what defiles the man.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men, proceed the evil thoughts, fornications, thefts, murders, adulteries,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deeds of coveting and wickedness, as well as deceit, sensuality, envy, slander, pride and foolishness.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evil things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defile the man.’”</a:t>
            </a:r>
          </a:p>
        </p:txBody>
      </p:sp>
    </p:spTree>
    <p:extLst>
      <p:ext uri="{BB962C8B-B14F-4D97-AF65-F5344CB8AC3E}">
        <p14:creationId xmlns:p14="http://schemas.microsoft.com/office/powerpoint/2010/main" val="274585212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51579"/>
            <a:ext cx="9144000" cy="2563221"/>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God demonstrates by this one final event that even under the best conditions, mankind‘s problem is the heart</a:t>
            </a:r>
            <a:r>
              <a:rPr lang="en-US" dirty="0">
                <a:effectLst>
                  <a:outerShdw blurRad="38100" dist="38100" dir="2700000" algn="tl">
                    <a:srgbClr val="000000">
                      <a:alpha val="43137"/>
                    </a:srgbClr>
                  </a:outerShdw>
                </a:effectLst>
              </a:rPr>
              <a:t>. God demonstrates that Satan’s depravity cannot be cured. God demonstrates that He is fully justified in exacting eternal punishment.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321719" y="228600"/>
            <a:ext cx="4579824"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Hocking</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Book of Revelation: Understanding the Future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(Tustin, CA: Hope For Today Publications, 2014), 530.</a:t>
            </a:r>
          </a:p>
        </p:txBody>
      </p:sp>
      <p:pic>
        <p:nvPicPr>
          <p:cNvPr id="2" name="Picture 1">
            <a:extLst>
              <a:ext uri="{FF2B5EF4-FFF2-40B4-BE49-F238E27FC236}">
                <a16:creationId xmlns:a16="http://schemas.microsoft.com/office/drawing/2014/main" id="{208DDC6B-0924-4483-AD92-673482CA0F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73327" cy="914400"/>
          </a:xfrm>
          <a:prstGeom prst="rect">
            <a:avLst/>
          </a:prstGeom>
        </p:spPr>
      </p:pic>
      <p:pic>
        <p:nvPicPr>
          <p:cNvPr id="3" name="Picture 2">
            <a:extLst>
              <a:ext uri="{FF2B5EF4-FFF2-40B4-BE49-F238E27FC236}">
                <a16:creationId xmlns:a16="http://schemas.microsoft.com/office/drawing/2014/main" id="{F92F0784-351D-4451-BC3F-A0BC727F6A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19400" y="4267200"/>
            <a:ext cx="4082143" cy="2286000"/>
          </a:xfrm>
          <a:prstGeom prst="rect">
            <a:avLst/>
          </a:prstGeom>
        </p:spPr>
      </p:pic>
    </p:spTree>
    <p:extLst>
      <p:ext uri="{BB962C8B-B14F-4D97-AF65-F5344CB8AC3E}">
        <p14:creationId xmlns:p14="http://schemas.microsoft.com/office/powerpoint/2010/main" val="6547493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188268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000" dirty="0">
                <a:latin typeface="Calibri" panose="020F0502020204030204" pitchFamily="34" charset="0"/>
                <a:cs typeface="Calibri" panose="020F0502020204030204" pitchFamily="34" charset="0"/>
              </a:rPr>
              <a:t>“Now it will come about that In the last days The mountain of the house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000" baseline="30000" dirty="0">
                <a:latin typeface="Calibri" panose="020F0502020204030204" pitchFamily="34" charset="0"/>
                <a:cs typeface="Calibri" panose="020F0502020204030204" pitchFamily="34" charset="0"/>
              </a:rPr>
              <a:t>3 </a:t>
            </a:r>
            <a:r>
              <a:rPr lang="en-US" sz="3000" dirty="0">
                <a:latin typeface="Calibri" panose="020F0502020204030204" pitchFamily="34" charset="0"/>
                <a:cs typeface="Calibri" panose="020F0502020204030204" pitchFamily="34" charset="0"/>
              </a:rPr>
              <a:t>And many peoples will come and say, ‘Come, let us go up to the mountain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a:t>
            </a:r>
            <a:r>
              <a:rPr lang="en-US" sz="3000" b="1" u="sng" dirty="0">
                <a:solidFill>
                  <a:srgbClr val="FFFFCC"/>
                </a:solidFill>
                <a:latin typeface="Calibri" panose="020F0502020204030204" pitchFamily="34" charset="0"/>
                <a:cs typeface="Calibri" panose="020F0502020204030204" pitchFamily="34" charset="0"/>
              </a:rPr>
              <a:t>from Jerusalem</a:t>
            </a:r>
            <a:r>
              <a:rPr lang="en-US" sz="3000" dirty="0">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2800" dirty="0">
                <a:latin typeface="Calibri" panose="020F0502020204030204" pitchFamily="34" charset="0"/>
                <a:cs typeface="Calibri" panose="020F0502020204030204" pitchFamily="34" charset="0"/>
              </a:rPr>
              <a:t>“Then it will come about that any who are left of all the nations that went against </a:t>
            </a:r>
            <a:r>
              <a:rPr lang="en-US" sz="2800" b="1" u="sng" dirty="0">
                <a:solidFill>
                  <a:srgbClr val="FFFFCC"/>
                </a:solidFill>
                <a:latin typeface="Calibri" panose="020F0502020204030204" pitchFamily="34" charset="0"/>
                <a:cs typeface="Calibri" panose="020F0502020204030204" pitchFamily="34" charset="0"/>
              </a:rPr>
              <a:t>Jerusalem</a:t>
            </a:r>
            <a:r>
              <a:rPr lang="en-US" sz="2800" dirty="0">
                <a:latin typeface="Calibri" panose="020F0502020204030204" pitchFamily="34" charset="0"/>
                <a:cs typeface="Calibri" panose="020F0502020204030204" pitchFamily="34" charset="0"/>
              </a:rPr>
              <a:t> will go up from year to year to worship the King,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of hosts, and to celebrate the Feast of Booths. </a:t>
            </a:r>
            <a:r>
              <a:rPr lang="en-US" sz="2800" baseline="30000" dirty="0">
                <a:latin typeface="Calibri" panose="020F0502020204030204" pitchFamily="34" charset="0"/>
                <a:cs typeface="Calibri" panose="020F0502020204030204" pitchFamily="34" charset="0"/>
              </a:rPr>
              <a:t>17 </a:t>
            </a:r>
            <a:r>
              <a:rPr lang="en-US" sz="2800" dirty="0">
                <a:latin typeface="Calibri" panose="020F0502020204030204" pitchFamily="34" charset="0"/>
                <a:cs typeface="Calibri" panose="020F0502020204030204" pitchFamily="34" charset="0"/>
              </a:rPr>
              <a:t>And it will be that whichever of the families of the earth does not go up to </a:t>
            </a:r>
            <a:r>
              <a:rPr lang="en-US" sz="2800" b="1" u="sng" dirty="0">
                <a:solidFill>
                  <a:srgbClr val="FFFFCC"/>
                </a:solidFill>
                <a:latin typeface="Calibri" panose="020F0502020204030204" pitchFamily="34" charset="0"/>
                <a:cs typeface="Calibri" panose="020F0502020204030204" pitchFamily="34" charset="0"/>
              </a:rPr>
              <a:t>Jerusalem</a:t>
            </a:r>
            <a:r>
              <a:rPr lang="en-US" sz="2800" dirty="0">
                <a:latin typeface="Calibri" panose="020F0502020204030204" pitchFamily="34" charset="0"/>
                <a:cs typeface="Calibri" panose="020F0502020204030204" pitchFamily="34" charset="0"/>
              </a:rPr>
              <a:t> to worship the King,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of hosts, there will be no rain on them. </a:t>
            </a:r>
            <a:r>
              <a:rPr lang="en-US" sz="2800" baseline="30000" dirty="0">
                <a:latin typeface="Calibri" panose="020F0502020204030204" pitchFamily="34" charset="0"/>
                <a:cs typeface="Calibri" panose="020F0502020204030204" pitchFamily="34" charset="0"/>
              </a:rPr>
              <a:t>18 </a:t>
            </a:r>
            <a:r>
              <a:rPr lang="en-US" sz="2800" dirty="0">
                <a:latin typeface="Calibri" panose="020F0502020204030204" pitchFamily="34" charset="0"/>
                <a:cs typeface="Calibri" panose="020F0502020204030204" pitchFamily="34" charset="0"/>
              </a:rPr>
              <a:t>If the family of Egypt does not go up or enter, then no </a:t>
            </a:r>
            <a:r>
              <a:rPr lang="en-US" sz="2800" i="1" dirty="0">
                <a:latin typeface="Calibri" panose="020F0502020204030204" pitchFamily="34" charset="0"/>
                <a:cs typeface="Calibri" panose="020F0502020204030204" pitchFamily="34" charset="0"/>
              </a:rPr>
              <a:t>rain will fall</a:t>
            </a:r>
            <a:r>
              <a:rPr lang="en-US" sz="2800" dirty="0">
                <a:latin typeface="Calibri" panose="020F0502020204030204" pitchFamily="34" charset="0"/>
                <a:cs typeface="Calibri" panose="020F0502020204030204" pitchFamily="34" charset="0"/>
              </a:rPr>
              <a:t> on them; it will be the plague with which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smites the nations who do not go up to celebrate the Feast of Booths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3276600" y="2286000"/>
            <a:ext cx="5638800" cy="2590800"/>
          </a:xfrm>
        </p:spPr>
        <p:txBody>
          <a:bodyPr lIns="92075" tIns="46038" rIns="92075" bIns="46038"/>
          <a:lstStyle/>
          <a:p>
            <a:pPr marL="0" indent="0" algn="just">
              <a:buFont typeface="Wingdings" pitchFamily="2" charset="2"/>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5" y="152400"/>
            <a:ext cx="976491" cy="137160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2133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Annihilation (9b-10)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51605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323727731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dirty="0">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6161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dirty="0">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57499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fire came down from heaven and devoured them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6683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153" y="1066800"/>
            <a:ext cx="7419695" cy="4572000"/>
          </a:xfrm>
          <a:prstGeom prst="rect">
            <a:avLst/>
          </a:prstGeom>
          <a:noFill/>
          <a:ln w="9525">
            <a:noFill/>
            <a:miter lim="800000"/>
            <a:headEnd/>
            <a:tailEnd/>
          </a:ln>
        </p:spPr>
      </p:pic>
      <p:sp>
        <p:nvSpPr>
          <p:cNvPr id="3" name="Title 1">
            <a:extLst>
              <a:ext uri="{FF2B5EF4-FFF2-40B4-BE49-F238E27FC236}">
                <a16:creationId xmlns:a16="http://schemas.microsoft.com/office/drawing/2014/main" id="{6EC835D9-9AD6-445A-A025-8D91516861B0}"/>
              </a:ext>
            </a:extLst>
          </p:cNvPr>
          <p:cNvSpPr txBox="1">
            <a:spLocks/>
          </p:cNvSpPr>
          <p:nvPr/>
        </p:nvSpPr>
        <p:spPr bwMode="auto">
          <a:xfrm>
            <a:off x="914400" y="228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cs typeface="Calibri" panose="020F0502020204030204" pitchFamily="34" charset="0"/>
              </a:rPr>
              <a:t>NO DUALISM!</a:t>
            </a:r>
          </a:p>
        </p:txBody>
      </p:sp>
      <p:sp>
        <p:nvSpPr>
          <p:cNvPr id="4" name="Title 1">
            <a:extLst>
              <a:ext uri="{FF2B5EF4-FFF2-40B4-BE49-F238E27FC236}">
                <a16:creationId xmlns:a16="http://schemas.microsoft.com/office/drawing/2014/main" id="{898343E7-4FFD-4EA5-B393-4B1C944E096D}"/>
              </a:ext>
            </a:extLst>
          </p:cNvPr>
          <p:cNvSpPr txBox="1">
            <a:spLocks/>
          </p:cNvSpPr>
          <p:nvPr/>
        </p:nvSpPr>
        <p:spPr bwMode="auto">
          <a:xfrm>
            <a:off x="914400" y="5943600"/>
            <a:ext cx="7315200" cy="5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cs typeface="Calibri" panose="020F0502020204030204" pitchFamily="34" charset="0"/>
              </a:rPr>
              <a:t>NO CONTEST!</a:t>
            </a:r>
            <a:endParaRPr lang="en-US" altLang="en-US" sz="40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772920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28:13, 15</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prepared…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blameless in your ways From the day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unrighteousness was found in you.”</a:t>
            </a:r>
          </a:p>
        </p:txBody>
      </p:sp>
    </p:spTree>
    <p:extLst>
      <p:ext uri="{BB962C8B-B14F-4D97-AF65-F5344CB8AC3E}">
        <p14:creationId xmlns:p14="http://schemas.microsoft.com/office/powerpoint/2010/main" val="27934264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BFFCA9D-D4B1-433D-A7A5-04A32EBC682D}"/>
              </a:ext>
            </a:extLst>
          </p:cNvPr>
          <p:cNvSpPr>
            <a:spLocks noGrp="1" noChangeArrowheads="1"/>
          </p:cNvSpPr>
          <p:nvPr>
            <p:ph type="body" idx="1"/>
          </p:nvPr>
        </p:nvSpPr>
        <p:spPr>
          <a:xfrm>
            <a:off x="990600" y="1152525"/>
            <a:ext cx="4648200" cy="5334000"/>
          </a:xfrm>
        </p:spPr>
        <p:txBody>
          <a:bodyPr/>
          <a:lstStyle/>
          <a:p>
            <a:pPr marL="461963" indent="-461963" eaLnBrk="1" hangingPunct="1">
              <a:spcBef>
                <a:spcPts val="0"/>
              </a:spcBef>
              <a:spcAft>
                <a:spcPts val="900"/>
              </a:spcAft>
              <a:defRPr/>
            </a:pPr>
            <a:r>
              <a:rPr lang="en-US" dirty="0" err="1">
                <a:effectLst>
                  <a:outerShdw blurRad="38100" dist="38100" dir="2700000" algn="tl">
                    <a:srgbClr val="000000">
                      <a:alpha val="43137"/>
                    </a:srgbClr>
                  </a:outerShdw>
                </a:effectLst>
              </a:rPr>
              <a:t>Ezek</a:t>
            </a:r>
            <a:r>
              <a:rPr lang="en-US" dirty="0">
                <a:effectLst>
                  <a:outerShdw blurRad="38100" dist="38100" dir="2700000" algn="tl">
                    <a:srgbClr val="000000">
                      <a:alpha val="43137"/>
                    </a:srgbClr>
                  </a:outerShdw>
                </a:effectLst>
              </a:rPr>
              <a:t> 28:12-17</a:t>
            </a:r>
          </a:p>
          <a:p>
            <a:pPr marL="914400" lvl="1" indent="-452438" eaLnBrk="1" hangingPunct="1">
              <a:spcBef>
                <a:spcPts val="0"/>
              </a:spcBef>
              <a:spcAft>
                <a:spcPts val="900"/>
              </a:spcAft>
              <a:defRPr/>
            </a:pPr>
            <a:r>
              <a:rPr lang="en-US" b="1" dirty="0">
                <a:solidFill>
                  <a:srgbClr val="FFFFCC"/>
                </a:solidFill>
                <a:effectLst>
                  <a:outerShdw blurRad="38100" dist="38100" dir="2700000" algn="tl">
                    <a:srgbClr val="000000">
                      <a:alpha val="43137"/>
                    </a:srgbClr>
                  </a:outerShdw>
                </a:effectLst>
              </a:rPr>
              <a:t>Attributes</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rPr>
              <a:t>Creature (15)</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Angel (14, 16)</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Powerful (14)</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Without sin (15)</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Beautiful (12-13)</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Intelligent (12)</a:t>
            </a:r>
          </a:p>
          <a:p>
            <a:pPr marL="914400" lvl="1" indent="-452438" eaLnBrk="1" hangingPunct="1">
              <a:spcBef>
                <a:spcPts val="0"/>
              </a:spcBef>
              <a:spcAft>
                <a:spcPts val="900"/>
              </a:spcAft>
              <a:defRPr/>
            </a:pPr>
            <a:r>
              <a:rPr lang="en-US" dirty="0">
                <a:effectLst>
                  <a:outerShdw blurRad="38100" dist="38100" dir="2700000" algn="tl">
                    <a:srgbClr val="000000">
                      <a:alpha val="43137"/>
                    </a:srgbClr>
                  </a:outerShdw>
                </a:effectLst>
              </a:rPr>
              <a:t>Nature of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sin (17)</a:t>
            </a:r>
          </a:p>
        </p:txBody>
      </p:sp>
      <p:sp>
        <p:nvSpPr>
          <p:cNvPr id="4" name="Rectangle 2">
            <a:extLst>
              <a:ext uri="{FF2B5EF4-FFF2-40B4-BE49-F238E27FC236}">
                <a16:creationId xmlns:a16="http://schemas.microsoft.com/office/drawing/2014/main" id="{0BA7271C-9ED3-4C8C-861F-4661CE6AA0BA}"/>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a:t>
            </a:r>
          </a:p>
        </p:txBody>
      </p:sp>
      <p:pic>
        <p:nvPicPr>
          <p:cNvPr id="26628" name="Picture 5">
            <a:extLst>
              <a:ext uri="{FF2B5EF4-FFF2-40B4-BE49-F238E27FC236}">
                <a16:creationId xmlns:a16="http://schemas.microsoft.com/office/drawing/2014/main" id="{E1C745B8-6658-4D06-B4FB-1C210904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057400"/>
            <a:ext cx="219456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4292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b="1" u="sng" dirty="0">
                <a:solidFill>
                  <a:srgbClr val="FFFFCC"/>
                </a:solidFill>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94340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46714308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 beast and the false prophet are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553AE32-0D15-4C41-A7F2-946948EF98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296932797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21749165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00066"/>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40165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b="1" u="sng" kern="1200" dirty="0">
                <a:solidFill>
                  <a:srgbClr val="FFFFCC"/>
                </a:solidFill>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145399882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latin typeface="Calibri" panose="020F0502020204030204" pitchFamily="34" charset="0"/>
              </a:rPr>
              <a:t>“</a:t>
            </a:r>
            <a:r>
              <a:rPr lang="en-US" sz="3600" dirty="0">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05854409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beast and the false prophet are also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1695503-1859-4587-901B-0CA35B5D3CD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40927027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40050" y="457200"/>
            <a:ext cx="5863900" cy="5943600"/>
          </a:xfrm>
          <a:prstGeom prst="rect">
            <a:avLst/>
          </a:prstGeom>
        </p:spPr>
      </p:pic>
    </p:spTree>
    <p:extLst>
      <p:ext uri="{BB962C8B-B14F-4D97-AF65-F5344CB8AC3E}">
        <p14:creationId xmlns:p14="http://schemas.microsoft.com/office/powerpoint/2010/main" val="177069135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795255A-09FD-48F9-8A29-7BDC914B01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118843562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will be tormented day and night forever and 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F31DC4F-62D6-45B7-A7DB-1752C46D151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3" y="3048000"/>
            <a:ext cx="2461194" cy="1828800"/>
          </a:xfrm>
          <a:prstGeom prst="rect">
            <a:avLst/>
          </a:prstGeom>
        </p:spPr>
      </p:pic>
    </p:spTree>
    <p:extLst>
      <p:ext uri="{BB962C8B-B14F-4D97-AF65-F5344CB8AC3E}">
        <p14:creationId xmlns:p14="http://schemas.microsoft.com/office/powerpoint/2010/main" val="295837974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and night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AEB6D6B-B79D-4D73-871E-93E9F1227C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184249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3">
            <a:extLst>
              <a:ext uri="{FF2B5EF4-FFF2-40B4-BE49-F238E27FC236}">
                <a16:creationId xmlns:a16="http://schemas.microsoft.com/office/drawing/2014/main" id="{2DAA03D9-B5D6-4D27-AA1D-09659CAB7020}"/>
              </a:ext>
            </a:extLst>
          </p:cNvPr>
          <p:cNvSpPr txBox="1">
            <a:spLocks noChangeArrowheads="1"/>
          </p:cNvSpPr>
          <p:nvPr/>
        </p:nvSpPr>
        <p:spPr bwMode="auto">
          <a:xfrm>
            <a:off x="0" y="1784960"/>
            <a:ext cx="9113760" cy="3560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punishment [such as torment] that is not felt is not a punishment. It is an odd use of language to speak of an insensate state (i.e., unfeeling), an inanimate object receiving punishment. To say, ‘I punished my car for not starting by slowly plucking out it’s spark plug wires, one by one,’ would invoke laughter, not serious consideration.”</a:t>
            </a:r>
            <a:endPar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Medium 360416804 52476511 alancrop7878 200x200 compressed">
            <a:extLst>
              <a:ext uri="{FF2B5EF4-FFF2-40B4-BE49-F238E27FC236}">
                <a16:creationId xmlns:a16="http://schemas.microsoft.com/office/drawing/2014/main" id="{EA4B1E75-F665-458D-BCED-8C2BB0844A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712" y="123160"/>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B3713F-16BB-4072-A9DD-FDF3188389BC}"/>
              </a:ext>
            </a:extLst>
          </p:cNvPr>
          <p:cNvSpPr/>
          <p:nvPr/>
        </p:nvSpPr>
        <p:spPr>
          <a:xfrm>
            <a:off x="1752600" y="232083"/>
            <a:ext cx="56388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Alan W. Gomes</a:t>
            </a:r>
          </a:p>
          <a:p>
            <a:pPr algn="ctr"/>
            <a:r>
              <a:rPr lang="en-US" sz="1800" dirty="0">
                <a:effectLst>
                  <a:outerShdw blurRad="38100" dist="38100" dir="2700000" algn="tl">
                    <a:srgbClr val="000000">
                      <a:alpha val="43137"/>
                    </a:srgbClr>
                  </a:outerShdw>
                </a:effectLst>
                <a:latin typeface="Calibri" panose="020F0502020204030204" pitchFamily="34" charset="0"/>
                <a:ea typeface="+mj-ea"/>
                <a:cs typeface="+mj-cs"/>
              </a:rPr>
              <a:t>(Summer 1991). “Evangelicals and the Annihilation of Hell” (Part 2). In the Christian Research Journal. Page 11.</a:t>
            </a:r>
          </a:p>
        </p:txBody>
      </p:sp>
    </p:spTree>
    <p:extLst>
      <p:ext uri="{BB962C8B-B14F-4D97-AF65-F5344CB8AC3E}">
        <p14:creationId xmlns:p14="http://schemas.microsoft.com/office/powerpoint/2010/main" val="305442241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43" y="3048000"/>
            <a:ext cx="3265714" cy="1828800"/>
          </a:xfrm>
          <a:prstGeom prst="rect">
            <a:avLst/>
          </a:prstGeom>
        </p:spPr>
      </p:pic>
    </p:spTree>
    <p:extLst>
      <p:ext uri="{BB962C8B-B14F-4D97-AF65-F5344CB8AC3E}">
        <p14:creationId xmlns:p14="http://schemas.microsoft.com/office/powerpoint/2010/main" val="347579068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2" name="Picture 1">
            <a:extLst>
              <a:ext uri="{FF2B5EF4-FFF2-40B4-BE49-F238E27FC236}">
                <a16:creationId xmlns:a16="http://schemas.microsoft.com/office/drawing/2014/main" id="{D4FB6D4B-C9AD-4835-8633-956DCBF6A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3048000"/>
            <a:ext cx="2819400" cy="1828800"/>
          </a:xfrm>
          <a:prstGeom prst="rect">
            <a:avLst/>
          </a:prstGeom>
        </p:spPr>
      </p:pic>
    </p:spTree>
    <p:extLst>
      <p:ext uri="{BB962C8B-B14F-4D97-AF65-F5344CB8AC3E}">
        <p14:creationId xmlns:p14="http://schemas.microsoft.com/office/powerpoint/2010/main" val="4071656965"/>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28127</TotalTime>
  <Words>5584</Words>
  <Application>Microsoft Office PowerPoint</Application>
  <PresentationFormat>On-screen Show (4:3)</PresentationFormat>
  <Paragraphs>343</Paragraphs>
  <Slides>106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Times New Roman</vt:lpstr>
      <vt:lpstr>Wingdings</vt:lpstr>
      <vt:lpstr>Azure</vt:lpstr>
      <vt:lpstr>PowerPoint Presentation</vt:lpstr>
      <vt:lpstr>“After These Things”  (Rev. 4‒22)</vt:lpstr>
      <vt:lpstr>“After These Things”  (Rev. 4‒22)</vt:lpstr>
      <vt:lpstr>PowerPoint Presentation</vt:lpstr>
      <vt:lpstr>PowerPoint Presentation</vt:lpstr>
      <vt:lpstr>“After These Things”  (Rev. 4‒22)</vt:lpstr>
      <vt:lpstr>PowerPoint Presentation</vt:lpstr>
      <vt:lpstr>“After These Things”  (Rev. 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Order or Tagma (1 Cor. 15:23)</vt:lpstr>
      <vt:lpstr>PowerPoint Presentation</vt:lpstr>
      <vt:lpstr>PowerPoint Presentation</vt:lpstr>
      <vt:lpstr>PowerPoint Presentation</vt:lpstr>
      <vt:lpstr>PowerPoint Presentation</vt:lpstr>
      <vt:lpstr>PowerPoint Presentation</vt:lpstr>
      <vt:lpstr>OT PROPHETS DESCRIBE THE KINGDOM</vt:lpstr>
      <vt:lpstr>OT PROPHETS DESCRIBE THE KINGDOM</vt:lpstr>
      <vt:lpstr>PowerPoint Presentation</vt:lpstr>
      <vt:lpstr>PowerPoint Presentation</vt:lpstr>
      <vt:lpstr>PowerPoint Presentation</vt:lpstr>
      <vt:lpstr>PowerPoint Presentation</vt:lpstr>
      <vt:lpstr>PowerPoint Presentation</vt:lpstr>
      <vt:lpstr>Order or Tagma (1 Cor. 15:23)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CHART1</vt:lpstr>
      <vt:lpstr>PowerPoint Presentation</vt:lpstr>
      <vt:lpstr>PowerPoint Presentation</vt:lpstr>
      <vt:lpstr>PowerPoint Presentation</vt:lpstr>
      <vt:lpstr>PowerPoint Presentation</vt:lpstr>
      <vt:lpstr>PowerPoint Presentation</vt:lpstr>
      <vt:lpstr>PowerPoint Presentation</vt:lpstr>
      <vt:lpstr>Seven Beatitudes of Revelation: “Blessed” (makarios)</vt:lpstr>
      <vt:lpstr>Seven Beatitudes of Revelation: “Blessed” (makarios)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Dominoes in a Row</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65-Revelation - 20v1-20</dc:title>
  <dc:subject>Revelation</dc:subject>
  <dc:creator>A. Woods</dc:creator>
  <dc:description>Modified by Jim McGowan</dc:description>
  <cp:lastModifiedBy>Jim McGowan</cp:lastModifiedBy>
  <cp:revision>3130</cp:revision>
  <cp:lastPrinted>2019-01-24T17:00:53Z</cp:lastPrinted>
  <dcterms:created xsi:type="dcterms:W3CDTF">2009-03-17T12:21:13Z</dcterms:created>
  <dcterms:modified xsi:type="dcterms:W3CDTF">2019-12-29T14:21:11Z</dcterms:modified>
</cp:coreProperties>
</file>