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126"/>
  </p:notesMasterIdLst>
  <p:handoutMasterIdLst>
    <p:handoutMasterId r:id="rId127"/>
  </p:handoutMasterIdLst>
  <p:sldIdLst>
    <p:sldId id="2591" r:id="rId2"/>
    <p:sldId id="2688" r:id="rId3"/>
    <p:sldId id="1503" r:id="rId4"/>
    <p:sldId id="2690" r:id="rId5"/>
    <p:sldId id="2689" r:id="rId6"/>
    <p:sldId id="5231" r:id="rId7"/>
    <p:sldId id="2627" r:id="rId8"/>
    <p:sldId id="2592" r:id="rId9"/>
    <p:sldId id="2683" r:id="rId10"/>
    <p:sldId id="2598" r:id="rId11"/>
    <p:sldId id="2624" r:id="rId12"/>
    <p:sldId id="5232" r:id="rId13"/>
    <p:sldId id="5233" r:id="rId14"/>
    <p:sldId id="2678" r:id="rId15"/>
    <p:sldId id="5578" r:id="rId16"/>
    <p:sldId id="2628" r:id="rId17"/>
    <p:sldId id="5237" r:id="rId18"/>
    <p:sldId id="2621" r:id="rId19"/>
    <p:sldId id="5234" r:id="rId20"/>
    <p:sldId id="5238" r:id="rId21"/>
    <p:sldId id="5235" r:id="rId22"/>
    <p:sldId id="5579" r:id="rId23"/>
    <p:sldId id="5221" r:id="rId24"/>
    <p:sldId id="5236" r:id="rId25"/>
    <p:sldId id="4768" r:id="rId26"/>
    <p:sldId id="4897" r:id="rId27"/>
    <p:sldId id="2656" r:id="rId28"/>
    <p:sldId id="2655" r:id="rId29"/>
    <p:sldId id="2684" r:id="rId30"/>
    <p:sldId id="2609" r:id="rId31"/>
    <p:sldId id="2680" r:id="rId32"/>
    <p:sldId id="3030" r:id="rId33"/>
    <p:sldId id="5546" r:id="rId34"/>
    <p:sldId id="5551" r:id="rId35"/>
    <p:sldId id="2630" r:id="rId36"/>
    <p:sldId id="2631" r:id="rId37"/>
    <p:sldId id="2632" r:id="rId38"/>
    <p:sldId id="2659" r:id="rId39"/>
    <p:sldId id="2629" r:id="rId40"/>
    <p:sldId id="5580" r:id="rId41"/>
    <p:sldId id="5581" r:id="rId42"/>
    <p:sldId id="5582" r:id="rId43"/>
    <p:sldId id="5550" r:id="rId44"/>
    <p:sldId id="5552" r:id="rId45"/>
    <p:sldId id="2927" r:id="rId46"/>
    <p:sldId id="3089" r:id="rId47"/>
    <p:sldId id="5553" r:id="rId48"/>
    <p:sldId id="2608" r:id="rId49"/>
    <p:sldId id="5557" r:id="rId50"/>
    <p:sldId id="5554" r:id="rId51"/>
    <p:sldId id="2685" r:id="rId52"/>
    <p:sldId id="269" r:id="rId53"/>
    <p:sldId id="5556" r:id="rId54"/>
    <p:sldId id="5583" r:id="rId55"/>
    <p:sldId id="323" r:id="rId56"/>
    <p:sldId id="4854" r:id="rId57"/>
    <p:sldId id="4383" r:id="rId58"/>
    <p:sldId id="340" r:id="rId59"/>
    <p:sldId id="342" r:id="rId60"/>
    <p:sldId id="2231" r:id="rId61"/>
    <p:sldId id="2686" r:id="rId62"/>
    <p:sldId id="2601" r:id="rId63"/>
    <p:sldId id="2625" r:id="rId64"/>
    <p:sldId id="5584" r:id="rId65"/>
    <p:sldId id="2614" r:id="rId66"/>
    <p:sldId id="5558" r:id="rId67"/>
    <p:sldId id="2661" r:id="rId68"/>
    <p:sldId id="2668" r:id="rId69"/>
    <p:sldId id="2618" r:id="rId70"/>
    <p:sldId id="5559" r:id="rId71"/>
    <p:sldId id="5563" r:id="rId72"/>
    <p:sldId id="5560" r:id="rId73"/>
    <p:sldId id="5561" r:id="rId74"/>
    <p:sldId id="5562" r:id="rId75"/>
    <p:sldId id="1727" r:id="rId76"/>
    <p:sldId id="287" r:id="rId77"/>
    <p:sldId id="3612" r:id="rId78"/>
    <p:sldId id="2669" r:id="rId79"/>
    <p:sldId id="2612" r:id="rId80"/>
    <p:sldId id="2665" r:id="rId81"/>
    <p:sldId id="2666" r:id="rId82"/>
    <p:sldId id="5585" r:id="rId83"/>
    <p:sldId id="2670" r:id="rId84"/>
    <p:sldId id="2667" r:id="rId85"/>
    <p:sldId id="5564" r:id="rId86"/>
    <p:sldId id="2671" r:id="rId87"/>
    <p:sldId id="5565" r:id="rId88"/>
    <p:sldId id="2672" r:id="rId89"/>
    <p:sldId id="5586" r:id="rId90"/>
    <p:sldId id="2673" r:id="rId91"/>
    <p:sldId id="5566" r:id="rId92"/>
    <p:sldId id="2638" r:id="rId93"/>
    <p:sldId id="2674" r:id="rId94"/>
    <p:sldId id="5587" r:id="rId95"/>
    <p:sldId id="3852" r:id="rId96"/>
    <p:sldId id="5567" r:id="rId97"/>
    <p:sldId id="5568" r:id="rId98"/>
    <p:sldId id="2687" r:id="rId99"/>
    <p:sldId id="2600" r:id="rId100"/>
    <p:sldId id="2626" r:id="rId101"/>
    <p:sldId id="5588" r:id="rId102"/>
    <p:sldId id="3822" r:id="rId103"/>
    <p:sldId id="5570" r:id="rId104"/>
    <p:sldId id="5571" r:id="rId105"/>
    <p:sldId id="5572" r:id="rId106"/>
    <p:sldId id="5589" r:id="rId107"/>
    <p:sldId id="2682" r:id="rId108"/>
    <p:sldId id="5573" r:id="rId109"/>
    <p:sldId id="5590" r:id="rId110"/>
    <p:sldId id="2605" r:id="rId111"/>
    <p:sldId id="2654" r:id="rId112"/>
    <p:sldId id="2606" r:id="rId113"/>
    <p:sldId id="5574" r:id="rId114"/>
    <p:sldId id="5591" r:id="rId115"/>
    <p:sldId id="2607" r:id="rId116"/>
    <p:sldId id="2653" r:id="rId117"/>
    <p:sldId id="5592" r:id="rId118"/>
    <p:sldId id="2652" r:id="rId119"/>
    <p:sldId id="5575" r:id="rId120"/>
    <p:sldId id="5576" r:id="rId121"/>
    <p:sldId id="2439" r:id="rId122"/>
    <p:sldId id="5577" r:id="rId123"/>
    <p:sldId id="2604" r:id="rId124"/>
    <p:sldId id="3488" r:id="rId125"/>
  </p:sldIdLst>
  <p:sldSz cx="9144000" cy="6858000" type="screen4x3"/>
  <p:notesSz cx="7010400" cy="9296400"/>
  <p:defaultTextStyle>
    <a:defPPr>
      <a:defRPr lang="en-US"/>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5pPr>
    <a:lvl6pPr marL="22860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6pPr>
    <a:lvl7pPr marL="27432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7pPr>
    <a:lvl8pPr marL="32004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8pPr>
    <a:lvl9pPr marL="36576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FF99"/>
    <a:srgbClr val="FFFFCC"/>
    <a:srgbClr val="0099FF"/>
    <a:srgbClr val="CCCCFF"/>
    <a:srgbClr val="0000FF"/>
    <a:srgbClr val="33CC33"/>
    <a:srgbClr val="FF00FF"/>
    <a:srgbClr val="FFFF00"/>
    <a:srgbClr val="A50021"/>
    <a:srgbClr val="CCEC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638B1855-1B75-4FBE-930C-398BA8C253C6}" styleName="Themed Style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338" autoAdjust="0"/>
    <p:restoredTop sz="95294" autoAdjust="0"/>
  </p:normalViewPr>
  <p:slideViewPr>
    <p:cSldViewPr>
      <p:cViewPr>
        <p:scale>
          <a:sx n="90" d="100"/>
          <a:sy n="90" d="100"/>
        </p:scale>
        <p:origin x="2208" y="41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presProps" Target="presProp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viewProps" Target="viewProps.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theme" Target="theme/theme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tableStyles" Target="tableStyle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handoutMaster" Target="handoutMasters/handoutMaster1.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6" name="Rectangle 2"/>
          <p:cNvSpPr>
            <a:spLocks noGrp="1" noChangeArrowheads="1"/>
          </p:cNvSpPr>
          <p:nvPr>
            <p:ph type="hdr" sz="quarter"/>
          </p:nvPr>
        </p:nvSpPr>
        <p:spPr bwMode="auto">
          <a:xfrm>
            <a:off x="0" y="1"/>
            <a:ext cx="3038145" cy="464205"/>
          </a:xfrm>
          <a:prstGeom prst="rect">
            <a:avLst/>
          </a:prstGeom>
          <a:noFill/>
          <a:ln w="9525">
            <a:noFill/>
            <a:miter lim="800000"/>
            <a:headEnd/>
            <a:tailEnd/>
          </a:ln>
        </p:spPr>
        <p:txBody>
          <a:bodyPr vert="horz" wrap="square" lIns="93876" tIns="46939" rIns="93876" bIns="46939" numCol="1" anchor="t" anchorCtr="0" compatLnSpc="1">
            <a:prstTxWarp prst="textNoShape">
              <a:avLst/>
            </a:prstTxWarp>
          </a:bodyPr>
          <a:lstStyle>
            <a:lvl1pPr defTabSz="887723" eaLnBrk="1" hangingPunct="1">
              <a:defRPr sz="1300">
                <a:latin typeface="Times New Roman" pitchFamily="18" charset="0"/>
                <a:cs typeface="Arial" charset="0"/>
              </a:defRPr>
            </a:lvl1pPr>
          </a:lstStyle>
          <a:p>
            <a:pPr>
              <a:defRPr/>
            </a:pPr>
            <a:r>
              <a:rPr lang="en-US" dirty="0">
                <a:latin typeface="Calibri" panose="020F0502020204030204" pitchFamily="34" charset="0"/>
              </a:rPr>
              <a:t>Dr. Andy Woods</a:t>
            </a:r>
          </a:p>
        </p:txBody>
      </p:sp>
      <p:sp>
        <p:nvSpPr>
          <p:cNvPr id="36867" name="Rectangle 3"/>
          <p:cNvSpPr>
            <a:spLocks noGrp="1" noChangeArrowheads="1"/>
          </p:cNvSpPr>
          <p:nvPr>
            <p:ph type="dt" sz="quarter" idx="1"/>
          </p:nvPr>
        </p:nvSpPr>
        <p:spPr bwMode="auto">
          <a:xfrm>
            <a:off x="3972257" y="1"/>
            <a:ext cx="3038144" cy="464205"/>
          </a:xfrm>
          <a:prstGeom prst="rect">
            <a:avLst/>
          </a:prstGeom>
          <a:noFill/>
          <a:ln w="9525">
            <a:noFill/>
            <a:miter lim="800000"/>
            <a:headEnd/>
            <a:tailEnd/>
          </a:ln>
        </p:spPr>
        <p:txBody>
          <a:bodyPr vert="horz" wrap="square" lIns="93876" tIns="46939" rIns="93876" bIns="46939" numCol="1" anchor="t" anchorCtr="0" compatLnSpc="1">
            <a:prstTxWarp prst="textNoShape">
              <a:avLst/>
            </a:prstTxWarp>
          </a:bodyPr>
          <a:lstStyle>
            <a:lvl1pPr algn="r" defTabSz="887723" eaLnBrk="1" hangingPunct="1">
              <a:defRPr sz="1300">
                <a:latin typeface="Times New Roman" pitchFamily="18" charset="0"/>
                <a:cs typeface="Arial" charset="0"/>
              </a:defRPr>
            </a:lvl1pPr>
          </a:lstStyle>
          <a:p>
            <a:pPr>
              <a:defRPr/>
            </a:pPr>
            <a:r>
              <a:rPr lang="en-US" dirty="0">
                <a:latin typeface="Calibri" panose="020F0502020204030204" pitchFamily="34" charset="0"/>
              </a:rPr>
              <a:t>9/11/2016</a:t>
            </a:r>
          </a:p>
        </p:txBody>
      </p:sp>
      <p:sp>
        <p:nvSpPr>
          <p:cNvPr id="36868" name="Rectangle 4"/>
          <p:cNvSpPr>
            <a:spLocks noGrp="1" noChangeArrowheads="1"/>
          </p:cNvSpPr>
          <p:nvPr>
            <p:ph type="ftr" sz="quarter" idx="2"/>
          </p:nvPr>
        </p:nvSpPr>
        <p:spPr bwMode="auto">
          <a:xfrm>
            <a:off x="0" y="8832195"/>
            <a:ext cx="3038145" cy="464205"/>
          </a:xfrm>
          <a:prstGeom prst="rect">
            <a:avLst/>
          </a:prstGeom>
          <a:noFill/>
          <a:ln w="9525">
            <a:noFill/>
            <a:miter lim="800000"/>
            <a:headEnd/>
            <a:tailEnd/>
          </a:ln>
        </p:spPr>
        <p:txBody>
          <a:bodyPr vert="horz" wrap="square" lIns="93876" tIns="46939" rIns="93876" bIns="46939" numCol="1" anchor="b" anchorCtr="0" compatLnSpc="1">
            <a:prstTxWarp prst="textNoShape">
              <a:avLst/>
            </a:prstTxWarp>
          </a:bodyPr>
          <a:lstStyle>
            <a:lvl1pPr defTabSz="887723" eaLnBrk="1" hangingPunct="1">
              <a:defRPr sz="1300">
                <a:latin typeface="Times New Roman" pitchFamily="18" charset="0"/>
                <a:cs typeface="Arial" charset="0"/>
              </a:defRPr>
            </a:lvl1pPr>
          </a:lstStyle>
          <a:p>
            <a:pPr>
              <a:defRPr/>
            </a:pPr>
            <a:r>
              <a:rPr lang="en-US" dirty="0">
                <a:latin typeface="Calibri" panose="020F0502020204030204" pitchFamily="34" charset="0"/>
              </a:rPr>
              <a:t>Sugar Land Bible Church</a:t>
            </a:r>
          </a:p>
        </p:txBody>
      </p:sp>
      <p:sp>
        <p:nvSpPr>
          <p:cNvPr id="36869" name="Rectangle 5"/>
          <p:cNvSpPr>
            <a:spLocks noGrp="1" noChangeArrowheads="1"/>
          </p:cNvSpPr>
          <p:nvPr>
            <p:ph type="sldNum" sz="quarter" idx="3"/>
          </p:nvPr>
        </p:nvSpPr>
        <p:spPr bwMode="auto">
          <a:xfrm>
            <a:off x="3972257" y="8832195"/>
            <a:ext cx="3038144" cy="464205"/>
          </a:xfrm>
          <a:prstGeom prst="rect">
            <a:avLst/>
          </a:prstGeom>
          <a:noFill/>
          <a:ln w="9525">
            <a:noFill/>
            <a:miter lim="800000"/>
            <a:headEnd/>
            <a:tailEnd/>
          </a:ln>
        </p:spPr>
        <p:txBody>
          <a:bodyPr vert="horz" wrap="square" lIns="93876" tIns="46939" rIns="93876" bIns="46939" numCol="1" anchor="b" anchorCtr="0" compatLnSpc="1">
            <a:prstTxWarp prst="textNoShape">
              <a:avLst/>
            </a:prstTxWarp>
          </a:bodyPr>
          <a:lstStyle>
            <a:lvl1pPr algn="r" defTabSz="885981" eaLnBrk="1" hangingPunct="1">
              <a:defRPr sz="1300" smtClean="0"/>
            </a:lvl1pPr>
          </a:lstStyle>
          <a:p>
            <a:pPr>
              <a:defRPr/>
            </a:pPr>
            <a:fld id="{F12A5B29-4538-4C3D-A81C-6C008BE36C0F}" type="slidenum">
              <a:rPr lang="en-US" altLang="en-US">
                <a:latin typeface="Calibri" panose="020F0502020204030204" pitchFamily="34" charset="0"/>
              </a:rPr>
              <a:pPr>
                <a:defRPr/>
              </a:pPr>
              <a:t>‹#›</a:t>
            </a:fld>
            <a:endParaRPr lang="en-US" altLang="en-US" dirty="0">
              <a:latin typeface="Calibri" panose="020F0502020204030204" pitchFamily="34" charset="0"/>
            </a:endParaRPr>
          </a:p>
        </p:txBody>
      </p:sp>
    </p:spTree>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bwMode="auto">
          <a:xfrm>
            <a:off x="0" y="1"/>
            <a:ext cx="3038145" cy="464205"/>
          </a:xfrm>
          <a:prstGeom prst="rect">
            <a:avLst/>
          </a:prstGeom>
          <a:noFill/>
          <a:ln w="9525">
            <a:noFill/>
            <a:miter lim="800000"/>
            <a:headEnd/>
            <a:tailEnd/>
          </a:ln>
        </p:spPr>
        <p:txBody>
          <a:bodyPr vert="horz" wrap="square" lIns="93876" tIns="46939" rIns="93876" bIns="46939" numCol="1" anchor="t" anchorCtr="0" compatLnSpc="1">
            <a:prstTxWarp prst="textNoShape">
              <a:avLst/>
            </a:prstTxWarp>
          </a:bodyPr>
          <a:lstStyle>
            <a:lvl1pPr defTabSz="887723" eaLnBrk="1" hangingPunct="1">
              <a:defRPr sz="1300">
                <a:latin typeface="Calibri" panose="020F0502020204030204" pitchFamily="34" charset="0"/>
                <a:cs typeface="Arial" charset="0"/>
              </a:defRPr>
            </a:lvl1pPr>
          </a:lstStyle>
          <a:p>
            <a:pPr>
              <a:defRPr/>
            </a:pPr>
            <a:r>
              <a:rPr lang="en-US" dirty="0"/>
              <a:t>Dr. Andy Woods</a:t>
            </a:r>
          </a:p>
        </p:txBody>
      </p:sp>
      <p:sp>
        <p:nvSpPr>
          <p:cNvPr id="3" name="Date Placeholder 2"/>
          <p:cNvSpPr>
            <a:spLocks noGrp="1"/>
          </p:cNvSpPr>
          <p:nvPr>
            <p:ph type="dt" idx="1"/>
          </p:nvPr>
        </p:nvSpPr>
        <p:spPr bwMode="auto">
          <a:xfrm>
            <a:off x="3970734" y="1"/>
            <a:ext cx="3038145" cy="464205"/>
          </a:xfrm>
          <a:prstGeom prst="rect">
            <a:avLst/>
          </a:prstGeom>
          <a:noFill/>
          <a:ln w="9525">
            <a:noFill/>
            <a:miter lim="800000"/>
            <a:headEnd/>
            <a:tailEnd/>
          </a:ln>
        </p:spPr>
        <p:txBody>
          <a:bodyPr vert="horz" wrap="square" lIns="93876" tIns="46939" rIns="93876" bIns="46939" numCol="1" anchor="t" anchorCtr="0" compatLnSpc="1">
            <a:prstTxWarp prst="textNoShape">
              <a:avLst/>
            </a:prstTxWarp>
          </a:bodyPr>
          <a:lstStyle>
            <a:lvl1pPr algn="r" defTabSz="887723" eaLnBrk="1" hangingPunct="1">
              <a:defRPr sz="1300">
                <a:latin typeface="Calibri" panose="020F0502020204030204" pitchFamily="34" charset="0"/>
                <a:cs typeface="Arial" charset="0"/>
              </a:defRPr>
            </a:lvl1pPr>
          </a:lstStyle>
          <a:p>
            <a:pPr>
              <a:defRPr/>
            </a:pPr>
            <a:r>
              <a:rPr lang="en-US" dirty="0"/>
              <a:t>9/11/2016</a:t>
            </a:r>
          </a:p>
        </p:txBody>
      </p:sp>
      <p:sp>
        <p:nvSpPr>
          <p:cNvPr id="4" name="Slide Image Placeholder 3"/>
          <p:cNvSpPr>
            <a:spLocks noGrp="1" noRot="1" noChangeAspect="1"/>
          </p:cNvSpPr>
          <p:nvPr>
            <p:ph type="sldImg" idx="2"/>
          </p:nvPr>
        </p:nvSpPr>
        <p:spPr>
          <a:xfrm>
            <a:off x="1181100" y="698500"/>
            <a:ext cx="4648200" cy="3486150"/>
          </a:xfrm>
          <a:prstGeom prst="rect">
            <a:avLst/>
          </a:prstGeom>
          <a:noFill/>
          <a:ln w="12700">
            <a:solidFill>
              <a:prstClr val="black"/>
            </a:solidFill>
          </a:ln>
        </p:spPr>
        <p:txBody>
          <a:bodyPr vert="horz" lIns="97391" tIns="48695" rIns="97391" bIns="48695" rtlCol="0" anchor="ctr"/>
          <a:lstStyle/>
          <a:p>
            <a:pPr lvl="0"/>
            <a:endParaRPr lang="en-US" noProof="0" dirty="0"/>
          </a:p>
        </p:txBody>
      </p:sp>
      <p:sp>
        <p:nvSpPr>
          <p:cNvPr id="5" name="Notes Placeholder 4"/>
          <p:cNvSpPr>
            <a:spLocks noGrp="1"/>
          </p:cNvSpPr>
          <p:nvPr>
            <p:ph type="body" sz="quarter" idx="3"/>
          </p:nvPr>
        </p:nvSpPr>
        <p:spPr bwMode="auto">
          <a:xfrm>
            <a:off x="701345" y="4416099"/>
            <a:ext cx="5607711" cy="4182457"/>
          </a:xfrm>
          <a:prstGeom prst="rect">
            <a:avLst/>
          </a:prstGeom>
          <a:noFill/>
          <a:ln w="9525">
            <a:noFill/>
            <a:miter lim="800000"/>
            <a:headEnd/>
            <a:tailEnd/>
          </a:ln>
        </p:spPr>
        <p:txBody>
          <a:bodyPr vert="horz" wrap="square" lIns="93876" tIns="46939" rIns="93876" bIns="46939"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bwMode="auto">
          <a:xfrm>
            <a:off x="0" y="8830659"/>
            <a:ext cx="3038145" cy="464205"/>
          </a:xfrm>
          <a:prstGeom prst="rect">
            <a:avLst/>
          </a:prstGeom>
          <a:noFill/>
          <a:ln w="9525">
            <a:noFill/>
            <a:miter lim="800000"/>
            <a:headEnd/>
            <a:tailEnd/>
          </a:ln>
        </p:spPr>
        <p:txBody>
          <a:bodyPr vert="horz" wrap="square" lIns="93876" tIns="46939" rIns="93876" bIns="46939" numCol="1" anchor="b" anchorCtr="0" compatLnSpc="1">
            <a:prstTxWarp prst="textNoShape">
              <a:avLst/>
            </a:prstTxWarp>
          </a:bodyPr>
          <a:lstStyle>
            <a:lvl1pPr defTabSz="887723" eaLnBrk="1" hangingPunct="1">
              <a:defRPr sz="1300">
                <a:latin typeface="Calibri" panose="020F0502020204030204" pitchFamily="34" charset="0"/>
                <a:cs typeface="Arial" charset="0"/>
              </a:defRPr>
            </a:lvl1pPr>
          </a:lstStyle>
          <a:p>
            <a:pPr>
              <a:defRPr/>
            </a:pPr>
            <a:r>
              <a:rPr lang="en-US" dirty="0"/>
              <a:t>Sugar Land Bible Church</a:t>
            </a:r>
          </a:p>
        </p:txBody>
      </p:sp>
      <p:sp>
        <p:nvSpPr>
          <p:cNvPr id="7" name="Slide Number Placeholder 6"/>
          <p:cNvSpPr>
            <a:spLocks noGrp="1"/>
          </p:cNvSpPr>
          <p:nvPr>
            <p:ph type="sldNum" sz="quarter" idx="5"/>
          </p:nvPr>
        </p:nvSpPr>
        <p:spPr bwMode="auto">
          <a:xfrm>
            <a:off x="3970734" y="8830659"/>
            <a:ext cx="3038145" cy="464205"/>
          </a:xfrm>
          <a:prstGeom prst="rect">
            <a:avLst/>
          </a:prstGeom>
          <a:noFill/>
          <a:ln w="9525">
            <a:noFill/>
            <a:miter lim="800000"/>
            <a:headEnd/>
            <a:tailEnd/>
          </a:ln>
        </p:spPr>
        <p:txBody>
          <a:bodyPr vert="horz" wrap="square" lIns="93876" tIns="46939" rIns="93876" bIns="46939" numCol="1" anchor="b" anchorCtr="0" compatLnSpc="1">
            <a:prstTxWarp prst="textNoShape">
              <a:avLst/>
            </a:prstTxWarp>
          </a:bodyPr>
          <a:lstStyle>
            <a:lvl1pPr algn="r" defTabSz="885981" eaLnBrk="1" hangingPunct="1">
              <a:defRPr sz="1300" smtClean="0">
                <a:latin typeface="Calibri" panose="020F0502020204030204" pitchFamily="34" charset="0"/>
              </a:defRPr>
            </a:lvl1pPr>
          </a:lstStyle>
          <a:p>
            <a:pPr>
              <a:defRPr/>
            </a:pPr>
            <a:fld id="{F3584848-F49B-4589-80F1-8AC4D2C6A1D1}" type="slidenum">
              <a:rPr lang="en-US" altLang="en-US" smtClean="0"/>
              <a:pPr>
                <a:defRPr/>
              </a:pPr>
              <a:t>‹#›</a:t>
            </a:fld>
            <a:endParaRPr lang="en-US" altLang="en-US" dirty="0"/>
          </a:p>
        </p:txBody>
      </p:sp>
    </p:spTree>
  </p:cSld>
  <p:clrMap bg1="lt1" tx1="dk1" bg2="lt2" tx2="dk2" accent1="accent1" accent2="accent2" accent3="accent3" accent4="accent4" accent5="accent5" accent6="accent6" hlink="hlink" folHlink="folHlink"/>
  <p:hf/>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6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143000" y="609600"/>
            <a:ext cx="77724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169988" y="1946275"/>
            <a:ext cx="77724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4226058274"/>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p>
            <a:r>
              <a:rPr lang="en-US"/>
              <a:t>Click to edit Master title style</a:t>
            </a:r>
          </a:p>
        </p:txBody>
      </p:sp>
      <p:sp>
        <p:nvSpPr>
          <p:cNvPr id="3" name="Content Placeholder 2"/>
          <p:cNvSpPr>
            <a:spLocks noGrp="1"/>
          </p:cNvSpPr>
          <p:nvPr>
            <p:ph idx="1"/>
          </p:nvPr>
        </p:nvSpPr>
        <p:spPr>
          <a:xfrm>
            <a:off x="1169988" y="1946275"/>
            <a:ext cx="77724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p:txBody>
          <a:bodyPr/>
          <a:lstStyle>
            <a:lvl1pPr>
              <a:defRPr/>
            </a:lvl1pPr>
          </a:lstStyle>
          <a:p>
            <a:pPr>
              <a:defRPr/>
            </a:pPr>
            <a:endParaRPr lang="en-US"/>
          </a:p>
        </p:txBody>
      </p:sp>
      <p:sp>
        <p:nvSpPr>
          <p:cNvPr id="5" name="Rectangle 36"/>
          <p:cNvSpPr>
            <a:spLocks noGrp="1" noChangeArrowheads="1"/>
          </p:cNvSpPr>
          <p:nvPr>
            <p:ph type="ftr" sz="quarter" idx="11"/>
          </p:nvPr>
        </p:nvSpPr>
        <p:spPr/>
        <p:txBody>
          <a:bodyPr/>
          <a:lstStyle>
            <a:lvl1pPr>
              <a:defRPr/>
            </a:lvl1pPr>
          </a:lstStyle>
          <a:p>
            <a:pPr>
              <a:defRPr/>
            </a:pPr>
            <a:endParaRPr lang="en-US"/>
          </a:p>
        </p:txBody>
      </p:sp>
      <p:sp>
        <p:nvSpPr>
          <p:cNvPr id="6" name="Rectangle 37"/>
          <p:cNvSpPr>
            <a:spLocks noGrp="1" noChangeArrowheads="1"/>
          </p:cNvSpPr>
          <p:nvPr>
            <p:ph type="sldNum" sz="quarter" idx="12"/>
          </p:nvPr>
        </p:nvSpPr>
        <p:spPr/>
        <p:txBody>
          <a:bodyPr/>
          <a:lstStyle>
            <a:lvl1pPr>
              <a:defRPr smtClean="0"/>
            </a:lvl1pPr>
          </a:lstStyle>
          <a:p>
            <a:pPr>
              <a:defRPr/>
            </a:pPr>
            <a:fld id="{B3C3A6CF-E9D9-4FB9-8425-0D4364AA3ACE}" type="slidenum">
              <a:rPr lang="en-US" altLang="en-US"/>
              <a:pPr>
                <a:defRPr/>
              </a:pPr>
              <a:t>‹#›</a:t>
            </a:fld>
            <a:endParaRPr lang="en-US" altLang="en-US"/>
          </a:p>
        </p:txBody>
      </p:sp>
    </p:spTree>
    <p:extLst>
      <p:ext uri="{BB962C8B-B14F-4D97-AF65-F5344CB8AC3E}">
        <p14:creationId xmlns:p14="http://schemas.microsoft.com/office/powerpoint/2010/main" val="103645427"/>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35"/>
          <p:cNvSpPr>
            <a:spLocks noGrp="1" noChangeArrowheads="1"/>
          </p:cNvSpPr>
          <p:nvPr>
            <p:ph type="dt" sz="half" idx="10"/>
          </p:nvPr>
        </p:nvSpPr>
        <p:spPr/>
        <p:txBody>
          <a:bodyPr/>
          <a:lstStyle>
            <a:lvl1pPr>
              <a:defRPr/>
            </a:lvl1pPr>
          </a:lstStyle>
          <a:p>
            <a:pPr>
              <a:defRPr/>
            </a:pPr>
            <a:endParaRPr lang="en-US"/>
          </a:p>
        </p:txBody>
      </p:sp>
      <p:sp>
        <p:nvSpPr>
          <p:cNvPr id="3" name="Rectangle 36"/>
          <p:cNvSpPr>
            <a:spLocks noGrp="1" noChangeArrowheads="1"/>
          </p:cNvSpPr>
          <p:nvPr>
            <p:ph type="ftr" sz="quarter" idx="11"/>
          </p:nvPr>
        </p:nvSpPr>
        <p:spPr/>
        <p:txBody>
          <a:bodyPr/>
          <a:lstStyle>
            <a:lvl1pPr>
              <a:defRPr/>
            </a:lvl1pPr>
          </a:lstStyle>
          <a:p>
            <a:pPr>
              <a:defRPr/>
            </a:pPr>
            <a:endParaRPr lang="en-US"/>
          </a:p>
        </p:txBody>
      </p:sp>
      <p:sp>
        <p:nvSpPr>
          <p:cNvPr id="4" name="Rectangle 37"/>
          <p:cNvSpPr>
            <a:spLocks noGrp="1" noChangeArrowheads="1"/>
          </p:cNvSpPr>
          <p:nvPr>
            <p:ph type="sldNum" sz="quarter" idx="12"/>
          </p:nvPr>
        </p:nvSpPr>
        <p:spPr/>
        <p:txBody>
          <a:bodyPr/>
          <a:lstStyle>
            <a:lvl1pPr>
              <a:defRPr smtClean="0"/>
            </a:lvl1pPr>
          </a:lstStyle>
          <a:p>
            <a:pPr>
              <a:defRPr/>
            </a:pPr>
            <a:fld id="{53B3D57C-D3B2-4DA0-B014-3E13462AB546}" type="slidenum">
              <a:rPr lang="en-US" altLang="en-US"/>
              <a:pPr>
                <a:defRPr/>
              </a:pPr>
              <a:t>‹#›</a:t>
            </a:fld>
            <a:endParaRPr lang="en-US" altLang="en-US"/>
          </a:p>
        </p:txBody>
      </p:sp>
    </p:spTree>
    <p:extLst>
      <p:ext uri="{BB962C8B-B14F-4D97-AF65-F5344CB8AC3E}">
        <p14:creationId xmlns:p14="http://schemas.microsoft.com/office/powerpoint/2010/main" val="141224210"/>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cSld name="2_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1085850" cy="6854825"/>
            <a:chOff x="0" y="0"/>
            <a:chExt cx="684" cy="4318"/>
          </a:xfrm>
        </p:grpSpPr>
        <p:sp>
          <p:nvSpPr>
            <p:cNvPr id="5"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dirty="0">
                <a:latin typeface="Calibri" panose="020F0502020204030204" pitchFamily="34" charset="0"/>
              </a:endParaRPr>
            </a:p>
          </p:txBody>
        </p:sp>
        <p:grpSp>
          <p:nvGrpSpPr>
            <p:cNvPr id="6" name="Group 4"/>
            <p:cNvGrpSpPr>
              <a:grpSpLocks/>
            </p:cNvGrpSpPr>
            <p:nvPr/>
          </p:nvGrpSpPr>
          <p:grpSpPr bwMode="auto">
            <a:xfrm>
              <a:off x="48" y="103"/>
              <a:ext cx="96" cy="4126"/>
              <a:chOff x="48" y="103"/>
              <a:chExt cx="96" cy="4126"/>
            </a:xfrm>
          </p:grpSpPr>
          <p:sp>
            <p:nvSpPr>
              <p:cNvPr id="7" name="Rectangle 5"/>
              <p:cNvSpPr>
                <a:spLocks noChangeArrowheads="1"/>
              </p:cNvSpPr>
              <p:nvPr/>
            </p:nvSpPr>
            <p:spPr bwMode="auto">
              <a:xfrm>
                <a:off x="48" y="1105"/>
                <a:ext cx="96" cy="97"/>
              </a:xfrm>
              <a:prstGeom prst="rect">
                <a:avLst/>
              </a:prstGeom>
              <a:solidFill>
                <a:schemeClr val="bg1">
                  <a:alpha val="50000"/>
                </a:schemeClr>
              </a:solidFill>
              <a:ln w="9525">
                <a:noFill/>
                <a:miter lim="800000"/>
                <a:headEnd/>
                <a:tailEnd/>
              </a:ln>
              <a:effectLst/>
            </p:spPr>
            <p:txBody>
              <a:bodyPr wrap="none" anchor="ctr"/>
              <a:lstStyle/>
              <a:p>
                <a:pPr>
                  <a:defRPr/>
                </a:pPr>
                <a:endParaRPr lang="en-US" dirty="0">
                  <a:latin typeface="Calibri" panose="020F0502020204030204" pitchFamily="34" charset="0"/>
                </a:endParaRPr>
              </a:p>
            </p:txBody>
          </p:sp>
          <p:sp>
            <p:nvSpPr>
              <p:cNvPr id="8" name="Rectangle 6"/>
              <p:cNvSpPr>
                <a:spLocks noChangeArrowheads="1"/>
              </p:cNvSpPr>
              <p:nvPr/>
            </p:nvSpPr>
            <p:spPr bwMode="auto">
              <a:xfrm>
                <a:off x="48" y="1250"/>
                <a:ext cx="96" cy="97"/>
              </a:xfrm>
              <a:prstGeom prst="rect">
                <a:avLst/>
              </a:prstGeom>
              <a:solidFill>
                <a:schemeClr val="bg1">
                  <a:alpha val="50000"/>
                </a:schemeClr>
              </a:solidFill>
              <a:ln w="9525">
                <a:noFill/>
                <a:miter lim="800000"/>
                <a:headEnd/>
                <a:tailEnd/>
              </a:ln>
              <a:effectLst/>
            </p:spPr>
            <p:txBody>
              <a:bodyPr wrap="none" anchor="ctr"/>
              <a:lstStyle/>
              <a:p>
                <a:pPr>
                  <a:defRPr/>
                </a:pPr>
                <a:endParaRPr lang="en-US" dirty="0">
                  <a:latin typeface="Calibri" panose="020F0502020204030204" pitchFamily="34" charset="0"/>
                </a:endParaRPr>
              </a:p>
            </p:txBody>
          </p:sp>
          <p:sp>
            <p:nvSpPr>
              <p:cNvPr id="9" name="Rectangle 7"/>
              <p:cNvSpPr>
                <a:spLocks noChangeArrowheads="1"/>
              </p:cNvSpPr>
              <p:nvPr/>
            </p:nvSpPr>
            <p:spPr bwMode="auto">
              <a:xfrm>
                <a:off x="48" y="1393"/>
                <a:ext cx="96" cy="97"/>
              </a:xfrm>
              <a:prstGeom prst="rect">
                <a:avLst/>
              </a:prstGeom>
              <a:solidFill>
                <a:schemeClr val="bg1">
                  <a:alpha val="50000"/>
                </a:schemeClr>
              </a:solidFill>
              <a:ln w="9525">
                <a:noFill/>
                <a:miter lim="800000"/>
                <a:headEnd/>
                <a:tailEnd/>
              </a:ln>
              <a:effectLst/>
            </p:spPr>
            <p:txBody>
              <a:bodyPr wrap="none" anchor="ctr"/>
              <a:lstStyle/>
              <a:p>
                <a:pPr>
                  <a:defRPr/>
                </a:pPr>
                <a:endParaRPr lang="en-US" dirty="0">
                  <a:latin typeface="Calibri" panose="020F0502020204030204" pitchFamily="34" charset="0"/>
                </a:endParaRPr>
              </a:p>
            </p:txBody>
          </p:sp>
          <p:sp>
            <p:nvSpPr>
              <p:cNvPr id="10" name="Rectangle 8"/>
              <p:cNvSpPr>
                <a:spLocks noChangeArrowheads="1"/>
              </p:cNvSpPr>
              <p:nvPr/>
            </p:nvSpPr>
            <p:spPr bwMode="auto">
              <a:xfrm>
                <a:off x="48" y="1538"/>
                <a:ext cx="96" cy="97"/>
              </a:xfrm>
              <a:prstGeom prst="rect">
                <a:avLst/>
              </a:prstGeom>
              <a:solidFill>
                <a:schemeClr val="bg1">
                  <a:alpha val="50000"/>
                </a:schemeClr>
              </a:solidFill>
              <a:ln w="9525">
                <a:noFill/>
                <a:miter lim="800000"/>
                <a:headEnd/>
                <a:tailEnd/>
              </a:ln>
              <a:effectLst/>
            </p:spPr>
            <p:txBody>
              <a:bodyPr wrap="none" anchor="ctr"/>
              <a:lstStyle/>
              <a:p>
                <a:pPr>
                  <a:defRPr/>
                </a:pPr>
                <a:endParaRPr lang="en-US" dirty="0">
                  <a:latin typeface="Calibri" panose="020F0502020204030204" pitchFamily="34" charset="0"/>
                </a:endParaRPr>
              </a:p>
            </p:txBody>
          </p:sp>
          <p:sp>
            <p:nvSpPr>
              <p:cNvPr id="11" name="Rectangle 9"/>
              <p:cNvSpPr>
                <a:spLocks noChangeArrowheads="1"/>
              </p:cNvSpPr>
              <p:nvPr/>
            </p:nvSpPr>
            <p:spPr bwMode="auto">
              <a:xfrm>
                <a:off x="48" y="1683"/>
                <a:ext cx="96" cy="95"/>
              </a:xfrm>
              <a:prstGeom prst="rect">
                <a:avLst/>
              </a:prstGeom>
              <a:solidFill>
                <a:schemeClr val="bg1">
                  <a:alpha val="50000"/>
                </a:schemeClr>
              </a:solidFill>
              <a:ln w="9525">
                <a:noFill/>
                <a:miter lim="800000"/>
                <a:headEnd/>
                <a:tailEnd/>
              </a:ln>
              <a:effectLst/>
            </p:spPr>
            <p:txBody>
              <a:bodyPr wrap="none" anchor="ctr"/>
              <a:lstStyle/>
              <a:p>
                <a:pPr>
                  <a:defRPr/>
                </a:pPr>
                <a:endParaRPr lang="en-US" dirty="0">
                  <a:latin typeface="Calibri" panose="020F0502020204030204" pitchFamily="34" charset="0"/>
                </a:endParaRPr>
              </a:p>
            </p:txBody>
          </p:sp>
          <p:sp>
            <p:nvSpPr>
              <p:cNvPr id="12" name="Rectangle 10"/>
              <p:cNvSpPr>
                <a:spLocks noChangeArrowheads="1"/>
              </p:cNvSpPr>
              <p:nvPr/>
            </p:nvSpPr>
            <p:spPr bwMode="auto">
              <a:xfrm>
                <a:off x="48" y="1826"/>
                <a:ext cx="96" cy="96"/>
              </a:xfrm>
              <a:prstGeom prst="rect">
                <a:avLst/>
              </a:prstGeom>
              <a:solidFill>
                <a:schemeClr val="bg1">
                  <a:alpha val="50000"/>
                </a:schemeClr>
              </a:solidFill>
              <a:ln w="9525">
                <a:noFill/>
                <a:miter lim="800000"/>
                <a:headEnd/>
                <a:tailEnd/>
              </a:ln>
              <a:effectLst/>
            </p:spPr>
            <p:txBody>
              <a:bodyPr wrap="none" anchor="ctr"/>
              <a:lstStyle/>
              <a:p>
                <a:pPr>
                  <a:defRPr/>
                </a:pPr>
                <a:endParaRPr lang="en-US" dirty="0">
                  <a:latin typeface="Calibri" panose="020F0502020204030204" pitchFamily="34" charset="0"/>
                </a:endParaRPr>
              </a:p>
            </p:txBody>
          </p:sp>
          <p:sp>
            <p:nvSpPr>
              <p:cNvPr id="13" name="Rectangle 11"/>
              <p:cNvSpPr>
                <a:spLocks noChangeArrowheads="1"/>
              </p:cNvSpPr>
              <p:nvPr/>
            </p:nvSpPr>
            <p:spPr bwMode="auto">
              <a:xfrm>
                <a:off x="48" y="1971"/>
                <a:ext cx="96" cy="96"/>
              </a:xfrm>
              <a:prstGeom prst="rect">
                <a:avLst/>
              </a:prstGeom>
              <a:solidFill>
                <a:schemeClr val="bg1">
                  <a:alpha val="50000"/>
                </a:schemeClr>
              </a:solidFill>
              <a:ln w="9525">
                <a:noFill/>
                <a:miter lim="800000"/>
                <a:headEnd/>
                <a:tailEnd/>
              </a:ln>
              <a:effectLst/>
            </p:spPr>
            <p:txBody>
              <a:bodyPr wrap="none" anchor="ctr"/>
              <a:lstStyle/>
              <a:p>
                <a:pPr>
                  <a:defRPr/>
                </a:pPr>
                <a:endParaRPr lang="en-US" dirty="0">
                  <a:latin typeface="Calibri" panose="020F0502020204030204" pitchFamily="34" charset="0"/>
                </a:endParaRPr>
              </a:p>
            </p:txBody>
          </p:sp>
          <p:sp>
            <p:nvSpPr>
              <p:cNvPr id="14" name="Rectangle 12"/>
              <p:cNvSpPr>
                <a:spLocks noChangeArrowheads="1"/>
              </p:cNvSpPr>
              <p:nvPr/>
            </p:nvSpPr>
            <p:spPr bwMode="auto">
              <a:xfrm>
                <a:off x="48" y="2116"/>
                <a:ext cx="96" cy="94"/>
              </a:xfrm>
              <a:prstGeom prst="rect">
                <a:avLst/>
              </a:prstGeom>
              <a:solidFill>
                <a:schemeClr val="bg1">
                  <a:alpha val="50000"/>
                </a:schemeClr>
              </a:solidFill>
              <a:ln w="9525">
                <a:noFill/>
                <a:miter lim="800000"/>
                <a:headEnd/>
                <a:tailEnd/>
              </a:ln>
              <a:effectLst/>
            </p:spPr>
            <p:txBody>
              <a:bodyPr wrap="none" anchor="ctr"/>
              <a:lstStyle/>
              <a:p>
                <a:pPr>
                  <a:defRPr/>
                </a:pPr>
                <a:endParaRPr lang="en-US" dirty="0">
                  <a:latin typeface="Calibri" panose="020F0502020204030204" pitchFamily="34" charset="0"/>
                </a:endParaRPr>
              </a:p>
            </p:txBody>
          </p:sp>
          <p:sp>
            <p:nvSpPr>
              <p:cNvPr id="15" name="Rectangle 13"/>
              <p:cNvSpPr>
                <a:spLocks noChangeArrowheads="1"/>
              </p:cNvSpPr>
              <p:nvPr/>
            </p:nvSpPr>
            <p:spPr bwMode="auto">
              <a:xfrm>
                <a:off x="48" y="2259"/>
                <a:ext cx="96" cy="96"/>
              </a:xfrm>
              <a:prstGeom prst="rect">
                <a:avLst/>
              </a:prstGeom>
              <a:solidFill>
                <a:schemeClr val="bg1">
                  <a:alpha val="50000"/>
                </a:schemeClr>
              </a:solidFill>
              <a:ln w="9525">
                <a:noFill/>
                <a:miter lim="800000"/>
                <a:headEnd/>
                <a:tailEnd/>
              </a:ln>
              <a:effectLst/>
            </p:spPr>
            <p:txBody>
              <a:bodyPr wrap="none" anchor="ctr"/>
              <a:lstStyle/>
              <a:p>
                <a:pPr>
                  <a:defRPr/>
                </a:pPr>
                <a:endParaRPr lang="en-US" dirty="0">
                  <a:latin typeface="Calibri" panose="020F0502020204030204" pitchFamily="34" charset="0"/>
                </a:endParaRPr>
              </a:p>
            </p:txBody>
          </p:sp>
          <p:sp>
            <p:nvSpPr>
              <p:cNvPr id="16" name="Rectangle 14"/>
              <p:cNvSpPr>
                <a:spLocks noChangeArrowheads="1"/>
              </p:cNvSpPr>
              <p:nvPr/>
            </p:nvSpPr>
            <p:spPr bwMode="auto">
              <a:xfrm>
                <a:off x="48" y="2404"/>
                <a:ext cx="96" cy="96"/>
              </a:xfrm>
              <a:prstGeom prst="rect">
                <a:avLst/>
              </a:prstGeom>
              <a:solidFill>
                <a:schemeClr val="bg1">
                  <a:alpha val="50000"/>
                </a:schemeClr>
              </a:solidFill>
              <a:ln w="9525">
                <a:noFill/>
                <a:miter lim="800000"/>
                <a:headEnd/>
                <a:tailEnd/>
              </a:ln>
              <a:effectLst/>
            </p:spPr>
            <p:txBody>
              <a:bodyPr wrap="none" anchor="ctr"/>
              <a:lstStyle/>
              <a:p>
                <a:pPr>
                  <a:defRPr/>
                </a:pPr>
                <a:endParaRPr lang="en-US" dirty="0">
                  <a:latin typeface="Calibri" panose="020F0502020204030204" pitchFamily="34" charset="0"/>
                </a:endParaRPr>
              </a:p>
            </p:txBody>
          </p:sp>
          <p:sp>
            <p:nvSpPr>
              <p:cNvPr id="17" name="Rectangle 15"/>
              <p:cNvSpPr>
                <a:spLocks noChangeArrowheads="1"/>
              </p:cNvSpPr>
              <p:nvPr/>
            </p:nvSpPr>
            <p:spPr bwMode="auto">
              <a:xfrm>
                <a:off x="48" y="2549"/>
                <a:ext cx="96" cy="94"/>
              </a:xfrm>
              <a:prstGeom prst="rect">
                <a:avLst/>
              </a:prstGeom>
              <a:solidFill>
                <a:schemeClr val="bg1">
                  <a:alpha val="50000"/>
                </a:schemeClr>
              </a:solidFill>
              <a:ln w="9525">
                <a:noFill/>
                <a:miter lim="800000"/>
                <a:headEnd/>
                <a:tailEnd/>
              </a:ln>
              <a:effectLst/>
            </p:spPr>
            <p:txBody>
              <a:bodyPr wrap="none" anchor="ctr"/>
              <a:lstStyle/>
              <a:p>
                <a:pPr>
                  <a:defRPr/>
                </a:pPr>
                <a:endParaRPr lang="en-US" dirty="0">
                  <a:latin typeface="Calibri" panose="020F0502020204030204" pitchFamily="34" charset="0"/>
                </a:endParaRPr>
              </a:p>
            </p:txBody>
          </p:sp>
          <p:sp>
            <p:nvSpPr>
              <p:cNvPr id="18" name="Rectangle 16"/>
              <p:cNvSpPr>
                <a:spLocks noChangeArrowheads="1"/>
              </p:cNvSpPr>
              <p:nvPr/>
            </p:nvSpPr>
            <p:spPr bwMode="auto">
              <a:xfrm>
                <a:off x="48" y="2691"/>
                <a:ext cx="96" cy="97"/>
              </a:xfrm>
              <a:prstGeom prst="rect">
                <a:avLst/>
              </a:prstGeom>
              <a:solidFill>
                <a:schemeClr val="bg1">
                  <a:alpha val="50000"/>
                </a:schemeClr>
              </a:solidFill>
              <a:ln w="9525">
                <a:noFill/>
                <a:miter lim="800000"/>
                <a:headEnd/>
                <a:tailEnd/>
              </a:ln>
              <a:effectLst/>
            </p:spPr>
            <p:txBody>
              <a:bodyPr wrap="none" anchor="ctr"/>
              <a:lstStyle/>
              <a:p>
                <a:pPr>
                  <a:defRPr/>
                </a:pPr>
                <a:endParaRPr lang="en-US" dirty="0">
                  <a:latin typeface="Calibri" panose="020F0502020204030204" pitchFamily="34" charset="0"/>
                </a:endParaRPr>
              </a:p>
            </p:txBody>
          </p:sp>
          <p:sp>
            <p:nvSpPr>
              <p:cNvPr id="19" name="Rectangle 17"/>
              <p:cNvSpPr>
                <a:spLocks noChangeArrowheads="1"/>
              </p:cNvSpPr>
              <p:nvPr/>
            </p:nvSpPr>
            <p:spPr bwMode="auto">
              <a:xfrm>
                <a:off x="48" y="2836"/>
                <a:ext cx="96" cy="97"/>
              </a:xfrm>
              <a:prstGeom prst="rect">
                <a:avLst/>
              </a:prstGeom>
              <a:solidFill>
                <a:schemeClr val="bg1">
                  <a:alpha val="50000"/>
                </a:schemeClr>
              </a:solidFill>
              <a:ln w="9525">
                <a:noFill/>
                <a:miter lim="800000"/>
                <a:headEnd/>
                <a:tailEnd/>
              </a:ln>
              <a:effectLst/>
            </p:spPr>
            <p:txBody>
              <a:bodyPr wrap="none" anchor="ctr"/>
              <a:lstStyle/>
              <a:p>
                <a:pPr>
                  <a:defRPr/>
                </a:pPr>
                <a:endParaRPr lang="en-US" dirty="0">
                  <a:latin typeface="Calibri" panose="020F0502020204030204" pitchFamily="34" charset="0"/>
                </a:endParaRPr>
              </a:p>
            </p:txBody>
          </p:sp>
          <p:sp>
            <p:nvSpPr>
              <p:cNvPr id="20" name="Rectangle 18"/>
              <p:cNvSpPr>
                <a:spLocks noChangeArrowheads="1"/>
              </p:cNvSpPr>
              <p:nvPr/>
            </p:nvSpPr>
            <p:spPr bwMode="auto">
              <a:xfrm>
                <a:off x="48" y="2979"/>
                <a:ext cx="96" cy="97"/>
              </a:xfrm>
              <a:prstGeom prst="rect">
                <a:avLst/>
              </a:prstGeom>
              <a:solidFill>
                <a:schemeClr val="bg1">
                  <a:alpha val="50000"/>
                </a:schemeClr>
              </a:solidFill>
              <a:ln w="9525">
                <a:noFill/>
                <a:miter lim="800000"/>
                <a:headEnd/>
                <a:tailEnd/>
              </a:ln>
              <a:effectLst/>
            </p:spPr>
            <p:txBody>
              <a:bodyPr wrap="none" anchor="ctr"/>
              <a:lstStyle/>
              <a:p>
                <a:pPr>
                  <a:defRPr/>
                </a:pPr>
                <a:endParaRPr lang="en-US" dirty="0">
                  <a:latin typeface="Calibri" panose="020F0502020204030204" pitchFamily="34" charset="0"/>
                </a:endParaRPr>
              </a:p>
            </p:txBody>
          </p:sp>
          <p:sp>
            <p:nvSpPr>
              <p:cNvPr id="21" name="Rectangle 19"/>
              <p:cNvSpPr>
                <a:spLocks noChangeArrowheads="1"/>
              </p:cNvSpPr>
              <p:nvPr/>
            </p:nvSpPr>
            <p:spPr bwMode="auto">
              <a:xfrm>
                <a:off x="48" y="3124"/>
                <a:ext cx="96" cy="97"/>
              </a:xfrm>
              <a:prstGeom prst="rect">
                <a:avLst/>
              </a:prstGeom>
              <a:solidFill>
                <a:schemeClr val="bg1">
                  <a:alpha val="50000"/>
                </a:schemeClr>
              </a:solidFill>
              <a:ln w="9525">
                <a:noFill/>
                <a:miter lim="800000"/>
                <a:headEnd/>
                <a:tailEnd/>
              </a:ln>
              <a:effectLst/>
            </p:spPr>
            <p:txBody>
              <a:bodyPr wrap="none" anchor="ctr"/>
              <a:lstStyle/>
              <a:p>
                <a:pPr>
                  <a:defRPr/>
                </a:pPr>
                <a:endParaRPr lang="en-US" dirty="0">
                  <a:latin typeface="Calibri" panose="020F0502020204030204" pitchFamily="34" charset="0"/>
                </a:endParaRPr>
              </a:p>
            </p:txBody>
          </p:sp>
          <p:sp>
            <p:nvSpPr>
              <p:cNvPr id="22" name="Rectangle 20"/>
              <p:cNvSpPr>
                <a:spLocks noChangeArrowheads="1"/>
              </p:cNvSpPr>
              <p:nvPr/>
            </p:nvSpPr>
            <p:spPr bwMode="auto">
              <a:xfrm>
                <a:off x="48" y="3269"/>
                <a:ext cx="96" cy="95"/>
              </a:xfrm>
              <a:prstGeom prst="rect">
                <a:avLst/>
              </a:prstGeom>
              <a:solidFill>
                <a:schemeClr val="bg1">
                  <a:alpha val="50000"/>
                </a:schemeClr>
              </a:solidFill>
              <a:ln w="9525">
                <a:noFill/>
                <a:miter lim="800000"/>
                <a:headEnd/>
                <a:tailEnd/>
              </a:ln>
              <a:effectLst/>
            </p:spPr>
            <p:txBody>
              <a:bodyPr wrap="none" anchor="ctr"/>
              <a:lstStyle/>
              <a:p>
                <a:pPr>
                  <a:defRPr/>
                </a:pPr>
                <a:endParaRPr lang="en-US" dirty="0">
                  <a:latin typeface="Calibri" panose="020F0502020204030204" pitchFamily="34" charset="0"/>
                </a:endParaRPr>
              </a:p>
            </p:txBody>
          </p:sp>
          <p:sp>
            <p:nvSpPr>
              <p:cNvPr id="23" name="Rectangle 21"/>
              <p:cNvSpPr>
                <a:spLocks noChangeArrowheads="1"/>
              </p:cNvSpPr>
              <p:nvPr/>
            </p:nvSpPr>
            <p:spPr bwMode="auto">
              <a:xfrm>
                <a:off x="48" y="3412"/>
                <a:ext cx="96" cy="97"/>
              </a:xfrm>
              <a:prstGeom prst="rect">
                <a:avLst/>
              </a:prstGeom>
              <a:solidFill>
                <a:schemeClr val="bg1">
                  <a:alpha val="50000"/>
                </a:schemeClr>
              </a:solidFill>
              <a:ln w="9525">
                <a:noFill/>
                <a:miter lim="800000"/>
                <a:headEnd/>
                <a:tailEnd/>
              </a:ln>
              <a:effectLst/>
            </p:spPr>
            <p:txBody>
              <a:bodyPr wrap="none" anchor="ctr"/>
              <a:lstStyle/>
              <a:p>
                <a:pPr>
                  <a:defRPr/>
                </a:pPr>
                <a:endParaRPr lang="en-US" dirty="0">
                  <a:latin typeface="Calibri" panose="020F0502020204030204" pitchFamily="34" charset="0"/>
                </a:endParaRPr>
              </a:p>
            </p:txBody>
          </p:sp>
          <p:sp>
            <p:nvSpPr>
              <p:cNvPr id="24" name="Rectangle 22"/>
              <p:cNvSpPr>
                <a:spLocks noChangeArrowheads="1"/>
              </p:cNvSpPr>
              <p:nvPr/>
            </p:nvSpPr>
            <p:spPr bwMode="auto">
              <a:xfrm>
                <a:off x="48" y="3557"/>
                <a:ext cx="96" cy="97"/>
              </a:xfrm>
              <a:prstGeom prst="rect">
                <a:avLst/>
              </a:prstGeom>
              <a:solidFill>
                <a:schemeClr val="bg1">
                  <a:alpha val="50000"/>
                </a:schemeClr>
              </a:solidFill>
              <a:ln w="9525">
                <a:noFill/>
                <a:miter lim="800000"/>
                <a:headEnd/>
                <a:tailEnd/>
              </a:ln>
              <a:effectLst/>
            </p:spPr>
            <p:txBody>
              <a:bodyPr wrap="none" anchor="ctr"/>
              <a:lstStyle/>
              <a:p>
                <a:pPr>
                  <a:defRPr/>
                </a:pPr>
                <a:endParaRPr lang="en-US" dirty="0">
                  <a:latin typeface="Calibri" panose="020F0502020204030204" pitchFamily="34" charset="0"/>
                </a:endParaRPr>
              </a:p>
            </p:txBody>
          </p:sp>
          <p:sp>
            <p:nvSpPr>
              <p:cNvPr id="25" name="Rectangle 23"/>
              <p:cNvSpPr>
                <a:spLocks noChangeArrowheads="1"/>
              </p:cNvSpPr>
              <p:nvPr/>
            </p:nvSpPr>
            <p:spPr bwMode="auto">
              <a:xfrm>
                <a:off x="48" y="3702"/>
                <a:ext cx="96" cy="95"/>
              </a:xfrm>
              <a:prstGeom prst="rect">
                <a:avLst/>
              </a:prstGeom>
              <a:solidFill>
                <a:schemeClr val="bg1">
                  <a:alpha val="50000"/>
                </a:schemeClr>
              </a:solidFill>
              <a:ln w="9525">
                <a:noFill/>
                <a:miter lim="800000"/>
                <a:headEnd/>
                <a:tailEnd/>
              </a:ln>
              <a:effectLst/>
            </p:spPr>
            <p:txBody>
              <a:bodyPr wrap="none" anchor="ctr"/>
              <a:lstStyle/>
              <a:p>
                <a:pPr>
                  <a:defRPr/>
                </a:pPr>
                <a:endParaRPr lang="en-US" dirty="0">
                  <a:latin typeface="Calibri" panose="020F0502020204030204" pitchFamily="34" charset="0"/>
                </a:endParaRPr>
              </a:p>
            </p:txBody>
          </p:sp>
          <p:sp>
            <p:nvSpPr>
              <p:cNvPr id="26" name="Rectangle 24"/>
              <p:cNvSpPr>
                <a:spLocks noChangeArrowheads="1"/>
              </p:cNvSpPr>
              <p:nvPr/>
            </p:nvSpPr>
            <p:spPr bwMode="auto">
              <a:xfrm>
                <a:off x="48" y="3845"/>
                <a:ext cx="96" cy="97"/>
              </a:xfrm>
              <a:prstGeom prst="rect">
                <a:avLst/>
              </a:prstGeom>
              <a:solidFill>
                <a:schemeClr val="bg1">
                  <a:alpha val="50000"/>
                </a:schemeClr>
              </a:solidFill>
              <a:ln w="9525">
                <a:noFill/>
                <a:miter lim="800000"/>
                <a:headEnd/>
                <a:tailEnd/>
              </a:ln>
              <a:effectLst/>
            </p:spPr>
            <p:txBody>
              <a:bodyPr wrap="none" anchor="ctr"/>
              <a:lstStyle/>
              <a:p>
                <a:pPr>
                  <a:defRPr/>
                </a:pPr>
                <a:endParaRPr lang="en-US" dirty="0">
                  <a:latin typeface="Calibri" panose="020F0502020204030204" pitchFamily="34" charset="0"/>
                </a:endParaRPr>
              </a:p>
            </p:txBody>
          </p:sp>
          <p:sp>
            <p:nvSpPr>
              <p:cNvPr id="27" name="Rectangle 25"/>
              <p:cNvSpPr>
                <a:spLocks noChangeArrowheads="1"/>
              </p:cNvSpPr>
              <p:nvPr/>
            </p:nvSpPr>
            <p:spPr bwMode="auto">
              <a:xfrm>
                <a:off x="48" y="3990"/>
                <a:ext cx="96" cy="96"/>
              </a:xfrm>
              <a:prstGeom prst="rect">
                <a:avLst/>
              </a:prstGeom>
              <a:solidFill>
                <a:schemeClr val="bg1">
                  <a:alpha val="50000"/>
                </a:schemeClr>
              </a:solidFill>
              <a:ln w="9525">
                <a:noFill/>
                <a:miter lim="800000"/>
                <a:headEnd/>
                <a:tailEnd/>
              </a:ln>
              <a:effectLst/>
            </p:spPr>
            <p:txBody>
              <a:bodyPr wrap="none" anchor="ctr"/>
              <a:lstStyle/>
              <a:p>
                <a:pPr>
                  <a:defRPr/>
                </a:pPr>
                <a:endParaRPr lang="en-US" dirty="0">
                  <a:latin typeface="Calibri" panose="020F0502020204030204" pitchFamily="34" charset="0"/>
                </a:endParaRPr>
              </a:p>
            </p:txBody>
          </p:sp>
          <p:sp>
            <p:nvSpPr>
              <p:cNvPr id="28" name="Rectangle 26"/>
              <p:cNvSpPr>
                <a:spLocks noChangeArrowheads="1"/>
              </p:cNvSpPr>
              <p:nvPr/>
            </p:nvSpPr>
            <p:spPr bwMode="auto">
              <a:xfrm>
                <a:off x="48" y="4134"/>
                <a:ext cx="96" cy="95"/>
              </a:xfrm>
              <a:prstGeom prst="rect">
                <a:avLst/>
              </a:prstGeom>
              <a:solidFill>
                <a:schemeClr val="bg1">
                  <a:alpha val="50000"/>
                </a:schemeClr>
              </a:solidFill>
              <a:ln w="9525">
                <a:noFill/>
                <a:miter lim="800000"/>
                <a:headEnd/>
                <a:tailEnd/>
              </a:ln>
              <a:effectLst/>
            </p:spPr>
            <p:txBody>
              <a:bodyPr wrap="none" anchor="ctr"/>
              <a:lstStyle/>
              <a:p>
                <a:pPr>
                  <a:defRPr/>
                </a:pPr>
                <a:endParaRPr lang="en-US" dirty="0">
                  <a:latin typeface="Calibri" panose="020F0502020204030204" pitchFamily="34" charset="0"/>
                </a:endParaRPr>
              </a:p>
            </p:txBody>
          </p:sp>
          <p:sp>
            <p:nvSpPr>
              <p:cNvPr id="29" name="Rectangle 27"/>
              <p:cNvSpPr>
                <a:spLocks noChangeArrowheads="1"/>
              </p:cNvSpPr>
              <p:nvPr/>
            </p:nvSpPr>
            <p:spPr bwMode="auto">
              <a:xfrm>
                <a:off x="48" y="103"/>
                <a:ext cx="96" cy="94"/>
              </a:xfrm>
              <a:prstGeom prst="rect">
                <a:avLst/>
              </a:prstGeom>
              <a:solidFill>
                <a:schemeClr val="bg1">
                  <a:alpha val="50000"/>
                </a:schemeClr>
              </a:solidFill>
              <a:ln w="9525">
                <a:noFill/>
                <a:miter lim="800000"/>
                <a:headEnd/>
                <a:tailEnd/>
              </a:ln>
              <a:effectLst/>
            </p:spPr>
            <p:txBody>
              <a:bodyPr wrap="none" anchor="ctr"/>
              <a:lstStyle/>
              <a:p>
                <a:pPr>
                  <a:defRPr/>
                </a:pPr>
                <a:endParaRPr lang="en-US" dirty="0">
                  <a:latin typeface="Calibri" panose="020F0502020204030204" pitchFamily="34" charset="0"/>
                </a:endParaRPr>
              </a:p>
            </p:txBody>
          </p:sp>
          <p:sp>
            <p:nvSpPr>
              <p:cNvPr id="30" name="Rectangle 28"/>
              <p:cNvSpPr>
                <a:spLocks noChangeArrowheads="1"/>
              </p:cNvSpPr>
              <p:nvPr/>
            </p:nvSpPr>
            <p:spPr bwMode="auto">
              <a:xfrm>
                <a:off x="48" y="246"/>
                <a:ext cx="96" cy="96"/>
              </a:xfrm>
              <a:prstGeom prst="rect">
                <a:avLst/>
              </a:prstGeom>
              <a:solidFill>
                <a:schemeClr val="bg1">
                  <a:alpha val="50000"/>
                </a:schemeClr>
              </a:solidFill>
              <a:ln w="9525">
                <a:noFill/>
                <a:miter lim="800000"/>
                <a:headEnd/>
                <a:tailEnd/>
              </a:ln>
              <a:effectLst/>
            </p:spPr>
            <p:txBody>
              <a:bodyPr wrap="none" anchor="ctr"/>
              <a:lstStyle/>
              <a:p>
                <a:pPr>
                  <a:defRPr/>
                </a:pPr>
                <a:endParaRPr lang="en-US" dirty="0">
                  <a:latin typeface="Calibri" panose="020F0502020204030204" pitchFamily="34" charset="0"/>
                </a:endParaRPr>
              </a:p>
            </p:txBody>
          </p:sp>
          <p:sp>
            <p:nvSpPr>
              <p:cNvPr id="31" name="Rectangle 29"/>
              <p:cNvSpPr>
                <a:spLocks noChangeArrowheads="1"/>
              </p:cNvSpPr>
              <p:nvPr/>
            </p:nvSpPr>
            <p:spPr bwMode="auto">
              <a:xfrm>
                <a:off x="48" y="391"/>
                <a:ext cx="96" cy="96"/>
              </a:xfrm>
              <a:prstGeom prst="rect">
                <a:avLst/>
              </a:prstGeom>
              <a:solidFill>
                <a:schemeClr val="bg1">
                  <a:alpha val="50000"/>
                </a:schemeClr>
              </a:solidFill>
              <a:ln w="9525">
                <a:noFill/>
                <a:miter lim="800000"/>
                <a:headEnd/>
                <a:tailEnd/>
              </a:ln>
              <a:effectLst/>
            </p:spPr>
            <p:txBody>
              <a:bodyPr wrap="none" anchor="ctr"/>
              <a:lstStyle/>
              <a:p>
                <a:pPr>
                  <a:defRPr/>
                </a:pPr>
                <a:endParaRPr lang="en-US" dirty="0">
                  <a:latin typeface="Calibri" panose="020F0502020204030204" pitchFamily="34" charset="0"/>
                </a:endParaRPr>
              </a:p>
            </p:txBody>
          </p:sp>
          <p:sp>
            <p:nvSpPr>
              <p:cNvPr id="32" name="Rectangle 30"/>
              <p:cNvSpPr>
                <a:spLocks noChangeArrowheads="1"/>
              </p:cNvSpPr>
              <p:nvPr/>
            </p:nvSpPr>
            <p:spPr bwMode="auto">
              <a:xfrm>
                <a:off x="48" y="535"/>
                <a:ext cx="96" cy="95"/>
              </a:xfrm>
              <a:prstGeom prst="rect">
                <a:avLst/>
              </a:prstGeom>
              <a:solidFill>
                <a:schemeClr val="bg1">
                  <a:alpha val="50000"/>
                </a:schemeClr>
              </a:solidFill>
              <a:ln w="9525">
                <a:noFill/>
                <a:miter lim="800000"/>
                <a:headEnd/>
                <a:tailEnd/>
              </a:ln>
              <a:effectLst/>
            </p:spPr>
            <p:txBody>
              <a:bodyPr wrap="none" anchor="ctr"/>
              <a:lstStyle/>
              <a:p>
                <a:pPr>
                  <a:defRPr/>
                </a:pPr>
                <a:endParaRPr lang="en-US" dirty="0">
                  <a:latin typeface="Calibri" panose="020F0502020204030204" pitchFamily="34" charset="0"/>
                </a:endParaRPr>
              </a:p>
            </p:txBody>
          </p:sp>
          <p:sp>
            <p:nvSpPr>
              <p:cNvPr id="33" name="Rectangle 31"/>
              <p:cNvSpPr>
                <a:spLocks noChangeArrowheads="1"/>
              </p:cNvSpPr>
              <p:nvPr/>
            </p:nvSpPr>
            <p:spPr bwMode="auto">
              <a:xfrm>
                <a:off x="48" y="678"/>
                <a:ext cx="96" cy="97"/>
              </a:xfrm>
              <a:prstGeom prst="rect">
                <a:avLst/>
              </a:prstGeom>
              <a:solidFill>
                <a:schemeClr val="bg1">
                  <a:alpha val="50000"/>
                </a:schemeClr>
              </a:solidFill>
              <a:ln w="9525">
                <a:noFill/>
                <a:miter lim="800000"/>
                <a:headEnd/>
                <a:tailEnd/>
              </a:ln>
              <a:effectLst/>
            </p:spPr>
            <p:txBody>
              <a:bodyPr wrap="none" anchor="ctr"/>
              <a:lstStyle/>
              <a:p>
                <a:pPr>
                  <a:defRPr/>
                </a:pPr>
                <a:endParaRPr lang="en-US" dirty="0">
                  <a:latin typeface="Calibri" panose="020F0502020204030204" pitchFamily="34" charset="0"/>
                </a:endParaRPr>
              </a:p>
            </p:txBody>
          </p:sp>
          <p:sp>
            <p:nvSpPr>
              <p:cNvPr id="34" name="Rectangle 32"/>
              <p:cNvSpPr>
                <a:spLocks noChangeArrowheads="1"/>
              </p:cNvSpPr>
              <p:nvPr/>
            </p:nvSpPr>
            <p:spPr bwMode="auto">
              <a:xfrm>
                <a:off x="48" y="823"/>
                <a:ext cx="96" cy="97"/>
              </a:xfrm>
              <a:prstGeom prst="rect">
                <a:avLst/>
              </a:prstGeom>
              <a:solidFill>
                <a:schemeClr val="bg1">
                  <a:alpha val="50000"/>
                </a:schemeClr>
              </a:solidFill>
              <a:ln w="9525">
                <a:noFill/>
                <a:miter lim="800000"/>
                <a:headEnd/>
                <a:tailEnd/>
              </a:ln>
              <a:effectLst/>
            </p:spPr>
            <p:txBody>
              <a:bodyPr wrap="none" anchor="ctr"/>
              <a:lstStyle/>
              <a:p>
                <a:pPr>
                  <a:defRPr/>
                </a:pPr>
                <a:endParaRPr lang="en-US" dirty="0">
                  <a:latin typeface="Calibri" panose="020F0502020204030204" pitchFamily="34" charset="0"/>
                </a:endParaRPr>
              </a:p>
            </p:txBody>
          </p:sp>
          <p:sp>
            <p:nvSpPr>
              <p:cNvPr id="35" name="Rectangle 33"/>
              <p:cNvSpPr>
                <a:spLocks noChangeArrowheads="1"/>
              </p:cNvSpPr>
              <p:nvPr/>
            </p:nvSpPr>
            <p:spPr bwMode="auto">
              <a:xfrm>
                <a:off x="48" y="968"/>
                <a:ext cx="96" cy="95"/>
              </a:xfrm>
              <a:prstGeom prst="rect">
                <a:avLst/>
              </a:prstGeom>
              <a:solidFill>
                <a:schemeClr val="bg1">
                  <a:alpha val="50000"/>
                </a:schemeClr>
              </a:solidFill>
              <a:ln w="9525">
                <a:noFill/>
                <a:miter lim="800000"/>
                <a:headEnd/>
                <a:tailEnd/>
              </a:ln>
              <a:effectLst/>
            </p:spPr>
            <p:txBody>
              <a:bodyPr wrap="none" anchor="ctr"/>
              <a:lstStyle/>
              <a:p>
                <a:pPr>
                  <a:defRPr/>
                </a:pPr>
                <a:endParaRPr lang="en-US" dirty="0">
                  <a:latin typeface="Calibri" panose="020F0502020204030204" pitchFamily="34" charset="0"/>
                </a:endParaRPr>
              </a:p>
            </p:txBody>
          </p:sp>
        </p:grpSp>
      </p:grpSp>
      <p:sp>
        <p:nvSpPr>
          <p:cNvPr id="4130" name="Rectangle 34"/>
          <p:cNvSpPr>
            <a:spLocks noGrp="1" noChangeArrowheads="1"/>
          </p:cNvSpPr>
          <p:nvPr>
            <p:ph type="ctrTitle" sz="quarter"/>
          </p:nvPr>
        </p:nvSpPr>
        <p:spPr>
          <a:xfrm>
            <a:off x="1143000" y="2286000"/>
            <a:ext cx="7772400" cy="1143000"/>
          </a:xfrm>
        </p:spPr>
        <p:txBody>
          <a:bodyPr/>
          <a:lstStyle>
            <a:lvl1pPr algn="ctr">
              <a:defRPr>
                <a:solidFill>
                  <a:srgbClr val="00FFFF"/>
                </a:solidFill>
              </a:defRPr>
            </a:lvl1pPr>
          </a:lstStyle>
          <a:p>
            <a:r>
              <a:rPr lang="en-US"/>
              <a:t>Click to edit Master title style</a:t>
            </a:r>
          </a:p>
        </p:txBody>
      </p:sp>
      <p:sp>
        <p:nvSpPr>
          <p:cNvPr id="4131" name="Rectangle 35"/>
          <p:cNvSpPr>
            <a:spLocks noGrp="1" noChangeArrowheads="1"/>
          </p:cNvSpPr>
          <p:nvPr>
            <p:ph type="subTitle" sz="quarter" idx="1"/>
          </p:nvPr>
        </p:nvSpPr>
        <p:spPr>
          <a:xfrm>
            <a:off x="1828800" y="3886200"/>
            <a:ext cx="6400800" cy="1752600"/>
          </a:xfrm>
        </p:spPr>
        <p:txBody>
          <a:bodyPr lIns="92075" tIns="46038" rIns="92075" bIns="46038"/>
          <a:lstStyle>
            <a:lvl1pPr marL="0" indent="0" algn="ctr">
              <a:buFont typeface="Wingdings" pitchFamily="2" charset="2"/>
              <a:buNone/>
              <a:defRPr>
                <a:solidFill>
                  <a:srgbClr val="FFFFFF"/>
                </a:solidFill>
              </a:defRPr>
            </a:lvl1pPr>
          </a:lstStyle>
          <a:p>
            <a:r>
              <a:rPr lang="en-US"/>
              <a:t>Click to edit Master subtitle style</a:t>
            </a:r>
          </a:p>
        </p:txBody>
      </p:sp>
      <p:sp>
        <p:nvSpPr>
          <p:cNvPr id="36" name="Rectangle 36"/>
          <p:cNvSpPr>
            <a:spLocks noGrp="1" noChangeArrowheads="1"/>
          </p:cNvSpPr>
          <p:nvPr>
            <p:ph type="dt" sz="quarter" idx="10"/>
          </p:nvPr>
        </p:nvSpPr>
        <p:spPr/>
        <p:txBody>
          <a:bodyPr/>
          <a:lstStyle>
            <a:lvl1pPr>
              <a:defRPr>
                <a:solidFill>
                  <a:srgbClr val="FFFFFF"/>
                </a:solidFill>
              </a:defRPr>
            </a:lvl1pPr>
          </a:lstStyle>
          <a:p>
            <a:pPr>
              <a:defRPr/>
            </a:pPr>
            <a:endParaRPr lang="en-US"/>
          </a:p>
        </p:txBody>
      </p:sp>
      <p:sp>
        <p:nvSpPr>
          <p:cNvPr id="37" name="Rectangle 37"/>
          <p:cNvSpPr>
            <a:spLocks noGrp="1" noChangeArrowheads="1"/>
          </p:cNvSpPr>
          <p:nvPr>
            <p:ph type="ftr" sz="quarter" idx="11"/>
          </p:nvPr>
        </p:nvSpPr>
        <p:spPr/>
        <p:txBody>
          <a:bodyPr/>
          <a:lstStyle>
            <a:lvl1pPr>
              <a:defRPr>
                <a:solidFill>
                  <a:srgbClr val="FFFFFF"/>
                </a:solidFill>
              </a:defRPr>
            </a:lvl1pPr>
          </a:lstStyle>
          <a:p>
            <a:pPr>
              <a:defRPr/>
            </a:pPr>
            <a:endParaRPr lang="en-US"/>
          </a:p>
        </p:txBody>
      </p:sp>
      <p:sp>
        <p:nvSpPr>
          <p:cNvPr id="38" name="Rectangle 38"/>
          <p:cNvSpPr>
            <a:spLocks noGrp="1" noChangeArrowheads="1"/>
          </p:cNvSpPr>
          <p:nvPr>
            <p:ph type="sldNum" sz="quarter" idx="12"/>
          </p:nvPr>
        </p:nvSpPr>
        <p:spPr/>
        <p:txBody>
          <a:bodyPr/>
          <a:lstStyle>
            <a:lvl1pPr>
              <a:defRPr>
                <a:solidFill>
                  <a:srgbClr val="FFFFFF"/>
                </a:solidFill>
              </a:defRPr>
            </a:lvl1pPr>
          </a:lstStyle>
          <a:p>
            <a:fld id="{57A3C1BD-8A87-4EB9-AE1D-57F4A252D92F}" type="slidenum">
              <a:rPr lang="en-US" altLang="en-US"/>
              <a:pPr/>
              <a:t>‹#›</a:t>
            </a:fld>
            <a:endParaRPr lang="en-US" altLang="en-US"/>
          </a:p>
        </p:txBody>
      </p:sp>
    </p:spTree>
    <p:extLst>
      <p:ext uri="{BB962C8B-B14F-4D97-AF65-F5344CB8AC3E}">
        <p14:creationId xmlns:p14="http://schemas.microsoft.com/office/powerpoint/2010/main" val="31018239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77331" y="1652461"/>
            <a:ext cx="4324594" cy="4406562"/>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39214" y="1652461"/>
            <a:ext cx="4324594" cy="4406562"/>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ChangeArrowheads="1"/>
          </p:cNvSpPr>
          <p:nvPr>
            <p:ph type="dt" sz="half" idx="10"/>
          </p:nvPr>
        </p:nvSpPr>
        <p:spPr/>
        <p:txBody>
          <a:bodyPr/>
          <a:lstStyle>
            <a:lvl1pPr>
              <a:defRPr/>
            </a:lvl1pPr>
          </a:lstStyle>
          <a:p>
            <a:pPr>
              <a:defRPr/>
            </a:pPr>
            <a:endParaRPr lang="en-US"/>
          </a:p>
        </p:txBody>
      </p:sp>
      <p:sp>
        <p:nvSpPr>
          <p:cNvPr id="6" name="Footer Placeholder 5"/>
          <p:cNvSpPr>
            <a:spLocks noGrp="1" noChangeArrowheads="1"/>
          </p:cNvSpPr>
          <p:nvPr>
            <p:ph type="ftr" sz="quarter" idx="11"/>
          </p:nvPr>
        </p:nvSpPr>
        <p:spPr/>
        <p:txBody>
          <a:bodyPr/>
          <a:lstStyle>
            <a:lvl1pPr>
              <a:defRPr/>
            </a:lvl1pPr>
          </a:lstStyle>
          <a:p>
            <a:pPr>
              <a:defRPr/>
            </a:pPr>
            <a:endParaRPr lang="en-US"/>
          </a:p>
        </p:txBody>
      </p:sp>
      <p:sp>
        <p:nvSpPr>
          <p:cNvPr id="7" name="Slide Number Placeholder 6"/>
          <p:cNvSpPr>
            <a:spLocks noGrp="1" noChangeArrowheads="1"/>
          </p:cNvSpPr>
          <p:nvPr>
            <p:ph type="sldNum" sz="quarter" idx="12"/>
          </p:nvPr>
        </p:nvSpPr>
        <p:spPr/>
        <p:txBody>
          <a:bodyPr/>
          <a:lstStyle>
            <a:lvl1pPr>
              <a:defRPr/>
            </a:lvl1pPr>
          </a:lstStyle>
          <a:p>
            <a:fld id="{CEBE144E-5AFD-479E-AC36-44027DF66A46}" type="slidenum">
              <a:rPr lang="en-US" altLang="en-US"/>
              <a:pPr/>
              <a:t>‹#›</a:t>
            </a:fld>
            <a:endParaRPr lang="en-US" altLang="en-US"/>
          </a:p>
        </p:txBody>
      </p:sp>
    </p:spTree>
    <p:extLst>
      <p:ext uri="{BB962C8B-B14F-4D97-AF65-F5344CB8AC3E}">
        <p14:creationId xmlns:p14="http://schemas.microsoft.com/office/powerpoint/2010/main" val="47008579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1169988" y="1946275"/>
            <a:ext cx="7772400" cy="4114800"/>
          </a:xfrm>
        </p:spPr>
        <p:txBody>
          <a:bodyPr/>
          <a:lstStyle/>
          <a:p>
            <a:pPr lvl="0"/>
            <a:endParaRPr lang="en-US" noProof="0"/>
          </a:p>
        </p:txBody>
      </p:sp>
      <p:sp>
        <p:nvSpPr>
          <p:cNvPr id="4" name="Date Placeholder 3"/>
          <p:cNvSpPr>
            <a:spLocks noGrp="1"/>
          </p:cNvSpPr>
          <p:nvPr>
            <p:ph type="dt" sz="half" idx="10"/>
          </p:nvPr>
        </p:nvSpPr>
        <p:spPr/>
        <p:txBody>
          <a:bodyPr/>
          <a:lstStyle>
            <a:lvl1pPr>
              <a:defRPr/>
            </a:lvl1pPr>
          </a:lstStyle>
          <a:p>
            <a:pPr>
              <a:defRPr/>
            </a:pPr>
            <a:fld id="{1095A85E-A017-48E2-8C36-B52A3589F659}" type="datetime1">
              <a:rPr lang="en-US"/>
              <a:pPr>
                <a:defRPr/>
              </a:pPr>
              <a:t>12/22/2019</a:t>
            </a:fld>
            <a:endParaRPr lang="en-US"/>
          </a:p>
        </p:txBody>
      </p:sp>
      <p:sp>
        <p:nvSpPr>
          <p:cNvPr id="5" name="Footer Placeholder 4"/>
          <p:cNvSpPr>
            <a:spLocks noGrp="1"/>
          </p:cNvSpPr>
          <p:nvPr>
            <p:ph type="ftr" sz="quarter" idx="11"/>
          </p:nvPr>
        </p:nvSpPr>
        <p:spPr/>
        <p:txBody>
          <a:bodyPr/>
          <a:lstStyle>
            <a:lvl1pPr>
              <a:defRPr/>
            </a:lvl1pPr>
          </a:lstStyle>
          <a:p>
            <a:pPr>
              <a:defRPr/>
            </a:pPr>
            <a:r>
              <a:rPr lang="en-US"/>
              <a:t>DANIEL</a:t>
            </a:r>
          </a:p>
        </p:txBody>
      </p:sp>
      <p:sp>
        <p:nvSpPr>
          <p:cNvPr id="6" name="Slide Number Placeholder 5"/>
          <p:cNvSpPr>
            <a:spLocks noGrp="1"/>
          </p:cNvSpPr>
          <p:nvPr>
            <p:ph type="sldNum" sz="quarter" idx="12"/>
          </p:nvPr>
        </p:nvSpPr>
        <p:spPr/>
        <p:txBody>
          <a:bodyPr/>
          <a:lstStyle>
            <a:lvl1pPr>
              <a:defRPr/>
            </a:lvl1pPr>
          </a:lstStyle>
          <a:p>
            <a:pPr>
              <a:defRPr/>
            </a:pPr>
            <a:fld id="{5621BA2D-BFD4-43E6-AE9D-591A4F31ADF2}" type="slidenum">
              <a:rPr lang="en-US" altLang="en-US"/>
              <a:pPr>
                <a:defRPr/>
              </a:pPr>
              <a:t>‹#›</a:t>
            </a:fld>
            <a:endParaRPr lang="en-US" altLang="en-US"/>
          </a:p>
        </p:txBody>
      </p:sp>
    </p:spTree>
    <p:extLst>
      <p:ext uri="{BB962C8B-B14F-4D97-AF65-F5344CB8AC3E}">
        <p14:creationId xmlns:p14="http://schemas.microsoft.com/office/powerpoint/2010/main" val="37867016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7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143000" y="609600"/>
            <a:ext cx="77724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169988" y="1946275"/>
            <a:ext cx="77724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770908578"/>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8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143000" y="609600"/>
            <a:ext cx="77724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169988" y="1946275"/>
            <a:ext cx="77724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128435577"/>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reserve="1">
  <p:cSld name="10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143000" y="609600"/>
            <a:ext cx="77724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169988" y="1946275"/>
            <a:ext cx="77724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1381332492"/>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143000" y="609600"/>
            <a:ext cx="77724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169988" y="1946275"/>
            <a:ext cx="77724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1385657044"/>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 preserve="1">
  <p:cSld name="9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143000" y="609600"/>
            <a:ext cx="77724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169988" y="1946275"/>
            <a:ext cx="77724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3957859783"/>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 preserve="1">
  <p:cSld name="5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143000" y="609600"/>
            <a:ext cx="77724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169988" y="1946275"/>
            <a:ext cx="77724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2408983838"/>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itle" preserve="1">
  <p:cSld name="3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143000" y="609600"/>
            <a:ext cx="77724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169988" y="1946275"/>
            <a:ext cx="77724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810753474"/>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143000" y="609600"/>
            <a:ext cx="77724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169988" y="1946275"/>
            <a:ext cx="77724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2660119707"/>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1085850" cy="6854825"/>
            <a:chOff x="0" y="0"/>
            <a:chExt cx="684" cy="4318"/>
          </a:xfrm>
        </p:grpSpPr>
        <p:sp>
          <p:nvSpPr>
            <p:cNvPr id="14339"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eaLnBrk="1" hangingPunct="1">
                <a:defRPr/>
              </a:pPr>
              <a:endParaRPr lang="en-US" dirty="0">
                <a:latin typeface="Calibri" panose="020F0502020204030204" pitchFamily="34" charset="0"/>
                <a:cs typeface="+mn-cs"/>
              </a:endParaRPr>
            </a:p>
          </p:txBody>
        </p:sp>
        <p:grpSp>
          <p:nvGrpSpPr>
            <p:cNvPr id="1033" name="Group 4"/>
            <p:cNvGrpSpPr>
              <a:grpSpLocks/>
            </p:cNvGrpSpPr>
            <p:nvPr/>
          </p:nvGrpSpPr>
          <p:grpSpPr bwMode="auto">
            <a:xfrm>
              <a:off x="48" y="102"/>
              <a:ext cx="96" cy="4128"/>
              <a:chOff x="48" y="102"/>
              <a:chExt cx="96" cy="4128"/>
            </a:xfrm>
          </p:grpSpPr>
          <p:sp>
            <p:nvSpPr>
              <p:cNvPr id="1034" name="Rectangle 5"/>
              <p:cNvSpPr>
                <a:spLocks noChangeArrowheads="1"/>
              </p:cNvSpPr>
              <p:nvPr/>
            </p:nvSpPr>
            <p:spPr bwMode="auto">
              <a:xfrm>
                <a:off x="48" y="110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dirty="0">
                  <a:latin typeface="Calibri" panose="020F0502020204030204" pitchFamily="34" charset="0"/>
                </a:endParaRPr>
              </a:p>
            </p:txBody>
          </p:sp>
          <p:sp>
            <p:nvSpPr>
              <p:cNvPr id="1035" name="Rectangle 6"/>
              <p:cNvSpPr>
                <a:spLocks noChangeArrowheads="1"/>
              </p:cNvSpPr>
              <p:nvPr/>
            </p:nvSpPr>
            <p:spPr bwMode="auto">
              <a:xfrm>
                <a:off x="48" y="125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dirty="0">
                  <a:latin typeface="Calibri" panose="020F0502020204030204" pitchFamily="34" charset="0"/>
                </a:endParaRPr>
              </a:p>
            </p:txBody>
          </p:sp>
          <p:sp>
            <p:nvSpPr>
              <p:cNvPr id="1036" name="Rectangle 7"/>
              <p:cNvSpPr>
                <a:spLocks noChangeArrowheads="1"/>
              </p:cNvSpPr>
              <p:nvPr/>
            </p:nvSpPr>
            <p:spPr bwMode="auto">
              <a:xfrm>
                <a:off x="48" y="139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dirty="0">
                  <a:latin typeface="Calibri" panose="020F0502020204030204" pitchFamily="34" charset="0"/>
                </a:endParaRPr>
              </a:p>
            </p:txBody>
          </p:sp>
          <p:sp>
            <p:nvSpPr>
              <p:cNvPr id="1037" name="Rectangle 8"/>
              <p:cNvSpPr>
                <a:spLocks noChangeArrowheads="1"/>
              </p:cNvSpPr>
              <p:nvPr/>
            </p:nvSpPr>
            <p:spPr bwMode="auto">
              <a:xfrm>
                <a:off x="48" y="1538"/>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dirty="0">
                  <a:latin typeface="Calibri" panose="020F0502020204030204" pitchFamily="34" charset="0"/>
                </a:endParaRPr>
              </a:p>
            </p:txBody>
          </p:sp>
          <p:sp>
            <p:nvSpPr>
              <p:cNvPr id="1038" name="Rectangle 9"/>
              <p:cNvSpPr>
                <a:spLocks noChangeArrowheads="1"/>
              </p:cNvSpPr>
              <p:nvPr/>
            </p:nvSpPr>
            <p:spPr bwMode="auto">
              <a:xfrm>
                <a:off x="48" y="1683"/>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dirty="0">
                  <a:latin typeface="Calibri" panose="020F0502020204030204" pitchFamily="34" charset="0"/>
                </a:endParaRPr>
              </a:p>
            </p:txBody>
          </p:sp>
          <p:sp>
            <p:nvSpPr>
              <p:cNvPr id="1039" name="Rectangle 10"/>
              <p:cNvSpPr>
                <a:spLocks noChangeArrowheads="1"/>
              </p:cNvSpPr>
              <p:nvPr/>
            </p:nvSpPr>
            <p:spPr bwMode="auto">
              <a:xfrm>
                <a:off x="48" y="182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dirty="0">
                  <a:latin typeface="Calibri" panose="020F0502020204030204" pitchFamily="34" charset="0"/>
                </a:endParaRPr>
              </a:p>
            </p:txBody>
          </p:sp>
          <p:sp>
            <p:nvSpPr>
              <p:cNvPr id="1040" name="Rectangle 11"/>
              <p:cNvSpPr>
                <a:spLocks noChangeArrowheads="1"/>
              </p:cNvSpPr>
              <p:nvPr/>
            </p:nvSpPr>
            <p:spPr bwMode="auto">
              <a:xfrm>
                <a:off x="48" y="197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dirty="0">
                  <a:latin typeface="Calibri" panose="020F0502020204030204" pitchFamily="34" charset="0"/>
                </a:endParaRPr>
              </a:p>
            </p:txBody>
          </p:sp>
          <p:sp>
            <p:nvSpPr>
              <p:cNvPr id="1041" name="Rectangle 12"/>
              <p:cNvSpPr>
                <a:spLocks noChangeArrowheads="1"/>
              </p:cNvSpPr>
              <p:nvPr/>
            </p:nvSpPr>
            <p:spPr bwMode="auto">
              <a:xfrm>
                <a:off x="48" y="2115"/>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dirty="0">
                  <a:latin typeface="Calibri" panose="020F0502020204030204" pitchFamily="34" charset="0"/>
                </a:endParaRPr>
              </a:p>
            </p:txBody>
          </p:sp>
          <p:sp>
            <p:nvSpPr>
              <p:cNvPr id="1042" name="Rectangle 13"/>
              <p:cNvSpPr>
                <a:spLocks noChangeArrowheads="1"/>
              </p:cNvSpPr>
              <p:nvPr/>
            </p:nvSpPr>
            <p:spPr bwMode="auto">
              <a:xfrm>
                <a:off x="48" y="225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dirty="0">
                  <a:latin typeface="Calibri" panose="020F0502020204030204" pitchFamily="34" charset="0"/>
                </a:endParaRPr>
              </a:p>
            </p:txBody>
          </p:sp>
          <p:sp>
            <p:nvSpPr>
              <p:cNvPr id="1043" name="Rectangle 14"/>
              <p:cNvSpPr>
                <a:spLocks noChangeArrowheads="1"/>
              </p:cNvSpPr>
              <p:nvPr/>
            </p:nvSpPr>
            <p:spPr bwMode="auto">
              <a:xfrm>
                <a:off x="48" y="240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dirty="0">
                  <a:latin typeface="Calibri" panose="020F0502020204030204" pitchFamily="34" charset="0"/>
                </a:endParaRPr>
              </a:p>
            </p:txBody>
          </p:sp>
          <p:sp>
            <p:nvSpPr>
              <p:cNvPr id="1044" name="Rectangle 15"/>
              <p:cNvSpPr>
                <a:spLocks noChangeArrowheads="1"/>
              </p:cNvSpPr>
              <p:nvPr/>
            </p:nvSpPr>
            <p:spPr bwMode="auto">
              <a:xfrm>
                <a:off x="48" y="254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dirty="0">
                  <a:latin typeface="Calibri" panose="020F0502020204030204" pitchFamily="34" charset="0"/>
                </a:endParaRPr>
              </a:p>
            </p:txBody>
          </p:sp>
          <p:sp>
            <p:nvSpPr>
              <p:cNvPr id="1045" name="Rectangle 16"/>
              <p:cNvSpPr>
                <a:spLocks noChangeArrowheads="1"/>
              </p:cNvSpPr>
              <p:nvPr/>
            </p:nvSpPr>
            <p:spPr bwMode="auto">
              <a:xfrm>
                <a:off x="48" y="269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dirty="0">
                  <a:latin typeface="Calibri" panose="020F0502020204030204" pitchFamily="34" charset="0"/>
                </a:endParaRPr>
              </a:p>
            </p:txBody>
          </p:sp>
          <p:sp>
            <p:nvSpPr>
              <p:cNvPr id="1046" name="Rectangle 17"/>
              <p:cNvSpPr>
                <a:spLocks noChangeArrowheads="1"/>
              </p:cNvSpPr>
              <p:nvPr/>
            </p:nvSpPr>
            <p:spPr bwMode="auto">
              <a:xfrm>
                <a:off x="48" y="283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dirty="0">
                  <a:latin typeface="Calibri" panose="020F0502020204030204" pitchFamily="34" charset="0"/>
                </a:endParaRPr>
              </a:p>
            </p:txBody>
          </p:sp>
          <p:sp>
            <p:nvSpPr>
              <p:cNvPr id="1047" name="Rectangle 18"/>
              <p:cNvSpPr>
                <a:spLocks noChangeArrowheads="1"/>
              </p:cNvSpPr>
              <p:nvPr/>
            </p:nvSpPr>
            <p:spPr bwMode="auto">
              <a:xfrm>
                <a:off x="48" y="298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dirty="0">
                  <a:latin typeface="Calibri" panose="020F0502020204030204" pitchFamily="34" charset="0"/>
                </a:endParaRPr>
              </a:p>
            </p:txBody>
          </p:sp>
          <p:sp>
            <p:nvSpPr>
              <p:cNvPr id="1048" name="Rectangle 19"/>
              <p:cNvSpPr>
                <a:spLocks noChangeArrowheads="1"/>
              </p:cNvSpPr>
              <p:nvPr/>
            </p:nvSpPr>
            <p:spPr bwMode="auto">
              <a:xfrm>
                <a:off x="48" y="3124"/>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dirty="0">
                  <a:latin typeface="Calibri" panose="020F0502020204030204" pitchFamily="34" charset="0"/>
                </a:endParaRPr>
              </a:p>
            </p:txBody>
          </p:sp>
          <p:sp>
            <p:nvSpPr>
              <p:cNvPr id="1049" name="Rectangle 20"/>
              <p:cNvSpPr>
                <a:spLocks noChangeArrowheads="1"/>
              </p:cNvSpPr>
              <p:nvPr/>
            </p:nvSpPr>
            <p:spPr bwMode="auto">
              <a:xfrm>
                <a:off x="48" y="3269"/>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dirty="0">
                  <a:latin typeface="Calibri" panose="020F0502020204030204" pitchFamily="34" charset="0"/>
                </a:endParaRPr>
              </a:p>
            </p:txBody>
          </p:sp>
          <p:sp>
            <p:nvSpPr>
              <p:cNvPr id="1050" name="Rectangle 21"/>
              <p:cNvSpPr>
                <a:spLocks noChangeArrowheads="1"/>
              </p:cNvSpPr>
              <p:nvPr/>
            </p:nvSpPr>
            <p:spPr bwMode="auto">
              <a:xfrm>
                <a:off x="48" y="3412"/>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dirty="0">
                  <a:latin typeface="Calibri" panose="020F0502020204030204" pitchFamily="34" charset="0"/>
                </a:endParaRPr>
              </a:p>
            </p:txBody>
          </p:sp>
          <p:sp>
            <p:nvSpPr>
              <p:cNvPr id="1051" name="Rectangle 22"/>
              <p:cNvSpPr>
                <a:spLocks noChangeArrowheads="1"/>
              </p:cNvSpPr>
              <p:nvPr/>
            </p:nvSpPr>
            <p:spPr bwMode="auto">
              <a:xfrm>
                <a:off x="48" y="3557"/>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dirty="0">
                  <a:latin typeface="Calibri" panose="020F0502020204030204" pitchFamily="34" charset="0"/>
                </a:endParaRPr>
              </a:p>
            </p:txBody>
          </p:sp>
          <p:sp>
            <p:nvSpPr>
              <p:cNvPr id="1052" name="Rectangle 23"/>
              <p:cNvSpPr>
                <a:spLocks noChangeArrowheads="1"/>
              </p:cNvSpPr>
              <p:nvPr/>
            </p:nvSpPr>
            <p:spPr bwMode="auto">
              <a:xfrm>
                <a:off x="48" y="3702"/>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dirty="0">
                  <a:latin typeface="Calibri" panose="020F0502020204030204" pitchFamily="34" charset="0"/>
                </a:endParaRPr>
              </a:p>
            </p:txBody>
          </p:sp>
          <p:sp>
            <p:nvSpPr>
              <p:cNvPr id="1053" name="Rectangle 24"/>
              <p:cNvSpPr>
                <a:spLocks noChangeArrowheads="1"/>
              </p:cNvSpPr>
              <p:nvPr/>
            </p:nvSpPr>
            <p:spPr bwMode="auto">
              <a:xfrm>
                <a:off x="48" y="384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dirty="0">
                  <a:latin typeface="Calibri" panose="020F0502020204030204" pitchFamily="34" charset="0"/>
                </a:endParaRPr>
              </a:p>
            </p:txBody>
          </p:sp>
          <p:sp>
            <p:nvSpPr>
              <p:cNvPr id="1054" name="Rectangle 25"/>
              <p:cNvSpPr>
                <a:spLocks noChangeArrowheads="1"/>
              </p:cNvSpPr>
              <p:nvPr/>
            </p:nvSpPr>
            <p:spPr bwMode="auto">
              <a:xfrm>
                <a:off x="48" y="399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dirty="0">
                  <a:latin typeface="Calibri" panose="020F0502020204030204" pitchFamily="34" charset="0"/>
                </a:endParaRPr>
              </a:p>
            </p:txBody>
          </p:sp>
          <p:sp>
            <p:nvSpPr>
              <p:cNvPr id="1055" name="Rectangle 26"/>
              <p:cNvSpPr>
                <a:spLocks noChangeArrowheads="1"/>
              </p:cNvSpPr>
              <p:nvPr/>
            </p:nvSpPr>
            <p:spPr bwMode="auto">
              <a:xfrm>
                <a:off x="48" y="413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dirty="0">
                  <a:latin typeface="Calibri" panose="020F0502020204030204" pitchFamily="34" charset="0"/>
                </a:endParaRPr>
              </a:p>
            </p:txBody>
          </p:sp>
          <p:sp>
            <p:nvSpPr>
              <p:cNvPr id="1056" name="Rectangle 27"/>
              <p:cNvSpPr>
                <a:spLocks noChangeArrowheads="1"/>
              </p:cNvSpPr>
              <p:nvPr/>
            </p:nvSpPr>
            <p:spPr bwMode="auto">
              <a:xfrm>
                <a:off x="48" y="10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dirty="0">
                  <a:latin typeface="Calibri" panose="020F0502020204030204" pitchFamily="34" charset="0"/>
                </a:endParaRPr>
              </a:p>
            </p:txBody>
          </p:sp>
          <p:sp>
            <p:nvSpPr>
              <p:cNvPr id="1057" name="Rectangle 28"/>
              <p:cNvSpPr>
                <a:spLocks noChangeArrowheads="1"/>
              </p:cNvSpPr>
              <p:nvPr/>
            </p:nvSpPr>
            <p:spPr bwMode="auto">
              <a:xfrm>
                <a:off x="48" y="246"/>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dirty="0">
                  <a:latin typeface="Calibri" panose="020F0502020204030204" pitchFamily="34" charset="0"/>
                </a:endParaRPr>
              </a:p>
            </p:txBody>
          </p:sp>
          <p:sp>
            <p:nvSpPr>
              <p:cNvPr id="1058" name="Rectangle 29"/>
              <p:cNvSpPr>
                <a:spLocks noChangeArrowheads="1"/>
              </p:cNvSpPr>
              <p:nvPr/>
            </p:nvSpPr>
            <p:spPr bwMode="auto">
              <a:xfrm>
                <a:off x="48" y="39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dirty="0">
                  <a:latin typeface="Calibri" panose="020F0502020204030204" pitchFamily="34" charset="0"/>
                </a:endParaRPr>
              </a:p>
            </p:txBody>
          </p:sp>
          <p:sp>
            <p:nvSpPr>
              <p:cNvPr id="1059" name="Rectangle 30"/>
              <p:cNvSpPr>
                <a:spLocks noChangeArrowheads="1"/>
              </p:cNvSpPr>
              <p:nvPr/>
            </p:nvSpPr>
            <p:spPr bwMode="auto">
              <a:xfrm>
                <a:off x="48" y="535"/>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dirty="0">
                  <a:latin typeface="Calibri" panose="020F0502020204030204" pitchFamily="34" charset="0"/>
                </a:endParaRPr>
              </a:p>
            </p:txBody>
          </p:sp>
          <p:sp>
            <p:nvSpPr>
              <p:cNvPr id="1060" name="Rectangle 31"/>
              <p:cNvSpPr>
                <a:spLocks noChangeArrowheads="1"/>
              </p:cNvSpPr>
              <p:nvPr/>
            </p:nvSpPr>
            <p:spPr bwMode="auto">
              <a:xfrm>
                <a:off x="48" y="67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dirty="0">
                  <a:latin typeface="Calibri" panose="020F0502020204030204" pitchFamily="34" charset="0"/>
                </a:endParaRPr>
              </a:p>
            </p:txBody>
          </p:sp>
          <p:sp>
            <p:nvSpPr>
              <p:cNvPr id="1061" name="Rectangle 32"/>
              <p:cNvSpPr>
                <a:spLocks noChangeArrowheads="1"/>
              </p:cNvSpPr>
              <p:nvPr/>
            </p:nvSpPr>
            <p:spPr bwMode="auto">
              <a:xfrm>
                <a:off x="48" y="82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dirty="0">
                  <a:latin typeface="Calibri" panose="020F0502020204030204" pitchFamily="34" charset="0"/>
                </a:endParaRPr>
              </a:p>
            </p:txBody>
          </p:sp>
          <p:sp>
            <p:nvSpPr>
              <p:cNvPr id="1062" name="Rectangle 33"/>
              <p:cNvSpPr>
                <a:spLocks noChangeArrowheads="1"/>
              </p:cNvSpPr>
              <p:nvPr/>
            </p:nvSpPr>
            <p:spPr bwMode="auto">
              <a:xfrm>
                <a:off x="48" y="96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dirty="0">
                  <a:latin typeface="Calibri" panose="020F0502020204030204" pitchFamily="34" charset="0"/>
                </a:endParaRPr>
              </a:p>
            </p:txBody>
          </p:sp>
        </p:grpSp>
      </p:grpSp>
      <p:sp>
        <p:nvSpPr>
          <p:cNvPr id="1027" name="Rectangle 34"/>
          <p:cNvSpPr>
            <a:spLocks noGrp="1" noChangeArrowheads="1"/>
          </p:cNvSpPr>
          <p:nvPr>
            <p:ph type="title"/>
          </p:nvPr>
        </p:nvSpPr>
        <p:spPr bwMode="auto">
          <a:xfrm>
            <a:off x="11430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ltLang="en-US" dirty="0"/>
              <a:t>Click to edit Master title style</a:t>
            </a:r>
          </a:p>
        </p:txBody>
      </p:sp>
      <p:sp>
        <p:nvSpPr>
          <p:cNvPr id="14371" name="Rectangle 35"/>
          <p:cNvSpPr>
            <a:spLocks noGrp="1" noChangeArrowheads="1"/>
          </p:cNvSpPr>
          <p:nvPr>
            <p:ph type="dt" sz="half" idx="2"/>
          </p:nvPr>
        </p:nvSpPr>
        <p:spPr bwMode="auto">
          <a:xfrm>
            <a:off x="11430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eaLnBrk="1" hangingPunct="1">
              <a:defRPr sz="1400">
                <a:latin typeface="Calibri" panose="020F0502020204030204" pitchFamily="34" charset="0"/>
                <a:cs typeface="+mn-cs"/>
              </a:defRPr>
            </a:lvl1pPr>
          </a:lstStyle>
          <a:p>
            <a:pPr>
              <a:defRPr/>
            </a:pPr>
            <a:endParaRPr lang="en-US" dirty="0"/>
          </a:p>
        </p:txBody>
      </p:sp>
      <p:sp>
        <p:nvSpPr>
          <p:cNvPr id="14372" name="Rectangle 36"/>
          <p:cNvSpPr>
            <a:spLocks noGrp="1" noChangeArrowheads="1"/>
          </p:cNvSpPr>
          <p:nvPr>
            <p:ph type="ftr" sz="quarter" idx="3"/>
          </p:nvPr>
        </p:nvSpPr>
        <p:spPr bwMode="auto">
          <a:xfrm>
            <a:off x="3581400" y="62484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eaLnBrk="1" hangingPunct="1">
              <a:defRPr sz="1400">
                <a:latin typeface="Calibri" panose="020F0502020204030204" pitchFamily="34" charset="0"/>
                <a:cs typeface="+mn-cs"/>
              </a:defRPr>
            </a:lvl1pPr>
          </a:lstStyle>
          <a:p>
            <a:pPr>
              <a:defRPr/>
            </a:pPr>
            <a:endParaRPr lang="en-US" dirty="0"/>
          </a:p>
        </p:txBody>
      </p:sp>
      <p:sp>
        <p:nvSpPr>
          <p:cNvPr id="14373" name="Rectangle 37"/>
          <p:cNvSpPr>
            <a:spLocks noGrp="1" noChangeArrowheads="1"/>
          </p:cNvSpPr>
          <p:nvPr>
            <p:ph type="sldNum" sz="quarter" idx="4"/>
          </p:nvPr>
        </p:nvSpPr>
        <p:spPr bwMode="auto">
          <a:xfrm>
            <a:off x="70104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eaLnBrk="1" hangingPunct="1">
              <a:defRPr sz="1400" smtClean="0">
                <a:latin typeface="Calibri" panose="020F0502020204030204" pitchFamily="34" charset="0"/>
              </a:defRPr>
            </a:lvl1pPr>
          </a:lstStyle>
          <a:p>
            <a:pPr>
              <a:defRPr/>
            </a:pPr>
            <a:fld id="{29634EE1-7EB7-4B53-9DE7-78AC25DB4F0A}" type="slidenum">
              <a:rPr lang="en-US" altLang="en-US" smtClean="0"/>
              <a:pPr>
                <a:defRPr/>
              </a:pPr>
              <a:t>‹#›</a:t>
            </a:fld>
            <a:endParaRPr lang="en-US" altLang="en-US" dirty="0"/>
          </a:p>
        </p:txBody>
      </p:sp>
      <p:sp>
        <p:nvSpPr>
          <p:cNvPr id="14374" name="Rectangle 38"/>
          <p:cNvSpPr>
            <a:spLocks noGrp="1" noChangeArrowheads="1"/>
          </p:cNvSpPr>
          <p:nvPr>
            <p:ph type="body" idx="1"/>
          </p:nvPr>
        </p:nvSpPr>
        <p:spPr bwMode="auto">
          <a:xfrm>
            <a:off x="1169988" y="1946275"/>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 bg1="dk2" tx1="lt1" bg2="dk1" tx2="lt2" accent1="accent1" accent2="accent2" accent3="accent3" accent4="accent4" accent5="accent5" accent6="accent6" hlink="hlink" folHlink="folHlink"/>
  <p:sldLayoutIdLst>
    <p:sldLayoutId id="2147483902" r:id="rId1"/>
    <p:sldLayoutId id="2147483903" r:id="rId2"/>
    <p:sldLayoutId id="2147483904" r:id="rId3"/>
    <p:sldLayoutId id="2147483905" r:id="rId4"/>
    <p:sldLayoutId id="2147483906" r:id="rId5"/>
    <p:sldLayoutId id="2147483907" r:id="rId6"/>
    <p:sldLayoutId id="2147483908" r:id="rId7"/>
    <p:sldLayoutId id="2147483909" r:id="rId8"/>
    <p:sldLayoutId id="2147483910" r:id="rId9"/>
    <p:sldLayoutId id="2147483911" r:id="rId10"/>
    <p:sldLayoutId id="2147483912" r:id="rId11"/>
    <p:sldLayoutId id="2147483914" r:id="rId12"/>
    <p:sldLayoutId id="2147483915" r:id="rId13"/>
    <p:sldLayoutId id="2147483916" r:id="rId14"/>
  </p:sldLayoutIdLst>
  <p:transition/>
  <p:txStyles>
    <p:title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wmf"/><Relationship Id="rId1" Type="http://schemas.openxmlformats.org/officeDocument/2006/relationships/slideLayout" Target="../slideLayouts/slideLayout10.xml"/></Relationships>
</file>

<file path=ppt/slides/_rels/slide10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103.xml.rels><?xml version="1.0" encoding="UTF-8" standalone="yes"?>
<Relationships xmlns="http://schemas.openxmlformats.org/package/2006/relationships"><Relationship Id="rId2" Type="http://schemas.openxmlformats.org/officeDocument/2006/relationships/image" Target="../media/image8.gif"/><Relationship Id="rId1" Type="http://schemas.openxmlformats.org/officeDocument/2006/relationships/slideLayout" Target="../slideLayouts/slideLayout10.xml"/></Relationships>
</file>

<file path=ppt/slides/_rels/slide10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0.xml"/></Relationships>
</file>

<file path=ppt/slides/_rels/slide10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0.xml"/></Relationships>
</file>

<file path=ppt/slides/_rels/slide10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0.xml"/></Relationships>
</file>

<file path=ppt/slides/_rels/slide10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1.xml"/></Relationships>
</file>

<file path=ppt/slides/_rels/slide11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1.xml"/></Relationships>
</file>

<file path=ppt/slides/_rels/slide112.xml.rels><?xml version="1.0" encoding="UTF-8" standalone="yes"?>
<Relationships xmlns="http://schemas.openxmlformats.org/package/2006/relationships"><Relationship Id="rId2" Type="http://schemas.openxmlformats.org/officeDocument/2006/relationships/image" Target="../media/image43.wmf"/><Relationship Id="rId1" Type="http://schemas.openxmlformats.org/officeDocument/2006/relationships/slideLayout" Target="../slideLayouts/slideLayout10.xml"/></Relationships>
</file>

<file path=ppt/slides/_rels/slide11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0.xml"/></Relationships>
</file>

<file path=ppt/slides/_rels/slide1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xml"/></Relationships>
</file>

<file path=ppt/slides/_rels/slide116.xml.rels><?xml version="1.0" encoding="UTF-8" standalone="yes"?>
<Relationships xmlns="http://schemas.openxmlformats.org/package/2006/relationships"><Relationship Id="rId2" Type="http://schemas.openxmlformats.org/officeDocument/2006/relationships/image" Target="../media/image45.gif"/><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image" Target="../media/image8.gif"/><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0.xml"/></Relationships>
</file>

<file path=ppt/slides/_rels/slide12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2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123.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10.xml"/></Relationships>
</file>

<file path=ppt/slides/_rels/slide12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8.gif"/><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3.wmf"/><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1.xml"/></Relationships>
</file>

<file path=ppt/slides/_rels/slide3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1.xml"/></Relationships>
</file>

<file path=ppt/slides/_rels/slide3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1.xml"/></Relationships>
</file>

<file path=ppt/slides/_rels/slide4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14.xml"/></Relationships>
</file>

<file path=ppt/slides/_rels/slide4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0.xml"/></Relationships>
</file>

<file path=ppt/slides/_rels/slide4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5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0.xml"/></Relationships>
</file>

<file path=ppt/slides/_rels/slide5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11.xml"/></Relationships>
</file>

<file path=ppt/slides/_rels/slide5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1.xml"/></Relationships>
</file>

<file path=ppt/slides/_rels/slide6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62.xml.rels><?xml version="1.0" encoding="UTF-8" standalone="yes"?>
<Relationships xmlns="http://schemas.openxmlformats.org/package/2006/relationships"><Relationship Id="rId2" Type="http://schemas.openxmlformats.org/officeDocument/2006/relationships/image" Target="../media/image29.wmf"/><Relationship Id="rId1" Type="http://schemas.openxmlformats.org/officeDocument/2006/relationships/slideLayout" Target="../slideLayouts/slideLayout10.xml"/></Relationships>
</file>

<file path=ppt/slides/_rels/slide6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0.xml"/></Relationships>
</file>

<file path=ppt/slides/_rels/slide66.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0.xml"/></Relationships>
</file>

<file path=ppt/slides/_rels/slide6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0.xml"/></Relationships>
</file>

<file path=ppt/slides/_rels/slide6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71.xml.rels><?xml version="1.0" encoding="UTF-8" standalone="yes"?>
<Relationships xmlns="http://schemas.openxmlformats.org/package/2006/relationships"><Relationship Id="rId2" Type="http://schemas.openxmlformats.org/officeDocument/2006/relationships/image" Target="../media/image8.gif"/><Relationship Id="rId1" Type="http://schemas.openxmlformats.org/officeDocument/2006/relationships/slideLayout" Target="../slideLayouts/slideLayout10.xml"/></Relationships>
</file>

<file path=ppt/slides/_rels/slide7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7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7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png"/><Relationship Id="rId1" Type="http://schemas.openxmlformats.org/officeDocument/2006/relationships/slideLayout" Target="../slideLayouts/slideLayout10.xml"/></Relationships>
</file>

<file path=ppt/slides/_rels/slide76.xml.rels><?xml version="1.0" encoding="UTF-8" standalone="yes"?>
<Relationships xmlns="http://schemas.openxmlformats.org/package/2006/relationships"><Relationship Id="rId2" Type="http://schemas.openxmlformats.org/officeDocument/2006/relationships/image" Target="../media/image35.wmf"/><Relationship Id="rId1" Type="http://schemas.openxmlformats.org/officeDocument/2006/relationships/slideLayout" Target="../slideLayouts/slideLayout10.xml"/></Relationships>
</file>

<file path=ppt/slides/_rels/slide7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0.xml"/></Relationships>
</file>

<file path=ppt/slides/_rels/slide7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8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8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8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3.xml"/></Relationships>
</file>

<file path=ppt/slides/_rels/slide8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8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8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9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91.xml.rels><?xml version="1.0" encoding="UTF-8" standalone="yes"?>
<Relationships xmlns="http://schemas.openxmlformats.org/package/2006/relationships"><Relationship Id="rId2" Type="http://schemas.openxmlformats.org/officeDocument/2006/relationships/image" Target="../media/image8.gif"/><Relationship Id="rId1" Type="http://schemas.openxmlformats.org/officeDocument/2006/relationships/slideLayout" Target="../slideLayouts/slideLayout10.xml"/></Relationships>
</file>

<file path=ppt/slides/_rels/slide92.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9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0.xml"/></Relationships>
</file>

<file path=ppt/slides/_rels/slide9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0.xml"/></Relationships>
</file>

<file path=ppt/slides/_rels/slide9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99.xml.rels><?xml version="1.0" encoding="UTF-8" standalone="yes"?>
<Relationships xmlns="http://schemas.openxmlformats.org/package/2006/relationships"><Relationship Id="rId2" Type="http://schemas.openxmlformats.org/officeDocument/2006/relationships/image" Target="../media/image38.wmf"/><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idx="4294967295"/>
          </p:nvPr>
        </p:nvSpPr>
        <p:spPr>
          <a:xfrm>
            <a:off x="228600" y="304800"/>
            <a:ext cx="8686800" cy="1143000"/>
          </a:xfrm>
        </p:spPr>
        <p:txBody>
          <a:bodyPr/>
          <a:lstStyle/>
          <a:p>
            <a:pPr marL="0" indent="0" algn="ctr" eaLnBrk="1" hangingPunct="1">
              <a:buFontTx/>
              <a:buNone/>
              <a:defRPr/>
            </a:pPr>
            <a:r>
              <a:rPr lang="en-US" sz="4000" dirty="0">
                <a:solidFill>
                  <a:srgbClr val="FFFF99"/>
                </a:solidFill>
              </a:rPr>
              <a:t>A CHRISTMAS CONVERGENCE: </a:t>
            </a:r>
            <a:br>
              <a:rPr lang="en-US" sz="4000" dirty="0">
                <a:solidFill>
                  <a:srgbClr val="FFFF99"/>
                </a:solidFill>
              </a:rPr>
            </a:br>
            <a:r>
              <a:rPr lang="en-US" sz="4000" dirty="0">
                <a:solidFill>
                  <a:srgbClr val="FFFF99"/>
                </a:solidFill>
              </a:rPr>
              <a:t>FIVE CHRISTMAS PROPHECIES</a:t>
            </a:r>
          </a:p>
        </p:txBody>
      </p:sp>
      <p:sp>
        <p:nvSpPr>
          <p:cNvPr id="2051" name="Rectangle 3"/>
          <p:cNvSpPr>
            <a:spLocks noGrp="1" noChangeArrowheads="1"/>
          </p:cNvSpPr>
          <p:nvPr>
            <p:ph type="subTitle" idx="4294967295"/>
          </p:nvPr>
        </p:nvSpPr>
        <p:spPr>
          <a:xfrm>
            <a:off x="2462213" y="4495800"/>
            <a:ext cx="4219575" cy="609600"/>
          </a:xfrm>
        </p:spPr>
        <p:txBody>
          <a:bodyPr/>
          <a:lstStyle/>
          <a:p>
            <a:pPr marL="0" indent="0" algn="ctr" eaLnBrk="1" hangingPunct="1">
              <a:buNone/>
              <a:defRPr/>
            </a:pPr>
            <a:r>
              <a:rPr lang="en-US" dirty="0"/>
              <a:t>Dr. Andrew M. Woods</a:t>
            </a:r>
          </a:p>
        </p:txBody>
      </p:sp>
      <p:pic>
        <p:nvPicPr>
          <p:cNvPr id="13317" name="Picture 7"/>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595562" y="1581771"/>
            <a:ext cx="3952875" cy="28748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descr="C:\Documents and Settings\Owner\Application Data\Microsoft\Media Catalog\Downloaded Clips\cl0\re00014_.wmf"/>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42925" y="5105400"/>
            <a:ext cx="76962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23791478"/>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a:xfrm>
            <a:off x="1752600" y="304800"/>
            <a:ext cx="5638800" cy="1143000"/>
          </a:xfrm>
        </p:spPr>
        <p:txBody>
          <a:bodyPr/>
          <a:lstStyle/>
          <a:p>
            <a:pPr marL="457200" indent="-454025" eaLnBrk="1" hangingPunct="1">
              <a:buFont typeface="+mj-lt"/>
              <a:buAutoNum type="arabicPeriod"/>
              <a:defRPr/>
            </a:pPr>
            <a:r>
              <a:rPr lang="en-US" sz="4000" dirty="0"/>
              <a:t>Messiah must be a man</a:t>
            </a:r>
          </a:p>
        </p:txBody>
      </p:sp>
      <p:sp>
        <p:nvSpPr>
          <p:cNvPr id="38915" name="Rectangle 3"/>
          <p:cNvSpPr>
            <a:spLocks noGrp="1" noChangeArrowheads="1"/>
          </p:cNvSpPr>
          <p:nvPr>
            <p:ph type="body" idx="1"/>
          </p:nvPr>
        </p:nvSpPr>
        <p:spPr>
          <a:xfrm>
            <a:off x="762000" y="3144838"/>
            <a:ext cx="3200400" cy="568325"/>
          </a:xfrm>
        </p:spPr>
        <p:txBody>
          <a:bodyPr/>
          <a:lstStyle/>
          <a:p>
            <a:pPr marL="457200" indent="-457200" eaLnBrk="1" hangingPunct="1">
              <a:lnSpc>
                <a:spcPct val="90000"/>
              </a:lnSpc>
              <a:buFont typeface="Wingdings" panose="05000000000000000000" pitchFamily="2" charset="2"/>
              <a:buChar char="n"/>
              <a:defRPr/>
            </a:pPr>
            <a:r>
              <a:rPr lang="en-US" sz="3600" dirty="0"/>
              <a:t>Genesis 3:15</a:t>
            </a:r>
          </a:p>
        </p:txBody>
      </p:sp>
      <p:pic>
        <p:nvPicPr>
          <p:cNvPr id="16388" name="Picture 8" descr="C:\Documents and Settings\Owner\Application Data\Microsoft\Media Catalog\Downloaded Clips\cl3\PE07654_.wmf"/>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180012" y="1446212"/>
            <a:ext cx="2897188" cy="4878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99672794"/>
      </p:ext>
    </p:extLst>
  </p:cSld>
  <p:clrMapOvr>
    <a:masterClrMapping/>
  </p:clrMapOvr>
  <p:transition advClick="0"/>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115C61A-180C-4408-B7DC-BAB4857E5945}"/>
              </a:ext>
            </a:extLst>
          </p:cNvPr>
          <p:cNvPicPr>
            <a:picLocks noChangeAspect="1"/>
          </p:cNvPicPr>
          <p:nvPr/>
        </p:nvPicPr>
        <p:blipFill>
          <a:blip r:embed="rId2"/>
          <a:stretch>
            <a:fillRect/>
          </a:stretch>
        </p:blipFill>
        <p:spPr>
          <a:xfrm>
            <a:off x="0" y="0"/>
            <a:ext cx="9144000" cy="6857999"/>
          </a:xfrm>
          <a:prstGeom prst="rect">
            <a:avLst/>
          </a:prstGeom>
        </p:spPr>
      </p:pic>
      <p:sp>
        <p:nvSpPr>
          <p:cNvPr id="64514" name="Rectangle 1"/>
          <p:cNvSpPr>
            <a:spLocks noChangeArrowheads="1"/>
          </p:cNvSpPr>
          <p:nvPr/>
        </p:nvSpPr>
        <p:spPr bwMode="auto">
          <a:xfrm>
            <a:off x="0" y="0"/>
            <a:ext cx="9144000" cy="3570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lnSpc>
                <a:spcPct val="90000"/>
              </a:lnSpc>
              <a:spcBef>
                <a:spcPts val="0"/>
              </a:spcBef>
              <a:spcAft>
                <a:spcPts val="12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Micah 5:2</a:t>
            </a:r>
          </a:p>
          <a:p>
            <a:pPr algn="just"/>
            <a:r>
              <a:rPr lang="en-US" altLang="en-US" sz="3600" dirty="0">
                <a:latin typeface="Calibri" panose="020F0502020204030204" pitchFamily="34" charset="0"/>
              </a:rPr>
              <a:t>“</a:t>
            </a:r>
            <a:r>
              <a:rPr lang="en-US" sz="3600" dirty="0">
                <a:latin typeface="Calibri" panose="020F0502020204030204" pitchFamily="34" charset="0"/>
              </a:rPr>
              <a:t>But as for you, Bethlehem </a:t>
            </a:r>
            <a:r>
              <a:rPr lang="en-US" sz="3600" dirty="0" err="1">
                <a:latin typeface="Calibri" panose="020F0502020204030204" pitchFamily="34" charset="0"/>
              </a:rPr>
              <a:t>Ephrathah</a:t>
            </a:r>
            <a:r>
              <a:rPr lang="en-US" sz="3600" dirty="0">
                <a:latin typeface="Calibri" panose="020F0502020204030204" pitchFamily="34" charset="0"/>
              </a:rPr>
              <a:t>, </a:t>
            </a:r>
            <a:r>
              <a:rPr lang="en-US" sz="3600" i="1" dirty="0">
                <a:latin typeface="Calibri" panose="020F0502020204030204" pitchFamily="34" charset="0"/>
              </a:rPr>
              <a:t>Too</a:t>
            </a:r>
            <a:r>
              <a:rPr lang="en-US" sz="3600" dirty="0">
                <a:latin typeface="Calibri" panose="020F0502020204030204" pitchFamily="34" charset="0"/>
              </a:rPr>
              <a:t> little to be among the clans of Judah, From you One will go forth for Me to be ruler in Israel. His goings forth are from long ago, From the days of eternity.</a:t>
            </a:r>
            <a:r>
              <a:rPr lang="en-US" altLang="en-US" sz="3600" dirty="0">
                <a:latin typeface="Calibri" panose="020F0502020204030204" pitchFamily="34" charset="0"/>
              </a:rPr>
              <a:t>”</a:t>
            </a:r>
          </a:p>
        </p:txBody>
      </p:sp>
    </p:spTree>
    <p:extLst>
      <p:ext uri="{BB962C8B-B14F-4D97-AF65-F5344CB8AC3E}">
        <p14:creationId xmlns:p14="http://schemas.microsoft.com/office/powerpoint/2010/main" val="1714229966"/>
      </p:ext>
    </p:extLst>
  </p:cSld>
  <p:clrMapOvr>
    <a:masterClrMapping/>
  </p:clrMapOvr>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115C61A-180C-4408-B7DC-BAB4857E5945}"/>
              </a:ext>
            </a:extLst>
          </p:cNvPr>
          <p:cNvPicPr>
            <a:picLocks noChangeAspect="1"/>
          </p:cNvPicPr>
          <p:nvPr/>
        </p:nvPicPr>
        <p:blipFill>
          <a:blip r:embed="rId2"/>
          <a:stretch>
            <a:fillRect/>
          </a:stretch>
        </p:blipFill>
        <p:spPr>
          <a:xfrm>
            <a:off x="0" y="0"/>
            <a:ext cx="9144000" cy="6857999"/>
          </a:xfrm>
          <a:prstGeom prst="rect">
            <a:avLst/>
          </a:prstGeom>
        </p:spPr>
      </p:pic>
      <p:sp>
        <p:nvSpPr>
          <p:cNvPr id="64514" name="Rectangle 1"/>
          <p:cNvSpPr>
            <a:spLocks noChangeArrowheads="1"/>
          </p:cNvSpPr>
          <p:nvPr/>
        </p:nvSpPr>
        <p:spPr bwMode="auto">
          <a:xfrm>
            <a:off x="0" y="0"/>
            <a:ext cx="9144000" cy="363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lnSpc>
                <a:spcPct val="90000"/>
              </a:lnSpc>
              <a:spcBef>
                <a:spcPts val="0"/>
              </a:spcBef>
              <a:spcAft>
                <a:spcPts val="12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Micah 5:2</a:t>
            </a:r>
          </a:p>
          <a:p>
            <a:pPr algn="just"/>
            <a:r>
              <a:rPr lang="en-US" altLang="en-US" sz="3600" dirty="0">
                <a:latin typeface="Calibri" panose="020F0502020204030204" pitchFamily="34" charset="0"/>
              </a:rPr>
              <a:t>“</a:t>
            </a:r>
            <a:r>
              <a:rPr lang="en-US" sz="3600" dirty="0">
                <a:latin typeface="Calibri" panose="020F0502020204030204" pitchFamily="34" charset="0"/>
              </a:rPr>
              <a:t>But as for you, Bethlehem </a:t>
            </a:r>
            <a:r>
              <a:rPr lang="en-US" sz="3600" dirty="0" err="1">
                <a:latin typeface="Calibri" panose="020F0502020204030204" pitchFamily="34" charset="0"/>
              </a:rPr>
              <a:t>Ephrathah</a:t>
            </a:r>
            <a:r>
              <a:rPr lang="en-US" sz="3600" dirty="0">
                <a:latin typeface="Calibri" panose="020F0502020204030204" pitchFamily="34" charset="0"/>
              </a:rPr>
              <a:t>, </a:t>
            </a:r>
            <a:r>
              <a:rPr lang="en-US" sz="3600" i="1" dirty="0">
                <a:latin typeface="Calibri" panose="020F0502020204030204" pitchFamily="34" charset="0"/>
              </a:rPr>
              <a:t>Too</a:t>
            </a:r>
            <a:r>
              <a:rPr lang="en-US" sz="3600" dirty="0">
                <a:latin typeface="Calibri" panose="020F0502020204030204" pitchFamily="34" charset="0"/>
              </a:rPr>
              <a:t> little to be among the clans of Judah, From you One will go forth for Me to be ruler in Israel. His goings forth are from long ago, From the days of </a:t>
            </a:r>
            <a:r>
              <a:rPr lang="en-US" sz="3600" b="1" u="sng" dirty="0">
                <a:solidFill>
                  <a:srgbClr val="FFFFCC"/>
                </a:solidFill>
                <a:latin typeface="Calibri" panose="020F0502020204030204" pitchFamily="34" charset="0"/>
              </a:rPr>
              <a:t>eternity</a:t>
            </a:r>
            <a:r>
              <a:rPr lang="en-US" sz="3600" dirty="0">
                <a:latin typeface="Calibri" panose="020F0502020204030204" pitchFamily="34" charset="0"/>
              </a:rPr>
              <a:t>.</a:t>
            </a:r>
            <a:r>
              <a:rPr lang="en-US" altLang="en-US" sz="3600" dirty="0">
                <a:latin typeface="Calibri" panose="020F0502020204030204" pitchFamily="34" charset="0"/>
              </a:rPr>
              <a:t>”</a:t>
            </a:r>
          </a:p>
        </p:txBody>
      </p:sp>
    </p:spTree>
    <p:extLst>
      <p:ext uri="{BB962C8B-B14F-4D97-AF65-F5344CB8AC3E}">
        <p14:creationId xmlns:p14="http://schemas.microsoft.com/office/powerpoint/2010/main" val="2586470485"/>
      </p:ext>
    </p:extLst>
  </p:cSld>
  <p:clrMapOvr>
    <a:masterClrMapping/>
  </p:clrMapOvr>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63DB5AD-318D-4238-9958-5A1F60F1292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7999"/>
          </a:xfrm>
          <a:prstGeom prst="rect">
            <a:avLst/>
          </a:prstGeom>
        </p:spPr>
      </p:pic>
      <p:sp>
        <p:nvSpPr>
          <p:cNvPr id="38914" name="Rectangle 3"/>
          <p:cNvSpPr>
            <a:spLocks noChangeArrowheads="1"/>
          </p:cNvSpPr>
          <p:nvPr/>
        </p:nvSpPr>
        <p:spPr bwMode="auto">
          <a:xfrm>
            <a:off x="0" y="0"/>
            <a:ext cx="9144000" cy="3077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marL="342900" indent="-342900" algn="ctr" defTabSz="685800">
              <a:lnSpc>
                <a:spcPct val="90000"/>
              </a:lnSpc>
              <a:spcBef>
                <a:spcPts val="0"/>
              </a:spcBef>
              <a:spcAft>
                <a:spcPts val="1200"/>
              </a:spcAft>
              <a:buClr>
                <a:srgbClr val="00FFFF"/>
              </a:buClr>
              <a:buSzPct val="75000"/>
              <a:defRPr/>
            </a:pPr>
            <a:r>
              <a:rPr lang="en-US" sz="4000" dirty="0">
                <a:solidFill>
                  <a:srgbClr val="00FFFF"/>
                </a:solidFill>
                <a:effectLst>
                  <a:outerShdw blurRad="38100" dist="38100" dir="2700000" algn="tl">
                    <a:srgbClr val="000000"/>
                  </a:outerShdw>
                </a:effectLst>
                <a:latin typeface="Calibri" panose="020F0502020204030204" pitchFamily="34" charset="0"/>
                <a:cs typeface="Calibri" panose="020F0502020204030204" pitchFamily="34" charset="0"/>
              </a:rPr>
              <a:t>Psalm 90:2</a:t>
            </a:r>
          </a:p>
          <a:p>
            <a:pPr algn="just">
              <a:spcAft>
                <a:spcPts val="120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“Before the mountains were born Or You gave birth to the earth and the world, Even from everlasting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olam</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to everlasting</a:t>
            </a:r>
            <a:r>
              <a:rPr lang="en-US" sz="3600"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olam</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You are God.”</a:t>
            </a:r>
          </a:p>
        </p:txBody>
      </p:sp>
    </p:spTree>
    <p:extLst>
      <p:ext uri="{BB962C8B-B14F-4D97-AF65-F5344CB8AC3E}">
        <p14:creationId xmlns:p14="http://schemas.microsoft.com/office/powerpoint/2010/main" val="4071656965"/>
      </p:ext>
    </p:extLst>
  </p:cSld>
  <p:clrMapOvr>
    <a:masterClrMapping/>
  </p:clrMapOvr>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1485900" y="304800"/>
            <a:ext cx="6172200" cy="1143000"/>
          </a:xfrm>
        </p:spPr>
        <p:txBody>
          <a:bodyPr/>
          <a:lstStyle/>
          <a:p>
            <a:pPr algn="ctr"/>
            <a:r>
              <a:rPr lang="en-US" sz="3200" dirty="0">
                <a:effectLst>
                  <a:outerShdw blurRad="38100" dist="38100" dir="2700000" algn="tl">
                    <a:srgbClr val="000000">
                      <a:alpha val="43137"/>
                    </a:srgbClr>
                  </a:outerShdw>
                </a:effectLst>
              </a:rPr>
              <a:t>Arnold Fruchtenbaum</a:t>
            </a:r>
            <a:br>
              <a:rPr lang="en-US" sz="3600" dirty="0">
                <a:effectLst>
                  <a:outerShdw blurRad="38100" dist="38100" dir="2700000" algn="tl">
                    <a:srgbClr val="000000">
                      <a:alpha val="43137"/>
                    </a:srgbClr>
                  </a:outerShdw>
                </a:effectLst>
              </a:rPr>
            </a:br>
            <a:r>
              <a:rPr lang="en-US" sz="2000" i="1" dirty="0">
                <a:solidFill>
                  <a:schemeClr val="tx1"/>
                </a:solidFill>
                <a:effectLst>
                  <a:outerShdw blurRad="38100" dist="38100" dir="2700000" algn="tl">
                    <a:srgbClr val="000000">
                      <a:alpha val="43137"/>
                    </a:srgbClr>
                  </a:outerShdw>
                </a:effectLst>
              </a:rPr>
              <a:t>Messianic Christology, </a:t>
            </a:r>
            <a:r>
              <a:rPr lang="en-US" sz="2000" dirty="0">
                <a:solidFill>
                  <a:schemeClr val="tx1"/>
                </a:solidFill>
                <a:effectLst>
                  <a:outerShdw blurRad="38100" dist="38100" dir="2700000" algn="tl">
                    <a:srgbClr val="000000">
                      <a:alpha val="43137"/>
                    </a:srgbClr>
                  </a:outerShdw>
                </a:effectLst>
              </a:rPr>
              <a:t>Page 64</a:t>
            </a:r>
          </a:p>
        </p:txBody>
      </p:sp>
      <p:sp>
        <p:nvSpPr>
          <p:cNvPr id="16387" name="Rectangle 3"/>
          <p:cNvSpPr>
            <a:spLocks noGrp="1" noChangeArrowheads="1"/>
          </p:cNvSpPr>
          <p:nvPr>
            <p:ph type="body" idx="1"/>
          </p:nvPr>
        </p:nvSpPr>
        <p:spPr>
          <a:xfrm>
            <a:off x="0" y="1799411"/>
            <a:ext cx="9144000" cy="4876800"/>
          </a:xfrm>
        </p:spPr>
        <p:txBody>
          <a:bodyPr/>
          <a:lstStyle/>
          <a:p>
            <a:pPr marL="0" indent="0" algn="just">
              <a:buFontTx/>
              <a:buNone/>
              <a:defRPr/>
            </a:pPr>
            <a:r>
              <a:rPr lang="en-US" sz="3000" dirty="0">
                <a:effectLst>
                  <a:outerShdw blurRad="38100" dist="38100" dir="2700000" algn="tl">
                    <a:srgbClr val="000000">
                      <a:alpha val="43137"/>
                    </a:srgbClr>
                  </a:outerShdw>
                </a:effectLst>
              </a:rPr>
              <a:t>“</a:t>
            </a:r>
            <a:r>
              <a:rPr lang="en-US" dirty="0">
                <a:effectLst/>
              </a:rPr>
              <a:t>As regards His human origin, He is to be born in Bethlehem, but regarding His divine origin, He is said to be ‘from long ago, from the days of eternity.’ The Hebrew words for ‘from long ago, from the days of eternity’ are the strongest Hebrew words ever used for eternity past. They are used of God the Father in Psalm 90:2. What is true of God the Father is also said to be true of this One who is to be born in Bethlehem.</a:t>
            </a:r>
            <a:r>
              <a:rPr lang="en-US" sz="3000" i="1" dirty="0">
                <a:effectLst>
                  <a:outerShdw blurRad="38100" dist="38100" dir="2700000" algn="tl">
                    <a:srgbClr val="000000">
                      <a:alpha val="43137"/>
                    </a:srgbClr>
                  </a:outerShdw>
                </a:effectLst>
              </a:rPr>
              <a:t>”</a:t>
            </a:r>
          </a:p>
        </p:txBody>
      </p:sp>
      <p:pic>
        <p:nvPicPr>
          <p:cNvPr id="1026" name="Picture 2" descr="Image result for arnold fruchtenbaum">
            <a:extLst>
              <a:ext uri="{FF2B5EF4-FFF2-40B4-BE49-F238E27FC236}">
                <a16:creationId xmlns:a16="http://schemas.microsoft.com/office/drawing/2014/main" id="{30D2C99B-34CC-4D80-B7E9-A3A5052A53A0}"/>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52400" y="100013"/>
            <a:ext cx="1066657" cy="14239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9630119"/>
      </p:ext>
    </p:extLst>
  </p:cSld>
  <p:clrMapOvr>
    <a:masterClrMapping/>
  </p:clrMapOvr>
  <p:transition/>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0" y="304800"/>
            <a:ext cx="9144000" cy="1143000"/>
          </a:xfrm>
        </p:spPr>
        <p:txBody>
          <a:bodyPr/>
          <a:lstStyle/>
          <a:p>
            <a:pPr algn="ctr" eaLnBrk="1" hangingPunct="1"/>
            <a:r>
              <a:rPr lang="en-US" altLang="en-US" sz="4000" dirty="0"/>
              <a:t>Birth of the Messiah</a:t>
            </a:r>
            <a:br>
              <a:rPr lang="en-US" altLang="en-US" sz="4000" dirty="0"/>
            </a:br>
            <a:r>
              <a:rPr lang="en-US" altLang="en-US" sz="4000" dirty="0"/>
              <a:t> (Micah 5:2)</a:t>
            </a:r>
          </a:p>
        </p:txBody>
      </p:sp>
      <p:sp>
        <p:nvSpPr>
          <p:cNvPr id="8195" name="Rectangle 3"/>
          <p:cNvSpPr>
            <a:spLocks noGrp="1" noChangeArrowheads="1"/>
          </p:cNvSpPr>
          <p:nvPr>
            <p:ph type="body" idx="1"/>
          </p:nvPr>
        </p:nvSpPr>
        <p:spPr>
          <a:xfrm>
            <a:off x="457200" y="1946275"/>
            <a:ext cx="6934200" cy="4114800"/>
          </a:xfrm>
        </p:spPr>
        <p:txBody>
          <a:bodyPr/>
          <a:lstStyle/>
          <a:p>
            <a:pPr marL="457200" indent="-457200" eaLnBrk="1" hangingPunct="1">
              <a:spcBef>
                <a:spcPts val="0"/>
              </a:spcBef>
              <a:spcAft>
                <a:spcPts val="3600"/>
              </a:spcAft>
              <a:buSzPct val="100000"/>
              <a:buFont typeface="+mj-lt"/>
              <a:buAutoNum type="arabicPeriod"/>
              <a:defRPr/>
            </a:pPr>
            <a:r>
              <a:rPr lang="en-US" sz="4000" dirty="0"/>
              <a:t>The exact nation: Israel</a:t>
            </a:r>
          </a:p>
          <a:p>
            <a:pPr marL="457200" indent="-457200" eaLnBrk="1" hangingPunct="1">
              <a:spcBef>
                <a:spcPts val="0"/>
              </a:spcBef>
              <a:spcAft>
                <a:spcPts val="3600"/>
              </a:spcAft>
              <a:buSzPct val="100000"/>
              <a:buFont typeface="+mj-lt"/>
              <a:buAutoNum type="arabicPeriod"/>
              <a:defRPr/>
            </a:pPr>
            <a:r>
              <a:rPr lang="en-US" sz="4000" dirty="0"/>
              <a:t>The exact tribe: Judah</a:t>
            </a:r>
          </a:p>
          <a:p>
            <a:pPr marL="457200" indent="-457200" eaLnBrk="1" hangingPunct="1">
              <a:spcBef>
                <a:spcPts val="0"/>
              </a:spcBef>
              <a:spcAft>
                <a:spcPts val="3600"/>
              </a:spcAft>
              <a:buSzPct val="100000"/>
              <a:buFont typeface="+mj-lt"/>
              <a:buAutoNum type="arabicPeriod"/>
              <a:defRPr/>
            </a:pPr>
            <a:r>
              <a:rPr lang="en-US" sz="4000" dirty="0"/>
              <a:t>The exact city: Bethlehem</a:t>
            </a:r>
          </a:p>
        </p:txBody>
      </p:sp>
      <p:pic>
        <p:nvPicPr>
          <p:cNvPr id="25604" name="Picture 5" descr="https://encrypted-tbn2.gstatic.com/images?q=tbn:ANd9GcQjYa1b34wEurDM_Ysus-MUPsGfl59ZGk9jgBY_m0Y7gik3vNxamA"/>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934200" y="2743200"/>
            <a:ext cx="1939925" cy="164633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8852755"/>
      </p:ext>
    </p:extLst>
  </p:cSld>
  <p:clrMapOvr>
    <a:masterClrMapping/>
  </p:clrMapOvr>
  <p:transition/>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0" y="304800"/>
            <a:ext cx="9144000" cy="1143000"/>
          </a:xfrm>
        </p:spPr>
        <p:txBody>
          <a:bodyPr/>
          <a:lstStyle/>
          <a:p>
            <a:pPr algn="ctr" eaLnBrk="1" hangingPunct="1"/>
            <a:r>
              <a:rPr lang="en-US" altLang="en-US" sz="4000" dirty="0"/>
              <a:t>Birth of the Messiah</a:t>
            </a:r>
            <a:br>
              <a:rPr lang="en-US" altLang="en-US" sz="4000" dirty="0"/>
            </a:br>
            <a:r>
              <a:rPr lang="en-US" altLang="en-US" sz="4000" dirty="0"/>
              <a:t> (Micah 5:2)</a:t>
            </a:r>
          </a:p>
        </p:txBody>
      </p:sp>
      <p:sp>
        <p:nvSpPr>
          <p:cNvPr id="8195" name="Rectangle 3"/>
          <p:cNvSpPr>
            <a:spLocks noGrp="1" noChangeArrowheads="1"/>
          </p:cNvSpPr>
          <p:nvPr>
            <p:ph type="body" idx="1"/>
          </p:nvPr>
        </p:nvSpPr>
        <p:spPr>
          <a:xfrm>
            <a:off x="457200" y="1946275"/>
            <a:ext cx="6934200" cy="4114800"/>
          </a:xfrm>
        </p:spPr>
        <p:txBody>
          <a:bodyPr/>
          <a:lstStyle/>
          <a:p>
            <a:pPr marL="457200" indent="-457200" eaLnBrk="1" hangingPunct="1">
              <a:spcBef>
                <a:spcPts val="0"/>
              </a:spcBef>
              <a:spcAft>
                <a:spcPts val="3600"/>
              </a:spcAft>
              <a:buSzPct val="100000"/>
              <a:buFont typeface="+mj-lt"/>
              <a:buAutoNum type="arabicPeriod"/>
              <a:defRPr/>
            </a:pPr>
            <a:r>
              <a:rPr lang="en-US" sz="4000" b="1" u="sng" dirty="0">
                <a:solidFill>
                  <a:srgbClr val="FFFFCC"/>
                </a:solidFill>
              </a:rPr>
              <a:t>The exact nation: Israel</a:t>
            </a:r>
          </a:p>
          <a:p>
            <a:pPr marL="457200" indent="-457200" eaLnBrk="1" hangingPunct="1">
              <a:spcBef>
                <a:spcPts val="0"/>
              </a:spcBef>
              <a:spcAft>
                <a:spcPts val="3600"/>
              </a:spcAft>
              <a:buSzPct val="100000"/>
              <a:buFont typeface="+mj-lt"/>
              <a:buAutoNum type="arabicPeriod"/>
              <a:defRPr/>
            </a:pPr>
            <a:r>
              <a:rPr lang="en-US" sz="4000" dirty="0"/>
              <a:t>The exact tribe: Judah</a:t>
            </a:r>
          </a:p>
          <a:p>
            <a:pPr marL="457200" indent="-457200" eaLnBrk="1" hangingPunct="1">
              <a:spcBef>
                <a:spcPts val="0"/>
              </a:spcBef>
              <a:spcAft>
                <a:spcPts val="3600"/>
              </a:spcAft>
              <a:buSzPct val="100000"/>
              <a:buFont typeface="+mj-lt"/>
              <a:buAutoNum type="arabicPeriod"/>
              <a:defRPr/>
            </a:pPr>
            <a:r>
              <a:rPr lang="en-US" sz="4000" dirty="0"/>
              <a:t>The exact city: Bethlehem</a:t>
            </a:r>
          </a:p>
        </p:txBody>
      </p:sp>
      <p:pic>
        <p:nvPicPr>
          <p:cNvPr id="25604" name="Picture 5" descr="https://encrypted-tbn2.gstatic.com/images?q=tbn:ANd9GcQjYa1b34wEurDM_Ysus-MUPsGfl59ZGk9jgBY_m0Y7gik3vNxamA"/>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934200" y="2743200"/>
            <a:ext cx="1939925" cy="164633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76083261"/>
      </p:ext>
    </p:extLst>
  </p:cSld>
  <p:clrMapOvr>
    <a:masterClrMapping/>
  </p:clrMapOvr>
  <p:transition/>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115C61A-180C-4408-B7DC-BAB4857E5945}"/>
              </a:ext>
            </a:extLst>
          </p:cNvPr>
          <p:cNvPicPr>
            <a:picLocks noChangeAspect="1"/>
          </p:cNvPicPr>
          <p:nvPr/>
        </p:nvPicPr>
        <p:blipFill>
          <a:blip r:embed="rId2"/>
          <a:stretch>
            <a:fillRect/>
          </a:stretch>
        </p:blipFill>
        <p:spPr>
          <a:xfrm>
            <a:off x="0" y="0"/>
            <a:ext cx="9144000" cy="6857999"/>
          </a:xfrm>
          <a:prstGeom prst="rect">
            <a:avLst/>
          </a:prstGeom>
        </p:spPr>
      </p:pic>
      <p:sp>
        <p:nvSpPr>
          <p:cNvPr id="64514" name="Rectangle 1"/>
          <p:cNvSpPr>
            <a:spLocks noChangeArrowheads="1"/>
          </p:cNvSpPr>
          <p:nvPr/>
        </p:nvSpPr>
        <p:spPr bwMode="auto">
          <a:xfrm>
            <a:off x="0" y="0"/>
            <a:ext cx="9144000" cy="363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lnSpc>
                <a:spcPct val="90000"/>
              </a:lnSpc>
              <a:spcBef>
                <a:spcPts val="0"/>
              </a:spcBef>
              <a:spcAft>
                <a:spcPts val="12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Micah 5:2</a:t>
            </a:r>
          </a:p>
          <a:p>
            <a:pPr algn="just"/>
            <a:r>
              <a:rPr lang="en-US" altLang="en-US" sz="3600" dirty="0">
                <a:latin typeface="Calibri" panose="020F0502020204030204" pitchFamily="34" charset="0"/>
              </a:rPr>
              <a:t>“</a:t>
            </a:r>
            <a:r>
              <a:rPr lang="en-US" sz="3600" dirty="0">
                <a:latin typeface="Calibri" panose="020F0502020204030204" pitchFamily="34" charset="0"/>
              </a:rPr>
              <a:t>But as for you, Bethlehem </a:t>
            </a:r>
            <a:r>
              <a:rPr lang="en-US" sz="3600" dirty="0" err="1">
                <a:latin typeface="Calibri" panose="020F0502020204030204" pitchFamily="34" charset="0"/>
              </a:rPr>
              <a:t>Ephrathah</a:t>
            </a:r>
            <a:r>
              <a:rPr lang="en-US" sz="3600" dirty="0">
                <a:latin typeface="Calibri" panose="020F0502020204030204" pitchFamily="34" charset="0"/>
              </a:rPr>
              <a:t>, </a:t>
            </a:r>
            <a:r>
              <a:rPr lang="en-US" sz="3600" i="1" dirty="0">
                <a:latin typeface="Calibri" panose="020F0502020204030204" pitchFamily="34" charset="0"/>
              </a:rPr>
              <a:t>Too</a:t>
            </a:r>
            <a:r>
              <a:rPr lang="en-US" sz="3600" dirty="0">
                <a:latin typeface="Calibri" panose="020F0502020204030204" pitchFamily="34" charset="0"/>
              </a:rPr>
              <a:t> little to be among the clans of Judah, From you One will go forth for Me to be ruler in </a:t>
            </a:r>
            <a:r>
              <a:rPr lang="en-US" sz="3600" b="1" u="sng" dirty="0">
                <a:solidFill>
                  <a:srgbClr val="FFFFCC"/>
                </a:solidFill>
                <a:latin typeface="Calibri" panose="020F0502020204030204" pitchFamily="34" charset="0"/>
              </a:rPr>
              <a:t>Israel</a:t>
            </a:r>
            <a:r>
              <a:rPr lang="en-US" sz="3600" dirty="0">
                <a:latin typeface="Calibri" panose="020F0502020204030204" pitchFamily="34" charset="0"/>
              </a:rPr>
              <a:t>. His goings forth are from long ago, From the days of eternity.</a:t>
            </a:r>
            <a:r>
              <a:rPr lang="en-US" altLang="en-US" sz="3600" dirty="0">
                <a:latin typeface="Calibri" panose="020F0502020204030204" pitchFamily="34" charset="0"/>
              </a:rPr>
              <a:t>”</a:t>
            </a:r>
          </a:p>
        </p:txBody>
      </p:sp>
    </p:spTree>
    <p:extLst>
      <p:ext uri="{BB962C8B-B14F-4D97-AF65-F5344CB8AC3E}">
        <p14:creationId xmlns:p14="http://schemas.microsoft.com/office/powerpoint/2010/main" val="1618918659"/>
      </p:ext>
    </p:extLst>
  </p:cSld>
  <p:clrMapOvr>
    <a:masterClrMapping/>
  </p:clrMapOvr>
  <p:transition/>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mage result for jesus was a palestinian"/>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04800" y="1066800"/>
            <a:ext cx="8343900" cy="46958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7301991"/>
      </p:ext>
    </p:extLst>
  </p:cSld>
  <p:clrMapOvr>
    <a:masterClrMapping/>
  </p:clrMapOvr>
  <p:transition/>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0" y="304800"/>
            <a:ext cx="9144000" cy="1143000"/>
          </a:xfrm>
        </p:spPr>
        <p:txBody>
          <a:bodyPr/>
          <a:lstStyle/>
          <a:p>
            <a:pPr algn="ctr" eaLnBrk="1" hangingPunct="1"/>
            <a:r>
              <a:rPr lang="en-US" altLang="en-US" sz="4000" dirty="0"/>
              <a:t>Birth of the Messiah</a:t>
            </a:r>
            <a:br>
              <a:rPr lang="en-US" altLang="en-US" sz="4000" dirty="0"/>
            </a:br>
            <a:r>
              <a:rPr lang="en-US" altLang="en-US" sz="4000" dirty="0"/>
              <a:t> (Micah 5:2)</a:t>
            </a:r>
          </a:p>
        </p:txBody>
      </p:sp>
      <p:sp>
        <p:nvSpPr>
          <p:cNvPr id="8195" name="Rectangle 3"/>
          <p:cNvSpPr>
            <a:spLocks noGrp="1" noChangeArrowheads="1"/>
          </p:cNvSpPr>
          <p:nvPr>
            <p:ph type="body" idx="1"/>
          </p:nvPr>
        </p:nvSpPr>
        <p:spPr>
          <a:xfrm>
            <a:off x="457200" y="1946275"/>
            <a:ext cx="6934200" cy="4114800"/>
          </a:xfrm>
        </p:spPr>
        <p:txBody>
          <a:bodyPr/>
          <a:lstStyle/>
          <a:p>
            <a:pPr marL="457200" indent="-457200" eaLnBrk="1" hangingPunct="1">
              <a:spcBef>
                <a:spcPts val="0"/>
              </a:spcBef>
              <a:spcAft>
                <a:spcPts val="3600"/>
              </a:spcAft>
              <a:buSzPct val="100000"/>
              <a:buFont typeface="+mj-lt"/>
              <a:buAutoNum type="arabicPeriod"/>
              <a:defRPr/>
            </a:pPr>
            <a:r>
              <a:rPr lang="en-US" sz="4000" dirty="0"/>
              <a:t>The exact nation: Israel</a:t>
            </a:r>
          </a:p>
          <a:p>
            <a:pPr marL="457200" indent="-457200" eaLnBrk="1" hangingPunct="1">
              <a:spcBef>
                <a:spcPts val="0"/>
              </a:spcBef>
              <a:spcAft>
                <a:spcPts val="3600"/>
              </a:spcAft>
              <a:buSzPct val="100000"/>
              <a:buFont typeface="+mj-lt"/>
              <a:buAutoNum type="arabicPeriod"/>
              <a:defRPr/>
            </a:pPr>
            <a:r>
              <a:rPr lang="en-US" sz="4000" b="1" u="sng" dirty="0">
                <a:solidFill>
                  <a:srgbClr val="FFFFCC"/>
                </a:solidFill>
              </a:rPr>
              <a:t>The exact tribe: Judah</a:t>
            </a:r>
          </a:p>
          <a:p>
            <a:pPr marL="457200" indent="-457200" eaLnBrk="1" hangingPunct="1">
              <a:spcBef>
                <a:spcPts val="0"/>
              </a:spcBef>
              <a:spcAft>
                <a:spcPts val="3600"/>
              </a:spcAft>
              <a:buSzPct val="100000"/>
              <a:buFont typeface="+mj-lt"/>
              <a:buAutoNum type="arabicPeriod"/>
              <a:defRPr/>
            </a:pPr>
            <a:r>
              <a:rPr lang="en-US" sz="4000" dirty="0"/>
              <a:t>The exact city: Bethlehem</a:t>
            </a:r>
          </a:p>
        </p:txBody>
      </p:sp>
      <p:pic>
        <p:nvPicPr>
          <p:cNvPr id="25604" name="Picture 5" descr="https://encrypted-tbn2.gstatic.com/images?q=tbn:ANd9GcQjYa1b34wEurDM_Ysus-MUPsGfl59ZGk9jgBY_m0Y7gik3vNxamA"/>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934200" y="2743200"/>
            <a:ext cx="1939925" cy="164633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02162707"/>
      </p:ext>
    </p:extLst>
  </p:cSld>
  <p:clrMapOvr>
    <a:masterClrMapping/>
  </p:clrMapOvr>
  <p:transition/>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115C61A-180C-4408-B7DC-BAB4857E5945}"/>
              </a:ext>
            </a:extLst>
          </p:cNvPr>
          <p:cNvPicPr>
            <a:picLocks noChangeAspect="1"/>
          </p:cNvPicPr>
          <p:nvPr/>
        </p:nvPicPr>
        <p:blipFill>
          <a:blip r:embed="rId2"/>
          <a:stretch>
            <a:fillRect/>
          </a:stretch>
        </p:blipFill>
        <p:spPr>
          <a:xfrm>
            <a:off x="0" y="0"/>
            <a:ext cx="9144000" cy="6857999"/>
          </a:xfrm>
          <a:prstGeom prst="rect">
            <a:avLst/>
          </a:prstGeom>
        </p:spPr>
      </p:pic>
      <p:sp>
        <p:nvSpPr>
          <p:cNvPr id="64514" name="Rectangle 1"/>
          <p:cNvSpPr>
            <a:spLocks noChangeArrowheads="1"/>
          </p:cNvSpPr>
          <p:nvPr/>
        </p:nvSpPr>
        <p:spPr bwMode="auto">
          <a:xfrm>
            <a:off x="0" y="0"/>
            <a:ext cx="9144000" cy="363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lnSpc>
                <a:spcPct val="90000"/>
              </a:lnSpc>
              <a:spcBef>
                <a:spcPts val="0"/>
              </a:spcBef>
              <a:spcAft>
                <a:spcPts val="12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Micah 5:2</a:t>
            </a:r>
          </a:p>
          <a:p>
            <a:pPr algn="just"/>
            <a:r>
              <a:rPr lang="en-US" altLang="en-US" sz="3600" dirty="0">
                <a:latin typeface="Calibri" panose="020F0502020204030204" pitchFamily="34" charset="0"/>
              </a:rPr>
              <a:t>“</a:t>
            </a:r>
            <a:r>
              <a:rPr lang="en-US" sz="3600" dirty="0">
                <a:latin typeface="Calibri" panose="020F0502020204030204" pitchFamily="34" charset="0"/>
              </a:rPr>
              <a:t>But as for you, Bethlehem </a:t>
            </a:r>
            <a:r>
              <a:rPr lang="en-US" sz="3600" dirty="0" err="1">
                <a:latin typeface="Calibri" panose="020F0502020204030204" pitchFamily="34" charset="0"/>
              </a:rPr>
              <a:t>Ephrathah</a:t>
            </a:r>
            <a:r>
              <a:rPr lang="en-US" sz="3600" dirty="0">
                <a:latin typeface="Calibri" panose="020F0502020204030204" pitchFamily="34" charset="0"/>
              </a:rPr>
              <a:t>, </a:t>
            </a:r>
            <a:r>
              <a:rPr lang="en-US" sz="3600" i="1" dirty="0">
                <a:latin typeface="Calibri" panose="020F0502020204030204" pitchFamily="34" charset="0"/>
              </a:rPr>
              <a:t>Too</a:t>
            </a:r>
            <a:r>
              <a:rPr lang="en-US" sz="3600" dirty="0">
                <a:latin typeface="Calibri" panose="020F0502020204030204" pitchFamily="34" charset="0"/>
              </a:rPr>
              <a:t> little to be among the clans of </a:t>
            </a:r>
            <a:r>
              <a:rPr lang="en-US" sz="3600" b="1" u="sng" dirty="0">
                <a:solidFill>
                  <a:srgbClr val="FFFFCC"/>
                </a:solidFill>
                <a:latin typeface="Calibri" panose="020F0502020204030204" pitchFamily="34" charset="0"/>
              </a:rPr>
              <a:t>Judah</a:t>
            </a:r>
            <a:r>
              <a:rPr lang="en-US" sz="3600" dirty="0">
                <a:latin typeface="Calibri" panose="020F0502020204030204" pitchFamily="34" charset="0"/>
              </a:rPr>
              <a:t>, From you One will go forth for Me to be ruler in Israel. His goings forth are from long ago, From the days of eternity.</a:t>
            </a:r>
            <a:r>
              <a:rPr lang="en-US" altLang="en-US" sz="3600" dirty="0">
                <a:latin typeface="Calibri" panose="020F0502020204030204" pitchFamily="34" charset="0"/>
              </a:rPr>
              <a:t>”</a:t>
            </a:r>
          </a:p>
        </p:txBody>
      </p:sp>
    </p:spTree>
    <p:extLst>
      <p:ext uri="{BB962C8B-B14F-4D97-AF65-F5344CB8AC3E}">
        <p14:creationId xmlns:p14="http://schemas.microsoft.com/office/powerpoint/2010/main" val="2473102343"/>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D952EC2-7783-4129-AC71-819584C45C22}"/>
              </a:ext>
            </a:extLst>
          </p:cNvPr>
          <p:cNvPicPr>
            <a:picLocks noChangeAspect="1"/>
          </p:cNvPicPr>
          <p:nvPr/>
        </p:nvPicPr>
        <p:blipFill>
          <a:blip r:embed="rId2"/>
          <a:stretch>
            <a:fillRect/>
          </a:stretch>
        </p:blipFill>
        <p:spPr>
          <a:xfrm>
            <a:off x="0" y="0"/>
            <a:ext cx="9144000" cy="6857999"/>
          </a:xfrm>
          <a:prstGeom prst="rect">
            <a:avLst/>
          </a:prstGeom>
        </p:spPr>
      </p:pic>
      <p:sp>
        <p:nvSpPr>
          <p:cNvPr id="64514" name="Rectangle 1"/>
          <p:cNvSpPr>
            <a:spLocks noChangeArrowheads="1"/>
          </p:cNvSpPr>
          <p:nvPr/>
        </p:nvSpPr>
        <p:spPr bwMode="auto">
          <a:xfrm>
            <a:off x="0" y="0"/>
            <a:ext cx="9144000" cy="30392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514350">
              <a:spcAft>
                <a:spcPts val="900"/>
              </a:spcAft>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mj-cs"/>
              </a:rPr>
              <a:t>Genesis 3:15</a:t>
            </a:r>
          </a:p>
          <a:p>
            <a:pPr algn="just"/>
            <a:r>
              <a:rPr lang="en-US" altLang="en-US" sz="3600" dirty="0">
                <a:latin typeface="Calibri" panose="020F0502020204030204" pitchFamily="34" charset="0"/>
              </a:rPr>
              <a:t>“</a:t>
            </a:r>
            <a:r>
              <a:rPr lang="en-US" sz="3600" dirty="0">
                <a:latin typeface="Calibri" panose="020F0502020204030204" pitchFamily="34" charset="0"/>
              </a:rPr>
              <a:t>And I will put enmity Between you and the woman, And between your seed and her seed; He shall bruise you on the head, And you shall bruise him on the heel.</a:t>
            </a:r>
            <a:r>
              <a:rPr lang="en-US" altLang="en-US" sz="3600" dirty="0">
                <a:latin typeface="Calibri" panose="020F0502020204030204" pitchFamily="34" charset="0"/>
              </a:rPr>
              <a:t>”</a:t>
            </a:r>
          </a:p>
        </p:txBody>
      </p:sp>
    </p:spTree>
    <p:extLst>
      <p:ext uri="{BB962C8B-B14F-4D97-AF65-F5344CB8AC3E}">
        <p14:creationId xmlns:p14="http://schemas.microsoft.com/office/powerpoint/2010/main" val="2058544099"/>
      </p:ext>
    </p:extLst>
  </p:cSld>
  <p:clrMapOvr>
    <a:masterClrMapping/>
  </p:clrMapOvr>
  <p:transition/>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514600" y="304800"/>
            <a:ext cx="4114800" cy="6248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579799194"/>
      </p:ext>
    </p:extLst>
  </p:cSld>
  <p:clrMapOvr>
    <a:masterClrMapping/>
  </p:clrMapOvr>
  <p:transition/>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398588" y="188695"/>
            <a:ext cx="4346825" cy="6480610"/>
          </a:xfrm>
          <a:prstGeom prst="rect">
            <a:avLst/>
          </a:prstGeom>
        </p:spPr>
      </p:pic>
    </p:spTree>
    <p:extLst>
      <p:ext uri="{BB962C8B-B14F-4D97-AF65-F5344CB8AC3E}">
        <p14:creationId xmlns:p14="http://schemas.microsoft.com/office/powerpoint/2010/main" val="99802274"/>
      </p:ext>
    </p:extLst>
  </p:cSld>
  <p:clrMapOvr>
    <a:masterClrMapping/>
  </p:clrMapOvr>
  <p:transition/>
</p:sld>
</file>

<file path=ppt/slides/slide1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a:xfrm>
            <a:off x="190500" y="228600"/>
            <a:ext cx="8763000" cy="1143000"/>
          </a:xfrm>
        </p:spPr>
        <p:txBody>
          <a:bodyPr/>
          <a:lstStyle/>
          <a:p>
            <a:pPr eaLnBrk="1" hangingPunct="1">
              <a:defRPr/>
            </a:pPr>
            <a:r>
              <a:rPr lang="en-US" sz="4000" dirty="0"/>
              <a:t>Messiah must be from the tribe of Judah</a:t>
            </a:r>
          </a:p>
        </p:txBody>
      </p:sp>
      <p:sp>
        <p:nvSpPr>
          <p:cNvPr id="59395" name="Rectangle 3"/>
          <p:cNvSpPr>
            <a:spLocks noGrp="1" noChangeArrowheads="1"/>
          </p:cNvSpPr>
          <p:nvPr>
            <p:ph type="body" idx="1"/>
          </p:nvPr>
        </p:nvSpPr>
        <p:spPr>
          <a:xfrm>
            <a:off x="762000" y="2400300"/>
            <a:ext cx="3886200" cy="2057400"/>
          </a:xfrm>
        </p:spPr>
        <p:txBody>
          <a:bodyPr/>
          <a:lstStyle/>
          <a:p>
            <a:pPr eaLnBrk="1" hangingPunct="1">
              <a:spcBef>
                <a:spcPts val="0"/>
              </a:spcBef>
              <a:spcAft>
                <a:spcPts val="3600"/>
              </a:spcAft>
              <a:buFont typeface="Wingdings" panose="05000000000000000000" pitchFamily="2" charset="2"/>
              <a:buChar char="n"/>
              <a:defRPr/>
            </a:pPr>
            <a:r>
              <a:rPr lang="en-US" sz="3600" dirty="0"/>
              <a:t>Genesis 49:10</a:t>
            </a:r>
          </a:p>
          <a:p>
            <a:pPr eaLnBrk="1" hangingPunct="1">
              <a:spcBef>
                <a:spcPts val="0"/>
              </a:spcBef>
              <a:spcAft>
                <a:spcPts val="3600"/>
              </a:spcAft>
              <a:buFont typeface="Wingdings" panose="05000000000000000000" pitchFamily="2" charset="2"/>
              <a:buChar char="n"/>
              <a:defRPr/>
            </a:pPr>
            <a:r>
              <a:rPr lang="en-US" sz="3600" dirty="0"/>
              <a:t>Revelation 5:5</a:t>
            </a:r>
          </a:p>
        </p:txBody>
      </p:sp>
      <p:pic>
        <p:nvPicPr>
          <p:cNvPr id="25604" name="Picture 5" descr="C:\Program Files\Common Files\Microsoft Shared\Clipart\cagcat50\AN01124_.wmf"/>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648200" y="1312069"/>
            <a:ext cx="3478213" cy="4233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08132565"/>
      </p:ext>
    </p:extLst>
  </p:cSld>
  <p:clrMapOvr>
    <a:masterClrMapping/>
  </p:clrMapOvr>
  <p:transition/>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0" y="304800"/>
            <a:ext cx="9144000" cy="1143000"/>
          </a:xfrm>
        </p:spPr>
        <p:txBody>
          <a:bodyPr/>
          <a:lstStyle/>
          <a:p>
            <a:pPr algn="ctr" eaLnBrk="1" hangingPunct="1"/>
            <a:r>
              <a:rPr lang="en-US" altLang="en-US" sz="4000" dirty="0"/>
              <a:t>Birth of the Messiah</a:t>
            </a:r>
            <a:br>
              <a:rPr lang="en-US" altLang="en-US" sz="4000" dirty="0"/>
            </a:br>
            <a:r>
              <a:rPr lang="en-US" altLang="en-US" sz="4000" dirty="0"/>
              <a:t> (Micah 5:2)</a:t>
            </a:r>
          </a:p>
        </p:txBody>
      </p:sp>
      <p:sp>
        <p:nvSpPr>
          <p:cNvPr id="8195" name="Rectangle 3"/>
          <p:cNvSpPr>
            <a:spLocks noGrp="1" noChangeArrowheads="1"/>
          </p:cNvSpPr>
          <p:nvPr>
            <p:ph type="body" idx="1"/>
          </p:nvPr>
        </p:nvSpPr>
        <p:spPr>
          <a:xfrm>
            <a:off x="457200" y="1946275"/>
            <a:ext cx="6934200" cy="4114800"/>
          </a:xfrm>
        </p:spPr>
        <p:txBody>
          <a:bodyPr/>
          <a:lstStyle/>
          <a:p>
            <a:pPr marL="457200" indent="-457200" eaLnBrk="1" hangingPunct="1">
              <a:spcBef>
                <a:spcPts val="0"/>
              </a:spcBef>
              <a:spcAft>
                <a:spcPts val="3600"/>
              </a:spcAft>
              <a:buSzPct val="100000"/>
              <a:buFont typeface="+mj-lt"/>
              <a:buAutoNum type="arabicPeriod"/>
              <a:defRPr/>
            </a:pPr>
            <a:r>
              <a:rPr lang="en-US" sz="4000" dirty="0"/>
              <a:t>The exact nation: Israel</a:t>
            </a:r>
          </a:p>
          <a:p>
            <a:pPr marL="457200" indent="-457200" eaLnBrk="1" hangingPunct="1">
              <a:spcBef>
                <a:spcPts val="0"/>
              </a:spcBef>
              <a:spcAft>
                <a:spcPts val="3600"/>
              </a:spcAft>
              <a:buSzPct val="100000"/>
              <a:buFont typeface="+mj-lt"/>
              <a:buAutoNum type="arabicPeriod"/>
              <a:defRPr/>
            </a:pPr>
            <a:r>
              <a:rPr lang="en-US" sz="4000" dirty="0"/>
              <a:t>The exact tribe: Judah</a:t>
            </a:r>
          </a:p>
          <a:p>
            <a:pPr marL="457200" indent="-457200" eaLnBrk="1" hangingPunct="1">
              <a:spcBef>
                <a:spcPts val="0"/>
              </a:spcBef>
              <a:spcAft>
                <a:spcPts val="3600"/>
              </a:spcAft>
              <a:buSzPct val="100000"/>
              <a:buFont typeface="+mj-lt"/>
              <a:buAutoNum type="arabicPeriod"/>
              <a:defRPr/>
            </a:pPr>
            <a:r>
              <a:rPr lang="en-US" sz="4000" b="1" u="sng" dirty="0">
                <a:solidFill>
                  <a:srgbClr val="FFFFCC"/>
                </a:solidFill>
              </a:rPr>
              <a:t>The exact city: Bethlehem</a:t>
            </a:r>
          </a:p>
        </p:txBody>
      </p:sp>
      <p:pic>
        <p:nvPicPr>
          <p:cNvPr id="25604" name="Picture 5" descr="https://encrypted-tbn2.gstatic.com/images?q=tbn:ANd9GcQjYa1b34wEurDM_Ysus-MUPsGfl59ZGk9jgBY_m0Y7gik3vNxamA"/>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934200" y="2743200"/>
            <a:ext cx="1939925" cy="164633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26548391"/>
      </p:ext>
    </p:extLst>
  </p:cSld>
  <p:clrMapOvr>
    <a:masterClrMapping/>
  </p:clrMapOvr>
  <p:transition/>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115C61A-180C-4408-B7DC-BAB4857E5945}"/>
              </a:ext>
            </a:extLst>
          </p:cNvPr>
          <p:cNvPicPr>
            <a:picLocks noChangeAspect="1"/>
          </p:cNvPicPr>
          <p:nvPr/>
        </p:nvPicPr>
        <p:blipFill>
          <a:blip r:embed="rId2"/>
          <a:stretch>
            <a:fillRect/>
          </a:stretch>
        </p:blipFill>
        <p:spPr>
          <a:xfrm>
            <a:off x="0" y="0"/>
            <a:ext cx="9144000" cy="6857999"/>
          </a:xfrm>
          <a:prstGeom prst="rect">
            <a:avLst/>
          </a:prstGeom>
        </p:spPr>
      </p:pic>
      <p:sp>
        <p:nvSpPr>
          <p:cNvPr id="64514" name="Rectangle 1"/>
          <p:cNvSpPr>
            <a:spLocks noChangeArrowheads="1"/>
          </p:cNvSpPr>
          <p:nvPr/>
        </p:nvSpPr>
        <p:spPr bwMode="auto">
          <a:xfrm>
            <a:off x="0" y="0"/>
            <a:ext cx="9144000" cy="363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lnSpc>
                <a:spcPct val="90000"/>
              </a:lnSpc>
              <a:spcBef>
                <a:spcPts val="0"/>
              </a:spcBef>
              <a:spcAft>
                <a:spcPts val="12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Micah 5:2</a:t>
            </a:r>
          </a:p>
          <a:p>
            <a:pPr algn="just"/>
            <a:r>
              <a:rPr lang="en-US" altLang="en-US" sz="3600" dirty="0">
                <a:latin typeface="Calibri" panose="020F0502020204030204" pitchFamily="34" charset="0"/>
              </a:rPr>
              <a:t>“</a:t>
            </a:r>
            <a:r>
              <a:rPr lang="en-US" sz="3600" dirty="0">
                <a:latin typeface="Calibri" panose="020F0502020204030204" pitchFamily="34" charset="0"/>
              </a:rPr>
              <a:t>But as for you, </a:t>
            </a:r>
            <a:r>
              <a:rPr lang="en-US" sz="3600" b="1" u="sng" dirty="0">
                <a:solidFill>
                  <a:srgbClr val="FFFFCC"/>
                </a:solidFill>
                <a:latin typeface="Calibri" panose="020F0502020204030204" pitchFamily="34" charset="0"/>
              </a:rPr>
              <a:t>Bethlehem</a:t>
            </a:r>
            <a:r>
              <a:rPr lang="en-US" sz="3600" dirty="0">
                <a:latin typeface="Calibri" panose="020F0502020204030204" pitchFamily="34" charset="0"/>
              </a:rPr>
              <a:t> </a:t>
            </a:r>
            <a:r>
              <a:rPr lang="en-US" sz="3600" dirty="0" err="1">
                <a:latin typeface="Calibri" panose="020F0502020204030204" pitchFamily="34" charset="0"/>
              </a:rPr>
              <a:t>Ephrathah</a:t>
            </a:r>
            <a:r>
              <a:rPr lang="en-US" sz="3600" dirty="0">
                <a:latin typeface="Calibri" panose="020F0502020204030204" pitchFamily="34" charset="0"/>
              </a:rPr>
              <a:t>, </a:t>
            </a:r>
            <a:r>
              <a:rPr lang="en-US" sz="3600" i="1" dirty="0">
                <a:latin typeface="Calibri" panose="020F0502020204030204" pitchFamily="34" charset="0"/>
              </a:rPr>
              <a:t>Too</a:t>
            </a:r>
            <a:r>
              <a:rPr lang="en-US" sz="3600" dirty="0">
                <a:latin typeface="Calibri" panose="020F0502020204030204" pitchFamily="34" charset="0"/>
              </a:rPr>
              <a:t> little to be among the clans of Judah, From you One will go forth for Me to be ruler in Israel. His goings forth are from long ago, From the days of eternity.</a:t>
            </a:r>
            <a:r>
              <a:rPr lang="en-US" altLang="en-US" sz="3600" dirty="0">
                <a:latin typeface="Calibri" panose="020F0502020204030204" pitchFamily="34" charset="0"/>
              </a:rPr>
              <a:t>”</a:t>
            </a:r>
          </a:p>
        </p:txBody>
      </p:sp>
    </p:spTree>
    <p:extLst>
      <p:ext uri="{BB962C8B-B14F-4D97-AF65-F5344CB8AC3E}">
        <p14:creationId xmlns:p14="http://schemas.microsoft.com/office/powerpoint/2010/main" val="1784409767"/>
      </p:ext>
    </p:extLst>
  </p:cSld>
  <p:clrMapOvr>
    <a:masterClrMapping/>
  </p:clrMapOvr>
  <p:transition/>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1" name="Picture 3"/>
          <p:cNvPicPr>
            <a:picLocks noGrp="1" noChangeAspect="1" noChangeArrowheads="1"/>
          </p:cNvPicPr>
          <p:nvPr>
            <p:ph type="body" idx="4294967295"/>
          </p:nvPr>
        </p:nvPicPr>
        <p:blipFill>
          <a:blip r:embed="rId2">
            <a:extLst>
              <a:ext uri="{28A0092B-C50C-407E-A947-70E740481C1C}">
                <a14:useLocalDpi xmlns:a14="http://schemas.microsoft.com/office/drawing/2010/main"/>
              </a:ext>
            </a:extLst>
          </a:blip>
          <a:srcRect/>
          <a:stretch>
            <a:fillRect/>
          </a:stretch>
        </p:blipFill>
        <p:spPr>
          <a:xfrm>
            <a:off x="266700" y="788988"/>
            <a:ext cx="8610600" cy="52800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Oval 7"/>
          <p:cNvSpPr>
            <a:spLocks noChangeArrowheads="1"/>
          </p:cNvSpPr>
          <p:nvPr/>
        </p:nvSpPr>
        <p:spPr bwMode="auto">
          <a:xfrm>
            <a:off x="4267200" y="1447800"/>
            <a:ext cx="2590800" cy="1600200"/>
          </a:xfrm>
          <a:prstGeom prst="ellipse">
            <a:avLst/>
          </a:prstGeom>
          <a:noFill/>
          <a:ln w="762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Tree>
    <p:extLst>
      <p:ext uri="{BB962C8B-B14F-4D97-AF65-F5344CB8AC3E}">
        <p14:creationId xmlns:p14="http://schemas.microsoft.com/office/powerpoint/2010/main" val="2509868230"/>
      </p:ext>
    </p:extLst>
  </p:cSld>
  <p:clrMapOvr>
    <a:masterClrMapping/>
  </p:clrMapOvr>
  <p:transition/>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descr="Image result for two bethlehems"/>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333625" y="152400"/>
            <a:ext cx="4476750" cy="6602401"/>
          </a:xfrm>
          <a:prstGeom prst="rect">
            <a:avLst/>
          </a:prstGeom>
          <a:noFill/>
          <a:extLst>
            <a:ext uri="{909E8E84-426E-40DD-AFC4-6F175D3DCCD1}">
              <a14:hiddenFill xmlns:a14="http://schemas.microsoft.com/office/drawing/2010/main">
                <a:solidFill>
                  <a:srgbClr val="FFFFFF"/>
                </a:solidFill>
              </a14:hiddenFill>
            </a:ext>
          </a:extLst>
        </p:spPr>
      </p:pic>
      <p:sp>
        <p:nvSpPr>
          <p:cNvPr id="4" name="Oval 7"/>
          <p:cNvSpPr>
            <a:spLocks noChangeArrowheads="1"/>
          </p:cNvSpPr>
          <p:nvPr/>
        </p:nvSpPr>
        <p:spPr bwMode="auto">
          <a:xfrm>
            <a:off x="3276600" y="3276600"/>
            <a:ext cx="1905000" cy="838200"/>
          </a:xfrm>
          <a:prstGeom prst="ellipse">
            <a:avLst/>
          </a:prstGeom>
          <a:noFill/>
          <a:ln w="762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Tree>
    <p:extLst>
      <p:ext uri="{BB962C8B-B14F-4D97-AF65-F5344CB8AC3E}">
        <p14:creationId xmlns:p14="http://schemas.microsoft.com/office/powerpoint/2010/main" val="1473759017"/>
      </p:ext>
    </p:extLst>
  </p:cSld>
  <p:clrMapOvr>
    <a:masterClrMapping/>
  </p:clrMapOvr>
  <p:transition/>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115C61A-180C-4408-B7DC-BAB4857E5945}"/>
              </a:ext>
            </a:extLst>
          </p:cNvPr>
          <p:cNvPicPr>
            <a:picLocks noChangeAspect="1"/>
          </p:cNvPicPr>
          <p:nvPr/>
        </p:nvPicPr>
        <p:blipFill>
          <a:blip r:embed="rId2"/>
          <a:stretch>
            <a:fillRect/>
          </a:stretch>
        </p:blipFill>
        <p:spPr>
          <a:xfrm>
            <a:off x="0" y="0"/>
            <a:ext cx="9144000" cy="6857999"/>
          </a:xfrm>
          <a:prstGeom prst="rect">
            <a:avLst/>
          </a:prstGeom>
        </p:spPr>
      </p:pic>
      <p:sp>
        <p:nvSpPr>
          <p:cNvPr id="64514" name="Rectangle 1"/>
          <p:cNvSpPr>
            <a:spLocks noChangeArrowheads="1"/>
          </p:cNvSpPr>
          <p:nvPr/>
        </p:nvSpPr>
        <p:spPr bwMode="auto">
          <a:xfrm>
            <a:off x="0" y="0"/>
            <a:ext cx="9144000" cy="363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lnSpc>
                <a:spcPct val="90000"/>
              </a:lnSpc>
              <a:spcBef>
                <a:spcPts val="0"/>
              </a:spcBef>
              <a:spcAft>
                <a:spcPts val="12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Micah 5:2</a:t>
            </a:r>
          </a:p>
          <a:p>
            <a:pPr algn="just"/>
            <a:r>
              <a:rPr lang="en-US" altLang="en-US" sz="3600" dirty="0">
                <a:latin typeface="Calibri" panose="020F0502020204030204" pitchFamily="34" charset="0"/>
              </a:rPr>
              <a:t>“</a:t>
            </a:r>
            <a:r>
              <a:rPr lang="en-US" sz="3600" dirty="0">
                <a:latin typeface="Calibri" panose="020F0502020204030204" pitchFamily="34" charset="0"/>
              </a:rPr>
              <a:t>But as for you, Bethlehem </a:t>
            </a:r>
            <a:r>
              <a:rPr lang="en-US" sz="3600" b="1" u="sng" dirty="0" err="1">
                <a:solidFill>
                  <a:srgbClr val="FFFFCC"/>
                </a:solidFill>
                <a:latin typeface="Calibri" panose="020F0502020204030204" pitchFamily="34" charset="0"/>
              </a:rPr>
              <a:t>Ephrathah</a:t>
            </a:r>
            <a:r>
              <a:rPr lang="en-US" sz="3600" dirty="0">
                <a:latin typeface="Calibri" panose="020F0502020204030204" pitchFamily="34" charset="0"/>
              </a:rPr>
              <a:t>, </a:t>
            </a:r>
            <a:r>
              <a:rPr lang="en-US" sz="3600" i="1" dirty="0">
                <a:latin typeface="Calibri" panose="020F0502020204030204" pitchFamily="34" charset="0"/>
              </a:rPr>
              <a:t>Too</a:t>
            </a:r>
            <a:r>
              <a:rPr lang="en-US" sz="3600" dirty="0">
                <a:latin typeface="Calibri" panose="020F0502020204030204" pitchFamily="34" charset="0"/>
              </a:rPr>
              <a:t> little to be among the clans of Judah, From you One will go forth for Me to be ruler in Israel. His goings forth are from long ago, From the days of eternity.</a:t>
            </a:r>
            <a:r>
              <a:rPr lang="en-US" altLang="en-US" sz="3600" dirty="0">
                <a:latin typeface="Calibri" panose="020F0502020204030204" pitchFamily="34" charset="0"/>
              </a:rPr>
              <a:t>”</a:t>
            </a:r>
          </a:p>
        </p:txBody>
      </p:sp>
    </p:spTree>
    <p:extLst>
      <p:ext uri="{BB962C8B-B14F-4D97-AF65-F5344CB8AC3E}">
        <p14:creationId xmlns:p14="http://schemas.microsoft.com/office/powerpoint/2010/main" val="312933103"/>
      </p:ext>
    </p:extLst>
  </p:cSld>
  <p:clrMapOvr>
    <a:masterClrMapping/>
  </p:clrMapOvr>
  <p:transition/>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334574" y="112488"/>
            <a:ext cx="4474852" cy="6633023"/>
          </a:xfrm>
          <a:prstGeom prst="rect">
            <a:avLst/>
          </a:prstGeom>
        </p:spPr>
      </p:pic>
    </p:spTree>
    <p:extLst>
      <p:ext uri="{BB962C8B-B14F-4D97-AF65-F5344CB8AC3E}">
        <p14:creationId xmlns:p14="http://schemas.microsoft.com/office/powerpoint/2010/main" val="4085306694"/>
      </p:ext>
    </p:extLst>
  </p:cSld>
  <p:clrMapOvr>
    <a:masterClrMapping/>
  </p:clrMapOvr>
  <p:transition/>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1485900" y="304800"/>
            <a:ext cx="6172200" cy="1143000"/>
          </a:xfrm>
        </p:spPr>
        <p:txBody>
          <a:bodyPr/>
          <a:lstStyle/>
          <a:p>
            <a:pPr algn="ctr"/>
            <a:r>
              <a:rPr lang="en-US" sz="3200" dirty="0">
                <a:effectLst>
                  <a:outerShdw blurRad="38100" dist="38100" dir="2700000" algn="tl">
                    <a:srgbClr val="000000">
                      <a:alpha val="43137"/>
                    </a:srgbClr>
                  </a:outerShdw>
                </a:effectLst>
              </a:rPr>
              <a:t>Arnold Fruchtenbaum</a:t>
            </a:r>
            <a:br>
              <a:rPr lang="en-US" sz="3600" dirty="0">
                <a:effectLst>
                  <a:outerShdw blurRad="38100" dist="38100" dir="2700000" algn="tl">
                    <a:srgbClr val="000000">
                      <a:alpha val="43137"/>
                    </a:srgbClr>
                  </a:outerShdw>
                </a:effectLst>
              </a:rPr>
            </a:br>
            <a:r>
              <a:rPr lang="en-US" sz="2000" i="1" dirty="0">
                <a:solidFill>
                  <a:schemeClr val="tx1"/>
                </a:solidFill>
                <a:effectLst>
                  <a:outerShdw blurRad="38100" dist="38100" dir="2700000" algn="tl">
                    <a:srgbClr val="000000">
                      <a:alpha val="43137"/>
                    </a:srgbClr>
                  </a:outerShdw>
                </a:effectLst>
              </a:rPr>
              <a:t>Messianic Christology, </a:t>
            </a:r>
            <a:r>
              <a:rPr lang="en-US" sz="2000" dirty="0">
                <a:solidFill>
                  <a:schemeClr val="tx1"/>
                </a:solidFill>
                <a:effectLst>
                  <a:outerShdw blurRad="38100" dist="38100" dir="2700000" algn="tl">
                    <a:srgbClr val="000000">
                      <a:alpha val="43137"/>
                    </a:srgbClr>
                  </a:outerShdw>
                </a:effectLst>
              </a:rPr>
              <a:t>Page 64</a:t>
            </a:r>
          </a:p>
        </p:txBody>
      </p:sp>
      <p:sp>
        <p:nvSpPr>
          <p:cNvPr id="16387" name="Rectangle 3"/>
          <p:cNvSpPr>
            <a:spLocks noGrp="1" noChangeArrowheads="1"/>
          </p:cNvSpPr>
          <p:nvPr>
            <p:ph type="body" idx="1"/>
          </p:nvPr>
        </p:nvSpPr>
        <p:spPr>
          <a:xfrm>
            <a:off x="0" y="1799411"/>
            <a:ext cx="9144000" cy="4876800"/>
          </a:xfrm>
        </p:spPr>
        <p:txBody>
          <a:bodyPr/>
          <a:lstStyle/>
          <a:p>
            <a:pPr marL="0" indent="0" algn="just">
              <a:buFontTx/>
              <a:buNone/>
              <a:defRPr/>
            </a:pPr>
            <a:r>
              <a:rPr lang="en-US" sz="4000" dirty="0">
                <a:effectLst>
                  <a:outerShdw blurRad="38100" dist="38100" dir="2700000" algn="tl">
                    <a:srgbClr val="000000">
                      <a:alpha val="43137"/>
                    </a:srgbClr>
                  </a:outerShdw>
                </a:effectLst>
              </a:rPr>
              <a:t>“</a:t>
            </a:r>
            <a:r>
              <a:rPr lang="en-US" sz="4000" dirty="0">
                <a:effectLst/>
              </a:rPr>
              <a:t>Messiah is to be born, not in Jerusalem as might have been expected, but in Bethlehem... This is </a:t>
            </a:r>
            <a:r>
              <a:rPr lang="en-US" sz="4000" b="1" u="sng" dirty="0">
                <a:solidFill>
                  <a:srgbClr val="FFFFCC"/>
                </a:solidFill>
                <a:effectLst/>
              </a:rPr>
              <a:t>Bethlehem Ephrathah</a:t>
            </a:r>
            <a:r>
              <a:rPr lang="en-US" sz="4000" dirty="0">
                <a:effectLst/>
              </a:rPr>
              <a:t>, as distinguished from another </a:t>
            </a:r>
            <a:r>
              <a:rPr lang="en-US" sz="4000" b="1" u="sng" dirty="0">
                <a:solidFill>
                  <a:srgbClr val="FFFFCC"/>
                </a:solidFill>
                <a:effectLst/>
              </a:rPr>
              <a:t>Bethlehem in Galilee</a:t>
            </a:r>
            <a:r>
              <a:rPr lang="en-US" sz="4000" dirty="0">
                <a:effectLst/>
              </a:rPr>
              <a:t>. This Bethlehem is the Bethlehem of David and of Judah, situated south of Jerusalem.</a:t>
            </a:r>
            <a:r>
              <a:rPr lang="en-US" sz="4000" i="1" dirty="0">
                <a:effectLst>
                  <a:outerShdw blurRad="38100" dist="38100" dir="2700000" algn="tl">
                    <a:srgbClr val="000000">
                      <a:alpha val="43137"/>
                    </a:srgbClr>
                  </a:outerShdw>
                </a:effectLst>
              </a:rPr>
              <a:t>”</a:t>
            </a:r>
          </a:p>
        </p:txBody>
      </p:sp>
      <p:pic>
        <p:nvPicPr>
          <p:cNvPr id="1026" name="Picture 2" descr="Image result for arnold fruchtenbaum">
            <a:extLst>
              <a:ext uri="{FF2B5EF4-FFF2-40B4-BE49-F238E27FC236}">
                <a16:creationId xmlns:a16="http://schemas.microsoft.com/office/drawing/2014/main" id="{30D2C99B-34CC-4D80-B7E9-A3A5052A53A0}"/>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52400" y="100013"/>
            <a:ext cx="1066657" cy="14239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5452520"/>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0" y="304800"/>
            <a:ext cx="9144000" cy="1143000"/>
          </a:xfrm>
        </p:spPr>
        <p:txBody>
          <a:bodyPr/>
          <a:lstStyle/>
          <a:p>
            <a:pPr algn="ctr" eaLnBrk="1" hangingPunct="1"/>
            <a:r>
              <a:rPr lang="en-US" altLang="en-US" sz="4000" dirty="0"/>
              <a:t>1. Four Issues (Gen. 3:15)</a:t>
            </a:r>
          </a:p>
        </p:txBody>
      </p:sp>
      <p:sp>
        <p:nvSpPr>
          <p:cNvPr id="8195" name="Rectangle 3"/>
          <p:cNvSpPr>
            <a:spLocks noGrp="1" noChangeArrowheads="1"/>
          </p:cNvSpPr>
          <p:nvPr>
            <p:ph type="body" idx="1"/>
          </p:nvPr>
        </p:nvSpPr>
        <p:spPr>
          <a:xfrm>
            <a:off x="457200" y="1946275"/>
            <a:ext cx="6934200" cy="4114800"/>
          </a:xfrm>
        </p:spPr>
        <p:txBody>
          <a:bodyPr/>
          <a:lstStyle/>
          <a:p>
            <a:pPr marL="465138" indent="-465138" eaLnBrk="1" hangingPunct="1">
              <a:spcBef>
                <a:spcPts val="0"/>
              </a:spcBef>
              <a:spcAft>
                <a:spcPts val="3600"/>
              </a:spcAft>
              <a:buSzPct val="100000"/>
              <a:buFont typeface="+mj-lt"/>
              <a:buAutoNum type="alphaUcPeriod"/>
              <a:defRPr/>
            </a:pPr>
            <a:r>
              <a:rPr lang="en-US" sz="3600" dirty="0"/>
              <a:t>A messianic prophecy? </a:t>
            </a:r>
          </a:p>
          <a:p>
            <a:pPr marL="457200" indent="-457200" eaLnBrk="1" hangingPunct="1">
              <a:spcBef>
                <a:spcPts val="0"/>
              </a:spcBef>
              <a:spcAft>
                <a:spcPts val="3600"/>
              </a:spcAft>
              <a:buSzPct val="100000"/>
              <a:buFont typeface="+mj-lt"/>
              <a:buAutoNum type="alphaUcPeriod"/>
              <a:defRPr/>
            </a:pPr>
            <a:r>
              <a:rPr lang="en-US" sz="3600" dirty="0"/>
              <a:t>Gender of the Messiah?</a:t>
            </a:r>
          </a:p>
          <a:p>
            <a:pPr marL="457200" indent="-457200" eaLnBrk="1" hangingPunct="1">
              <a:spcBef>
                <a:spcPts val="0"/>
              </a:spcBef>
              <a:spcAft>
                <a:spcPts val="3600"/>
              </a:spcAft>
              <a:buSzPct val="100000"/>
              <a:buFont typeface="+mj-lt"/>
              <a:buAutoNum type="alphaUcPeriod"/>
              <a:defRPr/>
            </a:pPr>
            <a:r>
              <a:rPr lang="en-US" sz="3600" dirty="0"/>
              <a:t>A Virgin Birth Prophecy?</a:t>
            </a:r>
          </a:p>
          <a:p>
            <a:pPr marL="457200" indent="-457200" eaLnBrk="1" hangingPunct="1">
              <a:spcBef>
                <a:spcPts val="0"/>
              </a:spcBef>
              <a:spcAft>
                <a:spcPts val="3600"/>
              </a:spcAft>
              <a:buSzPct val="100000"/>
              <a:buFont typeface="+mj-lt"/>
              <a:buAutoNum type="alphaUcPeriod"/>
              <a:defRPr/>
            </a:pPr>
            <a:r>
              <a:rPr lang="en-US" sz="3600" dirty="0"/>
              <a:t>Importance of the Virgin Birth? </a:t>
            </a:r>
          </a:p>
        </p:txBody>
      </p:sp>
      <p:pic>
        <p:nvPicPr>
          <p:cNvPr id="25604" name="Picture 5" descr="https://encrypted-tbn2.gstatic.com/images?q=tbn:ANd9GcQjYa1b34wEurDM_Ysus-MUPsGfl59ZGk9jgBY_m0Y7gik3vNxamA"/>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999538" y="2971800"/>
            <a:ext cx="1939925" cy="164633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26155460"/>
      </p:ext>
    </p:extLst>
  </p:cSld>
  <p:clrMapOvr>
    <a:masterClrMapping/>
  </p:clrMapOvr>
  <p:transition/>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74E13EE-AC6E-422B-BFBB-EF03694E6248}"/>
              </a:ext>
            </a:extLst>
          </p:cNvPr>
          <p:cNvPicPr>
            <a:picLocks noChangeAspect="1"/>
          </p:cNvPicPr>
          <p:nvPr/>
        </p:nvPicPr>
        <p:blipFill>
          <a:blip r:embed="rId2"/>
          <a:stretch>
            <a:fillRect/>
          </a:stretch>
        </p:blipFill>
        <p:spPr>
          <a:xfrm>
            <a:off x="0" y="0"/>
            <a:ext cx="9144000" cy="6857999"/>
          </a:xfrm>
          <a:prstGeom prst="rect">
            <a:avLst/>
          </a:prstGeom>
        </p:spPr>
      </p:pic>
      <p:sp>
        <p:nvSpPr>
          <p:cNvPr id="64514" name="Rectangle 1"/>
          <p:cNvSpPr>
            <a:spLocks noChangeArrowheads="1"/>
          </p:cNvSpPr>
          <p:nvPr/>
        </p:nvSpPr>
        <p:spPr bwMode="auto">
          <a:xfrm>
            <a:off x="0" y="0"/>
            <a:ext cx="9144000" cy="4739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lnSpc>
                <a:spcPct val="90000"/>
              </a:lnSpc>
              <a:spcBef>
                <a:spcPts val="0"/>
              </a:spcBef>
              <a:spcAft>
                <a:spcPts val="12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Matthew 2:4-6</a:t>
            </a:r>
          </a:p>
          <a:p>
            <a:pPr algn="just"/>
            <a:r>
              <a:rPr lang="en-US" altLang="en-US" sz="3200" dirty="0">
                <a:latin typeface="Calibri" panose="020F0502020204030204" pitchFamily="34" charset="0"/>
                <a:cs typeface="Calibri" panose="020F0502020204030204" pitchFamily="34" charset="0"/>
              </a:rPr>
              <a:t>“</a:t>
            </a:r>
            <a:r>
              <a:rPr lang="en-US" sz="3200" baseline="30000" dirty="0">
                <a:latin typeface="Calibri" panose="020F0502020204030204" pitchFamily="34" charset="0"/>
                <a:cs typeface="Calibri" panose="020F0502020204030204" pitchFamily="34" charset="0"/>
              </a:rPr>
              <a:t>4</a:t>
            </a:r>
            <a:r>
              <a:rPr lang="en-US" sz="3200" dirty="0">
                <a:latin typeface="Calibri" panose="020F0502020204030204" pitchFamily="34" charset="0"/>
                <a:cs typeface="Calibri" panose="020F0502020204030204" pitchFamily="34" charset="0"/>
              </a:rPr>
              <a:t> Gathering together all the chief priests and scribes of the people, he inquired of them where the Messiah was to be born. </a:t>
            </a:r>
            <a:r>
              <a:rPr lang="en-US" sz="3200" baseline="30000" dirty="0">
                <a:latin typeface="Calibri" panose="020F0502020204030204" pitchFamily="34" charset="0"/>
                <a:cs typeface="Calibri" panose="020F0502020204030204" pitchFamily="34" charset="0"/>
              </a:rPr>
              <a:t>5</a:t>
            </a:r>
            <a:r>
              <a:rPr lang="en-US" sz="3200" dirty="0">
                <a:latin typeface="Calibri" panose="020F0502020204030204" pitchFamily="34" charset="0"/>
                <a:cs typeface="Calibri" panose="020F0502020204030204" pitchFamily="34" charset="0"/>
              </a:rPr>
              <a:t> They said to him, “In Bethlehem of Judea; for this is what has been written by the prophet: </a:t>
            </a:r>
            <a:r>
              <a:rPr lang="en-US" sz="3200" baseline="30000" dirty="0">
                <a:latin typeface="Calibri" panose="020F0502020204030204" pitchFamily="34" charset="0"/>
                <a:cs typeface="Calibri" panose="020F0502020204030204" pitchFamily="34" charset="0"/>
              </a:rPr>
              <a:t>6</a:t>
            </a:r>
            <a:r>
              <a:rPr lang="en-US" sz="3200" dirty="0">
                <a:latin typeface="Calibri" panose="020F0502020204030204" pitchFamily="34" charset="0"/>
                <a:cs typeface="Calibri" panose="020F0502020204030204" pitchFamily="34" charset="0"/>
              </a:rPr>
              <a:t> ‘AND YOU, BETHLEHEM, LAND OF JUDAH, ARE BY NO MEANS LEAST AMONG THE LEADERS OF JUDAH; FOR OUT OF YOU SHALL COME FORTH A RULER WHO WILL SHEPHERD MY PEOPLE ISRAEL.’”</a:t>
            </a:r>
          </a:p>
        </p:txBody>
      </p:sp>
    </p:spTree>
    <p:extLst>
      <p:ext uri="{BB962C8B-B14F-4D97-AF65-F5344CB8AC3E}">
        <p14:creationId xmlns:p14="http://schemas.microsoft.com/office/powerpoint/2010/main" val="1417683355"/>
      </p:ext>
    </p:extLst>
  </p:cSld>
  <p:clrMapOvr>
    <a:masterClrMapping/>
  </p:clrMapOvr>
  <p:transition/>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Title 1"/>
          <p:cNvSpPr>
            <a:spLocks noGrp="1"/>
          </p:cNvSpPr>
          <p:nvPr>
            <p:ph type="title" idx="4294967295"/>
          </p:nvPr>
        </p:nvSpPr>
        <p:spPr>
          <a:xfrm>
            <a:off x="685800" y="2857500"/>
            <a:ext cx="7772400" cy="1143000"/>
          </a:xfrm>
        </p:spPr>
        <p:txBody>
          <a:bodyPr/>
          <a:lstStyle/>
          <a:p>
            <a:pPr algn="ctr"/>
            <a:r>
              <a:rPr lang="en-US" altLang="en-US" sz="6000">
                <a:latin typeface="Calibri" panose="020F0502020204030204" pitchFamily="34" charset="0"/>
              </a:rPr>
              <a:t>Conclusion</a:t>
            </a:r>
          </a:p>
        </p:txBody>
      </p:sp>
    </p:spTree>
    <p:extLst>
      <p:ext uri="{BB962C8B-B14F-4D97-AF65-F5344CB8AC3E}">
        <p14:creationId xmlns:p14="http://schemas.microsoft.com/office/powerpoint/2010/main" val="34977252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
            <a:ext cx="7772400" cy="1143000"/>
          </a:xfrm>
        </p:spPr>
        <p:txBody>
          <a:bodyPr/>
          <a:lstStyle/>
          <a:p>
            <a:pPr algn="ctr">
              <a:buFontTx/>
              <a:buNone/>
              <a:defRPr/>
            </a:pPr>
            <a:r>
              <a:rPr lang="en-US" dirty="0"/>
              <a:t>Messiah Must Be:</a:t>
            </a:r>
          </a:p>
        </p:txBody>
      </p:sp>
      <p:sp>
        <p:nvSpPr>
          <p:cNvPr id="3" name="Content Placeholder 2"/>
          <p:cNvSpPr>
            <a:spLocks noGrp="1"/>
          </p:cNvSpPr>
          <p:nvPr>
            <p:ph idx="1"/>
          </p:nvPr>
        </p:nvSpPr>
        <p:spPr>
          <a:xfrm>
            <a:off x="228600" y="1600200"/>
            <a:ext cx="8686800" cy="3733800"/>
          </a:xfrm>
        </p:spPr>
        <p:txBody>
          <a:bodyPr/>
          <a:lstStyle/>
          <a:p>
            <a:pPr marL="457200" lvl="1" indent="-454025">
              <a:spcBef>
                <a:spcPts val="0"/>
              </a:spcBef>
              <a:spcAft>
                <a:spcPts val="3600"/>
              </a:spcAft>
              <a:buSzPct val="100000"/>
              <a:buFont typeface="+mj-lt"/>
              <a:buAutoNum type="arabicPeriod"/>
              <a:defRPr/>
            </a:pPr>
            <a:r>
              <a:rPr lang="en-US" sz="3600" dirty="0"/>
              <a:t>A man (Gen 3:15)  </a:t>
            </a:r>
          </a:p>
          <a:p>
            <a:pPr marL="457200" lvl="1" indent="-454025">
              <a:spcBef>
                <a:spcPts val="0"/>
              </a:spcBef>
              <a:spcAft>
                <a:spcPts val="3600"/>
              </a:spcAft>
              <a:buSzPct val="100000"/>
              <a:buFont typeface="+mj-lt"/>
              <a:buAutoNum type="arabicPeriod"/>
              <a:defRPr/>
            </a:pPr>
            <a:r>
              <a:rPr lang="en-US" sz="3600" dirty="0"/>
              <a:t>From Jacob’s line (Num 24:17)</a:t>
            </a:r>
          </a:p>
          <a:p>
            <a:pPr marL="457200" lvl="1" indent="-454025">
              <a:spcBef>
                <a:spcPts val="0"/>
              </a:spcBef>
              <a:spcAft>
                <a:spcPts val="3600"/>
              </a:spcAft>
              <a:buSzPct val="100000"/>
              <a:buFont typeface="+mj-lt"/>
              <a:buAutoNum type="arabicPeriod"/>
              <a:defRPr/>
            </a:pPr>
            <a:r>
              <a:rPr lang="en-US" sz="3600" dirty="0"/>
              <a:t>Appear prior to A.D. 70 (Mal 3:1)  </a:t>
            </a:r>
          </a:p>
          <a:p>
            <a:pPr marL="457200" lvl="1" indent="-454025">
              <a:spcBef>
                <a:spcPts val="0"/>
              </a:spcBef>
              <a:spcAft>
                <a:spcPts val="3600"/>
              </a:spcAft>
              <a:buSzPct val="100000"/>
              <a:buFont typeface="+mj-lt"/>
              <a:buAutoNum type="arabicPeriod"/>
              <a:defRPr/>
            </a:pPr>
            <a:r>
              <a:rPr lang="en-US" sz="3600" dirty="0"/>
              <a:t>Be born of a virgin (Isa 7:13-14)  </a:t>
            </a:r>
          </a:p>
          <a:p>
            <a:pPr marL="457200" lvl="1" indent="-454025">
              <a:spcBef>
                <a:spcPts val="0"/>
              </a:spcBef>
              <a:spcAft>
                <a:spcPts val="3600"/>
              </a:spcAft>
              <a:buSzPct val="100000"/>
              <a:buFont typeface="+mj-lt"/>
              <a:buAutoNum type="arabicPeriod"/>
              <a:defRPr/>
            </a:pPr>
            <a:r>
              <a:rPr lang="en-US" sz="3600" dirty="0"/>
              <a:t>Be born in Bethlehem (Micah 5:2)  </a:t>
            </a:r>
          </a:p>
        </p:txBody>
      </p:sp>
      <p:pic>
        <p:nvPicPr>
          <p:cNvPr id="4" name="Picture 5" descr="https://encrypted-tbn2.gstatic.com/images?q=tbn:ANd9GcQjYa1b34wEurDM_Ysus-MUPsGfl59ZGk9jgBY_m0Y7gik3vNxamA"/>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553200" y="1600200"/>
            <a:ext cx="2425280" cy="205740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54128239"/>
      </p:ext>
    </p:extLst>
  </p:cSld>
  <p:clrMapOvr>
    <a:masterClrMapping/>
  </p:clrMapOvr>
  <p:transition/>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a:xfrm>
            <a:off x="685800" y="228600"/>
            <a:ext cx="7772400" cy="762000"/>
          </a:xfrm>
        </p:spPr>
        <p:txBody>
          <a:bodyPr/>
          <a:lstStyle/>
          <a:p>
            <a:pPr algn="ctr" eaLnBrk="1" hangingPunct="1">
              <a:buFontTx/>
              <a:buNone/>
              <a:defRPr/>
            </a:pPr>
            <a:r>
              <a:rPr lang="en-US" sz="4000" dirty="0">
                <a:effectLst>
                  <a:outerShdw blurRad="38100" dist="38100" dir="2700000" algn="tl">
                    <a:srgbClr val="000000">
                      <a:alpha val="43137"/>
                    </a:srgbClr>
                  </a:outerShdw>
                </a:effectLst>
              </a:rPr>
              <a:t>Modern Example</a:t>
            </a:r>
          </a:p>
        </p:txBody>
      </p:sp>
      <p:sp>
        <p:nvSpPr>
          <p:cNvPr id="72707" name="Rectangle 3"/>
          <p:cNvSpPr>
            <a:spLocks noGrp="1" noChangeArrowheads="1"/>
          </p:cNvSpPr>
          <p:nvPr>
            <p:ph type="body" idx="1"/>
          </p:nvPr>
        </p:nvSpPr>
        <p:spPr>
          <a:xfrm>
            <a:off x="533400" y="1143000"/>
            <a:ext cx="3581400" cy="5410200"/>
          </a:xfrm>
        </p:spPr>
        <p:txBody>
          <a:bodyPr/>
          <a:lstStyle/>
          <a:p>
            <a:pPr marL="461963" indent="-461963" eaLnBrk="1" hangingPunct="1">
              <a:lnSpc>
                <a:spcPct val="90000"/>
              </a:lnSpc>
              <a:defRPr/>
            </a:pPr>
            <a:r>
              <a:rPr lang="en-US" sz="3600" dirty="0"/>
              <a:t>Hemisphere</a:t>
            </a:r>
          </a:p>
          <a:p>
            <a:pPr marL="461963" indent="-461963" eaLnBrk="1" hangingPunct="1">
              <a:lnSpc>
                <a:spcPct val="90000"/>
              </a:lnSpc>
              <a:defRPr/>
            </a:pPr>
            <a:r>
              <a:rPr lang="en-US" sz="3600" dirty="0"/>
              <a:t>Country</a:t>
            </a:r>
          </a:p>
          <a:p>
            <a:pPr marL="461963" indent="-461963" eaLnBrk="1" hangingPunct="1">
              <a:lnSpc>
                <a:spcPct val="90000"/>
              </a:lnSpc>
              <a:defRPr/>
            </a:pPr>
            <a:r>
              <a:rPr lang="en-US" sz="3600" dirty="0"/>
              <a:t>State</a:t>
            </a:r>
          </a:p>
          <a:p>
            <a:pPr marL="461963" indent="-461963" eaLnBrk="1" hangingPunct="1">
              <a:lnSpc>
                <a:spcPct val="90000"/>
              </a:lnSpc>
              <a:defRPr/>
            </a:pPr>
            <a:r>
              <a:rPr lang="en-US" sz="3600" dirty="0"/>
              <a:t>County</a:t>
            </a:r>
          </a:p>
          <a:p>
            <a:pPr marL="461963" indent="-461963" eaLnBrk="1" hangingPunct="1">
              <a:lnSpc>
                <a:spcPct val="90000"/>
              </a:lnSpc>
              <a:defRPr/>
            </a:pPr>
            <a:r>
              <a:rPr lang="en-US" sz="3600" dirty="0"/>
              <a:t>City</a:t>
            </a:r>
          </a:p>
          <a:p>
            <a:pPr marL="461963" indent="-461963" eaLnBrk="1" hangingPunct="1">
              <a:lnSpc>
                <a:spcPct val="90000"/>
              </a:lnSpc>
              <a:defRPr/>
            </a:pPr>
            <a:r>
              <a:rPr lang="en-US" sz="3600" dirty="0"/>
              <a:t>Zip code</a:t>
            </a:r>
          </a:p>
          <a:p>
            <a:pPr marL="461963" indent="-461963" eaLnBrk="1" hangingPunct="1">
              <a:lnSpc>
                <a:spcPct val="90000"/>
              </a:lnSpc>
              <a:defRPr/>
            </a:pPr>
            <a:r>
              <a:rPr lang="en-US" sz="3600" dirty="0"/>
              <a:t>Street name</a:t>
            </a:r>
          </a:p>
          <a:p>
            <a:pPr marL="461963" indent="-461963" eaLnBrk="1" hangingPunct="1">
              <a:lnSpc>
                <a:spcPct val="90000"/>
              </a:lnSpc>
              <a:defRPr/>
            </a:pPr>
            <a:r>
              <a:rPr lang="en-US" sz="3600" dirty="0"/>
              <a:t>Street address</a:t>
            </a:r>
          </a:p>
          <a:p>
            <a:pPr marL="461963" indent="-461963" eaLnBrk="1" hangingPunct="1">
              <a:lnSpc>
                <a:spcPct val="90000"/>
              </a:lnSpc>
              <a:defRPr/>
            </a:pPr>
            <a:r>
              <a:rPr lang="en-US" sz="3600" dirty="0"/>
              <a:t>Person</a:t>
            </a:r>
          </a:p>
        </p:txBody>
      </p:sp>
      <p:pic>
        <p:nvPicPr>
          <p:cNvPr id="4" name="Picture 4"/>
          <p:cNvPicPr>
            <a:picLocks noChangeAspect="1" noChangeArrowheads="1"/>
          </p:cNvPicPr>
          <p:nvPr/>
        </p:nvPicPr>
        <p:blipFill>
          <a:blip r:embed="rId2" cstate="print"/>
          <a:srcRect/>
          <a:stretch>
            <a:fillRect/>
          </a:stretch>
        </p:blipFill>
        <p:spPr bwMode="auto">
          <a:xfrm>
            <a:off x="4343400" y="1295400"/>
            <a:ext cx="4293203" cy="41148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117323782"/>
      </p:ext>
    </p:extLst>
  </p:cSld>
  <p:clrMapOvr>
    <a:masterClrMapping/>
  </p:clrMapOvr>
  <p:transition/>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800100" y="3429000"/>
            <a:ext cx="7543800" cy="2308324"/>
          </a:xfrm>
          <a:prstGeom prst="rect">
            <a:avLst/>
          </a:prstGeom>
        </p:spPr>
        <p:txBody>
          <a:bodyPr wrap="square">
            <a:spAutoFit/>
          </a:bodyPr>
          <a:lstStyle/>
          <a:p>
            <a:pPr algn="just">
              <a:defRPr/>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a:t>
            </a:r>
            <a:r>
              <a:rPr lang="en-US" sz="3600" cap="smal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Lord</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bless you and keep you;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a:t>
            </a:r>
            <a:r>
              <a:rPr lang="en-US" sz="3600" cap="smal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Lord</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make his face shine on you and be gracious to you;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a:t>
            </a:r>
            <a:r>
              <a:rPr lang="en-US" sz="3600" cap="smal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Lord</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turn his face toward you and give you peace.” (NIV)</a:t>
            </a:r>
          </a:p>
        </p:txBody>
      </p:sp>
      <p:pic>
        <p:nvPicPr>
          <p:cNvPr id="2" name="Picture 1">
            <a:extLst>
              <a:ext uri="{FF2B5EF4-FFF2-40B4-BE49-F238E27FC236}">
                <a16:creationId xmlns:a16="http://schemas.microsoft.com/office/drawing/2014/main" id="{3580A0FF-365B-4E3B-8121-89E750C5118E}"/>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2036789" y="533400"/>
            <a:ext cx="5070422" cy="2743200"/>
          </a:xfrm>
          <a:prstGeom prst="rect">
            <a:avLst/>
          </a:prstGeom>
        </p:spPr>
      </p:pic>
    </p:spTree>
    <p:extLst>
      <p:ext uri="{BB962C8B-B14F-4D97-AF65-F5344CB8AC3E}">
        <p14:creationId xmlns:p14="http://schemas.microsoft.com/office/powerpoint/2010/main" val="23298310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0" y="304800"/>
            <a:ext cx="9144000" cy="1143000"/>
          </a:xfrm>
        </p:spPr>
        <p:txBody>
          <a:bodyPr/>
          <a:lstStyle/>
          <a:p>
            <a:pPr algn="ctr" eaLnBrk="1" hangingPunct="1"/>
            <a:r>
              <a:rPr lang="en-US" altLang="en-US" sz="4000" dirty="0"/>
              <a:t>1. Four Issues (Gen. 3:15)</a:t>
            </a:r>
          </a:p>
        </p:txBody>
      </p:sp>
      <p:sp>
        <p:nvSpPr>
          <p:cNvPr id="8195" name="Rectangle 3"/>
          <p:cNvSpPr>
            <a:spLocks noGrp="1" noChangeArrowheads="1"/>
          </p:cNvSpPr>
          <p:nvPr>
            <p:ph type="body" idx="1"/>
          </p:nvPr>
        </p:nvSpPr>
        <p:spPr>
          <a:xfrm>
            <a:off x="457200" y="1946275"/>
            <a:ext cx="6934200" cy="4114800"/>
          </a:xfrm>
        </p:spPr>
        <p:txBody>
          <a:bodyPr/>
          <a:lstStyle/>
          <a:p>
            <a:pPr marL="465138" indent="-465138" eaLnBrk="1" hangingPunct="1">
              <a:spcBef>
                <a:spcPts val="0"/>
              </a:spcBef>
              <a:spcAft>
                <a:spcPts val="3600"/>
              </a:spcAft>
              <a:buSzPct val="100000"/>
              <a:buFont typeface="+mj-lt"/>
              <a:buAutoNum type="alphaUcPeriod"/>
              <a:defRPr/>
            </a:pPr>
            <a:r>
              <a:rPr lang="en-US" sz="3600" b="1" u="sng" dirty="0">
                <a:solidFill>
                  <a:srgbClr val="FFFFCC"/>
                </a:solidFill>
              </a:rPr>
              <a:t>A messianic prophecy?</a:t>
            </a:r>
            <a:r>
              <a:rPr lang="en-US" sz="3600" dirty="0"/>
              <a:t> </a:t>
            </a:r>
          </a:p>
          <a:p>
            <a:pPr marL="457200" indent="-457200" eaLnBrk="1" hangingPunct="1">
              <a:spcBef>
                <a:spcPts val="0"/>
              </a:spcBef>
              <a:spcAft>
                <a:spcPts val="3600"/>
              </a:spcAft>
              <a:buSzPct val="100000"/>
              <a:buFont typeface="+mj-lt"/>
              <a:buAutoNum type="alphaUcPeriod"/>
              <a:defRPr/>
            </a:pPr>
            <a:r>
              <a:rPr lang="en-US" sz="3600" dirty="0"/>
              <a:t>Gender of the Messiah?</a:t>
            </a:r>
          </a:p>
          <a:p>
            <a:pPr marL="457200" indent="-457200" eaLnBrk="1" hangingPunct="1">
              <a:spcBef>
                <a:spcPts val="0"/>
              </a:spcBef>
              <a:spcAft>
                <a:spcPts val="3600"/>
              </a:spcAft>
              <a:buSzPct val="100000"/>
              <a:buFont typeface="+mj-lt"/>
              <a:buAutoNum type="alphaUcPeriod"/>
              <a:defRPr/>
            </a:pPr>
            <a:r>
              <a:rPr lang="en-US" sz="3600" dirty="0"/>
              <a:t>A Virgin Birth Prophecy?</a:t>
            </a:r>
          </a:p>
          <a:p>
            <a:pPr marL="457200" indent="-457200" eaLnBrk="1" hangingPunct="1">
              <a:spcBef>
                <a:spcPts val="0"/>
              </a:spcBef>
              <a:spcAft>
                <a:spcPts val="3600"/>
              </a:spcAft>
              <a:buSzPct val="100000"/>
              <a:buFont typeface="+mj-lt"/>
              <a:buAutoNum type="alphaUcPeriod"/>
              <a:defRPr/>
            </a:pPr>
            <a:r>
              <a:rPr lang="en-US" sz="3600" dirty="0"/>
              <a:t>Importance of the Virgin Birth? </a:t>
            </a:r>
          </a:p>
        </p:txBody>
      </p:sp>
      <p:pic>
        <p:nvPicPr>
          <p:cNvPr id="25604" name="Picture 5" descr="https://encrypted-tbn2.gstatic.com/images?q=tbn:ANd9GcQjYa1b34wEurDM_Ysus-MUPsGfl59ZGk9jgBY_m0Y7gik3vNxamA"/>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999538" y="2971800"/>
            <a:ext cx="1939925" cy="164633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63122797"/>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141973C-EAEB-4FA9-B99A-B13E4E6BBFDC}"/>
              </a:ext>
            </a:extLst>
          </p:cNvPr>
          <p:cNvPicPr>
            <a:picLocks noChangeAspect="1"/>
          </p:cNvPicPr>
          <p:nvPr/>
        </p:nvPicPr>
        <p:blipFill>
          <a:blip r:embed="rId2"/>
          <a:stretch>
            <a:fillRect/>
          </a:stretch>
        </p:blipFill>
        <p:spPr>
          <a:xfrm>
            <a:off x="0" y="0"/>
            <a:ext cx="9144000" cy="6857999"/>
          </a:xfrm>
          <a:prstGeom prst="rect">
            <a:avLst/>
          </a:prstGeom>
        </p:spPr>
      </p:pic>
      <p:sp>
        <p:nvSpPr>
          <p:cNvPr id="64514" name="Rectangle 1"/>
          <p:cNvSpPr>
            <a:spLocks noChangeArrowheads="1"/>
          </p:cNvSpPr>
          <p:nvPr/>
        </p:nvSpPr>
        <p:spPr bwMode="auto">
          <a:xfrm>
            <a:off x="0" y="0"/>
            <a:ext cx="9144000" cy="30392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514350">
              <a:spcAft>
                <a:spcPts val="900"/>
              </a:spcAft>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mj-cs"/>
              </a:rPr>
              <a:t>Genesis 4:1</a:t>
            </a:r>
          </a:p>
          <a:p>
            <a:pPr algn="just"/>
            <a:r>
              <a:rPr lang="en-US" altLang="en-US" sz="3600" dirty="0">
                <a:latin typeface="Calibri" panose="020F0502020204030204" pitchFamily="34" charset="0"/>
              </a:rPr>
              <a:t>“</a:t>
            </a:r>
            <a:r>
              <a:rPr lang="en-US" sz="3600" dirty="0">
                <a:latin typeface="Calibri" panose="020F0502020204030204" pitchFamily="34" charset="0"/>
              </a:rPr>
              <a:t>Now the man had relations with his wife Eve, and she conceived and gave birth to Cain, and she said, ‘I have gotten a </a:t>
            </a:r>
            <a:r>
              <a:rPr lang="en-US" sz="3600" dirty="0" err="1">
                <a:latin typeface="Calibri" panose="020F0502020204030204" pitchFamily="34" charset="0"/>
              </a:rPr>
              <a:t>manchild</a:t>
            </a:r>
            <a:r>
              <a:rPr lang="en-US" sz="3600" dirty="0">
                <a:latin typeface="Calibri" panose="020F0502020204030204" pitchFamily="34" charset="0"/>
              </a:rPr>
              <a:t> with </a:t>
            </a:r>
            <a:r>
              <a:rPr lang="en-US" sz="3600" i="1" dirty="0">
                <a:latin typeface="Calibri" panose="020F0502020204030204" pitchFamily="34" charset="0"/>
              </a:rPr>
              <a:t>the help of</a:t>
            </a:r>
            <a:r>
              <a:rPr lang="en-US" sz="3600" dirty="0">
                <a:latin typeface="Calibri" panose="020F0502020204030204" pitchFamily="34" charset="0"/>
              </a:rPr>
              <a:t> the Lord.’”</a:t>
            </a:r>
          </a:p>
        </p:txBody>
      </p:sp>
    </p:spTree>
    <p:extLst>
      <p:ext uri="{BB962C8B-B14F-4D97-AF65-F5344CB8AC3E}">
        <p14:creationId xmlns:p14="http://schemas.microsoft.com/office/powerpoint/2010/main" val="801446301"/>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141973C-EAEB-4FA9-B99A-B13E4E6BBFDC}"/>
              </a:ext>
            </a:extLst>
          </p:cNvPr>
          <p:cNvPicPr>
            <a:picLocks noChangeAspect="1"/>
          </p:cNvPicPr>
          <p:nvPr/>
        </p:nvPicPr>
        <p:blipFill>
          <a:blip r:embed="rId2"/>
          <a:stretch>
            <a:fillRect/>
          </a:stretch>
        </p:blipFill>
        <p:spPr>
          <a:xfrm>
            <a:off x="0" y="0"/>
            <a:ext cx="9144000" cy="6857999"/>
          </a:xfrm>
          <a:prstGeom prst="rect">
            <a:avLst/>
          </a:prstGeom>
        </p:spPr>
      </p:pic>
      <p:sp>
        <p:nvSpPr>
          <p:cNvPr id="64514" name="Rectangle 1"/>
          <p:cNvSpPr>
            <a:spLocks noChangeArrowheads="1"/>
          </p:cNvSpPr>
          <p:nvPr/>
        </p:nvSpPr>
        <p:spPr bwMode="auto">
          <a:xfrm>
            <a:off x="0" y="0"/>
            <a:ext cx="9144000" cy="30392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514350">
              <a:spcAft>
                <a:spcPts val="900"/>
              </a:spcAft>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mj-cs"/>
              </a:rPr>
              <a:t>Genesis 4:1</a:t>
            </a:r>
          </a:p>
          <a:p>
            <a:pPr algn="just"/>
            <a:r>
              <a:rPr lang="en-US" altLang="en-US" sz="3600" dirty="0">
                <a:latin typeface="Calibri" panose="020F0502020204030204" pitchFamily="34" charset="0"/>
              </a:rPr>
              <a:t>“</a:t>
            </a:r>
            <a:r>
              <a:rPr lang="en-US" sz="3600" dirty="0">
                <a:latin typeface="Calibri" panose="020F0502020204030204" pitchFamily="34" charset="0"/>
              </a:rPr>
              <a:t>Now the man had relations with his wife Eve, and she conceived and gave birth to Cain, and she said, ‘I have gotten a </a:t>
            </a:r>
            <a:r>
              <a:rPr lang="en-US" sz="3600" dirty="0" err="1">
                <a:latin typeface="Calibri" panose="020F0502020204030204" pitchFamily="34" charset="0"/>
              </a:rPr>
              <a:t>manchild</a:t>
            </a:r>
            <a:r>
              <a:rPr lang="en-US" sz="3600" dirty="0">
                <a:latin typeface="Calibri" panose="020F0502020204030204" pitchFamily="34" charset="0"/>
              </a:rPr>
              <a:t> with </a:t>
            </a:r>
            <a:r>
              <a:rPr lang="en-US" sz="3600" b="1" i="1" u="sng" dirty="0">
                <a:solidFill>
                  <a:srgbClr val="FFFFCC"/>
                </a:solidFill>
                <a:latin typeface="Calibri" panose="020F0502020204030204" pitchFamily="34" charset="0"/>
              </a:rPr>
              <a:t>the help of</a:t>
            </a:r>
            <a:r>
              <a:rPr lang="en-US" sz="3600" dirty="0">
                <a:latin typeface="Calibri" panose="020F0502020204030204" pitchFamily="34" charset="0"/>
              </a:rPr>
              <a:t> the Lord.’”</a:t>
            </a:r>
          </a:p>
        </p:txBody>
      </p:sp>
    </p:spTree>
    <p:extLst>
      <p:ext uri="{BB962C8B-B14F-4D97-AF65-F5344CB8AC3E}">
        <p14:creationId xmlns:p14="http://schemas.microsoft.com/office/powerpoint/2010/main" val="1565011633"/>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683AE15-2B3B-4A5D-A557-A42C39CBF1AB}"/>
              </a:ext>
            </a:extLst>
          </p:cNvPr>
          <p:cNvPicPr>
            <a:picLocks noChangeAspect="1"/>
          </p:cNvPicPr>
          <p:nvPr/>
        </p:nvPicPr>
        <p:blipFill>
          <a:blip r:embed="rId2"/>
          <a:stretch>
            <a:fillRect/>
          </a:stretch>
        </p:blipFill>
        <p:spPr>
          <a:xfrm>
            <a:off x="0" y="0"/>
            <a:ext cx="9144000" cy="6857999"/>
          </a:xfrm>
          <a:prstGeom prst="rect">
            <a:avLst/>
          </a:prstGeom>
        </p:spPr>
      </p:pic>
      <p:sp>
        <p:nvSpPr>
          <p:cNvPr id="64514" name="Rectangle 1"/>
          <p:cNvSpPr>
            <a:spLocks noChangeArrowheads="1"/>
          </p:cNvSpPr>
          <p:nvPr/>
        </p:nvSpPr>
        <p:spPr bwMode="auto">
          <a:xfrm>
            <a:off x="0" y="0"/>
            <a:ext cx="9144000" cy="30392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514350">
              <a:spcAft>
                <a:spcPts val="900"/>
              </a:spcAft>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mj-cs"/>
              </a:rPr>
              <a:t>Genesis 5:29</a:t>
            </a:r>
          </a:p>
          <a:p>
            <a:pPr algn="just"/>
            <a:r>
              <a:rPr lang="en-US" altLang="en-US" sz="3600" dirty="0">
                <a:latin typeface="Calibri" panose="020F0502020204030204" pitchFamily="34" charset="0"/>
              </a:rPr>
              <a:t>“</a:t>
            </a:r>
            <a:r>
              <a:rPr lang="en-US" sz="3600" dirty="0">
                <a:latin typeface="Calibri" panose="020F0502020204030204" pitchFamily="34" charset="0"/>
              </a:rPr>
              <a:t>Now he called his name Noah, saying, ‘</a:t>
            </a:r>
            <a:r>
              <a:rPr lang="en-US" sz="3600" b="1" u="sng" dirty="0">
                <a:solidFill>
                  <a:srgbClr val="FFFFCC"/>
                </a:solidFill>
                <a:latin typeface="Calibri" panose="020F0502020204030204" pitchFamily="34" charset="0"/>
              </a:rPr>
              <a:t>This one</a:t>
            </a:r>
            <a:r>
              <a:rPr lang="en-US" sz="3600" dirty="0">
                <a:latin typeface="Calibri" panose="020F0502020204030204" pitchFamily="34" charset="0"/>
              </a:rPr>
              <a:t> will give us rest from our work and from the toil of our hands </a:t>
            </a:r>
            <a:r>
              <a:rPr lang="en-US" sz="3600" i="1" dirty="0">
                <a:latin typeface="Calibri" panose="020F0502020204030204" pitchFamily="34" charset="0"/>
              </a:rPr>
              <a:t>arising</a:t>
            </a:r>
            <a:r>
              <a:rPr lang="en-US" sz="3600" dirty="0">
                <a:latin typeface="Calibri" panose="020F0502020204030204" pitchFamily="34" charset="0"/>
              </a:rPr>
              <a:t> from the ground which the </a:t>
            </a:r>
            <a:r>
              <a:rPr lang="en-US" sz="3600" cap="small" dirty="0">
                <a:latin typeface="Calibri" panose="020F0502020204030204" pitchFamily="34" charset="0"/>
              </a:rPr>
              <a:t>Lord</a:t>
            </a:r>
            <a:r>
              <a:rPr lang="en-US" sz="3600" dirty="0">
                <a:latin typeface="Calibri" panose="020F0502020204030204" pitchFamily="34" charset="0"/>
              </a:rPr>
              <a:t> has </a:t>
            </a:r>
            <a:r>
              <a:rPr lang="en-US" sz="3600" b="1" u="sng" dirty="0">
                <a:solidFill>
                  <a:srgbClr val="FFFFCC"/>
                </a:solidFill>
                <a:latin typeface="Calibri" panose="020F0502020204030204" pitchFamily="34" charset="0"/>
              </a:rPr>
              <a:t>cursed</a:t>
            </a:r>
            <a:r>
              <a:rPr lang="en-US" sz="3600" dirty="0">
                <a:latin typeface="Calibri" panose="020F0502020204030204" pitchFamily="34" charset="0"/>
              </a:rPr>
              <a:t>.’”</a:t>
            </a:r>
          </a:p>
        </p:txBody>
      </p:sp>
    </p:spTree>
    <p:extLst>
      <p:ext uri="{BB962C8B-B14F-4D97-AF65-F5344CB8AC3E}">
        <p14:creationId xmlns:p14="http://schemas.microsoft.com/office/powerpoint/2010/main" val="404566602"/>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8145A52-46A7-46CD-91A6-00B9D2AE5A42}"/>
              </a:ext>
            </a:extLst>
          </p:cNvPr>
          <p:cNvPicPr>
            <a:picLocks noChangeAspect="1"/>
          </p:cNvPicPr>
          <p:nvPr/>
        </p:nvPicPr>
        <p:blipFill>
          <a:blip r:embed="rId2"/>
          <a:stretch>
            <a:fillRect/>
          </a:stretch>
        </p:blipFill>
        <p:spPr>
          <a:xfrm>
            <a:off x="0" y="0"/>
            <a:ext cx="9144000" cy="6857999"/>
          </a:xfrm>
          <a:prstGeom prst="rect">
            <a:avLst/>
          </a:prstGeom>
        </p:spPr>
      </p:pic>
      <p:sp>
        <p:nvSpPr>
          <p:cNvPr id="64514" name="Rectangle 1"/>
          <p:cNvSpPr>
            <a:spLocks noChangeArrowheads="1"/>
          </p:cNvSpPr>
          <p:nvPr/>
        </p:nvSpPr>
        <p:spPr bwMode="auto">
          <a:xfrm>
            <a:off x="0" y="0"/>
            <a:ext cx="9144000" cy="4147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514350">
              <a:spcAft>
                <a:spcPts val="900"/>
              </a:spcAft>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mj-cs"/>
              </a:rPr>
              <a:t>Genesis 3:17</a:t>
            </a:r>
          </a:p>
          <a:p>
            <a:pPr algn="just"/>
            <a:r>
              <a:rPr lang="en-US" altLang="en-US" sz="3600" dirty="0">
                <a:latin typeface="Calibri" panose="020F0502020204030204" pitchFamily="34" charset="0"/>
              </a:rPr>
              <a:t>“</a:t>
            </a:r>
            <a:r>
              <a:rPr lang="en-US" sz="3600" dirty="0">
                <a:latin typeface="Calibri" panose="020F0502020204030204" pitchFamily="34" charset="0"/>
              </a:rPr>
              <a:t>Then to Adam He said, ‘Because you have listened to the voice of your wife, and have eaten from the tree about which I commanded you, saying, ‘You shall not eat from it’; </a:t>
            </a:r>
            <a:r>
              <a:rPr lang="en-US" sz="3600" b="1" u="sng" dirty="0">
                <a:solidFill>
                  <a:srgbClr val="FFFFCC"/>
                </a:solidFill>
                <a:latin typeface="Calibri" panose="020F0502020204030204" pitchFamily="34" charset="0"/>
              </a:rPr>
              <a:t>Cursed</a:t>
            </a:r>
            <a:r>
              <a:rPr lang="en-US" sz="3600" dirty="0">
                <a:latin typeface="Calibri" panose="020F0502020204030204" pitchFamily="34" charset="0"/>
              </a:rPr>
              <a:t> is the ground because of you; In toil you will eat of it All the days of your life.’”</a:t>
            </a:r>
          </a:p>
        </p:txBody>
      </p:sp>
    </p:spTree>
    <p:extLst>
      <p:ext uri="{BB962C8B-B14F-4D97-AF65-F5344CB8AC3E}">
        <p14:creationId xmlns:p14="http://schemas.microsoft.com/office/powerpoint/2010/main" val="121821195"/>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30EE34E-3779-4A8E-80EA-6F40EC748038}"/>
              </a:ext>
            </a:extLst>
          </p:cNvPr>
          <p:cNvPicPr>
            <a:picLocks noChangeAspect="1"/>
          </p:cNvPicPr>
          <p:nvPr/>
        </p:nvPicPr>
        <p:blipFill>
          <a:blip r:embed="rId2"/>
          <a:stretch>
            <a:fillRect/>
          </a:stretch>
        </p:blipFill>
        <p:spPr>
          <a:xfrm>
            <a:off x="0" y="0"/>
            <a:ext cx="9144000" cy="6857999"/>
          </a:xfrm>
          <a:prstGeom prst="rect">
            <a:avLst/>
          </a:prstGeom>
        </p:spPr>
      </p:pic>
      <p:sp>
        <p:nvSpPr>
          <p:cNvPr id="64514" name="Rectangle 1"/>
          <p:cNvSpPr>
            <a:spLocks noChangeArrowheads="1"/>
          </p:cNvSpPr>
          <p:nvPr/>
        </p:nvSpPr>
        <p:spPr bwMode="auto">
          <a:xfrm>
            <a:off x="0" y="0"/>
            <a:ext cx="9144000" cy="30392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514350">
              <a:spcAft>
                <a:spcPts val="900"/>
              </a:spcAft>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mj-cs"/>
              </a:rPr>
              <a:t>Daniel 11:37</a:t>
            </a:r>
          </a:p>
          <a:p>
            <a:pPr algn="just"/>
            <a:r>
              <a:rPr lang="en-US" altLang="en-US" sz="3600" dirty="0">
                <a:latin typeface="Calibri" panose="020F0502020204030204" pitchFamily="34" charset="0"/>
              </a:rPr>
              <a:t>“</a:t>
            </a:r>
            <a:r>
              <a:rPr lang="en-US" sz="3600" dirty="0">
                <a:latin typeface="Calibri" panose="020F0502020204030204" pitchFamily="34" charset="0"/>
              </a:rPr>
              <a:t>He will show no regard for the gods of his fathers or for </a:t>
            </a:r>
            <a:r>
              <a:rPr lang="en-US" sz="3600" b="1" u="sng" dirty="0">
                <a:solidFill>
                  <a:srgbClr val="FFFFCC"/>
                </a:solidFill>
                <a:latin typeface="Calibri" panose="020F0502020204030204" pitchFamily="34" charset="0"/>
              </a:rPr>
              <a:t>the desire of women</a:t>
            </a:r>
            <a:r>
              <a:rPr lang="en-US" sz="3600" dirty="0">
                <a:latin typeface="Calibri" panose="020F0502020204030204" pitchFamily="34" charset="0"/>
              </a:rPr>
              <a:t>, nor will he show regard for any </a:t>
            </a:r>
            <a:r>
              <a:rPr lang="en-US" sz="3600" i="1" dirty="0">
                <a:latin typeface="Calibri" panose="020F0502020204030204" pitchFamily="34" charset="0"/>
              </a:rPr>
              <a:t>other</a:t>
            </a:r>
            <a:r>
              <a:rPr lang="en-US" sz="3600" dirty="0">
                <a:latin typeface="Calibri" panose="020F0502020204030204" pitchFamily="34" charset="0"/>
              </a:rPr>
              <a:t> god; for he will magnify himself above </a:t>
            </a:r>
            <a:r>
              <a:rPr lang="en-US" sz="3600" i="1" dirty="0">
                <a:latin typeface="Calibri" panose="020F0502020204030204" pitchFamily="34" charset="0"/>
              </a:rPr>
              <a:t>them</a:t>
            </a:r>
            <a:r>
              <a:rPr lang="en-US" sz="3600" dirty="0">
                <a:latin typeface="Calibri" panose="020F0502020204030204" pitchFamily="34" charset="0"/>
              </a:rPr>
              <a:t> all.”</a:t>
            </a:r>
          </a:p>
        </p:txBody>
      </p:sp>
    </p:spTree>
    <p:extLst>
      <p:ext uri="{BB962C8B-B14F-4D97-AF65-F5344CB8AC3E}">
        <p14:creationId xmlns:p14="http://schemas.microsoft.com/office/powerpoint/2010/main" val="717048767"/>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0" y="304800"/>
            <a:ext cx="9144000" cy="1143000"/>
          </a:xfrm>
        </p:spPr>
        <p:txBody>
          <a:bodyPr/>
          <a:lstStyle/>
          <a:p>
            <a:pPr algn="ctr" eaLnBrk="1" hangingPunct="1"/>
            <a:r>
              <a:rPr lang="en-US" altLang="en-US" sz="4000" dirty="0"/>
              <a:t>1. Four Issues (Gen. 3:15)</a:t>
            </a:r>
          </a:p>
        </p:txBody>
      </p:sp>
      <p:sp>
        <p:nvSpPr>
          <p:cNvPr id="8195" name="Rectangle 3"/>
          <p:cNvSpPr>
            <a:spLocks noGrp="1" noChangeArrowheads="1"/>
          </p:cNvSpPr>
          <p:nvPr>
            <p:ph type="body" idx="1"/>
          </p:nvPr>
        </p:nvSpPr>
        <p:spPr>
          <a:xfrm>
            <a:off x="457200" y="1946275"/>
            <a:ext cx="6934200" cy="4114800"/>
          </a:xfrm>
        </p:spPr>
        <p:txBody>
          <a:bodyPr/>
          <a:lstStyle/>
          <a:p>
            <a:pPr marL="465138" indent="-465138" eaLnBrk="1" hangingPunct="1">
              <a:spcBef>
                <a:spcPts val="0"/>
              </a:spcBef>
              <a:spcAft>
                <a:spcPts val="3600"/>
              </a:spcAft>
              <a:buSzPct val="100000"/>
              <a:buFont typeface="+mj-lt"/>
              <a:buAutoNum type="alphaUcPeriod"/>
              <a:defRPr/>
            </a:pPr>
            <a:r>
              <a:rPr lang="en-US" sz="3600" dirty="0"/>
              <a:t>A messianic prophecy? </a:t>
            </a:r>
          </a:p>
          <a:p>
            <a:pPr marL="457200" indent="-457200" eaLnBrk="1" hangingPunct="1">
              <a:spcBef>
                <a:spcPts val="0"/>
              </a:spcBef>
              <a:spcAft>
                <a:spcPts val="3600"/>
              </a:spcAft>
              <a:buSzPct val="100000"/>
              <a:buFont typeface="+mj-lt"/>
              <a:buAutoNum type="alphaUcPeriod"/>
              <a:defRPr/>
            </a:pPr>
            <a:r>
              <a:rPr lang="en-US" sz="3600" b="1" u="sng" dirty="0">
                <a:solidFill>
                  <a:srgbClr val="FFFFCC"/>
                </a:solidFill>
              </a:rPr>
              <a:t>Gender of the Messiah?</a:t>
            </a:r>
          </a:p>
          <a:p>
            <a:pPr marL="457200" indent="-457200" eaLnBrk="1" hangingPunct="1">
              <a:spcBef>
                <a:spcPts val="0"/>
              </a:spcBef>
              <a:spcAft>
                <a:spcPts val="3600"/>
              </a:spcAft>
              <a:buSzPct val="100000"/>
              <a:buFont typeface="+mj-lt"/>
              <a:buAutoNum type="alphaUcPeriod"/>
              <a:defRPr/>
            </a:pPr>
            <a:r>
              <a:rPr lang="en-US" sz="3600" dirty="0"/>
              <a:t>A Virgin Birth Prophecy?</a:t>
            </a:r>
          </a:p>
          <a:p>
            <a:pPr marL="457200" indent="-457200" eaLnBrk="1" hangingPunct="1">
              <a:spcBef>
                <a:spcPts val="0"/>
              </a:spcBef>
              <a:spcAft>
                <a:spcPts val="3600"/>
              </a:spcAft>
              <a:buSzPct val="100000"/>
              <a:buFont typeface="+mj-lt"/>
              <a:buAutoNum type="alphaUcPeriod"/>
              <a:defRPr/>
            </a:pPr>
            <a:r>
              <a:rPr lang="en-US" sz="3600" dirty="0"/>
              <a:t>Importance of the Virgin Birth? </a:t>
            </a:r>
          </a:p>
        </p:txBody>
      </p:sp>
      <p:pic>
        <p:nvPicPr>
          <p:cNvPr id="25604" name="Picture 5" descr="https://encrypted-tbn2.gstatic.com/images?q=tbn:ANd9GcQjYa1b34wEurDM_Ysus-MUPsGfl59ZGk9jgBY_m0Y7gik3vNxamA"/>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999538" y="2971800"/>
            <a:ext cx="1939925" cy="164633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08613594"/>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F883744-C45A-4A37-A03F-FA85DC7BDEE1}"/>
              </a:ext>
            </a:extLst>
          </p:cNvPr>
          <p:cNvPicPr>
            <a:picLocks noChangeAspect="1"/>
          </p:cNvPicPr>
          <p:nvPr/>
        </p:nvPicPr>
        <p:blipFill>
          <a:blip r:embed="rId2"/>
          <a:stretch>
            <a:fillRect/>
          </a:stretch>
        </p:blipFill>
        <p:spPr>
          <a:xfrm>
            <a:off x="0" y="0"/>
            <a:ext cx="9144000" cy="6857999"/>
          </a:xfrm>
          <a:prstGeom prst="rect">
            <a:avLst/>
          </a:prstGeom>
        </p:spPr>
      </p:pic>
      <p:sp>
        <p:nvSpPr>
          <p:cNvPr id="134147" name="Rectangle 1"/>
          <p:cNvSpPr>
            <a:spLocks noChangeArrowheads="1"/>
          </p:cNvSpPr>
          <p:nvPr/>
        </p:nvSpPr>
        <p:spPr bwMode="auto">
          <a:xfrm>
            <a:off x="0" y="0"/>
            <a:ext cx="9144000" cy="2600712"/>
          </a:xfrm>
          <a:prstGeom prst="rect">
            <a:avLst/>
          </a:prstGeom>
          <a:noFill/>
          <a:ln w="28575">
            <a:noFill/>
            <a:miter lim="800000"/>
            <a:headEnd/>
            <a:tailEnd/>
          </a:ln>
        </p:spPr>
        <p:txBody>
          <a:bodyPr wrap="square">
            <a:spAutoFit/>
          </a:bodyPr>
          <a:lstStyle/>
          <a:p>
            <a:pPr algn="ctr" eaLnBrk="1" fontAlgn="auto" hangingPunct="1">
              <a:spcBef>
                <a:spcPts val="0"/>
              </a:spcBef>
              <a:spcAft>
                <a:spcPts val="1200"/>
              </a:spcAft>
              <a:defRPr/>
            </a:pPr>
            <a:r>
              <a:rPr lang="en-US" alt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Luke 24:27</a:t>
            </a:r>
          </a:p>
          <a:p>
            <a:pPr algn="just" eaLnBrk="1" fontAlgn="auto" hangingPunct="1">
              <a:spcBef>
                <a:spcPts val="600"/>
              </a:spcBef>
              <a:spcAft>
                <a:spcPts val="600"/>
              </a:spcAft>
              <a:defRPr/>
            </a:pPr>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Then beginning with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Moses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with all the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prophets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He explained to them the things concerning Himself in all the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Scriptures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endPar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3471575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7659F4C-017A-4604-8ECD-E27B78C10A2E}"/>
              </a:ext>
            </a:extLst>
          </p:cNvPr>
          <p:cNvPicPr>
            <a:picLocks noChangeAspect="1"/>
          </p:cNvPicPr>
          <p:nvPr/>
        </p:nvPicPr>
        <p:blipFill>
          <a:blip r:embed="rId2"/>
          <a:stretch>
            <a:fillRect/>
          </a:stretch>
        </p:blipFill>
        <p:spPr>
          <a:xfrm>
            <a:off x="0" y="0"/>
            <a:ext cx="9144000" cy="6857999"/>
          </a:xfrm>
          <a:prstGeom prst="rect">
            <a:avLst/>
          </a:prstGeom>
        </p:spPr>
      </p:pic>
      <p:sp>
        <p:nvSpPr>
          <p:cNvPr id="64514" name="Rectangle 1"/>
          <p:cNvSpPr>
            <a:spLocks noChangeArrowheads="1"/>
          </p:cNvSpPr>
          <p:nvPr/>
        </p:nvSpPr>
        <p:spPr bwMode="auto">
          <a:xfrm>
            <a:off x="0" y="0"/>
            <a:ext cx="9144000" cy="30392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514350">
              <a:spcAft>
                <a:spcPts val="900"/>
              </a:spcAft>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mj-cs"/>
              </a:rPr>
              <a:t>Genesis 3:15</a:t>
            </a:r>
          </a:p>
          <a:p>
            <a:pPr algn="just"/>
            <a:r>
              <a:rPr lang="en-US" altLang="en-US" sz="3600" dirty="0">
                <a:latin typeface="Calibri" panose="020F0502020204030204" pitchFamily="34" charset="0"/>
              </a:rPr>
              <a:t>“</a:t>
            </a:r>
            <a:r>
              <a:rPr lang="en-US" sz="3600" dirty="0">
                <a:latin typeface="Calibri" panose="020F0502020204030204" pitchFamily="34" charset="0"/>
              </a:rPr>
              <a:t>And I will put enmity Between you and the woman, And between your seed and her seed; He shall bruise you on the head, And you shall bruise </a:t>
            </a:r>
            <a:r>
              <a:rPr lang="en-US" sz="3600" b="1" u="sng" dirty="0">
                <a:solidFill>
                  <a:srgbClr val="FFFFCC"/>
                </a:solidFill>
                <a:latin typeface="Calibri" panose="020F0502020204030204" pitchFamily="34" charset="0"/>
              </a:rPr>
              <a:t>him</a:t>
            </a:r>
            <a:r>
              <a:rPr lang="en-US" sz="3600" dirty="0">
                <a:latin typeface="Calibri" panose="020F0502020204030204" pitchFamily="34" charset="0"/>
              </a:rPr>
              <a:t> on the heel.</a:t>
            </a:r>
            <a:r>
              <a:rPr lang="en-US" altLang="en-US" sz="3600" dirty="0">
                <a:latin typeface="Calibri" panose="020F0502020204030204" pitchFamily="34" charset="0"/>
              </a:rPr>
              <a:t>”</a:t>
            </a:r>
          </a:p>
        </p:txBody>
      </p:sp>
    </p:spTree>
    <p:extLst>
      <p:ext uri="{BB962C8B-B14F-4D97-AF65-F5344CB8AC3E}">
        <p14:creationId xmlns:p14="http://schemas.microsoft.com/office/powerpoint/2010/main" val="2493889221"/>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0" y="304800"/>
            <a:ext cx="9144000" cy="1143000"/>
          </a:xfrm>
        </p:spPr>
        <p:txBody>
          <a:bodyPr/>
          <a:lstStyle/>
          <a:p>
            <a:pPr algn="ctr" eaLnBrk="1" hangingPunct="1"/>
            <a:r>
              <a:rPr lang="en-US" altLang="en-US" sz="4000" dirty="0"/>
              <a:t>1. Four Issues (Gen. 3:15)</a:t>
            </a:r>
          </a:p>
        </p:txBody>
      </p:sp>
      <p:sp>
        <p:nvSpPr>
          <p:cNvPr id="8195" name="Rectangle 3"/>
          <p:cNvSpPr>
            <a:spLocks noGrp="1" noChangeArrowheads="1"/>
          </p:cNvSpPr>
          <p:nvPr>
            <p:ph type="body" idx="1"/>
          </p:nvPr>
        </p:nvSpPr>
        <p:spPr>
          <a:xfrm>
            <a:off x="457200" y="1946275"/>
            <a:ext cx="6934200" cy="4114800"/>
          </a:xfrm>
        </p:spPr>
        <p:txBody>
          <a:bodyPr/>
          <a:lstStyle/>
          <a:p>
            <a:pPr marL="465138" indent="-465138" eaLnBrk="1" hangingPunct="1">
              <a:spcBef>
                <a:spcPts val="0"/>
              </a:spcBef>
              <a:spcAft>
                <a:spcPts val="3600"/>
              </a:spcAft>
              <a:buSzPct val="100000"/>
              <a:buFont typeface="+mj-lt"/>
              <a:buAutoNum type="alphaUcPeriod"/>
              <a:defRPr/>
            </a:pPr>
            <a:r>
              <a:rPr lang="en-US" sz="3600" dirty="0"/>
              <a:t>A messianic prophecy? </a:t>
            </a:r>
          </a:p>
          <a:p>
            <a:pPr marL="457200" indent="-457200" eaLnBrk="1" hangingPunct="1">
              <a:spcBef>
                <a:spcPts val="0"/>
              </a:spcBef>
              <a:spcAft>
                <a:spcPts val="3600"/>
              </a:spcAft>
              <a:buSzPct val="100000"/>
              <a:buFont typeface="+mj-lt"/>
              <a:buAutoNum type="alphaUcPeriod"/>
              <a:defRPr/>
            </a:pPr>
            <a:r>
              <a:rPr lang="en-US" sz="3600" dirty="0"/>
              <a:t>Gender of the Messiah?</a:t>
            </a:r>
          </a:p>
          <a:p>
            <a:pPr marL="457200" indent="-457200" eaLnBrk="1" hangingPunct="1">
              <a:spcBef>
                <a:spcPts val="0"/>
              </a:spcBef>
              <a:spcAft>
                <a:spcPts val="3600"/>
              </a:spcAft>
              <a:buSzPct val="100000"/>
              <a:buFont typeface="+mj-lt"/>
              <a:buAutoNum type="alphaUcPeriod"/>
              <a:defRPr/>
            </a:pPr>
            <a:r>
              <a:rPr lang="en-US" sz="3600" b="1" u="sng" dirty="0">
                <a:solidFill>
                  <a:srgbClr val="FFFFCC"/>
                </a:solidFill>
              </a:rPr>
              <a:t>A Virgin Birth Prophecy?</a:t>
            </a:r>
          </a:p>
          <a:p>
            <a:pPr marL="457200" indent="-457200" eaLnBrk="1" hangingPunct="1">
              <a:spcBef>
                <a:spcPts val="0"/>
              </a:spcBef>
              <a:spcAft>
                <a:spcPts val="3600"/>
              </a:spcAft>
              <a:buSzPct val="100000"/>
              <a:buFont typeface="+mj-lt"/>
              <a:buAutoNum type="alphaUcPeriod"/>
              <a:defRPr/>
            </a:pPr>
            <a:r>
              <a:rPr lang="en-US" sz="3600" dirty="0"/>
              <a:t>Importance of the Virgin Birth? </a:t>
            </a:r>
          </a:p>
        </p:txBody>
      </p:sp>
      <p:pic>
        <p:nvPicPr>
          <p:cNvPr id="25604" name="Picture 5" descr="https://encrypted-tbn2.gstatic.com/images?q=tbn:ANd9GcQjYa1b34wEurDM_Ysus-MUPsGfl59ZGk9jgBY_m0Y7gik3vNxamA"/>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999538" y="2971800"/>
            <a:ext cx="1939925" cy="164633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80283762"/>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7659F4C-017A-4604-8ECD-E27B78C10A2E}"/>
              </a:ext>
            </a:extLst>
          </p:cNvPr>
          <p:cNvPicPr>
            <a:picLocks noChangeAspect="1"/>
          </p:cNvPicPr>
          <p:nvPr/>
        </p:nvPicPr>
        <p:blipFill>
          <a:blip r:embed="rId2"/>
          <a:stretch>
            <a:fillRect/>
          </a:stretch>
        </p:blipFill>
        <p:spPr>
          <a:xfrm>
            <a:off x="0" y="0"/>
            <a:ext cx="9144000" cy="6857999"/>
          </a:xfrm>
          <a:prstGeom prst="rect">
            <a:avLst/>
          </a:prstGeom>
        </p:spPr>
      </p:pic>
      <p:sp>
        <p:nvSpPr>
          <p:cNvPr id="64514" name="Rectangle 1"/>
          <p:cNvSpPr>
            <a:spLocks noChangeArrowheads="1"/>
          </p:cNvSpPr>
          <p:nvPr/>
        </p:nvSpPr>
        <p:spPr bwMode="auto">
          <a:xfrm>
            <a:off x="0" y="0"/>
            <a:ext cx="9144000" cy="30392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514350">
              <a:spcAft>
                <a:spcPts val="900"/>
              </a:spcAft>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mj-cs"/>
              </a:rPr>
              <a:t>Genesis 3:15</a:t>
            </a:r>
          </a:p>
          <a:p>
            <a:pPr algn="just"/>
            <a:r>
              <a:rPr lang="en-US" altLang="en-US" sz="3600" dirty="0">
                <a:latin typeface="Calibri" panose="020F0502020204030204" pitchFamily="34" charset="0"/>
              </a:rPr>
              <a:t>“</a:t>
            </a:r>
            <a:r>
              <a:rPr lang="en-US" sz="3600" dirty="0">
                <a:latin typeface="Calibri" panose="020F0502020204030204" pitchFamily="34" charset="0"/>
              </a:rPr>
              <a:t>And I will put enmity Between you and the woman, And between your seed and </a:t>
            </a:r>
            <a:r>
              <a:rPr lang="en-US" sz="3600" b="1" u="sng" dirty="0">
                <a:solidFill>
                  <a:srgbClr val="FFFFCC"/>
                </a:solidFill>
                <a:latin typeface="Calibri" panose="020F0502020204030204" pitchFamily="34" charset="0"/>
              </a:rPr>
              <a:t>her seed</a:t>
            </a:r>
            <a:r>
              <a:rPr lang="en-US" sz="3600" dirty="0">
                <a:latin typeface="Calibri" panose="020F0502020204030204" pitchFamily="34" charset="0"/>
              </a:rPr>
              <a:t>; He shall bruise you on the head, And you shall bruise him on the heel.</a:t>
            </a:r>
            <a:r>
              <a:rPr lang="en-US" altLang="en-US" sz="3600" dirty="0">
                <a:latin typeface="Calibri" panose="020F0502020204030204" pitchFamily="34" charset="0"/>
              </a:rPr>
              <a:t>”</a:t>
            </a:r>
          </a:p>
        </p:txBody>
      </p:sp>
    </p:spTree>
    <p:extLst>
      <p:ext uri="{BB962C8B-B14F-4D97-AF65-F5344CB8AC3E}">
        <p14:creationId xmlns:p14="http://schemas.microsoft.com/office/powerpoint/2010/main" val="4132373287"/>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1485900" y="304800"/>
            <a:ext cx="6172200" cy="1143000"/>
          </a:xfrm>
        </p:spPr>
        <p:txBody>
          <a:bodyPr/>
          <a:lstStyle/>
          <a:p>
            <a:pPr algn="ctr"/>
            <a:r>
              <a:rPr lang="en-US" sz="3200" dirty="0">
                <a:effectLst>
                  <a:outerShdw blurRad="38100" dist="38100" dir="2700000" algn="tl">
                    <a:srgbClr val="000000">
                      <a:alpha val="43137"/>
                    </a:srgbClr>
                  </a:outerShdw>
                </a:effectLst>
              </a:rPr>
              <a:t>Arnold Fruchtenbaum</a:t>
            </a:r>
            <a:br>
              <a:rPr lang="en-US" sz="3600" dirty="0">
                <a:effectLst>
                  <a:outerShdw blurRad="38100" dist="38100" dir="2700000" algn="tl">
                    <a:srgbClr val="000000">
                      <a:alpha val="43137"/>
                    </a:srgbClr>
                  </a:outerShdw>
                </a:effectLst>
              </a:rPr>
            </a:br>
            <a:r>
              <a:rPr lang="en-US" sz="2000" i="1" dirty="0">
                <a:solidFill>
                  <a:schemeClr val="tx1"/>
                </a:solidFill>
                <a:effectLst>
                  <a:outerShdw blurRad="38100" dist="38100" dir="2700000" algn="tl">
                    <a:srgbClr val="000000">
                      <a:alpha val="43137"/>
                    </a:srgbClr>
                  </a:outerShdw>
                </a:effectLst>
              </a:rPr>
              <a:t>Messianic Christology, </a:t>
            </a:r>
            <a:r>
              <a:rPr lang="en-US" sz="2000" dirty="0">
                <a:solidFill>
                  <a:schemeClr val="tx1"/>
                </a:solidFill>
                <a:effectLst>
                  <a:outerShdw blurRad="38100" dist="38100" dir="2700000" algn="tl">
                    <a:srgbClr val="000000">
                      <a:alpha val="43137"/>
                    </a:srgbClr>
                  </a:outerShdw>
                </a:effectLst>
              </a:rPr>
              <a:t>Page 14, 36-37</a:t>
            </a:r>
          </a:p>
        </p:txBody>
      </p:sp>
      <p:sp>
        <p:nvSpPr>
          <p:cNvPr id="16387" name="Rectangle 3"/>
          <p:cNvSpPr>
            <a:spLocks noGrp="1" noChangeArrowheads="1"/>
          </p:cNvSpPr>
          <p:nvPr>
            <p:ph type="body" idx="1"/>
          </p:nvPr>
        </p:nvSpPr>
        <p:spPr>
          <a:xfrm>
            <a:off x="0" y="1524000"/>
            <a:ext cx="9144000" cy="4876800"/>
          </a:xfrm>
        </p:spPr>
        <p:txBody>
          <a:bodyPr/>
          <a:lstStyle/>
          <a:p>
            <a:pPr marL="0" indent="0" algn="just">
              <a:buFontTx/>
              <a:buNone/>
              <a:defRPr/>
            </a:pPr>
            <a:r>
              <a:rPr lang="en-US" sz="2800" dirty="0">
                <a:effectLst>
                  <a:outerShdw blurRad="38100" dist="38100" dir="2700000" algn="tl">
                    <a:srgbClr val="000000">
                      <a:alpha val="43137"/>
                    </a:srgbClr>
                  </a:outerShdw>
                </a:effectLst>
              </a:rPr>
              <a:t>“The fact that Moses traced this genealogy through the woman tells us that there will be something very different about the Messiah, something that necessitates tracing His ancestry through His mother, not His Father. Moses gives no explanation here, and none will be given for several centuries until the time of the Prophet Isaiah—when he will prophesy (in chapter 7) that Messiah is to be born of a virgin and have no human father...Contrary to the biblical norm, the Messiah would be reckoned after the Seed of the Woman. Why? Because He would have no human father; His would be a virgin conception and birth.</a:t>
            </a:r>
            <a:r>
              <a:rPr lang="en-US" sz="2800" i="1" dirty="0">
                <a:effectLst>
                  <a:outerShdw blurRad="38100" dist="38100" dir="2700000" algn="tl">
                    <a:srgbClr val="000000">
                      <a:alpha val="43137"/>
                    </a:srgbClr>
                  </a:outerShdw>
                </a:effectLst>
              </a:rPr>
              <a:t>”</a:t>
            </a:r>
          </a:p>
        </p:txBody>
      </p:sp>
      <p:pic>
        <p:nvPicPr>
          <p:cNvPr id="1026" name="Picture 2" descr="Image result for arnold fruchtenbaum">
            <a:extLst>
              <a:ext uri="{FF2B5EF4-FFF2-40B4-BE49-F238E27FC236}">
                <a16:creationId xmlns:a16="http://schemas.microsoft.com/office/drawing/2014/main" id="{30D2C99B-34CC-4D80-B7E9-A3A5052A53A0}"/>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52400" y="100013"/>
            <a:ext cx="1066657" cy="14239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0846312"/>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0" y="304800"/>
            <a:ext cx="9144000" cy="1143000"/>
          </a:xfrm>
        </p:spPr>
        <p:txBody>
          <a:bodyPr/>
          <a:lstStyle/>
          <a:p>
            <a:pPr algn="ctr" eaLnBrk="1" hangingPunct="1"/>
            <a:r>
              <a:rPr lang="en-US" altLang="en-US" sz="4000" dirty="0"/>
              <a:t>1. Four Issues (Gen. 3:15)</a:t>
            </a:r>
          </a:p>
        </p:txBody>
      </p:sp>
      <p:sp>
        <p:nvSpPr>
          <p:cNvPr id="8195" name="Rectangle 3"/>
          <p:cNvSpPr>
            <a:spLocks noGrp="1" noChangeArrowheads="1"/>
          </p:cNvSpPr>
          <p:nvPr>
            <p:ph type="body" idx="1"/>
          </p:nvPr>
        </p:nvSpPr>
        <p:spPr>
          <a:xfrm>
            <a:off x="457200" y="1946275"/>
            <a:ext cx="6934200" cy="4114800"/>
          </a:xfrm>
        </p:spPr>
        <p:txBody>
          <a:bodyPr/>
          <a:lstStyle/>
          <a:p>
            <a:pPr marL="465138" indent="-465138" eaLnBrk="1" hangingPunct="1">
              <a:spcBef>
                <a:spcPts val="0"/>
              </a:spcBef>
              <a:spcAft>
                <a:spcPts val="3600"/>
              </a:spcAft>
              <a:buSzPct val="100000"/>
              <a:buFont typeface="+mj-lt"/>
              <a:buAutoNum type="alphaUcPeriod"/>
              <a:defRPr/>
            </a:pPr>
            <a:r>
              <a:rPr lang="en-US" sz="3600" dirty="0"/>
              <a:t>A messianic prophecy? </a:t>
            </a:r>
          </a:p>
          <a:p>
            <a:pPr marL="457200" indent="-457200" eaLnBrk="1" hangingPunct="1">
              <a:spcBef>
                <a:spcPts val="0"/>
              </a:spcBef>
              <a:spcAft>
                <a:spcPts val="3600"/>
              </a:spcAft>
              <a:buSzPct val="100000"/>
              <a:buFont typeface="+mj-lt"/>
              <a:buAutoNum type="alphaUcPeriod"/>
              <a:defRPr/>
            </a:pPr>
            <a:r>
              <a:rPr lang="en-US" sz="3600" dirty="0"/>
              <a:t>Gender of the Messiah?</a:t>
            </a:r>
          </a:p>
          <a:p>
            <a:pPr marL="457200" indent="-457200" eaLnBrk="1" hangingPunct="1">
              <a:spcBef>
                <a:spcPts val="0"/>
              </a:spcBef>
              <a:spcAft>
                <a:spcPts val="3600"/>
              </a:spcAft>
              <a:buSzPct val="100000"/>
              <a:buFont typeface="+mj-lt"/>
              <a:buAutoNum type="alphaUcPeriod"/>
              <a:defRPr/>
            </a:pPr>
            <a:r>
              <a:rPr lang="en-US" sz="3600" dirty="0"/>
              <a:t>A Virgin Birth Prophecy?</a:t>
            </a:r>
          </a:p>
          <a:p>
            <a:pPr marL="457200" indent="-457200" eaLnBrk="1" hangingPunct="1">
              <a:spcBef>
                <a:spcPts val="0"/>
              </a:spcBef>
              <a:spcAft>
                <a:spcPts val="3600"/>
              </a:spcAft>
              <a:buSzPct val="100000"/>
              <a:buFont typeface="+mj-lt"/>
              <a:buAutoNum type="alphaUcPeriod"/>
              <a:defRPr/>
            </a:pPr>
            <a:r>
              <a:rPr lang="en-US" sz="3600" b="1" u="sng" dirty="0">
                <a:solidFill>
                  <a:srgbClr val="FFFFCC"/>
                </a:solidFill>
              </a:rPr>
              <a:t>Importance of the Virgin Birth? </a:t>
            </a:r>
          </a:p>
        </p:txBody>
      </p:sp>
      <p:pic>
        <p:nvPicPr>
          <p:cNvPr id="25604" name="Picture 5" descr="https://encrypted-tbn2.gstatic.com/images?q=tbn:ANd9GcQjYa1b34wEurDM_Ysus-MUPsGfl59ZGk9jgBY_m0Y7gik3vNxamA"/>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999538" y="2971800"/>
            <a:ext cx="1939925" cy="164633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86101067"/>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3"/>
          <p:cNvSpPr>
            <a:spLocks noGrp="1" noChangeArrowheads="1"/>
          </p:cNvSpPr>
          <p:nvPr>
            <p:ph type="body" idx="1"/>
          </p:nvPr>
        </p:nvSpPr>
        <p:spPr>
          <a:xfrm>
            <a:off x="0" y="1371599"/>
            <a:ext cx="9144000" cy="5282119"/>
          </a:xfrm>
        </p:spPr>
        <p:txBody>
          <a:bodyPr/>
          <a:lstStyle/>
          <a:p>
            <a:pPr marL="0" indent="0" algn="just">
              <a:buFontTx/>
              <a:buNone/>
              <a:defRPr/>
            </a:pPr>
            <a:r>
              <a:rPr lang="en-US" sz="2300" dirty="0">
                <a:effectLst>
                  <a:outerShdw blurRad="38100" dist="38100" dir="2700000" algn="tl">
                    <a:srgbClr val="000000">
                      <a:alpha val="43137"/>
                    </a:srgbClr>
                  </a:outerShdw>
                </a:effectLst>
                <a:cs typeface="Calibri" panose="020F0502020204030204" pitchFamily="34" charset="0"/>
              </a:rPr>
              <a:t>“One of the challenging things about the Christmas season and one of the challenging things about the Christmas story is, in fact, the Christmas story – the Christmas story as it relates to the birth of Jesus. Because there is so much miraculous, there is so much amazing, there is so much that’s really unbelievable about it and a whole lot of people just don’t believe; and I understand that. </a:t>
            </a:r>
            <a:r>
              <a:rPr lang="en-US" sz="2300" b="1" u="sng" dirty="0">
                <a:solidFill>
                  <a:srgbClr val="FFFFCC"/>
                </a:solidFill>
                <a:effectLst>
                  <a:outerShdw blurRad="38100" dist="38100" dir="2700000" algn="tl">
                    <a:srgbClr val="000000">
                      <a:alpha val="43137"/>
                    </a:srgbClr>
                  </a:outerShdw>
                </a:effectLst>
                <a:cs typeface="Calibri" panose="020F0502020204030204" pitchFamily="34" charset="0"/>
              </a:rPr>
              <a:t>Maybe the thought is that they had to come up with some myth about the birth of Jesus to give him street cred later on</a:t>
            </a:r>
            <a:r>
              <a:rPr lang="en-US" sz="2300" b="1" dirty="0">
                <a:solidFill>
                  <a:srgbClr val="FFFFCC"/>
                </a:solidFill>
                <a:effectLst>
                  <a:outerShdw blurRad="38100" dist="38100" dir="2700000" algn="tl">
                    <a:srgbClr val="000000">
                      <a:alpha val="43137"/>
                    </a:srgbClr>
                  </a:outerShdw>
                </a:effectLst>
                <a:cs typeface="Calibri" panose="020F0502020204030204" pitchFamily="34" charset="0"/>
              </a:rPr>
              <a:t>.</a:t>
            </a:r>
            <a:r>
              <a:rPr lang="en-US" sz="2300" dirty="0">
                <a:effectLst>
                  <a:outerShdw blurRad="38100" dist="38100" dir="2700000" algn="tl">
                    <a:srgbClr val="000000">
                      <a:alpha val="43137"/>
                    </a:srgbClr>
                  </a:outerShdw>
                </a:effectLst>
                <a:cs typeface="Calibri" panose="020F0502020204030204" pitchFamily="34" charset="0"/>
              </a:rPr>
              <a:t> It is interesting because Matthew gives us a version of the birth of Jesus. Luke does, but Mark and John don’t even mention it; and a lot has been made of that. And you have heard me say some version of this a million times, but if somebody can predict their own death and resurrection, I’m not all that concerned about how they got into the world, because the whole resurrection thing is so amazing and, in fact, you should know this. </a:t>
            </a:r>
            <a:r>
              <a:rPr lang="en-US" sz="2300" b="1" u="sng" dirty="0">
                <a:solidFill>
                  <a:srgbClr val="FFFFCC"/>
                </a:solidFill>
                <a:effectLst>
                  <a:outerShdw blurRad="38100" dist="38100" dir="2700000" algn="tl">
                    <a:srgbClr val="000000">
                      <a:alpha val="43137"/>
                    </a:srgbClr>
                  </a:outerShdw>
                </a:effectLst>
                <a:cs typeface="Calibri" panose="020F0502020204030204" pitchFamily="34" charset="0"/>
              </a:rPr>
              <a:t>Christianity does not hinge on the truth or even the stories about the birth of Jesus, it really hinges on the resurrection of Jesus</a:t>
            </a:r>
            <a:r>
              <a:rPr lang="en-US" sz="2300" dirty="0">
                <a:effectLst>
                  <a:outerShdw blurRad="38100" dist="38100" dir="2700000" algn="tl">
                    <a:srgbClr val="000000">
                      <a:alpha val="43137"/>
                    </a:srgbClr>
                  </a:outerShdw>
                </a:effectLst>
                <a:cs typeface="Calibri" panose="020F0502020204030204" pitchFamily="34" charset="0"/>
              </a:rPr>
              <a:t>.”</a:t>
            </a:r>
          </a:p>
        </p:txBody>
      </p:sp>
      <p:sp>
        <p:nvSpPr>
          <p:cNvPr id="6" name="Rectangle 5">
            <a:extLst>
              <a:ext uri="{FF2B5EF4-FFF2-40B4-BE49-F238E27FC236}">
                <a16:creationId xmlns:a16="http://schemas.microsoft.com/office/drawing/2014/main" id="{EE7029BF-8EAA-4334-9E5B-20D3596C7594}"/>
              </a:ext>
            </a:extLst>
          </p:cNvPr>
          <p:cNvSpPr/>
          <p:nvPr/>
        </p:nvSpPr>
        <p:spPr>
          <a:xfrm>
            <a:off x="1203448" y="204281"/>
            <a:ext cx="6737104" cy="938719"/>
          </a:xfrm>
          <a:prstGeom prst="rect">
            <a:avLst/>
          </a:prstGeom>
        </p:spPr>
        <p:txBody>
          <a:bodyPr wrap="square">
            <a:spAutoFit/>
          </a:bodyPr>
          <a:lstStyle/>
          <a:p>
            <a:pPr algn="ctr">
              <a:spcAft>
                <a:spcPts val="600"/>
              </a:spcAft>
            </a:pPr>
            <a:r>
              <a:rPr lang="en-US" sz="32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Andy Stanley</a:t>
            </a:r>
          </a:p>
          <a:p>
            <a:pPr algn="ctr">
              <a:spcAft>
                <a:spcPts val="600"/>
              </a:spcAft>
            </a:pPr>
            <a:r>
              <a:rPr lang="en-US" sz="1800" dirty="0">
                <a:latin typeface="Calibri" panose="020F0502020204030204" pitchFamily="34" charset="0"/>
                <a:cs typeface="Calibri" panose="020F0502020204030204" pitchFamily="34" charset="0"/>
              </a:rPr>
              <a:t>https://christianindex.org/andy-stanleys-approach-to-the-virgin-birth/</a:t>
            </a:r>
            <a:endParaRPr lang="en-US" sz="32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endParaRPr>
          </a:p>
        </p:txBody>
      </p:sp>
      <p:pic>
        <p:nvPicPr>
          <p:cNvPr id="1028" name="Picture 4" descr="Related image">
            <a:extLst>
              <a:ext uri="{FF2B5EF4-FFF2-40B4-BE49-F238E27FC236}">
                <a16:creationId xmlns:a16="http://schemas.microsoft.com/office/drawing/2014/main" id="{0F01299C-9B7B-4FFF-AAF7-FD0A8BDB2B04}"/>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1600" y="101600"/>
            <a:ext cx="1041400" cy="1041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4128547"/>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3"/>
          <p:cNvSpPr>
            <a:spLocks noGrp="1" noChangeArrowheads="1"/>
          </p:cNvSpPr>
          <p:nvPr>
            <p:ph type="body" idx="1"/>
          </p:nvPr>
        </p:nvSpPr>
        <p:spPr>
          <a:xfrm>
            <a:off x="0" y="1371601"/>
            <a:ext cx="9144000" cy="4724400"/>
          </a:xfrm>
        </p:spPr>
        <p:txBody>
          <a:bodyPr/>
          <a:lstStyle/>
          <a:p>
            <a:pPr marL="0" indent="0" algn="just">
              <a:buFontTx/>
              <a:buNone/>
              <a:defRPr/>
            </a:pPr>
            <a:r>
              <a:rPr lang="en-US" sz="2300" dirty="0">
                <a:effectLst>
                  <a:outerShdw blurRad="38100" dist="38100" dir="2700000" algn="tl">
                    <a:srgbClr val="000000">
                      <a:alpha val="43137"/>
                    </a:srgbClr>
                  </a:outerShdw>
                </a:effectLst>
                <a:cs typeface="Calibri" panose="020F0502020204030204" pitchFamily="34" charset="0"/>
              </a:rPr>
              <a:t>“Pastor Brian McLaren meditates on the virgin birth in the “Be Still and Go” podcast of The Riverside Church in New York City. In a segment titled “A Post-Patriarchal Christmas,” McLaren took issue with the virgin birth as a “science-defying miracle that proved something about Jesus.” He protested, “This approach never really worked for me. How can you use something you can’t prove—a virgin birth long ago—to prove something else—the unique identity of Jesus?” McLaren draws a different conclusion. He says the virgin birth’s “greatest value isn’t in proving something, but in meaning something.” McLaren said God got so tired of men “messing things up” that he said, “I’m going to work directly with women for a change. I’m taking a step to overthrow the patriarchy.” </a:t>
            </a:r>
            <a:r>
              <a:rPr lang="en-US" sz="2300" b="1" u="sng" dirty="0">
                <a:solidFill>
                  <a:srgbClr val="FFFFCC"/>
                </a:solidFill>
                <a:effectLst>
                  <a:outerShdw blurRad="38100" dist="38100" dir="2700000" algn="tl">
                    <a:srgbClr val="000000">
                      <a:alpha val="43137"/>
                    </a:srgbClr>
                  </a:outerShdw>
                </a:effectLst>
                <a:cs typeface="Calibri" panose="020F0502020204030204" pitchFamily="34" charset="0"/>
              </a:rPr>
              <a:t>Whether you believe the “virgin birth story” or not, McLaren said, its “literal factuality” is “not the point.</a:t>
            </a:r>
            <a:r>
              <a:rPr lang="en-US" sz="2300" dirty="0">
                <a:effectLst>
                  <a:outerShdw blurRad="38100" dist="38100" dir="2700000" algn="tl">
                    <a:srgbClr val="000000">
                      <a:alpha val="43137"/>
                    </a:srgbClr>
                  </a:outerShdw>
                </a:effectLst>
                <a:cs typeface="Calibri" panose="020F0502020204030204" pitchFamily="34" charset="0"/>
              </a:rPr>
              <a:t>” McLaren concluded the virgin birth is “about a profound rejection of violence,” the notion that peace can never come through the old, blood-stained path of patriarchy.”</a:t>
            </a:r>
          </a:p>
        </p:txBody>
      </p:sp>
      <p:sp>
        <p:nvSpPr>
          <p:cNvPr id="6" name="Rectangle 5">
            <a:extLst>
              <a:ext uri="{FF2B5EF4-FFF2-40B4-BE49-F238E27FC236}">
                <a16:creationId xmlns:a16="http://schemas.microsoft.com/office/drawing/2014/main" id="{EE7029BF-8EAA-4334-9E5B-20D3596C7594}"/>
              </a:ext>
            </a:extLst>
          </p:cNvPr>
          <p:cNvSpPr/>
          <p:nvPr/>
        </p:nvSpPr>
        <p:spPr>
          <a:xfrm>
            <a:off x="2163824" y="232083"/>
            <a:ext cx="4816352" cy="1154162"/>
          </a:xfrm>
          <a:prstGeom prst="rect">
            <a:avLst/>
          </a:prstGeom>
        </p:spPr>
        <p:txBody>
          <a:bodyPr wrap="square">
            <a:spAutoFit/>
          </a:bodyPr>
          <a:lstStyle/>
          <a:p>
            <a:pPr algn="ctr">
              <a:spcAft>
                <a:spcPts val="600"/>
              </a:spcAft>
            </a:pPr>
            <a:r>
              <a:rPr lang="en-US" sz="32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Brian McLaren</a:t>
            </a:r>
          </a:p>
          <a:p>
            <a:pPr algn="ctr">
              <a:spcAft>
                <a:spcPts val="600"/>
              </a:spcAft>
            </a:pPr>
            <a:r>
              <a:rPr lang="en-US" sz="1600" dirty="0">
                <a:latin typeface="Calibri" panose="020F0502020204030204" pitchFamily="34" charset="0"/>
                <a:cs typeface="Calibri" panose="020F0502020204030204" pitchFamily="34" charset="0"/>
              </a:rPr>
              <a:t>https://juicyecumenism.com/2018/12/11/virgin-birth-not-literal-symbol-vs-patriarchy-brian-mclaren/</a:t>
            </a:r>
            <a:endParaRPr lang="en-US" sz="28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endParaRPr>
          </a:p>
        </p:txBody>
      </p:sp>
      <p:pic>
        <p:nvPicPr>
          <p:cNvPr id="2050" name="Picture 2" descr="Image result for brian mclaren">
            <a:extLst>
              <a:ext uri="{FF2B5EF4-FFF2-40B4-BE49-F238E27FC236}">
                <a16:creationId xmlns:a16="http://schemas.microsoft.com/office/drawing/2014/main" id="{21748342-172F-43C3-A28E-AA252B86FA81}"/>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6200" y="57090"/>
            <a:ext cx="803561" cy="10097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8722883"/>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https://encrypted-tbn1.gstatic.com/images?q=tbn:ANd9GcR6ClVL54vLYFhWRxOKJDhi0VGbyvB-gO1GLzhst_YE5jhItXPokw"/>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286000" y="228600"/>
            <a:ext cx="5105400" cy="643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13167557"/>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1981200" y="304800"/>
            <a:ext cx="5181600" cy="1143000"/>
          </a:xfrm>
        </p:spPr>
        <p:txBody>
          <a:bodyPr/>
          <a:lstStyle/>
          <a:p>
            <a:pPr eaLnBrk="1" hangingPunct="1"/>
            <a:r>
              <a:rPr lang="en-US" altLang="en-US" dirty="0"/>
              <a:t>Why the Virgin Birth?</a:t>
            </a:r>
          </a:p>
        </p:txBody>
      </p:sp>
      <p:sp>
        <p:nvSpPr>
          <p:cNvPr id="4099" name="Rectangle 3"/>
          <p:cNvSpPr>
            <a:spLocks noGrp="1" noChangeArrowheads="1"/>
          </p:cNvSpPr>
          <p:nvPr>
            <p:ph type="body" idx="1"/>
          </p:nvPr>
        </p:nvSpPr>
        <p:spPr>
          <a:xfrm>
            <a:off x="762000" y="1610042"/>
            <a:ext cx="7620000" cy="4451033"/>
          </a:xfrm>
        </p:spPr>
        <p:txBody>
          <a:bodyPr/>
          <a:lstStyle/>
          <a:p>
            <a:pPr marL="461963" indent="-461963" eaLnBrk="1" hangingPunct="1">
              <a:spcBef>
                <a:spcPts val="0"/>
              </a:spcBef>
              <a:spcAft>
                <a:spcPts val="1800"/>
              </a:spcAft>
              <a:defRPr/>
            </a:pPr>
            <a:r>
              <a:rPr lang="en-US" dirty="0"/>
              <a:t>To fulfill OT prophecy</a:t>
            </a:r>
          </a:p>
          <a:p>
            <a:pPr marL="461963" indent="-461963" eaLnBrk="1" hangingPunct="1">
              <a:spcBef>
                <a:spcPts val="0"/>
              </a:spcBef>
              <a:spcAft>
                <a:spcPts val="1800"/>
              </a:spcAft>
              <a:defRPr/>
            </a:pPr>
            <a:r>
              <a:rPr lang="en-US" dirty="0"/>
              <a:t>To emphasize Christ’s humanity and deity</a:t>
            </a:r>
          </a:p>
          <a:p>
            <a:pPr marL="461963" indent="-461963" eaLnBrk="1" hangingPunct="1">
              <a:spcBef>
                <a:spcPts val="0"/>
              </a:spcBef>
              <a:spcAft>
                <a:spcPts val="1800"/>
              </a:spcAft>
              <a:defRPr/>
            </a:pPr>
            <a:r>
              <a:rPr lang="en-US" dirty="0"/>
              <a:t>To emphasize Christ’s eternality</a:t>
            </a:r>
          </a:p>
          <a:p>
            <a:pPr marL="461963" indent="-461963" eaLnBrk="1" hangingPunct="1">
              <a:spcBef>
                <a:spcPts val="0"/>
              </a:spcBef>
              <a:spcAft>
                <a:spcPts val="1800"/>
              </a:spcAft>
              <a:defRPr/>
            </a:pPr>
            <a:r>
              <a:rPr lang="en-US" dirty="0"/>
              <a:t>To maintain Christ’s sinlessness</a:t>
            </a:r>
          </a:p>
          <a:p>
            <a:pPr marL="461963" indent="-461963" eaLnBrk="1" hangingPunct="1">
              <a:spcBef>
                <a:spcPts val="0"/>
              </a:spcBef>
              <a:spcAft>
                <a:spcPts val="1800"/>
              </a:spcAft>
              <a:defRPr/>
            </a:pPr>
            <a:r>
              <a:rPr lang="en-US" dirty="0"/>
              <a:t>To protect the bodily atonement</a:t>
            </a:r>
          </a:p>
          <a:p>
            <a:pPr marL="461963" indent="-461963" eaLnBrk="1" hangingPunct="1">
              <a:spcBef>
                <a:spcPts val="0"/>
              </a:spcBef>
              <a:spcAft>
                <a:spcPts val="1800"/>
              </a:spcAft>
              <a:defRPr/>
            </a:pPr>
            <a:r>
              <a:rPr lang="en-US" dirty="0"/>
              <a:t>To circumvent the curse of Jeconiah</a:t>
            </a:r>
          </a:p>
          <a:p>
            <a:pPr marL="461963" indent="-461963" eaLnBrk="1" hangingPunct="1">
              <a:spcBef>
                <a:spcPts val="0"/>
              </a:spcBef>
              <a:spcAft>
                <a:spcPts val="1800"/>
              </a:spcAft>
              <a:defRPr/>
            </a:pPr>
            <a:r>
              <a:rPr lang="en-US" dirty="0"/>
              <a:t>To maintain Scripture’s inerrant record</a:t>
            </a:r>
          </a:p>
        </p:txBody>
      </p:sp>
      <p:pic>
        <p:nvPicPr>
          <p:cNvPr id="17412" name="Picture 5" descr="https://encrypted-tbn2.gstatic.com/images?q=tbn:ANd9GcQjYa1b34wEurDM_Ysus-MUPsGfl59ZGk9jgBY_m0Y7gik3vNxamA"/>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140144" y="142558"/>
            <a:ext cx="1831836" cy="155448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3557697"/>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
            <a:ext cx="7772400" cy="1143000"/>
          </a:xfrm>
        </p:spPr>
        <p:txBody>
          <a:bodyPr/>
          <a:lstStyle/>
          <a:p>
            <a:pPr algn="ctr">
              <a:buFontTx/>
              <a:buNone/>
              <a:defRPr/>
            </a:pPr>
            <a:r>
              <a:rPr lang="en-US" dirty="0"/>
              <a:t>Messiah Must Be:</a:t>
            </a:r>
          </a:p>
        </p:txBody>
      </p:sp>
      <p:sp>
        <p:nvSpPr>
          <p:cNvPr id="3" name="Content Placeholder 2"/>
          <p:cNvSpPr>
            <a:spLocks noGrp="1"/>
          </p:cNvSpPr>
          <p:nvPr>
            <p:ph idx="1"/>
          </p:nvPr>
        </p:nvSpPr>
        <p:spPr>
          <a:xfrm>
            <a:off x="228600" y="1600200"/>
            <a:ext cx="8686800" cy="3733800"/>
          </a:xfrm>
        </p:spPr>
        <p:txBody>
          <a:bodyPr/>
          <a:lstStyle/>
          <a:p>
            <a:pPr marL="457200" lvl="1" indent="-454025">
              <a:spcBef>
                <a:spcPts val="0"/>
              </a:spcBef>
              <a:spcAft>
                <a:spcPts val="3600"/>
              </a:spcAft>
              <a:buSzPct val="100000"/>
              <a:buFont typeface="+mj-lt"/>
              <a:buAutoNum type="arabicPeriod"/>
              <a:defRPr/>
            </a:pPr>
            <a:r>
              <a:rPr lang="en-US" sz="3600" dirty="0"/>
              <a:t>A man (Gen 3:15)  </a:t>
            </a:r>
          </a:p>
          <a:p>
            <a:pPr marL="457200" lvl="1" indent="-454025">
              <a:spcBef>
                <a:spcPts val="0"/>
              </a:spcBef>
              <a:spcAft>
                <a:spcPts val="3600"/>
              </a:spcAft>
              <a:buSzPct val="100000"/>
              <a:buFont typeface="+mj-lt"/>
              <a:buAutoNum type="arabicPeriod"/>
              <a:defRPr/>
            </a:pPr>
            <a:r>
              <a:rPr lang="en-US" sz="3600" b="1" u="sng" dirty="0">
                <a:solidFill>
                  <a:srgbClr val="FFFFCC"/>
                </a:solidFill>
              </a:rPr>
              <a:t>From Jacob’s line (Num 24:17)</a:t>
            </a:r>
          </a:p>
          <a:p>
            <a:pPr marL="457200" lvl="1" indent="-454025">
              <a:spcBef>
                <a:spcPts val="0"/>
              </a:spcBef>
              <a:spcAft>
                <a:spcPts val="3600"/>
              </a:spcAft>
              <a:buSzPct val="100000"/>
              <a:buFont typeface="+mj-lt"/>
              <a:buAutoNum type="arabicPeriod"/>
              <a:defRPr/>
            </a:pPr>
            <a:r>
              <a:rPr lang="en-US" sz="3600" dirty="0"/>
              <a:t>Appear prior to A.D. 70 (Mal 3:1)  </a:t>
            </a:r>
          </a:p>
          <a:p>
            <a:pPr marL="457200" lvl="1" indent="-454025">
              <a:spcBef>
                <a:spcPts val="0"/>
              </a:spcBef>
              <a:spcAft>
                <a:spcPts val="3600"/>
              </a:spcAft>
              <a:buSzPct val="100000"/>
              <a:buFont typeface="+mj-lt"/>
              <a:buAutoNum type="arabicPeriod"/>
              <a:defRPr/>
            </a:pPr>
            <a:r>
              <a:rPr lang="en-US" sz="3600" dirty="0"/>
              <a:t>Be born of a virgin (Isa 7:13-14)  </a:t>
            </a:r>
          </a:p>
          <a:p>
            <a:pPr marL="457200" lvl="1" indent="-454025">
              <a:spcBef>
                <a:spcPts val="0"/>
              </a:spcBef>
              <a:spcAft>
                <a:spcPts val="3600"/>
              </a:spcAft>
              <a:buSzPct val="100000"/>
              <a:buFont typeface="+mj-lt"/>
              <a:buAutoNum type="arabicPeriod"/>
              <a:defRPr/>
            </a:pPr>
            <a:r>
              <a:rPr lang="en-US" sz="3600" dirty="0"/>
              <a:t>Be born in Bethlehem (Micah 5:2)  </a:t>
            </a:r>
          </a:p>
        </p:txBody>
      </p:sp>
      <p:pic>
        <p:nvPicPr>
          <p:cNvPr id="4" name="Picture 5" descr="https://encrypted-tbn2.gstatic.com/images?q=tbn:ANd9GcQjYa1b34wEurDM_Ysus-MUPsGfl59ZGk9jgBY_m0Y7gik3vNxamA"/>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553200" y="1600200"/>
            <a:ext cx="2425280" cy="205740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06675763"/>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F883744-C45A-4A37-A03F-FA85DC7BDEE1}"/>
              </a:ext>
            </a:extLst>
          </p:cNvPr>
          <p:cNvPicPr>
            <a:picLocks noChangeAspect="1"/>
          </p:cNvPicPr>
          <p:nvPr/>
        </p:nvPicPr>
        <p:blipFill>
          <a:blip r:embed="rId2"/>
          <a:stretch>
            <a:fillRect/>
          </a:stretch>
        </p:blipFill>
        <p:spPr>
          <a:xfrm>
            <a:off x="0" y="0"/>
            <a:ext cx="9144000" cy="6857999"/>
          </a:xfrm>
          <a:prstGeom prst="rect">
            <a:avLst/>
          </a:prstGeom>
        </p:spPr>
      </p:pic>
      <p:sp>
        <p:nvSpPr>
          <p:cNvPr id="134147" name="Rectangle 1"/>
          <p:cNvSpPr>
            <a:spLocks noChangeArrowheads="1"/>
          </p:cNvSpPr>
          <p:nvPr/>
        </p:nvSpPr>
        <p:spPr bwMode="auto">
          <a:xfrm>
            <a:off x="0" y="0"/>
            <a:ext cx="9144000" cy="3708708"/>
          </a:xfrm>
          <a:prstGeom prst="rect">
            <a:avLst/>
          </a:prstGeom>
          <a:noFill/>
          <a:ln w="28575">
            <a:noFill/>
            <a:miter lim="800000"/>
            <a:headEnd/>
            <a:tailEnd/>
          </a:ln>
        </p:spPr>
        <p:txBody>
          <a:bodyPr wrap="square">
            <a:spAutoFit/>
          </a:bodyPr>
          <a:lstStyle/>
          <a:p>
            <a:pPr algn="ctr" eaLnBrk="1" fontAlgn="auto" hangingPunct="1">
              <a:spcBef>
                <a:spcPts val="0"/>
              </a:spcBef>
              <a:spcAft>
                <a:spcPts val="1200"/>
              </a:spcAft>
              <a:defRPr/>
            </a:pPr>
            <a:r>
              <a:rPr lang="en-US" alt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Luke 24:44</a:t>
            </a:r>
          </a:p>
          <a:p>
            <a:pPr algn="just" eaLnBrk="1" fontAlgn="auto" hangingPunct="1">
              <a:spcBef>
                <a:spcPts val="600"/>
              </a:spcBef>
              <a:spcAft>
                <a:spcPts val="600"/>
              </a:spcAft>
              <a:defRPr/>
            </a:pPr>
            <a:r>
              <a:rPr lang="en-US" altLang="en-US" sz="36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Now He said to them, “These are My words which I spoke to you while I was still with you, that all things which are written about Me in the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Law of Moses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the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Prophets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the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Psalms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must be fulfilled.”</a:t>
            </a:r>
            <a:endPar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5033707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a:xfrm>
            <a:off x="1409700" y="304800"/>
            <a:ext cx="6324600" cy="1524000"/>
          </a:xfrm>
        </p:spPr>
        <p:txBody>
          <a:bodyPr/>
          <a:lstStyle/>
          <a:p>
            <a:pPr algn="ctr" eaLnBrk="1" hangingPunct="1">
              <a:defRPr/>
            </a:pPr>
            <a:r>
              <a:rPr lang="en-US" sz="4000" dirty="0"/>
              <a:t>2. Messiah must be Jewish or from the line of Jacob</a:t>
            </a:r>
          </a:p>
        </p:txBody>
      </p:sp>
      <p:sp>
        <p:nvSpPr>
          <p:cNvPr id="58371" name="Rectangle 3"/>
          <p:cNvSpPr>
            <a:spLocks noGrp="1" noChangeArrowheads="1"/>
          </p:cNvSpPr>
          <p:nvPr>
            <p:ph type="body" idx="1"/>
          </p:nvPr>
        </p:nvSpPr>
        <p:spPr>
          <a:xfrm>
            <a:off x="762000" y="3144838"/>
            <a:ext cx="3733800" cy="568325"/>
          </a:xfrm>
        </p:spPr>
        <p:txBody>
          <a:bodyPr/>
          <a:lstStyle/>
          <a:p>
            <a:pPr marL="457200" indent="-457200" eaLnBrk="1" hangingPunct="1">
              <a:lnSpc>
                <a:spcPct val="90000"/>
              </a:lnSpc>
              <a:buFont typeface="Wingdings" panose="05000000000000000000" pitchFamily="2" charset="2"/>
              <a:buChar char="n"/>
              <a:defRPr/>
            </a:pPr>
            <a:r>
              <a:rPr lang="en-US" sz="3600" dirty="0"/>
              <a:t>Numbers</a:t>
            </a:r>
            <a:r>
              <a:rPr lang="en-US" dirty="0"/>
              <a:t> 24:17</a:t>
            </a:r>
          </a:p>
        </p:txBody>
      </p:sp>
      <p:pic>
        <p:nvPicPr>
          <p:cNvPr id="23556" name="Picture 5" descr="C:\Documents and Settings\Owner\Application Data\Microsoft\Media Catalog\Downloaded Clips\cl5e\j0237315.wmf"/>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715000" y="2133600"/>
            <a:ext cx="2997200" cy="435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57052925"/>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wise men still seek him"/>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81000" y="1143000"/>
            <a:ext cx="8305800" cy="46157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4645653"/>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2">
            <a:extLst>
              <a:ext uri="{FF2B5EF4-FFF2-40B4-BE49-F238E27FC236}">
                <a16:creationId xmlns:a16="http://schemas.microsoft.com/office/drawing/2014/main" id="{E8B4E9F8-4A1B-47F2-989B-217F3C1BB2DF}"/>
              </a:ext>
            </a:extLst>
          </p:cNvPr>
          <p:cNvSpPr>
            <a:spLocks noGrp="1" noChangeArrowheads="1"/>
          </p:cNvSpPr>
          <p:nvPr>
            <p:ph type="title"/>
          </p:nvPr>
        </p:nvSpPr>
        <p:spPr>
          <a:xfrm>
            <a:off x="2705100" y="228600"/>
            <a:ext cx="3733800" cy="838200"/>
          </a:xfrm>
        </p:spPr>
        <p:txBody>
          <a:bodyPr/>
          <a:lstStyle/>
          <a:p>
            <a:pPr algn="ctr"/>
            <a:r>
              <a:rPr lang="en-US" altLang="en-US" sz="4000" kern="1200" dirty="0">
                <a:solidFill>
                  <a:srgbClr val="00FFFF"/>
                </a:solidFill>
                <a:effectLst>
                  <a:outerShdw blurRad="38100" dist="38100" dir="2700000" algn="tl">
                    <a:srgbClr val="000000">
                      <a:alpha val="43137"/>
                    </a:srgbClr>
                  </a:outerShdw>
                </a:effectLst>
                <a:cs typeface="Calibri" panose="020F0502020204030204" pitchFamily="34" charset="0"/>
              </a:rPr>
              <a:t>East = Babylon</a:t>
            </a:r>
          </a:p>
        </p:txBody>
      </p:sp>
      <p:sp>
        <p:nvSpPr>
          <p:cNvPr id="92163" name="Rectangle 3">
            <a:extLst>
              <a:ext uri="{FF2B5EF4-FFF2-40B4-BE49-F238E27FC236}">
                <a16:creationId xmlns:a16="http://schemas.microsoft.com/office/drawing/2014/main" id="{118B8289-F4E0-4517-B5F4-B4AB654BE4AA}"/>
              </a:ext>
            </a:extLst>
          </p:cNvPr>
          <p:cNvSpPr>
            <a:spLocks noGrp="1" noChangeArrowheads="1"/>
          </p:cNvSpPr>
          <p:nvPr>
            <p:ph type="body" idx="1"/>
          </p:nvPr>
        </p:nvSpPr>
        <p:spPr>
          <a:xfrm>
            <a:off x="914400" y="1143000"/>
            <a:ext cx="3429000" cy="4953000"/>
          </a:xfrm>
        </p:spPr>
        <p:txBody>
          <a:bodyPr/>
          <a:lstStyle/>
          <a:p>
            <a:pPr marL="457200" indent="-457200">
              <a:spcBef>
                <a:spcPts val="0"/>
              </a:spcBef>
              <a:spcAft>
                <a:spcPts val="3600"/>
              </a:spcAft>
              <a:defRPr/>
            </a:pPr>
            <a:r>
              <a:rPr lang="en-US" sz="3600" dirty="0">
                <a:effectLst>
                  <a:outerShdw blurRad="38100" dist="38100" dir="2700000" algn="tl">
                    <a:srgbClr val="000000">
                      <a:alpha val="43137"/>
                    </a:srgbClr>
                  </a:outerShdw>
                </a:effectLst>
              </a:rPr>
              <a:t>Genesis 2:8</a:t>
            </a:r>
          </a:p>
          <a:p>
            <a:pPr marL="457200" indent="-457200">
              <a:spcBef>
                <a:spcPts val="0"/>
              </a:spcBef>
              <a:spcAft>
                <a:spcPts val="3600"/>
              </a:spcAft>
              <a:defRPr/>
            </a:pPr>
            <a:r>
              <a:rPr lang="en-US" sz="3600" dirty="0">
                <a:effectLst>
                  <a:outerShdw blurRad="38100" dist="38100" dir="2700000" algn="tl">
                    <a:srgbClr val="000000">
                      <a:alpha val="43137"/>
                    </a:srgbClr>
                  </a:outerShdw>
                </a:effectLst>
              </a:rPr>
              <a:t>Genesis 11:2</a:t>
            </a:r>
          </a:p>
          <a:p>
            <a:pPr marL="457200" indent="-457200">
              <a:spcBef>
                <a:spcPts val="0"/>
              </a:spcBef>
              <a:spcAft>
                <a:spcPts val="3600"/>
              </a:spcAft>
              <a:defRPr/>
            </a:pPr>
            <a:r>
              <a:rPr lang="en-US" sz="3600" dirty="0">
                <a:effectLst>
                  <a:outerShdw blurRad="38100" dist="38100" dir="2700000" algn="tl">
                    <a:srgbClr val="000000">
                      <a:alpha val="43137"/>
                    </a:srgbClr>
                  </a:outerShdw>
                </a:effectLst>
              </a:rPr>
              <a:t>Matthew 2:2</a:t>
            </a:r>
          </a:p>
        </p:txBody>
      </p:sp>
      <p:pic>
        <p:nvPicPr>
          <p:cNvPr id="157700" name="Picture 4" descr="clip0091">
            <a:extLst>
              <a:ext uri="{FF2B5EF4-FFF2-40B4-BE49-F238E27FC236}">
                <a16:creationId xmlns:a16="http://schemas.microsoft.com/office/drawing/2014/main" id="{D4C0CE48-068B-40E9-864C-57037FF4FB8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0" y="1287462"/>
            <a:ext cx="2933700" cy="4198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00325756"/>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76200" y="76200"/>
            <a:ext cx="8991600" cy="6705600"/>
          </a:xfrm>
          <a:prstGeom prst="rect">
            <a:avLst/>
          </a:prstGeom>
        </p:spPr>
      </p:pic>
    </p:spTree>
    <p:extLst>
      <p:ext uri="{BB962C8B-B14F-4D97-AF65-F5344CB8AC3E}">
        <p14:creationId xmlns:p14="http://schemas.microsoft.com/office/powerpoint/2010/main" val="2786705091"/>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08950" y="45720"/>
            <a:ext cx="8926101" cy="6766560"/>
          </a:xfrm>
          <a:prstGeom prst="rect">
            <a:avLst/>
          </a:prstGeom>
        </p:spPr>
      </p:pic>
    </p:spTree>
    <p:extLst>
      <p:ext uri="{BB962C8B-B14F-4D97-AF65-F5344CB8AC3E}">
        <p14:creationId xmlns:p14="http://schemas.microsoft.com/office/powerpoint/2010/main" val="3547139686"/>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stretch>
            <a:fillRect/>
          </a:stretch>
        </p:blipFill>
        <p:spPr>
          <a:xfrm>
            <a:off x="380639" y="417316"/>
            <a:ext cx="8382727" cy="602337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864361146"/>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Rectangle 2"/>
          <p:cNvSpPr>
            <a:spLocks noGrp="1" noChangeArrowheads="1"/>
          </p:cNvSpPr>
          <p:nvPr>
            <p:ph type="title"/>
          </p:nvPr>
        </p:nvSpPr>
        <p:spPr>
          <a:xfrm>
            <a:off x="152400" y="304800"/>
            <a:ext cx="8839200" cy="838200"/>
          </a:xfrm>
        </p:spPr>
        <p:txBody>
          <a:bodyPr/>
          <a:lstStyle/>
          <a:p>
            <a:pPr algn="ctr"/>
            <a:r>
              <a:rPr lang="en-US" altLang="en-US" sz="3600" dirty="0">
                <a:cs typeface="Calibri" panose="020F0502020204030204" pitchFamily="34" charset="0"/>
              </a:rPr>
              <a:t>Balaam's 7 Oracles Blessing Israel (23-24)</a:t>
            </a:r>
            <a:r>
              <a:rPr lang="en-US" altLang="en-US" sz="3600" dirty="0"/>
              <a:t> </a:t>
            </a:r>
          </a:p>
        </p:txBody>
      </p:sp>
      <p:sp>
        <p:nvSpPr>
          <p:cNvPr id="43011" name="Rectangle 3"/>
          <p:cNvSpPr>
            <a:spLocks noGrp="1" noChangeArrowheads="1"/>
          </p:cNvSpPr>
          <p:nvPr>
            <p:ph type="body" idx="1"/>
          </p:nvPr>
        </p:nvSpPr>
        <p:spPr>
          <a:xfrm>
            <a:off x="228600" y="1143000"/>
            <a:ext cx="8686800" cy="5562600"/>
          </a:xfrm>
        </p:spPr>
        <p:txBody>
          <a:bodyPr/>
          <a:lstStyle/>
          <a:p>
            <a:pPr marL="514350" indent="-514350" algn="just">
              <a:spcBef>
                <a:spcPts val="0"/>
              </a:spcBef>
              <a:spcAft>
                <a:spcPts val="1600"/>
              </a:spcAft>
              <a:buSzPct val="100000"/>
              <a:buFont typeface="+mj-lt"/>
              <a:buAutoNum type="arabicParenR"/>
              <a:defRPr/>
            </a:pPr>
            <a:r>
              <a:rPr lang="en-US" altLang="en-US" sz="3000" dirty="0">
                <a:cs typeface="Calibri" panose="020F0502020204030204" pitchFamily="34" charset="0"/>
              </a:rPr>
              <a:t>First oracle (23:1-12), Balaam explained that God’s blessings upon Israel were irrevocable. </a:t>
            </a:r>
          </a:p>
          <a:p>
            <a:pPr marL="514350" indent="-514350" algn="just">
              <a:spcBef>
                <a:spcPts val="0"/>
              </a:spcBef>
              <a:spcAft>
                <a:spcPts val="1600"/>
              </a:spcAft>
              <a:buSzPct val="100000"/>
              <a:buFont typeface="+mj-lt"/>
              <a:buAutoNum type="arabicParenR"/>
              <a:defRPr/>
            </a:pPr>
            <a:r>
              <a:rPr lang="en-US" altLang="en-US" sz="3000" dirty="0">
                <a:cs typeface="Calibri" panose="020F0502020204030204" pitchFamily="34" charset="0"/>
              </a:rPr>
              <a:t>Second oracle (23:13-26), Balaam explained that the source of Israel’s blessing was her unique relationship to Yahweh</a:t>
            </a:r>
          </a:p>
          <a:p>
            <a:pPr marL="514350" indent="-514350" algn="just">
              <a:spcBef>
                <a:spcPts val="0"/>
              </a:spcBef>
              <a:spcAft>
                <a:spcPts val="1600"/>
              </a:spcAft>
              <a:buSzPct val="100000"/>
              <a:buFont typeface="+mj-lt"/>
              <a:buAutoNum type="arabicParenR"/>
              <a:defRPr/>
            </a:pPr>
            <a:r>
              <a:rPr lang="en-US" altLang="en-US" sz="3000" dirty="0">
                <a:cs typeface="Calibri" panose="020F0502020204030204" pitchFamily="34" charset="0"/>
              </a:rPr>
              <a:t>Third oracle (23:27–24:14), Balaam extolled Israel’s beauty.</a:t>
            </a:r>
          </a:p>
          <a:p>
            <a:pPr marL="514350" indent="-514350" algn="just">
              <a:spcBef>
                <a:spcPts val="0"/>
              </a:spcBef>
              <a:spcAft>
                <a:spcPts val="1600"/>
              </a:spcAft>
              <a:buSzPct val="100000"/>
              <a:buFont typeface="+mj-lt"/>
              <a:buAutoNum type="arabicParenR"/>
              <a:defRPr/>
            </a:pPr>
            <a:r>
              <a:rPr lang="en-US" altLang="en-US" sz="3000" dirty="0">
                <a:cs typeface="Calibri" panose="020F0502020204030204" pitchFamily="34" charset="0"/>
              </a:rPr>
              <a:t>Fourth oracle (24:15-19), Balaam explained that a future messianic deliverer (Gen 49:10) would spring forth and exercise dominion from Israel.</a:t>
            </a:r>
            <a:endParaRPr lang="en-US" altLang="en-US" sz="3000" u="sng" dirty="0">
              <a:cs typeface="Calibri" panose="020F0502020204030204" pitchFamily="34" charset="0"/>
            </a:endParaRPr>
          </a:p>
        </p:txBody>
      </p:sp>
    </p:spTree>
    <p:extLst>
      <p:ext uri="{BB962C8B-B14F-4D97-AF65-F5344CB8AC3E}">
        <p14:creationId xmlns:p14="http://schemas.microsoft.com/office/powerpoint/2010/main" val="2707422023"/>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5" name="Rectangle 3"/>
          <p:cNvSpPr>
            <a:spLocks noGrp="1" noChangeArrowheads="1"/>
          </p:cNvSpPr>
          <p:nvPr>
            <p:ph type="body" idx="1"/>
          </p:nvPr>
        </p:nvSpPr>
        <p:spPr>
          <a:xfrm>
            <a:off x="228600" y="1143000"/>
            <a:ext cx="8713788" cy="4918075"/>
          </a:xfrm>
        </p:spPr>
        <p:txBody>
          <a:bodyPr/>
          <a:lstStyle/>
          <a:p>
            <a:pPr marL="514350" indent="-514350" algn="just">
              <a:spcBef>
                <a:spcPts val="0"/>
              </a:spcBef>
              <a:spcAft>
                <a:spcPts val="1600"/>
              </a:spcAft>
              <a:buSzPct val="100000"/>
              <a:buFont typeface="+mj-lt"/>
              <a:buAutoNum type="arabicPeriod" startAt="5"/>
              <a:defRPr/>
            </a:pPr>
            <a:r>
              <a:rPr lang="en-US" altLang="en-US" sz="3000" dirty="0">
                <a:cs typeface="Calibri" panose="020F0502020204030204" pitchFamily="34" charset="0"/>
              </a:rPr>
              <a:t>Fifth oracle (</a:t>
            </a:r>
            <a:r>
              <a:rPr lang="en-US" altLang="en-US" sz="3000" dirty="0" err="1">
                <a:cs typeface="Calibri" panose="020F0502020204030204" pitchFamily="34" charset="0"/>
              </a:rPr>
              <a:t>Num</a:t>
            </a:r>
            <a:r>
              <a:rPr lang="en-US" altLang="en-US" sz="3000" dirty="0">
                <a:cs typeface="Calibri" panose="020F0502020204030204" pitchFamily="34" charset="0"/>
              </a:rPr>
              <a:t> 24:20) predicts Amalek’s destruction. Amalek was the first foe that Israel had to fight against after leaving Egypt (Exod 17).</a:t>
            </a:r>
          </a:p>
          <a:p>
            <a:pPr marL="514350" indent="-514350" algn="just">
              <a:spcBef>
                <a:spcPts val="0"/>
              </a:spcBef>
              <a:spcAft>
                <a:spcPts val="1600"/>
              </a:spcAft>
              <a:buSzPct val="100000"/>
              <a:buFont typeface="+mj-lt"/>
              <a:buAutoNum type="arabicPeriod" startAt="5"/>
              <a:defRPr/>
            </a:pPr>
            <a:r>
              <a:rPr lang="en-US" altLang="en-US" sz="3000" dirty="0">
                <a:cs typeface="Calibri" panose="020F0502020204030204" pitchFamily="34" charset="0"/>
              </a:rPr>
              <a:t>Sixth oracle (24:21-22) predicts the destruction of the Midianite group known as the Kenites as well as Assyria. </a:t>
            </a:r>
          </a:p>
          <a:p>
            <a:pPr marL="514350" indent="-514350" algn="just">
              <a:spcBef>
                <a:spcPts val="0"/>
              </a:spcBef>
              <a:spcAft>
                <a:spcPts val="1600"/>
              </a:spcAft>
              <a:buSzPct val="100000"/>
              <a:buFont typeface="+mj-lt"/>
              <a:buAutoNum type="arabicPeriod" startAt="5"/>
              <a:defRPr/>
            </a:pPr>
            <a:r>
              <a:rPr lang="en-US" altLang="en-US" sz="3000" dirty="0">
                <a:cs typeface="Calibri" panose="020F0502020204030204" pitchFamily="34" charset="0"/>
              </a:rPr>
              <a:t>The nations of the seventh oracle are difficult to identify (24:23-24). </a:t>
            </a:r>
          </a:p>
        </p:txBody>
      </p:sp>
      <p:sp>
        <p:nvSpPr>
          <p:cNvPr id="5" name="Rectangle 2"/>
          <p:cNvSpPr>
            <a:spLocks noGrp="1" noChangeArrowheads="1"/>
          </p:cNvSpPr>
          <p:nvPr>
            <p:ph type="title"/>
          </p:nvPr>
        </p:nvSpPr>
        <p:spPr>
          <a:xfrm>
            <a:off x="152400" y="304800"/>
            <a:ext cx="8839200" cy="838200"/>
          </a:xfrm>
        </p:spPr>
        <p:txBody>
          <a:bodyPr/>
          <a:lstStyle/>
          <a:p>
            <a:pPr algn="ctr"/>
            <a:r>
              <a:rPr lang="en-US" altLang="en-US" sz="3600" dirty="0">
                <a:cs typeface="Calibri" panose="020F0502020204030204" pitchFamily="34" charset="0"/>
              </a:rPr>
              <a:t>Balaam's 7 Oracles Blessing Israel (23-24)</a:t>
            </a:r>
            <a:r>
              <a:rPr lang="en-US" altLang="en-US" sz="3600" dirty="0"/>
              <a:t> </a:t>
            </a:r>
          </a:p>
        </p:txBody>
      </p:sp>
    </p:spTree>
    <p:extLst>
      <p:ext uri="{BB962C8B-B14F-4D97-AF65-F5344CB8AC3E}">
        <p14:creationId xmlns:p14="http://schemas.microsoft.com/office/powerpoint/2010/main" val="2205911916"/>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Rectangle 2"/>
          <p:cNvSpPr>
            <a:spLocks noGrp="1" noChangeArrowheads="1"/>
          </p:cNvSpPr>
          <p:nvPr>
            <p:ph type="title"/>
          </p:nvPr>
        </p:nvSpPr>
        <p:spPr>
          <a:xfrm>
            <a:off x="152400" y="304800"/>
            <a:ext cx="8839200" cy="838200"/>
          </a:xfrm>
        </p:spPr>
        <p:txBody>
          <a:bodyPr/>
          <a:lstStyle/>
          <a:p>
            <a:pPr algn="ctr"/>
            <a:r>
              <a:rPr lang="en-US" altLang="en-US" sz="3600" dirty="0">
                <a:cs typeface="Calibri" panose="020F0502020204030204" pitchFamily="34" charset="0"/>
              </a:rPr>
              <a:t>Balaam's 7 Oracles Blessing Israel (23-24)</a:t>
            </a:r>
            <a:r>
              <a:rPr lang="en-US" altLang="en-US" sz="3600" dirty="0"/>
              <a:t> </a:t>
            </a:r>
          </a:p>
        </p:txBody>
      </p:sp>
      <p:sp>
        <p:nvSpPr>
          <p:cNvPr id="43011" name="Rectangle 3"/>
          <p:cNvSpPr>
            <a:spLocks noGrp="1" noChangeArrowheads="1"/>
          </p:cNvSpPr>
          <p:nvPr>
            <p:ph type="body" idx="1"/>
          </p:nvPr>
        </p:nvSpPr>
        <p:spPr>
          <a:xfrm>
            <a:off x="228600" y="1143000"/>
            <a:ext cx="8686800" cy="5562600"/>
          </a:xfrm>
        </p:spPr>
        <p:txBody>
          <a:bodyPr/>
          <a:lstStyle/>
          <a:p>
            <a:pPr marL="514350" indent="-514350" algn="just">
              <a:spcBef>
                <a:spcPts val="0"/>
              </a:spcBef>
              <a:spcAft>
                <a:spcPts val="1600"/>
              </a:spcAft>
              <a:buSzPct val="100000"/>
              <a:buFont typeface="+mj-lt"/>
              <a:buAutoNum type="arabicParenR"/>
              <a:defRPr/>
            </a:pPr>
            <a:r>
              <a:rPr lang="en-US" altLang="en-US" sz="3000" dirty="0">
                <a:cs typeface="Calibri" panose="020F0502020204030204" pitchFamily="34" charset="0"/>
              </a:rPr>
              <a:t>First oracle (23:1-12), Balaam explained that God’s blessings upon Israel were irrevocable. </a:t>
            </a:r>
          </a:p>
          <a:p>
            <a:pPr marL="514350" indent="-514350" algn="just">
              <a:spcBef>
                <a:spcPts val="0"/>
              </a:spcBef>
              <a:spcAft>
                <a:spcPts val="1600"/>
              </a:spcAft>
              <a:buSzPct val="100000"/>
              <a:buFont typeface="+mj-lt"/>
              <a:buAutoNum type="arabicParenR"/>
              <a:defRPr/>
            </a:pPr>
            <a:r>
              <a:rPr lang="en-US" altLang="en-US" sz="3000" dirty="0">
                <a:cs typeface="Calibri" panose="020F0502020204030204" pitchFamily="34" charset="0"/>
              </a:rPr>
              <a:t>Second oracle (23:13-26), Balaam explained that the source of Israel’s blessing was her unique relationship to Yahweh</a:t>
            </a:r>
          </a:p>
          <a:p>
            <a:pPr marL="514350" indent="-514350" algn="just">
              <a:spcBef>
                <a:spcPts val="0"/>
              </a:spcBef>
              <a:spcAft>
                <a:spcPts val="1600"/>
              </a:spcAft>
              <a:buSzPct val="100000"/>
              <a:buFont typeface="+mj-lt"/>
              <a:buAutoNum type="arabicParenR"/>
              <a:defRPr/>
            </a:pPr>
            <a:r>
              <a:rPr lang="en-US" altLang="en-US" sz="3000" dirty="0">
                <a:cs typeface="Calibri" panose="020F0502020204030204" pitchFamily="34" charset="0"/>
              </a:rPr>
              <a:t>Third oracle (23:27–24:14), Balaam extolled Israel’s beauty.</a:t>
            </a:r>
          </a:p>
          <a:p>
            <a:pPr marL="514350" indent="-514350" algn="just">
              <a:spcBef>
                <a:spcPts val="0"/>
              </a:spcBef>
              <a:spcAft>
                <a:spcPts val="1600"/>
              </a:spcAft>
              <a:buSzPct val="100000"/>
              <a:buFont typeface="+mj-lt"/>
              <a:buAutoNum type="arabicParenR"/>
              <a:defRPr/>
            </a:pPr>
            <a:r>
              <a:rPr lang="en-US" altLang="en-US" sz="3000" b="1" u="sng" dirty="0">
                <a:solidFill>
                  <a:srgbClr val="FFFFCC"/>
                </a:solidFill>
                <a:cs typeface="Calibri" panose="020F0502020204030204" pitchFamily="34" charset="0"/>
              </a:rPr>
              <a:t>Fourth oracle (24:15-19), Balaam explained that a future messianic deliverer (Gen 49:10) would spring forth and exercise dominion from Israel.</a:t>
            </a:r>
          </a:p>
        </p:txBody>
      </p:sp>
    </p:spTree>
    <p:extLst>
      <p:ext uri="{BB962C8B-B14F-4D97-AF65-F5344CB8AC3E}">
        <p14:creationId xmlns:p14="http://schemas.microsoft.com/office/powerpoint/2010/main" val="2894784809"/>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2FD1D15-4E26-4518-895D-1DEDF7B392D7}"/>
              </a:ext>
            </a:extLst>
          </p:cNvPr>
          <p:cNvPicPr>
            <a:picLocks noChangeAspect="1"/>
          </p:cNvPicPr>
          <p:nvPr/>
        </p:nvPicPr>
        <p:blipFill>
          <a:blip r:embed="rId2"/>
          <a:stretch>
            <a:fillRect/>
          </a:stretch>
        </p:blipFill>
        <p:spPr>
          <a:xfrm>
            <a:off x="0" y="0"/>
            <a:ext cx="9144000" cy="6857999"/>
          </a:xfrm>
          <a:prstGeom prst="rect">
            <a:avLst/>
          </a:prstGeom>
        </p:spPr>
      </p:pic>
      <p:sp>
        <p:nvSpPr>
          <p:cNvPr id="64514" name="Rectangle 1"/>
          <p:cNvSpPr>
            <a:spLocks noChangeArrowheads="1"/>
          </p:cNvSpPr>
          <p:nvPr/>
        </p:nvSpPr>
        <p:spPr bwMode="auto">
          <a:xfrm>
            <a:off x="0" y="0"/>
            <a:ext cx="9144000" cy="3693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a:spcAft>
                <a:spcPts val="1200"/>
              </a:spcAft>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mj-cs"/>
              </a:rPr>
              <a:t>Numbers 24:17</a:t>
            </a:r>
          </a:p>
          <a:p>
            <a:pPr algn="just"/>
            <a:r>
              <a:rPr lang="en-US" altLang="en-US" sz="3600" dirty="0">
                <a:latin typeface="Calibri" panose="020F0502020204030204" pitchFamily="34" charset="0"/>
              </a:rPr>
              <a:t>“</a:t>
            </a:r>
            <a:r>
              <a:rPr lang="en-US" sz="3600" dirty="0">
                <a:latin typeface="Calibri" panose="020F0502020204030204" pitchFamily="34" charset="0"/>
              </a:rPr>
              <a:t>I see him, but not now; I behold him, but not near; A star shall come forth from Jacob, A scepter shall rise from Israel, And shall crush through the forehead of Moab, And tear down all the sons of </a:t>
            </a:r>
            <a:r>
              <a:rPr lang="en-US" sz="3600" dirty="0" err="1">
                <a:latin typeface="Calibri" panose="020F0502020204030204" pitchFamily="34" charset="0"/>
              </a:rPr>
              <a:t>Sheth</a:t>
            </a:r>
            <a:r>
              <a:rPr lang="en-US" sz="3600" dirty="0">
                <a:latin typeface="Calibri" panose="020F0502020204030204" pitchFamily="34" charset="0"/>
              </a:rPr>
              <a:t>.”</a:t>
            </a:r>
          </a:p>
        </p:txBody>
      </p:sp>
    </p:spTree>
    <p:extLst>
      <p:ext uri="{BB962C8B-B14F-4D97-AF65-F5344CB8AC3E}">
        <p14:creationId xmlns:p14="http://schemas.microsoft.com/office/powerpoint/2010/main" val="3309179663"/>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F883744-C45A-4A37-A03F-FA85DC7BDEE1}"/>
              </a:ext>
            </a:extLst>
          </p:cNvPr>
          <p:cNvPicPr>
            <a:picLocks noChangeAspect="1"/>
          </p:cNvPicPr>
          <p:nvPr/>
        </p:nvPicPr>
        <p:blipFill>
          <a:blip r:embed="rId2"/>
          <a:stretch>
            <a:fillRect/>
          </a:stretch>
        </p:blipFill>
        <p:spPr>
          <a:xfrm>
            <a:off x="0" y="0"/>
            <a:ext cx="9144000" cy="6857999"/>
          </a:xfrm>
          <a:prstGeom prst="rect">
            <a:avLst/>
          </a:prstGeom>
        </p:spPr>
      </p:pic>
      <p:sp>
        <p:nvSpPr>
          <p:cNvPr id="134147" name="Rectangle 1"/>
          <p:cNvSpPr>
            <a:spLocks noChangeArrowheads="1"/>
          </p:cNvSpPr>
          <p:nvPr/>
        </p:nvSpPr>
        <p:spPr bwMode="auto">
          <a:xfrm>
            <a:off x="0" y="0"/>
            <a:ext cx="9144000" cy="3708708"/>
          </a:xfrm>
          <a:prstGeom prst="rect">
            <a:avLst/>
          </a:prstGeom>
          <a:noFill/>
          <a:ln w="28575">
            <a:noFill/>
            <a:miter lim="800000"/>
            <a:headEnd/>
            <a:tailEnd/>
          </a:ln>
        </p:spPr>
        <p:txBody>
          <a:bodyPr wrap="square">
            <a:spAutoFit/>
          </a:bodyPr>
          <a:lstStyle/>
          <a:p>
            <a:pPr algn="ctr" eaLnBrk="1" fontAlgn="auto" hangingPunct="1">
              <a:spcBef>
                <a:spcPts val="0"/>
              </a:spcBef>
              <a:spcAft>
                <a:spcPts val="1200"/>
              </a:spcAft>
              <a:defRPr/>
            </a:pPr>
            <a:r>
              <a:rPr lang="en-US" alt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John 5:39, 46</a:t>
            </a:r>
          </a:p>
          <a:p>
            <a:pPr algn="just" eaLnBrk="1" fontAlgn="auto" hangingPunct="1">
              <a:spcBef>
                <a:spcPts val="600"/>
              </a:spcBef>
              <a:spcAft>
                <a:spcPts val="600"/>
              </a:spcAft>
              <a:defRPr/>
            </a:pPr>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200" baseline="30000" dirty="0">
                <a:latin typeface="Calibri" panose="020F0502020204030204" pitchFamily="34" charset="0"/>
              </a:rPr>
              <a:t>39</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You search the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Scriptures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because you think that in them you have eternal life; it is these that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testify about Me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200" baseline="30000" dirty="0">
                <a:latin typeface="Calibri" panose="020F0502020204030204" pitchFamily="34" charset="0"/>
              </a:rPr>
              <a:t>46</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if you believed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Moses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you would believe Me, for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he wrote about Me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endPar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1319456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2FD1D15-4E26-4518-895D-1DEDF7B392D7}"/>
              </a:ext>
            </a:extLst>
          </p:cNvPr>
          <p:cNvPicPr>
            <a:picLocks noChangeAspect="1"/>
          </p:cNvPicPr>
          <p:nvPr/>
        </p:nvPicPr>
        <p:blipFill>
          <a:blip r:embed="rId2"/>
          <a:stretch>
            <a:fillRect/>
          </a:stretch>
        </p:blipFill>
        <p:spPr>
          <a:xfrm>
            <a:off x="0" y="0"/>
            <a:ext cx="9144000" cy="6857999"/>
          </a:xfrm>
          <a:prstGeom prst="rect">
            <a:avLst/>
          </a:prstGeom>
        </p:spPr>
      </p:pic>
      <p:sp>
        <p:nvSpPr>
          <p:cNvPr id="64514" name="Rectangle 1"/>
          <p:cNvSpPr>
            <a:spLocks noChangeArrowheads="1"/>
          </p:cNvSpPr>
          <p:nvPr/>
        </p:nvSpPr>
        <p:spPr bwMode="auto">
          <a:xfrm>
            <a:off x="0" y="0"/>
            <a:ext cx="9144000" cy="3693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a:spcAft>
                <a:spcPts val="1200"/>
              </a:spcAft>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mj-cs"/>
              </a:rPr>
              <a:t>Numbers 24:17</a:t>
            </a:r>
          </a:p>
          <a:p>
            <a:pPr algn="just"/>
            <a:r>
              <a:rPr lang="en-US" altLang="en-US" sz="3600" dirty="0">
                <a:latin typeface="Calibri" panose="020F0502020204030204" pitchFamily="34" charset="0"/>
              </a:rPr>
              <a:t>“</a:t>
            </a:r>
            <a:r>
              <a:rPr lang="en-US" sz="3600" dirty="0">
                <a:latin typeface="Calibri" panose="020F0502020204030204" pitchFamily="34" charset="0"/>
              </a:rPr>
              <a:t>I see him, but not now; I behold him, but not near; A star shall come forth from Jacob, A </a:t>
            </a:r>
            <a:r>
              <a:rPr lang="en-US" sz="3600" b="1" u="sng" dirty="0">
                <a:solidFill>
                  <a:srgbClr val="FFFFCC"/>
                </a:solidFill>
                <a:latin typeface="Calibri" panose="020F0502020204030204" pitchFamily="34" charset="0"/>
              </a:rPr>
              <a:t>scepter</a:t>
            </a:r>
            <a:r>
              <a:rPr lang="en-US" sz="3600" dirty="0">
                <a:latin typeface="Calibri" panose="020F0502020204030204" pitchFamily="34" charset="0"/>
              </a:rPr>
              <a:t> shall rise from Israel, And shall crush through the forehead of Moab, And tear down all the sons of </a:t>
            </a:r>
            <a:r>
              <a:rPr lang="en-US" sz="3600" dirty="0" err="1">
                <a:latin typeface="Calibri" panose="020F0502020204030204" pitchFamily="34" charset="0"/>
              </a:rPr>
              <a:t>Sheth</a:t>
            </a:r>
            <a:r>
              <a:rPr lang="en-US" sz="3600" dirty="0">
                <a:latin typeface="Calibri" panose="020F0502020204030204" pitchFamily="34" charset="0"/>
              </a:rPr>
              <a:t>.”</a:t>
            </a:r>
          </a:p>
        </p:txBody>
      </p:sp>
    </p:spTree>
    <p:extLst>
      <p:ext uri="{BB962C8B-B14F-4D97-AF65-F5344CB8AC3E}">
        <p14:creationId xmlns:p14="http://schemas.microsoft.com/office/powerpoint/2010/main" val="1146936111"/>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2FD1D15-4E26-4518-895D-1DEDF7B392D7}"/>
              </a:ext>
            </a:extLst>
          </p:cNvPr>
          <p:cNvPicPr>
            <a:picLocks noChangeAspect="1"/>
          </p:cNvPicPr>
          <p:nvPr/>
        </p:nvPicPr>
        <p:blipFill>
          <a:blip r:embed="rId2"/>
          <a:stretch>
            <a:fillRect/>
          </a:stretch>
        </p:blipFill>
        <p:spPr>
          <a:xfrm>
            <a:off x="0" y="0"/>
            <a:ext cx="9144000" cy="6857999"/>
          </a:xfrm>
          <a:prstGeom prst="rect">
            <a:avLst/>
          </a:prstGeom>
        </p:spPr>
      </p:pic>
      <p:sp>
        <p:nvSpPr>
          <p:cNvPr id="64514" name="Rectangle 1"/>
          <p:cNvSpPr>
            <a:spLocks noChangeArrowheads="1"/>
          </p:cNvSpPr>
          <p:nvPr/>
        </p:nvSpPr>
        <p:spPr bwMode="auto">
          <a:xfrm>
            <a:off x="0" y="0"/>
            <a:ext cx="9144000" cy="3693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a:spcAft>
                <a:spcPts val="1200"/>
              </a:spcAft>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mj-cs"/>
              </a:rPr>
              <a:t>Numbers 24:17</a:t>
            </a:r>
          </a:p>
          <a:p>
            <a:pPr algn="just"/>
            <a:r>
              <a:rPr lang="en-US" altLang="en-US" sz="3600" dirty="0">
                <a:latin typeface="Calibri" panose="020F0502020204030204" pitchFamily="34" charset="0"/>
              </a:rPr>
              <a:t>“</a:t>
            </a:r>
            <a:r>
              <a:rPr lang="en-US" sz="3600" dirty="0">
                <a:latin typeface="Calibri" panose="020F0502020204030204" pitchFamily="34" charset="0"/>
              </a:rPr>
              <a:t>I see him, but not now; I behold him, but not near; A star shall come forth from </a:t>
            </a:r>
            <a:r>
              <a:rPr lang="en-US" sz="3600" b="1" u="sng" dirty="0">
                <a:solidFill>
                  <a:srgbClr val="FFFFCC"/>
                </a:solidFill>
                <a:latin typeface="Calibri" panose="020F0502020204030204" pitchFamily="34" charset="0"/>
              </a:rPr>
              <a:t>Jacob</a:t>
            </a:r>
            <a:r>
              <a:rPr lang="en-US" sz="3600" dirty="0">
                <a:latin typeface="Calibri" panose="020F0502020204030204" pitchFamily="34" charset="0"/>
              </a:rPr>
              <a:t>, A scepter shall rise from </a:t>
            </a:r>
            <a:r>
              <a:rPr lang="en-US" sz="3600" b="1" u="sng" dirty="0">
                <a:solidFill>
                  <a:srgbClr val="FFFFCC"/>
                </a:solidFill>
                <a:latin typeface="Calibri" panose="020F0502020204030204" pitchFamily="34" charset="0"/>
              </a:rPr>
              <a:t>Israel</a:t>
            </a:r>
            <a:r>
              <a:rPr lang="en-US" sz="3600" dirty="0">
                <a:latin typeface="Calibri" panose="020F0502020204030204" pitchFamily="34" charset="0"/>
              </a:rPr>
              <a:t>, And shall crush through the forehead of Moab, And tear down all the sons of </a:t>
            </a:r>
            <a:r>
              <a:rPr lang="en-US" sz="3600" dirty="0" err="1">
                <a:latin typeface="Calibri" panose="020F0502020204030204" pitchFamily="34" charset="0"/>
              </a:rPr>
              <a:t>Sheth</a:t>
            </a:r>
            <a:r>
              <a:rPr lang="en-US" sz="3600" dirty="0">
                <a:latin typeface="Calibri" panose="020F0502020204030204" pitchFamily="34" charset="0"/>
              </a:rPr>
              <a:t>.”</a:t>
            </a:r>
          </a:p>
        </p:txBody>
      </p:sp>
    </p:spTree>
    <p:extLst>
      <p:ext uri="{BB962C8B-B14F-4D97-AF65-F5344CB8AC3E}">
        <p14:creationId xmlns:p14="http://schemas.microsoft.com/office/powerpoint/2010/main" val="13796433"/>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2FD1D15-4E26-4518-895D-1DEDF7B392D7}"/>
              </a:ext>
            </a:extLst>
          </p:cNvPr>
          <p:cNvPicPr>
            <a:picLocks noChangeAspect="1"/>
          </p:cNvPicPr>
          <p:nvPr/>
        </p:nvPicPr>
        <p:blipFill>
          <a:blip r:embed="rId2"/>
          <a:stretch>
            <a:fillRect/>
          </a:stretch>
        </p:blipFill>
        <p:spPr>
          <a:xfrm>
            <a:off x="0" y="0"/>
            <a:ext cx="9144000" cy="6857999"/>
          </a:xfrm>
          <a:prstGeom prst="rect">
            <a:avLst/>
          </a:prstGeom>
        </p:spPr>
      </p:pic>
      <p:sp>
        <p:nvSpPr>
          <p:cNvPr id="64514" name="Rectangle 1"/>
          <p:cNvSpPr>
            <a:spLocks noChangeArrowheads="1"/>
          </p:cNvSpPr>
          <p:nvPr/>
        </p:nvSpPr>
        <p:spPr bwMode="auto">
          <a:xfrm>
            <a:off x="0" y="0"/>
            <a:ext cx="9144000" cy="3693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a:spcAft>
                <a:spcPts val="1200"/>
              </a:spcAft>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mj-cs"/>
              </a:rPr>
              <a:t>Numbers 24:17</a:t>
            </a:r>
          </a:p>
          <a:p>
            <a:pPr algn="just"/>
            <a:r>
              <a:rPr lang="en-US" altLang="en-US" sz="3600" dirty="0">
                <a:latin typeface="Calibri" panose="020F0502020204030204" pitchFamily="34" charset="0"/>
              </a:rPr>
              <a:t>“</a:t>
            </a:r>
            <a:r>
              <a:rPr lang="en-US" sz="3600" dirty="0">
                <a:latin typeface="Calibri" panose="020F0502020204030204" pitchFamily="34" charset="0"/>
              </a:rPr>
              <a:t>I see him, but not now; I behold him, but not near; A </a:t>
            </a:r>
            <a:r>
              <a:rPr lang="en-US" sz="3600" b="1" u="sng" dirty="0">
                <a:solidFill>
                  <a:srgbClr val="FFFFCC"/>
                </a:solidFill>
                <a:latin typeface="Calibri" panose="020F0502020204030204" pitchFamily="34" charset="0"/>
              </a:rPr>
              <a:t>star</a:t>
            </a:r>
            <a:r>
              <a:rPr lang="en-US" sz="3600" dirty="0">
                <a:latin typeface="Calibri" panose="020F0502020204030204" pitchFamily="34" charset="0"/>
              </a:rPr>
              <a:t> shall come forth from Jacob, A scepter shall rise from Israel, And shall crush through the forehead of Moab, And tear down all the sons of </a:t>
            </a:r>
            <a:r>
              <a:rPr lang="en-US" sz="3600" dirty="0" err="1">
                <a:latin typeface="Calibri" panose="020F0502020204030204" pitchFamily="34" charset="0"/>
              </a:rPr>
              <a:t>Sheth</a:t>
            </a:r>
            <a:r>
              <a:rPr lang="en-US" sz="3600" dirty="0">
                <a:latin typeface="Calibri" panose="020F0502020204030204" pitchFamily="34" charset="0"/>
              </a:rPr>
              <a:t>.”</a:t>
            </a:r>
          </a:p>
        </p:txBody>
      </p:sp>
    </p:spTree>
    <p:extLst>
      <p:ext uri="{BB962C8B-B14F-4D97-AF65-F5344CB8AC3E}">
        <p14:creationId xmlns:p14="http://schemas.microsoft.com/office/powerpoint/2010/main" val="1592070948"/>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188BAE9-D2E9-40A9-9904-5DC0961260C5}"/>
              </a:ext>
            </a:extLst>
          </p:cNvPr>
          <p:cNvPicPr>
            <a:picLocks noChangeAspect="1"/>
          </p:cNvPicPr>
          <p:nvPr/>
        </p:nvPicPr>
        <p:blipFill>
          <a:blip r:embed="rId2"/>
          <a:stretch>
            <a:fillRect/>
          </a:stretch>
        </p:blipFill>
        <p:spPr>
          <a:xfrm>
            <a:off x="0" y="0"/>
            <a:ext cx="9144000" cy="6857999"/>
          </a:xfrm>
          <a:prstGeom prst="rect">
            <a:avLst/>
          </a:prstGeom>
        </p:spPr>
      </p:pic>
      <p:sp>
        <p:nvSpPr>
          <p:cNvPr id="64514" name="Rectangle 1"/>
          <p:cNvSpPr>
            <a:spLocks noChangeArrowheads="1"/>
          </p:cNvSpPr>
          <p:nvPr/>
        </p:nvSpPr>
        <p:spPr bwMode="auto">
          <a:xfrm>
            <a:off x="0" y="0"/>
            <a:ext cx="9144000" cy="3693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a:spcAft>
                <a:spcPts val="1200"/>
              </a:spcAft>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mj-cs"/>
              </a:rPr>
              <a:t>Deuteronomy 23:4</a:t>
            </a:r>
          </a:p>
          <a:p>
            <a:pPr algn="just"/>
            <a:r>
              <a:rPr lang="en-US" altLang="en-US" sz="3600" dirty="0">
                <a:latin typeface="Calibri" panose="020F0502020204030204" pitchFamily="34" charset="0"/>
              </a:rPr>
              <a:t>“</a:t>
            </a:r>
            <a:r>
              <a:rPr lang="en-US" sz="3600" dirty="0">
                <a:latin typeface="Calibri" panose="020F0502020204030204" pitchFamily="34" charset="0"/>
              </a:rPr>
              <a:t>because they did not meet you with food and water on the way when you came out of Egypt, and because they hired against you </a:t>
            </a:r>
            <a:r>
              <a:rPr lang="en-US" sz="3600" b="1" u="sng" dirty="0">
                <a:solidFill>
                  <a:srgbClr val="FFFFCC"/>
                </a:solidFill>
                <a:latin typeface="Calibri" panose="020F0502020204030204" pitchFamily="34" charset="0"/>
              </a:rPr>
              <a:t>Balaam</a:t>
            </a:r>
            <a:r>
              <a:rPr lang="en-US" sz="3600" dirty="0">
                <a:latin typeface="Calibri" panose="020F0502020204030204" pitchFamily="34" charset="0"/>
              </a:rPr>
              <a:t> the son of </a:t>
            </a:r>
            <a:r>
              <a:rPr lang="en-US" sz="3600" dirty="0" err="1">
                <a:latin typeface="Calibri" panose="020F0502020204030204" pitchFamily="34" charset="0"/>
              </a:rPr>
              <a:t>Beor</a:t>
            </a:r>
            <a:r>
              <a:rPr lang="en-US" sz="3600" dirty="0">
                <a:latin typeface="Calibri" panose="020F0502020204030204" pitchFamily="34" charset="0"/>
              </a:rPr>
              <a:t> from </a:t>
            </a:r>
            <a:r>
              <a:rPr lang="en-US" sz="3600" dirty="0" err="1">
                <a:latin typeface="Calibri" panose="020F0502020204030204" pitchFamily="34" charset="0"/>
              </a:rPr>
              <a:t>Pethor</a:t>
            </a:r>
            <a:r>
              <a:rPr lang="en-US" sz="3600" dirty="0">
                <a:latin typeface="Calibri" panose="020F0502020204030204" pitchFamily="34" charset="0"/>
              </a:rPr>
              <a:t> of </a:t>
            </a:r>
            <a:r>
              <a:rPr lang="en-US" sz="3600" b="1" u="sng" dirty="0">
                <a:solidFill>
                  <a:srgbClr val="FFFFCC"/>
                </a:solidFill>
                <a:latin typeface="Calibri" panose="020F0502020204030204" pitchFamily="34" charset="0"/>
              </a:rPr>
              <a:t>Mesopotamia</a:t>
            </a:r>
            <a:r>
              <a:rPr lang="en-US" sz="3600" dirty="0">
                <a:latin typeface="Calibri" panose="020F0502020204030204" pitchFamily="34" charset="0"/>
              </a:rPr>
              <a:t>, to curse you.”</a:t>
            </a:r>
          </a:p>
        </p:txBody>
      </p:sp>
    </p:spTree>
    <p:extLst>
      <p:ext uri="{BB962C8B-B14F-4D97-AF65-F5344CB8AC3E}">
        <p14:creationId xmlns:p14="http://schemas.microsoft.com/office/powerpoint/2010/main" val="3842208868"/>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60B07DE-2A85-44DD-A026-6C71CB730B65}"/>
              </a:ext>
            </a:extLst>
          </p:cNvPr>
          <p:cNvPicPr>
            <a:picLocks noChangeAspect="1"/>
          </p:cNvPicPr>
          <p:nvPr/>
        </p:nvPicPr>
        <p:blipFill>
          <a:blip r:embed="rId2"/>
          <a:stretch>
            <a:fillRect/>
          </a:stretch>
        </p:blipFill>
        <p:spPr>
          <a:xfrm>
            <a:off x="0" y="0"/>
            <a:ext cx="9144000" cy="6857999"/>
          </a:xfrm>
          <a:prstGeom prst="rect">
            <a:avLst/>
          </a:prstGeom>
        </p:spPr>
      </p:pic>
      <p:sp>
        <p:nvSpPr>
          <p:cNvPr id="64514" name="Rectangle 1"/>
          <p:cNvSpPr>
            <a:spLocks noChangeArrowheads="1"/>
          </p:cNvSpPr>
          <p:nvPr/>
        </p:nvSpPr>
        <p:spPr bwMode="auto">
          <a:xfrm>
            <a:off x="0" y="0"/>
            <a:ext cx="9144000" cy="4247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a:spcAft>
                <a:spcPts val="1200"/>
              </a:spcAft>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mj-cs"/>
              </a:rPr>
              <a:t>Daniel 1:2</a:t>
            </a:r>
          </a:p>
          <a:p>
            <a:pPr algn="just"/>
            <a:r>
              <a:rPr lang="en-US" altLang="en-US" sz="3600" dirty="0">
                <a:latin typeface="Calibri" panose="020F0502020204030204" pitchFamily="34" charset="0"/>
              </a:rPr>
              <a:t>“</a:t>
            </a:r>
            <a:r>
              <a:rPr lang="en-US" sz="3600" dirty="0">
                <a:latin typeface="Calibri" panose="020F0502020204030204" pitchFamily="34" charset="0"/>
              </a:rPr>
              <a:t>The Lord gave Jehoiakim king of Judah into his hand, along with some of the vessels of the house of God; and he brought them to the land of </a:t>
            </a:r>
            <a:r>
              <a:rPr lang="en-US" sz="3600" b="1" u="sng" dirty="0">
                <a:solidFill>
                  <a:srgbClr val="FFFFCC"/>
                </a:solidFill>
                <a:latin typeface="Calibri" panose="020F0502020204030204" pitchFamily="34" charset="0"/>
              </a:rPr>
              <a:t>Shinar</a:t>
            </a:r>
            <a:r>
              <a:rPr lang="en-US" sz="3600" dirty="0">
                <a:latin typeface="Calibri" panose="020F0502020204030204" pitchFamily="34" charset="0"/>
              </a:rPr>
              <a:t>, to the house of his god, and he brought the vessels into the treasury of his god.”</a:t>
            </a:r>
          </a:p>
        </p:txBody>
      </p:sp>
    </p:spTree>
    <p:extLst>
      <p:ext uri="{BB962C8B-B14F-4D97-AF65-F5344CB8AC3E}">
        <p14:creationId xmlns:p14="http://schemas.microsoft.com/office/powerpoint/2010/main" val="1558199169"/>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08950" y="45720"/>
            <a:ext cx="8926101" cy="6766560"/>
          </a:xfrm>
          <a:prstGeom prst="rect">
            <a:avLst/>
          </a:prstGeom>
        </p:spPr>
      </p:pic>
    </p:spTree>
    <p:extLst>
      <p:ext uri="{BB962C8B-B14F-4D97-AF65-F5344CB8AC3E}">
        <p14:creationId xmlns:p14="http://schemas.microsoft.com/office/powerpoint/2010/main" val="3559866166"/>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4" name="Picture 3"/>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228600" y="266700"/>
            <a:ext cx="2943069" cy="6324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Rectangle 1027"/>
          <p:cNvSpPr txBox="1">
            <a:spLocks noChangeArrowheads="1"/>
          </p:cNvSpPr>
          <p:nvPr/>
        </p:nvSpPr>
        <p:spPr bwMode="auto">
          <a:xfrm>
            <a:off x="3467100" y="1905000"/>
            <a:ext cx="2209800" cy="2895600"/>
          </a:xfrm>
          <a:prstGeom prst="rect">
            <a:avLst/>
          </a:prstGeom>
          <a:noFill/>
          <a:ln>
            <a:noFill/>
          </a:ln>
        </p:spPr>
        <p:txBody>
          <a:bodyPr lIns="92075" tIns="46038" rIns="92075" bIns="46038" anchor="ct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algn="ctr" eaLnBrk="1" hangingPunct="1">
              <a:defRPr/>
            </a:pPr>
            <a:r>
              <a:rPr lang="en-US" altLang="en-US" kern="0" dirty="0"/>
              <a:t>Statue </a:t>
            </a:r>
          </a:p>
          <a:p>
            <a:pPr algn="ctr" eaLnBrk="1" hangingPunct="1">
              <a:defRPr/>
            </a:pPr>
            <a:r>
              <a:rPr lang="en-US" altLang="en-US" kern="0" dirty="0"/>
              <a:t>&amp; </a:t>
            </a:r>
          </a:p>
          <a:p>
            <a:pPr algn="ctr" eaLnBrk="1" hangingPunct="1">
              <a:defRPr/>
            </a:pPr>
            <a:r>
              <a:rPr lang="en-US" altLang="en-US" kern="0" dirty="0"/>
              <a:t>Stone</a:t>
            </a:r>
          </a:p>
        </p:txBody>
      </p:sp>
      <p:pic>
        <p:nvPicPr>
          <p:cNvPr id="4" name="Picture 1026" descr="C:\STATUE.TIF"/>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764759" y="266700"/>
            <a:ext cx="3150641" cy="6324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A024C3B-668A-4E52-946E-B350F93F7AE8}"/>
              </a:ext>
            </a:extLst>
          </p:cNvPr>
          <p:cNvPicPr>
            <a:picLocks noChangeAspect="1"/>
          </p:cNvPicPr>
          <p:nvPr/>
        </p:nvPicPr>
        <p:blipFill>
          <a:blip r:embed="rId2"/>
          <a:stretch>
            <a:fillRect/>
          </a:stretch>
        </p:blipFill>
        <p:spPr>
          <a:xfrm>
            <a:off x="0" y="0"/>
            <a:ext cx="9144000" cy="6857999"/>
          </a:xfrm>
          <a:prstGeom prst="rect">
            <a:avLst/>
          </a:prstGeom>
        </p:spPr>
      </p:pic>
      <p:sp>
        <p:nvSpPr>
          <p:cNvPr id="64514" name="Rectangle 1"/>
          <p:cNvSpPr>
            <a:spLocks noChangeArrowheads="1"/>
          </p:cNvSpPr>
          <p:nvPr/>
        </p:nvSpPr>
        <p:spPr bwMode="auto">
          <a:xfrm>
            <a:off x="0" y="0"/>
            <a:ext cx="9144000" cy="3077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a:spcAft>
                <a:spcPts val="1200"/>
              </a:spcAft>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mj-cs"/>
              </a:rPr>
              <a:t>Daniel 2:48</a:t>
            </a:r>
          </a:p>
          <a:p>
            <a:pPr algn="just"/>
            <a:r>
              <a:rPr lang="en-US" altLang="en-US" sz="3600" dirty="0">
                <a:latin typeface="Calibri" panose="020F0502020204030204" pitchFamily="34" charset="0"/>
              </a:rPr>
              <a:t>“</a:t>
            </a:r>
            <a:r>
              <a:rPr lang="en-US" sz="3600" dirty="0">
                <a:latin typeface="Calibri" panose="020F0502020204030204" pitchFamily="34" charset="0"/>
              </a:rPr>
              <a:t>Then the king promoted Daniel and gave him many great gifts, and he made him ruler over the whole province of Babylon and </a:t>
            </a:r>
            <a:r>
              <a:rPr lang="en-US" sz="3600" b="1" u="sng" dirty="0">
                <a:solidFill>
                  <a:srgbClr val="FFFFCC"/>
                </a:solidFill>
                <a:latin typeface="Calibri" panose="020F0502020204030204" pitchFamily="34" charset="0"/>
              </a:rPr>
              <a:t>chief prefect over all the wise men of Babylon</a:t>
            </a:r>
            <a:r>
              <a:rPr lang="en-US" sz="3600" dirty="0">
                <a:latin typeface="Calibri" panose="020F0502020204030204" pitchFamily="34" charset="0"/>
              </a:rPr>
              <a:t>.”</a:t>
            </a:r>
          </a:p>
        </p:txBody>
      </p:sp>
    </p:spTree>
    <p:extLst>
      <p:ext uri="{BB962C8B-B14F-4D97-AF65-F5344CB8AC3E}">
        <p14:creationId xmlns:p14="http://schemas.microsoft.com/office/powerpoint/2010/main" val="3670933068"/>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a:xfrm>
            <a:off x="304800" y="304800"/>
            <a:ext cx="8534400" cy="1447800"/>
          </a:xfrm>
        </p:spPr>
        <p:txBody>
          <a:bodyPr/>
          <a:lstStyle/>
          <a:p>
            <a:pPr algn="ctr" eaLnBrk="1" hangingPunct="1">
              <a:defRPr/>
            </a:pPr>
            <a:r>
              <a:rPr lang="en-US" sz="4000" dirty="0"/>
              <a:t>Messiah must present Himself to Israel on March 30, </a:t>
            </a:r>
            <a:r>
              <a:rPr lang="en-US" sz="3200" dirty="0"/>
              <a:t>A.D. </a:t>
            </a:r>
            <a:r>
              <a:rPr lang="en-US" sz="4000" dirty="0"/>
              <a:t>33</a:t>
            </a:r>
          </a:p>
        </p:txBody>
      </p:sp>
      <p:sp>
        <p:nvSpPr>
          <p:cNvPr id="66563" name="Rectangle 3"/>
          <p:cNvSpPr>
            <a:spLocks noGrp="1" noChangeArrowheads="1"/>
          </p:cNvSpPr>
          <p:nvPr>
            <p:ph type="body" idx="1"/>
          </p:nvPr>
        </p:nvSpPr>
        <p:spPr>
          <a:xfrm>
            <a:off x="457200" y="2209800"/>
            <a:ext cx="2895600" cy="568325"/>
          </a:xfrm>
        </p:spPr>
        <p:txBody>
          <a:bodyPr/>
          <a:lstStyle/>
          <a:p>
            <a:pPr marL="457200" indent="-457200" eaLnBrk="1" hangingPunct="1">
              <a:lnSpc>
                <a:spcPct val="90000"/>
              </a:lnSpc>
              <a:buFont typeface="Wingdings" panose="05000000000000000000" pitchFamily="2" charset="2"/>
              <a:buChar char="n"/>
              <a:defRPr/>
            </a:pPr>
            <a:r>
              <a:rPr lang="en-US" sz="3600" dirty="0"/>
              <a:t>Daniel 9:25</a:t>
            </a:r>
          </a:p>
        </p:txBody>
      </p:sp>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47699" y="2971800"/>
            <a:ext cx="8248603" cy="2971800"/>
          </a:xfrm>
          <a:prstGeom prst="rect">
            <a:avLst/>
          </a:prstGeom>
          <a:solidFill>
            <a:srgbClr val="0099FF"/>
          </a:solidFill>
          <a:ln w="38100">
            <a:solidFill>
              <a:srgbClr val="FFFF00"/>
            </a:solidFill>
          </a:ln>
        </p:spPr>
      </p:pic>
    </p:spTree>
    <p:extLst>
      <p:ext uri="{BB962C8B-B14F-4D97-AF65-F5344CB8AC3E}">
        <p14:creationId xmlns:p14="http://schemas.microsoft.com/office/powerpoint/2010/main" val="3762793857"/>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38F361E-033E-4040-8180-7B9AB542D72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134147" name="Rectangle 1"/>
          <p:cNvSpPr>
            <a:spLocks noChangeArrowheads="1"/>
          </p:cNvSpPr>
          <p:nvPr/>
        </p:nvSpPr>
        <p:spPr bwMode="auto">
          <a:xfrm>
            <a:off x="0" y="0"/>
            <a:ext cx="9144000" cy="5016758"/>
          </a:xfrm>
          <a:prstGeom prst="rect">
            <a:avLst/>
          </a:prstGeom>
          <a:noFill/>
          <a:ln w="28575">
            <a:noFill/>
            <a:miter lim="800000"/>
            <a:headEnd/>
            <a:tailEnd/>
          </a:ln>
        </p:spPr>
        <p:txBody>
          <a:bodyPr wrap="square">
            <a:spAutoFit/>
          </a:bodyPr>
          <a:lstStyle/>
          <a:p>
            <a:pPr algn="ctr" eaLnBrk="0" hangingPunct="0">
              <a:spcBef>
                <a:spcPts val="0"/>
              </a:spcBef>
              <a:spcAft>
                <a:spcPts val="1200"/>
              </a:spcAft>
              <a:buClr>
                <a:schemeClr val="tx2"/>
              </a:buClr>
              <a:buSzPct val="75000"/>
              <a:defRPr/>
            </a:pPr>
            <a:r>
              <a:rPr lang="en-US" alt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Luke 19:42-44</a:t>
            </a:r>
          </a:p>
          <a:p>
            <a:pPr algn="just"/>
            <a:r>
              <a:rPr lang="en-US" sz="30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“42</a:t>
            </a:r>
            <a:r>
              <a:rPr lang="en-US" sz="3000" baseline="30000" dirty="0">
                <a:effectLst>
                  <a:outerShdw blurRad="38100" dist="38100" dir="2700000" algn="tl">
                    <a:srgbClr val="000000">
                      <a:alpha val="43137"/>
                    </a:srgbClr>
                  </a:outerShdw>
                </a:effectLst>
                <a:latin typeface="Calibri" panose="020F0502020204030204" pitchFamily="34" charset="0"/>
              </a:rPr>
              <a:t> </a:t>
            </a:r>
            <a:r>
              <a:rPr lang="en-US" sz="3000" dirty="0">
                <a:effectLst>
                  <a:outerShdw blurRad="38100" dist="38100" dir="2700000" algn="tl">
                    <a:srgbClr val="000000">
                      <a:alpha val="43137"/>
                    </a:srgbClr>
                  </a:outerShdw>
                </a:effectLst>
                <a:latin typeface="Calibri" panose="020F0502020204030204" pitchFamily="34" charset="0"/>
              </a:rPr>
              <a:t>saying, ‘If you had known </a:t>
            </a:r>
            <a:r>
              <a:rPr lang="en-US" sz="3000" b="1" u="sng" dirty="0">
                <a:solidFill>
                  <a:srgbClr val="FFFFCC"/>
                </a:solidFill>
                <a:effectLst>
                  <a:outerShdw blurRad="38100" dist="38100" dir="2700000" algn="tl">
                    <a:srgbClr val="000000">
                      <a:alpha val="43137"/>
                    </a:srgbClr>
                  </a:outerShdw>
                </a:effectLst>
                <a:latin typeface="Calibri" panose="020F0502020204030204" pitchFamily="34" charset="0"/>
              </a:rPr>
              <a:t>in this day</a:t>
            </a:r>
            <a:r>
              <a:rPr lang="en-US" sz="3000" dirty="0">
                <a:effectLst>
                  <a:outerShdw blurRad="38100" dist="38100" dir="2700000" algn="tl">
                    <a:srgbClr val="000000">
                      <a:alpha val="43137"/>
                    </a:srgbClr>
                  </a:outerShdw>
                </a:effectLst>
                <a:latin typeface="Calibri" panose="020F0502020204030204" pitchFamily="34" charset="0"/>
              </a:rPr>
              <a:t>, even you, the things which make for peace! But now they have been hidden from your eyes. </a:t>
            </a:r>
            <a:r>
              <a:rPr lang="en-US" sz="3000" baseline="30000" dirty="0">
                <a:effectLst>
                  <a:outerShdw blurRad="38100" dist="38100" dir="2700000" algn="tl">
                    <a:srgbClr val="000000">
                      <a:alpha val="43137"/>
                    </a:srgbClr>
                  </a:outerShdw>
                </a:effectLst>
                <a:latin typeface="Calibri" panose="020F0502020204030204" pitchFamily="34" charset="0"/>
              </a:rPr>
              <a:t>43 </a:t>
            </a:r>
            <a:r>
              <a:rPr lang="en-US" sz="3000" dirty="0">
                <a:effectLst>
                  <a:outerShdw blurRad="38100" dist="38100" dir="2700000" algn="tl">
                    <a:srgbClr val="000000">
                      <a:alpha val="43137"/>
                    </a:srgbClr>
                  </a:outerShdw>
                </a:effectLst>
                <a:latin typeface="Calibri" panose="020F0502020204030204" pitchFamily="34" charset="0"/>
              </a:rPr>
              <a:t>For the days will come upon you when your enemies will throw up a barricade against you, and surround you and hem you in on every side, </a:t>
            </a:r>
            <a:r>
              <a:rPr lang="en-US" sz="3000" baseline="30000" dirty="0">
                <a:effectLst>
                  <a:outerShdw blurRad="38100" dist="38100" dir="2700000" algn="tl">
                    <a:srgbClr val="000000">
                      <a:alpha val="43137"/>
                    </a:srgbClr>
                  </a:outerShdw>
                </a:effectLst>
                <a:latin typeface="Calibri" panose="020F0502020204030204" pitchFamily="34" charset="0"/>
              </a:rPr>
              <a:t>44 </a:t>
            </a:r>
            <a:r>
              <a:rPr lang="en-US" sz="3000" dirty="0">
                <a:effectLst>
                  <a:outerShdw blurRad="38100" dist="38100" dir="2700000" algn="tl">
                    <a:srgbClr val="000000">
                      <a:alpha val="43137"/>
                    </a:srgbClr>
                  </a:outerShdw>
                </a:effectLst>
                <a:latin typeface="Calibri" panose="020F0502020204030204" pitchFamily="34" charset="0"/>
              </a:rPr>
              <a:t>and they will level you to the ground and your children within you, and they will not leave in you one stone upon another, because you did not recognize the time of your visitation.’”</a:t>
            </a:r>
          </a:p>
        </p:txBody>
      </p:sp>
    </p:spTree>
    <p:extLst>
      <p:ext uri="{BB962C8B-B14F-4D97-AF65-F5344CB8AC3E}">
        <p14:creationId xmlns:p14="http://schemas.microsoft.com/office/powerpoint/2010/main" val="578896032"/>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F883744-C45A-4A37-A03F-FA85DC7BDEE1}"/>
              </a:ext>
            </a:extLst>
          </p:cNvPr>
          <p:cNvPicPr>
            <a:picLocks noChangeAspect="1"/>
          </p:cNvPicPr>
          <p:nvPr/>
        </p:nvPicPr>
        <p:blipFill>
          <a:blip r:embed="rId2"/>
          <a:stretch>
            <a:fillRect/>
          </a:stretch>
        </p:blipFill>
        <p:spPr>
          <a:xfrm>
            <a:off x="0" y="0"/>
            <a:ext cx="9144000" cy="6857999"/>
          </a:xfrm>
          <a:prstGeom prst="rect">
            <a:avLst/>
          </a:prstGeom>
        </p:spPr>
      </p:pic>
      <p:sp>
        <p:nvSpPr>
          <p:cNvPr id="134147" name="Rectangle 1"/>
          <p:cNvSpPr>
            <a:spLocks noChangeArrowheads="1"/>
          </p:cNvSpPr>
          <p:nvPr/>
        </p:nvSpPr>
        <p:spPr bwMode="auto">
          <a:xfrm>
            <a:off x="0" y="0"/>
            <a:ext cx="9144000" cy="5370701"/>
          </a:xfrm>
          <a:prstGeom prst="rect">
            <a:avLst/>
          </a:prstGeom>
          <a:noFill/>
          <a:ln w="28575">
            <a:noFill/>
            <a:miter lim="800000"/>
            <a:headEnd/>
            <a:tailEnd/>
          </a:ln>
        </p:spPr>
        <p:txBody>
          <a:bodyPr wrap="square">
            <a:spAutoFit/>
          </a:bodyPr>
          <a:lstStyle/>
          <a:p>
            <a:pPr algn="ctr" eaLnBrk="1" fontAlgn="auto" hangingPunct="1">
              <a:spcBef>
                <a:spcPts val="0"/>
              </a:spcBef>
              <a:spcAft>
                <a:spcPts val="1200"/>
              </a:spcAft>
              <a:defRPr/>
            </a:pPr>
            <a:r>
              <a:rPr lang="en-US" alt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Acts 17:1-3</a:t>
            </a:r>
          </a:p>
          <a:p>
            <a:pPr algn="just" eaLnBrk="1" fontAlgn="auto" hangingPunct="1">
              <a:spcBef>
                <a:spcPts val="600"/>
              </a:spcBef>
              <a:spcAft>
                <a:spcPts val="600"/>
              </a:spcAft>
              <a:defRPr/>
            </a:pPr>
            <a:r>
              <a:rPr lang="en-US" alt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Now when they had traveled through Amphipolis and Apollonia, they came to Thessalonica, where there was a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synagogue of the Jews</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200" baseline="30000" dirty="0">
                <a:latin typeface="Calibri" panose="020F0502020204030204" pitchFamily="34" charset="0"/>
              </a:rPr>
              <a:t>2</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according to Paul’s custom, he went to them, and for three Sabbaths reasoned with them from the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Scriptures</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200" baseline="30000" dirty="0">
                <a:latin typeface="Calibri" panose="020F0502020204030204" pitchFamily="34" charset="0"/>
              </a:rPr>
              <a:t>3</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explaining and giving evidence that the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Christ had to suffer and rise again from the dead</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saying, ‘This Jesus whom I am proclaiming to you is the Christ.’”</a:t>
            </a:r>
          </a:p>
        </p:txBody>
      </p:sp>
    </p:spTree>
    <p:extLst>
      <p:ext uri="{BB962C8B-B14F-4D97-AF65-F5344CB8AC3E}">
        <p14:creationId xmlns:p14="http://schemas.microsoft.com/office/powerpoint/2010/main" val="10108234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wise men still seek him"/>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81000" y="1143000"/>
            <a:ext cx="8305800" cy="46157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3342893"/>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
            <a:ext cx="7772400" cy="1143000"/>
          </a:xfrm>
        </p:spPr>
        <p:txBody>
          <a:bodyPr/>
          <a:lstStyle/>
          <a:p>
            <a:pPr algn="ctr">
              <a:buFontTx/>
              <a:buNone/>
              <a:defRPr/>
            </a:pPr>
            <a:r>
              <a:rPr lang="en-US" dirty="0"/>
              <a:t>Messiah Must Be:</a:t>
            </a:r>
          </a:p>
        </p:txBody>
      </p:sp>
      <p:sp>
        <p:nvSpPr>
          <p:cNvPr id="3" name="Content Placeholder 2"/>
          <p:cNvSpPr>
            <a:spLocks noGrp="1"/>
          </p:cNvSpPr>
          <p:nvPr>
            <p:ph idx="1"/>
          </p:nvPr>
        </p:nvSpPr>
        <p:spPr>
          <a:xfrm>
            <a:off x="228600" y="1600200"/>
            <a:ext cx="8686800" cy="3733800"/>
          </a:xfrm>
        </p:spPr>
        <p:txBody>
          <a:bodyPr/>
          <a:lstStyle/>
          <a:p>
            <a:pPr marL="457200" lvl="1" indent="-454025">
              <a:spcBef>
                <a:spcPts val="0"/>
              </a:spcBef>
              <a:spcAft>
                <a:spcPts val="3600"/>
              </a:spcAft>
              <a:buSzPct val="100000"/>
              <a:buFont typeface="+mj-lt"/>
              <a:buAutoNum type="arabicPeriod"/>
              <a:defRPr/>
            </a:pPr>
            <a:r>
              <a:rPr lang="en-US" sz="3600" dirty="0"/>
              <a:t>A man (Gen 3:15)  </a:t>
            </a:r>
          </a:p>
          <a:p>
            <a:pPr marL="457200" lvl="1" indent="-454025">
              <a:spcBef>
                <a:spcPts val="0"/>
              </a:spcBef>
              <a:spcAft>
                <a:spcPts val="3600"/>
              </a:spcAft>
              <a:buSzPct val="100000"/>
              <a:buFont typeface="+mj-lt"/>
              <a:buAutoNum type="arabicPeriod"/>
              <a:defRPr/>
            </a:pPr>
            <a:r>
              <a:rPr lang="en-US" sz="3600" dirty="0"/>
              <a:t>From Jacob’s line (Num 24:17)</a:t>
            </a:r>
          </a:p>
          <a:p>
            <a:pPr marL="457200" lvl="1" indent="-454025">
              <a:spcBef>
                <a:spcPts val="0"/>
              </a:spcBef>
              <a:spcAft>
                <a:spcPts val="3600"/>
              </a:spcAft>
              <a:buSzPct val="100000"/>
              <a:buFont typeface="+mj-lt"/>
              <a:buAutoNum type="arabicPeriod"/>
              <a:defRPr/>
            </a:pPr>
            <a:r>
              <a:rPr lang="en-US" sz="3600" b="1" u="sng" dirty="0">
                <a:solidFill>
                  <a:srgbClr val="FFFFCC"/>
                </a:solidFill>
              </a:rPr>
              <a:t>Appear prior to A.D. 70 (Mal 3:1)  </a:t>
            </a:r>
          </a:p>
          <a:p>
            <a:pPr marL="457200" lvl="1" indent="-454025">
              <a:spcBef>
                <a:spcPts val="0"/>
              </a:spcBef>
              <a:spcAft>
                <a:spcPts val="3600"/>
              </a:spcAft>
              <a:buSzPct val="100000"/>
              <a:buFont typeface="+mj-lt"/>
              <a:buAutoNum type="arabicPeriod"/>
              <a:defRPr/>
            </a:pPr>
            <a:r>
              <a:rPr lang="en-US" sz="3600" dirty="0"/>
              <a:t>Be born of a virgin (Isa 7:13-14)  </a:t>
            </a:r>
          </a:p>
          <a:p>
            <a:pPr marL="457200" lvl="1" indent="-454025">
              <a:spcBef>
                <a:spcPts val="0"/>
              </a:spcBef>
              <a:spcAft>
                <a:spcPts val="3600"/>
              </a:spcAft>
              <a:buSzPct val="100000"/>
              <a:buFont typeface="+mj-lt"/>
              <a:buAutoNum type="arabicPeriod"/>
              <a:defRPr/>
            </a:pPr>
            <a:r>
              <a:rPr lang="en-US" sz="3600" dirty="0"/>
              <a:t>Be born in Bethlehem (Micah 5:2)  </a:t>
            </a:r>
          </a:p>
        </p:txBody>
      </p:sp>
      <p:pic>
        <p:nvPicPr>
          <p:cNvPr id="4" name="Picture 5" descr="https://encrypted-tbn2.gstatic.com/images?q=tbn:ANd9GcQjYa1b34wEurDM_Ysus-MUPsGfl59ZGk9jgBY_m0Y7gik3vNxamA"/>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553200" y="1600200"/>
            <a:ext cx="2425280" cy="205740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88008504"/>
      </p:ext>
    </p:ext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5538" name="Rectangle 2">
            <a:extLst>
              <a:ext uri="{FF2B5EF4-FFF2-40B4-BE49-F238E27FC236}">
                <a16:creationId xmlns:a16="http://schemas.microsoft.com/office/drawing/2014/main" id="{A2D66826-7404-424A-93D4-CB4E0C3DC1D8}"/>
              </a:ext>
            </a:extLst>
          </p:cNvPr>
          <p:cNvSpPr>
            <a:spLocks noGrp="1" noChangeArrowheads="1"/>
          </p:cNvSpPr>
          <p:nvPr>
            <p:ph type="title"/>
          </p:nvPr>
        </p:nvSpPr>
        <p:spPr>
          <a:xfrm>
            <a:off x="152400" y="996295"/>
            <a:ext cx="8839200" cy="685800"/>
          </a:xfrm>
        </p:spPr>
        <p:txBody>
          <a:bodyPr/>
          <a:lstStyle/>
          <a:p>
            <a:pPr marL="685800" indent="-685800" algn="ctr" eaLnBrk="1" hangingPunct="1">
              <a:defRPr/>
            </a:pPr>
            <a:r>
              <a:rPr lang="en-US" sz="4000" dirty="0"/>
              <a:t>3.  Messiah must come before A.D. 70</a:t>
            </a:r>
          </a:p>
        </p:txBody>
      </p:sp>
      <p:sp>
        <p:nvSpPr>
          <p:cNvPr id="65539" name="Rectangle 3">
            <a:extLst>
              <a:ext uri="{FF2B5EF4-FFF2-40B4-BE49-F238E27FC236}">
                <a16:creationId xmlns:a16="http://schemas.microsoft.com/office/drawing/2014/main" id="{8EDE5E3A-689B-480D-8D47-F31493458B7B}"/>
              </a:ext>
            </a:extLst>
          </p:cNvPr>
          <p:cNvSpPr>
            <a:spLocks noGrp="1" noChangeArrowheads="1"/>
          </p:cNvSpPr>
          <p:nvPr>
            <p:ph type="body" idx="1"/>
          </p:nvPr>
        </p:nvSpPr>
        <p:spPr>
          <a:xfrm>
            <a:off x="609600" y="3342736"/>
            <a:ext cx="3009900" cy="426244"/>
          </a:xfrm>
        </p:spPr>
        <p:txBody>
          <a:bodyPr/>
          <a:lstStyle/>
          <a:p>
            <a:pPr eaLnBrk="1" hangingPunct="1">
              <a:lnSpc>
                <a:spcPct val="90000"/>
              </a:lnSpc>
              <a:buClr>
                <a:schemeClr val="tx2"/>
              </a:buClr>
              <a:buFont typeface="Wingdings" panose="05000000000000000000" pitchFamily="2" charset="2"/>
              <a:buChar char="n"/>
              <a:defRPr/>
            </a:pPr>
            <a:r>
              <a:rPr lang="en-US" sz="3600" dirty="0"/>
              <a:t>Malachi 3:1</a:t>
            </a:r>
          </a:p>
        </p:txBody>
      </p:sp>
      <p:pic>
        <p:nvPicPr>
          <p:cNvPr id="34820" name="Picture 14">
            <a:extLst>
              <a:ext uri="{FF2B5EF4-FFF2-40B4-BE49-F238E27FC236}">
                <a16:creationId xmlns:a16="http://schemas.microsoft.com/office/drawing/2014/main" id="{49592956-5A49-44A8-8B54-FE2A34711D09}"/>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364831" y="2743200"/>
            <a:ext cx="3429000" cy="277560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BCA1B3C-E138-4542-B700-106A97649C76}"/>
              </a:ext>
            </a:extLst>
          </p:cNvPr>
          <p:cNvPicPr>
            <a:picLocks noChangeAspect="1"/>
          </p:cNvPicPr>
          <p:nvPr/>
        </p:nvPicPr>
        <p:blipFill>
          <a:blip r:embed="rId2"/>
          <a:stretch>
            <a:fillRect/>
          </a:stretch>
        </p:blipFill>
        <p:spPr>
          <a:xfrm>
            <a:off x="0" y="0"/>
            <a:ext cx="9144000" cy="6857999"/>
          </a:xfrm>
          <a:prstGeom prst="rect">
            <a:avLst/>
          </a:prstGeom>
        </p:spPr>
      </p:pic>
      <p:sp>
        <p:nvSpPr>
          <p:cNvPr id="64514" name="Rectangle 1"/>
          <p:cNvSpPr>
            <a:spLocks noChangeArrowheads="1"/>
          </p:cNvSpPr>
          <p:nvPr/>
        </p:nvSpPr>
        <p:spPr bwMode="auto">
          <a:xfrm>
            <a:off x="0" y="0"/>
            <a:ext cx="9144000" cy="4247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a:spcBef>
                <a:spcPts val="0"/>
              </a:spcBef>
              <a:spcAft>
                <a:spcPts val="1200"/>
              </a:spcAft>
              <a:buClr>
                <a:schemeClr val="tx2"/>
              </a:buClr>
              <a:buSzPct val="75000"/>
              <a:defRPr/>
            </a:pPr>
            <a:r>
              <a:rPr lang="en-US" alt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Malachi 3:1</a:t>
            </a:r>
          </a:p>
          <a:p>
            <a:pPr algn="just"/>
            <a:r>
              <a:rPr lang="en-US" altLang="en-US" sz="3600" dirty="0">
                <a:effectLst>
                  <a:outerShdw blurRad="38100" dist="38100" dir="2700000" algn="tl">
                    <a:srgbClr val="000000">
                      <a:alpha val="43137"/>
                    </a:srgbClr>
                  </a:outerShdw>
                </a:effectLst>
                <a:latin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rPr>
              <a:t>Behold, I am going to send My messenger, and he will clear the way before Me. And the Lord, whom you seek, will suddenly come to His temple; and the messenger of the covenant, in whom you delight, behold, He is coming,” says the Lord of hosts.</a:t>
            </a:r>
            <a:r>
              <a:rPr lang="en-US" altLang="en-US" sz="3600" dirty="0">
                <a:effectLst>
                  <a:outerShdw blurRad="38100" dist="38100" dir="2700000" algn="tl">
                    <a:srgbClr val="000000">
                      <a:alpha val="43137"/>
                    </a:srgbClr>
                  </a:outerShdw>
                </a:effectLst>
                <a:latin typeface="Calibri" panose="020F0502020204030204" pitchFamily="34" charset="0"/>
              </a:rPr>
              <a:t>”</a:t>
            </a:r>
          </a:p>
        </p:txBody>
      </p:sp>
    </p:spTree>
    <p:extLst>
      <p:ext uri="{BB962C8B-B14F-4D97-AF65-F5344CB8AC3E}">
        <p14:creationId xmlns:p14="http://schemas.microsoft.com/office/powerpoint/2010/main" val="2105663184"/>
      </p:ext>
    </p:ext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BCA1B3C-E138-4542-B700-106A97649C76}"/>
              </a:ext>
            </a:extLst>
          </p:cNvPr>
          <p:cNvPicPr>
            <a:picLocks noChangeAspect="1"/>
          </p:cNvPicPr>
          <p:nvPr/>
        </p:nvPicPr>
        <p:blipFill>
          <a:blip r:embed="rId2"/>
          <a:stretch>
            <a:fillRect/>
          </a:stretch>
        </p:blipFill>
        <p:spPr>
          <a:xfrm>
            <a:off x="0" y="0"/>
            <a:ext cx="9144000" cy="6857999"/>
          </a:xfrm>
          <a:prstGeom prst="rect">
            <a:avLst/>
          </a:prstGeom>
        </p:spPr>
      </p:pic>
      <p:sp>
        <p:nvSpPr>
          <p:cNvPr id="64514" name="Rectangle 1"/>
          <p:cNvSpPr>
            <a:spLocks noChangeArrowheads="1"/>
          </p:cNvSpPr>
          <p:nvPr/>
        </p:nvSpPr>
        <p:spPr bwMode="auto">
          <a:xfrm>
            <a:off x="0" y="0"/>
            <a:ext cx="9144000" cy="4247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a:spcBef>
                <a:spcPts val="0"/>
              </a:spcBef>
              <a:spcAft>
                <a:spcPts val="1200"/>
              </a:spcAft>
              <a:buClr>
                <a:schemeClr val="tx2"/>
              </a:buClr>
              <a:buSzPct val="75000"/>
              <a:defRPr/>
            </a:pPr>
            <a:r>
              <a:rPr lang="en-US" alt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Malachi 3:1</a:t>
            </a:r>
          </a:p>
          <a:p>
            <a:pPr algn="just"/>
            <a:r>
              <a:rPr lang="en-US" altLang="en-US" sz="3600" dirty="0">
                <a:effectLst>
                  <a:outerShdw blurRad="38100" dist="38100" dir="2700000" algn="tl">
                    <a:srgbClr val="000000">
                      <a:alpha val="43137"/>
                    </a:srgbClr>
                  </a:outerShdw>
                </a:effectLst>
                <a:latin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rPr>
              <a:t>Behold, I am going to send My messenger, and he will clear the way before Me. And </a:t>
            </a:r>
            <a:r>
              <a:rPr lang="en-US" sz="3600" b="1" u="sng" dirty="0">
                <a:solidFill>
                  <a:srgbClr val="FFFFCC"/>
                </a:solidFill>
                <a:latin typeface="Calibri" panose="020F0502020204030204" pitchFamily="34" charset="0"/>
              </a:rPr>
              <a:t>the Lord</a:t>
            </a:r>
            <a:r>
              <a:rPr lang="en-US" sz="3600" dirty="0">
                <a:effectLst>
                  <a:outerShdw blurRad="38100" dist="38100" dir="2700000" algn="tl">
                    <a:srgbClr val="000000">
                      <a:alpha val="43137"/>
                    </a:srgbClr>
                  </a:outerShdw>
                </a:effectLst>
                <a:latin typeface="Calibri" panose="020F0502020204030204" pitchFamily="34" charset="0"/>
              </a:rPr>
              <a:t>, whom you seek, will suddenly come to His </a:t>
            </a:r>
            <a:r>
              <a:rPr lang="en-US" sz="3600" b="1" u="sng" dirty="0">
                <a:solidFill>
                  <a:srgbClr val="FFFFCC"/>
                </a:solidFill>
                <a:latin typeface="Calibri" panose="020F0502020204030204" pitchFamily="34" charset="0"/>
              </a:rPr>
              <a:t>temple</a:t>
            </a:r>
            <a:r>
              <a:rPr lang="en-US" sz="3600" dirty="0">
                <a:effectLst>
                  <a:outerShdw blurRad="38100" dist="38100" dir="2700000" algn="tl">
                    <a:srgbClr val="000000">
                      <a:alpha val="43137"/>
                    </a:srgbClr>
                  </a:outerShdw>
                </a:effectLst>
                <a:latin typeface="Calibri" panose="020F0502020204030204" pitchFamily="34" charset="0"/>
              </a:rPr>
              <a:t>; and the messenger of the covenant, in whom you delight, behold, He is coming,” says the Lord of hosts.</a:t>
            </a:r>
            <a:r>
              <a:rPr lang="en-US" altLang="en-US" sz="3600" dirty="0">
                <a:effectLst>
                  <a:outerShdw blurRad="38100" dist="38100" dir="2700000" algn="tl">
                    <a:srgbClr val="000000">
                      <a:alpha val="43137"/>
                    </a:srgbClr>
                  </a:outerShdw>
                </a:effectLst>
                <a:latin typeface="Calibri" panose="020F0502020204030204" pitchFamily="34" charset="0"/>
              </a:rPr>
              <a:t>”</a:t>
            </a:r>
          </a:p>
        </p:txBody>
      </p:sp>
    </p:spTree>
    <p:extLst>
      <p:ext uri="{BB962C8B-B14F-4D97-AF65-F5344CB8AC3E}">
        <p14:creationId xmlns:p14="http://schemas.microsoft.com/office/powerpoint/2010/main" val="1871281358"/>
      </p:ext>
    </p:extLst>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a:extLst>
              <a:ext uri="{FF2B5EF4-FFF2-40B4-BE49-F238E27FC236}">
                <a16:creationId xmlns:a16="http://schemas.microsoft.com/office/drawing/2014/main" id="{44D328E8-DDB8-4F8A-8C65-5022407DF850}"/>
              </a:ext>
            </a:extLst>
          </p:cNvPr>
          <p:cNvSpPr>
            <a:spLocks noGrp="1" noChangeArrowheads="1"/>
          </p:cNvSpPr>
          <p:nvPr>
            <p:ph type="title"/>
          </p:nvPr>
        </p:nvSpPr>
        <p:spPr>
          <a:xfrm>
            <a:off x="1943100" y="228600"/>
            <a:ext cx="5257800" cy="685800"/>
          </a:xfrm>
        </p:spPr>
        <p:txBody>
          <a:bodyPr>
            <a:normAutofit fontScale="90000"/>
          </a:bodyPr>
          <a:lstStyle/>
          <a:p>
            <a:pPr algn="ctr" eaLnBrk="1" hangingPunct="1"/>
            <a:r>
              <a:rPr lang="en-US" altLang="en-US" sz="4000" dirty="0">
                <a:solidFill>
                  <a:srgbClr val="00FFFF"/>
                </a:solidFill>
                <a:effectLst>
                  <a:outerShdw blurRad="38100" dist="38100" dir="2700000" algn="tl">
                    <a:srgbClr val="000000">
                      <a:alpha val="43137"/>
                    </a:srgbClr>
                  </a:outerShdw>
                </a:effectLst>
                <a:latin typeface="Calibri" panose="020F0502020204030204" pitchFamily="34" charset="0"/>
              </a:rPr>
              <a:t>ISRAEL’S FOUR TEMPLES</a:t>
            </a:r>
          </a:p>
        </p:txBody>
      </p:sp>
      <p:sp>
        <p:nvSpPr>
          <p:cNvPr id="47107" name="Rectangle 3">
            <a:extLst>
              <a:ext uri="{FF2B5EF4-FFF2-40B4-BE49-F238E27FC236}">
                <a16:creationId xmlns:a16="http://schemas.microsoft.com/office/drawing/2014/main" id="{095B9FCF-E2CF-4F35-BD43-10128E30BA0D}"/>
              </a:ext>
            </a:extLst>
          </p:cNvPr>
          <p:cNvSpPr>
            <a:spLocks noGrp="1" noChangeArrowheads="1"/>
          </p:cNvSpPr>
          <p:nvPr>
            <p:ph idx="1"/>
          </p:nvPr>
        </p:nvSpPr>
        <p:spPr>
          <a:xfrm>
            <a:off x="590550" y="1143000"/>
            <a:ext cx="7962900" cy="4953000"/>
          </a:xfrm>
        </p:spPr>
        <p:txBody>
          <a:bodyPr/>
          <a:lstStyle/>
          <a:p>
            <a:pPr marL="571500" indent="-571500" fontAlgn="base">
              <a:spcBef>
                <a:spcPts val="0"/>
              </a:spcBef>
              <a:spcAft>
                <a:spcPts val="2400"/>
              </a:spcAft>
              <a:buClr>
                <a:srgbClr val="FF99FF"/>
              </a:buClr>
              <a:buSzPct val="100000"/>
              <a:buFont typeface="+mj-lt"/>
              <a:buAutoNum type="arabicPeriod"/>
            </a:pPr>
            <a:r>
              <a:rPr lang="en-US" altLang="en-US" sz="3200" dirty="0">
                <a:solidFill>
                  <a:srgbClr val="FFFFFF"/>
                </a:solidFill>
                <a:latin typeface="Calibri" panose="020F0502020204030204" pitchFamily="34" charset="0"/>
              </a:rPr>
              <a:t>Solomon’s pre exilic temple (Kings and Chronicles)</a:t>
            </a:r>
          </a:p>
          <a:p>
            <a:pPr marL="571500" indent="-571500" fontAlgn="base">
              <a:spcBef>
                <a:spcPts val="0"/>
              </a:spcBef>
              <a:spcAft>
                <a:spcPts val="2400"/>
              </a:spcAft>
              <a:buClr>
                <a:srgbClr val="FF99FF"/>
              </a:buClr>
              <a:buSzPct val="100000"/>
              <a:buFont typeface="+mj-lt"/>
              <a:buAutoNum type="arabicPeriod"/>
            </a:pPr>
            <a:r>
              <a:rPr lang="en-US" altLang="en-US" sz="3200" b="1" u="sng" dirty="0">
                <a:solidFill>
                  <a:srgbClr val="FFFFCC"/>
                </a:solidFill>
                <a:latin typeface="Calibri" panose="020F0502020204030204" pitchFamily="34" charset="0"/>
              </a:rPr>
              <a:t>Zerubbabel’s post exilic temple (Ezra 1-6; John 2:20)</a:t>
            </a:r>
          </a:p>
          <a:p>
            <a:pPr marL="571500" indent="-571500" fontAlgn="base">
              <a:spcBef>
                <a:spcPts val="0"/>
              </a:spcBef>
              <a:spcAft>
                <a:spcPts val="2400"/>
              </a:spcAft>
              <a:buClr>
                <a:srgbClr val="FF99FF"/>
              </a:buClr>
              <a:buSzPct val="100000"/>
              <a:buFont typeface="+mj-lt"/>
              <a:buAutoNum type="arabicPeriod"/>
            </a:pPr>
            <a:r>
              <a:rPr lang="en-US" altLang="en-US" sz="3200" dirty="0">
                <a:solidFill>
                  <a:srgbClr val="FFFFFF"/>
                </a:solidFill>
                <a:latin typeface="Calibri" panose="020F0502020204030204" pitchFamily="34" charset="0"/>
              </a:rPr>
              <a:t>Antichrist's temple (Dan 9:27; Matt 24:15; 2 </a:t>
            </a:r>
            <a:r>
              <a:rPr lang="en-US" altLang="en-US" sz="3200" dirty="0" err="1">
                <a:solidFill>
                  <a:srgbClr val="FFFFFF"/>
                </a:solidFill>
                <a:latin typeface="Calibri" panose="020F0502020204030204" pitchFamily="34" charset="0"/>
              </a:rPr>
              <a:t>Thess</a:t>
            </a:r>
            <a:r>
              <a:rPr lang="en-US" altLang="en-US" sz="3200" dirty="0">
                <a:solidFill>
                  <a:srgbClr val="FFFFFF"/>
                </a:solidFill>
                <a:latin typeface="Calibri" panose="020F0502020204030204" pitchFamily="34" charset="0"/>
              </a:rPr>
              <a:t> 2:4; Rev 11:1-2)</a:t>
            </a:r>
          </a:p>
          <a:p>
            <a:pPr marL="571500" indent="-571500" fontAlgn="base">
              <a:spcBef>
                <a:spcPts val="0"/>
              </a:spcBef>
              <a:spcAft>
                <a:spcPts val="2400"/>
              </a:spcAft>
              <a:buClr>
                <a:srgbClr val="FF99FF"/>
              </a:buClr>
              <a:buSzPct val="100000"/>
              <a:buFont typeface="+mj-lt"/>
              <a:buAutoNum type="arabicPeriod"/>
            </a:pPr>
            <a:r>
              <a:rPr lang="en-US" altLang="en-US" sz="3200" dirty="0">
                <a:solidFill>
                  <a:srgbClr val="FFFFFF"/>
                </a:solidFill>
                <a:latin typeface="Calibri" panose="020F0502020204030204" pitchFamily="34" charset="0"/>
              </a:rPr>
              <a:t> Millennial temple (</a:t>
            </a:r>
            <a:r>
              <a:rPr lang="en-US" altLang="en-US" sz="3200" dirty="0" err="1">
                <a:solidFill>
                  <a:srgbClr val="FFFFFF"/>
                </a:solidFill>
                <a:latin typeface="Calibri" panose="020F0502020204030204" pitchFamily="34" charset="0"/>
              </a:rPr>
              <a:t>Ezek</a:t>
            </a:r>
            <a:r>
              <a:rPr lang="en-US" altLang="en-US" sz="3200" dirty="0">
                <a:solidFill>
                  <a:srgbClr val="FFFFFF"/>
                </a:solidFill>
                <a:latin typeface="Calibri" panose="020F0502020204030204" pitchFamily="34" charset="0"/>
              </a:rPr>
              <a:t> 40-48)</a:t>
            </a:r>
          </a:p>
        </p:txBody>
      </p:sp>
    </p:spTree>
    <p:extLst>
      <p:ext uri="{BB962C8B-B14F-4D97-AF65-F5344CB8AC3E}">
        <p14:creationId xmlns:p14="http://schemas.microsoft.com/office/powerpoint/2010/main" val="4228358093"/>
      </p:ext>
    </p:ext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6FF6346-93F3-4240-9CE9-6B1872CE53C0}"/>
              </a:ext>
            </a:extLst>
          </p:cNvPr>
          <p:cNvPicPr>
            <a:picLocks noChangeAspect="1"/>
          </p:cNvPicPr>
          <p:nvPr/>
        </p:nvPicPr>
        <p:blipFill>
          <a:blip r:embed="rId2"/>
          <a:stretch>
            <a:fillRect/>
          </a:stretch>
        </p:blipFill>
        <p:spPr>
          <a:xfrm>
            <a:off x="0" y="0"/>
            <a:ext cx="9144000" cy="6857999"/>
          </a:xfrm>
          <a:prstGeom prst="rect">
            <a:avLst/>
          </a:prstGeom>
        </p:spPr>
      </p:pic>
      <p:sp>
        <p:nvSpPr>
          <p:cNvPr id="134147" name="Rectangle 1"/>
          <p:cNvSpPr>
            <a:spLocks noChangeArrowheads="1"/>
          </p:cNvSpPr>
          <p:nvPr/>
        </p:nvSpPr>
        <p:spPr bwMode="auto">
          <a:xfrm>
            <a:off x="0" y="0"/>
            <a:ext cx="9144000" cy="4147289"/>
          </a:xfrm>
          <a:prstGeom prst="rect">
            <a:avLst/>
          </a:prstGeom>
          <a:noFill/>
          <a:ln w="28575">
            <a:noFill/>
            <a:miter lim="800000"/>
            <a:headEnd/>
            <a:tailEnd/>
          </a:ln>
        </p:spPr>
        <p:txBody>
          <a:bodyPr wrap="square">
            <a:spAutoFit/>
          </a:bodyPr>
          <a:lstStyle/>
          <a:p>
            <a:pPr algn="ctr">
              <a:spcAft>
                <a:spcPts val="900"/>
              </a:spcAft>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rPr>
              <a:t>Matthew 24:1-2</a:t>
            </a:r>
          </a:p>
          <a:p>
            <a:pPr algn="just"/>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aseline="30000" dirty="0">
                <a:latin typeface="Calibri" panose="020F0502020204030204" pitchFamily="34" charset="0"/>
                <a:cs typeface="Calibri" panose="020F0502020204030204" pitchFamily="34" charset="0"/>
              </a:rPr>
              <a:t>1 </a:t>
            </a:r>
            <a:r>
              <a:rPr lang="en-US" sz="3600" dirty="0">
                <a:latin typeface="Calibri" panose="020F0502020204030204" pitchFamily="34" charset="0"/>
                <a:cs typeface="Calibri" panose="020F0502020204030204" pitchFamily="34" charset="0"/>
              </a:rPr>
              <a:t>Jesus came out from the temple and was going away when His disciples came up to point out the temple buildings to Him. </a:t>
            </a:r>
            <a:r>
              <a:rPr lang="en-US" sz="3600" baseline="30000" dirty="0">
                <a:latin typeface="Calibri" panose="020F0502020204030204" pitchFamily="34" charset="0"/>
                <a:cs typeface="Calibri" panose="020F0502020204030204" pitchFamily="34" charset="0"/>
              </a:rPr>
              <a:t>2 </a:t>
            </a:r>
            <a:r>
              <a:rPr lang="en-US" sz="3600" dirty="0">
                <a:latin typeface="Calibri" panose="020F0502020204030204" pitchFamily="34" charset="0"/>
                <a:cs typeface="Calibri" panose="020F0502020204030204" pitchFamily="34" charset="0"/>
              </a:rPr>
              <a:t>And He said to them, “Do you not see all these things? Truly I say to you, </a:t>
            </a:r>
            <a:r>
              <a:rPr lang="en-US" sz="3600" b="1" u="sng" dirty="0">
                <a:solidFill>
                  <a:srgbClr val="FFFFCC"/>
                </a:solidFill>
                <a:latin typeface="Calibri" panose="020F0502020204030204" pitchFamily="34" charset="0"/>
                <a:cs typeface="Calibri" panose="020F0502020204030204" pitchFamily="34" charset="0"/>
              </a:rPr>
              <a:t>not one stone here will be left upon another, which will not be torn down</a:t>
            </a:r>
            <a:r>
              <a:rPr lang="en-US" sz="3600" dirty="0">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312099712"/>
      </p:ext>
    </p:extLst>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38F361E-033E-4040-8180-7B9AB542D72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134147" name="Rectangle 1"/>
          <p:cNvSpPr>
            <a:spLocks noChangeArrowheads="1"/>
          </p:cNvSpPr>
          <p:nvPr/>
        </p:nvSpPr>
        <p:spPr bwMode="auto">
          <a:xfrm>
            <a:off x="0" y="0"/>
            <a:ext cx="9144000" cy="5016758"/>
          </a:xfrm>
          <a:prstGeom prst="rect">
            <a:avLst/>
          </a:prstGeom>
          <a:noFill/>
          <a:ln w="28575">
            <a:noFill/>
            <a:miter lim="800000"/>
            <a:headEnd/>
            <a:tailEnd/>
          </a:ln>
        </p:spPr>
        <p:txBody>
          <a:bodyPr wrap="square">
            <a:spAutoFit/>
          </a:bodyPr>
          <a:lstStyle/>
          <a:p>
            <a:pPr algn="ctr" eaLnBrk="0" hangingPunct="0">
              <a:spcBef>
                <a:spcPts val="0"/>
              </a:spcBef>
              <a:spcAft>
                <a:spcPts val="1200"/>
              </a:spcAft>
              <a:buClr>
                <a:schemeClr val="tx2"/>
              </a:buClr>
              <a:buSzPct val="75000"/>
              <a:defRPr/>
            </a:pPr>
            <a:r>
              <a:rPr lang="en-US" alt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Luke 19:42-44</a:t>
            </a:r>
          </a:p>
          <a:p>
            <a:pPr algn="just"/>
            <a:r>
              <a:rPr lang="en-US" sz="30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“42</a:t>
            </a:r>
            <a:r>
              <a:rPr lang="en-US" sz="3000" baseline="30000" dirty="0">
                <a:effectLst>
                  <a:outerShdw blurRad="38100" dist="38100" dir="2700000" algn="tl">
                    <a:srgbClr val="000000">
                      <a:alpha val="43137"/>
                    </a:srgbClr>
                  </a:outerShdw>
                </a:effectLst>
                <a:latin typeface="Calibri" panose="020F0502020204030204" pitchFamily="34" charset="0"/>
              </a:rPr>
              <a:t> </a:t>
            </a:r>
            <a:r>
              <a:rPr lang="en-US" sz="3000" dirty="0">
                <a:effectLst>
                  <a:outerShdw blurRad="38100" dist="38100" dir="2700000" algn="tl">
                    <a:srgbClr val="000000">
                      <a:alpha val="43137"/>
                    </a:srgbClr>
                  </a:outerShdw>
                </a:effectLst>
                <a:latin typeface="Calibri" panose="020F0502020204030204" pitchFamily="34" charset="0"/>
              </a:rPr>
              <a:t>saying, ‘If you had known in this day, even you, the things which make for peace! But now they have been hidden from your eyes. </a:t>
            </a:r>
            <a:r>
              <a:rPr lang="en-US" sz="3000" baseline="30000" dirty="0">
                <a:effectLst>
                  <a:outerShdw blurRad="38100" dist="38100" dir="2700000" algn="tl">
                    <a:srgbClr val="000000">
                      <a:alpha val="43137"/>
                    </a:srgbClr>
                  </a:outerShdw>
                </a:effectLst>
                <a:latin typeface="Calibri" panose="020F0502020204030204" pitchFamily="34" charset="0"/>
              </a:rPr>
              <a:t>43 </a:t>
            </a:r>
            <a:r>
              <a:rPr lang="en-US" sz="3000" dirty="0">
                <a:effectLst>
                  <a:outerShdw blurRad="38100" dist="38100" dir="2700000" algn="tl">
                    <a:srgbClr val="000000">
                      <a:alpha val="43137"/>
                    </a:srgbClr>
                  </a:outerShdw>
                </a:effectLst>
                <a:latin typeface="Calibri" panose="020F0502020204030204" pitchFamily="34" charset="0"/>
              </a:rPr>
              <a:t>For the days will come upon you when your enemies will throw up a barricade against you, and surround you and hem you in on every side, </a:t>
            </a:r>
            <a:r>
              <a:rPr lang="en-US" sz="3000" baseline="30000" dirty="0">
                <a:effectLst>
                  <a:outerShdw blurRad="38100" dist="38100" dir="2700000" algn="tl">
                    <a:srgbClr val="000000">
                      <a:alpha val="43137"/>
                    </a:srgbClr>
                  </a:outerShdw>
                </a:effectLst>
                <a:latin typeface="Calibri" panose="020F0502020204030204" pitchFamily="34" charset="0"/>
              </a:rPr>
              <a:t>44 </a:t>
            </a:r>
            <a:r>
              <a:rPr lang="en-US" sz="3000" dirty="0">
                <a:effectLst>
                  <a:outerShdw blurRad="38100" dist="38100" dir="2700000" algn="tl">
                    <a:srgbClr val="000000">
                      <a:alpha val="43137"/>
                    </a:srgbClr>
                  </a:outerShdw>
                </a:effectLst>
                <a:latin typeface="Calibri" panose="020F0502020204030204" pitchFamily="34" charset="0"/>
              </a:rPr>
              <a:t>and they will level you to the ground and your children within you, and </a:t>
            </a:r>
            <a:r>
              <a:rPr lang="en-US" sz="3000" b="1" u="sng" dirty="0">
                <a:solidFill>
                  <a:srgbClr val="FFFFCC"/>
                </a:solidFill>
                <a:effectLst>
                  <a:outerShdw blurRad="38100" dist="38100" dir="2700000" algn="tl">
                    <a:srgbClr val="000000">
                      <a:alpha val="43137"/>
                    </a:srgbClr>
                  </a:outerShdw>
                </a:effectLst>
                <a:latin typeface="Calibri" panose="020F0502020204030204" pitchFamily="34" charset="0"/>
              </a:rPr>
              <a:t>they will not leave in you one stone upon another</a:t>
            </a:r>
            <a:r>
              <a:rPr lang="en-US" sz="3000" dirty="0">
                <a:effectLst>
                  <a:outerShdw blurRad="38100" dist="38100" dir="2700000" algn="tl">
                    <a:srgbClr val="000000">
                      <a:alpha val="43137"/>
                    </a:srgbClr>
                  </a:outerShdw>
                </a:effectLst>
                <a:latin typeface="Calibri" panose="020F0502020204030204" pitchFamily="34" charset="0"/>
              </a:rPr>
              <a:t>, because you did not recognize the time of your visitation.’”</a:t>
            </a:r>
          </a:p>
        </p:txBody>
      </p:sp>
    </p:spTree>
    <p:extLst>
      <p:ext uri="{BB962C8B-B14F-4D97-AF65-F5344CB8AC3E}">
        <p14:creationId xmlns:p14="http://schemas.microsoft.com/office/powerpoint/2010/main" val="49970581"/>
      </p:ext>
    </p:extLst>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Placeholder 4" descr="Temple Stones 03.jpg">
            <a:extLst>
              <a:ext uri="{FF2B5EF4-FFF2-40B4-BE49-F238E27FC236}">
                <a16:creationId xmlns:a16="http://schemas.microsoft.com/office/drawing/2014/main" id="{597CD29F-C3F0-49F1-AAF3-8D93BF26F16D}"/>
              </a:ext>
            </a:extLst>
          </p:cNvPr>
          <p:cNvPicPr>
            <a:picLocks noGrp="1" noChangeAspect="1"/>
          </p:cNvPicPr>
          <p:nvPr>
            <p:ph type="pic" idx="4294967295"/>
          </p:nvPr>
        </p:nvPicPr>
        <p:blipFill>
          <a:blip r:embed="rId2" cstate="email">
            <a:extLst>
              <a:ext uri="{28A0092B-C50C-407E-A947-70E740481C1C}">
                <a14:useLocalDpi xmlns:a14="http://schemas.microsoft.com/office/drawing/2010/main"/>
              </a:ext>
            </a:extLst>
          </a:blip>
          <a:srcRect/>
          <a:stretch>
            <a:fillRect/>
          </a:stretch>
        </p:blipFill>
        <p:spPr>
          <a:xfrm>
            <a:off x="288925" y="152400"/>
            <a:ext cx="5502275" cy="3200400"/>
          </a:xfrm>
        </p:spPr>
      </p:pic>
      <p:pic>
        <p:nvPicPr>
          <p:cNvPr id="2" name="Picture 1">
            <a:extLst>
              <a:ext uri="{FF2B5EF4-FFF2-40B4-BE49-F238E27FC236}">
                <a16:creationId xmlns:a16="http://schemas.microsoft.com/office/drawing/2014/main" id="{737CFA1D-B9BA-4A46-A9C9-CA814F37B65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352800" y="3505200"/>
            <a:ext cx="5502181" cy="3200677"/>
          </a:xfrm>
          <a:prstGeom prst="rect">
            <a:avLst/>
          </a:prstGeom>
        </p:spPr>
      </p:pic>
    </p:spTree>
    <p:extLst>
      <p:ext uri="{BB962C8B-B14F-4D97-AF65-F5344CB8AC3E}">
        <p14:creationId xmlns:p14="http://schemas.microsoft.com/office/powerpoint/2010/main" val="4262412652"/>
      </p:ext>
    </p:extLst>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Placeholder 4" descr="temple stones.jpg">
            <a:extLst>
              <a:ext uri="{FF2B5EF4-FFF2-40B4-BE49-F238E27FC236}">
                <a16:creationId xmlns:a16="http://schemas.microsoft.com/office/drawing/2014/main" id="{7E031706-ADD2-47E0-8705-3F65804925D3}"/>
              </a:ext>
            </a:extLst>
          </p:cNvPr>
          <p:cNvPicPr>
            <a:picLocks noGrp="1" noChangeAspect="1"/>
          </p:cNvPicPr>
          <p:nvPr>
            <p:ph type="pic" idx="4294967295"/>
          </p:nvPr>
        </p:nvPicPr>
        <p:blipFill>
          <a:blip r:embed="rId2" cstate="email">
            <a:extLst>
              <a:ext uri="{28A0092B-C50C-407E-A947-70E740481C1C}">
                <a14:useLocalDpi xmlns:a14="http://schemas.microsoft.com/office/drawing/2010/main"/>
              </a:ext>
            </a:extLst>
          </a:blip>
          <a:srcRect/>
          <a:stretch>
            <a:fillRect/>
          </a:stretch>
        </p:blipFill>
        <p:spPr>
          <a:xfrm>
            <a:off x="276225" y="152400"/>
            <a:ext cx="4981575" cy="3200400"/>
          </a:xfrm>
        </p:spPr>
      </p:pic>
      <p:pic>
        <p:nvPicPr>
          <p:cNvPr id="2" name="Picture 1">
            <a:extLst>
              <a:ext uri="{FF2B5EF4-FFF2-40B4-BE49-F238E27FC236}">
                <a16:creationId xmlns:a16="http://schemas.microsoft.com/office/drawing/2014/main" id="{4FD1B538-F02D-459C-81B1-6660B5EFDDA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886200" y="3429000"/>
            <a:ext cx="4981704" cy="3200677"/>
          </a:xfrm>
          <a:prstGeom prst="rect">
            <a:avLst/>
          </a:prstGeom>
        </p:spPr>
      </p:pic>
    </p:spTree>
    <p:extLst>
      <p:ext uri="{BB962C8B-B14F-4D97-AF65-F5344CB8AC3E}">
        <p14:creationId xmlns:p14="http://schemas.microsoft.com/office/powerpoint/2010/main" val="465116561"/>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4622742-6445-48FA-B8C4-1B44502D6863}"/>
              </a:ext>
            </a:extLst>
          </p:cNvPr>
          <p:cNvPicPr>
            <a:picLocks noChangeAspect="1"/>
          </p:cNvPicPr>
          <p:nvPr/>
        </p:nvPicPr>
        <p:blipFill>
          <a:blip r:embed="rId2"/>
          <a:stretch>
            <a:fillRect/>
          </a:stretch>
        </p:blipFill>
        <p:spPr>
          <a:xfrm>
            <a:off x="0" y="0"/>
            <a:ext cx="9144000" cy="6857999"/>
          </a:xfrm>
          <a:prstGeom prst="rect">
            <a:avLst/>
          </a:prstGeom>
        </p:spPr>
      </p:pic>
      <p:sp>
        <p:nvSpPr>
          <p:cNvPr id="38914" name="Rectangle 3"/>
          <p:cNvSpPr>
            <a:spLocks noChangeArrowheads="1"/>
          </p:cNvSpPr>
          <p:nvPr/>
        </p:nvSpPr>
        <p:spPr bwMode="auto">
          <a:xfrm>
            <a:off x="0" y="0"/>
            <a:ext cx="9144000" cy="4762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514350">
              <a:spcAft>
                <a:spcPts val="900"/>
              </a:spcAft>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mj-cs"/>
              </a:rPr>
              <a:t>Matthew 16:1-3</a:t>
            </a:r>
          </a:p>
          <a:p>
            <a:pPr algn="just">
              <a:spcAft>
                <a:spcPts val="1000"/>
              </a:spcAft>
            </a:pP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 </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Pharisees and Sadducees came up, and testing Jesus, they asked Him to show them a sign from heaven. </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2 </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But He replied to them, “When it is evening, you say, ‘</a:t>
            </a:r>
            <a:r>
              <a:rPr lang="en-US" sz="32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It will be</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fair weather, for the sky is red.’ </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3 </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in the morning, ‘</a:t>
            </a:r>
            <a:r>
              <a:rPr lang="en-US" sz="32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There will be</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 storm today, for the sky is red and threatening.’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Do you know how to discern the appearance of the sky, but cannot </a:t>
            </a:r>
            <a:r>
              <a:rPr lang="en-US" sz="3200"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discern</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the signs of the times</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558132946"/>
      </p:ext>
    </p:extLst>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14167" y="167357"/>
            <a:ext cx="8315665" cy="6523285"/>
          </a:xfrm>
          <a:prstGeom prst="rect">
            <a:avLst/>
          </a:prstGeom>
        </p:spPr>
      </p:pic>
    </p:spTree>
    <p:extLst>
      <p:ext uri="{BB962C8B-B14F-4D97-AF65-F5344CB8AC3E}">
        <p14:creationId xmlns:p14="http://schemas.microsoft.com/office/powerpoint/2010/main" val="2299871049"/>
      </p:ext>
    </p:extLst>
  </p:cSld>
  <p:clrMapOvr>
    <a:masterClrMapping/>
  </p:clrMapOvr>
  <p:transition advTm="11450"/>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
            <a:ext cx="7772400" cy="1143000"/>
          </a:xfrm>
        </p:spPr>
        <p:txBody>
          <a:bodyPr/>
          <a:lstStyle/>
          <a:p>
            <a:pPr algn="ctr">
              <a:buFontTx/>
              <a:buNone/>
              <a:defRPr/>
            </a:pPr>
            <a:r>
              <a:rPr lang="en-US" dirty="0"/>
              <a:t>Messiah Must Be:</a:t>
            </a:r>
          </a:p>
        </p:txBody>
      </p:sp>
      <p:sp>
        <p:nvSpPr>
          <p:cNvPr id="3" name="Content Placeholder 2"/>
          <p:cNvSpPr>
            <a:spLocks noGrp="1"/>
          </p:cNvSpPr>
          <p:nvPr>
            <p:ph idx="1"/>
          </p:nvPr>
        </p:nvSpPr>
        <p:spPr>
          <a:xfrm>
            <a:off x="228600" y="1600200"/>
            <a:ext cx="8686800" cy="3733800"/>
          </a:xfrm>
        </p:spPr>
        <p:txBody>
          <a:bodyPr/>
          <a:lstStyle/>
          <a:p>
            <a:pPr marL="457200" lvl="1" indent="-454025">
              <a:spcBef>
                <a:spcPts val="0"/>
              </a:spcBef>
              <a:spcAft>
                <a:spcPts val="3600"/>
              </a:spcAft>
              <a:buSzPct val="100000"/>
              <a:buFont typeface="+mj-lt"/>
              <a:buAutoNum type="arabicPeriod"/>
              <a:defRPr/>
            </a:pPr>
            <a:r>
              <a:rPr lang="en-US" sz="3600" dirty="0"/>
              <a:t>A man (Gen 3:15)  </a:t>
            </a:r>
          </a:p>
          <a:p>
            <a:pPr marL="457200" lvl="1" indent="-454025">
              <a:spcBef>
                <a:spcPts val="0"/>
              </a:spcBef>
              <a:spcAft>
                <a:spcPts val="3600"/>
              </a:spcAft>
              <a:buSzPct val="100000"/>
              <a:buFont typeface="+mj-lt"/>
              <a:buAutoNum type="arabicPeriod"/>
              <a:defRPr/>
            </a:pPr>
            <a:r>
              <a:rPr lang="en-US" sz="3600" dirty="0"/>
              <a:t>From Jacob’s line (Num 24:17)</a:t>
            </a:r>
          </a:p>
          <a:p>
            <a:pPr marL="457200" lvl="1" indent="-454025">
              <a:spcBef>
                <a:spcPts val="0"/>
              </a:spcBef>
              <a:spcAft>
                <a:spcPts val="3600"/>
              </a:spcAft>
              <a:buSzPct val="100000"/>
              <a:buFont typeface="+mj-lt"/>
              <a:buAutoNum type="arabicPeriod"/>
              <a:defRPr/>
            </a:pPr>
            <a:r>
              <a:rPr lang="en-US" sz="3600" dirty="0"/>
              <a:t>Appear prior to A.D. 70 (Mal 3:1)  </a:t>
            </a:r>
          </a:p>
          <a:p>
            <a:pPr marL="457200" lvl="1" indent="-454025">
              <a:spcBef>
                <a:spcPts val="0"/>
              </a:spcBef>
              <a:spcAft>
                <a:spcPts val="3600"/>
              </a:spcAft>
              <a:buSzPct val="100000"/>
              <a:buFont typeface="+mj-lt"/>
              <a:buAutoNum type="arabicPeriod"/>
              <a:defRPr/>
            </a:pPr>
            <a:r>
              <a:rPr lang="en-US" sz="3600" b="1" u="sng" dirty="0">
                <a:solidFill>
                  <a:srgbClr val="FFFFCC"/>
                </a:solidFill>
              </a:rPr>
              <a:t>Be born of a virgin (Isa 7:13-14)  </a:t>
            </a:r>
          </a:p>
          <a:p>
            <a:pPr marL="457200" lvl="1" indent="-454025">
              <a:spcBef>
                <a:spcPts val="0"/>
              </a:spcBef>
              <a:spcAft>
                <a:spcPts val="3600"/>
              </a:spcAft>
              <a:buSzPct val="100000"/>
              <a:buFont typeface="+mj-lt"/>
              <a:buAutoNum type="arabicPeriod"/>
              <a:defRPr/>
            </a:pPr>
            <a:r>
              <a:rPr lang="en-US" sz="3600" dirty="0"/>
              <a:t>Be born in Bethlehem (Micah 5:2)  </a:t>
            </a:r>
          </a:p>
        </p:txBody>
      </p:sp>
      <p:pic>
        <p:nvPicPr>
          <p:cNvPr id="4" name="Picture 5" descr="https://encrypted-tbn2.gstatic.com/images?q=tbn:ANd9GcQjYa1b34wEurDM_Ysus-MUPsGfl59ZGk9jgBY_m0Y7gik3vNxamA"/>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553200" y="1600200"/>
            <a:ext cx="2425280" cy="205740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82986795"/>
      </p:ext>
    </p:extLst>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a:xfrm>
            <a:off x="876299" y="304800"/>
            <a:ext cx="7504113" cy="1143000"/>
          </a:xfrm>
        </p:spPr>
        <p:txBody>
          <a:bodyPr/>
          <a:lstStyle/>
          <a:p>
            <a:pPr marL="3175" eaLnBrk="1" hangingPunct="1">
              <a:defRPr/>
            </a:pPr>
            <a:r>
              <a:rPr lang="en-US" sz="4000" dirty="0"/>
              <a:t>4. Messiah must be born of a virgin</a:t>
            </a:r>
          </a:p>
        </p:txBody>
      </p:sp>
      <p:sp>
        <p:nvSpPr>
          <p:cNvPr id="64515" name="Rectangle 3"/>
          <p:cNvSpPr>
            <a:spLocks noGrp="1" noChangeArrowheads="1"/>
          </p:cNvSpPr>
          <p:nvPr>
            <p:ph type="body" idx="1"/>
          </p:nvPr>
        </p:nvSpPr>
        <p:spPr>
          <a:xfrm>
            <a:off x="762000" y="3144838"/>
            <a:ext cx="3505200" cy="568325"/>
          </a:xfrm>
        </p:spPr>
        <p:txBody>
          <a:bodyPr/>
          <a:lstStyle/>
          <a:p>
            <a:pPr marL="457200" indent="-457200" eaLnBrk="1" hangingPunct="1">
              <a:lnSpc>
                <a:spcPct val="90000"/>
              </a:lnSpc>
              <a:buFont typeface="Wingdings" panose="05000000000000000000" pitchFamily="2" charset="2"/>
              <a:buChar char="n"/>
              <a:defRPr/>
            </a:pPr>
            <a:r>
              <a:rPr lang="en-US" sz="3600" dirty="0"/>
              <a:t>Isaiah 7:13-14</a:t>
            </a:r>
          </a:p>
        </p:txBody>
      </p:sp>
      <p:pic>
        <p:nvPicPr>
          <p:cNvPr id="33796" name="Picture 4" descr="C:\Documents and Settings\Owner\Application Data\Microsoft\Media Catalog\Downloaded Clips\cl27\j0098109.wmf"/>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603750" y="2362200"/>
            <a:ext cx="3776663"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53514615"/>
      </p:ext>
    </p:extLst>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CABADA9-5A9F-4135-9E7E-B289B654C835}"/>
              </a:ext>
            </a:extLst>
          </p:cNvPr>
          <p:cNvPicPr>
            <a:picLocks noChangeAspect="1"/>
          </p:cNvPicPr>
          <p:nvPr/>
        </p:nvPicPr>
        <p:blipFill>
          <a:blip r:embed="rId2"/>
          <a:stretch>
            <a:fillRect/>
          </a:stretch>
        </p:blipFill>
        <p:spPr>
          <a:xfrm>
            <a:off x="0" y="0"/>
            <a:ext cx="9144000" cy="6857999"/>
          </a:xfrm>
          <a:prstGeom prst="rect">
            <a:avLst/>
          </a:prstGeom>
        </p:spPr>
      </p:pic>
      <p:sp>
        <p:nvSpPr>
          <p:cNvPr id="64514" name="Rectangle 1"/>
          <p:cNvSpPr>
            <a:spLocks noChangeArrowheads="1"/>
          </p:cNvSpPr>
          <p:nvPr/>
        </p:nvSpPr>
        <p:spPr bwMode="auto">
          <a:xfrm>
            <a:off x="0" y="0"/>
            <a:ext cx="9144000" cy="4801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a:spcBef>
                <a:spcPts val="0"/>
              </a:spcBef>
              <a:spcAft>
                <a:spcPts val="1200"/>
              </a:spcAft>
              <a:buClr>
                <a:schemeClr val="tx2"/>
              </a:buClr>
              <a:buSzPct val="75000"/>
              <a:defRPr/>
            </a:pPr>
            <a:r>
              <a:rPr lang="en-US" alt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Isaiah 7:13-14</a:t>
            </a:r>
          </a:p>
          <a:p>
            <a:pPr algn="just"/>
            <a:r>
              <a:rPr lang="en-US" altLang="en-US" sz="3600" dirty="0">
                <a:latin typeface="Calibri" panose="020F0502020204030204" pitchFamily="34" charset="0"/>
              </a:rPr>
              <a:t>“</a:t>
            </a:r>
            <a:r>
              <a:rPr lang="en-US" sz="3600" dirty="0">
                <a:latin typeface="Calibri" panose="020F0502020204030204" pitchFamily="34" charset="0"/>
              </a:rPr>
              <a:t>Then he said, “Listen now, O house of David! Is it too slight a thing for you to try the patience of men, that you will try the patience of my God as well? </a:t>
            </a:r>
            <a:r>
              <a:rPr lang="en-US" sz="3600" baseline="30000" dirty="0">
                <a:latin typeface="Calibri" panose="020F0502020204030204" pitchFamily="34" charset="0"/>
              </a:rPr>
              <a:t>14 </a:t>
            </a:r>
            <a:r>
              <a:rPr lang="en-US" sz="3600" dirty="0">
                <a:latin typeface="Calibri" panose="020F0502020204030204" pitchFamily="34" charset="0"/>
              </a:rPr>
              <a:t>Therefore the Lord Himself will give you a sign: Behold, a virgin will be with child and bear a son, and she will call His name Immanuel.</a:t>
            </a:r>
            <a:r>
              <a:rPr lang="en-US" altLang="en-US" sz="3600" dirty="0">
                <a:latin typeface="Calibri" panose="020F0502020204030204" pitchFamily="34" charset="0"/>
              </a:rPr>
              <a:t>”</a:t>
            </a:r>
          </a:p>
        </p:txBody>
      </p:sp>
    </p:spTree>
    <p:extLst>
      <p:ext uri="{BB962C8B-B14F-4D97-AF65-F5344CB8AC3E}">
        <p14:creationId xmlns:p14="http://schemas.microsoft.com/office/powerpoint/2010/main" val="4095798670"/>
      </p:ext>
    </p:extLst>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CABADA9-5A9F-4135-9E7E-B289B654C835}"/>
              </a:ext>
            </a:extLst>
          </p:cNvPr>
          <p:cNvPicPr>
            <a:picLocks noChangeAspect="1"/>
          </p:cNvPicPr>
          <p:nvPr/>
        </p:nvPicPr>
        <p:blipFill>
          <a:blip r:embed="rId2"/>
          <a:stretch>
            <a:fillRect/>
          </a:stretch>
        </p:blipFill>
        <p:spPr>
          <a:xfrm>
            <a:off x="0" y="0"/>
            <a:ext cx="9144000" cy="6857999"/>
          </a:xfrm>
          <a:prstGeom prst="rect">
            <a:avLst/>
          </a:prstGeom>
        </p:spPr>
      </p:pic>
      <p:sp>
        <p:nvSpPr>
          <p:cNvPr id="64514" name="Rectangle 1"/>
          <p:cNvSpPr>
            <a:spLocks noChangeArrowheads="1"/>
          </p:cNvSpPr>
          <p:nvPr/>
        </p:nvSpPr>
        <p:spPr bwMode="auto">
          <a:xfrm>
            <a:off x="0" y="0"/>
            <a:ext cx="9144000" cy="4801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a:spcBef>
                <a:spcPts val="0"/>
              </a:spcBef>
              <a:spcAft>
                <a:spcPts val="1200"/>
              </a:spcAft>
              <a:buClr>
                <a:schemeClr val="tx2"/>
              </a:buClr>
              <a:buSzPct val="75000"/>
              <a:defRPr/>
            </a:pPr>
            <a:r>
              <a:rPr lang="en-US" alt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Isaiah 7:13-14</a:t>
            </a:r>
          </a:p>
          <a:p>
            <a:pPr algn="just"/>
            <a:r>
              <a:rPr lang="en-US" altLang="en-US" sz="3600" dirty="0">
                <a:latin typeface="Calibri" panose="020F0502020204030204" pitchFamily="34" charset="0"/>
              </a:rPr>
              <a:t>“</a:t>
            </a:r>
            <a:r>
              <a:rPr lang="en-US" sz="3600" dirty="0">
                <a:latin typeface="Calibri" panose="020F0502020204030204" pitchFamily="34" charset="0"/>
              </a:rPr>
              <a:t>Then he said, “Listen now, O house of David! Is it too slight a thing for you to try the patience of men, that you will try the patience of my God as well? </a:t>
            </a:r>
            <a:r>
              <a:rPr lang="en-US" sz="3600" baseline="30000" dirty="0">
                <a:latin typeface="Calibri" panose="020F0502020204030204" pitchFamily="34" charset="0"/>
              </a:rPr>
              <a:t>14 </a:t>
            </a:r>
            <a:r>
              <a:rPr lang="en-US" sz="3600" dirty="0">
                <a:latin typeface="Calibri" panose="020F0502020204030204" pitchFamily="34" charset="0"/>
              </a:rPr>
              <a:t>Therefore the Lord Himself will give you a sign: Behold, a </a:t>
            </a:r>
            <a:r>
              <a:rPr lang="en-US" sz="3600" b="1" u="sng" dirty="0">
                <a:solidFill>
                  <a:srgbClr val="FFFFCC"/>
                </a:solidFill>
                <a:latin typeface="Calibri" panose="020F0502020204030204" pitchFamily="34" charset="0"/>
              </a:rPr>
              <a:t>virgin</a:t>
            </a:r>
            <a:r>
              <a:rPr lang="en-US" sz="3600" dirty="0">
                <a:latin typeface="Calibri" panose="020F0502020204030204" pitchFamily="34" charset="0"/>
              </a:rPr>
              <a:t> will be with child and bear a son, and she will call His name Immanuel.</a:t>
            </a:r>
            <a:r>
              <a:rPr lang="en-US" altLang="en-US" sz="3600" dirty="0">
                <a:latin typeface="Calibri" panose="020F0502020204030204" pitchFamily="34" charset="0"/>
              </a:rPr>
              <a:t>”</a:t>
            </a:r>
          </a:p>
        </p:txBody>
      </p:sp>
    </p:spTree>
    <p:extLst>
      <p:ext uri="{BB962C8B-B14F-4D97-AF65-F5344CB8AC3E}">
        <p14:creationId xmlns:p14="http://schemas.microsoft.com/office/powerpoint/2010/main" val="1563945260"/>
      </p:ext>
    </p:extLst>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0" y="304800"/>
            <a:ext cx="9144000" cy="1143000"/>
          </a:xfrm>
        </p:spPr>
        <p:txBody>
          <a:bodyPr/>
          <a:lstStyle/>
          <a:p>
            <a:pPr algn="ctr" eaLnBrk="1" hangingPunct="1"/>
            <a:r>
              <a:rPr lang="en-US" altLang="en-US" sz="4000" dirty="0"/>
              <a:t>Three Arguments Against the Virgin Birth (Isa. 7:13-14)</a:t>
            </a:r>
          </a:p>
        </p:txBody>
      </p:sp>
      <p:sp>
        <p:nvSpPr>
          <p:cNvPr id="8195" name="Rectangle 3"/>
          <p:cNvSpPr>
            <a:spLocks noGrp="1" noChangeArrowheads="1"/>
          </p:cNvSpPr>
          <p:nvPr>
            <p:ph type="body" idx="1"/>
          </p:nvPr>
        </p:nvSpPr>
        <p:spPr>
          <a:xfrm>
            <a:off x="457200" y="1946275"/>
            <a:ext cx="6934200" cy="4114800"/>
          </a:xfrm>
        </p:spPr>
        <p:txBody>
          <a:bodyPr/>
          <a:lstStyle/>
          <a:p>
            <a:pPr marL="457200" indent="-457200" eaLnBrk="1" hangingPunct="1">
              <a:spcBef>
                <a:spcPts val="0"/>
              </a:spcBef>
              <a:spcAft>
                <a:spcPts val="3600"/>
              </a:spcAft>
              <a:buSzPct val="100000"/>
              <a:buFont typeface="+mj-lt"/>
              <a:buAutoNum type="arabicPeriod"/>
              <a:defRPr/>
            </a:pPr>
            <a:r>
              <a:rPr lang="en-US" sz="3600" dirty="0"/>
              <a:t>The Hebrew word is </a:t>
            </a:r>
            <a:r>
              <a:rPr lang="en-US" sz="3600" i="1" dirty="0" err="1"/>
              <a:t>Betulah</a:t>
            </a:r>
            <a:r>
              <a:rPr lang="en-US" sz="3600" dirty="0"/>
              <a:t> and not </a:t>
            </a:r>
            <a:r>
              <a:rPr lang="en-US" sz="3600" i="1" dirty="0"/>
              <a:t>Almah</a:t>
            </a:r>
            <a:r>
              <a:rPr lang="en-US" sz="3600" dirty="0"/>
              <a:t> (Joel 1:8)!</a:t>
            </a:r>
          </a:p>
          <a:p>
            <a:pPr marL="457200" indent="-457200" eaLnBrk="1" hangingPunct="1">
              <a:spcBef>
                <a:spcPts val="0"/>
              </a:spcBef>
              <a:spcAft>
                <a:spcPts val="3600"/>
              </a:spcAft>
              <a:buSzPct val="100000"/>
              <a:buFont typeface="+mj-lt"/>
              <a:buAutoNum type="arabicPeriod"/>
              <a:defRPr/>
            </a:pPr>
            <a:r>
              <a:rPr lang="en-US" sz="3600" dirty="0"/>
              <a:t>The Hebrew word </a:t>
            </a:r>
            <a:r>
              <a:rPr lang="en-US" sz="3600" i="1" dirty="0" err="1"/>
              <a:t>Almah</a:t>
            </a:r>
            <a:r>
              <a:rPr lang="en-US" sz="3600" dirty="0"/>
              <a:t> does not mean virgin!</a:t>
            </a:r>
          </a:p>
          <a:p>
            <a:pPr marL="457200" indent="-457200" eaLnBrk="1" hangingPunct="1">
              <a:spcBef>
                <a:spcPts val="0"/>
              </a:spcBef>
              <a:spcAft>
                <a:spcPts val="3600"/>
              </a:spcAft>
              <a:buSzPct val="100000"/>
              <a:buFont typeface="+mj-lt"/>
              <a:buAutoNum type="arabicPeriod"/>
              <a:defRPr/>
            </a:pPr>
            <a:r>
              <a:rPr lang="en-US" sz="3600" dirty="0"/>
              <a:t>No relevance to Isaiah’s day!</a:t>
            </a:r>
            <a:r>
              <a:rPr lang="en-US" sz="3600" i="1" dirty="0"/>
              <a:t> </a:t>
            </a:r>
          </a:p>
        </p:txBody>
      </p:sp>
      <p:pic>
        <p:nvPicPr>
          <p:cNvPr id="25604" name="Picture 5" descr="https://encrypted-tbn2.gstatic.com/images?q=tbn:ANd9GcQjYa1b34wEurDM_Ysus-MUPsGfl59ZGk9jgBY_m0Y7gik3vNxamA"/>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999538" y="2971800"/>
            <a:ext cx="1939925" cy="164633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9744280"/>
      </p:ext>
    </p:extLst>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The Moody Handbook of Messianic Prophecy: Studies and Expositions of the Messiah in the Hebrew Bible">
            <a:extLst>
              <a:ext uri="{FF2B5EF4-FFF2-40B4-BE49-F238E27FC236}">
                <a16:creationId xmlns:a16="http://schemas.microsoft.com/office/drawing/2014/main" id="{D48D8DBC-1CB9-42FA-84D0-F60924487773}"/>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4" descr="The Moody Handbook of Messianic Prophecy: Studies and Expositions of the Messiah in the Hebrew Bible">
            <a:extLst>
              <a:ext uri="{FF2B5EF4-FFF2-40B4-BE49-F238E27FC236}">
                <a16:creationId xmlns:a16="http://schemas.microsoft.com/office/drawing/2014/main" id="{B9745847-AF40-4B23-9BE7-65AEAD01B37C}"/>
              </a:ext>
            </a:extLst>
          </p:cNvPr>
          <p:cNvSpPr>
            <a:spLocks noChangeAspect="1" noChangeArrowheads="1"/>
          </p:cNvSpPr>
          <p:nvPr/>
        </p:nvSpPr>
        <p:spPr bwMode="auto">
          <a:xfrm>
            <a:off x="4572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30" name="Picture 6">
            <a:extLst>
              <a:ext uri="{FF2B5EF4-FFF2-40B4-BE49-F238E27FC236}">
                <a16:creationId xmlns:a16="http://schemas.microsoft.com/office/drawing/2014/main" id="{593FE694-4703-49B5-81B6-E6566E48C89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43137" y="209880"/>
            <a:ext cx="4657725" cy="64382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2512740"/>
      </p:ext>
    </p:extLst>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0" y="304800"/>
            <a:ext cx="9144000" cy="1143000"/>
          </a:xfrm>
        </p:spPr>
        <p:txBody>
          <a:bodyPr/>
          <a:lstStyle/>
          <a:p>
            <a:pPr algn="ctr" eaLnBrk="1" hangingPunct="1"/>
            <a:r>
              <a:rPr lang="en-US" altLang="en-US" sz="4000" dirty="0"/>
              <a:t>Three Arguments Against the Virgin Birth (Isa. 7:13-14)</a:t>
            </a:r>
          </a:p>
        </p:txBody>
      </p:sp>
      <p:sp>
        <p:nvSpPr>
          <p:cNvPr id="8195" name="Rectangle 3"/>
          <p:cNvSpPr>
            <a:spLocks noGrp="1" noChangeArrowheads="1"/>
          </p:cNvSpPr>
          <p:nvPr>
            <p:ph type="body" idx="1"/>
          </p:nvPr>
        </p:nvSpPr>
        <p:spPr>
          <a:xfrm>
            <a:off x="457200" y="1946275"/>
            <a:ext cx="6934200" cy="4114800"/>
          </a:xfrm>
        </p:spPr>
        <p:txBody>
          <a:bodyPr/>
          <a:lstStyle/>
          <a:p>
            <a:pPr marL="457200" indent="-457200" eaLnBrk="1" hangingPunct="1">
              <a:spcBef>
                <a:spcPts val="0"/>
              </a:spcBef>
              <a:spcAft>
                <a:spcPts val="3600"/>
              </a:spcAft>
              <a:buSzPct val="100000"/>
              <a:buFont typeface="+mj-lt"/>
              <a:buAutoNum type="arabicPeriod"/>
              <a:defRPr/>
            </a:pPr>
            <a:r>
              <a:rPr lang="en-US" sz="3600" b="1" u="sng" dirty="0">
                <a:solidFill>
                  <a:srgbClr val="FFFFCC"/>
                </a:solidFill>
              </a:rPr>
              <a:t>The Hebrew word is </a:t>
            </a:r>
            <a:r>
              <a:rPr lang="en-US" sz="3600" b="1" i="1" u="sng" dirty="0" err="1">
                <a:solidFill>
                  <a:srgbClr val="FFFFCC"/>
                </a:solidFill>
              </a:rPr>
              <a:t>Betulah</a:t>
            </a:r>
            <a:r>
              <a:rPr lang="en-US" sz="3600" b="1" i="1" u="sng" dirty="0">
                <a:solidFill>
                  <a:srgbClr val="FFFFCC"/>
                </a:solidFill>
              </a:rPr>
              <a:t> and not Almah (Joel 1:8)</a:t>
            </a:r>
            <a:r>
              <a:rPr lang="en-US" sz="3600" b="1" i="1" dirty="0">
                <a:solidFill>
                  <a:srgbClr val="FFFFCC"/>
                </a:solidFill>
              </a:rPr>
              <a:t>!</a:t>
            </a:r>
          </a:p>
          <a:p>
            <a:pPr marL="457200" indent="-457200" eaLnBrk="1" hangingPunct="1">
              <a:spcBef>
                <a:spcPts val="0"/>
              </a:spcBef>
              <a:spcAft>
                <a:spcPts val="3600"/>
              </a:spcAft>
              <a:buSzPct val="100000"/>
              <a:buFont typeface="+mj-lt"/>
              <a:buAutoNum type="arabicPeriod"/>
              <a:defRPr/>
            </a:pPr>
            <a:r>
              <a:rPr lang="en-US" sz="3600" dirty="0"/>
              <a:t>The Hebrew word </a:t>
            </a:r>
            <a:r>
              <a:rPr lang="en-US" sz="3600" i="1" dirty="0" err="1"/>
              <a:t>Almah</a:t>
            </a:r>
            <a:r>
              <a:rPr lang="en-US" sz="3600" dirty="0"/>
              <a:t> does not mean virgin!</a:t>
            </a:r>
          </a:p>
          <a:p>
            <a:pPr marL="457200" indent="-457200" eaLnBrk="1" hangingPunct="1">
              <a:spcBef>
                <a:spcPts val="0"/>
              </a:spcBef>
              <a:spcAft>
                <a:spcPts val="3600"/>
              </a:spcAft>
              <a:buSzPct val="100000"/>
              <a:buFont typeface="+mj-lt"/>
              <a:buAutoNum type="arabicPeriod"/>
              <a:defRPr/>
            </a:pPr>
            <a:r>
              <a:rPr lang="en-US" sz="3600" dirty="0"/>
              <a:t>No relevance to Isaiah’s day!</a:t>
            </a:r>
          </a:p>
        </p:txBody>
      </p:sp>
      <p:pic>
        <p:nvPicPr>
          <p:cNvPr id="25604" name="Picture 5" descr="https://encrypted-tbn2.gstatic.com/images?q=tbn:ANd9GcQjYa1b34wEurDM_Ysus-MUPsGfl59ZGk9jgBY_m0Y7gik3vNxamA"/>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999538" y="2971800"/>
            <a:ext cx="1939925" cy="164633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6569442"/>
      </p:ext>
    </p:extLst>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0" y="304800"/>
            <a:ext cx="9144000" cy="1143000"/>
          </a:xfrm>
        </p:spPr>
        <p:txBody>
          <a:bodyPr/>
          <a:lstStyle/>
          <a:p>
            <a:pPr algn="ctr" eaLnBrk="1" hangingPunct="1"/>
            <a:r>
              <a:rPr lang="en-US" altLang="en-US" sz="4000" dirty="0"/>
              <a:t>Three Arguments Against the Virgin Birth (Isa. 7:13-14)</a:t>
            </a:r>
          </a:p>
        </p:txBody>
      </p:sp>
      <p:sp>
        <p:nvSpPr>
          <p:cNvPr id="8195" name="Rectangle 3"/>
          <p:cNvSpPr>
            <a:spLocks noGrp="1" noChangeArrowheads="1"/>
          </p:cNvSpPr>
          <p:nvPr>
            <p:ph type="body" idx="1"/>
          </p:nvPr>
        </p:nvSpPr>
        <p:spPr>
          <a:xfrm>
            <a:off x="457200" y="1946275"/>
            <a:ext cx="6934200" cy="4114800"/>
          </a:xfrm>
        </p:spPr>
        <p:txBody>
          <a:bodyPr/>
          <a:lstStyle/>
          <a:p>
            <a:pPr marL="457200" indent="-457200" eaLnBrk="1" hangingPunct="1">
              <a:spcBef>
                <a:spcPts val="0"/>
              </a:spcBef>
              <a:spcAft>
                <a:spcPts val="3600"/>
              </a:spcAft>
              <a:buSzPct val="100000"/>
              <a:buFont typeface="+mj-lt"/>
              <a:buAutoNum type="arabicPeriod"/>
              <a:defRPr/>
            </a:pPr>
            <a:r>
              <a:rPr lang="en-US" sz="3600" dirty="0"/>
              <a:t>The Hebrew word is </a:t>
            </a:r>
            <a:r>
              <a:rPr lang="en-US" sz="3600" i="1" dirty="0" err="1"/>
              <a:t>Betulah</a:t>
            </a:r>
            <a:r>
              <a:rPr lang="en-US" sz="3600" dirty="0"/>
              <a:t> and not </a:t>
            </a:r>
            <a:r>
              <a:rPr lang="en-US" sz="3600" i="1" dirty="0"/>
              <a:t>Almah</a:t>
            </a:r>
            <a:r>
              <a:rPr lang="en-US" sz="3600" dirty="0"/>
              <a:t> (Joel 1:8)</a:t>
            </a:r>
          </a:p>
          <a:p>
            <a:pPr marL="457200" indent="-457200" eaLnBrk="1" hangingPunct="1">
              <a:spcBef>
                <a:spcPts val="0"/>
              </a:spcBef>
              <a:spcAft>
                <a:spcPts val="3600"/>
              </a:spcAft>
              <a:buSzPct val="100000"/>
              <a:buFont typeface="+mj-lt"/>
              <a:buAutoNum type="arabicPeriod"/>
              <a:defRPr/>
            </a:pPr>
            <a:r>
              <a:rPr lang="en-US" sz="3600" b="1" u="sng" dirty="0">
                <a:solidFill>
                  <a:srgbClr val="FFFFCC"/>
                </a:solidFill>
              </a:rPr>
              <a:t>The Hebrew word </a:t>
            </a:r>
            <a:r>
              <a:rPr lang="en-US" sz="3600" b="1" i="1" u="sng" dirty="0" err="1">
                <a:solidFill>
                  <a:srgbClr val="FFFFCC"/>
                </a:solidFill>
              </a:rPr>
              <a:t>Almah</a:t>
            </a:r>
            <a:r>
              <a:rPr lang="en-US" sz="3600" b="1" i="1" u="sng" dirty="0">
                <a:solidFill>
                  <a:srgbClr val="FFFFCC"/>
                </a:solidFill>
              </a:rPr>
              <a:t> does not mean virgin</a:t>
            </a:r>
          </a:p>
          <a:p>
            <a:pPr marL="457200" indent="-457200" eaLnBrk="1" hangingPunct="1">
              <a:spcBef>
                <a:spcPts val="0"/>
              </a:spcBef>
              <a:spcAft>
                <a:spcPts val="3600"/>
              </a:spcAft>
              <a:buSzPct val="100000"/>
              <a:buFont typeface="+mj-lt"/>
              <a:buAutoNum type="arabicPeriod"/>
              <a:defRPr/>
            </a:pPr>
            <a:r>
              <a:rPr lang="en-US" sz="3600" dirty="0"/>
              <a:t>No relevance to Isaiah’s day</a:t>
            </a:r>
            <a:r>
              <a:rPr lang="en-US" sz="3600" i="1" dirty="0"/>
              <a:t> </a:t>
            </a:r>
          </a:p>
        </p:txBody>
      </p:sp>
      <p:pic>
        <p:nvPicPr>
          <p:cNvPr id="25604" name="Picture 5" descr="https://encrypted-tbn2.gstatic.com/images?q=tbn:ANd9GcQjYa1b34wEurDM_Ysus-MUPsGfl59ZGk9jgBY_m0Y7gik3vNxamA"/>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999538" y="2971800"/>
            <a:ext cx="1939925" cy="164633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83773185"/>
      </p:ext>
    </p:extLst>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571500" y="304800"/>
            <a:ext cx="8001000" cy="914400"/>
          </a:xfrm>
        </p:spPr>
        <p:txBody>
          <a:bodyPr/>
          <a:lstStyle/>
          <a:p>
            <a:pPr algn="ctr" eaLnBrk="1" hangingPunct="1"/>
            <a:r>
              <a:rPr lang="en-US" altLang="en-US" dirty="0"/>
              <a:t>To Fulfill Old Testament Prophecy</a:t>
            </a:r>
          </a:p>
        </p:txBody>
      </p:sp>
      <p:sp>
        <p:nvSpPr>
          <p:cNvPr id="5123" name="Rectangle 3"/>
          <p:cNvSpPr>
            <a:spLocks noGrp="1" noChangeArrowheads="1"/>
          </p:cNvSpPr>
          <p:nvPr>
            <p:ph type="body" idx="1"/>
          </p:nvPr>
        </p:nvSpPr>
        <p:spPr>
          <a:xfrm>
            <a:off x="609600" y="1600200"/>
            <a:ext cx="7924800" cy="4460875"/>
          </a:xfrm>
        </p:spPr>
        <p:txBody>
          <a:bodyPr/>
          <a:lstStyle/>
          <a:p>
            <a:pPr marL="457200" indent="-457200" eaLnBrk="1" hangingPunct="1">
              <a:spcBef>
                <a:spcPts val="0"/>
              </a:spcBef>
              <a:spcAft>
                <a:spcPts val="2400"/>
              </a:spcAft>
              <a:defRPr/>
            </a:pPr>
            <a:r>
              <a:rPr lang="en-US" dirty="0" err="1"/>
              <a:t>Almah</a:t>
            </a:r>
            <a:endParaRPr lang="en-US" dirty="0"/>
          </a:p>
          <a:p>
            <a:pPr marL="914400" lvl="1" indent="-457200" eaLnBrk="1" hangingPunct="1">
              <a:spcBef>
                <a:spcPts val="0"/>
              </a:spcBef>
              <a:spcAft>
                <a:spcPts val="2400"/>
              </a:spcAft>
              <a:defRPr/>
            </a:pPr>
            <a:r>
              <a:rPr lang="en-US" dirty="0"/>
              <a:t>OT uses </a:t>
            </a:r>
            <a:r>
              <a:rPr lang="en-US" dirty="0">
                <a:cs typeface="Calibri" panose="020F0502020204030204" pitchFamily="34" charset="0"/>
              </a:rPr>
              <a:t>(Gen 24:43; Exod 2:8; Ps 68:25; Song of Solomon 1:3; 6:8; </a:t>
            </a:r>
            <a:r>
              <a:rPr lang="en-US" dirty="0" err="1">
                <a:cs typeface="Calibri" panose="020F0502020204030204" pitchFamily="34" charset="0"/>
              </a:rPr>
              <a:t>Prov</a:t>
            </a:r>
            <a:r>
              <a:rPr lang="en-US" dirty="0">
                <a:cs typeface="Calibri" panose="020F0502020204030204" pitchFamily="34" charset="0"/>
              </a:rPr>
              <a:t> 30:18-19)</a:t>
            </a:r>
            <a:r>
              <a:rPr lang="en-US" dirty="0"/>
              <a:t> </a:t>
            </a:r>
          </a:p>
          <a:p>
            <a:pPr marL="914400" lvl="1" indent="-457200" eaLnBrk="1" hangingPunct="1">
              <a:spcBef>
                <a:spcPts val="0"/>
              </a:spcBef>
              <a:spcAft>
                <a:spcPts val="2400"/>
              </a:spcAft>
              <a:defRPr/>
            </a:pPr>
            <a:r>
              <a:rPr lang="en-US" dirty="0"/>
              <a:t>LXX</a:t>
            </a:r>
          </a:p>
          <a:p>
            <a:pPr marL="914400" lvl="1" indent="-457200" eaLnBrk="1" hangingPunct="1">
              <a:spcBef>
                <a:spcPts val="0"/>
              </a:spcBef>
              <a:spcAft>
                <a:spcPts val="2400"/>
              </a:spcAft>
              <a:defRPr/>
            </a:pPr>
            <a:r>
              <a:rPr lang="en-US" dirty="0"/>
              <a:t>Matt 1:23</a:t>
            </a:r>
          </a:p>
        </p:txBody>
      </p:sp>
      <p:pic>
        <p:nvPicPr>
          <p:cNvPr id="19460" name="Picture 5" descr="https://encrypted-tbn2.gstatic.com/images?q=tbn:ANd9GcQjYa1b34wEurDM_Ysus-MUPsGfl59ZGk9jgBY_m0Y7gik3vNxamA"/>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249335" y="3505199"/>
            <a:ext cx="3663671" cy="310896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65078587"/>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E98168D-6165-4D80-89B1-62EE131C8DE4}"/>
              </a:ext>
            </a:extLst>
          </p:cNvPr>
          <p:cNvPicPr>
            <a:picLocks noChangeAspect="1"/>
          </p:cNvPicPr>
          <p:nvPr/>
        </p:nvPicPr>
        <p:blipFill>
          <a:blip r:embed="rId2"/>
          <a:stretch>
            <a:fillRect/>
          </a:stretch>
        </p:blipFill>
        <p:spPr>
          <a:xfrm>
            <a:off x="0" y="0"/>
            <a:ext cx="9144000" cy="6857999"/>
          </a:xfrm>
          <a:prstGeom prst="rect">
            <a:avLst/>
          </a:prstGeom>
        </p:spPr>
      </p:pic>
      <p:sp>
        <p:nvSpPr>
          <p:cNvPr id="64514" name="Rectangle 1"/>
          <p:cNvSpPr>
            <a:spLocks noChangeArrowheads="1"/>
          </p:cNvSpPr>
          <p:nvPr/>
        </p:nvSpPr>
        <p:spPr bwMode="auto">
          <a:xfrm>
            <a:off x="0" y="0"/>
            <a:ext cx="9144000" cy="2485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514350">
              <a:spcAft>
                <a:spcPts val="900"/>
              </a:spcAft>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mj-cs"/>
              </a:rPr>
              <a:t>Galatians 4:4</a:t>
            </a:r>
          </a:p>
          <a:p>
            <a:pPr algn="just"/>
            <a:r>
              <a:rPr lang="en-US" altLang="en-US" sz="3600" dirty="0">
                <a:latin typeface="Calibri" panose="020F0502020204030204" pitchFamily="34" charset="0"/>
              </a:rPr>
              <a:t>“</a:t>
            </a:r>
            <a:r>
              <a:rPr lang="en-US" sz="3600" dirty="0">
                <a:latin typeface="Calibri" panose="020F0502020204030204" pitchFamily="34" charset="0"/>
              </a:rPr>
              <a:t>But when </a:t>
            </a:r>
            <a:r>
              <a:rPr lang="en-US" sz="3600" b="1" i="1" u="sng" dirty="0">
                <a:solidFill>
                  <a:srgbClr val="FFFFCC"/>
                </a:solidFill>
                <a:latin typeface="Calibri" panose="020F0502020204030204" pitchFamily="34" charset="0"/>
              </a:rPr>
              <a:t>the fullness of the time came</a:t>
            </a:r>
            <a:r>
              <a:rPr lang="en-US" sz="3600" dirty="0">
                <a:latin typeface="Calibri" panose="020F0502020204030204" pitchFamily="34" charset="0"/>
              </a:rPr>
              <a:t>, God sent forth His Son, born of a woman, born under the Law.</a:t>
            </a:r>
            <a:r>
              <a:rPr lang="en-US" altLang="en-US" sz="3600" dirty="0">
                <a:latin typeface="Calibri" panose="020F0502020204030204" pitchFamily="34" charset="0"/>
              </a:rPr>
              <a:t>”</a:t>
            </a:r>
          </a:p>
        </p:txBody>
      </p:sp>
    </p:spTree>
    <p:extLst>
      <p:ext uri="{BB962C8B-B14F-4D97-AF65-F5344CB8AC3E}">
        <p14:creationId xmlns:p14="http://schemas.microsoft.com/office/powerpoint/2010/main" val="223825828"/>
      </p:ext>
    </p:extLst>
  </p:cSld>
  <p:clrMapOvr>
    <a:masterClrMapping/>
  </p:clrMapOvr>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571500" y="304800"/>
            <a:ext cx="8001000" cy="914400"/>
          </a:xfrm>
        </p:spPr>
        <p:txBody>
          <a:bodyPr/>
          <a:lstStyle/>
          <a:p>
            <a:pPr algn="ctr" eaLnBrk="1" hangingPunct="1"/>
            <a:r>
              <a:rPr lang="en-US" altLang="en-US" dirty="0"/>
              <a:t>To Fulfill Old Testament Prophecy</a:t>
            </a:r>
          </a:p>
        </p:txBody>
      </p:sp>
      <p:sp>
        <p:nvSpPr>
          <p:cNvPr id="5123" name="Rectangle 3"/>
          <p:cNvSpPr>
            <a:spLocks noGrp="1" noChangeArrowheads="1"/>
          </p:cNvSpPr>
          <p:nvPr>
            <p:ph type="body" idx="1"/>
          </p:nvPr>
        </p:nvSpPr>
        <p:spPr>
          <a:xfrm>
            <a:off x="609600" y="1600200"/>
            <a:ext cx="8303406" cy="4460875"/>
          </a:xfrm>
        </p:spPr>
        <p:txBody>
          <a:bodyPr/>
          <a:lstStyle/>
          <a:p>
            <a:pPr marL="457200" indent="-457200" eaLnBrk="1" hangingPunct="1">
              <a:spcBef>
                <a:spcPts val="0"/>
              </a:spcBef>
              <a:spcAft>
                <a:spcPts val="2400"/>
              </a:spcAft>
              <a:defRPr/>
            </a:pPr>
            <a:r>
              <a:rPr lang="en-US" dirty="0" err="1"/>
              <a:t>Almah</a:t>
            </a:r>
            <a:endParaRPr lang="en-US" dirty="0"/>
          </a:p>
          <a:p>
            <a:pPr marL="914400" lvl="1" indent="-457200" eaLnBrk="1" hangingPunct="1">
              <a:spcBef>
                <a:spcPts val="0"/>
              </a:spcBef>
              <a:spcAft>
                <a:spcPts val="2400"/>
              </a:spcAft>
              <a:defRPr/>
            </a:pPr>
            <a:r>
              <a:rPr lang="en-US" b="1" u="sng" dirty="0">
                <a:solidFill>
                  <a:srgbClr val="FFFFCC"/>
                </a:solidFill>
              </a:rPr>
              <a:t>OT uses </a:t>
            </a:r>
            <a:r>
              <a:rPr lang="en-US" b="1" u="sng" dirty="0">
                <a:solidFill>
                  <a:srgbClr val="FFFFCC"/>
                </a:solidFill>
                <a:cs typeface="Calibri" panose="020F0502020204030204" pitchFamily="34" charset="0"/>
              </a:rPr>
              <a:t>(Gen 24:43; Exod 2:8; Ps 68:25; Song of Solomon 1:3; 6:8; </a:t>
            </a:r>
            <a:r>
              <a:rPr lang="en-US" b="1" u="sng" dirty="0" err="1">
                <a:solidFill>
                  <a:srgbClr val="FFFFCC"/>
                </a:solidFill>
                <a:cs typeface="Calibri" panose="020F0502020204030204" pitchFamily="34" charset="0"/>
              </a:rPr>
              <a:t>Prov</a:t>
            </a:r>
            <a:r>
              <a:rPr lang="en-US" b="1" u="sng" dirty="0">
                <a:solidFill>
                  <a:srgbClr val="FFFFCC"/>
                </a:solidFill>
                <a:cs typeface="Calibri" panose="020F0502020204030204" pitchFamily="34" charset="0"/>
              </a:rPr>
              <a:t> 30:18-19)</a:t>
            </a:r>
            <a:r>
              <a:rPr lang="en-US" b="1" u="sng" dirty="0">
                <a:solidFill>
                  <a:srgbClr val="FFFFCC"/>
                </a:solidFill>
              </a:rPr>
              <a:t> </a:t>
            </a:r>
          </a:p>
          <a:p>
            <a:pPr marL="914400" lvl="1" indent="-457200" eaLnBrk="1" hangingPunct="1">
              <a:spcBef>
                <a:spcPts val="0"/>
              </a:spcBef>
              <a:spcAft>
                <a:spcPts val="2400"/>
              </a:spcAft>
              <a:defRPr/>
            </a:pPr>
            <a:r>
              <a:rPr lang="en-US" dirty="0"/>
              <a:t>LXX</a:t>
            </a:r>
          </a:p>
          <a:p>
            <a:pPr marL="914400" lvl="1" indent="-457200" eaLnBrk="1" hangingPunct="1">
              <a:spcBef>
                <a:spcPts val="0"/>
              </a:spcBef>
              <a:spcAft>
                <a:spcPts val="2400"/>
              </a:spcAft>
              <a:defRPr/>
            </a:pPr>
            <a:r>
              <a:rPr lang="en-US" dirty="0"/>
              <a:t>Matt 1:23</a:t>
            </a:r>
          </a:p>
        </p:txBody>
      </p:sp>
      <p:pic>
        <p:nvPicPr>
          <p:cNvPr id="19460" name="Picture 5" descr="https://encrypted-tbn2.gstatic.com/images?q=tbn:ANd9GcQjYa1b34wEurDM_Ysus-MUPsGfl59ZGk9jgBY_m0Y7gik3vNxamA"/>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249335" y="3505199"/>
            <a:ext cx="3663671" cy="310896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15334922"/>
      </p:ext>
    </p:extLst>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1485900" y="304800"/>
            <a:ext cx="6172200" cy="1143000"/>
          </a:xfrm>
        </p:spPr>
        <p:txBody>
          <a:bodyPr/>
          <a:lstStyle/>
          <a:p>
            <a:pPr algn="ctr"/>
            <a:r>
              <a:rPr lang="en-US" sz="3200" dirty="0">
                <a:effectLst>
                  <a:outerShdw blurRad="38100" dist="38100" dir="2700000" algn="tl">
                    <a:srgbClr val="000000">
                      <a:alpha val="43137"/>
                    </a:srgbClr>
                  </a:outerShdw>
                </a:effectLst>
              </a:rPr>
              <a:t>Arnold Fruchtenbaum</a:t>
            </a:r>
            <a:br>
              <a:rPr lang="en-US" sz="3600" dirty="0">
                <a:effectLst>
                  <a:outerShdw blurRad="38100" dist="38100" dir="2700000" algn="tl">
                    <a:srgbClr val="000000">
                      <a:alpha val="43137"/>
                    </a:srgbClr>
                  </a:outerShdw>
                </a:effectLst>
              </a:rPr>
            </a:br>
            <a:r>
              <a:rPr lang="en-US" sz="2000" i="1" dirty="0">
                <a:solidFill>
                  <a:schemeClr val="tx1"/>
                </a:solidFill>
                <a:effectLst>
                  <a:outerShdw blurRad="38100" dist="38100" dir="2700000" algn="tl">
                    <a:srgbClr val="000000">
                      <a:alpha val="43137"/>
                    </a:srgbClr>
                  </a:outerShdw>
                </a:effectLst>
              </a:rPr>
              <a:t>Messianic Christology, </a:t>
            </a:r>
            <a:r>
              <a:rPr lang="en-US" sz="2000" dirty="0">
                <a:solidFill>
                  <a:schemeClr val="tx1"/>
                </a:solidFill>
                <a:effectLst>
                  <a:outerShdw blurRad="38100" dist="38100" dir="2700000" algn="tl">
                    <a:srgbClr val="000000">
                      <a:alpha val="43137"/>
                    </a:srgbClr>
                  </a:outerShdw>
                </a:effectLst>
              </a:rPr>
              <a:t>Page 64</a:t>
            </a:r>
          </a:p>
        </p:txBody>
      </p:sp>
      <p:sp>
        <p:nvSpPr>
          <p:cNvPr id="16387" name="Rectangle 3"/>
          <p:cNvSpPr>
            <a:spLocks noGrp="1" noChangeArrowheads="1"/>
          </p:cNvSpPr>
          <p:nvPr>
            <p:ph type="body" idx="1"/>
          </p:nvPr>
        </p:nvSpPr>
        <p:spPr>
          <a:xfrm>
            <a:off x="0" y="1524000"/>
            <a:ext cx="9144000" cy="4876800"/>
          </a:xfrm>
        </p:spPr>
        <p:txBody>
          <a:bodyPr/>
          <a:lstStyle/>
          <a:p>
            <a:pPr marL="0" indent="0" algn="just">
              <a:buFontTx/>
              <a:buNone/>
              <a:defRPr/>
            </a:pPr>
            <a:r>
              <a:rPr lang="en-US" dirty="0">
                <a:effectLst>
                  <a:outerShdw blurRad="38100" dist="38100" dir="2700000" algn="tl">
                    <a:srgbClr val="000000">
                      <a:alpha val="43137"/>
                    </a:srgbClr>
                  </a:outerShdw>
                </a:effectLst>
              </a:rPr>
              <a:t>“</a:t>
            </a:r>
            <a:r>
              <a:rPr lang="en-US" dirty="0" err="1">
                <a:effectLst/>
              </a:rPr>
              <a:t>Almah</a:t>
            </a:r>
            <a:r>
              <a:rPr lang="en-US" dirty="0">
                <a:effectLst/>
              </a:rPr>
              <a:t> means ‘a virgin,’ ‘a young virgin,’ a ‘virgin of marriageable age.’ This word is used seven times in the Hebrew Scriptures and not once is it used to describe a married woman; this point is not debated...Since all of the above six verses mean ‘a virgin,’ what reason is there for making Isaiah 7:14 the only exception?</a:t>
            </a:r>
            <a:r>
              <a:rPr lang="en-US" i="1" dirty="0">
                <a:effectLst>
                  <a:outerShdw blurRad="38100" dist="38100" dir="2700000" algn="tl">
                    <a:srgbClr val="000000">
                      <a:alpha val="43137"/>
                    </a:srgbClr>
                  </a:outerShdw>
                </a:effectLst>
              </a:rPr>
              <a:t>”</a:t>
            </a:r>
          </a:p>
        </p:txBody>
      </p:sp>
      <p:pic>
        <p:nvPicPr>
          <p:cNvPr id="1026" name="Picture 2" descr="Image result for arnold fruchtenbaum">
            <a:extLst>
              <a:ext uri="{FF2B5EF4-FFF2-40B4-BE49-F238E27FC236}">
                <a16:creationId xmlns:a16="http://schemas.microsoft.com/office/drawing/2014/main" id="{30D2C99B-34CC-4D80-B7E9-A3A5052A53A0}"/>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52400" y="100013"/>
            <a:ext cx="1066657" cy="14239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5969845"/>
      </p:ext>
    </p:extLst>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571500" y="304800"/>
            <a:ext cx="8001000" cy="914400"/>
          </a:xfrm>
        </p:spPr>
        <p:txBody>
          <a:bodyPr/>
          <a:lstStyle/>
          <a:p>
            <a:pPr algn="ctr" eaLnBrk="1" hangingPunct="1"/>
            <a:r>
              <a:rPr lang="en-US" altLang="en-US" dirty="0"/>
              <a:t>To Fulfill Old Testament Prophecy</a:t>
            </a:r>
          </a:p>
        </p:txBody>
      </p:sp>
      <p:sp>
        <p:nvSpPr>
          <p:cNvPr id="5123" name="Rectangle 3"/>
          <p:cNvSpPr>
            <a:spLocks noGrp="1" noChangeArrowheads="1"/>
          </p:cNvSpPr>
          <p:nvPr>
            <p:ph type="body" idx="1"/>
          </p:nvPr>
        </p:nvSpPr>
        <p:spPr>
          <a:xfrm>
            <a:off x="609600" y="1600200"/>
            <a:ext cx="7924800" cy="4460875"/>
          </a:xfrm>
        </p:spPr>
        <p:txBody>
          <a:bodyPr/>
          <a:lstStyle/>
          <a:p>
            <a:pPr marL="457200" indent="-457200" eaLnBrk="1" hangingPunct="1">
              <a:spcBef>
                <a:spcPts val="0"/>
              </a:spcBef>
              <a:spcAft>
                <a:spcPts val="2400"/>
              </a:spcAft>
              <a:defRPr/>
            </a:pPr>
            <a:r>
              <a:rPr lang="en-US" dirty="0" err="1"/>
              <a:t>Almah</a:t>
            </a:r>
            <a:endParaRPr lang="en-US" dirty="0"/>
          </a:p>
          <a:p>
            <a:pPr marL="914400" lvl="1" indent="-457200" eaLnBrk="1" hangingPunct="1">
              <a:spcBef>
                <a:spcPts val="0"/>
              </a:spcBef>
              <a:spcAft>
                <a:spcPts val="2400"/>
              </a:spcAft>
              <a:defRPr/>
            </a:pPr>
            <a:r>
              <a:rPr lang="en-US" dirty="0"/>
              <a:t>OT uses </a:t>
            </a:r>
            <a:r>
              <a:rPr lang="en-US" dirty="0">
                <a:cs typeface="Calibri" panose="020F0502020204030204" pitchFamily="34" charset="0"/>
              </a:rPr>
              <a:t>(Gen 24:43; Exod 2:8; Ps 68:25; Song of Solomon 1:3; 6:8; </a:t>
            </a:r>
            <a:r>
              <a:rPr lang="en-US" dirty="0" err="1">
                <a:cs typeface="Calibri" panose="020F0502020204030204" pitchFamily="34" charset="0"/>
              </a:rPr>
              <a:t>Prov</a:t>
            </a:r>
            <a:r>
              <a:rPr lang="en-US" dirty="0">
                <a:cs typeface="Calibri" panose="020F0502020204030204" pitchFamily="34" charset="0"/>
              </a:rPr>
              <a:t> 30:18-19)</a:t>
            </a:r>
            <a:r>
              <a:rPr lang="en-US" dirty="0"/>
              <a:t> </a:t>
            </a:r>
          </a:p>
          <a:p>
            <a:pPr marL="914400" lvl="1" indent="-457200" eaLnBrk="1" hangingPunct="1">
              <a:spcBef>
                <a:spcPts val="0"/>
              </a:spcBef>
              <a:spcAft>
                <a:spcPts val="2400"/>
              </a:spcAft>
              <a:defRPr/>
            </a:pPr>
            <a:r>
              <a:rPr lang="en-US" b="1" u="sng" dirty="0">
                <a:solidFill>
                  <a:srgbClr val="FFFFCC"/>
                </a:solidFill>
                <a:cs typeface="Calibri" panose="020F0502020204030204" pitchFamily="34" charset="0"/>
              </a:rPr>
              <a:t>LXX</a:t>
            </a:r>
          </a:p>
          <a:p>
            <a:pPr marL="914400" lvl="1" indent="-457200" eaLnBrk="1" hangingPunct="1">
              <a:spcBef>
                <a:spcPts val="0"/>
              </a:spcBef>
              <a:spcAft>
                <a:spcPts val="2400"/>
              </a:spcAft>
              <a:defRPr/>
            </a:pPr>
            <a:r>
              <a:rPr lang="en-US" dirty="0"/>
              <a:t>Matt 1:23</a:t>
            </a:r>
          </a:p>
        </p:txBody>
      </p:sp>
      <p:pic>
        <p:nvPicPr>
          <p:cNvPr id="19460" name="Picture 5" descr="https://encrypted-tbn2.gstatic.com/images?q=tbn:ANd9GcQjYa1b34wEurDM_Ysus-MUPsGfl59ZGk9jgBY_m0Y7gik3vNxamA"/>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249335" y="3505199"/>
            <a:ext cx="3663671" cy="310896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58845524"/>
      </p:ext>
    </p:extLst>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571500" y="304800"/>
            <a:ext cx="8001000" cy="914400"/>
          </a:xfrm>
        </p:spPr>
        <p:txBody>
          <a:bodyPr/>
          <a:lstStyle/>
          <a:p>
            <a:pPr algn="ctr" eaLnBrk="1" hangingPunct="1"/>
            <a:r>
              <a:rPr lang="en-US" altLang="en-US" dirty="0"/>
              <a:t>To Fulfill Old Testament Prophecy</a:t>
            </a:r>
          </a:p>
        </p:txBody>
      </p:sp>
      <p:sp>
        <p:nvSpPr>
          <p:cNvPr id="5123" name="Rectangle 3"/>
          <p:cNvSpPr>
            <a:spLocks noGrp="1" noChangeArrowheads="1"/>
          </p:cNvSpPr>
          <p:nvPr>
            <p:ph type="body" idx="1"/>
          </p:nvPr>
        </p:nvSpPr>
        <p:spPr>
          <a:xfrm>
            <a:off x="609600" y="1600200"/>
            <a:ext cx="7924800" cy="4460875"/>
          </a:xfrm>
        </p:spPr>
        <p:txBody>
          <a:bodyPr/>
          <a:lstStyle/>
          <a:p>
            <a:pPr marL="457200" indent="-457200" eaLnBrk="1" hangingPunct="1">
              <a:spcBef>
                <a:spcPts val="0"/>
              </a:spcBef>
              <a:spcAft>
                <a:spcPts val="2400"/>
              </a:spcAft>
              <a:defRPr/>
            </a:pPr>
            <a:r>
              <a:rPr lang="en-US" dirty="0" err="1"/>
              <a:t>Almah</a:t>
            </a:r>
            <a:endParaRPr lang="en-US" dirty="0"/>
          </a:p>
          <a:p>
            <a:pPr marL="914400" lvl="1" indent="-457200" eaLnBrk="1" hangingPunct="1">
              <a:spcBef>
                <a:spcPts val="0"/>
              </a:spcBef>
              <a:spcAft>
                <a:spcPts val="2400"/>
              </a:spcAft>
              <a:defRPr/>
            </a:pPr>
            <a:r>
              <a:rPr lang="en-US" dirty="0"/>
              <a:t>OT uses </a:t>
            </a:r>
            <a:r>
              <a:rPr lang="en-US" dirty="0">
                <a:cs typeface="Calibri" panose="020F0502020204030204" pitchFamily="34" charset="0"/>
              </a:rPr>
              <a:t>(Gen 24:43; Exod 2:8; Ps 68:25; Song of Solomon 1:3; 6:8; </a:t>
            </a:r>
            <a:r>
              <a:rPr lang="en-US" dirty="0" err="1">
                <a:cs typeface="Calibri" panose="020F0502020204030204" pitchFamily="34" charset="0"/>
              </a:rPr>
              <a:t>Prov</a:t>
            </a:r>
            <a:r>
              <a:rPr lang="en-US" dirty="0">
                <a:cs typeface="Calibri" panose="020F0502020204030204" pitchFamily="34" charset="0"/>
              </a:rPr>
              <a:t> 30:18-19)</a:t>
            </a:r>
            <a:r>
              <a:rPr lang="en-US" dirty="0"/>
              <a:t> </a:t>
            </a:r>
          </a:p>
          <a:p>
            <a:pPr marL="914400" lvl="1" indent="-457200" eaLnBrk="1" hangingPunct="1">
              <a:spcBef>
                <a:spcPts val="0"/>
              </a:spcBef>
              <a:spcAft>
                <a:spcPts val="2400"/>
              </a:spcAft>
              <a:defRPr/>
            </a:pPr>
            <a:r>
              <a:rPr lang="en-US" dirty="0"/>
              <a:t>LXX</a:t>
            </a:r>
          </a:p>
          <a:p>
            <a:pPr marL="914400" lvl="1" indent="-457200" eaLnBrk="1" hangingPunct="1">
              <a:spcBef>
                <a:spcPts val="0"/>
              </a:spcBef>
              <a:spcAft>
                <a:spcPts val="2400"/>
              </a:spcAft>
              <a:defRPr/>
            </a:pPr>
            <a:r>
              <a:rPr lang="en-US" b="1" u="sng" dirty="0">
                <a:solidFill>
                  <a:srgbClr val="FFFFCC"/>
                </a:solidFill>
                <a:cs typeface="Calibri" panose="020F0502020204030204" pitchFamily="34" charset="0"/>
              </a:rPr>
              <a:t>Matt 1:23</a:t>
            </a:r>
          </a:p>
        </p:txBody>
      </p:sp>
      <p:pic>
        <p:nvPicPr>
          <p:cNvPr id="19460" name="Picture 5" descr="https://encrypted-tbn2.gstatic.com/images?q=tbn:ANd9GcQjYa1b34wEurDM_Ysus-MUPsGfl59ZGk9jgBY_m0Y7gik3vNxamA"/>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249335" y="3505199"/>
            <a:ext cx="3663671" cy="310896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23787393"/>
      </p:ext>
    </p:extLst>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2444D8E-CD3F-412F-A146-66781CA1108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pic>
        <p:nvPicPr>
          <p:cNvPr id="4" name="Picture 3">
            <a:extLst>
              <a:ext uri="{FF2B5EF4-FFF2-40B4-BE49-F238E27FC236}">
                <a16:creationId xmlns:a16="http://schemas.microsoft.com/office/drawing/2014/main" id="{2F14D2C0-63E0-4170-B97D-6B44881F0E2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429000" y="2819400"/>
            <a:ext cx="2286000" cy="2286000"/>
          </a:xfrm>
          <a:prstGeom prst="ellipse">
            <a:avLst/>
          </a:prstGeom>
          <a:ln>
            <a:noFill/>
          </a:ln>
          <a:effectLst>
            <a:softEdge rad="112500"/>
          </a:effectLst>
        </p:spPr>
      </p:pic>
      <p:sp>
        <p:nvSpPr>
          <p:cNvPr id="6" name="Rectangle 1">
            <a:extLst>
              <a:ext uri="{FF2B5EF4-FFF2-40B4-BE49-F238E27FC236}">
                <a16:creationId xmlns:a16="http://schemas.microsoft.com/office/drawing/2014/main" id="{3178CE69-EBAA-43AD-9EDA-A37B24713561}"/>
              </a:ext>
            </a:extLst>
          </p:cNvPr>
          <p:cNvSpPr>
            <a:spLocks noChangeArrowheads="1"/>
          </p:cNvSpPr>
          <p:nvPr/>
        </p:nvSpPr>
        <p:spPr bwMode="auto">
          <a:xfrm>
            <a:off x="0" y="0"/>
            <a:ext cx="9144000" cy="3077766"/>
          </a:xfrm>
          <a:prstGeom prst="rect">
            <a:avLst/>
          </a:prstGeom>
          <a:noFill/>
          <a:ln w="28575">
            <a:noFill/>
            <a:miter lim="800000"/>
            <a:headEnd/>
            <a:tailEnd/>
          </a:ln>
        </p:spPr>
        <p:txBody>
          <a:bodyPr wrap="square" anchor="t">
            <a:spAutoFit/>
          </a:bodyPr>
          <a:lstStyle/>
          <a:p>
            <a:pPr algn="ctr">
              <a:spcBef>
                <a:spcPts val="0"/>
              </a:spcBef>
              <a:spcAft>
                <a:spcPts val="1200"/>
              </a:spcAft>
              <a:buClr>
                <a:schemeClr val="tx2"/>
              </a:buClr>
              <a:buSzPct val="75000"/>
              <a:defRPr/>
            </a:pPr>
            <a:r>
              <a:rPr lang="en-US" alt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Matthew 1:23 </a:t>
            </a:r>
          </a:p>
          <a:p>
            <a:pPr marL="0" indent="0" algn="just" eaLnBrk="1" hangingPunct="1">
              <a:buFont typeface="Wingdings" panose="05000000000000000000" pitchFamily="2" charset="2"/>
              <a:buNone/>
              <a:defRPr/>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cap="small" dirty="0">
                <a:latin typeface="Calibri" panose="020F0502020204030204" pitchFamily="34" charset="0"/>
                <a:cs typeface="Calibri" panose="020F0502020204030204" pitchFamily="34" charset="0"/>
              </a:rPr>
              <a:t>Behold, the </a:t>
            </a:r>
            <a:r>
              <a:rPr lang="en-US" sz="3600" b="1" u="sng" cap="small" dirty="0">
                <a:solidFill>
                  <a:srgbClr val="FFFFCC"/>
                </a:solidFill>
                <a:latin typeface="Calibri" panose="020F0502020204030204" pitchFamily="34" charset="0"/>
                <a:cs typeface="Calibri" panose="020F0502020204030204" pitchFamily="34" charset="0"/>
              </a:rPr>
              <a:t>virgin [</a:t>
            </a:r>
            <a:r>
              <a:rPr lang="en-US" sz="3600" b="1" i="1" u="sng" cap="small" dirty="0">
                <a:solidFill>
                  <a:srgbClr val="FFFFCC"/>
                </a:solidFill>
                <a:latin typeface="Calibri" panose="020F0502020204030204" pitchFamily="34" charset="0"/>
                <a:cs typeface="Calibri" panose="020F0502020204030204" pitchFamily="34" charset="0"/>
              </a:rPr>
              <a:t>Parthenos</a:t>
            </a:r>
            <a:r>
              <a:rPr lang="en-US" sz="3600" b="1" u="sng" cap="small" dirty="0">
                <a:solidFill>
                  <a:srgbClr val="FFFFCC"/>
                </a:solidFill>
                <a:latin typeface="Calibri" panose="020F0502020204030204" pitchFamily="34" charset="0"/>
                <a:cs typeface="Calibri" panose="020F0502020204030204" pitchFamily="34" charset="0"/>
              </a:rPr>
              <a:t>]</a:t>
            </a:r>
            <a:r>
              <a:rPr lang="en-US" sz="3600" cap="small" dirty="0">
                <a:latin typeface="Calibri" panose="020F0502020204030204" pitchFamily="34" charset="0"/>
                <a:cs typeface="Calibri" panose="020F0502020204030204" pitchFamily="34" charset="0"/>
              </a:rPr>
              <a:t> shall be with</a:t>
            </a:r>
            <a:r>
              <a:rPr lang="en-US" sz="3600" dirty="0">
                <a:latin typeface="Calibri" panose="020F0502020204030204" pitchFamily="34" charset="0"/>
                <a:cs typeface="Calibri" panose="020F0502020204030204" pitchFamily="34" charset="0"/>
              </a:rPr>
              <a:t> </a:t>
            </a:r>
            <a:r>
              <a:rPr lang="en-US" sz="3600" cap="small" dirty="0">
                <a:latin typeface="Calibri" panose="020F0502020204030204" pitchFamily="34" charset="0"/>
                <a:cs typeface="Calibri" panose="020F0502020204030204" pitchFamily="34" charset="0"/>
              </a:rPr>
              <a:t>child and shall bear a Son, and they shall call His name</a:t>
            </a:r>
            <a:r>
              <a:rPr lang="en-US" sz="3600" dirty="0">
                <a:latin typeface="Calibri" panose="020F0502020204030204" pitchFamily="34" charset="0"/>
                <a:cs typeface="Calibri" panose="020F0502020204030204" pitchFamily="34" charset="0"/>
              </a:rPr>
              <a:t> </a:t>
            </a:r>
            <a:r>
              <a:rPr lang="en-US" sz="3600" cap="small" dirty="0">
                <a:latin typeface="Calibri" panose="020F0502020204030204" pitchFamily="34" charset="0"/>
                <a:cs typeface="Calibri" panose="020F0502020204030204" pitchFamily="34" charset="0"/>
              </a:rPr>
              <a:t>Immanuel</a:t>
            </a:r>
            <a:r>
              <a:rPr lang="en-US" sz="3600" dirty="0">
                <a:latin typeface="Calibri" panose="020F0502020204030204" pitchFamily="34" charset="0"/>
                <a:cs typeface="Calibri" panose="020F0502020204030204" pitchFamily="34" charset="0"/>
              </a:rPr>
              <a:t>,” which translated means, ‘</a:t>
            </a:r>
            <a:r>
              <a:rPr lang="en-US" sz="3600" cap="small" dirty="0">
                <a:latin typeface="Calibri" panose="020F0502020204030204" pitchFamily="34" charset="0"/>
                <a:cs typeface="Calibri" panose="020F0502020204030204" pitchFamily="34" charset="0"/>
              </a:rPr>
              <a:t>God with us</a:t>
            </a:r>
            <a:r>
              <a:rPr lang="en-US" sz="3600" dirty="0">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251887979"/>
      </p:ext>
    </p:extLst>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6C61E7C-9471-45AB-9B89-80680512E1B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3" name="Content Placeholder 2"/>
          <p:cNvSpPr>
            <a:spLocks noGrp="1"/>
          </p:cNvSpPr>
          <p:nvPr>
            <p:ph idx="1"/>
          </p:nvPr>
        </p:nvSpPr>
        <p:spPr>
          <a:xfrm>
            <a:off x="0" y="0"/>
            <a:ext cx="9144000" cy="2819400"/>
          </a:xfrm>
        </p:spPr>
        <p:txBody>
          <a:bodyPr/>
          <a:lstStyle/>
          <a:p>
            <a:pPr marL="0" indent="0" algn="ctr">
              <a:spcBef>
                <a:spcPts val="0"/>
              </a:spcBef>
              <a:spcAft>
                <a:spcPts val="1200"/>
              </a:spcAft>
              <a:buNone/>
              <a:defRPr/>
            </a:pPr>
            <a:r>
              <a:rPr lang="en-US" sz="4000" kern="1200" dirty="0">
                <a:solidFill>
                  <a:srgbClr val="00FFFF"/>
                </a:solidFill>
                <a:effectLst>
                  <a:outerShdw blurRad="38100" dist="38100" dir="2700000" algn="tl">
                    <a:srgbClr val="000000">
                      <a:alpha val="43137"/>
                    </a:srgbClr>
                  </a:outerShdw>
                </a:effectLst>
                <a:ea typeface="+mj-ea"/>
                <a:cs typeface="Calibri" panose="020F0502020204030204" pitchFamily="34" charset="0"/>
              </a:rPr>
              <a:t>2 Timothy 3:16-17</a:t>
            </a:r>
          </a:p>
          <a:p>
            <a:pPr marL="0" indent="0" algn="just">
              <a:buNone/>
            </a:pPr>
            <a:r>
              <a:rPr lang="en-US" dirty="0">
                <a:effectLst>
                  <a:outerShdw blurRad="38100" dist="38100" dir="2700000" algn="tl">
                    <a:srgbClr val="000000">
                      <a:alpha val="43137"/>
                    </a:srgbClr>
                  </a:outerShdw>
                </a:effectLst>
              </a:rPr>
              <a:t>“All Scripture is </a:t>
            </a:r>
            <a:r>
              <a:rPr lang="en-US" b="1" u="sng" dirty="0">
                <a:solidFill>
                  <a:srgbClr val="FFFFCC"/>
                </a:solidFill>
                <a:effectLst>
                  <a:outerShdw blurRad="38100" dist="38100" dir="2700000" algn="tl">
                    <a:srgbClr val="000000">
                      <a:alpha val="43137"/>
                    </a:srgbClr>
                  </a:outerShdw>
                </a:effectLst>
              </a:rPr>
              <a:t>inspired by God [</a:t>
            </a:r>
            <a:r>
              <a:rPr lang="en-US" b="1" i="1" u="sng" dirty="0">
                <a:solidFill>
                  <a:srgbClr val="FFFFCC"/>
                </a:solidFill>
                <a:effectLst>
                  <a:outerShdw blurRad="38100" dist="38100" dir="2700000" algn="tl">
                    <a:srgbClr val="000000">
                      <a:alpha val="43137"/>
                    </a:srgbClr>
                  </a:outerShdw>
                </a:effectLst>
              </a:rPr>
              <a:t>theopneustos</a:t>
            </a:r>
            <a:r>
              <a:rPr lang="en-US" b="1" u="sng" dirty="0">
                <a:solidFill>
                  <a:srgbClr val="FFFFCC"/>
                </a:solidFill>
                <a:effectLst>
                  <a:outerShdw blurRad="38100" dist="38100" dir="2700000" algn="tl">
                    <a:srgbClr val="000000">
                      <a:alpha val="43137"/>
                    </a:srgbClr>
                  </a:outerShdw>
                </a:effectLst>
              </a:rPr>
              <a:t>]</a:t>
            </a:r>
            <a:r>
              <a:rPr lang="en-US" b="1" dirty="0">
                <a:solidFill>
                  <a:srgbClr val="FFFFCC"/>
                </a:solidFill>
                <a:effectLst>
                  <a:outerShdw blurRad="38100" dist="38100" dir="2700000" algn="tl">
                    <a:srgbClr val="000000">
                      <a:alpha val="43137"/>
                    </a:srgbClr>
                  </a:outerShdw>
                </a:effectLst>
              </a:rPr>
              <a:t> </a:t>
            </a:r>
            <a:r>
              <a:rPr lang="en-US" dirty="0">
                <a:effectLst>
                  <a:outerShdw blurRad="38100" dist="38100" dir="2700000" algn="tl">
                    <a:srgbClr val="000000">
                      <a:alpha val="43137"/>
                    </a:srgbClr>
                  </a:outerShdw>
                </a:effectLst>
              </a:rPr>
              <a:t>and profitable for teaching, for reproof, for correction, for training in righteousness</a:t>
            </a:r>
            <a:r>
              <a:rPr lang="en-US" sz="2800" dirty="0">
                <a:effectLst>
                  <a:outerShdw blurRad="38100" dist="38100" dir="2700000" algn="tl">
                    <a:srgbClr val="000000">
                      <a:alpha val="43137"/>
                    </a:srgbClr>
                  </a:outerShdw>
                </a:effectLst>
              </a:rPr>
              <a:t>; </a:t>
            </a:r>
            <a:r>
              <a:rPr lang="en-US" dirty="0">
                <a:effectLst>
                  <a:outerShdw blurRad="38100" dist="38100" dir="2700000" algn="tl">
                    <a:srgbClr val="000000">
                      <a:alpha val="43137"/>
                    </a:srgbClr>
                  </a:outerShdw>
                </a:effectLst>
                <a:latin typeface="Calibri" panose="020F0502020204030204" pitchFamily="34" charset="0"/>
              </a:rPr>
              <a:t>so that the man of God may be adequate, equipped for </a:t>
            </a:r>
            <a:r>
              <a:rPr lang="en-US" dirty="0">
                <a:effectLst>
                  <a:outerShdw blurRad="38100" dist="38100" dir="2700000" algn="tl">
                    <a:srgbClr val="000000">
                      <a:alpha val="43137"/>
                    </a:srgbClr>
                  </a:outerShdw>
                </a:effectLst>
              </a:rPr>
              <a:t>every</a:t>
            </a:r>
            <a:r>
              <a:rPr lang="en-US" dirty="0">
                <a:effectLst>
                  <a:outerShdw blurRad="38100" dist="38100" dir="2700000" algn="tl">
                    <a:srgbClr val="000000">
                      <a:alpha val="43137"/>
                    </a:srgbClr>
                  </a:outerShdw>
                </a:effectLst>
                <a:latin typeface="Calibri" panose="020F0502020204030204" pitchFamily="34" charset="0"/>
              </a:rPr>
              <a:t> good work.”</a:t>
            </a:r>
          </a:p>
        </p:txBody>
      </p:sp>
      <p:pic>
        <p:nvPicPr>
          <p:cNvPr id="4" name="Picture 2" descr="http://biblepic.com/53/29871.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657600" y="2971800"/>
            <a:ext cx="1828800" cy="1828800"/>
          </a:xfrm>
          <a:prstGeom prst="rect">
            <a:avLst/>
          </a:prstGeom>
          <a:noFill/>
        </p:spPr>
      </p:pic>
    </p:spTree>
    <p:extLst>
      <p:ext uri="{BB962C8B-B14F-4D97-AF65-F5344CB8AC3E}">
        <p14:creationId xmlns:p14="http://schemas.microsoft.com/office/powerpoint/2010/main" val="1027658467"/>
      </p:ext>
    </p:extLst>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a:extLst>
              <a:ext uri="{FF2B5EF4-FFF2-40B4-BE49-F238E27FC236}">
                <a16:creationId xmlns:a16="http://schemas.microsoft.com/office/drawing/2014/main" id="{3E5BDC3D-FD2D-40EE-A591-DA4134D12F9E}"/>
              </a:ext>
            </a:extLst>
          </p:cNvPr>
          <p:cNvSpPr>
            <a:spLocks noGrp="1" noChangeArrowheads="1"/>
          </p:cNvSpPr>
          <p:nvPr>
            <p:ph type="title" idx="4294967295"/>
          </p:nvPr>
        </p:nvSpPr>
        <p:spPr>
          <a:xfrm>
            <a:off x="685800" y="228600"/>
            <a:ext cx="7772400" cy="1143000"/>
          </a:xfrm>
        </p:spPr>
        <p:txBody>
          <a:bodyPr/>
          <a:lstStyle/>
          <a:p>
            <a:pPr algn="ctr"/>
            <a:r>
              <a:rPr lang="en-US" altLang="en-US" sz="3600" dirty="0">
                <a:effectLst>
                  <a:outerShdw blurRad="38100" dist="38100" dir="2700000" algn="tl">
                    <a:srgbClr val="000000">
                      <a:alpha val="43137"/>
                    </a:srgbClr>
                  </a:outerShdw>
                </a:effectLst>
              </a:rPr>
              <a:t>INSPIRATION OF SCRIPTURE</a:t>
            </a:r>
            <a:br>
              <a:rPr lang="en-US" altLang="en-US" sz="3600" dirty="0">
                <a:effectLst>
                  <a:outerShdw blurRad="38100" dist="38100" dir="2700000" algn="tl">
                    <a:srgbClr val="000000">
                      <a:alpha val="43137"/>
                    </a:srgbClr>
                  </a:outerShdw>
                </a:effectLst>
              </a:rPr>
            </a:br>
            <a:r>
              <a:rPr lang="en-US" altLang="en-US" sz="3600" dirty="0">
                <a:effectLst>
                  <a:outerShdw blurRad="38100" dist="38100" dir="2700000" algn="tl">
                    <a:srgbClr val="000000">
                      <a:alpha val="43137"/>
                    </a:srgbClr>
                  </a:outerShdw>
                </a:effectLst>
              </a:rPr>
              <a:t>2 Peter 1:20-21</a:t>
            </a:r>
          </a:p>
        </p:txBody>
      </p:sp>
      <p:sp>
        <p:nvSpPr>
          <p:cNvPr id="93187" name="Rectangle 3">
            <a:extLst>
              <a:ext uri="{FF2B5EF4-FFF2-40B4-BE49-F238E27FC236}">
                <a16:creationId xmlns:a16="http://schemas.microsoft.com/office/drawing/2014/main" id="{A8E44069-8AF2-4EBE-842F-5A4C48C53F73}"/>
              </a:ext>
            </a:extLst>
          </p:cNvPr>
          <p:cNvSpPr>
            <a:spLocks noGrp="1" noChangeArrowheads="1"/>
          </p:cNvSpPr>
          <p:nvPr>
            <p:ph type="body" sz="half" idx="4294967295"/>
          </p:nvPr>
        </p:nvSpPr>
        <p:spPr>
          <a:xfrm>
            <a:off x="609600" y="1676400"/>
            <a:ext cx="4343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90000"/>
              </a:lnSpc>
            </a:pPr>
            <a:r>
              <a:rPr lang="en-US" altLang="en-US" sz="2800" dirty="0">
                <a:effectLst>
                  <a:outerShdw blurRad="38100" dist="38100" dir="2700000" algn="tl">
                    <a:srgbClr val="000000">
                      <a:alpha val="43137"/>
                    </a:srgbClr>
                  </a:outerShdw>
                </a:effectLst>
              </a:rPr>
              <a:t>Men Wrote as they were inspired by Holy Spirit</a:t>
            </a:r>
          </a:p>
          <a:p>
            <a:pPr lvl="1">
              <a:lnSpc>
                <a:spcPct val="90000"/>
              </a:lnSpc>
              <a:buFont typeface="Wingdings" panose="05000000000000000000" pitchFamily="2" charset="2"/>
              <a:buNone/>
            </a:pPr>
            <a:r>
              <a:rPr lang="en-US" altLang="en-US" sz="2800" i="1" dirty="0">
                <a:effectLst>
                  <a:outerShdw blurRad="38100" dist="38100" dir="2700000" algn="tl">
                    <a:srgbClr val="000000">
                      <a:alpha val="43137"/>
                    </a:srgbClr>
                  </a:outerShdw>
                </a:effectLst>
              </a:rPr>
              <a:t>“phero” = to carry</a:t>
            </a:r>
            <a:r>
              <a:rPr lang="en-US" altLang="en-US" sz="2800" dirty="0">
                <a:effectLst>
                  <a:outerShdw blurRad="38100" dist="38100" dir="2700000" algn="tl">
                    <a:srgbClr val="000000">
                      <a:alpha val="43137"/>
                    </a:srgbClr>
                  </a:outerShdw>
                </a:effectLst>
              </a:rPr>
              <a:t> </a:t>
            </a:r>
          </a:p>
          <a:p>
            <a:pPr lvl="2">
              <a:lnSpc>
                <a:spcPct val="90000"/>
              </a:lnSpc>
              <a:buFont typeface="Wingdings" panose="05000000000000000000" pitchFamily="2" charset="2"/>
              <a:buNone/>
            </a:pPr>
            <a:r>
              <a:rPr lang="en-US" altLang="en-US" sz="2800" i="1" dirty="0">
                <a:effectLst>
                  <a:outerShdw blurRad="38100" dist="38100" dir="2700000" algn="tl">
                    <a:srgbClr val="000000">
                      <a:alpha val="43137"/>
                    </a:srgbClr>
                  </a:outerShdw>
                </a:effectLst>
              </a:rPr>
              <a:t>Acts 27:15,17</a:t>
            </a:r>
          </a:p>
          <a:p>
            <a:pPr lvl="2">
              <a:lnSpc>
                <a:spcPct val="90000"/>
              </a:lnSpc>
              <a:buFont typeface="Wingdings" panose="05000000000000000000" pitchFamily="2" charset="2"/>
              <a:buNone/>
            </a:pPr>
            <a:endParaRPr lang="en-US" altLang="en-US" sz="2800" i="1" dirty="0">
              <a:effectLst>
                <a:outerShdw blurRad="38100" dist="38100" dir="2700000" algn="tl">
                  <a:srgbClr val="000000">
                    <a:alpha val="43137"/>
                  </a:srgbClr>
                </a:outerShdw>
              </a:effectLst>
            </a:endParaRPr>
          </a:p>
          <a:p>
            <a:pPr>
              <a:lnSpc>
                <a:spcPct val="90000"/>
              </a:lnSpc>
            </a:pPr>
            <a:r>
              <a:rPr lang="en-US" altLang="en-US" sz="2800" dirty="0">
                <a:effectLst>
                  <a:outerShdw blurRad="38100" dist="38100" dir="2700000" algn="tl">
                    <a:srgbClr val="000000">
                      <a:alpha val="43137"/>
                    </a:srgbClr>
                  </a:outerShdw>
                </a:effectLst>
              </a:rPr>
              <a:t>Opposite of Knowledge of False Teachers</a:t>
            </a:r>
          </a:p>
          <a:p>
            <a:pPr lvl="1">
              <a:lnSpc>
                <a:spcPct val="90000"/>
              </a:lnSpc>
            </a:pPr>
            <a:r>
              <a:rPr lang="en-US" altLang="en-US" sz="2800" i="1" dirty="0">
                <a:effectLst>
                  <a:outerShdw blurRad="38100" dist="38100" dir="2700000" algn="tl">
                    <a:srgbClr val="000000">
                      <a:alpha val="43137"/>
                    </a:srgbClr>
                  </a:outerShdw>
                </a:effectLst>
              </a:rPr>
              <a:t>Which is their own imagination</a:t>
            </a:r>
          </a:p>
          <a:p>
            <a:pPr lvl="2">
              <a:lnSpc>
                <a:spcPct val="90000"/>
              </a:lnSpc>
            </a:pPr>
            <a:r>
              <a:rPr lang="en-US" altLang="en-US" sz="2800" i="1" dirty="0">
                <a:effectLst>
                  <a:outerShdw blurRad="38100" dist="38100" dir="2700000" algn="tl">
                    <a:srgbClr val="000000">
                      <a:alpha val="43137"/>
                    </a:srgbClr>
                  </a:outerShdw>
                </a:effectLst>
              </a:rPr>
              <a:t>Jer. 23:16</a:t>
            </a:r>
          </a:p>
        </p:txBody>
      </p:sp>
      <p:pic>
        <p:nvPicPr>
          <p:cNvPr id="93188" name="Picture 4" descr="C:\WINDOWS\Profiles\default\Application Data\Microsoft\Media Catalog\Downloaded Clips\cl0\TN00706_.wmf">
            <a:extLst>
              <a:ext uri="{FF2B5EF4-FFF2-40B4-BE49-F238E27FC236}">
                <a16:creationId xmlns:a16="http://schemas.microsoft.com/office/drawing/2014/main" id="{1D007ACF-A955-46C1-892C-0F847E420B21}"/>
              </a:ext>
            </a:extLst>
          </p:cNvPr>
          <p:cNvPicPr>
            <a:picLocks noGrp="1" noChangeAspect="1" noChangeArrowheads="1"/>
          </p:cNvPicPr>
          <p:nvPr>
            <p:ph type="clipArt" sz="half" idx="4294967295"/>
          </p:nvPr>
        </p:nvPicPr>
        <p:blipFill>
          <a:blip r:embed="rId2">
            <a:extLst>
              <a:ext uri="{28A0092B-C50C-407E-A947-70E740481C1C}">
                <a14:useLocalDpi xmlns:a14="http://schemas.microsoft.com/office/drawing/2010/main"/>
              </a:ext>
            </a:extLst>
          </a:blip>
          <a:srcRect/>
          <a:stretch>
            <a:fillRect/>
          </a:stretch>
        </p:blipFill>
        <p:spPr>
          <a:xfrm>
            <a:off x="5334000" y="1912937"/>
            <a:ext cx="3300413" cy="3733800"/>
          </a:xfrm>
        </p:spPr>
      </p:pic>
    </p:spTree>
    <p:extLst>
      <p:ext uri="{BB962C8B-B14F-4D97-AF65-F5344CB8AC3E}">
        <p14:creationId xmlns:p14="http://schemas.microsoft.com/office/powerpoint/2010/main" val="2653514487"/>
      </p:ext>
    </p:extLst>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2444D8E-CD3F-412F-A146-66781CA1108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6" name="Rectangle 1">
            <a:extLst>
              <a:ext uri="{FF2B5EF4-FFF2-40B4-BE49-F238E27FC236}">
                <a16:creationId xmlns:a16="http://schemas.microsoft.com/office/drawing/2014/main" id="{3178CE69-EBAA-43AD-9EDA-A37B24713561}"/>
              </a:ext>
            </a:extLst>
          </p:cNvPr>
          <p:cNvSpPr>
            <a:spLocks noChangeArrowheads="1"/>
          </p:cNvSpPr>
          <p:nvPr/>
        </p:nvSpPr>
        <p:spPr bwMode="auto">
          <a:xfrm>
            <a:off x="0" y="0"/>
            <a:ext cx="9144000" cy="2523768"/>
          </a:xfrm>
          <a:prstGeom prst="rect">
            <a:avLst/>
          </a:prstGeom>
          <a:noFill/>
          <a:ln w="28575">
            <a:noFill/>
            <a:miter lim="800000"/>
            <a:headEnd/>
            <a:tailEnd/>
          </a:ln>
        </p:spPr>
        <p:txBody>
          <a:bodyPr wrap="square" anchor="t">
            <a:spAutoFit/>
          </a:bodyPr>
          <a:lstStyle/>
          <a:p>
            <a:pPr algn="ctr">
              <a:spcBef>
                <a:spcPts val="0"/>
              </a:spcBef>
              <a:spcAft>
                <a:spcPts val="1200"/>
              </a:spcAft>
              <a:buClr>
                <a:schemeClr val="tx2"/>
              </a:buClr>
              <a:buSzPct val="75000"/>
              <a:defRPr/>
            </a:pPr>
            <a:r>
              <a:rPr lang="en-US" alt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Matthew 5:18 </a:t>
            </a:r>
          </a:p>
          <a:p>
            <a:pPr marL="0" indent="0" algn="just" eaLnBrk="1" hangingPunct="1">
              <a:buFont typeface="Wingdings" panose="05000000000000000000" pitchFamily="2" charset="2"/>
              <a:buNone/>
              <a:defRPr/>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truly I say to you, until heaven and earth pass away, not </a:t>
            </a:r>
            <a:r>
              <a:rPr lang="en-US" sz="3600"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smallest letter or stroke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shall pass from the Law until all is accomplished.”</a:t>
            </a:r>
          </a:p>
        </p:txBody>
      </p:sp>
      <p:pic>
        <p:nvPicPr>
          <p:cNvPr id="5" name="Picture 4">
            <a:extLst>
              <a:ext uri="{FF2B5EF4-FFF2-40B4-BE49-F238E27FC236}">
                <a16:creationId xmlns:a16="http://schemas.microsoft.com/office/drawing/2014/main" id="{5269FAF1-7A98-4DDD-B925-7A5CAB2AC45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429000" y="2819400"/>
            <a:ext cx="2286000" cy="2286000"/>
          </a:xfrm>
          <a:prstGeom prst="ellipse">
            <a:avLst/>
          </a:prstGeom>
          <a:ln>
            <a:noFill/>
          </a:ln>
          <a:effectLst>
            <a:softEdge rad="112500"/>
          </a:effectLst>
        </p:spPr>
      </p:pic>
    </p:spTree>
    <p:extLst>
      <p:ext uri="{BB962C8B-B14F-4D97-AF65-F5344CB8AC3E}">
        <p14:creationId xmlns:p14="http://schemas.microsoft.com/office/powerpoint/2010/main" val="3299953039"/>
      </p:ext>
    </p:extLst>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0" y="304800"/>
            <a:ext cx="9144000" cy="1143000"/>
          </a:xfrm>
        </p:spPr>
        <p:txBody>
          <a:bodyPr/>
          <a:lstStyle/>
          <a:p>
            <a:pPr algn="ctr" eaLnBrk="1" hangingPunct="1"/>
            <a:r>
              <a:rPr lang="en-US" altLang="en-US" sz="4000" dirty="0"/>
              <a:t>Three Arguments Against the Virgin Birth (Isa. 7:13-14)</a:t>
            </a:r>
          </a:p>
        </p:txBody>
      </p:sp>
      <p:sp>
        <p:nvSpPr>
          <p:cNvPr id="8195" name="Rectangle 3"/>
          <p:cNvSpPr>
            <a:spLocks noGrp="1" noChangeArrowheads="1"/>
          </p:cNvSpPr>
          <p:nvPr>
            <p:ph type="body" idx="1"/>
          </p:nvPr>
        </p:nvSpPr>
        <p:spPr>
          <a:xfrm>
            <a:off x="457200" y="1946275"/>
            <a:ext cx="6934200" cy="4114800"/>
          </a:xfrm>
        </p:spPr>
        <p:txBody>
          <a:bodyPr/>
          <a:lstStyle/>
          <a:p>
            <a:pPr marL="457200" indent="-457200" eaLnBrk="1" hangingPunct="1">
              <a:spcBef>
                <a:spcPts val="0"/>
              </a:spcBef>
              <a:spcAft>
                <a:spcPts val="3600"/>
              </a:spcAft>
              <a:buSzPct val="100000"/>
              <a:buFont typeface="+mj-lt"/>
              <a:buAutoNum type="arabicPeriod"/>
              <a:defRPr/>
            </a:pPr>
            <a:r>
              <a:rPr lang="en-US" sz="3600" dirty="0"/>
              <a:t>The Hebrew word is </a:t>
            </a:r>
            <a:r>
              <a:rPr lang="en-US" sz="3600" i="1" dirty="0" err="1"/>
              <a:t>Betulah</a:t>
            </a:r>
            <a:r>
              <a:rPr lang="en-US" sz="3600" dirty="0"/>
              <a:t> and not </a:t>
            </a:r>
            <a:r>
              <a:rPr lang="en-US" sz="3600" i="1" dirty="0"/>
              <a:t>Almah</a:t>
            </a:r>
            <a:r>
              <a:rPr lang="en-US" sz="3600" dirty="0"/>
              <a:t> (Joel 1:8)!</a:t>
            </a:r>
          </a:p>
          <a:p>
            <a:pPr marL="457200" indent="-457200" eaLnBrk="1" hangingPunct="1">
              <a:spcBef>
                <a:spcPts val="0"/>
              </a:spcBef>
              <a:spcAft>
                <a:spcPts val="3600"/>
              </a:spcAft>
              <a:buSzPct val="100000"/>
              <a:buFont typeface="+mj-lt"/>
              <a:buAutoNum type="arabicPeriod"/>
              <a:defRPr/>
            </a:pPr>
            <a:r>
              <a:rPr lang="en-US" sz="3600" dirty="0"/>
              <a:t>The Hebrew word </a:t>
            </a:r>
            <a:r>
              <a:rPr lang="en-US" sz="3600" i="1" dirty="0" err="1"/>
              <a:t>Almah</a:t>
            </a:r>
            <a:r>
              <a:rPr lang="en-US" sz="3600" i="1" dirty="0"/>
              <a:t> does not mean virgin</a:t>
            </a:r>
            <a:r>
              <a:rPr lang="en-US" sz="3600" dirty="0"/>
              <a:t>!</a:t>
            </a:r>
          </a:p>
          <a:p>
            <a:pPr marL="457200" indent="-457200" eaLnBrk="1" hangingPunct="1">
              <a:spcBef>
                <a:spcPts val="0"/>
              </a:spcBef>
              <a:spcAft>
                <a:spcPts val="3600"/>
              </a:spcAft>
              <a:buSzPct val="100000"/>
              <a:buFont typeface="+mj-lt"/>
              <a:buAutoNum type="arabicPeriod"/>
              <a:defRPr/>
            </a:pPr>
            <a:r>
              <a:rPr lang="en-US" sz="3600" b="1" u="sng" dirty="0">
                <a:solidFill>
                  <a:srgbClr val="FFFFCC"/>
                </a:solidFill>
              </a:rPr>
              <a:t>No relevance to Isaiah’s day</a:t>
            </a:r>
            <a:r>
              <a:rPr lang="en-US" sz="3600" b="1" dirty="0">
                <a:solidFill>
                  <a:srgbClr val="FFFFCC"/>
                </a:solidFill>
              </a:rPr>
              <a:t>!</a:t>
            </a:r>
          </a:p>
        </p:txBody>
      </p:sp>
      <p:pic>
        <p:nvPicPr>
          <p:cNvPr id="25604" name="Picture 5" descr="https://encrypted-tbn2.gstatic.com/images?q=tbn:ANd9GcQjYa1b34wEurDM_Ysus-MUPsGfl59ZGk9jgBY_m0Y7gik3vNxamA"/>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999538" y="2971800"/>
            <a:ext cx="1939925" cy="164633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12420426"/>
      </p:ext>
    </p:extLst>
  </p:cSld>
  <p:clrMapOvr>
    <a:masterClrMapping/>
  </p:clrMapOvr>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685800" y="304800"/>
            <a:ext cx="7772400" cy="762000"/>
          </a:xfrm>
        </p:spPr>
        <p:txBody>
          <a:bodyPr/>
          <a:lstStyle/>
          <a:p>
            <a:pPr algn="ctr" eaLnBrk="1" hangingPunct="1"/>
            <a:r>
              <a:rPr lang="en-US" altLang="en-US" dirty="0"/>
              <a:t>Isaiah 7:13-14</a:t>
            </a:r>
          </a:p>
        </p:txBody>
      </p:sp>
      <p:sp>
        <p:nvSpPr>
          <p:cNvPr id="6147" name="Rectangle 3"/>
          <p:cNvSpPr>
            <a:spLocks noGrp="1" noChangeArrowheads="1"/>
          </p:cNvSpPr>
          <p:nvPr>
            <p:ph type="body" idx="1"/>
          </p:nvPr>
        </p:nvSpPr>
        <p:spPr>
          <a:xfrm>
            <a:off x="228600" y="1066800"/>
            <a:ext cx="8382000" cy="5562600"/>
          </a:xfrm>
        </p:spPr>
        <p:txBody>
          <a:bodyPr/>
          <a:lstStyle/>
          <a:p>
            <a:pPr marL="457200" indent="-457200" eaLnBrk="1" hangingPunct="1">
              <a:spcBef>
                <a:spcPts val="0"/>
              </a:spcBef>
              <a:spcAft>
                <a:spcPts val="1600"/>
              </a:spcAft>
              <a:defRPr/>
            </a:pPr>
            <a:r>
              <a:rPr lang="en-US" dirty="0"/>
              <a:t>Ahaz’ Day?</a:t>
            </a:r>
          </a:p>
          <a:p>
            <a:pPr marL="914400" lvl="1" indent="-457200" eaLnBrk="1" hangingPunct="1">
              <a:spcBef>
                <a:spcPts val="0"/>
              </a:spcBef>
              <a:spcAft>
                <a:spcPts val="1600"/>
              </a:spcAft>
              <a:defRPr/>
            </a:pPr>
            <a:r>
              <a:rPr lang="en-US" dirty="0"/>
              <a:t>Isaiah 53 in Acts 8:31-35</a:t>
            </a:r>
          </a:p>
          <a:p>
            <a:pPr marL="914400" lvl="1" indent="-457200" eaLnBrk="1" hangingPunct="1">
              <a:spcBef>
                <a:spcPts val="0"/>
              </a:spcBef>
              <a:spcAft>
                <a:spcPts val="1600"/>
              </a:spcAft>
              <a:defRPr/>
            </a:pPr>
            <a:r>
              <a:rPr lang="en-US" dirty="0"/>
              <a:t>Sign (Isa 7:14)</a:t>
            </a:r>
          </a:p>
          <a:p>
            <a:pPr marL="914400" lvl="1" indent="-457200" eaLnBrk="1" hangingPunct="1">
              <a:spcBef>
                <a:spcPts val="0"/>
              </a:spcBef>
              <a:spcAft>
                <a:spcPts val="1600"/>
              </a:spcAft>
              <a:defRPr/>
            </a:pPr>
            <a:r>
              <a:rPr lang="en-US" dirty="0"/>
              <a:t>Two threats (Isa. 7:1-2)</a:t>
            </a:r>
          </a:p>
          <a:p>
            <a:pPr marL="1371600" lvl="2" indent="-457200" eaLnBrk="1" hangingPunct="1">
              <a:spcBef>
                <a:spcPts val="0"/>
              </a:spcBef>
              <a:spcAft>
                <a:spcPts val="1600"/>
              </a:spcAft>
              <a:defRPr/>
            </a:pPr>
            <a:r>
              <a:rPr lang="en-US" i="1" dirty="0"/>
              <a:t>Shear </a:t>
            </a:r>
            <a:r>
              <a:rPr lang="en-US" i="1" dirty="0" err="1"/>
              <a:t>Jashub</a:t>
            </a:r>
            <a:r>
              <a:rPr lang="en-US" dirty="0"/>
              <a:t> (Isa. 7:3)</a:t>
            </a:r>
          </a:p>
          <a:p>
            <a:pPr marL="1371600" lvl="2" indent="-457200" eaLnBrk="1" hangingPunct="1">
              <a:spcBef>
                <a:spcPts val="0"/>
              </a:spcBef>
              <a:spcAft>
                <a:spcPts val="1600"/>
              </a:spcAft>
              <a:defRPr/>
            </a:pPr>
            <a:r>
              <a:rPr lang="en-US" dirty="0"/>
              <a:t>David (Isa 7:13)</a:t>
            </a:r>
          </a:p>
          <a:p>
            <a:pPr marL="1371600" lvl="2" indent="-457200" eaLnBrk="1" hangingPunct="1">
              <a:spcBef>
                <a:spcPts val="0"/>
              </a:spcBef>
              <a:spcAft>
                <a:spcPts val="1600"/>
              </a:spcAft>
              <a:defRPr/>
            </a:pPr>
            <a:r>
              <a:rPr lang="en-US" dirty="0"/>
              <a:t>From the singular to the plural “you”</a:t>
            </a:r>
          </a:p>
          <a:p>
            <a:pPr marL="914400" lvl="1" indent="-457200" eaLnBrk="1" hangingPunct="1">
              <a:spcBef>
                <a:spcPts val="0"/>
              </a:spcBef>
              <a:spcAft>
                <a:spcPts val="1600"/>
              </a:spcAft>
              <a:defRPr/>
            </a:pPr>
            <a:r>
              <a:rPr lang="en-US" dirty="0"/>
              <a:t>Extended context (Isa 9:6; 11:1-5)</a:t>
            </a:r>
          </a:p>
        </p:txBody>
      </p:sp>
      <p:pic>
        <p:nvPicPr>
          <p:cNvPr id="20484" name="Picture 5" descr="https://encrypted-tbn2.gstatic.com/images?q=tbn:ANd9GcQjYa1b34wEurDM_Ysus-MUPsGfl59ZGk9jgBY_m0Y7gik3vNxamA"/>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172200" y="1600200"/>
            <a:ext cx="2617788" cy="2221517"/>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94058382"/>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
            <a:ext cx="7772400" cy="1143000"/>
          </a:xfrm>
        </p:spPr>
        <p:txBody>
          <a:bodyPr/>
          <a:lstStyle/>
          <a:p>
            <a:pPr algn="ctr">
              <a:buFontTx/>
              <a:buNone/>
              <a:defRPr/>
            </a:pPr>
            <a:r>
              <a:rPr lang="en-US" dirty="0"/>
              <a:t>Messiah Must Be:</a:t>
            </a:r>
          </a:p>
        </p:txBody>
      </p:sp>
      <p:sp>
        <p:nvSpPr>
          <p:cNvPr id="3" name="Content Placeholder 2"/>
          <p:cNvSpPr>
            <a:spLocks noGrp="1"/>
          </p:cNvSpPr>
          <p:nvPr>
            <p:ph idx="1"/>
          </p:nvPr>
        </p:nvSpPr>
        <p:spPr>
          <a:xfrm>
            <a:off x="228600" y="1600200"/>
            <a:ext cx="8686800" cy="3733800"/>
          </a:xfrm>
        </p:spPr>
        <p:txBody>
          <a:bodyPr/>
          <a:lstStyle/>
          <a:p>
            <a:pPr marL="457200" lvl="1" indent="-454025">
              <a:spcBef>
                <a:spcPts val="0"/>
              </a:spcBef>
              <a:spcAft>
                <a:spcPts val="3600"/>
              </a:spcAft>
              <a:buSzPct val="100000"/>
              <a:buFont typeface="+mj-lt"/>
              <a:buAutoNum type="arabicPeriod"/>
              <a:defRPr/>
            </a:pPr>
            <a:r>
              <a:rPr lang="en-US" sz="3600" dirty="0"/>
              <a:t>A man (Gen 3:15)  </a:t>
            </a:r>
          </a:p>
          <a:p>
            <a:pPr marL="457200" lvl="1" indent="-454025">
              <a:spcBef>
                <a:spcPts val="0"/>
              </a:spcBef>
              <a:spcAft>
                <a:spcPts val="3600"/>
              </a:spcAft>
              <a:buSzPct val="100000"/>
              <a:buFont typeface="+mj-lt"/>
              <a:buAutoNum type="arabicPeriod"/>
              <a:defRPr/>
            </a:pPr>
            <a:r>
              <a:rPr lang="en-US" sz="3600" dirty="0"/>
              <a:t>From Jacob’s line (Num 24:17)</a:t>
            </a:r>
          </a:p>
          <a:p>
            <a:pPr marL="457200" lvl="1" indent="-454025">
              <a:spcBef>
                <a:spcPts val="0"/>
              </a:spcBef>
              <a:spcAft>
                <a:spcPts val="3600"/>
              </a:spcAft>
              <a:buSzPct val="100000"/>
              <a:buFont typeface="+mj-lt"/>
              <a:buAutoNum type="arabicPeriod"/>
              <a:defRPr/>
            </a:pPr>
            <a:r>
              <a:rPr lang="en-US" sz="3600" dirty="0"/>
              <a:t>Appear prior to A.D. 70 (Mal 3:1)  </a:t>
            </a:r>
          </a:p>
          <a:p>
            <a:pPr marL="457200" lvl="1" indent="-454025">
              <a:spcBef>
                <a:spcPts val="0"/>
              </a:spcBef>
              <a:spcAft>
                <a:spcPts val="3600"/>
              </a:spcAft>
              <a:buSzPct val="100000"/>
              <a:buFont typeface="+mj-lt"/>
              <a:buAutoNum type="arabicPeriod"/>
              <a:defRPr/>
            </a:pPr>
            <a:r>
              <a:rPr lang="en-US" sz="3600" dirty="0"/>
              <a:t>Be born of a virgin (Isa 7:13-14)  </a:t>
            </a:r>
          </a:p>
          <a:p>
            <a:pPr marL="457200" lvl="1" indent="-454025">
              <a:spcBef>
                <a:spcPts val="0"/>
              </a:spcBef>
              <a:spcAft>
                <a:spcPts val="3600"/>
              </a:spcAft>
              <a:buSzPct val="100000"/>
              <a:buFont typeface="+mj-lt"/>
              <a:buAutoNum type="arabicPeriod"/>
              <a:defRPr/>
            </a:pPr>
            <a:r>
              <a:rPr lang="en-US" sz="3600" dirty="0"/>
              <a:t>Be born in Bethlehem (Micah 5:2)  </a:t>
            </a:r>
          </a:p>
        </p:txBody>
      </p:sp>
      <p:pic>
        <p:nvPicPr>
          <p:cNvPr id="4" name="Picture 5" descr="https://encrypted-tbn2.gstatic.com/images?q=tbn:ANd9GcQjYa1b34wEurDM_Ysus-MUPsGfl59ZGk9jgBY_m0Y7gik3vNxamA"/>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553200" y="1600200"/>
            <a:ext cx="2425280" cy="205740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39374418"/>
      </p:ext>
    </p:extLst>
  </p:cSld>
  <p:clrMapOvr>
    <a:masterClrMapping/>
  </p:clrMapOvr>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685800" y="304800"/>
            <a:ext cx="7772400" cy="762000"/>
          </a:xfrm>
        </p:spPr>
        <p:txBody>
          <a:bodyPr/>
          <a:lstStyle/>
          <a:p>
            <a:pPr algn="ctr" eaLnBrk="1" hangingPunct="1"/>
            <a:r>
              <a:rPr lang="en-US" altLang="en-US" dirty="0"/>
              <a:t>Isaiah 7:13-14</a:t>
            </a:r>
          </a:p>
        </p:txBody>
      </p:sp>
      <p:sp>
        <p:nvSpPr>
          <p:cNvPr id="6147" name="Rectangle 3"/>
          <p:cNvSpPr>
            <a:spLocks noGrp="1" noChangeArrowheads="1"/>
          </p:cNvSpPr>
          <p:nvPr>
            <p:ph type="body" idx="1"/>
          </p:nvPr>
        </p:nvSpPr>
        <p:spPr>
          <a:xfrm>
            <a:off x="228600" y="1066800"/>
            <a:ext cx="8382000" cy="5562600"/>
          </a:xfrm>
        </p:spPr>
        <p:txBody>
          <a:bodyPr/>
          <a:lstStyle/>
          <a:p>
            <a:pPr marL="457200" indent="-457200" eaLnBrk="1" hangingPunct="1">
              <a:spcBef>
                <a:spcPts val="0"/>
              </a:spcBef>
              <a:spcAft>
                <a:spcPts val="1600"/>
              </a:spcAft>
              <a:defRPr/>
            </a:pPr>
            <a:r>
              <a:rPr lang="en-US" b="1" dirty="0">
                <a:solidFill>
                  <a:srgbClr val="FFFFCC"/>
                </a:solidFill>
              </a:rPr>
              <a:t>Ahaz’ Day?</a:t>
            </a:r>
          </a:p>
          <a:p>
            <a:pPr marL="914400" lvl="1" indent="-457200" eaLnBrk="1" hangingPunct="1">
              <a:spcBef>
                <a:spcPts val="0"/>
              </a:spcBef>
              <a:spcAft>
                <a:spcPts val="1600"/>
              </a:spcAft>
              <a:defRPr/>
            </a:pPr>
            <a:r>
              <a:rPr lang="en-US" b="1" u="sng" dirty="0">
                <a:solidFill>
                  <a:srgbClr val="FFFFCC"/>
                </a:solidFill>
              </a:rPr>
              <a:t>Isaiah 53 in Acts 8:31-35</a:t>
            </a:r>
          </a:p>
          <a:p>
            <a:pPr marL="914400" lvl="1" indent="-457200" eaLnBrk="1" hangingPunct="1">
              <a:spcBef>
                <a:spcPts val="0"/>
              </a:spcBef>
              <a:spcAft>
                <a:spcPts val="1600"/>
              </a:spcAft>
              <a:defRPr/>
            </a:pPr>
            <a:r>
              <a:rPr lang="en-US" dirty="0"/>
              <a:t>Sign (Isa 7:14)</a:t>
            </a:r>
          </a:p>
          <a:p>
            <a:pPr marL="914400" lvl="1" indent="-457200" eaLnBrk="1" hangingPunct="1">
              <a:spcBef>
                <a:spcPts val="0"/>
              </a:spcBef>
              <a:spcAft>
                <a:spcPts val="1600"/>
              </a:spcAft>
              <a:defRPr/>
            </a:pPr>
            <a:r>
              <a:rPr lang="en-US" dirty="0"/>
              <a:t>Two threats (Isa. 7:1-2)</a:t>
            </a:r>
          </a:p>
          <a:p>
            <a:pPr marL="1371600" lvl="2" indent="-457200" eaLnBrk="1" hangingPunct="1">
              <a:spcBef>
                <a:spcPts val="0"/>
              </a:spcBef>
              <a:spcAft>
                <a:spcPts val="1600"/>
              </a:spcAft>
              <a:defRPr/>
            </a:pPr>
            <a:r>
              <a:rPr lang="en-US" i="1" dirty="0"/>
              <a:t>Shear </a:t>
            </a:r>
            <a:r>
              <a:rPr lang="en-US" i="1" dirty="0" err="1"/>
              <a:t>Jashub</a:t>
            </a:r>
            <a:r>
              <a:rPr lang="en-US" dirty="0"/>
              <a:t> (Isa. 7:3)</a:t>
            </a:r>
          </a:p>
          <a:p>
            <a:pPr marL="1371600" lvl="2" indent="-457200" eaLnBrk="1" hangingPunct="1">
              <a:spcBef>
                <a:spcPts val="0"/>
              </a:spcBef>
              <a:spcAft>
                <a:spcPts val="1600"/>
              </a:spcAft>
              <a:defRPr/>
            </a:pPr>
            <a:r>
              <a:rPr lang="en-US" dirty="0"/>
              <a:t>David (Isa 7:13)</a:t>
            </a:r>
          </a:p>
          <a:p>
            <a:pPr marL="1371600" lvl="2" indent="-457200" eaLnBrk="1" hangingPunct="1">
              <a:spcBef>
                <a:spcPts val="0"/>
              </a:spcBef>
              <a:spcAft>
                <a:spcPts val="1600"/>
              </a:spcAft>
              <a:defRPr/>
            </a:pPr>
            <a:r>
              <a:rPr lang="en-US" dirty="0"/>
              <a:t>From the singular to the plural “you”</a:t>
            </a:r>
          </a:p>
          <a:p>
            <a:pPr marL="914400" lvl="1" indent="-457200" eaLnBrk="1" hangingPunct="1">
              <a:spcBef>
                <a:spcPts val="0"/>
              </a:spcBef>
              <a:spcAft>
                <a:spcPts val="1600"/>
              </a:spcAft>
              <a:defRPr/>
            </a:pPr>
            <a:r>
              <a:rPr lang="en-US" dirty="0"/>
              <a:t>Extended context (Isa 9:6; 11:1-5)</a:t>
            </a:r>
          </a:p>
        </p:txBody>
      </p:sp>
      <p:pic>
        <p:nvPicPr>
          <p:cNvPr id="20484" name="Picture 5" descr="https://encrypted-tbn2.gstatic.com/images?q=tbn:ANd9GcQjYa1b34wEurDM_Ysus-MUPsGfl59ZGk9jgBY_m0Y7gik3vNxamA"/>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172200" y="1600200"/>
            <a:ext cx="2617788" cy="2221517"/>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04853004"/>
      </p:ext>
    </p:extLst>
  </p:cSld>
  <p:clrMapOvr>
    <a:masterClrMapping/>
  </p:clrMapOvr>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685800" y="304800"/>
            <a:ext cx="7772400" cy="762000"/>
          </a:xfrm>
        </p:spPr>
        <p:txBody>
          <a:bodyPr/>
          <a:lstStyle/>
          <a:p>
            <a:pPr algn="ctr" eaLnBrk="1" hangingPunct="1"/>
            <a:r>
              <a:rPr lang="en-US" altLang="en-US" dirty="0"/>
              <a:t>Isaiah 7:13-14</a:t>
            </a:r>
          </a:p>
        </p:txBody>
      </p:sp>
      <p:sp>
        <p:nvSpPr>
          <p:cNvPr id="6147" name="Rectangle 3"/>
          <p:cNvSpPr>
            <a:spLocks noGrp="1" noChangeArrowheads="1"/>
          </p:cNvSpPr>
          <p:nvPr>
            <p:ph type="body" idx="1"/>
          </p:nvPr>
        </p:nvSpPr>
        <p:spPr>
          <a:xfrm>
            <a:off x="228600" y="1066800"/>
            <a:ext cx="8382000" cy="5562600"/>
          </a:xfrm>
        </p:spPr>
        <p:txBody>
          <a:bodyPr/>
          <a:lstStyle/>
          <a:p>
            <a:pPr marL="457200" indent="-457200" eaLnBrk="1" hangingPunct="1">
              <a:spcBef>
                <a:spcPts val="0"/>
              </a:spcBef>
              <a:spcAft>
                <a:spcPts val="1600"/>
              </a:spcAft>
              <a:defRPr/>
            </a:pPr>
            <a:r>
              <a:rPr lang="en-US" b="1" dirty="0">
                <a:solidFill>
                  <a:srgbClr val="FFFFCC"/>
                </a:solidFill>
              </a:rPr>
              <a:t>Ahaz’ Day?</a:t>
            </a:r>
          </a:p>
          <a:p>
            <a:pPr marL="914400" lvl="1" indent="-457200" eaLnBrk="1" hangingPunct="1">
              <a:spcBef>
                <a:spcPts val="0"/>
              </a:spcBef>
              <a:spcAft>
                <a:spcPts val="1600"/>
              </a:spcAft>
              <a:defRPr/>
            </a:pPr>
            <a:r>
              <a:rPr lang="en-US" dirty="0"/>
              <a:t>Isaiah 53 in Acts 8:31-35</a:t>
            </a:r>
          </a:p>
          <a:p>
            <a:pPr marL="914400" lvl="1" indent="-457200" eaLnBrk="1" hangingPunct="1">
              <a:spcBef>
                <a:spcPts val="0"/>
              </a:spcBef>
              <a:spcAft>
                <a:spcPts val="1600"/>
              </a:spcAft>
              <a:defRPr/>
            </a:pPr>
            <a:r>
              <a:rPr lang="en-US" b="1" u="sng" dirty="0">
                <a:solidFill>
                  <a:srgbClr val="FFFFCC"/>
                </a:solidFill>
              </a:rPr>
              <a:t>Sign (Isa 7:14)</a:t>
            </a:r>
          </a:p>
          <a:p>
            <a:pPr marL="914400" lvl="1" indent="-457200" eaLnBrk="1" hangingPunct="1">
              <a:spcBef>
                <a:spcPts val="0"/>
              </a:spcBef>
              <a:spcAft>
                <a:spcPts val="1600"/>
              </a:spcAft>
              <a:defRPr/>
            </a:pPr>
            <a:r>
              <a:rPr lang="en-US" dirty="0"/>
              <a:t>Two threats (Isa. 7:1-2)</a:t>
            </a:r>
          </a:p>
          <a:p>
            <a:pPr marL="1371600" lvl="2" indent="-457200" eaLnBrk="1" hangingPunct="1">
              <a:spcBef>
                <a:spcPts val="0"/>
              </a:spcBef>
              <a:spcAft>
                <a:spcPts val="1600"/>
              </a:spcAft>
              <a:defRPr/>
            </a:pPr>
            <a:r>
              <a:rPr lang="en-US" i="1" dirty="0"/>
              <a:t>Shear </a:t>
            </a:r>
            <a:r>
              <a:rPr lang="en-US" i="1" dirty="0" err="1"/>
              <a:t>Jashub</a:t>
            </a:r>
            <a:r>
              <a:rPr lang="en-US" dirty="0"/>
              <a:t> (Isa. 7:3)</a:t>
            </a:r>
          </a:p>
          <a:p>
            <a:pPr marL="1371600" lvl="2" indent="-457200" eaLnBrk="1" hangingPunct="1">
              <a:spcBef>
                <a:spcPts val="0"/>
              </a:spcBef>
              <a:spcAft>
                <a:spcPts val="1600"/>
              </a:spcAft>
              <a:defRPr/>
            </a:pPr>
            <a:r>
              <a:rPr lang="en-US" dirty="0"/>
              <a:t>David (Isa 7:13)</a:t>
            </a:r>
          </a:p>
          <a:p>
            <a:pPr marL="1371600" lvl="2" indent="-457200" eaLnBrk="1" hangingPunct="1">
              <a:spcBef>
                <a:spcPts val="0"/>
              </a:spcBef>
              <a:spcAft>
                <a:spcPts val="1600"/>
              </a:spcAft>
              <a:defRPr/>
            </a:pPr>
            <a:r>
              <a:rPr lang="en-US" dirty="0"/>
              <a:t>From the singular to the plural “you”</a:t>
            </a:r>
          </a:p>
          <a:p>
            <a:pPr marL="914400" lvl="1" indent="-457200" eaLnBrk="1" hangingPunct="1">
              <a:spcBef>
                <a:spcPts val="0"/>
              </a:spcBef>
              <a:spcAft>
                <a:spcPts val="1600"/>
              </a:spcAft>
              <a:defRPr/>
            </a:pPr>
            <a:r>
              <a:rPr lang="en-US" dirty="0"/>
              <a:t>Extended context (Isa 9:6; 11:1-5)</a:t>
            </a:r>
          </a:p>
        </p:txBody>
      </p:sp>
      <p:pic>
        <p:nvPicPr>
          <p:cNvPr id="20484" name="Picture 5" descr="https://encrypted-tbn2.gstatic.com/images?q=tbn:ANd9GcQjYa1b34wEurDM_Ysus-MUPsGfl59ZGk9jgBY_m0Y7gik3vNxamA"/>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172200" y="1600200"/>
            <a:ext cx="2617788" cy="2221517"/>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25025873"/>
      </p:ext>
    </p:extLst>
  </p:cSld>
  <p:clrMapOvr>
    <a:masterClrMapping/>
  </p:clrMapOvr>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CABADA9-5A9F-4135-9E7E-B289B654C835}"/>
              </a:ext>
            </a:extLst>
          </p:cNvPr>
          <p:cNvPicPr>
            <a:picLocks noChangeAspect="1"/>
          </p:cNvPicPr>
          <p:nvPr/>
        </p:nvPicPr>
        <p:blipFill>
          <a:blip r:embed="rId2"/>
          <a:stretch>
            <a:fillRect/>
          </a:stretch>
        </p:blipFill>
        <p:spPr>
          <a:xfrm>
            <a:off x="0" y="0"/>
            <a:ext cx="9144000" cy="6857999"/>
          </a:xfrm>
          <a:prstGeom prst="rect">
            <a:avLst/>
          </a:prstGeom>
        </p:spPr>
      </p:pic>
      <p:sp>
        <p:nvSpPr>
          <p:cNvPr id="64514" name="Rectangle 1"/>
          <p:cNvSpPr>
            <a:spLocks noChangeArrowheads="1"/>
          </p:cNvSpPr>
          <p:nvPr/>
        </p:nvSpPr>
        <p:spPr bwMode="auto">
          <a:xfrm>
            <a:off x="0" y="0"/>
            <a:ext cx="9144000" cy="4801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a:spcBef>
                <a:spcPts val="0"/>
              </a:spcBef>
              <a:spcAft>
                <a:spcPts val="1200"/>
              </a:spcAft>
              <a:buClr>
                <a:schemeClr val="tx2"/>
              </a:buClr>
              <a:buSzPct val="75000"/>
              <a:defRPr/>
            </a:pPr>
            <a:r>
              <a:rPr lang="en-US" alt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Isaiah 7:13-14</a:t>
            </a:r>
          </a:p>
          <a:p>
            <a:pPr algn="just"/>
            <a:r>
              <a:rPr lang="en-US" altLang="en-US" sz="3600" dirty="0">
                <a:latin typeface="Calibri" panose="020F0502020204030204" pitchFamily="34" charset="0"/>
              </a:rPr>
              <a:t>“</a:t>
            </a:r>
            <a:r>
              <a:rPr lang="en-US" sz="3600" dirty="0">
                <a:latin typeface="Calibri" panose="020F0502020204030204" pitchFamily="34" charset="0"/>
              </a:rPr>
              <a:t>Then he said, “Listen now, O house of David! Is it too slight a thing for you to try the patience of men, that you will try the patience of my God as well? </a:t>
            </a:r>
            <a:r>
              <a:rPr lang="en-US" sz="3600" baseline="30000" dirty="0">
                <a:latin typeface="Calibri" panose="020F0502020204030204" pitchFamily="34" charset="0"/>
              </a:rPr>
              <a:t>14 </a:t>
            </a:r>
            <a:r>
              <a:rPr lang="en-US" sz="3600" dirty="0">
                <a:latin typeface="Calibri" panose="020F0502020204030204" pitchFamily="34" charset="0"/>
              </a:rPr>
              <a:t>Therefore the Lord Himself will give you a </a:t>
            </a:r>
            <a:r>
              <a:rPr lang="en-US" sz="3600" b="1" u="sng" dirty="0">
                <a:solidFill>
                  <a:srgbClr val="FFFFCC"/>
                </a:solidFill>
                <a:latin typeface="Calibri" panose="020F0502020204030204" pitchFamily="34" charset="0"/>
              </a:rPr>
              <a:t>sign</a:t>
            </a:r>
            <a:r>
              <a:rPr lang="en-US" sz="3600" dirty="0">
                <a:latin typeface="Calibri" panose="020F0502020204030204" pitchFamily="34" charset="0"/>
              </a:rPr>
              <a:t>: Behold, a virgin will be with child and bear a son, and she will call His name Immanuel.</a:t>
            </a:r>
            <a:r>
              <a:rPr lang="en-US" altLang="en-US" sz="3600" dirty="0">
                <a:latin typeface="Calibri" panose="020F0502020204030204" pitchFamily="34" charset="0"/>
              </a:rPr>
              <a:t>”</a:t>
            </a:r>
          </a:p>
        </p:txBody>
      </p:sp>
    </p:spTree>
    <p:extLst>
      <p:ext uri="{BB962C8B-B14F-4D97-AF65-F5344CB8AC3E}">
        <p14:creationId xmlns:p14="http://schemas.microsoft.com/office/powerpoint/2010/main" val="2112139194"/>
      </p:ext>
    </p:extLst>
  </p:cSld>
  <p:clrMapOvr>
    <a:masterClrMapping/>
  </p:clrMapOvr>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2512604867"/>
              </p:ext>
            </p:extLst>
          </p:nvPr>
        </p:nvGraphicFramePr>
        <p:xfrm>
          <a:off x="228600" y="526754"/>
          <a:ext cx="8686800" cy="5804492"/>
        </p:xfrm>
        <a:graphic>
          <a:graphicData uri="http://schemas.openxmlformats.org/drawingml/2006/table">
            <a:tbl>
              <a:tblPr firstRow="1" bandRow="1">
                <a:tableStyleId>{073A0DAA-6AF3-43AB-8588-CEC1D06C72B9}</a:tableStyleId>
              </a:tblPr>
              <a:tblGrid>
                <a:gridCol w="4343400">
                  <a:extLst>
                    <a:ext uri="{9D8B030D-6E8A-4147-A177-3AD203B41FA5}">
                      <a16:colId xmlns:a16="http://schemas.microsoft.com/office/drawing/2014/main" val="2941835128"/>
                    </a:ext>
                  </a:extLst>
                </a:gridCol>
                <a:gridCol w="4343400">
                  <a:extLst>
                    <a:ext uri="{9D8B030D-6E8A-4147-A177-3AD203B41FA5}">
                      <a16:colId xmlns:a16="http://schemas.microsoft.com/office/drawing/2014/main" val="1635026271"/>
                    </a:ext>
                  </a:extLst>
                </a:gridCol>
              </a:tblGrid>
              <a:tr h="1371600">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en-US" sz="3600" b="1" kern="1200" dirty="0">
                          <a:solidFill>
                            <a:srgbClr val="FFFFCC"/>
                          </a:solidFill>
                          <a:latin typeface="Calibri" panose="020F0502020204030204" pitchFamily="34" charset="0"/>
                          <a:ea typeface="+mn-ea"/>
                          <a:cs typeface="+mn-cs"/>
                        </a:rPr>
                        <a:t>ISAIAH 7 AND 8 DIFFERENCES</a:t>
                      </a:r>
                      <a:endParaRPr lang="en-US" sz="3600" b="1" kern="1200" dirty="0">
                        <a:solidFill>
                          <a:srgbClr val="FFFFCC"/>
                        </a:solidFill>
                        <a:latin typeface="Calibri" panose="020F0502020204030204" pitchFamily="34" charset="0"/>
                        <a:ea typeface="+mn-ea"/>
                        <a:cs typeface="+mn-cs"/>
                      </a:endParaRPr>
                    </a:p>
                  </a:txBody>
                  <a:tcPr anchor="ctr">
                    <a:solidFill>
                      <a:srgbClr val="0099FF"/>
                    </a:solid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3600" b="1" kern="1200" dirty="0">
                        <a:solidFill>
                          <a:schemeClr val="lt1"/>
                        </a:solidFill>
                        <a:latin typeface="Calibri" panose="020F0502020204030204" pitchFamily="34" charset="0"/>
                        <a:ea typeface="+mn-ea"/>
                        <a:cs typeface="+mn-cs"/>
                      </a:endParaRPr>
                    </a:p>
                  </a:txBody>
                  <a:tcPr>
                    <a:solidFill>
                      <a:srgbClr val="0099FF"/>
                    </a:solidFill>
                  </a:tcPr>
                </a:tc>
                <a:extLst>
                  <a:ext uri="{0D108BD9-81ED-4DB2-BD59-A6C34878D82A}">
                    <a16:rowId xmlns:a16="http://schemas.microsoft.com/office/drawing/2014/main" val="1923191769"/>
                  </a:ext>
                </a:extLst>
              </a:tr>
              <a:tr h="57912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en-US" sz="3200" b="1" kern="1200" cap="small" baseline="0" dirty="0">
                          <a:solidFill>
                            <a:schemeClr val="lt1"/>
                          </a:solidFill>
                          <a:latin typeface="Calibri" panose="020F0502020204030204" pitchFamily="34" charset="0"/>
                          <a:ea typeface="+mn-ea"/>
                          <a:cs typeface="+mn-cs"/>
                        </a:rPr>
                        <a:t>Isaiah 7</a:t>
                      </a:r>
                      <a:endParaRPr lang="en-US" sz="3200" b="1" kern="1200" cap="small" baseline="0" dirty="0">
                        <a:solidFill>
                          <a:schemeClr val="lt1"/>
                        </a:solidFill>
                        <a:latin typeface="Calibri" panose="020F0502020204030204" pitchFamily="34" charset="0"/>
                        <a:ea typeface="+mn-ea"/>
                        <a:cs typeface="+mn-cs"/>
                      </a:endParaRPr>
                    </a:p>
                  </a:txBody>
                  <a:tcPr>
                    <a:solidFill>
                      <a:srgbClr val="0099F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en-US" sz="3200" b="1" kern="1200" cap="small" baseline="0" dirty="0">
                          <a:solidFill>
                            <a:schemeClr val="lt1"/>
                          </a:solidFill>
                          <a:latin typeface="Calibri" panose="020F0502020204030204" pitchFamily="34" charset="0"/>
                          <a:ea typeface="+mn-ea"/>
                          <a:cs typeface="+mn-cs"/>
                        </a:rPr>
                        <a:t>Isaiah 8</a:t>
                      </a:r>
                      <a:endParaRPr lang="en-US" sz="3200" b="1" kern="1200" cap="small" baseline="0" dirty="0">
                        <a:solidFill>
                          <a:schemeClr val="lt1"/>
                        </a:solidFill>
                        <a:latin typeface="Calibri" panose="020F0502020204030204" pitchFamily="34" charset="0"/>
                        <a:ea typeface="+mn-ea"/>
                        <a:cs typeface="+mn-cs"/>
                      </a:endParaRPr>
                    </a:p>
                  </a:txBody>
                  <a:tcPr>
                    <a:solidFill>
                      <a:srgbClr val="0099FF"/>
                    </a:solidFill>
                  </a:tcPr>
                </a:tc>
                <a:extLst>
                  <a:ext uri="{0D108BD9-81ED-4DB2-BD59-A6C34878D82A}">
                    <a16:rowId xmlns:a16="http://schemas.microsoft.com/office/drawing/2014/main" val="3761866451"/>
                  </a:ext>
                </a:extLst>
              </a:tr>
              <a:tr h="727223">
                <a:tc>
                  <a:txBody>
                    <a:bodyPr/>
                    <a:lstStyle/>
                    <a:p>
                      <a:pPr marL="0" marR="0" lvl="0" indent="0" algn="l" defTabSz="914400" rtl="0" eaLnBrk="1" fontAlgn="base" latinLnBrk="0" hangingPunct="1">
                        <a:lnSpc>
                          <a:spcPct val="100000"/>
                        </a:lnSpc>
                        <a:spcBef>
                          <a:spcPct val="20000"/>
                        </a:spcBef>
                        <a:spcAft>
                          <a:spcPct val="0"/>
                        </a:spcAft>
                        <a:buClr>
                          <a:srgbClr val="C00000"/>
                        </a:buClr>
                        <a:buSzPct val="75000"/>
                        <a:buFont typeface="Wingdings" panose="05000000000000000000" pitchFamily="2" charset="2"/>
                        <a:buNone/>
                        <a:tabLst/>
                        <a:defRPr/>
                      </a:pPr>
                      <a:r>
                        <a:rPr kumimoji="0" lang="en-US" sz="2800" b="1" i="0" u="none" strike="noStrike" kern="0" cap="none" spc="0" normalizeH="0" baseline="0" noProof="0" dirty="0">
                          <a:ln>
                            <a:noFill/>
                          </a:ln>
                          <a:solidFill>
                            <a:schemeClr val="bg2"/>
                          </a:solidFill>
                          <a:effectLst/>
                          <a:uLnTx/>
                          <a:uFillTx/>
                          <a:latin typeface="Calibri" panose="020F0502020204030204" pitchFamily="34" charset="0"/>
                          <a:ea typeface="+mn-ea"/>
                          <a:cs typeface="+mn-cs"/>
                        </a:rPr>
                        <a:t>Immanuel</a:t>
                      </a:r>
                    </a:p>
                  </a:txBody>
                  <a:tcPr/>
                </a:tc>
                <a:tc>
                  <a:txBody>
                    <a:bodyPr/>
                    <a:lstStyle/>
                    <a:p>
                      <a:pPr marL="0" marR="0" lvl="0" indent="0" algn="l" defTabSz="914400" rtl="0" eaLnBrk="1" fontAlgn="base" latinLnBrk="0" hangingPunct="1">
                        <a:lnSpc>
                          <a:spcPct val="100000"/>
                        </a:lnSpc>
                        <a:spcBef>
                          <a:spcPct val="20000"/>
                        </a:spcBef>
                        <a:spcAft>
                          <a:spcPct val="0"/>
                        </a:spcAft>
                        <a:buClr>
                          <a:srgbClr val="C00000"/>
                        </a:buClr>
                        <a:buSzPct val="75000"/>
                        <a:buFont typeface="Wingdings" panose="05000000000000000000" pitchFamily="2" charset="2"/>
                        <a:buNone/>
                        <a:tabLst/>
                        <a:defRPr/>
                      </a:pPr>
                      <a:r>
                        <a:rPr kumimoji="0" lang="en-US" sz="2800" b="1" i="0" u="none" strike="noStrike" kern="0" cap="none" spc="0" normalizeH="0" baseline="0" noProof="0" dirty="0">
                          <a:ln>
                            <a:noFill/>
                          </a:ln>
                          <a:solidFill>
                            <a:schemeClr val="bg2"/>
                          </a:solidFill>
                          <a:effectLst/>
                          <a:uLnTx/>
                          <a:uFillTx/>
                          <a:latin typeface="Calibri" panose="020F0502020204030204" pitchFamily="34" charset="0"/>
                          <a:ea typeface="+mn-ea"/>
                          <a:cs typeface="+mn-cs"/>
                        </a:rPr>
                        <a:t>Maher-</a:t>
                      </a:r>
                      <a:r>
                        <a:rPr kumimoji="0" lang="en-US" sz="2800" b="1" i="0" u="none" strike="noStrike" kern="0" cap="none" spc="0" normalizeH="0" baseline="0" noProof="0" dirty="0" err="1">
                          <a:ln>
                            <a:noFill/>
                          </a:ln>
                          <a:solidFill>
                            <a:schemeClr val="bg2"/>
                          </a:solidFill>
                          <a:effectLst/>
                          <a:uLnTx/>
                          <a:uFillTx/>
                          <a:latin typeface="Calibri" panose="020F0502020204030204" pitchFamily="34" charset="0"/>
                          <a:ea typeface="+mn-ea"/>
                          <a:cs typeface="+mn-cs"/>
                        </a:rPr>
                        <a:t>shalal</a:t>
                      </a:r>
                      <a:r>
                        <a:rPr kumimoji="0" lang="en-US" sz="2800" b="1" i="0" u="none" strike="noStrike" kern="0" cap="none" spc="0" normalizeH="0" baseline="0" noProof="0" dirty="0">
                          <a:ln>
                            <a:noFill/>
                          </a:ln>
                          <a:solidFill>
                            <a:schemeClr val="bg2"/>
                          </a:solidFill>
                          <a:effectLst/>
                          <a:uLnTx/>
                          <a:uFillTx/>
                          <a:latin typeface="Calibri" panose="020F0502020204030204" pitchFamily="34" charset="0"/>
                          <a:ea typeface="+mn-ea"/>
                          <a:cs typeface="+mn-cs"/>
                        </a:rPr>
                        <a:t>-hash-</a:t>
                      </a:r>
                      <a:r>
                        <a:rPr kumimoji="0" lang="en-US" sz="2800" b="1" i="0" u="none" strike="noStrike" kern="0" cap="none" spc="0" normalizeH="0" baseline="0" noProof="0" dirty="0" err="1">
                          <a:ln>
                            <a:noFill/>
                          </a:ln>
                          <a:solidFill>
                            <a:schemeClr val="bg2"/>
                          </a:solidFill>
                          <a:effectLst/>
                          <a:uLnTx/>
                          <a:uFillTx/>
                          <a:latin typeface="Calibri" panose="020F0502020204030204" pitchFamily="34" charset="0"/>
                          <a:ea typeface="+mn-ea"/>
                          <a:cs typeface="+mn-cs"/>
                        </a:rPr>
                        <a:t>baz</a:t>
                      </a:r>
                      <a:endParaRPr kumimoji="0" lang="en-US" sz="2800" b="1" i="0" u="none" strike="noStrike" kern="0" cap="none" spc="0" normalizeH="0" baseline="0" noProof="0" dirty="0">
                        <a:ln>
                          <a:noFill/>
                        </a:ln>
                        <a:solidFill>
                          <a:schemeClr val="bg2"/>
                        </a:solidFill>
                        <a:effectLst/>
                        <a:uLnTx/>
                        <a:uFillTx/>
                        <a:latin typeface="Calibri" panose="020F0502020204030204" pitchFamily="34" charset="0"/>
                        <a:ea typeface="+mn-ea"/>
                        <a:cs typeface="+mn-cs"/>
                      </a:endParaRPr>
                    </a:p>
                  </a:txBody>
                  <a:tcPr/>
                </a:tc>
                <a:extLst>
                  <a:ext uri="{0D108BD9-81ED-4DB2-BD59-A6C34878D82A}">
                    <a16:rowId xmlns:a16="http://schemas.microsoft.com/office/drawing/2014/main" val="1872098101"/>
                  </a:ext>
                </a:extLst>
              </a:tr>
              <a:tr h="727223">
                <a:tc>
                  <a:txBody>
                    <a:bodyPr/>
                    <a:lstStyle/>
                    <a:p>
                      <a:pPr marL="0" marR="0" lvl="0" indent="0" algn="l" defTabSz="914400" rtl="0" eaLnBrk="1" fontAlgn="base" latinLnBrk="0" hangingPunct="1">
                        <a:lnSpc>
                          <a:spcPct val="100000"/>
                        </a:lnSpc>
                        <a:spcBef>
                          <a:spcPct val="20000"/>
                        </a:spcBef>
                        <a:spcAft>
                          <a:spcPct val="0"/>
                        </a:spcAft>
                        <a:buClr>
                          <a:srgbClr val="C00000"/>
                        </a:buClr>
                        <a:buSzPct val="75000"/>
                        <a:buFont typeface="Wingdings" panose="05000000000000000000" pitchFamily="2" charset="2"/>
                        <a:buNone/>
                        <a:tabLst/>
                        <a:defRPr/>
                      </a:pPr>
                      <a:r>
                        <a:rPr kumimoji="0" lang="en-US" sz="2800" b="1" i="0" u="none" strike="noStrike" kern="0" cap="none" spc="0" normalizeH="0" baseline="0" noProof="0" dirty="0">
                          <a:ln>
                            <a:noFill/>
                          </a:ln>
                          <a:solidFill>
                            <a:schemeClr val="bg2"/>
                          </a:solidFill>
                          <a:effectLst/>
                          <a:uLnTx/>
                          <a:uFillTx/>
                          <a:latin typeface="Calibri" panose="020F0502020204030204" pitchFamily="34" charset="0"/>
                          <a:ea typeface="+mn-ea"/>
                          <a:cs typeface="+mn-cs"/>
                        </a:rPr>
                        <a:t>Blessing</a:t>
                      </a:r>
                    </a:p>
                  </a:txBody>
                  <a:tcPr/>
                </a:tc>
                <a:tc>
                  <a:txBody>
                    <a:bodyPr/>
                    <a:lstStyle/>
                    <a:p>
                      <a:pPr marL="0" marR="0" lvl="0" indent="0" algn="l" defTabSz="914400" rtl="0" eaLnBrk="1" fontAlgn="base" latinLnBrk="0" hangingPunct="1">
                        <a:lnSpc>
                          <a:spcPct val="100000"/>
                        </a:lnSpc>
                        <a:spcBef>
                          <a:spcPct val="20000"/>
                        </a:spcBef>
                        <a:spcAft>
                          <a:spcPct val="0"/>
                        </a:spcAft>
                        <a:buClr>
                          <a:srgbClr val="C00000"/>
                        </a:buClr>
                        <a:buSzPct val="75000"/>
                        <a:buFont typeface="Wingdings" panose="05000000000000000000" pitchFamily="2" charset="2"/>
                        <a:buNone/>
                        <a:tabLst/>
                        <a:defRPr/>
                      </a:pPr>
                      <a:r>
                        <a:rPr kumimoji="0" lang="en-US" sz="2800" b="1" i="0" u="none" strike="noStrike" kern="0" cap="none" spc="0" normalizeH="0" baseline="0" noProof="0" dirty="0">
                          <a:ln>
                            <a:noFill/>
                          </a:ln>
                          <a:solidFill>
                            <a:schemeClr val="bg2"/>
                          </a:solidFill>
                          <a:effectLst/>
                          <a:uLnTx/>
                          <a:uFillTx/>
                          <a:latin typeface="Calibri" panose="020F0502020204030204" pitchFamily="34" charset="0"/>
                          <a:ea typeface="+mn-ea"/>
                          <a:cs typeface="+mn-cs"/>
                        </a:rPr>
                        <a:t>Judgment</a:t>
                      </a:r>
                    </a:p>
                  </a:txBody>
                  <a:tcPr/>
                </a:tc>
                <a:extLst>
                  <a:ext uri="{0D108BD9-81ED-4DB2-BD59-A6C34878D82A}">
                    <a16:rowId xmlns:a16="http://schemas.microsoft.com/office/drawing/2014/main" val="3349206850"/>
                  </a:ext>
                </a:extLst>
              </a:tr>
              <a:tr h="727223">
                <a:tc>
                  <a:txBody>
                    <a:bodyPr/>
                    <a:lstStyle/>
                    <a:p>
                      <a:pPr marL="0" marR="0" lvl="0" indent="0" algn="l" defTabSz="914400" rtl="0" eaLnBrk="1" fontAlgn="base" latinLnBrk="0" hangingPunct="1">
                        <a:lnSpc>
                          <a:spcPct val="100000"/>
                        </a:lnSpc>
                        <a:spcBef>
                          <a:spcPct val="20000"/>
                        </a:spcBef>
                        <a:spcAft>
                          <a:spcPct val="0"/>
                        </a:spcAft>
                        <a:buClr>
                          <a:srgbClr val="C00000"/>
                        </a:buClr>
                        <a:buSzPct val="75000"/>
                        <a:buFont typeface="Wingdings" panose="05000000000000000000" pitchFamily="2" charset="2"/>
                        <a:buNone/>
                        <a:tabLst/>
                        <a:defRPr/>
                      </a:pPr>
                      <a:r>
                        <a:rPr kumimoji="0" lang="en-US" sz="2800" b="1" i="0" u="none" strike="noStrike" kern="0" cap="none" spc="0" normalizeH="0" baseline="0" noProof="0" dirty="0">
                          <a:ln>
                            <a:noFill/>
                          </a:ln>
                          <a:solidFill>
                            <a:schemeClr val="bg2"/>
                          </a:solidFill>
                          <a:effectLst/>
                          <a:uLnTx/>
                          <a:uFillTx/>
                          <a:latin typeface="Calibri" panose="020F0502020204030204" pitchFamily="34" charset="0"/>
                          <a:ea typeface="+mn-ea"/>
                          <a:cs typeface="+mn-cs"/>
                        </a:rPr>
                        <a:t>Born to a virgin</a:t>
                      </a:r>
                    </a:p>
                  </a:txBody>
                  <a:tcPr/>
                </a:tc>
                <a:tc>
                  <a:txBody>
                    <a:bodyPr/>
                    <a:lstStyle/>
                    <a:p>
                      <a:pPr marL="0" marR="0" lvl="0" indent="0" algn="l" defTabSz="914400" rtl="0" eaLnBrk="1" fontAlgn="base" latinLnBrk="0" hangingPunct="1">
                        <a:lnSpc>
                          <a:spcPct val="100000"/>
                        </a:lnSpc>
                        <a:spcBef>
                          <a:spcPct val="20000"/>
                        </a:spcBef>
                        <a:spcAft>
                          <a:spcPct val="0"/>
                        </a:spcAft>
                        <a:buClr>
                          <a:srgbClr val="C00000"/>
                        </a:buClr>
                        <a:buSzPct val="75000"/>
                        <a:buFont typeface="Wingdings" panose="05000000000000000000" pitchFamily="2" charset="2"/>
                        <a:buNone/>
                        <a:tabLst/>
                        <a:defRPr/>
                      </a:pPr>
                      <a:r>
                        <a:rPr kumimoji="0" lang="en-US" sz="2800" b="1" i="0" u="none" strike="noStrike" kern="0" cap="none" spc="0" normalizeH="0" baseline="0" noProof="0" dirty="0">
                          <a:ln>
                            <a:noFill/>
                          </a:ln>
                          <a:solidFill>
                            <a:schemeClr val="bg2"/>
                          </a:solidFill>
                          <a:effectLst/>
                          <a:uLnTx/>
                          <a:uFillTx/>
                          <a:latin typeface="Calibri" panose="020F0502020204030204" pitchFamily="34" charset="0"/>
                          <a:ea typeface="+mn-ea"/>
                          <a:cs typeface="+mn-cs"/>
                        </a:rPr>
                        <a:t>Born to Isaiah's wife</a:t>
                      </a:r>
                    </a:p>
                  </a:txBody>
                  <a:tcPr/>
                </a:tc>
                <a:extLst>
                  <a:ext uri="{0D108BD9-81ED-4DB2-BD59-A6C34878D82A}">
                    <a16:rowId xmlns:a16="http://schemas.microsoft.com/office/drawing/2014/main" val="3466771009"/>
                  </a:ext>
                </a:extLst>
              </a:tr>
              <a:tr h="727223">
                <a:tc>
                  <a:txBody>
                    <a:bodyPr/>
                    <a:lstStyle/>
                    <a:p>
                      <a:pPr marL="0" marR="0" lvl="0" indent="0" algn="l" defTabSz="914400" rtl="0" eaLnBrk="1" fontAlgn="base" latinLnBrk="0" hangingPunct="1">
                        <a:lnSpc>
                          <a:spcPct val="100000"/>
                        </a:lnSpc>
                        <a:spcBef>
                          <a:spcPct val="20000"/>
                        </a:spcBef>
                        <a:spcAft>
                          <a:spcPct val="0"/>
                        </a:spcAft>
                        <a:buClr>
                          <a:srgbClr val="C00000"/>
                        </a:buClr>
                        <a:buSzPct val="75000"/>
                        <a:buFont typeface="Wingdings" panose="05000000000000000000" pitchFamily="2" charset="2"/>
                        <a:buNone/>
                        <a:tabLst/>
                        <a:defRPr/>
                      </a:pPr>
                      <a:r>
                        <a:rPr kumimoji="0" lang="en-US" sz="2800" b="1" i="0" u="none" strike="noStrike" kern="0" cap="none" spc="0" normalizeH="0" baseline="0" noProof="0" dirty="0">
                          <a:ln>
                            <a:noFill/>
                          </a:ln>
                          <a:solidFill>
                            <a:schemeClr val="bg2"/>
                          </a:solidFill>
                          <a:effectLst/>
                          <a:uLnTx/>
                          <a:uFillTx/>
                          <a:latin typeface="Calibri" panose="020F0502020204030204" pitchFamily="34" charset="0"/>
                          <a:ea typeface="+mn-ea"/>
                          <a:cs typeface="+mn-cs"/>
                        </a:rPr>
                        <a:t>Age 12 </a:t>
                      </a:r>
                    </a:p>
                  </a:txBody>
                  <a:tcPr/>
                </a:tc>
                <a:tc>
                  <a:txBody>
                    <a:bodyPr/>
                    <a:lstStyle/>
                    <a:p>
                      <a:pPr marL="0" marR="0" lvl="0" indent="0" algn="l" defTabSz="914400" rtl="0" eaLnBrk="1" fontAlgn="base" latinLnBrk="0" hangingPunct="1">
                        <a:lnSpc>
                          <a:spcPct val="100000"/>
                        </a:lnSpc>
                        <a:spcBef>
                          <a:spcPct val="20000"/>
                        </a:spcBef>
                        <a:spcAft>
                          <a:spcPct val="0"/>
                        </a:spcAft>
                        <a:buClr>
                          <a:srgbClr val="C00000"/>
                        </a:buClr>
                        <a:buSzPct val="75000"/>
                        <a:buFont typeface="Wingdings" panose="05000000000000000000" pitchFamily="2" charset="2"/>
                        <a:buNone/>
                        <a:tabLst/>
                        <a:defRPr/>
                      </a:pPr>
                      <a:r>
                        <a:rPr kumimoji="0" lang="en-US" sz="2800" b="1" i="0" u="none" strike="noStrike" kern="0" cap="none" spc="0" normalizeH="0" baseline="0" noProof="0" dirty="0">
                          <a:ln>
                            <a:noFill/>
                          </a:ln>
                          <a:solidFill>
                            <a:schemeClr val="bg2"/>
                          </a:solidFill>
                          <a:effectLst/>
                          <a:uLnTx/>
                          <a:uFillTx/>
                          <a:latin typeface="Calibri" panose="020F0502020204030204" pitchFamily="34" charset="0"/>
                          <a:ea typeface="+mn-ea"/>
                          <a:cs typeface="+mn-cs"/>
                        </a:rPr>
                        <a:t>Age 1-2</a:t>
                      </a:r>
                    </a:p>
                  </a:txBody>
                  <a:tcPr/>
                </a:tc>
                <a:extLst>
                  <a:ext uri="{0D108BD9-81ED-4DB2-BD59-A6C34878D82A}">
                    <a16:rowId xmlns:a16="http://schemas.microsoft.com/office/drawing/2014/main" val="392342736"/>
                  </a:ext>
                </a:extLst>
              </a:tr>
              <a:tr h="944880">
                <a:tc>
                  <a:txBody>
                    <a:bodyPr/>
                    <a:lstStyle/>
                    <a:p>
                      <a:pPr marL="0" marR="0" lvl="0" indent="0" algn="l" defTabSz="914400" rtl="0" eaLnBrk="1" fontAlgn="base" latinLnBrk="0" hangingPunct="1">
                        <a:lnSpc>
                          <a:spcPct val="100000"/>
                        </a:lnSpc>
                        <a:spcBef>
                          <a:spcPct val="20000"/>
                        </a:spcBef>
                        <a:spcAft>
                          <a:spcPct val="0"/>
                        </a:spcAft>
                        <a:buClr>
                          <a:srgbClr val="C00000"/>
                        </a:buClr>
                        <a:buSzPct val="75000"/>
                        <a:buFont typeface="Wingdings" panose="05000000000000000000" pitchFamily="2" charset="2"/>
                        <a:buNone/>
                        <a:tabLst/>
                        <a:defRPr/>
                      </a:pPr>
                      <a:r>
                        <a:rPr kumimoji="0" lang="en-US" sz="2800" b="1" i="0" u="none" strike="noStrike" kern="0" cap="none" spc="0" normalizeH="0" baseline="0" noProof="0" dirty="0">
                          <a:ln>
                            <a:noFill/>
                          </a:ln>
                          <a:solidFill>
                            <a:schemeClr val="bg2"/>
                          </a:solidFill>
                          <a:effectLst/>
                          <a:uLnTx/>
                          <a:uFillTx/>
                          <a:latin typeface="Calibri" panose="020F0502020204030204" pitchFamily="34" charset="0"/>
                          <a:ea typeface="+mn-ea"/>
                          <a:cs typeface="+mn-cs"/>
                        </a:rPr>
                        <a:t>Assyrian judgment upon Judah</a:t>
                      </a:r>
                    </a:p>
                  </a:txBody>
                  <a:tcPr/>
                </a:tc>
                <a:tc>
                  <a:txBody>
                    <a:bodyPr/>
                    <a:lstStyle/>
                    <a:p>
                      <a:pPr marL="0" marR="0" lvl="0" indent="0" algn="l" defTabSz="914400" rtl="0" eaLnBrk="1" fontAlgn="base" latinLnBrk="0" hangingPunct="1">
                        <a:lnSpc>
                          <a:spcPct val="100000"/>
                        </a:lnSpc>
                        <a:spcBef>
                          <a:spcPct val="20000"/>
                        </a:spcBef>
                        <a:spcAft>
                          <a:spcPct val="0"/>
                        </a:spcAft>
                        <a:buClr>
                          <a:srgbClr val="C00000"/>
                        </a:buClr>
                        <a:buSzPct val="75000"/>
                        <a:buFont typeface="Wingdings" panose="05000000000000000000" pitchFamily="2" charset="2"/>
                        <a:buNone/>
                        <a:tabLst/>
                        <a:defRPr/>
                      </a:pPr>
                      <a:r>
                        <a:rPr kumimoji="0" lang="en-US" sz="2800" b="1" i="0" u="none" strike="noStrike" kern="0" cap="none" spc="0" normalizeH="0" baseline="0" noProof="0" dirty="0">
                          <a:ln>
                            <a:noFill/>
                          </a:ln>
                          <a:solidFill>
                            <a:schemeClr val="bg2"/>
                          </a:solidFill>
                          <a:effectLst/>
                          <a:uLnTx/>
                          <a:uFillTx/>
                          <a:latin typeface="Calibri" panose="020F0502020204030204" pitchFamily="34" charset="0"/>
                          <a:ea typeface="+mn-ea"/>
                          <a:cs typeface="+mn-cs"/>
                        </a:rPr>
                        <a:t>Assyrian judgment upon Syria and Israel</a:t>
                      </a:r>
                    </a:p>
                  </a:txBody>
                  <a:tcPr/>
                </a:tc>
                <a:extLst>
                  <a:ext uri="{0D108BD9-81ED-4DB2-BD59-A6C34878D82A}">
                    <a16:rowId xmlns:a16="http://schemas.microsoft.com/office/drawing/2014/main" val="275393254"/>
                  </a:ext>
                </a:extLst>
              </a:tr>
            </a:tbl>
          </a:graphicData>
        </a:graphic>
      </p:graphicFrame>
      <p:pic>
        <p:nvPicPr>
          <p:cNvPr id="21509" name="Picture 5" descr="https://encrypted-tbn2.gstatic.com/images?q=tbn:ANd9GcQjYa1b34wEurDM_Ysus-MUPsGfl59ZGk9jgBY_m0Y7gik3vNxamA"/>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28600" y="526754"/>
            <a:ext cx="1508961" cy="128016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8129832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685800" y="304800"/>
            <a:ext cx="7772400" cy="762000"/>
          </a:xfrm>
        </p:spPr>
        <p:txBody>
          <a:bodyPr/>
          <a:lstStyle/>
          <a:p>
            <a:pPr algn="ctr" eaLnBrk="1" hangingPunct="1"/>
            <a:r>
              <a:rPr lang="en-US" altLang="en-US" dirty="0"/>
              <a:t>Isaiah 7:13-14</a:t>
            </a:r>
          </a:p>
        </p:txBody>
      </p:sp>
      <p:sp>
        <p:nvSpPr>
          <p:cNvPr id="6147" name="Rectangle 3"/>
          <p:cNvSpPr>
            <a:spLocks noGrp="1" noChangeArrowheads="1"/>
          </p:cNvSpPr>
          <p:nvPr>
            <p:ph type="body" idx="1"/>
          </p:nvPr>
        </p:nvSpPr>
        <p:spPr>
          <a:xfrm>
            <a:off x="228600" y="1066800"/>
            <a:ext cx="8382000" cy="5562600"/>
          </a:xfrm>
        </p:spPr>
        <p:txBody>
          <a:bodyPr/>
          <a:lstStyle/>
          <a:p>
            <a:pPr marL="457200" indent="-457200" eaLnBrk="1" hangingPunct="1">
              <a:spcBef>
                <a:spcPts val="0"/>
              </a:spcBef>
              <a:spcAft>
                <a:spcPts val="1600"/>
              </a:spcAft>
              <a:defRPr/>
            </a:pPr>
            <a:r>
              <a:rPr lang="en-US" b="1" dirty="0">
                <a:solidFill>
                  <a:srgbClr val="FFFFCC"/>
                </a:solidFill>
              </a:rPr>
              <a:t>Ahaz’ Day?</a:t>
            </a:r>
          </a:p>
          <a:p>
            <a:pPr marL="914400" lvl="1" indent="-457200" eaLnBrk="1" hangingPunct="1">
              <a:spcBef>
                <a:spcPts val="0"/>
              </a:spcBef>
              <a:spcAft>
                <a:spcPts val="1600"/>
              </a:spcAft>
              <a:defRPr/>
            </a:pPr>
            <a:r>
              <a:rPr lang="en-US" dirty="0"/>
              <a:t>Isaiah 53 in Acts 8:31-35</a:t>
            </a:r>
          </a:p>
          <a:p>
            <a:pPr marL="914400" lvl="1" indent="-457200" eaLnBrk="1" hangingPunct="1">
              <a:spcBef>
                <a:spcPts val="0"/>
              </a:spcBef>
              <a:spcAft>
                <a:spcPts val="1600"/>
              </a:spcAft>
              <a:defRPr/>
            </a:pPr>
            <a:r>
              <a:rPr lang="en-US" dirty="0"/>
              <a:t>Sign (Isa 7:14)</a:t>
            </a:r>
          </a:p>
          <a:p>
            <a:pPr marL="914400" lvl="1" indent="-457200" eaLnBrk="1" hangingPunct="1">
              <a:spcBef>
                <a:spcPts val="0"/>
              </a:spcBef>
              <a:spcAft>
                <a:spcPts val="1600"/>
              </a:spcAft>
              <a:defRPr/>
            </a:pPr>
            <a:r>
              <a:rPr lang="en-US" b="1" u="sng" dirty="0">
                <a:solidFill>
                  <a:srgbClr val="FFFFCC"/>
                </a:solidFill>
              </a:rPr>
              <a:t>Two threats (Isa. 7:1-2)</a:t>
            </a:r>
          </a:p>
          <a:p>
            <a:pPr marL="1371600" lvl="2" indent="-457200" eaLnBrk="1" hangingPunct="1">
              <a:spcBef>
                <a:spcPts val="0"/>
              </a:spcBef>
              <a:spcAft>
                <a:spcPts val="1600"/>
              </a:spcAft>
              <a:defRPr/>
            </a:pPr>
            <a:r>
              <a:rPr lang="en-US" i="1" dirty="0"/>
              <a:t>Shear </a:t>
            </a:r>
            <a:r>
              <a:rPr lang="en-US" i="1" dirty="0" err="1"/>
              <a:t>Jashub</a:t>
            </a:r>
            <a:r>
              <a:rPr lang="en-US" dirty="0"/>
              <a:t> (Isa. 7:3)</a:t>
            </a:r>
          </a:p>
          <a:p>
            <a:pPr marL="1371600" lvl="2" indent="-457200" eaLnBrk="1" hangingPunct="1">
              <a:spcBef>
                <a:spcPts val="0"/>
              </a:spcBef>
              <a:spcAft>
                <a:spcPts val="1600"/>
              </a:spcAft>
              <a:defRPr/>
            </a:pPr>
            <a:r>
              <a:rPr lang="en-US" dirty="0"/>
              <a:t>David (Isa 7:13)</a:t>
            </a:r>
          </a:p>
          <a:p>
            <a:pPr marL="1371600" lvl="2" indent="-457200" eaLnBrk="1" hangingPunct="1">
              <a:spcBef>
                <a:spcPts val="0"/>
              </a:spcBef>
              <a:spcAft>
                <a:spcPts val="1600"/>
              </a:spcAft>
              <a:defRPr/>
            </a:pPr>
            <a:r>
              <a:rPr lang="en-US" dirty="0"/>
              <a:t>From the singular to the plural “you”</a:t>
            </a:r>
          </a:p>
          <a:p>
            <a:pPr marL="914400" lvl="1" indent="-457200" eaLnBrk="1" hangingPunct="1">
              <a:spcBef>
                <a:spcPts val="0"/>
              </a:spcBef>
              <a:spcAft>
                <a:spcPts val="1600"/>
              </a:spcAft>
              <a:defRPr/>
            </a:pPr>
            <a:r>
              <a:rPr lang="en-US" dirty="0"/>
              <a:t>Extended context (Isa 9:6; 11:1-5)</a:t>
            </a:r>
          </a:p>
        </p:txBody>
      </p:sp>
      <p:pic>
        <p:nvPicPr>
          <p:cNvPr id="20484" name="Picture 5" descr="https://encrypted-tbn2.gstatic.com/images?q=tbn:ANd9GcQjYa1b34wEurDM_Ysus-MUPsGfl59ZGk9jgBY_m0Y7gik3vNxamA"/>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172200" y="1600200"/>
            <a:ext cx="2617788" cy="2221517"/>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99068375"/>
      </p:ext>
    </p:extLst>
  </p:cSld>
  <p:clrMapOvr>
    <a:masterClrMapping/>
  </p:clrMapOvr>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1"/>
          <p:cNvSpPr>
            <a:spLocks noChangeArrowheads="1"/>
          </p:cNvSpPr>
          <p:nvPr/>
        </p:nvSpPr>
        <p:spPr bwMode="auto">
          <a:xfrm>
            <a:off x="152400" y="169686"/>
            <a:ext cx="8839199" cy="6463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a:spcAft>
                <a:spcPts val="1200"/>
              </a:spcAft>
            </a:pPr>
            <a:r>
              <a:rPr lang="en-US" altLang="en-US" sz="4400" b="1" dirty="0">
                <a:solidFill>
                  <a:srgbClr val="00FFFF"/>
                </a:solidFill>
                <a:effectLst>
                  <a:outerShdw blurRad="38100" dist="38100" dir="2700000" algn="tl">
                    <a:srgbClr val="000000">
                      <a:alpha val="43137"/>
                    </a:srgbClr>
                  </a:outerShdw>
                </a:effectLst>
                <a:latin typeface="Calibri" panose="020F0502020204030204" pitchFamily="34" charset="0"/>
                <a:cs typeface="+mn-cs"/>
              </a:rPr>
              <a:t>Isaiah 7:1-2 (NASB)</a:t>
            </a:r>
          </a:p>
          <a:p>
            <a:pPr algn="just"/>
            <a:r>
              <a:rPr lang="en-US" altLang="en-US" sz="3600" dirty="0">
                <a:latin typeface="Calibri" panose="020F0502020204030204" pitchFamily="34" charset="0"/>
              </a:rPr>
              <a:t>“</a:t>
            </a:r>
            <a:r>
              <a:rPr lang="en-US" sz="3600" baseline="30000" dirty="0">
                <a:latin typeface="Calibri" panose="020F0502020204030204" pitchFamily="34" charset="0"/>
              </a:rPr>
              <a:t>1 </a:t>
            </a:r>
            <a:r>
              <a:rPr lang="en-US" sz="3600" dirty="0">
                <a:latin typeface="Calibri" panose="020F0502020204030204" pitchFamily="34" charset="0"/>
              </a:rPr>
              <a:t>Now it came about in the days of </a:t>
            </a:r>
            <a:r>
              <a:rPr lang="en-US" sz="3600" b="1" u="sng" dirty="0">
                <a:solidFill>
                  <a:srgbClr val="FFFFCC"/>
                </a:solidFill>
                <a:latin typeface="Calibri" panose="020F0502020204030204" pitchFamily="34" charset="0"/>
              </a:rPr>
              <a:t>Ahaz</a:t>
            </a:r>
            <a:r>
              <a:rPr lang="en-US" sz="3600" dirty="0">
                <a:latin typeface="Calibri" panose="020F0502020204030204" pitchFamily="34" charset="0"/>
              </a:rPr>
              <a:t>, the son of Jotham, the son of Uzziah, king of Judah, that </a:t>
            </a:r>
            <a:r>
              <a:rPr lang="en-US" sz="3600" dirty="0" err="1">
                <a:latin typeface="Calibri" panose="020F0502020204030204" pitchFamily="34" charset="0"/>
              </a:rPr>
              <a:t>Rezin</a:t>
            </a:r>
            <a:r>
              <a:rPr lang="en-US" sz="3600" dirty="0">
                <a:latin typeface="Calibri" panose="020F0502020204030204" pitchFamily="34" charset="0"/>
              </a:rPr>
              <a:t> the king of Aram and </a:t>
            </a:r>
            <a:r>
              <a:rPr lang="en-US" sz="3600" dirty="0" err="1">
                <a:latin typeface="Calibri" panose="020F0502020204030204" pitchFamily="34" charset="0"/>
              </a:rPr>
              <a:t>Pekah</a:t>
            </a:r>
            <a:r>
              <a:rPr lang="en-US" sz="3600" dirty="0">
                <a:latin typeface="Calibri" panose="020F0502020204030204" pitchFamily="34" charset="0"/>
              </a:rPr>
              <a:t> the son of </a:t>
            </a:r>
            <a:r>
              <a:rPr lang="en-US" sz="3600" dirty="0" err="1">
                <a:latin typeface="Calibri" panose="020F0502020204030204" pitchFamily="34" charset="0"/>
              </a:rPr>
              <a:t>Remaliah</a:t>
            </a:r>
            <a:r>
              <a:rPr lang="en-US" sz="3600" dirty="0">
                <a:latin typeface="Calibri" panose="020F0502020204030204" pitchFamily="34" charset="0"/>
              </a:rPr>
              <a:t>, king of Israel, went up to Jerusalem to wage war against it, but could not conquer it. </a:t>
            </a:r>
            <a:r>
              <a:rPr lang="en-US" sz="3600" baseline="30000" dirty="0">
                <a:latin typeface="Calibri" panose="020F0502020204030204" pitchFamily="34" charset="0"/>
              </a:rPr>
              <a:t>2</a:t>
            </a:r>
            <a:r>
              <a:rPr lang="en-US" sz="3600" dirty="0">
                <a:latin typeface="Calibri" panose="020F0502020204030204" pitchFamily="34" charset="0"/>
              </a:rPr>
              <a:t> When it was reported to the </a:t>
            </a:r>
            <a:r>
              <a:rPr lang="en-US" sz="3600" b="1" u="sng" dirty="0">
                <a:solidFill>
                  <a:srgbClr val="FFFFCC"/>
                </a:solidFill>
                <a:latin typeface="Calibri" panose="020F0502020204030204" pitchFamily="34" charset="0"/>
              </a:rPr>
              <a:t>house of David</a:t>
            </a:r>
            <a:r>
              <a:rPr lang="en-US" sz="3600" dirty="0">
                <a:latin typeface="Calibri" panose="020F0502020204030204" pitchFamily="34" charset="0"/>
              </a:rPr>
              <a:t>, saying, “The Arameans have camped in Ephraim,” </a:t>
            </a:r>
            <a:r>
              <a:rPr lang="en-US" sz="3600" b="1" u="sng" dirty="0">
                <a:solidFill>
                  <a:srgbClr val="FFFFCC"/>
                </a:solidFill>
                <a:latin typeface="Calibri" panose="020F0502020204030204" pitchFamily="34" charset="0"/>
              </a:rPr>
              <a:t>his heart</a:t>
            </a:r>
            <a:r>
              <a:rPr lang="en-US" sz="3600" dirty="0">
                <a:latin typeface="Calibri" panose="020F0502020204030204" pitchFamily="34" charset="0"/>
              </a:rPr>
              <a:t> and the hearts of his people </a:t>
            </a:r>
            <a:r>
              <a:rPr lang="en-US" sz="3600" b="1" u="sng" dirty="0">
                <a:solidFill>
                  <a:srgbClr val="FFFFCC"/>
                </a:solidFill>
                <a:latin typeface="Calibri" panose="020F0502020204030204" pitchFamily="34" charset="0"/>
              </a:rPr>
              <a:t>shook as the trees of the forest shake with the wind</a:t>
            </a:r>
            <a:r>
              <a:rPr lang="en-US" sz="3600" dirty="0">
                <a:latin typeface="Calibri" panose="020F0502020204030204" pitchFamily="34" charset="0"/>
              </a:rPr>
              <a:t>.</a:t>
            </a:r>
            <a:r>
              <a:rPr lang="en-US" altLang="en-US" sz="3600" dirty="0">
                <a:latin typeface="Calibri" panose="020F0502020204030204" pitchFamily="34" charset="0"/>
              </a:rPr>
              <a:t>”</a:t>
            </a:r>
          </a:p>
        </p:txBody>
      </p:sp>
    </p:spTree>
    <p:extLst>
      <p:ext uri="{BB962C8B-B14F-4D97-AF65-F5344CB8AC3E}">
        <p14:creationId xmlns:p14="http://schemas.microsoft.com/office/powerpoint/2010/main" val="3487035513"/>
      </p:ext>
    </p:extLst>
  </p:cSld>
  <p:clrMapOvr>
    <a:masterClrMapping/>
  </p:clrMapOvr>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685800" y="304800"/>
            <a:ext cx="7772400" cy="762000"/>
          </a:xfrm>
        </p:spPr>
        <p:txBody>
          <a:bodyPr/>
          <a:lstStyle/>
          <a:p>
            <a:pPr algn="ctr" eaLnBrk="1" hangingPunct="1"/>
            <a:r>
              <a:rPr lang="en-US" altLang="en-US" dirty="0"/>
              <a:t>Isaiah 7:13-14</a:t>
            </a:r>
          </a:p>
        </p:txBody>
      </p:sp>
      <p:sp>
        <p:nvSpPr>
          <p:cNvPr id="6147" name="Rectangle 3"/>
          <p:cNvSpPr>
            <a:spLocks noGrp="1" noChangeArrowheads="1"/>
          </p:cNvSpPr>
          <p:nvPr>
            <p:ph type="body" idx="1"/>
          </p:nvPr>
        </p:nvSpPr>
        <p:spPr>
          <a:xfrm>
            <a:off x="228600" y="1066800"/>
            <a:ext cx="8382000" cy="5562600"/>
          </a:xfrm>
        </p:spPr>
        <p:txBody>
          <a:bodyPr/>
          <a:lstStyle/>
          <a:p>
            <a:pPr marL="457200" indent="-457200" eaLnBrk="1" hangingPunct="1">
              <a:spcBef>
                <a:spcPts val="0"/>
              </a:spcBef>
              <a:spcAft>
                <a:spcPts val="1600"/>
              </a:spcAft>
              <a:defRPr/>
            </a:pPr>
            <a:r>
              <a:rPr lang="en-US" b="1" dirty="0">
                <a:solidFill>
                  <a:srgbClr val="FFFFCC"/>
                </a:solidFill>
              </a:rPr>
              <a:t>Ahaz’ Day?</a:t>
            </a:r>
          </a:p>
          <a:p>
            <a:pPr marL="914400" lvl="1" indent="-457200" eaLnBrk="1" hangingPunct="1">
              <a:spcBef>
                <a:spcPts val="0"/>
              </a:spcBef>
              <a:spcAft>
                <a:spcPts val="1600"/>
              </a:spcAft>
              <a:defRPr/>
            </a:pPr>
            <a:r>
              <a:rPr lang="en-US" dirty="0"/>
              <a:t>Isaiah 53 in Acts 8:31-35</a:t>
            </a:r>
          </a:p>
          <a:p>
            <a:pPr marL="914400" lvl="1" indent="-457200" eaLnBrk="1" hangingPunct="1">
              <a:spcBef>
                <a:spcPts val="0"/>
              </a:spcBef>
              <a:spcAft>
                <a:spcPts val="1600"/>
              </a:spcAft>
              <a:defRPr/>
            </a:pPr>
            <a:r>
              <a:rPr lang="en-US" dirty="0"/>
              <a:t>Sign (Isa 7:14)</a:t>
            </a:r>
          </a:p>
          <a:p>
            <a:pPr marL="914400" lvl="1" indent="-457200" eaLnBrk="1" hangingPunct="1">
              <a:spcBef>
                <a:spcPts val="0"/>
              </a:spcBef>
              <a:spcAft>
                <a:spcPts val="1600"/>
              </a:spcAft>
              <a:defRPr/>
            </a:pPr>
            <a:r>
              <a:rPr lang="en-US" b="1" dirty="0">
                <a:solidFill>
                  <a:srgbClr val="FFFFCC"/>
                </a:solidFill>
              </a:rPr>
              <a:t>Two threats (Isa. 7:1-2)</a:t>
            </a:r>
          </a:p>
          <a:p>
            <a:pPr marL="1371600" lvl="2" indent="-457200" eaLnBrk="1" hangingPunct="1">
              <a:spcBef>
                <a:spcPts val="0"/>
              </a:spcBef>
              <a:spcAft>
                <a:spcPts val="1600"/>
              </a:spcAft>
              <a:defRPr/>
            </a:pPr>
            <a:r>
              <a:rPr lang="en-US" b="1" i="1" u="sng" dirty="0">
                <a:solidFill>
                  <a:srgbClr val="FFFFCC"/>
                </a:solidFill>
              </a:rPr>
              <a:t>Shear </a:t>
            </a:r>
            <a:r>
              <a:rPr lang="en-US" b="1" i="1" u="sng" dirty="0" err="1">
                <a:solidFill>
                  <a:srgbClr val="FFFFCC"/>
                </a:solidFill>
              </a:rPr>
              <a:t>Jashub</a:t>
            </a:r>
            <a:r>
              <a:rPr lang="en-US" b="1" i="1" u="sng" dirty="0">
                <a:solidFill>
                  <a:srgbClr val="FFFFCC"/>
                </a:solidFill>
              </a:rPr>
              <a:t> </a:t>
            </a:r>
            <a:r>
              <a:rPr lang="en-US" b="1" u="sng" dirty="0">
                <a:solidFill>
                  <a:srgbClr val="FFFFCC"/>
                </a:solidFill>
              </a:rPr>
              <a:t>(Isa. 7:3)</a:t>
            </a:r>
          </a:p>
          <a:p>
            <a:pPr marL="1371600" lvl="2" indent="-457200" eaLnBrk="1" hangingPunct="1">
              <a:spcBef>
                <a:spcPts val="0"/>
              </a:spcBef>
              <a:spcAft>
                <a:spcPts val="1600"/>
              </a:spcAft>
              <a:defRPr/>
            </a:pPr>
            <a:r>
              <a:rPr lang="en-US" dirty="0"/>
              <a:t>David (Isa 7:13)</a:t>
            </a:r>
          </a:p>
          <a:p>
            <a:pPr marL="1371600" lvl="2" indent="-457200" eaLnBrk="1" hangingPunct="1">
              <a:spcBef>
                <a:spcPts val="0"/>
              </a:spcBef>
              <a:spcAft>
                <a:spcPts val="1600"/>
              </a:spcAft>
              <a:defRPr/>
            </a:pPr>
            <a:r>
              <a:rPr lang="en-US" dirty="0"/>
              <a:t>From the singular to the plural “you”</a:t>
            </a:r>
          </a:p>
          <a:p>
            <a:pPr marL="914400" lvl="1" indent="-457200" eaLnBrk="1" hangingPunct="1">
              <a:spcBef>
                <a:spcPts val="0"/>
              </a:spcBef>
              <a:spcAft>
                <a:spcPts val="1600"/>
              </a:spcAft>
              <a:defRPr/>
            </a:pPr>
            <a:r>
              <a:rPr lang="en-US" dirty="0"/>
              <a:t>Extended context (Isa 9:6; 11:1-5)</a:t>
            </a:r>
          </a:p>
        </p:txBody>
      </p:sp>
      <p:pic>
        <p:nvPicPr>
          <p:cNvPr id="5" name="Picture 5" descr="https://encrypted-tbn2.gstatic.com/images?q=tbn:ANd9GcQjYa1b34wEurDM_Ysus-MUPsGfl59ZGk9jgBY_m0Y7gik3vNxamA"/>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172200" y="1600200"/>
            <a:ext cx="2617788" cy="2221517"/>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58610816"/>
      </p:ext>
    </p:extLst>
  </p:cSld>
  <p:clrMapOvr>
    <a:masterClrMapping/>
  </p:clrMapOvr>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3BB0813-4F5C-47BA-93E6-80E4B472C812}"/>
              </a:ext>
            </a:extLst>
          </p:cNvPr>
          <p:cNvPicPr>
            <a:picLocks noChangeAspect="1"/>
          </p:cNvPicPr>
          <p:nvPr/>
        </p:nvPicPr>
        <p:blipFill>
          <a:blip r:embed="rId2"/>
          <a:stretch>
            <a:fillRect/>
          </a:stretch>
        </p:blipFill>
        <p:spPr>
          <a:xfrm>
            <a:off x="0" y="0"/>
            <a:ext cx="9144000" cy="6857999"/>
          </a:xfrm>
          <a:prstGeom prst="rect">
            <a:avLst/>
          </a:prstGeom>
        </p:spPr>
      </p:pic>
      <p:sp>
        <p:nvSpPr>
          <p:cNvPr id="64514" name="Rectangle 1"/>
          <p:cNvSpPr>
            <a:spLocks noChangeArrowheads="1"/>
          </p:cNvSpPr>
          <p:nvPr/>
        </p:nvSpPr>
        <p:spPr bwMode="auto">
          <a:xfrm>
            <a:off x="0" y="0"/>
            <a:ext cx="9144000" cy="3077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a:spcBef>
                <a:spcPts val="0"/>
              </a:spcBef>
              <a:spcAft>
                <a:spcPts val="1200"/>
              </a:spcAft>
              <a:buClr>
                <a:schemeClr val="tx2"/>
              </a:buClr>
              <a:buSzPct val="75000"/>
              <a:defRPr/>
            </a:pPr>
            <a:r>
              <a:rPr lang="en-US" alt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Isaiah 7:3</a:t>
            </a:r>
          </a:p>
          <a:p>
            <a:pPr algn="just"/>
            <a:r>
              <a:rPr lang="en-US" altLang="en-US" sz="3600" dirty="0">
                <a:latin typeface="Calibri" panose="020F0502020204030204" pitchFamily="34" charset="0"/>
              </a:rPr>
              <a:t>“</a:t>
            </a:r>
            <a:r>
              <a:rPr lang="en-US" sz="3600" dirty="0">
                <a:latin typeface="Calibri" panose="020F0502020204030204" pitchFamily="34" charset="0"/>
              </a:rPr>
              <a:t>Then the Lord said to Isaiah, ‘Go out now to meet Ahaz, you and your </a:t>
            </a:r>
            <a:r>
              <a:rPr lang="en-US" sz="3600" b="1" u="sng" dirty="0">
                <a:solidFill>
                  <a:srgbClr val="FFFFCC"/>
                </a:solidFill>
                <a:latin typeface="Calibri" panose="020F0502020204030204" pitchFamily="34" charset="0"/>
              </a:rPr>
              <a:t>son Shear-</a:t>
            </a:r>
            <a:r>
              <a:rPr lang="en-US" sz="3600" b="1" u="sng" dirty="0" err="1">
                <a:solidFill>
                  <a:srgbClr val="FFFFCC"/>
                </a:solidFill>
                <a:latin typeface="Calibri" panose="020F0502020204030204" pitchFamily="34" charset="0"/>
              </a:rPr>
              <a:t>jashub</a:t>
            </a:r>
            <a:r>
              <a:rPr lang="en-US" sz="3600" dirty="0">
                <a:latin typeface="Calibri" panose="020F0502020204030204" pitchFamily="34" charset="0"/>
              </a:rPr>
              <a:t>, at the end of the conduit of the upper pool, on the highway to the fuller’s field.’</a:t>
            </a:r>
            <a:r>
              <a:rPr lang="en-US" altLang="en-US" sz="3600" dirty="0">
                <a:latin typeface="Calibri" panose="020F0502020204030204" pitchFamily="34" charset="0"/>
              </a:rPr>
              <a:t>”</a:t>
            </a:r>
          </a:p>
        </p:txBody>
      </p:sp>
    </p:spTree>
    <p:extLst>
      <p:ext uri="{BB962C8B-B14F-4D97-AF65-F5344CB8AC3E}">
        <p14:creationId xmlns:p14="http://schemas.microsoft.com/office/powerpoint/2010/main" val="580652729"/>
      </p:ext>
    </p:extLst>
  </p:cSld>
  <p:clrMapOvr>
    <a:masterClrMapping/>
  </p:clrMapOvr>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685800" y="304800"/>
            <a:ext cx="7772400" cy="762000"/>
          </a:xfrm>
        </p:spPr>
        <p:txBody>
          <a:bodyPr/>
          <a:lstStyle/>
          <a:p>
            <a:pPr algn="ctr" eaLnBrk="1" hangingPunct="1"/>
            <a:r>
              <a:rPr lang="en-US" altLang="en-US" dirty="0"/>
              <a:t>Isaiah 7:13-14</a:t>
            </a:r>
          </a:p>
        </p:txBody>
      </p:sp>
      <p:sp>
        <p:nvSpPr>
          <p:cNvPr id="6147" name="Rectangle 3"/>
          <p:cNvSpPr>
            <a:spLocks noGrp="1" noChangeArrowheads="1"/>
          </p:cNvSpPr>
          <p:nvPr>
            <p:ph type="body" idx="1"/>
          </p:nvPr>
        </p:nvSpPr>
        <p:spPr>
          <a:xfrm>
            <a:off x="228600" y="1066800"/>
            <a:ext cx="8382000" cy="5562600"/>
          </a:xfrm>
        </p:spPr>
        <p:txBody>
          <a:bodyPr/>
          <a:lstStyle/>
          <a:p>
            <a:pPr marL="457200" indent="-457200" eaLnBrk="1" hangingPunct="1">
              <a:spcBef>
                <a:spcPts val="0"/>
              </a:spcBef>
              <a:spcAft>
                <a:spcPts val="1600"/>
              </a:spcAft>
              <a:defRPr/>
            </a:pPr>
            <a:r>
              <a:rPr lang="en-US" b="1" dirty="0">
                <a:solidFill>
                  <a:srgbClr val="FFFFCC"/>
                </a:solidFill>
              </a:rPr>
              <a:t>Ahaz’ Day?</a:t>
            </a:r>
          </a:p>
          <a:p>
            <a:pPr marL="914400" lvl="1" indent="-457200" eaLnBrk="1" hangingPunct="1">
              <a:spcBef>
                <a:spcPts val="0"/>
              </a:spcBef>
              <a:spcAft>
                <a:spcPts val="1600"/>
              </a:spcAft>
              <a:defRPr/>
            </a:pPr>
            <a:r>
              <a:rPr lang="en-US" dirty="0"/>
              <a:t>Isaiah 53 in Acts 8:31-35</a:t>
            </a:r>
          </a:p>
          <a:p>
            <a:pPr marL="914400" lvl="1" indent="-457200" eaLnBrk="1" hangingPunct="1">
              <a:spcBef>
                <a:spcPts val="0"/>
              </a:spcBef>
              <a:spcAft>
                <a:spcPts val="1600"/>
              </a:spcAft>
              <a:defRPr/>
            </a:pPr>
            <a:r>
              <a:rPr lang="en-US" dirty="0"/>
              <a:t>Sign (Isa 7:14)</a:t>
            </a:r>
          </a:p>
          <a:p>
            <a:pPr marL="914400" lvl="1" indent="-457200" eaLnBrk="1" hangingPunct="1">
              <a:spcBef>
                <a:spcPts val="0"/>
              </a:spcBef>
              <a:spcAft>
                <a:spcPts val="1600"/>
              </a:spcAft>
              <a:defRPr/>
            </a:pPr>
            <a:r>
              <a:rPr lang="en-US" b="1" dirty="0">
                <a:solidFill>
                  <a:srgbClr val="FFFFCC"/>
                </a:solidFill>
              </a:rPr>
              <a:t>Two threats (Isa. 7:1-2)</a:t>
            </a:r>
          </a:p>
          <a:p>
            <a:pPr marL="1371600" lvl="2" indent="-457200" eaLnBrk="1" hangingPunct="1">
              <a:spcBef>
                <a:spcPts val="0"/>
              </a:spcBef>
              <a:spcAft>
                <a:spcPts val="1600"/>
              </a:spcAft>
              <a:defRPr/>
            </a:pPr>
            <a:r>
              <a:rPr lang="en-US" i="1" dirty="0"/>
              <a:t>Shear </a:t>
            </a:r>
            <a:r>
              <a:rPr lang="en-US" i="1" dirty="0" err="1"/>
              <a:t>Jashub</a:t>
            </a:r>
            <a:r>
              <a:rPr lang="en-US" i="1" dirty="0"/>
              <a:t> </a:t>
            </a:r>
            <a:r>
              <a:rPr lang="en-US" dirty="0"/>
              <a:t>(Isa. 7:3)</a:t>
            </a:r>
          </a:p>
          <a:p>
            <a:pPr marL="1371600" lvl="2" indent="-457200" eaLnBrk="1" hangingPunct="1">
              <a:spcBef>
                <a:spcPts val="0"/>
              </a:spcBef>
              <a:spcAft>
                <a:spcPts val="1600"/>
              </a:spcAft>
              <a:defRPr/>
            </a:pPr>
            <a:r>
              <a:rPr lang="en-US" b="1" u="sng" dirty="0">
                <a:solidFill>
                  <a:srgbClr val="FFFFCC"/>
                </a:solidFill>
              </a:rPr>
              <a:t>David (Isa 7:13)</a:t>
            </a:r>
          </a:p>
          <a:p>
            <a:pPr marL="1371600" lvl="2" indent="-457200" eaLnBrk="1" hangingPunct="1">
              <a:spcBef>
                <a:spcPts val="0"/>
              </a:spcBef>
              <a:spcAft>
                <a:spcPts val="1600"/>
              </a:spcAft>
              <a:defRPr/>
            </a:pPr>
            <a:r>
              <a:rPr lang="en-US" dirty="0"/>
              <a:t>From the singular to the plural “you”</a:t>
            </a:r>
          </a:p>
          <a:p>
            <a:pPr marL="914400" lvl="1" indent="-457200" eaLnBrk="1" hangingPunct="1">
              <a:spcBef>
                <a:spcPts val="0"/>
              </a:spcBef>
              <a:spcAft>
                <a:spcPts val="1600"/>
              </a:spcAft>
              <a:defRPr/>
            </a:pPr>
            <a:r>
              <a:rPr lang="en-US" dirty="0"/>
              <a:t>Extended context (Isa 9:6; 11:1-5)</a:t>
            </a:r>
          </a:p>
        </p:txBody>
      </p:sp>
      <p:pic>
        <p:nvPicPr>
          <p:cNvPr id="5" name="Picture 5" descr="https://encrypted-tbn2.gstatic.com/images?q=tbn:ANd9GcQjYa1b34wEurDM_Ysus-MUPsGfl59ZGk9jgBY_m0Y7gik3vNxamA"/>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172200" y="1600200"/>
            <a:ext cx="2617788" cy="2221517"/>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51696289"/>
      </p:ext>
    </p:extLst>
  </p:cSld>
  <p:clrMapOvr>
    <a:masterClrMapping/>
  </p:clrMapOvr>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CABADA9-5A9F-4135-9E7E-B289B654C835}"/>
              </a:ext>
            </a:extLst>
          </p:cNvPr>
          <p:cNvPicPr>
            <a:picLocks noChangeAspect="1"/>
          </p:cNvPicPr>
          <p:nvPr/>
        </p:nvPicPr>
        <p:blipFill>
          <a:blip r:embed="rId2"/>
          <a:stretch>
            <a:fillRect/>
          </a:stretch>
        </p:blipFill>
        <p:spPr>
          <a:xfrm>
            <a:off x="0" y="0"/>
            <a:ext cx="9144000" cy="6857999"/>
          </a:xfrm>
          <a:prstGeom prst="rect">
            <a:avLst/>
          </a:prstGeom>
        </p:spPr>
      </p:pic>
      <p:sp>
        <p:nvSpPr>
          <p:cNvPr id="64514" name="Rectangle 1"/>
          <p:cNvSpPr>
            <a:spLocks noChangeArrowheads="1"/>
          </p:cNvSpPr>
          <p:nvPr/>
        </p:nvSpPr>
        <p:spPr bwMode="auto">
          <a:xfrm>
            <a:off x="0" y="0"/>
            <a:ext cx="9144000" cy="4801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a:spcBef>
                <a:spcPts val="0"/>
              </a:spcBef>
              <a:spcAft>
                <a:spcPts val="1200"/>
              </a:spcAft>
              <a:buClr>
                <a:schemeClr val="tx2"/>
              </a:buClr>
              <a:buSzPct val="75000"/>
              <a:defRPr/>
            </a:pPr>
            <a:r>
              <a:rPr lang="en-US" alt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Isaiah 7:13-14</a:t>
            </a:r>
          </a:p>
          <a:p>
            <a:pPr algn="just"/>
            <a:r>
              <a:rPr lang="en-US" altLang="en-US" sz="3600" dirty="0">
                <a:latin typeface="Calibri" panose="020F0502020204030204" pitchFamily="34" charset="0"/>
              </a:rPr>
              <a:t>“</a:t>
            </a:r>
            <a:r>
              <a:rPr lang="en-US" sz="3600" dirty="0">
                <a:latin typeface="Calibri" panose="020F0502020204030204" pitchFamily="34" charset="0"/>
              </a:rPr>
              <a:t>Then he said, “Listen now, </a:t>
            </a:r>
            <a:r>
              <a:rPr lang="en-US" sz="3600" b="1" u="sng" dirty="0">
                <a:solidFill>
                  <a:srgbClr val="FFFFCC"/>
                </a:solidFill>
                <a:latin typeface="Calibri" panose="020F0502020204030204" pitchFamily="34" charset="0"/>
              </a:rPr>
              <a:t>O house of David!</a:t>
            </a:r>
            <a:r>
              <a:rPr lang="en-US" sz="3600" dirty="0">
                <a:latin typeface="Calibri" panose="020F0502020204030204" pitchFamily="34" charset="0"/>
              </a:rPr>
              <a:t> Is it too slight a thing for you to try the patience of men, that you will try the patience of my God as well? </a:t>
            </a:r>
            <a:r>
              <a:rPr lang="en-US" sz="3600" baseline="30000" dirty="0">
                <a:latin typeface="Calibri" panose="020F0502020204030204" pitchFamily="34" charset="0"/>
              </a:rPr>
              <a:t>14 </a:t>
            </a:r>
            <a:r>
              <a:rPr lang="en-US" sz="3600" dirty="0">
                <a:latin typeface="Calibri" panose="020F0502020204030204" pitchFamily="34" charset="0"/>
              </a:rPr>
              <a:t>Therefore the Lord Himself will give you a </a:t>
            </a:r>
            <a:r>
              <a:rPr lang="en-US" sz="3600" b="1" u="sng" dirty="0">
                <a:solidFill>
                  <a:srgbClr val="FFFFCC"/>
                </a:solidFill>
                <a:latin typeface="Calibri" panose="020F0502020204030204" pitchFamily="34" charset="0"/>
              </a:rPr>
              <a:t>sign</a:t>
            </a:r>
            <a:r>
              <a:rPr lang="en-US" sz="3600" dirty="0">
                <a:latin typeface="Calibri" panose="020F0502020204030204" pitchFamily="34" charset="0"/>
              </a:rPr>
              <a:t>: Behold, a virgin will be with child and bear a son, and she will call His name Immanuel.</a:t>
            </a:r>
            <a:r>
              <a:rPr lang="en-US" altLang="en-US" sz="3600" dirty="0">
                <a:latin typeface="Calibri" panose="020F0502020204030204" pitchFamily="34" charset="0"/>
              </a:rPr>
              <a:t>”</a:t>
            </a:r>
          </a:p>
        </p:txBody>
      </p:sp>
    </p:spTree>
    <p:extLst>
      <p:ext uri="{BB962C8B-B14F-4D97-AF65-F5344CB8AC3E}">
        <p14:creationId xmlns:p14="http://schemas.microsoft.com/office/powerpoint/2010/main" val="2639795482"/>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
            <a:ext cx="7772400" cy="1143000"/>
          </a:xfrm>
        </p:spPr>
        <p:txBody>
          <a:bodyPr/>
          <a:lstStyle/>
          <a:p>
            <a:pPr algn="ctr">
              <a:buFontTx/>
              <a:buNone/>
              <a:defRPr/>
            </a:pPr>
            <a:r>
              <a:rPr lang="en-US" dirty="0"/>
              <a:t>Messiah Must Be:</a:t>
            </a:r>
          </a:p>
        </p:txBody>
      </p:sp>
      <p:sp>
        <p:nvSpPr>
          <p:cNvPr id="3" name="Content Placeholder 2"/>
          <p:cNvSpPr>
            <a:spLocks noGrp="1"/>
          </p:cNvSpPr>
          <p:nvPr>
            <p:ph idx="1"/>
          </p:nvPr>
        </p:nvSpPr>
        <p:spPr>
          <a:xfrm>
            <a:off x="228600" y="1600200"/>
            <a:ext cx="8686800" cy="3733800"/>
          </a:xfrm>
        </p:spPr>
        <p:txBody>
          <a:bodyPr/>
          <a:lstStyle/>
          <a:p>
            <a:pPr marL="457200" lvl="1" indent="-454025">
              <a:spcBef>
                <a:spcPts val="0"/>
              </a:spcBef>
              <a:spcAft>
                <a:spcPts val="3600"/>
              </a:spcAft>
              <a:buSzPct val="100000"/>
              <a:buFont typeface="+mj-lt"/>
              <a:buAutoNum type="arabicPeriod"/>
              <a:defRPr/>
            </a:pPr>
            <a:r>
              <a:rPr lang="en-US" sz="3600" b="1" u="sng" dirty="0">
                <a:solidFill>
                  <a:srgbClr val="FFFFCC"/>
                </a:solidFill>
              </a:rPr>
              <a:t>A man (Gen 3:15)</a:t>
            </a:r>
            <a:r>
              <a:rPr lang="en-US" sz="3600" dirty="0"/>
              <a:t>  </a:t>
            </a:r>
          </a:p>
          <a:p>
            <a:pPr marL="457200" lvl="1" indent="-454025">
              <a:spcBef>
                <a:spcPts val="0"/>
              </a:spcBef>
              <a:spcAft>
                <a:spcPts val="3600"/>
              </a:spcAft>
              <a:buSzPct val="100000"/>
              <a:buFont typeface="+mj-lt"/>
              <a:buAutoNum type="arabicPeriod"/>
              <a:defRPr/>
            </a:pPr>
            <a:r>
              <a:rPr lang="en-US" sz="3600" dirty="0"/>
              <a:t>From Jacob’s line (Num 24:17)</a:t>
            </a:r>
          </a:p>
          <a:p>
            <a:pPr marL="457200" lvl="1" indent="-454025">
              <a:spcBef>
                <a:spcPts val="0"/>
              </a:spcBef>
              <a:spcAft>
                <a:spcPts val="3600"/>
              </a:spcAft>
              <a:buSzPct val="100000"/>
              <a:buFont typeface="+mj-lt"/>
              <a:buAutoNum type="arabicPeriod"/>
              <a:defRPr/>
            </a:pPr>
            <a:r>
              <a:rPr lang="en-US" sz="3600" dirty="0"/>
              <a:t>Appear prior to A.D. 70 (Mal 3:1)  </a:t>
            </a:r>
          </a:p>
          <a:p>
            <a:pPr marL="457200" lvl="1" indent="-454025">
              <a:spcBef>
                <a:spcPts val="0"/>
              </a:spcBef>
              <a:spcAft>
                <a:spcPts val="3600"/>
              </a:spcAft>
              <a:buSzPct val="100000"/>
              <a:buFont typeface="+mj-lt"/>
              <a:buAutoNum type="arabicPeriod"/>
              <a:defRPr/>
            </a:pPr>
            <a:r>
              <a:rPr lang="en-US" sz="3600" dirty="0"/>
              <a:t>Be born of a virgin (Isa 7:13-14)  </a:t>
            </a:r>
          </a:p>
          <a:p>
            <a:pPr marL="457200" lvl="1" indent="-454025">
              <a:spcBef>
                <a:spcPts val="0"/>
              </a:spcBef>
              <a:spcAft>
                <a:spcPts val="3600"/>
              </a:spcAft>
              <a:buSzPct val="100000"/>
              <a:buFont typeface="+mj-lt"/>
              <a:buAutoNum type="arabicPeriod"/>
              <a:defRPr/>
            </a:pPr>
            <a:r>
              <a:rPr lang="en-US" sz="3600" dirty="0"/>
              <a:t>Be born in Bethlehem (Micah 5:2)  </a:t>
            </a:r>
          </a:p>
        </p:txBody>
      </p:sp>
      <p:pic>
        <p:nvPicPr>
          <p:cNvPr id="4" name="Picture 5" descr="https://encrypted-tbn2.gstatic.com/images?q=tbn:ANd9GcQjYa1b34wEurDM_Ysus-MUPsGfl59ZGk9jgBY_m0Y7gik3vNxamA"/>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553200" y="1600200"/>
            <a:ext cx="2425280" cy="205740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14202717"/>
      </p:ext>
    </p:extLst>
  </p:cSld>
  <p:clrMapOvr>
    <a:masterClrMapping/>
  </p:clrMapOvr>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685800" y="304800"/>
            <a:ext cx="7772400" cy="762000"/>
          </a:xfrm>
        </p:spPr>
        <p:txBody>
          <a:bodyPr/>
          <a:lstStyle/>
          <a:p>
            <a:pPr algn="ctr" eaLnBrk="1" hangingPunct="1"/>
            <a:r>
              <a:rPr lang="en-US" altLang="en-US" dirty="0"/>
              <a:t>Isaiah 7:13-14</a:t>
            </a:r>
          </a:p>
        </p:txBody>
      </p:sp>
      <p:sp>
        <p:nvSpPr>
          <p:cNvPr id="6147" name="Rectangle 3"/>
          <p:cNvSpPr>
            <a:spLocks noGrp="1" noChangeArrowheads="1"/>
          </p:cNvSpPr>
          <p:nvPr>
            <p:ph type="body" idx="1"/>
          </p:nvPr>
        </p:nvSpPr>
        <p:spPr>
          <a:xfrm>
            <a:off x="228600" y="1066800"/>
            <a:ext cx="8382000" cy="5562600"/>
          </a:xfrm>
        </p:spPr>
        <p:txBody>
          <a:bodyPr/>
          <a:lstStyle/>
          <a:p>
            <a:pPr marL="457200" indent="-457200" eaLnBrk="1" hangingPunct="1">
              <a:spcBef>
                <a:spcPts val="0"/>
              </a:spcBef>
              <a:spcAft>
                <a:spcPts val="1600"/>
              </a:spcAft>
              <a:defRPr/>
            </a:pPr>
            <a:r>
              <a:rPr lang="en-US" b="1" dirty="0">
                <a:solidFill>
                  <a:srgbClr val="FFFFCC"/>
                </a:solidFill>
              </a:rPr>
              <a:t>Ahaz’ Day?</a:t>
            </a:r>
          </a:p>
          <a:p>
            <a:pPr marL="914400" lvl="1" indent="-457200" eaLnBrk="1" hangingPunct="1">
              <a:spcBef>
                <a:spcPts val="0"/>
              </a:spcBef>
              <a:spcAft>
                <a:spcPts val="1600"/>
              </a:spcAft>
              <a:defRPr/>
            </a:pPr>
            <a:r>
              <a:rPr lang="en-US" dirty="0"/>
              <a:t>Isaiah 53 in Acts 8:31-35</a:t>
            </a:r>
          </a:p>
          <a:p>
            <a:pPr marL="914400" lvl="1" indent="-457200" eaLnBrk="1" hangingPunct="1">
              <a:spcBef>
                <a:spcPts val="0"/>
              </a:spcBef>
              <a:spcAft>
                <a:spcPts val="1600"/>
              </a:spcAft>
              <a:defRPr/>
            </a:pPr>
            <a:r>
              <a:rPr lang="en-US" dirty="0"/>
              <a:t>Sign (Isa 7:14)</a:t>
            </a:r>
          </a:p>
          <a:p>
            <a:pPr marL="914400" lvl="1" indent="-457200" eaLnBrk="1" hangingPunct="1">
              <a:spcBef>
                <a:spcPts val="0"/>
              </a:spcBef>
              <a:spcAft>
                <a:spcPts val="1600"/>
              </a:spcAft>
              <a:defRPr/>
            </a:pPr>
            <a:r>
              <a:rPr lang="en-US" b="1" dirty="0">
                <a:solidFill>
                  <a:srgbClr val="FFFFCC"/>
                </a:solidFill>
              </a:rPr>
              <a:t>Two threats (Isa. 7:1-2)</a:t>
            </a:r>
          </a:p>
          <a:p>
            <a:pPr marL="1371600" lvl="2" indent="-457200" eaLnBrk="1" hangingPunct="1">
              <a:spcBef>
                <a:spcPts val="0"/>
              </a:spcBef>
              <a:spcAft>
                <a:spcPts val="1600"/>
              </a:spcAft>
              <a:defRPr/>
            </a:pPr>
            <a:r>
              <a:rPr lang="en-US" i="1" dirty="0"/>
              <a:t>Shear </a:t>
            </a:r>
            <a:r>
              <a:rPr lang="en-US" i="1" dirty="0" err="1"/>
              <a:t>Jashub</a:t>
            </a:r>
            <a:r>
              <a:rPr lang="en-US" i="1" dirty="0"/>
              <a:t> </a:t>
            </a:r>
            <a:r>
              <a:rPr lang="en-US" dirty="0"/>
              <a:t>(Isa. 7:3)</a:t>
            </a:r>
          </a:p>
          <a:p>
            <a:pPr marL="1371600" lvl="2" indent="-457200" eaLnBrk="1" hangingPunct="1">
              <a:spcBef>
                <a:spcPts val="0"/>
              </a:spcBef>
              <a:spcAft>
                <a:spcPts val="1600"/>
              </a:spcAft>
              <a:defRPr/>
            </a:pPr>
            <a:r>
              <a:rPr lang="en-US" dirty="0"/>
              <a:t>David (Isa 7:13)</a:t>
            </a:r>
          </a:p>
          <a:p>
            <a:pPr marL="1371600" lvl="2" indent="-457200" eaLnBrk="1" hangingPunct="1">
              <a:spcBef>
                <a:spcPts val="0"/>
              </a:spcBef>
              <a:spcAft>
                <a:spcPts val="1600"/>
              </a:spcAft>
              <a:defRPr/>
            </a:pPr>
            <a:r>
              <a:rPr lang="en-US" b="1" u="sng" dirty="0">
                <a:solidFill>
                  <a:srgbClr val="FFFFCC"/>
                </a:solidFill>
              </a:rPr>
              <a:t>From the singular to the plural “you”</a:t>
            </a:r>
          </a:p>
          <a:p>
            <a:pPr marL="914400" lvl="1" indent="-457200" eaLnBrk="1" hangingPunct="1">
              <a:spcBef>
                <a:spcPts val="0"/>
              </a:spcBef>
              <a:spcAft>
                <a:spcPts val="1600"/>
              </a:spcAft>
              <a:defRPr/>
            </a:pPr>
            <a:r>
              <a:rPr lang="en-US" dirty="0"/>
              <a:t>Extended context (Isa 9:6; 11:1-5)</a:t>
            </a:r>
          </a:p>
        </p:txBody>
      </p:sp>
      <p:pic>
        <p:nvPicPr>
          <p:cNvPr id="5" name="Picture 5" descr="https://encrypted-tbn2.gstatic.com/images?q=tbn:ANd9GcQjYa1b34wEurDM_Ysus-MUPsGfl59ZGk9jgBY_m0Y7gik3vNxamA"/>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172200" y="1600200"/>
            <a:ext cx="2617788" cy="2221517"/>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49982207"/>
      </p:ext>
    </p:extLst>
  </p:cSld>
  <p:clrMapOvr>
    <a:masterClrMapping/>
  </p:clrMapOvr>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1485900" y="304800"/>
            <a:ext cx="6172200" cy="1143000"/>
          </a:xfrm>
        </p:spPr>
        <p:txBody>
          <a:bodyPr/>
          <a:lstStyle/>
          <a:p>
            <a:pPr algn="ctr"/>
            <a:r>
              <a:rPr lang="en-US" sz="3200" dirty="0">
                <a:effectLst>
                  <a:outerShdw blurRad="38100" dist="38100" dir="2700000" algn="tl">
                    <a:srgbClr val="000000">
                      <a:alpha val="43137"/>
                    </a:srgbClr>
                  </a:outerShdw>
                </a:effectLst>
              </a:rPr>
              <a:t>Arnold Fruchtenbaum</a:t>
            </a:r>
            <a:br>
              <a:rPr lang="en-US" sz="3600" dirty="0">
                <a:effectLst>
                  <a:outerShdw blurRad="38100" dist="38100" dir="2700000" algn="tl">
                    <a:srgbClr val="000000">
                      <a:alpha val="43137"/>
                    </a:srgbClr>
                  </a:outerShdw>
                </a:effectLst>
              </a:rPr>
            </a:br>
            <a:r>
              <a:rPr lang="en-US" sz="2000" i="1" dirty="0">
                <a:solidFill>
                  <a:schemeClr val="tx1"/>
                </a:solidFill>
                <a:effectLst>
                  <a:outerShdw blurRad="38100" dist="38100" dir="2700000" algn="tl">
                    <a:srgbClr val="000000">
                      <a:alpha val="43137"/>
                    </a:srgbClr>
                  </a:outerShdw>
                </a:effectLst>
              </a:rPr>
              <a:t>Messianic Christology, </a:t>
            </a:r>
            <a:r>
              <a:rPr lang="en-US" sz="2000" dirty="0">
                <a:solidFill>
                  <a:schemeClr val="tx1"/>
                </a:solidFill>
                <a:effectLst>
                  <a:outerShdw blurRad="38100" dist="38100" dir="2700000" algn="tl">
                    <a:srgbClr val="000000">
                      <a:alpha val="43137"/>
                    </a:srgbClr>
                  </a:outerShdw>
                </a:effectLst>
              </a:rPr>
              <a:t>Page 36</a:t>
            </a:r>
          </a:p>
        </p:txBody>
      </p:sp>
      <p:sp>
        <p:nvSpPr>
          <p:cNvPr id="16387" name="Rectangle 3"/>
          <p:cNvSpPr>
            <a:spLocks noGrp="1" noChangeArrowheads="1"/>
          </p:cNvSpPr>
          <p:nvPr>
            <p:ph type="body" idx="1"/>
          </p:nvPr>
        </p:nvSpPr>
        <p:spPr>
          <a:xfrm>
            <a:off x="0" y="1664898"/>
            <a:ext cx="9144000" cy="4876800"/>
          </a:xfrm>
        </p:spPr>
        <p:txBody>
          <a:bodyPr/>
          <a:lstStyle/>
          <a:p>
            <a:pPr marL="0" indent="0" algn="just">
              <a:buFontTx/>
              <a:buNone/>
              <a:defRPr/>
            </a:pPr>
            <a:r>
              <a:rPr lang="en-US" sz="3000" dirty="0">
                <a:effectLst>
                  <a:outerShdw blurRad="38100" dist="38100" dir="2700000" algn="tl">
                    <a:srgbClr val="000000">
                      <a:alpha val="43137"/>
                    </a:srgbClr>
                  </a:outerShdw>
                </a:effectLst>
              </a:rPr>
              <a:t>“</a:t>
            </a:r>
            <a:r>
              <a:rPr lang="en-US" sz="3000" dirty="0">
                <a:effectLst/>
              </a:rPr>
              <a:t>In verse 13, Isaiah turns from addressing Ahaz as an individual and addresses the entire House of David. The English language does not distinguish between ‘you’ addressed to one person and ‘you’ addressed to many people. In Hebrew there is a difference, and there is a clear change between the singular ‘you’ of verses 9, 11, 16, 17 and the plural ‘you’ of verses 13–14. The sign therefore is not just for Ahaz, but for the whole House of David. This becomes clearer if we state the passage again with the singular [s] and plural [pl] words indicated:</a:t>
            </a:r>
            <a:r>
              <a:rPr lang="en-US" sz="3000" i="1" dirty="0">
                <a:effectLst>
                  <a:outerShdw blurRad="38100" dist="38100" dir="2700000" algn="tl">
                    <a:srgbClr val="000000">
                      <a:alpha val="43137"/>
                    </a:srgbClr>
                  </a:outerShdw>
                </a:effectLst>
              </a:rPr>
              <a:t>”</a:t>
            </a:r>
          </a:p>
        </p:txBody>
      </p:sp>
      <p:pic>
        <p:nvPicPr>
          <p:cNvPr id="1026" name="Picture 2" descr="Image result for arnold fruchtenbaum">
            <a:extLst>
              <a:ext uri="{FF2B5EF4-FFF2-40B4-BE49-F238E27FC236}">
                <a16:creationId xmlns:a16="http://schemas.microsoft.com/office/drawing/2014/main" id="{30D2C99B-34CC-4D80-B7E9-A3A5052A53A0}"/>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52400" y="100013"/>
            <a:ext cx="1066657" cy="14239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5279749"/>
      </p:ext>
    </p:extLst>
  </p:cSld>
  <p:clrMapOvr>
    <a:masterClrMapping/>
  </p:clrMapOvr>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3"/>
          <p:cNvSpPr>
            <a:spLocks noChangeArrowheads="1"/>
          </p:cNvSpPr>
          <p:nvPr/>
        </p:nvSpPr>
        <p:spPr bwMode="auto">
          <a:xfrm>
            <a:off x="76200" y="685800"/>
            <a:ext cx="8991600" cy="6063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marL="0" marR="0" algn="just">
              <a:spcBef>
                <a:spcPts val="0"/>
              </a:spcBef>
              <a:spcAft>
                <a:spcPts val="0"/>
              </a:spcAft>
            </a:pPr>
            <a:r>
              <a:rPr lang="en-US" baseline="30000" dirty="0">
                <a:latin typeface="Calibri" panose="020F0502020204030204" pitchFamily="34" charset="0"/>
              </a:rPr>
              <a:t>9</a:t>
            </a:r>
            <a:r>
              <a:rPr lang="en-US" dirty="0">
                <a:latin typeface="Calibri" panose="020F0502020204030204" pitchFamily="34" charset="0"/>
              </a:rPr>
              <a:t> “… and the head of Ephraim is Samaria and the head of Samaria is the son of </a:t>
            </a:r>
            <a:r>
              <a:rPr lang="en-US" dirty="0" err="1">
                <a:latin typeface="Calibri" panose="020F0502020204030204" pitchFamily="34" charset="0"/>
              </a:rPr>
              <a:t>Remaliah</a:t>
            </a:r>
            <a:r>
              <a:rPr lang="en-US" dirty="0">
                <a:latin typeface="Calibri" panose="020F0502020204030204" pitchFamily="34" charset="0"/>
              </a:rPr>
              <a:t>. If </a:t>
            </a:r>
            <a:r>
              <a:rPr lang="en-US" b="1" u="sng" dirty="0">
                <a:solidFill>
                  <a:srgbClr val="FFFFCC"/>
                </a:solidFill>
                <a:latin typeface="Calibri" panose="020F0502020204030204" pitchFamily="34" charset="0"/>
              </a:rPr>
              <a:t>you [s]</a:t>
            </a:r>
            <a:r>
              <a:rPr lang="en-US" b="1" dirty="0">
                <a:solidFill>
                  <a:srgbClr val="FFFFCC"/>
                </a:solidFill>
                <a:latin typeface="Calibri" panose="020F0502020204030204" pitchFamily="34" charset="0"/>
              </a:rPr>
              <a:t> </a:t>
            </a:r>
            <a:r>
              <a:rPr lang="en-US" dirty="0">
                <a:latin typeface="Calibri" panose="020F0502020204030204" pitchFamily="34" charset="0"/>
              </a:rPr>
              <a:t>will not believe, </a:t>
            </a:r>
            <a:r>
              <a:rPr lang="en-US" b="1" u="sng" dirty="0">
                <a:solidFill>
                  <a:srgbClr val="FFFFCC"/>
                </a:solidFill>
                <a:latin typeface="Calibri" panose="020F0502020204030204" pitchFamily="34" charset="0"/>
              </a:rPr>
              <a:t>you [s]</a:t>
            </a:r>
            <a:r>
              <a:rPr lang="en-US" b="1" dirty="0">
                <a:solidFill>
                  <a:srgbClr val="FFFFCC"/>
                </a:solidFill>
                <a:latin typeface="Calibri" panose="020F0502020204030204" pitchFamily="34" charset="0"/>
              </a:rPr>
              <a:t> </a:t>
            </a:r>
            <a:r>
              <a:rPr lang="en-US" dirty="0">
                <a:latin typeface="Calibri" panose="020F0502020204030204" pitchFamily="34" charset="0"/>
              </a:rPr>
              <a:t>surely shall not last.”’” </a:t>
            </a:r>
            <a:r>
              <a:rPr lang="en-US" baseline="30000" dirty="0">
                <a:latin typeface="Calibri" panose="020F0502020204030204" pitchFamily="34" charset="0"/>
              </a:rPr>
              <a:t>10</a:t>
            </a:r>
            <a:r>
              <a:rPr lang="en-US" dirty="0">
                <a:latin typeface="Calibri" panose="020F0502020204030204" pitchFamily="34" charset="0"/>
              </a:rPr>
              <a:t> Then the Lord spoke again to Ahaz, saying, </a:t>
            </a:r>
            <a:r>
              <a:rPr lang="en-US" baseline="30000" dirty="0">
                <a:latin typeface="Calibri" panose="020F0502020204030204" pitchFamily="34" charset="0"/>
              </a:rPr>
              <a:t>11</a:t>
            </a:r>
            <a:r>
              <a:rPr lang="en-US" dirty="0">
                <a:latin typeface="Calibri" panose="020F0502020204030204" pitchFamily="34" charset="0"/>
              </a:rPr>
              <a:t> “Ask a sign for </a:t>
            </a:r>
            <a:r>
              <a:rPr lang="en-US" b="1" u="sng" dirty="0">
                <a:solidFill>
                  <a:srgbClr val="FFFFCC"/>
                </a:solidFill>
                <a:latin typeface="Calibri" panose="020F0502020204030204" pitchFamily="34" charset="0"/>
              </a:rPr>
              <a:t>yourself [s]</a:t>
            </a:r>
            <a:r>
              <a:rPr lang="en-US" b="1" dirty="0">
                <a:solidFill>
                  <a:srgbClr val="FFFFCC"/>
                </a:solidFill>
                <a:latin typeface="Calibri" panose="020F0502020204030204" pitchFamily="34" charset="0"/>
              </a:rPr>
              <a:t> </a:t>
            </a:r>
            <a:r>
              <a:rPr lang="en-US" dirty="0">
                <a:latin typeface="Calibri" panose="020F0502020204030204" pitchFamily="34" charset="0"/>
              </a:rPr>
              <a:t>from the Lord your God; make it deep as </a:t>
            </a:r>
            <a:r>
              <a:rPr lang="en-US" dirty="0" err="1">
                <a:latin typeface="Calibri" panose="020F0502020204030204" pitchFamily="34" charset="0"/>
              </a:rPr>
              <a:t>Sheol</a:t>
            </a:r>
            <a:r>
              <a:rPr lang="en-US" dirty="0">
                <a:latin typeface="Calibri" panose="020F0502020204030204" pitchFamily="34" charset="0"/>
              </a:rPr>
              <a:t> or high as heaven.” </a:t>
            </a:r>
            <a:r>
              <a:rPr lang="en-US" baseline="30000" dirty="0">
                <a:latin typeface="Calibri" panose="020F0502020204030204" pitchFamily="34" charset="0"/>
              </a:rPr>
              <a:t>12</a:t>
            </a:r>
            <a:r>
              <a:rPr lang="en-US" dirty="0">
                <a:latin typeface="Calibri" panose="020F0502020204030204" pitchFamily="34" charset="0"/>
              </a:rPr>
              <a:t> But Ahaz said, “I will not ask, nor will I test the Lord!” </a:t>
            </a:r>
            <a:r>
              <a:rPr lang="en-US" baseline="30000" dirty="0">
                <a:latin typeface="Calibri" panose="020F0502020204030204" pitchFamily="34" charset="0"/>
              </a:rPr>
              <a:t>13</a:t>
            </a:r>
            <a:r>
              <a:rPr lang="en-US" dirty="0">
                <a:latin typeface="Calibri" panose="020F0502020204030204" pitchFamily="34" charset="0"/>
              </a:rPr>
              <a:t> Then he said, “Listen now, O house of David! Is it too slight a thing for </a:t>
            </a:r>
            <a:r>
              <a:rPr lang="en-US" b="1" u="sng" dirty="0">
                <a:solidFill>
                  <a:srgbClr val="FFFFCC"/>
                </a:solidFill>
                <a:latin typeface="Calibri" panose="020F0502020204030204" pitchFamily="34" charset="0"/>
              </a:rPr>
              <a:t>you [</a:t>
            </a:r>
            <a:r>
              <a:rPr lang="en-US" b="1" u="sng" dirty="0" err="1">
                <a:solidFill>
                  <a:srgbClr val="FFFFCC"/>
                </a:solidFill>
                <a:latin typeface="Calibri" panose="020F0502020204030204" pitchFamily="34" charset="0"/>
              </a:rPr>
              <a:t>pl</a:t>
            </a:r>
            <a:r>
              <a:rPr lang="en-US" b="1" u="sng" dirty="0">
                <a:solidFill>
                  <a:srgbClr val="FFFFCC"/>
                </a:solidFill>
                <a:latin typeface="Calibri" panose="020F0502020204030204" pitchFamily="34" charset="0"/>
              </a:rPr>
              <a:t>]</a:t>
            </a:r>
            <a:r>
              <a:rPr lang="en-US" dirty="0">
                <a:latin typeface="Calibri" panose="020F0502020204030204" pitchFamily="34" charset="0"/>
              </a:rPr>
              <a:t> to try the patience of men, that </a:t>
            </a:r>
            <a:r>
              <a:rPr lang="en-US" b="1" u="sng" dirty="0">
                <a:solidFill>
                  <a:srgbClr val="FFFFCC"/>
                </a:solidFill>
                <a:latin typeface="Calibri" panose="020F0502020204030204" pitchFamily="34" charset="0"/>
              </a:rPr>
              <a:t>you [</a:t>
            </a:r>
            <a:r>
              <a:rPr lang="en-US" b="1" u="sng" dirty="0" err="1">
                <a:solidFill>
                  <a:srgbClr val="FFFFCC"/>
                </a:solidFill>
                <a:latin typeface="Calibri" panose="020F0502020204030204" pitchFamily="34" charset="0"/>
              </a:rPr>
              <a:t>pl</a:t>
            </a:r>
            <a:r>
              <a:rPr lang="en-US" b="1" u="sng" dirty="0">
                <a:solidFill>
                  <a:srgbClr val="FFFFCC"/>
                </a:solidFill>
                <a:latin typeface="Calibri" panose="020F0502020204030204" pitchFamily="34" charset="0"/>
              </a:rPr>
              <a:t>]</a:t>
            </a:r>
            <a:r>
              <a:rPr lang="en-US" b="1" dirty="0">
                <a:solidFill>
                  <a:srgbClr val="FFFFCC"/>
                </a:solidFill>
                <a:latin typeface="Calibri" panose="020F0502020204030204" pitchFamily="34" charset="0"/>
              </a:rPr>
              <a:t> </a:t>
            </a:r>
            <a:r>
              <a:rPr lang="en-US" dirty="0">
                <a:latin typeface="Calibri" panose="020F0502020204030204" pitchFamily="34" charset="0"/>
              </a:rPr>
              <a:t>will try the patience of my God as well? </a:t>
            </a:r>
            <a:r>
              <a:rPr lang="en-US" baseline="30000" dirty="0">
                <a:latin typeface="Calibri" panose="020F0502020204030204" pitchFamily="34" charset="0"/>
              </a:rPr>
              <a:t>14</a:t>
            </a:r>
            <a:r>
              <a:rPr lang="en-US" dirty="0">
                <a:latin typeface="Calibri" panose="020F0502020204030204" pitchFamily="34" charset="0"/>
              </a:rPr>
              <a:t> “Therefore the Lord Himself will give </a:t>
            </a:r>
            <a:r>
              <a:rPr lang="en-US" b="1" u="sng" dirty="0">
                <a:solidFill>
                  <a:srgbClr val="FFFFCC"/>
                </a:solidFill>
                <a:latin typeface="Calibri" panose="020F0502020204030204" pitchFamily="34" charset="0"/>
              </a:rPr>
              <a:t>you [</a:t>
            </a:r>
            <a:r>
              <a:rPr lang="en-US" b="1" u="sng" dirty="0" err="1">
                <a:solidFill>
                  <a:srgbClr val="FFFFCC"/>
                </a:solidFill>
                <a:latin typeface="Calibri" panose="020F0502020204030204" pitchFamily="34" charset="0"/>
              </a:rPr>
              <a:t>pl</a:t>
            </a:r>
            <a:r>
              <a:rPr lang="en-US" b="1" u="sng" dirty="0">
                <a:solidFill>
                  <a:srgbClr val="FFFFCC"/>
                </a:solidFill>
                <a:latin typeface="Calibri" panose="020F0502020204030204" pitchFamily="34" charset="0"/>
              </a:rPr>
              <a:t>]</a:t>
            </a:r>
            <a:r>
              <a:rPr lang="en-US" b="1" dirty="0">
                <a:solidFill>
                  <a:srgbClr val="FFFFCC"/>
                </a:solidFill>
                <a:latin typeface="Calibri" panose="020F0502020204030204" pitchFamily="34" charset="0"/>
              </a:rPr>
              <a:t> </a:t>
            </a:r>
            <a:r>
              <a:rPr lang="en-US" dirty="0">
                <a:latin typeface="Calibri" panose="020F0502020204030204" pitchFamily="34" charset="0"/>
              </a:rPr>
              <a:t>a sign: Behold, a virgin will be with child and bear a son, and she will call His name Immanuel. </a:t>
            </a:r>
            <a:r>
              <a:rPr lang="en-US" baseline="30000" dirty="0">
                <a:latin typeface="Calibri" panose="020F0502020204030204" pitchFamily="34" charset="0"/>
              </a:rPr>
              <a:t>15</a:t>
            </a:r>
            <a:r>
              <a:rPr lang="en-US" dirty="0">
                <a:latin typeface="Calibri" panose="020F0502020204030204" pitchFamily="34" charset="0"/>
              </a:rPr>
              <a:t> “He will eat curds and honey at the time He knows enough to refuse evil and choose good. </a:t>
            </a:r>
            <a:r>
              <a:rPr lang="en-US" baseline="30000" dirty="0">
                <a:latin typeface="Calibri" panose="020F0502020204030204" pitchFamily="34" charset="0"/>
              </a:rPr>
              <a:t>16</a:t>
            </a:r>
            <a:r>
              <a:rPr lang="en-US" dirty="0">
                <a:latin typeface="Calibri" panose="020F0502020204030204" pitchFamily="34" charset="0"/>
              </a:rPr>
              <a:t> “For before the boy will know enough to refuse evil and choose good, the land whose two kings </a:t>
            </a:r>
            <a:r>
              <a:rPr lang="en-US" b="1" u="sng" dirty="0">
                <a:solidFill>
                  <a:srgbClr val="FFFFCC"/>
                </a:solidFill>
                <a:latin typeface="Calibri" panose="020F0502020204030204" pitchFamily="34" charset="0"/>
              </a:rPr>
              <a:t>you [s]</a:t>
            </a:r>
            <a:r>
              <a:rPr lang="en-US" b="1" dirty="0">
                <a:solidFill>
                  <a:srgbClr val="FFFFCC"/>
                </a:solidFill>
                <a:latin typeface="Calibri" panose="020F0502020204030204" pitchFamily="34" charset="0"/>
              </a:rPr>
              <a:t> </a:t>
            </a:r>
            <a:r>
              <a:rPr lang="en-US" dirty="0">
                <a:latin typeface="Calibri" panose="020F0502020204030204" pitchFamily="34" charset="0"/>
              </a:rPr>
              <a:t>dread will be forsaken. </a:t>
            </a:r>
            <a:r>
              <a:rPr lang="en-US" baseline="30000" dirty="0">
                <a:latin typeface="Calibri" panose="020F0502020204030204" pitchFamily="34" charset="0"/>
              </a:rPr>
              <a:t>17</a:t>
            </a:r>
            <a:r>
              <a:rPr lang="en-US" dirty="0">
                <a:latin typeface="Calibri" panose="020F0502020204030204" pitchFamily="34" charset="0"/>
              </a:rPr>
              <a:t> “The Lord will bring on </a:t>
            </a:r>
            <a:r>
              <a:rPr lang="en-US" b="1" u="sng" dirty="0">
                <a:solidFill>
                  <a:srgbClr val="FFFFCC"/>
                </a:solidFill>
                <a:latin typeface="Calibri" panose="020F0502020204030204" pitchFamily="34" charset="0"/>
              </a:rPr>
              <a:t>you [s]</a:t>
            </a:r>
            <a:r>
              <a:rPr lang="en-US" b="1" dirty="0">
                <a:solidFill>
                  <a:srgbClr val="FFFFCC"/>
                </a:solidFill>
                <a:latin typeface="Calibri" panose="020F0502020204030204" pitchFamily="34" charset="0"/>
              </a:rPr>
              <a:t>, </a:t>
            </a:r>
            <a:r>
              <a:rPr lang="en-US" dirty="0">
                <a:latin typeface="Calibri" panose="020F0502020204030204" pitchFamily="34" charset="0"/>
              </a:rPr>
              <a:t>on your people, and on your father’s house such days as have never come since the day that Ephraim separated from Judah, the king of Assyria.”</a:t>
            </a:r>
            <a:endParaRPr lang="en-US" sz="2800" dirty="0">
              <a:latin typeface="Calibri" panose="020F0502020204030204" pitchFamily="34" charset="0"/>
            </a:endParaRPr>
          </a:p>
        </p:txBody>
      </p:sp>
      <p:sp>
        <p:nvSpPr>
          <p:cNvPr id="2" name="Rectangle 1"/>
          <p:cNvSpPr/>
          <p:nvPr/>
        </p:nvSpPr>
        <p:spPr>
          <a:xfrm>
            <a:off x="2738805" y="197994"/>
            <a:ext cx="3666388" cy="523220"/>
          </a:xfrm>
          <a:prstGeom prst="rect">
            <a:avLst/>
          </a:prstGeom>
        </p:spPr>
        <p:txBody>
          <a:bodyPr wrap="none">
            <a:spAutoFit/>
          </a:bodyPr>
          <a:lstStyle/>
          <a:p>
            <a:pPr lvl="0" algn="ctr">
              <a:spcBef>
                <a:spcPts val="0"/>
              </a:spcBef>
              <a:spcAft>
                <a:spcPts val="1000"/>
              </a:spcAft>
            </a:pPr>
            <a:r>
              <a:rPr lang="en-US" sz="2800" dirty="0">
                <a:solidFill>
                  <a:srgbClr val="00FFFF"/>
                </a:solidFill>
                <a:latin typeface="Calibri" panose="020F0502020204030204" pitchFamily="34" charset="0"/>
              </a:rPr>
              <a:t>Isaiah 7:9–17 (NASB95) </a:t>
            </a:r>
          </a:p>
        </p:txBody>
      </p:sp>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16570" y="201543"/>
            <a:ext cx="889347" cy="548640"/>
          </a:xfrm>
          <a:prstGeom prst="rect">
            <a:avLst/>
          </a:prstGeom>
        </p:spPr>
      </p:pic>
    </p:spTree>
    <p:extLst>
      <p:ext uri="{BB962C8B-B14F-4D97-AF65-F5344CB8AC3E}">
        <p14:creationId xmlns:p14="http://schemas.microsoft.com/office/powerpoint/2010/main" val="3918480665"/>
      </p:ext>
    </p:extLst>
  </p:cSld>
  <p:clrMapOvr>
    <a:masterClrMapping/>
  </p:clrMapOvr>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685800" y="304800"/>
            <a:ext cx="7772400" cy="762000"/>
          </a:xfrm>
        </p:spPr>
        <p:txBody>
          <a:bodyPr/>
          <a:lstStyle/>
          <a:p>
            <a:pPr algn="ctr" eaLnBrk="1" hangingPunct="1"/>
            <a:r>
              <a:rPr lang="en-US" altLang="en-US" dirty="0"/>
              <a:t>Isaiah 7:13-14</a:t>
            </a:r>
          </a:p>
        </p:txBody>
      </p:sp>
      <p:sp>
        <p:nvSpPr>
          <p:cNvPr id="6147" name="Rectangle 3"/>
          <p:cNvSpPr>
            <a:spLocks noGrp="1" noChangeArrowheads="1"/>
          </p:cNvSpPr>
          <p:nvPr>
            <p:ph type="body" idx="1"/>
          </p:nvPr>
        </p:nvSpPr>
        <p:spPr>
          <a:xfrm>
            <a:off x="228600" y="1066800"/>
            <a:ext cx="8382000" cy="5562600"/>
          </a:xfrm>
        </p:spPr>
        <p:txBody>
          <a:bodyPr/>
          <a:lstStyle/>
          <a:p>
            <a:pPr marL="457200" indent="-457200" eaLnBrk="1" hangingPunct="1">
              <a:spcBef>
                <a:spcPts val="0"/>
              </a:spcBef>
              <a:spcAft>
                <a:spcPts val="1600"/>
              </a:spcAft>
              <a:defRPr/>
            </a:pPr>
            <a:r>
              <a:rPr lang="en-US" b="1" dirty="0">
                <a:solidFill>
                  <a:srgbClr val="FFFFCC"/>
                </a:solidFill>
              </a:rPr>
              <a:t>Ahaz’ Day?</a:t>
            </a:r>
          </a:p>
          <a:p>
            <a:pPr marL="914400" lvl="1" indent="-457200" eaLnBrk="1" hangingPunct="1">
              <a:spcBef>
                <a:spcPts val="0"/>
              </a:spcBef>
              <a:spcAft>
                <a:spcPts val="1600"/>
              </a:spcAft>
              <a:defRPr/>
            </a:pPr>
            <a:r>
              <a:rPr lang="en-US" dirty="0"/>
              <a:t>Isaiah 53 in Acts 8:31-35</a:t>
            </a:r>
          </a:p>
          <a:p>
            <a:pPr marL="914400" lvl="1" indent="-457200" eaLnBrk="1" hangingPunct="1">
              <a:spcBef>
                <a:spcPts val="0"/>
              </a:spcBef>
              <a:spcAft>
                <a:spcPts val="1600"/>
              </a:spcAft>
              <a:defRPr/>
            </a:pPr>
            <a:r>
              <a:rPr lang="en-US" dirty="0"/>
              <a:t>Sign (Isa 7:14)</a:t>
            </a:r>
          </a:p>
          <a:p>
            <a:pPr marL="914400" lvl="1" indent="-457200" eaLnBrk="1" hangingPunct="1">
              <a:spcBef>
                <a:spcPts val="0"/>
              </a:spcBef>
              <a:spcAft>
                <a:spcPts val="1600"/>
              </a:spcAft>
              <a:defRPr/>
            </a:pPr>
            <a:r>
              <a:rPr lang="en-US" dirty="0"/>
              <a:t>Two threats (Isa. 7:1-2)</a:t>
            </a:r>
          </a:p>
          <a:p>
            <a:pPr marL="1371600" lvl="2" indent="-457200" eaLnBrk="1" hangingPunct="1">
              <a:spcBef>
                <a:spcPts val="0"/>
              </a:spcBef>
              <a:spcAft>
                <a:spcPts val="1600"/>
              </a:spcAft>
              <a:defRPr/>
            </a:pPr>
            <a:r>
              <a:rPr lang="en-US" i="1" dirty="0"/>
              <a:t>Shear </a:t>
            </a:r>
            <a:r>
              <a:rPr lang="en-US" i="1" dirty="0" err="1"/>
              <a:t>Jashub</a:t>
            </a:r>
            <a:r>
              <a:rPr lang="en-US" i="1" dirty="0"/>
              <a:t> </a:t>
            </a:r>
            <a:r>
              <a:rPr lang="en-US" dirty="0"/>
              <a:t>(Isa. 7:3)</a:t>
            </a:r>
          </a:p>
          <a:p>
            <a:pPr marL="1371600" lvl="2" indent="-457200" eaLnBrk="1" hangingPunct="1">
              <a:spcBef>
                <a:spcPts val="0"/>
              </a:spcBef>
              <a:spcAft>
                <a:spcPts val="1600"/>
              </a:spcAft>
              <a:defRPr/>
            </a:pPr>
            <a:r>
              <a:rPr lang="en-US" dirty="0"/>
              <a:t>David (Isa 7:13)</a:t>
            </a:r>
          </a:p>
          <a:p>
            <a:pPr marL="1371600" lvl="2" indent="-457200" eaLnBrk="1" hangingPunct="1">
              <a:spcBef>
                <a:spcPts val="0"/>
              </a:spcBef>
              <a:spcAft>
                <a:spcPts val="1600"/>
              </a:spcAft>
              <a:defRPr/>
            </a:pPr>
            <a:r>
              <a:rPr lang="en-US" dirty="0"/>
              <a:t>From the singular to the plural “you”</a:t>
            </a:r>
          </a:p>
          <a:p>
            <a:pPr marL="914400" lvl="1" indent="-457200" eaLnBrk="1" hangingPunct="1">
              <a:spcBef>
                <a:spcPts val="0"/>
              </a:spcBef>
              <a:spcAft>
                <a:spcPts val="1600"/>
              </a:spcAft>
              <a:defRPr/>
            </a:pPr>
            <a:r>
              <a:rPr lang="en-US" b="1" u="sng" dirty="0">
                <a:solidFill>
                  <a:srgbClr val="FFFFCC"/>
                </a:solidFill>
                <a:ea typeface="+mn-ea"/>
                <a:cs typeface="+mn-cs"/>
              </a:rPr>
              <a:t>Extended context (Isa 9:6; 11:1-5)</a:t>
            </a:r>
          </a:p>
        </p:txBody>
      </p:sp>
      <p:pic>
        <p:nvPicPr>
          <p:cNvPr id="5" name="Picture 5" descr="https://encrypted-tbn2.gstatic.com/images?q=tbn:ANd9GcQjYa1b34wEurDM_Ysus-MUPsGfl59ZGk9jgBY_m0Y7gik3vNxamA"/>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172200" y="1600200"/>
            <a:ext cx="2617788" cy="2221517"/>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45165056"/>
      </p:ext>
    </p:extLst>
  </p:cSld>
  <p:clrMapOvr>
    <a:masterClrMapping/>
  </p:clrMapOvr>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CABADA9-5A9F-4135-9E7E-B289B654C835}"/>
              </a:ext>
            </a:extLst>
          </p:cNvPr>
          <p:cNvPicPr>
            <a:picLocks noChangeAspect="1"/>
          </p:cNvPicPr>
          <p:nvPr/>
        </p:nvPicPr>
        <p:blipFill>
          <a:blip r:embed="rId2"/>
          <a:stretch>
            <a:fillRect/>
          </a:stretch>
        </p:blipFill>
        <p:spPr>
          <a:xfrm>
            <a:off x="0" y="0"/>
            <a:ext cx="9144000" cy="6857999"/>
          </a:xfrm>
          <a:prstGeom prst="rect">
            <a:avLst/>
          </a:prstGeom>
        </p:spPr>
      </p:pic>
      <p:sp>
        <p:nvSpPr>
          <p:cNvPr id="64514" name="Rectangle 1"/>
          <p:cNvSpPr>
            <a:spLocks noChangeArrowheads="1"/>
          </p:cNvSpPr>
          <p:nvPr/>
        </p:nvSpPr>
        <p:spPr bwMode="auto">
          <a:xfrm>
            <a:off x="0" y="0"/>
            <a:ext cx="9144000" cy="4801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a:spcBef>
                <a:spcPts val="0"/>
              </a:spcBef>
              <a:spcAft>
                <a:spcPts val="1200"/>
              </a:spcAft>
              <a:buClr>
                <a:schemeClr val="tx2"/>
              </a:buClr>
              <a:buSzPct val="75000"/>
              <a:defRPr/>
            </a:pPr>
            <a:r>
              <a:rPr lang="en-US" alt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Isaiah 7:13-14</a:t>
            </a:r>
          </a:p>
          <a:p>
            <a:pPr algn="just"/>
            <a:r>
              <a:rPr lang="en-US" altLang="en-US" sz="3600" dirty="0">
                <a:latin typeface="Calibri" panose="020F0502020204030204" pitchFamily="34" charset="0"/>
              </a:rPr>
              <a:t>“</a:t>
            </a:r>
            <a:r>
              <a:rPr lang="en-US" sz="3600" dirty="0">
                <a:latin typeface="Calibri" panose="020F0502020204030204" pitchFamily="34" charset="0"/>
              </a:rPr>
              <a:t>Then he said, “Listen now, O house of David! Is it too slight a thing for you to try the patience of men, that you will try the patience of my God as well? </a:t>
            </a:r>
            <a:r>
              <a:rPr lang="en-US" sz="3600" baseline="30000" dirty="0">
                <a:latin typeface="Calibri" panose="020F0502020204030204" pitchFamily="34" charset="0"/>
              </a:rPr>
              <a:t>14 </a:t>
            </a:r>
            <a:r>
              <a:rPr lang="en-US" sz="3600" dirty="0">
                <a:latin typeface="Calibri" panose="020F0502020204030204" pitchFamily="34" charset="0"/>
              </a:rPr>
              <a:t>Therefore the Lord Himself will give you a sign: Behold, a virgin will be with child and bear a son, and she will call His name </a:t>
            </a:r>
            <a:r>
              <a:rPr lang="en-US" sz="3600" b="1" u="sng" dirty="0">
                <a:solidFill>
                  <a:srgbClr val="FFFFCC"/>
                </a:solidFill>
                <a:latin typeface="Calibri" panose="020F0502020204030204" pitchFamily="34" charset="0"/>
              </a:rPr>
              <a:t>Immanuel</a:t>
            </a:r>
            <a:r>
              <a:rPr lang="en-US" sz="3600" dirty="0">
                <a:latin typeface="Calibri" panose="020F0502020204030204" pitchFamily="34" charset="0"/>
              </a:rPr>
              <a:t>.</a:t>
            </a:r>
            <a:r>
              <a:rPr lang="en-US" altLang="en-US" sz="3600" dirty="0">
                <a:latin typeface="Calibri" panose="020F0502020204030204" pitchFamily="34" charset="0"/>
              </a:rPr>
              <a:t>”</a:t>
            </a:r>
          </a:p>
        </p:txBody>
      </p:sp>
    </p:spTree>
    <p:extLst>
      <p:ext uri="{BB962C8B-B14F-4D97-AF65-F5344CB8AC3E}">
        <p14:creationId xmlns:p14="http://schemas.microsoft.com/office/powerpoint/2010/main" val="2801615647"/>
      </p:ext>
    </p:extLst>
  </p:cSld>
  <p:clrMapOvr>
    <a:masterClrMapping/>
  </p:clrMapOvr>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FA51839-232D-437F-8957-3862945D701E}"/>
              </a:ext>
            </a:extLst>
          </p:cNvPr>
          <p:cNvPicPr>
            <a:picLocks noChangeAspect="1"/>
          </p:cNvPicPr>
          <p:nvPr/>
        </p:nvPicPr>
        <p:blipFill>
          <a:blip r:embed="rId2"/>
          <a:stretch>
            <a:fillRect/>
          </a:stretch>
        </p:blipFill>
        <p:spPr>
          <a:xfrm>
            <a:off x="0" y="0"/>
            <a:ext cx="9144000" cy="6857999"/>
          </a:xfrm>
          <a:prstGeom prst="rect">
            <a:avLst/>
          </a:prstGeom>
        </p:spPr>
      </p:pic>
      <p:sp>
        <p:nvSpPr>
          <p:cNvPr id="38914" name="Rectangle 3"/>
          <p:cNvSpPr>
            <a:spLocks noChangeArrowheads="1"/>
          </p:cNvSpPr>
          <p:nvPr/>
        </p:nvSpPr>
        <p:spPr bwMode="auto">
          <a:xfrm>
            <a:off x="0" y="0"/>
            <a:ext cx="9144000" cy="4955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lnSpc>
                <a:spcPct val="90000"/>
              </a:lnSpc>
              <a:spcBef>
                <a:spcPts val="0"/>
              </a:spcBef>
              <a:spcAft>
                <a:spcPts val="1200"/>
              </a:spcAft>
              <a:buClr>
                <a:schemeClr val="tx2"/>
              </a:buClr>
              <a:buSzPct val="75000"/>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Isaiah 9:6-7</a:t>
            </a:r>
          </a:p>
          <a:p>
            <a:pPr marL="0" marR="0" algn="just">
              <a:spcBef>
                <a:spcPts val="0"/>
              </a:spcBef>
              <a:spcAft>
                <a:spcPts val="1000"/>
              </a:spcAft>
            </a:pPr>
            <a:r>
              <a:rPr lang="en-US" sz="3000" baseline="30000" dirty="0">
                <a:solidFill>
                  <a:srgbClr val="FFFFCC"/>
                </a:solidFill>
                <a:effectLst>
                  <a:outerShdw blurRad="38100" dist="38100" dir="2700000" algn="tl">
                    <a:srgbClr val="000000">
                      <a:alpha val="43137"/>
                    </a:srgbClr>
                  </a:outerShdw>
                </a:effectLst>
                <a:latin typeface="Calibri" panose="020F0502020204030204" pitchFamily="34" charset="0"/>
              </a:rPr>
              <a:t>6 </a:t>
            </a:r>
            <a:r>
              <a:rPr lang="en-US" sz="3000" dirty="0">
                <a:effectLst>
                  <a:outerShdw blurRad="38100" dist="38100" dir="2700000" algn="tl">
                    <a:srgbClr val="000000">
                      <a:alpha val="43137"/>
                    </a:srgbClr>
                  </a:outerShdw>
                </a:effectLst>
                <a:latin typeface="Calibri" panose="020F0502020204030204" pitchFamily="34" charset="0"/>
                <a:cs typeface="+mn-cs"/>
              </a:rPr>
              <a:t>For a </a:t>
            </a:r>
            <a:r>
              <a:rPr lang="en-US" sz="3000" b="1" u="sng" dirty="0">
                <a:solidFill>
                  <a:srgbClr val="FFFFCC"/>
                </a:solidFill>
                <a:effectLst>
                  <a:outerShdw blurRad="38100" dist="38100" dir="2700000" algn="tl">
                    <a:srgbClr val="000000">
                      <a:alpha val="43137"/>
                    </a:srgbClr>
                  </a:outerShdw>
                </a:effectLst>
                <a:latin typeface="Calibri" panose="020F0502020204030204" pitchFamily="34" charset="0"/>
                <a:cs typeface="+mn-cs"/>
              </a:rPr>
              <a:t>child</a:t>
            </a:r>
            <a:r>
              <a:rPr lang="en-US" sz="3000" dirty="0">
                <a:effectLst>
                  <a:outerShdw blurRad="38100" dist="38100" dir="2700000" algn="tl">
                    <a:srgbClr val="000000">
                      <a:alpha val="43137"/>
                    </a:srgbClr>
                  </a:outerShdw>
                </a:effectLst>
                <a:latin typeface="Calibri" panose="020F0502020204030204" pitchFamily="34" charset="0"/>
                <a:cs typeface="+mn-cs"/>
              </a:rPr>
              <a:t> will be born to us, a son will be given to us; And the government will rest on His shoulders; And His name will be called Wonderful Counselor, Mighty God, Eternal Father, Prince of Peace.</a:t>
            </a:r>
            <a:r>
              <a:rPr lang="en-US" sz="3000" baseline="30000" dirty="0">
                <a:solidFill>
                  <a:srgbClr val="FFFFCC"/>
                </a:solidFill>
                <a:effectLst>
                  <a:outerShdw blurRad="38100" dist="38100" dir="2700000" algn="tl">
                    <a:srgbClr val="000000">
                      <a:alpha val="43137"/>
                    </a:srgbClr>
                  </a:outerShdw>
                </a:effectLst>
                <a:latin typeface="Calibri" panose="020F0502020204030204" pitchFamily="34" charset="0"/>
              </a:rPr>
              <a:t>7</a:t>
            </a:r>
            <a:r>
              <a:rPr lang="en-US" sz="3000" dirty="0">
                <a:effectLst>
                  <a:outerShdw blurRad="38100" dist="38100" dir="2700000" algn="tl">
                    <a:srgbClr val="000000">
                      <a:alpha val="43137"/>
                    </a:srgbClr>
                  </a:outerShdw>
                </a:effectLst>
                <a:latin typeface="Calibri" panose="020F0502020204030204" pitchFamily="34" charset="0"/>
                <a:cs typeface="+mn-cs"/>
              </a:rPr>
              <a:t> There will be no end to the increase of His government or of peace, On the throne of David and over his kingdom, To establish it and to uphold it with justice and righteousness From then on and forevermore. The zeal of the Lord of hosts will accomplish this.</a:t>
            </a:r>
          </a:p>
        </p:txBody>
      </p:sp>
    </p:spTree>
    <p:extLst>
      <p:ext uri="{BB962C8B-B14F-4D97-AF65-F5344CB8AC3E}">
        <p14:creationId xmlns:p14="http://schemas.microsoft.com/office/powerpoint/2010/main" val="4174937902"/>
      </p:ext>
    </p:extLst>
  </p:cSld>
  <p:clrMapOvr>
    <a:masterClrMapping/>
  </p:clrMapOvr>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D807CCA-F1CC-4826-8FE7-8C201695C7AB}"/>
              </a:ext>
            </a:extLst>
          </p:cNvPr>
          <p:cNvPicPr>
            <a:picLocks noChangeAspect="1"/>
          </p:cNvPicPr>
          <p:nvPr/>
        </p:nvPicPr>
        <p:blipFill>
          <a:blip r:embed="rId2"/>
          <a:stretch>
            <a:fillRect/>
          </a:stretch>
        </p:blipFill>
        <p:spPr>
          <a:xfrm>
            <a:off x="0" y="0"/>
            <a:ext cx="9144000" cy="6857999"/>
          </a:xfrm>
          <a:prstGeom prst="rect">
            <a:avLst/>
          </a:prstGeom>
        </p:spPr>
      </p:pic>
      <p:sp>
        <p:nvSpPr>
          <p:cNvPr id="2" name="Rectangle 1">
            <a:extLst>
              <a:ext uri="{FF2B5EF4-FFF2-40B4-BE49-F238E27FC236}">
                <a16:creationId xmlns:a16="http://schemas.microsoft.com/office/drawing/2014/main" id="{4FA77971-EA17-433E-B348-5BC931E0D1F9}"/>
              </a:ext>
            </a:extLst>
          </p:cNvPr>
          <p:cNvSpPr/>
          <p:nvPr/>
        </p:nvSpPr>
        <p:spPr>
          <a:xfrm>
            <a:off x="0" y="0"/>
            <a:ext cx="9144000" cy="4985980"/>
          </a:xfrm>
          <a:prstGeom prst="rect">
            <a:avLst/>
          </a:prstGeom>
        </p:spPr>
        <p:txBody>
          <a:bodyPr wrap="square">
            <a:spAutoFit/>
          </a:bodyPr>
          <a:lstStyle/>
          <a:p>
            <a:pPr algn="ctr" defTabSz="685800">
              <a:lnSpc>
                <a:spcPct val="90000"/>
              </a:lnSpc>
              <a:spcBef>
                <a:spcPts val="0"/>
              </a:spcBef>
              <a:spcAft>
                <a:spcPts val="1200"/>
              </a:spcAft>
              <a:buClr>
                <a:schemeClr val="tx2"/>
              </a:buClr>
              <a:buSzPct val="75000"/>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Isaiah 11:1-5</a:t>
            </a:r>
          </a:p>
          <a:p>
            <a:pPr algn="just"/>
            <a:r>
              <a:rPr lang="en-US" sz="3400" dirty="0">
                <a:latin typeface="Calibri" panose="020F0502020204030204" pitchFamily="34" charset="0"/>
                <a:ea typeface="Times New Roman" panose="02020603050405020304" pitchFamily="18" charset="0"/>
                <a:cs typeface="Calibri" panose="020F0502020204030204" pitchFamily="34" charset="0"/>
              </a:rPr>
              <a:t>“</a:t>
            </a:r>
            <a:r>
              <a:rPr lang="en-US" sz="3400" baseline="30000" dirty="0">
                <a:latin typeface="Calibri" panose="020F0502020204030204" pitchFamily="34" charset="0"/>
                <a:cs typeface="Calibri" panose="020F0502020204030204" pitchFamily="34" charset="0"/>
              </a:rPr>
              <a:t>1</a:t>
            </a:r>
            <a:r>
              <a:rPr lang="en-US" sz="3400" dirty="0">
                <a:latin typeface="Calibri" panose="020F0502020204030204" pitchFamily="34" charset="0"/>
                <a:ea typeface="Times New Roman" panose="02020603050405020304" pitchFamily="18" charset="0"/>
                <a:cs typeface="Calibri" panose="020F0502020204030204" pitchFamily="34" charset="0"/>
              </a:rPr>
              <a:t>Then a shoot will spring </a:t>
            </a:r>
            <a:r>
              <a:rPr lang="en-US" sz="3400" b="1" u="sng" dirty="0">
                <a:solidFill>
                  <a:srgbClr val="FFFFCC"/>
                </a:solidFill>
                <a:latin typeface="Calibri" panose="020F0502020204030204" pitchFamily="34" charset="0"/>
                <a:ea typeface="Times New Roman" panose="02020603050405020304" pitchFamily="18" charset="0"/>
                <a:cs typeface="Calibri" panose="020F0502020204030204" pitchFamily="34" charset="0"/>
              </a:rPr>
              <a:t>from the stem of Jesse</a:t>
            </a:r>
            <a:r>
              <a:rPr lang="en-US" sz="3400" dirty="0">
                <a:latin typeface="Calibri" panose="020F0502020204030204" pitchFamily="34" charset="0"/>
                <a:ea typeface="Times New Roman" panose="02020603050405020304" pitchFamily="18" charset="0"/>
                <a:cs typeface="Calibri" panose="020F0502020204030204" pitchFamily="34" charset="0"/>
              </a:rPr>
              <a:t>, And a branch from his roots will bear fruit.</a:t>
            </a:r>
            <a:r>
              <a:rPr lang="en-US" sz="3400" baseline="30000" dirty="0">
                <a:latin typeface="Calibri" panose="020F0502020204030204" pitchFamily="34" charset="0"/>
                <a:ea typeface="Times New Roman" panose="02020603050405020304" pitchFamily="18" charset="0"/>
                <a:cs typeface="Calibri" panose="020F0502020204030204" pitchFamily="34" charset="0"/>
              </a:rPr>
              <a:t>2 </a:t>
            </a:r>
            <a:r>
              <a:rPr lang="en-US" sz="3400" dirty="0">
                <a:latin typeface="Calibri" panose="020F0502020204030204" pitchFamily="34" charset="0"/>
                <a:ea typeface="Times New Roman" panose="02020603050405020304" pitchFamily="18" charset="0"/>
                <a:cs typeface="Calibri" panose="020F0502020204030204" pitchFamily="34" charset="0"/>
              </a:rPr>
              <a:t>The Spirit of the </a:t>
            </a:r>
            <a:r>
              <a:rPr lang="en-US" sz="3400" b="1" u="sng" dirty="0">
                <a:solidFill>
                  <a:srgbClr val="FFFFCC"/>
                </a:solidFill>
                <a:latin typeface="Calibri" panose="020F0502020204030204" pitchFamily="34" charset="0"/>
                <a:cs typeface="Calibri" panose="020F0502020204030204" pitchFamily="34" charset="0"/>
              </a:rPr>
              <a:t>Lord</a:t>
            </a:r>
            <a:r>
              <a:rPr lang="en-US" sz="3400" dirty="0">
                <a:latin typeface="Calibri" panose="020F0502020204030204" pitchFamily="34" charset="0"/>
                <a:ea typeface="Times New Roman" panose="02020603050405020304" pitchFamily="18" charset="0"/>
                <a:cs typeface="Calibri" panose="020F0502020204030204" pitchFamily="34" charset="0"/>
              </a:rPr>
              <a:t> will rest on Him, The spirit of </a:t>
            </a:r>
            <a:r>
              <a:rPr lang="en-US" sz="3400" b="1" u="sng" dirty="0">
                <a:solidFill>
                  <a:srgbClr val="FFFFCC"/>
                </a:solidFill>
                <a:latin typeface="Calibri" panose="020F0502020204030204" pitchFamily="34" charset="0"/>
                <a:cs typeface="Calibri" panose="020F0502020204030204" pitchFamily="34" charset="0"/>
              </a:rPr>
              <a:t>wisdom</a:t>
            </a:r>
            <a:r>
              <a:rPr lang="en-US" sz="3400" dirty="0">
                <a:latin typeface="Calibri" panose="020F0502020204030204" pitchFamily="34" charset="0"/>
                <a:ea typeface="Times New Roman" panose="02020603050405020304" pitchFamily="18" charset="0"/>
                <a:cs typeface="Calibri" panose="020F0502020204030204" pitchFamily="34" charset="0"/>
              </a:rPr>
              <a:t> and </a:t>
            </a:r>
            <a:r>
              <a:rPr lang="en-US" sz="3400" b="1" u="sng" dirty="0">
                <a:solidFill>
                  <a:srgbClr val="FFFFCC"/>
                </a:solidFill>
                <a:latin typeface="Calibri" panose="020F0502020204030204" pitchFamily="34" charset="0"/>
                <a:cs typeface="Calibri" panose="020F0502020204030204" pitchFamily="34" charset="0"/>
              </a:rPr>
              <a:t>understanding</a:t>
            </a:r>
            <a:r>
              <a:rPr lang="en-US" sz="3400" dirty="0">
                <a:latin typeface="Calibri" panose="020F0502020204030204" pitchFamily="34" charset="0"/>
                <a:ea typeface="Times New Roman" panose="02020603050405020304" pitchFamily="18" charset="0"/>
                <a:cs typeface="Calibri" panose="020F0502020204030204" pitchFamily="34" charset="0"/>
              </a:rPr>
              <a:t>, The spirit of </a:t>
            </a:r>
            <a:r>
              <a:rPr lang="en-US" sz="3400" b="1" u="sng" dirty="0">
                <a:solidFill>
                  <a:srgbClr val="FFFFCC"/>
                </a:solidFill>
                <a:latin typeface="Calibri" panose="020F0502020204030204" pitchFamily="34" charset="0"/>
                <a:cs typeface="Calibri" panose="020F0502020204030204" pitchFamily="34" charset="0"/>
              </a:rPr>
              <a:t>counsel</a:t>
            </a:r>
            <a:r>
              <a:rPr lang="en-US" sz="3400" dirty="0">
                <a:latin typeface="Calibri" panose="020F0502020204030204" pitchFamily="34" charset="0"/>
                <a:ea typeface="Times New Roman" panose="02020603050405020304" pitchFamily="18" charset="0"/>
                <a:cs typeface="Calibri" panose="020F0502020204030204" pitchFamily="34" charset="0"/>
              </a:rPr>
              <a:t> and </a:t>
            </a:r>
            <a:r>
              <a:rPr lang="en-US" sz="3400" b="1" u="sng" dirty="0">
                <a:solidFill>
                  <a:srgbClr val="FFFFCC"/>
                </a:solidFill>
                <a:latin typeface="Calibri" panose="020F0502020204030204" pitchFamily="34" charset="0"/>
                <a:cs typeface="Calibri" panose="020F0502020204030204" pitchFamily="34" charset="0"/>
              </a:rPr>
              <a:t>strength</a:t>
            </a:r>
            <a:r>
              <a:rPr lang="en-US" sz="3400" dirty="0">
                <a:latin typeface="Calibri" panose="020F0502020204030204" pitchFamily="34" charset="0"/>
                <a:ea typeface="Times New Roman" panose="02020603050405020304" pitchFamily="18" charset="0"/>
                <a:cs typeface="Calibri" panose="020F0502020204030204" pitchFamily="34" charset="0"/>
              </a:rPr>
              <a:t>, The spirit of </a:t>
            </a:r>
            <a:r>
              <a:rPr lang="en-US" sz="3400" b="1" u="sng" dirty="0">
                <a:solidFill>
                  <a:srgbClr val="FFFFCC"/>
                </a:solidFill>
                <a:latin typeface="Calibri" panose="020F0502020204030204" pitchFamily="34" charset="0"/>
                <a:cs typeface="Calibri" panose="020F0502020204030204" pitchFamily="34" charset="0"/>
              </a:rPr>
              <a:t>knowledge</a:t>
            </a:r>
            <a:r>
              <a:rPr lang="en-US" sz="3400" dirty="0">
                <a:latin typeface="Calibri" panose="020F0502020204030204" pitchFamily="34" charset="0"/>
                <a:ea typeface="Times New Roman" panose="02020603050405020304" pitchFamily="18" charset="0"/>
                <a:cs typeface="Calibri" panose="020F0502020204030204" pitchFamily="34" charset="0"/>
              </a:rPr>
              <a:t> and the </a:t>
            </a:r>
            <a:r>
              <a:rPr lang="en-US" sz="3400" b="1" u="sng" dirty="0">
                <a:solidFill>
                  <a:srgbClr val="FFFFCC"/>
                </a:solidFill>
                <a:latin typeface="Calibri" panose="020F0502020204030204" pitchFamily="34" charset="0"/>
                <a:cs typeface="Calibri" panose="020F0502020204030204" pitchFamily="34" charset="0"/>
              </a:rPr>
              <a:t>fear</a:t>
            </a:r>
            <a:r>
              <a:rPr lang="en-US" sz="3400" dirty="0">
                <a:latin typeface="Calibri" panose="020F0502020204030204" pitchFamily="34" charset="0"/>
                <a:ea typeface="Times New Roman" panose="02020603050405020304" pitchFamily="18" charset="0"/>
                <a:cs typeface="Calibri" panose="020F0502020204030204" pitchFamily="34" charset="0"/>
              </a:rPr>
              <a:t> of the </a:t>
            </a:r>
            <a:r>
              <a:rPr lang="en-US" sz="3400" cap="small" dirty="0">
                <a:latin typeface="Calibri" panose="020F0502020204030204" pitchFamily="34" charset="0"/>
                <a:ea typeface="Times New Roman" panose="02020603050405020304" pitchFamily="18" charset="0"/>
                <a:cs typeface="Calibri" panose="020F0502020204030204" pitchFamily="34" charset="0"/>
              </a:rPr>
              <a:t>Lord</a:t>
            </a:r>
            <a:r>
              <a:rPr lang="en-US" sz="3400" dirty="0">
                <a:latin typeface="Calibri" panose="020F0502020204030204" pitchFamily="34" charset="0"/>
                <a:ea typeface="Times New Roman" panose="02020603050405020304" pitchFamily="18" charset="0"/>
                <a:cs typeface="Calibri" panose="020F0502020204030204" pitchFamily="34" charset="0"/>
              </a:rPr>
              <a:t>.</a:t>
            </a:r>
            <a:r>
              <a:rPr lang="en-US" sz="3400" baseline="30000" dirty="0">
                <a:latin typeface="Calibri" panose="020F0502020204030204" pitchFamily="34" charset="0"/>
                <a:ea typeface="Times New Roman" panose="02020603050405020304" pitchFamily="18" charset="0"/>
                <a:cs typeface="Calibri" panose="020F0502020204030204" pitchFamily="34" charset="0"/>
              </a:rPr>
              <a:t>3 </a:t>
            </a:r>
            <a:r>
              <a:rPr lang="en-US" sz="3400" dirty="0">
                <a:latin typeface="Calibri" panose="020F0502020204030204" pitchFamily="34" charset="0"/>
                <a:ea typeface="Times New Roman" panose="02020603050405020304" pitchFamily="18" charset="0"/>
                <a:cs typeface="Calibri" panose="020F0502020204030204" pitchFamily="34" charset="0"/>
              </a:rPr>
              <a:t>And He will delight in the fear of the </a:t>
            </a:r>
            <a:r>
              <a:rPr lang="en-US" sz="3400" cap="small" dirty="0">
                <a:latin typeface="Calibri" panose="020F0502020204030204" pitchFamily="34" charset="0"/>
                <a:ea typeface="Times New Roman" panose="02020603050405020304" pitchFamily="18" charset="0"/>
                <a:cs typeface="Calibri" panose="020F0502020204030204" pitchFamily="34" charset="0"/>
              </a:rPr>
              <a:t>Lord</a:t>
            </a:r>
            <a:r>
              <a:rPr lang="en-US" sz="3400" dirty="0">
                <a:latin typeface="Calibri" panose="020F0502020204030204" pitchFamily="34" charset="0"/>
                <a:ea typeface="Times New Roman" panose="02020603050405020304" pitchFamily="18" charset="0"/>
                <a:cs typeface="Calibri" panose="020F0502020204030204" pitchFamily="34" charset="0"/>
              </a:rPr>
              <a:t>, And He will not judge by what His eyes see, Nor make a decision by what His ears hear.”</a:t>
            </a:r>
            <a:endParaRPr lang="en-US" sz="3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000250811"/>
      </p:ext>
    </p:extLst>
  </p:cSld>
  <p:clrMapOvr>
    <a:masterClrMapping/>
  </p:clrMapOvr>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C8AA284-771E-44CB-918D-25599207D71B}"/>
              </a:ext>
            </a:extLst>
          </p:cNvPr>
          <p:cNvPicPr>
            <a:picLocks noChangeAspect="1"/>
          </p:cNvPicPr>
          <p:nvPr/>
        </p:nvPicPr>
        <p:blipFill>
          <a:blip r:embed="rId2"/>
          <a:stretch>
            <a:fillRect/>
          </a:stretch>
        </p:blipFill>
        <p:spPr>
          <a:xfrm>
            <a:off x="0" y="0"/>
            <a:ext cx="9144000" cy="6857999"/>
          </a:xfrm>
          <a:prstGeom prst="rect">
            <a:avLst/>
          </a:prstGeom>
        </p:spPr>
      </p:pic>
      <p:sp>
        <p:nvSpPr>
          <p:cNvPr id="2" name="Rectangle 1">
            <a:extLst>
              <a:ext uri="{FF2B5EF4-FFF2-40B4-BE49-F238E27FC236}">
                <a16:creationId xmlns:a16="http://schemas.microsoft.com/office/drawing/2014/main" id="{4FA77971-EA17-433E-B348-5BC931E0D1F9}"/>
              </a:ext>
            </a:extLst>
          </p:cNvPr>
          <p:cNvSpPr/>
          <p:nvPr/>
        </p:nvSpPr>
        <p:spPr>
          <a:xfrm>
            <a:off x="0" y="0"/>
            <a:ext cx="9144000" cy="4678204"/>
          </a:xfrm>
          <a:prstGeom prst="rect">
            <a:avLst/>
          </a:prstGeom>
        </p:spPr>
        <p:txBody>
          <a:bodyPr wrap="square">
            <a:spAutoFit/>
          </a:bodyPr>
          <a:lstStyle/>
          <a:p>
            <a:pPr algn="ctr" defTabSz="685800">
              <a:lnSpc>
                <a:spcPct val="90000"/>
              </a:lnSpc>
              <a:spcBef>
                <a:spcPts val="0"/>
              </a:spcBef>
              <a:spcAft>
                <a:spcPts val="1200"/>
              </a:spcAft>
              <a:buClr>
                <a:schemeClr val="tx2"/>
              </a:buClr>
              <a:buSzPct val="75000"/>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Isaiah 11:1-5</a:t>
            </a:r>
          </a:p>
          <a:p>
            <a:pPr algn="just"/>
            <a:r>
              <a:rPr lang="en-US" sz="3600" dirty="0">
                <a:latin typeface="Calibri" panose="020F0502020204030204" pitchFamily="34" charset="0"/>
                <a:ea typeface="Times New Roman" panose="02020603050405020304" pitchFamily="18" charset="0"/>
                <a:cs typeface="Calibri" panose="020F0502020204030204" pitchFamily="34" charset="0"/>
              </a:rPr>
              <a:t>“</a:t>
            </a:r>
            <a:r>
              <a:rPr lang="en-US" sz="3600" baseline="30000" dirty="0">
                <a:latin typeface="Calibri" panose="020F0502020204030204" pitchFamily="34" charset="0"/>
                <a:ea typeface="Times New Roman" panose="02020603050405020304" pitchFamily="18" charset="0"/>
                <a:cs typeface="Calibri" panose="020F0502020204030204" pitchFamily="34" charset="0"/>
              </a:rPr>
              <a:t>4 </a:t>
            </a:r>
            <a:r>
              <a:rPr lang="en-US" sz="3600" dirty="0">
                <a:latin typeface="Calibri" panose="020F0502020204030204" pitchFamily="34" charset="0"/>
                <a:ea typeface="Times New Roman" panose="02020603050405020304" pitchFamily="18" charset="0"/>
                <a:cs typeface="Calibri" panose="020F0502020204030204" pitchFamily="34" charset="0"/>
              </a:rPr>
              <a:t>But with </a:t>
            </a:r>
            <a:r>
              <a:rPr lang="en-US" sz="3600" b="1" u="sng" dirty="0">
                <a:solidFill>
                  <a:srgbClr val="FFFFCC"/>
                </a:solidFill>
                <a:latin typeface="Calibri" panose="020F0502020204030204" pitchFamily="34" charset="0"/>
                <a:cs typeface="Calibri" panose="020F0502020204030204" pitchFamily="34" charset="0"/>
              </a:rPr>
              <a:t>righteousness</a:t>
            </a:r>
            <a:r>
              <a:rPr lang="en-US" sz="3600" dirty="0">
                <a:latin typeface="Calibri" panose="020F0502020204030204" pitchFamily="34" charset="0"/>
                <a:ea typeface="Times New Roman" panose="02020603050405020304" pitchFamily="18" charset="0"/>
                <a:cs typeface="Calibri" panose="020F0502020204030204" pitchFamily="34" charset="0"/>
              </a:rPr>
              <a:t> He will judge the poor, And decide with </a:t>
            </a:r>
            <a:r>
              <a:rPr lang="en-US" sz="3600" b="1" u="sng" dirty="0">
                <a:solidFill>
                  <a:srgbClr val="FFFFCC"/>
                </a:solidFill>
                <a:latin typeface="Calibri" panose="020F0502020204030204" pitchFamily="34" charset="0"/>
                <a:cs typeface="Calibri" panose="020F0502020204030204" pitchFamily="34" charset="0"/>
              </a:rPr>
              <a:t>fairness</a:t>
            </a:r>
            <a:r>
              <a:rPr lang="en-US" sz="3600" dirty="0">
                <a:latin typeface="Calibri" panose="020F0502020204030204" pitchFamily="34" charset="0"/>
                <a:ea typeface="Times New Roman" panose="02020603050405020304" pitchFamily="18" charset="0"/>
                <a:cs typeface="Calibri" panose="020F0502020204030204" pitchFamily="34" charset="0"/>
              </a:rPr>
              <a:t> for the afflicted of the earth; And He will strike the earth with the </a:t>
            </a:r>
            <a:r>
              <a:rPr lang="en-US" sz="3600" b="1" u="sng" dirty="0">
                <a:solidFill>
                  <a:srgbClr val="FFFFCC"/>
                </a:solidFill>
                <a:latin typeface="Calibri" panose="020F0502020204030204" pitchFamily="34" charset="0"/>
                <a:cs typeface="Calibri" panose="020F0502020204030204" pitchFamily="34" charset="0"/>
              </a:rPr>
              <a:t>rod of His mouth</a:t>
            </a:r>
            <a:r>
              <a:rPr lang="en-US" sz="3600" dirty="0">
                <a:latin typeface="Calibri" panose="020F0502020204030204" pitchFamily="34" charset="0"/>
                <a:ea typeface="Times New Roman" panose="02020603050405020304" pitchFamily="18" charset="0"/>
                <a:cs typeface="Calibri" panose="020F0502020204030204" pitchFamily="34" charset="0"/>
              </a:rPr>
              <a:t>, And with the breath of His lips He will </a:t>
            </a:r>
            <a:r>
              <a:rPr lang="en-US" sz="3600" b="1" u="sng" dirty="0">
                <a:solidFill>
                  <a:srgbClr val="FFFFCC"/>
                </a:solidFill>
                <a:latin typeface="Calibri" panose="020F0502020204030204" pitchFamily="34" charset="0"/>
                <a:cs typeface="Calibri" panose="020F0502020204030204" pitchFamily="34" charset="0"/>
              </a:rPr>
              <a:t>slay the wicked</a:t>
            </a:r>
            <a:r>
              <a:rPr lang="en-US" sz="3600" dirty="0">
                <a:latin typeface="Calibri" panose="020F0502020204030204" pitchFamily="34" charset="0"/>
                <a:ea typeface="Times New Roman" panose="02020603050405020304" pitchFamily="18" charset="0"/>
                <a:cs typeface="Calibri" panose="020F0502020204030204" pitchFamily="34" charset="0"/>
              </a:rPr>
              <a:t>. </a:t>
            </a:r>
            <a:r>
              <a:rPr lang="en-US" sz="3600" baseline="30000" dirty="0">
                <a:latin typeface="Calibri" panose="020F0502020204030204" pitchFamily="34" charset="0"/>
                <a:ea typeface="Times New Roman" panose="02020603050405020304" pitchFamily="18" charset="0"/>
                <a:cs typeface="Calibri" panose="020F0502020204030204" pitchFamily="34" charset="0"/>
              </a:rPr>
              <a:t>5 </a:t>
            </a:r>
            <a:r>
              <a:rPr lang="en-US" sz="3600" dirty="0">
                <a:latin typeface="Calibri" panose="020F0502020204030204" pitchFamily="34" charset="0"/>
                <a:ea typeface="Times New Roman" panose="02020603050405020304" pitchFamily="18" charset="0"/>
                <a:cs typeface="Calibri" panose="020F0502020204030204" pitchFamily="34" charset="0"/>
              </a:rPr>
              <a:t>Also </a:t>
            </a:r>
            <a:r>
              <a:rPr lang="en-US" sz="3600" b="1" u="sng" dirty="0">
                <a:solidFill>
                  <a:srgbClr val="FFFFCC"/>
                </a:solidFill>
                <a:latin typeface="Calibri" panose="020F0502020204030204" pitchFamily="34" charset="0"/>
                <a:cs typeface="Calibri" panose="020F0502020204030204" pitchFamily="34" charset="0"/>
              </a:rPr>
              <a:t>righteousness</a:t>
            </a:r>
            <a:r>
              <a:rPr lang="en-US" sz="3600" dirty="0">
                <a:latin typeface="Calibri" panose="020F0502020204030204" pitchFamily="34" charset="0"/>
                <a:ea typeface="Times New Roman" panose="02020603050405020304" pitchFamily="18" charset="0"/>
                <a:cs typeface="Calibri" panose="020F0502020204030204" pitchFamily="34" charset="0"/>
              </a:rPr>
              <a:t> will be the belt about His loins, And </a:t>
            </a:r>
            <a:r>
              <a:rPr lang="en-US" sz="3600" b="1" u="sng" dirty="0">
                <a:solidFill>
                  <a:srgbClr val="FFFFCC"/>
                </a:solidFill>
                <a:latin typeface="Calibri" panose="020F0502020204030204" pitchFamily="34" charset="0"/>
                <a:cs typeface="Calibri" panose="020F0502020204030204" pitchFamily="34" charset="0"/>
              </a:rPr>
              <a:t>faithfulness</a:t>
            </a:r>
            <a:r>
              <a:rPr lang="en-US" sz="3600" dirty="0">
                <a:latin typeface="Calibri" panose="020F0502020204030204" pitchFamily="34" charset="0"/>
                <a:ea typeface="Times New Roman" panose="02020603050405020304" pitchFamily="18" charset="0"/>
                <a:cs typeface="Calibri" panose="020F0502020204030204" pitchFamily="34" charset="0"/>
              </a:rPr>
              <a:t> the belt about His waist.”</a:t>
            </a:r>
            <a:endParaRPr lang="en-US" sz="36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965702889"/>
      </p:ext>
    </p:extLst>
  </p:cSld>
  <p:clrMapOvr>
    <a:masterClrMapping/>
  </p:clrMapOvr>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
            <a:ext cx="7772400" cy="1143000"/>
          </a:xfrm>
        </p:spPr>
        <p:txBody>
          <a:bodyPr/>
          <a:lstStyle/>
          <a:p>
            <a:pPr algn="ctr">
              <a:buFontTx/>
              <a:buNone/>
              <a:defRPr/>
            </a:pPr>
            <a:r>
              <a:rPr lang="en-US" dirty="0"/>
              <a:t>Messiah Must Be:</a:t>
            </a:r>
          </a:p>
        </p:txBody>
      </p:sp>
      <p:sp>
        <p:nvSpPr>
          <p:cNvPr id="3" name="Content Placeholder 2"/>
          <p:cNvSpPr>
            <a:spLocks noGrp="1"/>
          </p:cNvSpPr>
          <p:nvPr>
            <p:ph idx="1"/>
          </p:nvPr>
        </p:nvSpPr>
        <p:spPr>
          <a:xfrm>
            <a:off x="228600" y="1600200"/>
            <a:ext cx="8686800" cy="3733800"/>
          </a:xfrm>
        </p:spPr>
        <p:txBody>
          <a:bodyPr/>
          <a:lstStyle/>
          <a:p>
            <a:pPr marL="457200" lvl="1" indent="-454025">
              <a:spcBef>
                <a:spcPts val="0"/>
              </a:spcBef>
              <a:spcAft>
                <a:spcPts val="3600"/>
              </a:spcAft>
              <a:buSzPct val="100000"/>
              <a:buFont typeface="+mj-lt"/>
              <a:buAutoNum type="arabicPeriod"/>
              <a:defRPr/>
            </a:pPr>
            <a:r>
              <a:rPr lang="en-US" sz="3600" dirty="0"/>
              <a:t>A man (Gen 3:15)  </a:t>
            </a:r>
          </a:p>
          <a:p>
            <a:pPr marL="457200" lvl="1" indent="-454025">
              <a:spcBef>
                <a:spcPts val="0"/>
              </a:spcBef>
              <a:spcAft>
                <a:spcPts val="3600"/>
              </a:spcAft>
              <a:buSzPct val="100000"/>
              <a:buFont typeface="+mj-lt"/>
              <a:buAutoNum type="arabicPeriod"/>
              <a:defRPr/>
            </a:pPr>
            <a:r>
              <a:rPr lang="en-US" sz="3600" dirty="0"/>
              <a:t>From Jacob’s line (Num 24:17)</a:t>
            </a:r>
          </a:p>
          <a:p>
            <a:pPr marL="457200" lvl="1" indent="-454025">
              <a:spcBef>
                <a:spcPts val="0"/>
              </a:spcBef>
              <a:spcAft>
                <a:spcPts val="3600"/>
              </a:spcAft>
              <a:buSzPct val="100000"/>
              <a:buFont typeface="+mj-lt"/>
              <a:buAutoNum type="arabicPeriod"/>
              <a:defRPr/>
            </a:pPr>
            <a:r>
              <a:rPr lang="en-US" sz="3600" dirty="0"/>
              <a:t>Appear prior to A.D. 70 (Mal 3:1)  </a:t>
            </a:r>
          </a:p>
          <a:p>
            <a:pPr marL="457200" lvl="1" indent="-454025">
              <a:spcBef>
                <a:spcPts val="0"/>
              </a:spcBef>
              <a:spcAft>
                <a:spcPts val="3600"/>
              </a:spcAft>
              <a:buSzPct val="100000"/>
              <a:buFont typeface="+mj-lt"/>
              <a:buAutoNum type="arabicPeriod"/>
              <a:defRPr/>
            </a:pPr>
            <a:r>
              <a:rPr lang="en-US" sz="3600" dirty="0"/>
              <a:t>Be born of a virgin (Isa 7:13-14)  </a:t>
            </a:r>
          </a:p>
          <a:p>
            <a:pPr marL="457200" lvl="1" indent="-454025">
              <a:spcBef>
                <a:spcPts val="0"/>
              </a:spcBef>
              <a:spcAft>
                <a:spcPts val="3600"/>
              </a:spcAft>
              <a:buSzPct val="100000"/>
              <a:buFont typeface="+mj-lt"/>
              <a:buAutoNum type="arabicPeriod"/>
              <a:defRPr/>
            </a:pPr>
            <a:r>
              <a:rPr lang="en-US" sz="3600" b="1" u="sng" dirty="0">
                <a:solidFill>
                  <a:srgbClr val="FFFFCC"/>
                </a:solidFill>
              </a:rPr>
              <a:t>Be born in Bethlehem (Micah 5:2)  </a:t>
            </a:r>
          </a:p>
        </p:txBody>
      </p:sp>
      <p:pic>
        <p:nvPicPr>
          <p:cNvPr id="4" name="Picture 5" descr="https://encrypted-tbn2.gstatic.com/images?q=tbn:ANd9GcQjYa1b34wEurDM_Ysus-MUPsGfl59ZGk9jgBY_m0Y7gik3vNxamA"/>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553200" y="1600200"/>
            <a:ext cx="2425280" cy="205740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73728659"/>
      </p:ext>
    </p:extLst>
  </p:cSld>
  <p:clrMapOvr>
    <a:masterClrMapping/>
  </p:clrMapOvr>
  <p:transition/>
</p:sld>
</file>

<file path=ppt/slides/slide9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a:xfrm>
            <a:off x="495300" y="228600"/>
            <a:ext cx="8153400" cy="838200"/>
          </a:xfrm>
        </p:spPr>
        <p:txBody>
          <a:bodyPr/>
          <a:lstStyle/>
          <a:p>
            <a:pPr marL="1588" eaLnBrk="1" hangingPunct="1">
              <a:defRPr/>
            </a:pPr>
            <a:r>
              <a:rPr lang="en-US" sz="4000" dirty="0"/>
              <a:t>5. Messiah must be born in Bethlehem</a:t>
            </a:r>
          </a:p>
        </p:txBody>
      </p:sp>
      <p:sp>
        <p:nvSpPr>
          <p:cNvPr id="63491" name="Rectangle 3"/>
          <p:cNvSpPr>
            <a:spLocks noGrp="1" noChangeArrowheads="1"/>
          </p:cNvSpPr>
          <p:nvPr>
            <p:ph type="body" idx="1"/>
          </p:nvPr>
        </p:nvSpPr>
        <p:spPr>
          <a:xfrm>
            <a:off x="762000" y="3144838"/>
            <a:ext cx="2667000" cy="568325"/>
          </a:xfrm>
        </p:spPr>
        <p:txBody>
          <a:bodyPr/>
          <a:lstStyle/>
          <a:p>
            <a:pPr marL="461963" indent="-461963" eaLnBrk="1" hangingPunct="1">
              <a:lnSpc>
                <a:spcPct val="90000"/>
              </a:lnSpc>
              <a:buFont typeface="Wingdings" panose="05000000000000000000" pitchFamily="2" charset="2"/>
              <a:buChar char="n"/>
              <a:defRPr/>
            </a:pPr>
            <a:r>
              <a:rPr lang="en-US" sz="3600" dirty="0"/>
              <a:t>Micah 5:2</a:t>
            </a:r>
          </a:p>
        </p:txBody>
      </p:sp>
      <p:pic>
        <p:nvPicPr>
          <p:cNvPr id="30724" name="Picture 4" descr="C:\Documents and Settings\Owner\Application Data\Microsoft\Media Catalog\Downloaded Clips\cl77\j0297865.wmf"/>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267200" y="1701800"/>
            <a:ext cx="4013200" cy="401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83404685"/>
      </p:ext>
    </p:extLst>
  </p:cSld>
  <p:clrMapOvr>
    <a:masterClrMapping/>
  </p:clrMapOvr>
  <p:transition/>
</p:sld>
</file>

<file path=ppt/theme/theme1.xml><?xml version="1.0" encoding="utf-8"?>
<a:theme xmlns:a="http://schemas.openxmlformats.org/drawingml/2006/main" name="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C:\Program Files\Microsoft Office\Templates\Presentation Designs\Azure.pot</Template>
  <TotalTime>13725</TotalTime>
  <Words>5758</Words>
  <Application>Microsoft Office PowerPoint</Application>
  <PresentationFormat>On-screen Show (4:3)</PresentationFormat>
  <Paragraphs>387</Paragraphs>
  <Slides>124</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124</vt:i4>
      </vt:variant>
    </vt:vector>
  </HeadingPairs>
  <TitlesOfParts>
    <vt:vector size="129" baseType="lpstr">
      <vt:lpstr>Arial</vt:lpstr>
      <vt:lpstr>Calibri</vt:lpstr>
      <vt:lpstr>Times New Roman</vt:lpstr>
      <vt:lpstr>Wingdings</vt:lpstr>
      <vt:lpstr>Azure</vt:lpstr>
      <vt:lpstr>A CHRISTMAS CONVERGENCE:  FIVE CHRISTMAS PROPHECIES</vt:lpstr>
      <vt:lpstr>PowerPoint Presentation</vt:lpstr>
      <vt:lpstr>PowerPoint Presentation</vt:lpstr>
      <vt:lpstr>PowerPoint Presentation</vt:lpstr>
      <vt:lpstr>PowerPoint Presentation</vt:lpstr>
      <vt:lpstr>PowerPoint Presentation</vt:lpstr>
      <vt:lpstr>PowerPoint Presentation</vt:lpstr>
      <vt:lpstr>Messiah Must Be:</vt:lpstr>
      <vt:lpstr>Messiah Must Be:</vt:lpstr>
      <vt:lpstr>Messiah must be a man</vt:lpstr>
      <vt:lpstr>PowerPoint Presentation</vt:lpstr>
      <vt:lpstr>1. Four Issues (Gen. 3:15)</vt:lpstr>
      <vt:lpstr>1. Four Issues (Gen. 3:15)</vt:lpstr>
      <vt:lpstr>PowerPoint Presentation</vt:lpstr>
      <vt:lpstr>PowerPoint Presentation</vt:lpstr>
      <vt:lpstr>PowerPoint Presentation</vt:lpstr>
      <vt:lpstr>PowerPoint Presentation</vt:lpstr>
      <vt:lpstr>PowerPoint Presentation</vt:lpstr>
      <vt:lpstr>1. Four Issues (Gen. 3:15)</vt:lpstr>
      <vt:lpstr>PowerPoint Presentation</vt:lpstr>
      <vt:lpstr>1. Four Issues (Gen. 3:15)</vt:lpstr>
      <vt:lpstr>PowerPoint Presentation</vt:lpstr>
      <vt:lpstr>Arnold Fruchtenbaum Messianic Christology, Page 14, 36-37</vt:lpstr>
      <vt:lpstr>1. Four Issues (Gen. 3:15)</vt:lpstr>
      <vt:lpstr>PowerPoint Presentation</vt:lpstr>
      <vt:lpstr>PowerPoint Presentation</vt:lpstr>
      <vt:lpstr>PowerPoint Presentation</vt:lpstr>
      <vt:lpstr>Why the Virgin Birth?</vt:lpstr>
      <vt:lpstr>Messiah Must Be:</vt:lpstr>
      <vt:lpstr>2. Messiah must be Jewish or from the line of Jacob</vt:lpstr>
      <vt:lpstr>PowerPoint Presentation</vt:lpstr>
      <vt:lpstr>East = Babylon</vt:lpstr>
      <vt:lpstr>PowerPoint Presentation</vt:lpstr>
      <vt:lpstr>PowerPoint Presentation</vt:lpstr>
      <vt:lpstr>PowerPoint Presentation</vt:lpstr>
      <vt:lpstr>Balaam's 7 Oracles Blessing Israel (23-24) </vt:lpstr>
      <vt:lpstr>Balaam's 7 Oracles Blessing Israel (23-24) </vt:lpstr>
      <vt:lpstr>Balaam's 7 Oracles Blessing Israel (23-24)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Messiah must present Himself to Israel on March 30, A.D. 33</vt:lpstr>
      <vt:lpstr>PowerPoint Presentation</vt:lpstr>
      <vt:lpstr>PowerPoint Presentation</vt:lpstr>
      <vt:lpstr>Messiah Must Be:</vt:lpstr>
      <vt:lpstr>3.  Messiah must come before A.D. 70</vt:lpstr>
      <vt:lpstr>PowerPoint Presentation</vt:lpstr>
      <vt:lpstr>PowerPoint Presentation</vt:lpstr>
      <vt:lpstr>ISRAEL’S FOUR TEMPLES</vt:lpstr>
      <vt:lpstr>PowerPoint Presentation</vt:lpstr>
      <vt:lpstr>PowerPoint Presentation</vt:lpstr>
      <vt:lpstr>PowerPoint Presentation</vt:lpstr>
      <vt:lpstr>PowerPoint Presentation</vt:lpstr>
      <vt:lpstr>PowerPoint Presentation</vt:lpstr>
      <vt:lpstr>Messiah Must Be:</vt:lpstr>
      <vt:lpstr>4. Messiah must be born of a virgin</vt:lpstr>
      <vt:lpstr>PowerPoint Presentation</vt:lpstr>
      <vt:lpstr>PowerPoint Presentation</vt:lpstr>
      <vt:lpstr>Three Arguments Against the Virgin Birth (Isa. 7:13-14)</vt:lpstr>
      <vt:lpstr>PowerPoint Presentation</vt:lpstr>
      <vt:lpstr>Three Arguments Against the Virgin Birth (Isa. 7:13-14)</vt:lpstr>
      <vt:lpstr>Three Arguments Against the Virgin Birth (Isa. 7:13-14)</vt:lpstr>
      <vt:lpstr>To Fulfill Old Testament Prophecy</vt:lpstr>
      <vt:lpstr>To Fulfill Old Testament Prophecy</vt:lpstr>
      <vt:lpstr>Arnold Fruchtenbaum Messianic Christology, Page 64</vt:lpstr>
      <vt:lpstr>To Fulfill Old Testament Prophecy</vt:lpstr>
      <vt:lpstr>To Fulfill Old Testament Prophecy</vt:lpstr>
      <vt:lpstr>PowerPoint Presentation</vt:lpstr>
      <vt:lpstr>PowerPoint Presentation</vt:lpstr>
      <vt:lpstr>INSPIRATION OF SCRIPTURE 2 Peter 1:20-21</vt:lpstr>
      <vt:lpstr>PowerPoint Presentation</vt:lpstr>
      <vt:lpstr>Three Arguments Against the Virgin Birth (Isa. 7:13-14)</vt:lpstr>
      <vt:lpstr>Isaiah 7:13-14</vt:lpstr>
      <vt:lpstr>Isaiah 7:13-14</vt:lpstr>
      <vt:lpstr>Isaiah 7:13-14</vt:lpstr>
      <vt:lpstr>PowerPoint Presentation</vt:lpstr>
      <vt:lpstr>PowerPoint Presentation</vt:lpstr>
      <vt:lpstr>Isaiah 7:13-14</vt:lpstr>
      <vt:lpstr>PowerPoint Presentation</vt:lpstr>
      <vt:lpstr>Isaiah 7:13-14</vt:lpstr>
      <vt:lpstr>PowerPoint Presentation</vt:lpstr>
      <vt:lpstr>Isaiah 7:13-14</vt:lpstr>
      <vt:lpstr>PowerPoint Presentation</vt:lpstr>
      <vt:lpstr>Isaiah 7:13-14</vt:lpstr>
      <vt:lpstr>Arnold Fruchtenbaum Messianic Christology, Page 36</vt:lpstr>
      <vt:lpstr>PowerPoint Presentation</vt:lpstr>
      <vt:lpstr>Isaiah 7:13-14</vt:lpstr>
      <vt:lpstr>PowerPoint Presentation</vt:lpstr>
      <vt:lpstr>PowerPoint Presentation</vt:lpstr>
      <vt:lpstr>PowerPoint Presentation</vt:lpstr>
      <vt:lpstr>PowerPoint Presentation</vt:lpstr>
      <vt:lpstr>Messiah Must Be:</vt:lpstr>
      <vt:lpstr>5. Messiah must be born in Bethlehem</vt:lpstr>
      <vt:lpstr>PowerPoint Presentation</vt:lpstr>
      <vt:lpstr>PowerPoint Presentation</vt:lpstr>
      <vt:lpstr>PowerPoint Presentation</vt:lpstr>
      <vt:lpstr>Arnold Fruchtenbaum Messianic Christology, Page 64</vt:lpstr>
      <vt:lpstr>Birth of the Messiah  (Micah 5:2)</vt:lpstr>
      <vt:lpstr>Birth of the Messiah  (Micah 5:2)</vt:lpstr>
      <vt:lpstr>PowerPoint Presentation</vt:lpstr>
      <vt:lpstr>PowerPoint Presentation</vt:lpstr>
      <vt:lpstr>Birth of the Messiah  (Micah 5:2)</vt:lpstr>
      <vt:lpstr>PowerPoint Presentation</vt:lpstr>
      <vt:lpstr>PowerPoint Presentation</vt:lpstr>
      <vt:lpstr>PowerPoint Presentation</vt:lpstr>
      <vt:lpstr>Messiah must be from the tribe of Judah</vt:lpstr>
      <vt:lpstr>Birth of the Messiah  (Micah 5:2)</vt:lpstr>
      <vt:lpstr>PowerPoint Presentation</vt:lpstr>
      <vt:lpstr>PowerPoint Presentation</vt:lpstr>
      <vt:lpstr>PowerPoint Presentation</vt:lpstr>
      <vt:lpstr>PowerPoint Presentation</vt:lpstr>
      <vt:lpstr>PowerPoint Presentation</vt:lpstr>
      <vt:lpstr>Arnold Fruchtenbaum Messianic Christology, Page 64</vt:lpstr>
      <vt:lpstr>PowerPoint Presentation</vt:lpstr>
      <vt:lpstr>Conclusion</vt:lpstr>
      <vt:lpstr>Messiah Must Be:</vt:lpstr>
      <vt:lpstr>Modern Example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Duty to Love - Rom. 12:9-13</dc:title>
  <dc:subject>Divine Righteousness Revealed</dc:subject>
  <dc:creator>A. Woods</dc:creator>
  <dc:description>Modified by Jim McGowan</dc:description>
  <cp:lastModifiedBy>Jim McGowan</cp:lastModifiedBy>
  <cp:revision>1460</cp:revision>
  <cp:lastPrinted>2016-12-18T02:45:55Z</cp:lastPrinted>
  <dcterms:created xsi:type="dcterms:W3CDTF">2009-03-17T12:21:13Z</dcterms:created>
  <dcterms:modified xsi:type="dcterms:W3CDTF">2019-12-22T14:23:06Z</dcterms:modified>
</cp:coreProperties>
</file>