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1" r:id="rId2"/>
  </p:sldMasterIdLst>
  <p:notesMasterIdLst>
    <p:notesMasterId r:id="rId71"/>
  </p:notesMasterIdLst>
  <p:handoutMasterIdLst>
    <p:handoutMasterId r:id="rId72"/>
  </p:handoutMasterIdLst>
  <p:sldIdLst>
    <p:sldId id="322" r:id="rId3"/>
    <p:sldId id="5215" r:id="rId4"/>
    <p:sldId id="5381" r:id="rId5"/>
    <p:sldId id="5377" r:id="rId6"/>
    <p:sldId id="5432" r:id="rId7"/>
    <p:sldId id="5426" r:id="rId8"/>
    <p:sldId id="5457" r:id="rId9"/>
    <p:sldId id="273" r:id="rId10"/>
    <p:sldId id="5427" r:id="rId11"/>
    <p:sldId id="5595" r:id="rId12"/>
    <p:sldId id="5490" r:id="rId13"/>
    <p:sldId id="5506" r:id="rId14"/>
    <p:sldId id="5507" r:id="rId15"/>
    <p:sldId id="5596" r:id="rId16"/>
    <p:sldId id="5584" r:id="rId17"/>
    <p:sldId id="5411" r:id="rId18"/>
    <p:sldId id="5499" r:id="rId19"/>
    <p:sldId id="5548" r:id="rId20"/>
    <p:sldId id="5549" r:id="rId21"/>
    <p:sldId id="5412" r:id="rId22"/>
    <p:sldId id="5500" r:id="rId23"/>
    <p:sldId id="5550" r:id="rId24"/>
    <p:sldId id="5551" r:id="rId25"/>
    <p:sldId id="5591" r:id="rId26"/>
    <p:sldId id="5592" r:id="rId27"/>
    <p:sldId id="5593" r:id="rId28"/>
    <p:sldId id="5594" r:id="rId29"/>
    <p:sldId id="1379" r:id="rId30"/>
    <p:sldId id="5537" r:id="rId31"/>
    <p:sldId id="5501" r:id="rId32"/>
    <p:sldId id="5552" r:id="rId33"/>
    <p:sldId id="5589" r:id="rId34"/>
    <p:sldId id="5502" r:id="rId35"/>
    <p:sldId id="5554" r:id="rId36"/>
    <p:sldId id="5556" r:id="rId37"/>
    <p:sldId id="5555" r:id="rId38"/>
    <p:sldId id="5569" r:id="rId39"/>
    <p:sldId id="5570" r:id="rId40"/>
    <p:sldId id="5571" r:id="rId41"/>
    <p:sldId id="5572" r:id="rId42"/>
    <p:sldId id="5503" r:id="rId43"/>
    <p:sldId id="5413" r:id="rId44"/>
    <p:sldId id="5518" r:id="rId45"/>
    <p:sldId id="5557" r:id="rId46"/>
    <p:sldId id="5558" r:id="rId47"/>
    <p:sldId id="5559" r:id="rId48"/>
    <p:sldId id="5560" r:id="rId49"/>
    <p:sldId id="5561" r:id="rId50"/>
    <p:sldId id="5504" r:id="rId51"/>
    <p:sldId id="5562" r:id="rId52"/>
    <p:sldId id="5430" r:id="rId53"/>
    <p:sldId id="5580" r:id="rId54"/>
    <p:sldId id="275" r:id="rId55"/>
    <p:sldId id="5581" r:id="rId56"/>
    <p:sldId id="5597" r:id="rId57"/>
    <p:sldId id="5582" r:id="rId58"/>
    <p:sldId id="5585" r:id="rId59"/>
    <p:sldId id="5598" r:id="rId60"/>
    <p:sldId id="5599" r:id="rId61"/>
    <p:sldId id="5600" r:id="rId62"/>
    <p:sldId id="5583" r:id="rId63"/>
    <p:sldId id="5586" r:id="rId64"/>
    <p:sldId id="283" r:id="rId65"/>
    <p:sldId id="5563" r:id="rId66"/>
    <p:sldId id="5601" r:id="rId67"/>
    <p:sldId id="5568" r:id="rId68"/>
    <p:sldId id="5602" r:id="rId69"/>
    <p:sldId id="5603"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294" autoAdjust="0"/>
  </p:normalViewPr>
  <p:slideViewPr>
    <p:cSldViewPr>
      <p:cViewPr>
        <p:scale>
          <a:sx n="110" d="100"/>
          <a:sy n="110" d="100"/>
        </p:scale>
        <p:origin x="157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Satanology 006</a:t>
            </a:r>
          </a:p>
          <a:p>
            <a:pPr algn="ctr"/>
            <a:r>
              <a:rPr lang="en-US" dirty="0">
                <a:latin typeface="Calibri" panose="020F0502020204030204" pitchFamily="34" charset="0"/>
                <a:cs typeface="Calibri" panose="020F0502020204030204" pitchFamily="34" charset="0"/>
              </a:rPr>
              <a:t>09-08-2019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10/3/2019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6E85B8-20B6-4F9D-8463-B51583D8F9E0}" type="slidenum">
              <a:rPr lang="en-US" altLang="en-US" sz="1200">
                <a:latin typeface="Calibri" panose="020F0502020204030204" pitchFamily="34" charset="0"/>
              </a:rPr>
              <a:pPr eaLnBrk="1" hangingPunct="1"/>
              <a:t>58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57359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6E85B8-20B6-4F9D-8463-B51583D8F9E0}" type="slidenum">
              <a:rPr lang="en-US" altLang="en-US" sz="1200">
                <a:latin typeface="Calibri" panose="020F0502020204030204" pitchFamily="34" charset="0"/>
              </a:rPr>
              <a:pPr eaLnBrk="1" hangingPunct="1"/>
              <a:t>59</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0354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6E85B8-20B6-4F9D-8463-B51583D8F9E0}" type="slidenum">
              <a:rPr lang="en-US" altLang="en-US" sz="1200">
                <a:latin typeface="Calibri" panose="020F0502020204030204" pitchFamily="34" charset="0"/>
              </a:rPr>
              <a:pPr eaLnBrk="1" hangingPunct="1"/>
              <a:t>60</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88803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66</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53F60BD7-9E11-4D60-9DDF-EC8AD40023ED}"/>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CF1AAE28-3E4B-4E15-AC3A-2D4B39C31931}"/>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1E7F9564-1A7B-4D19-BC8E-8DDD27C35BCB}"/>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AD92ECD0-2D52-4688-B8E7-9B5D93689A49}" type="slidenum">
              <a:rPr lang="en-US" altLang="en-US"/>
              <a:pPr>
                <a:defRPr/>
              </a:pPr>
              <a:t>‹#›</a:t>
            </a:fld>
            <a:endParaRPr lang="en-US" altLang="en-US"/>
          </a:p>
        </p:txBody>
      </p:sp>
    </p:spTree>
    <p:extLst>
      <p:ext uri="{BB962C8B-B14F-4D97-AF65-F5344CB8AC3E}">
        <p14:creationId xmlns:p14="http://schemas.microsoft.com/office/powerpoint/2010/main" val="286945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635A3CEC-4B06-416E-90C5-11967A011BB9}"/>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11890424-20F5-4899-AE6A-C7D33FF5CE4E}"/>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DFF5F8B6-8B94-4043-AA88-181C9F3CF2DD}"/>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F3A3B005-2191-4D8E-AD05-A0BBAC5F9B8D}" type="slidenum">
              <a:rPr lang="en-US" altLang="en-US"/>
              <a:pPr>
                <a:defRPr/>
              </a:pPr>
              <a:t>‹#›</a:t>
            </a:fld>
            <a:endParaRPr lang="en-US" altLang="en-US"/>
          </a:p>
        </p:txBody>
      </p:sp>
    </p:spTree>
    <p:extLst>
      <p:ext uri="{BB962C8B-B14F-4D97-AF65-F5344CB8AC3E}">
        <p14:creationId xmlns:p14="http://schemas.microsoft.com/office/powerpoint/2010/main" val="258480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9BB8422F-18BD-4BF5-83A6-BA6EEB3C14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41B372BF-E0E2-468C-A508-2458921B2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7838090-06C8-43E2-99AD-1A32EAF33B5A}"/>
              </a:ext>
            </a:extLst>
          </p:cNvPr>
          <p:cNvSpPr>
            <a:spLocks noGrp="1" noChangeArrowheads="1"/>
          </p:cNvSpPr>
          <p:nvPr>
            <p:ph type="sldNum" sz="quarter" idx="12"/>
          </p:nvPr>
        </p:nvSpPr>
        <p:spPr>
          <a:ln/>
        </p:spPr>
        <p:txBody>
          <a:bodyPr/>
          <a:lstStyle>
            <a:lvl1pPr>
              <a:defRPr/>
            </a:lvl1pPr>
          </a:lstStyle>
          <a:p>
            <a:pPr>
              <a:defRPr/>
            </a:pPr>
            <a:fld id="{57DA04DA-416D-4734-A6DF-42B60702F98E}" type="slidenum">
              <a:rPr lang="en-US" altLang="en-US"/>
              <a:pPr>
                <a:defRPr/>
              </a:pPr>
              <a:t>‹#›</a:t>
            </a:fld>
            <a:endParaRPr lang="en-US" altLang="en-US" dirty="0"/>
          </a:p>
        </p:txBody>
      </p:sp>
    </p:spTree>
    <p:extLst>
      <p:ext uri="{BB962C8B-B14F-4D97-AF65-F5344CB8AC3E}">
        <p14:creationId xmlns:p14="http://schemas.microsoft.com/office/powerpoint/2010/main" val="121675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DC577B3F-CE17-4B51-B39D-53ED89309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14CBD9-D326-4AF9-A392-739AD38622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C393299-1527-48CF-BE93-150CD68C94A3}"/>
              </a:ext>
            </a:extLst>
          </p:cNvPr>
          <p:cNvSpPr>
            <a:spLocks noGrp="1" noChangeArrowheads="1"/>
          </p:cNvSpPr>
          <p:nvPr>
            <p:ph type="sldNum" sz="quarter" idx="12"/>
          </p:nvPr>
        </p:nvSpPr>
        <p:spPr>
          <a:ln/>
        </p:spPr>
        <p:txBody>
          <a:bodyPr/>
          <a:lstStyle>
            <a:lvl1pPr>
              <a:defRPr/>
            </a:lvl1pPr>
          </a:lstStyle>
          <a:p>
            <a:pPr>
              <a:defRPr/>
            </a:pPr>
            <a:fld id="{DAEA2DCE-36FB-4894-9D31-18EC507C3D07}" type="slidenum">
              <a:rPr lang="en-US" altLang="en-US"/>
              <a:pPr>
                <a:defRPr/>
              </a:pPr>
              <a:t>‹#›</a:t>
            </a:fld>
            <a:endParaRPr lang="en-US" altLang="en-US" dirty="0"/>
          </a:p>
        </p:txBody>
      </p:sp>
    </p:spTree>
    <p:extLst>
      <p:ext uri="{BB962C8B-B14F-4D97-AF65-F5344CB8AC3E}">
        <p14:creationId xmlns:p14="http://schemas.microsoft.com/office/powerpoint/2010/main" val="251611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9DDFDF5F-CD6E-4521-A48C-0DC0456060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47BF940B-6C07-4092-A7A6-183E1745DE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5ACB6AFC-C5B3-4B06-8B7E-20898A5D8EDA}"/>
              </a:ext>
            </a:extLst>
          </p:cNvPr>
          <p:cNvSpPr>
            <a:spLocks noGrp="1" noChangeArrowheads="1"/>
          </p:cNvSpPr>
          <p:nvPr>
            <p:ph type="sldNum" sz="quarter" idx="12"/>
          </p:nvPr>
        </p:nvSpPr>
        <p:spPr>
          <a:ln/>
        </p:spPr>
        <p:txBody>
          <a:bodyPr/>
          <a:lstStyle>
            <a:lvl1pPr>
              <a:defRPr/>
            </a:lvl1pPr>
          </a:lstStyle>
          <a:p>
            <a:pPr>
              <a:defRPr/>
            </a:pPr>
            <a:fld id="{0377C762-F8C8-4AB7-8FD2-14DC349A9F1F}" type="slidenum">
              <a:rPr lang="en-US" altLang="en-US"/>
              <a:pPr>
                <a:defRPr/>
              </a:pPr>
              <a:t>‹#›</a:t>
            </a:fld>
            <a:endParaRPr lang="en-US" altLang="en-US" dirty="0"/>
          </a:p>
        </p:txBody>
      </p:sp>
    </p:spTree>
    <p:extLst>
      <p:ext uri="{BB962C8B-B14F-4D97-AF65-F5344CB8AC3E}">
        <p14:creationId xmlns:p14="http://schemas.microsoft.com/office/powerpoint/2010/main" val="302391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428BB93-206B-4448-9413-4618EA85D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696E75C5-DB84-493C-A5F5-866CB5BAC9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1C94848-F99A-464E-A0E2-7E641AFB8FA2}"/>
              </a:ext>
            </a:extLst>
          </p:cNvPr>
          <p:cNvSpPr>
            <a:spLocks noGrp="1" noChangeArrowheads="1"/>
          </p:cNvSpPr>
          <p:nvPr>
            <p:ph type="sldNum" sz="quarter" idx="12"/>
          </p:nvPr>
        </p:nvSpPr>
        <p:spPr>
          <a:ln/>
        </p:spPr>
        <p:txBody>
          <a:bodyPr/>
          <a:lstStyle>
            <a:lvl1pPr>
              <a:defRPr/>
            </a:lvl1pPr>
          </a:lstStyle>
          <a:p>
            <a:pPr>
              <a:defRPr/>
            </a:pPr>
            <a:fld id="{F3739C48-2384-4E0D-A706-AA9D32028361}" type="slidenum">
              <a:rPr lang="en-US" altLang="en-US"/>
              <a:pPr>
                <a:defRPr/>
              </a:pPr>
              <a:t>‹#›</a:t>
            </a:fld>
            <a:endParaRPr lang="en-US" altLang="en-US" dirty="0"/>
          </a:p>
        </p:txBody>
      </p:sp>
    </p:spTree>
    <p:extLst>
      <p:ext uri="{BB962C8B-B14F-4D97-AF65-F5344CB8AC3E}">
        <p14:creationId xmlns:p14="http://schemas.microsoft.com/office/powerpoint/2010/main" val="388914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077810F-EEE7-42CB-BED5-369BFA47BC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735CB68A-31DC-46F3-8685-6FDC495786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DDCD736B-FA5C-40F0-BA49-5EC42178F648}"/>
              </a:ext>
            </a:extLst>
          </p:cNvPr>
          <p:cNvSpPr>
            <a:spLocks noGrp="1" noChangeArrowheads="1"/>
          </p:cNvSpPr>
          <p:nvPr>
            <p:ph type="sldNum" sz="quarter" idx="12"/>
          </p:nvPr>
        </p:nvSpPr>
        <p:spPr>
          <a:ln/>
        </p:spPr>
        <p:txBody>
          <a:bodyPr/>
          <a:lstStyle>
            <a:lvl1pPr>
              <a:defRPr/>
            </a:lvl1pPr>
          </a:lstStyle>
          <a:p>
            <a:pPr>
              <a:defRPr/>
            </a:pPr>
            <a:fld id="{D87E527B-B9B1-4100-9C7E-2A77212AA4A2}" type="slidenum">
              <a:rPr lang="en-US" altLang="en-US"/>
              <a:pPr>
                <a:defRPr/>
              </a:pPr>
              <a:t>‹#›</a:t>
            </a:fld>
            <a:endParaRPr lang="en-US" altLang="en-US" dirty="0"/>
          </a:p>
        </p:txBody>
      </p:sp>
    </p:spTree>
    <p:extLst>
      <p:ext uri="{BB962C8B-B14F-4D97-AF65-F5344CB8AC3E}">
        <p14:creationId xmlns:p14="http://schemas.microsoft.com/office/powerpoint/2010/main" val="72006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EEF65D9-0FDF-49C9-B42E-5FF4C8BD11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8BF43C-1CDB-4BE2-A68C-0207CCCFC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8C7378C6-B0DB-4FA4-86CB-91CB0BA21AC3}"/>
              </a:ext>
            </a:extLst>
          </p:cNvPr>
          <p:cNvSpPr>
            <a:spLocks noGrp="1" noChangeArrowheads="1"/>
          </p:cNvSpPr>
          <p:nvPr>
            <p:ph type="sldNum" sz="quarter" idx="12"/>
          </p:nvPr>
        </p:nvSpPr>
        <p:spPr>
          <a:ln/>
        </p:spPr>
        <p:txBody>
          <a:bodyPr/>
          <a:lstStyle>
            <a:lvl1pPr>
              <a:defRPr/>
            </a:lvl1pPr>
          </a:lstStyle>
          <a:p>
            <a:pPr>
              <a:defRPr/>
            </a:pPr>
            <a:fld id="{6E9CDB8E-5FED-4FF9-A36A-83BB289BA841}" type="slidenum">
              <a:rPr lang="en-US" altLang="en-US"/>
              <a:pPr>
                <a:defRPr/>
              </a:pPr>
              <a:t>‹#›</a:t>
            </a:fld>
            <a:endParaRPr lang="en-US" altLang="en-US" dirty="0"/>
          </a:p>
        </p:txBody>
      </p:sp>
    </p:spTree>
    <p:extLst>
      <p:ext uri="{BB962C8B-B14F-4D97-AF65-F5344CB8AC3E}">
        <p14:creationId xmlns:p14="http://schemas.microsoft.com/office/powerpoint/2010/main" val="404591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9E484373-391D-40EB-859A-B9C11D185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11F2177-8C19-4E0D-B87A-CC6ADB0A7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15474D4-E5D7-4272-8211-046D2DE85071}"/>
              </a:ext>
            </a:extLst>
          </p:cNvPr>
          <p:cNvSpPr>
            <a:spLocks noGrp="1" noChangeArrowheads="1"/>
          </p:cNvSpPr>
          <p:nvPr>
            <p:ph type="sldNum" sz="quarter" idx="12"/>
          </p:nvPr>
        </p:nvSpPr>
        <p:spPr>
          <a:ln/>
        </p:spPr>
        <p:txBody>
          <a:bodyPr/>
          <a:lstStyle>
            <a:lvl1pPr>
              <a:defRPr/>
            </a:lvl1pPr>
          </a:lstStyle>
          <a:p>
            <a:pPr>
              <a:defRPr/>
            </a:pPr>
            <a:fld id="{1DAAB3FE-E270-4829-87DC-FB02BD59D82A}" type="slidenum">
              <a:rPr lang="en-US" altLang="en-US"/>
              <a:pPr>
                <a:defRPr/>
              </a:pPr>
              <a:t>‹#›</a:t>
            </a:fld>
            <a:endParaRPr lang="en-US" altLang="en-US" dirty="0"/>
          </a:p>
        </p:txBody>
      </p:sp>
    </p:spTree>
    <p:extLst>
      <p:ext uri="{BB962C8B-B14F-4D97-AF65-F5344CB8AC3E}">
        <p14:creationId xmlns:p14="http://schemas.microsoft.com/office/powerpoint/2010/main" val="343369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C6838668-3CEC-49F0-AFA6-5B0120317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A7E41A2-F111-4612-BCBA-671A9088A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1CC1F06D-381E-479C-ACEB-42A90DC3B8B5}"/>
              </a:ext>
            </a:extLst>
          </p:cNvPr>
          <p:cNvSpPr>
            <a:spLocks noGrp="1" noChangeArrowheads="1"/>
          </p:cNvSpPr>
          <p:nvPr>
            <p:ph type="sldNum" sz="quarter" idx="12"/>
          </p:nvPr>
        </p:nvSpPr>
        <p:spPr>
          <a:ln/>
        </p:spPr>
        <p:txBody>
          <a:bodyPr/>
          <a:lstStyle>
            <a:lvl1pPr>
              <a:defRPr/>
            </a:lvl1pPr>
          </a:lstStyle>
          <a:p>
            <a:pPr>
              <a:defRPr/>
            </a:pPr>
            <a:fld id="{78704F60-8F73-438E-BCE7-7609C0A58F19}" type="slidenum">
              <a:rPr lang="en-US" altLang="en-US"/>
              <a:pPr>
                <a:defRPr/>
              </a:pPr>
              <a:t>‹#›</a:t>
            </a:fld>
            <a:endParaRPr lang="en-US" altLang="en-US" dirty="0"/>
          </a:p>
        </p:txBody>
      </p:sp>
    </p:spTree>
    <p:extLst>
      <p:ext uri="{BB962C8B-B14F-4D97-AF65-F5344CB8AC3E}">
        <p14:creationId xmlns:p14="http://schemas.microsoft.com/office/powerpoint/2010/main" val="2479635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1D509D8-1128-48BD-BEDC-B5BBC44D37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52E93AB-8735-4A84-8E55-7D8B4F6800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918D82E-1317-43C0-A706-D34D39DBBC6A}"/>
              </a:ext>
            </a:extLst>
          </p:cNvPr>
          <p:cNvSpPr>
            <a:spLocks noGrp="1" noChangeArrowheads="1"/>
          </p:cNvSpPr>
          <p:nvPr>
            <p:ph type="sldNum" sz="quarter" idx="12"/>
          </p:nvPr>
        </p:nvSpPr>
        <p:spPr>
          <a:ln/>
        </p:spPr>
        <p:txBody>
          <a:bodyPr/>
          <a:lstStyle>
            <a:lvl1pPr>
              <a:defRPr/>
            </a:lvl1pPr>
          </a:lstStyle>
          <a:p>
            <a:pPr>
              <a:defRPr/>
            </a:pPr>
            <a:fld id="{BDF40826-1316-43D1-91EF-394776BD321D}" type="slidenum">
              <a:rPr lang="en-US" altLang="en-US"/>
              <a:pPr>
                <a:defRPr/>
              </a:pPr>
              <a:t>‹#›</a:t>
            </a:fld>
            <a:endParaRPr lang="en-US" altLang="en-US" dirty="0"/>
          </a:p>
        </p:txBody>
      </p:sp>
    </p:spTree>
    <p:extLst>
      <p:ext uri="{BB962C8B-B14F-4D97-AF65-F5344CB8AC3E}">
        <p14:creationId xmlns:p14="http://schemas.microsoft.com/office/powerpoint/2010/main" val="3158706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55F6949F-EE1A-44C2-BC83-D1B96411A7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F5F7A4E-235B-4E04-87F2-A28AA5615A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B5A6283-BA2F-4910-8057-492A0C972AC9}"/>
              </a:ext>
            </a:extLst>
          </p:cNvPr>
          <p:cNvSpPr>
            <a:spLocks noGrp="1" noChangeArrowheads="1"/>
          </p:cNvSpPr>
          <p:nvPr>
            <p:ph type="sldNum" sz="quarter" idx="12"/>
          </p:nvPr>
        </p:nvSpPr>
        <p:spPr>
          <a:ln/>
        </p:spPr>
        <p:txBody>
          <a:bodyPr/>
          <a:lstStyle>
            <a:lvl1pPr>
              <a:defRPr/>
            </a:lvl1pPr>
          </a:lstStyle>
          <a:p>
            <a:pPr>
              <a:defRPr/>
            </a:pPr>
            <a:fld id="{5377A07C-0C7B-4AFF-ABD0-CB31C4CF0CD3}" type="slidenum">
              <a:rPr lang="en-US" altLang="en-US"/>
              <a:pPr>
                <a:defRPr/>
              </a:pPr>
              <a:t>‹#›</a:t>
            </a:fld>
            <a:endParaRPr lang="en-US" altLang="en-US" dirty="0"/>
          </a:p>
        </p:txBody>
      </p:sp>
    </p:spTree>
    <p:extLst>
      <p:ext uri="{BB962C8B-B14F-4D97-AF65-F5344CB8AC3E}">
        <p14:creationId xmlns:p14="http://schemas.microsoft.com/office/powerpoint/2010/main" val="35040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00A831CD-C111-46E1-B282-82B03CAA2C3B}"/>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B577523-0B9A-4590-85D2-C9F0612AAEE5}"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20.jpeg"/><Relationship Id="rId4" Type="http://schemas.openxmlformats.org/officeDocument/2006/relationships/image" Target="../media/image33.emf"/><Relationship Id="rId9" Type="http://schemas.openxmlformats.org/officeDocument/2006/relationships/image" Target="../media/image1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p:nvPr>
        </p:nvSpPr>
        <p:spPr>
          <a:xfrm>
            <a:off x="685800" y="228600"/>
            <a:ext cx="7772400" cy="914400"/>
          </a:xfrm>
        </p:spPr>
        <p:txBody>
          <a:bodyPr/>
          <a:lstStyle/>
          <a:p>
            <a:pPr eaLnBrk="1" hangingPunct="1">
              <a:defRPr/>
            </a:pPr>
            <a:r>
              <a:rPr lang="en-US" altLang="en-US" sz="4000" dirty="0">
                <a:effectLst>
                  <a:outerShdw blurRad="38100" dist="38100" dir="2700000" algn="tl">
                    <a:srgbClr val="000000">
                      <a:alpha val="43137"/>
                    </a:srgbClr>
                  </a:outerShdw>
                </a:effectLst>
              </a:rPr>
              <a:t>SATANOLOGY</a:t>
            </a:r>
          </a:p>
        </p:txBody>
      </p:sp>
      <p:pic>
        <p:nvPicPr>
          <p:cNvPr id="16387" name="Picture 3">
            <a:extLst>
              <a:ext uri="{FF2B5EF4-FFF2-40B4-BE49-F238E27FC236}">
                <a16:creationId xmlns:a16="http://schemas.microsoft.com/office/drawing/2014/main" id="{2550EBD7-77A4-4332-9644-5F986611D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6389" name="Picture 1">
            <a:extLst>
              <a:ext uri="{FF2B5EF4-FFF2-40B4-BE49-F238E27FC236}">
                <a16:creationId xmlns:a16="http://schemas.microsoft.com/office/drawing/2014/main" id="{794734C7-468D-4A11-903D-30F7EEE16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12192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2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i="1" dirty="0">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Hāyāh</a:t>
                      </a:r>
                      <a:r>
                        <a:rPr lang="en-US" sz="2200" b="1" kern="1200" dirty="0">
                          <a:solidFill>
                            <a:srgbClr val="C00000"/>
                          </a:solidFill>
                          <a:latin typeface="Calibri" panose="020F0502020204030204" pitchFamily="34" charset="0"/>
                          <a:ea typeface="+mn-ea"/>
                          <a:cs typeface="Calibri" panose="020F0502020204030204" pitchFamily="34" charset="0"/>
                        </a:rPr>
                        <a:t> = “was”</a:t>
                      </a:r>
                    </a:p>
                  </a:txBody>
                  <a:tcPr anchor="ctr">
                    <a:solidFill>
                      <a:srgbClr val="FFFFCC"/>
                    </a:solidFill>
                  </a:tcP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a:solidFill>
                            <a:srgbClr val="C00000"/>
                          </a:solidFill>
                          <a:latin typeface="Calibri" panose="020F0502020204030204" pitchFamily="34" charset="0"/>
                          <a:ea typeface="+mn-ea"/>
                          <a:cs typeface="Calibri" panose="020F0502020204030204" pitchFamily="34" charset="0"/>
                        </a:rPr>
                        <a:t>āsāh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Spirit = brooding (Eph. 4:30)</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321156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hāyāh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became]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27036494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CF4F1C-4C67-4855-8AC6-2287BA8D7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48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Jonah 3:3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Jonah arose and went to Nineveh according to the word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Nineveh was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hāyāh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exceedingly great city, a three days’ walk.”</a:t>
            </a:r>
          </a:p>
          <a:p>
            <a:pPr algn="just">
              <a:spcBef>
                <a:spcPts val="1200"/>
              </a:spcBef>
              <a:spcAft>
                <a:spcPts val="0"/>
              </a:spcAft>
            </a:pP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Waw</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noun + </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hayah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perfect 3rd person) = “was” and not “became” in rest of OT (Judges 8:11; Jonah 3:3)</a:t>
            </a:r>
          </a:p>
          <a:p>
            <a:pPr algn="just">
              <a:spcAft>
                <a:spcPts val="1000"/>
              </a:spcAft>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spcAft>
                <a:spcPts val="1000"/>
              </a:spcAft>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0426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CF4F1C-4C67-4855-8AC6-2287BA8D7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48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Judges 8:11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“Gideon went up by the way of those who lived in tents on the east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Nobah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Jogbehah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attacked the camp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camp was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hāyāh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unsuspecting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1200"/>
              </a:spcBef>
              <a:spcAft>
                <a:spcPts val="0"/>
              </a:spcAft>
            </a:pP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Waw</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noun + </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hayah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perfect 3rd person) = “was” and not “became” in rest of OT (Judges 8:11; Jonah 3:3)</a:t>
            </a:r>
          </a:p>
          <a:p>
            <a:pPr algn="just">
              <a:spcAft>
                <a:spcPts val="1000"/>
              </a:spcAft>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spcAft>
                <a:spcPts val="1000"/>
              </a:spcAft>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4184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0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dirty="0">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0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6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2:3-4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blessed the seventh day and sanctified it, because in it He rested from all His work which God had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and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account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they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day that the Lord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and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256489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20:11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six days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sea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in them, and rested on the seventh day; therefore the Lord blessed the sabbath day and made it holy.”</a:t>
            </a:r>
          </a:p>
        </p:txBody>
      </p:sp>
      <p:pic>
        <p:nvPicPr>
          <p:cNvPr id="2" name="Picture 1">
            <a:extLst>
              <a:ext uri="{FF2B5EF4-FFF2-40B4-BE49-F238E27FC236}">
                <a16:creationId xmlns:a16="http://schemas.microsoft.com/office/drawing/2014/main" id="{155BE22A-6ADE-4B99-9B75-BFB2D5FEF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804" y="3048000"/>
            <a:ext cx="1414392" cy="1828800"/>
          </a:xfrm>
          <a:prstGeom prst="rect">
            <a:avLst/>
          </a:prstGeom>
          <a:ln>
            <a:solidFill>
              <a:schemeClr val="tx1"/>
            </a:solidFill>
          </a:ln>
        </p:spPr>
      </p:pic>
    </p:spTree>
    <p:extLst>
      <p:ext uri="{BB962C8B-B14F-4D97-AF65-F5344CB8AC3E}">
        <p14:creationId xmlns:p14="http://schemas.microsoft.com/office/powerpoint/2010/main" val="3567880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020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dirty="0">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dirty="0">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3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dirty="0">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0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747" y="28651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5" name="Picture 4">
            <a:extLst>
              <a:ext uri="{FF2B5EF4-FFF2-40B4-BE49-F238E27FC236}">
                <a16:creationId xmlns:a16="http://schemas.microsoft.com/office/drawing/2014/main" id="{05F94F8A-88B2-412A-8E04-FFC46B95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907" y="3413760"/>
            <a:ext cx="2086186" cy="1463040"/>
          </a:xfrm>
          <a:prstGeom prst="rect">
            <a:avLst/>
          </a:prstGeom>
        </p:spPr>
      </p:pic>
    </p:spTree>
    <p:extLst>
      <p:ext uri="{BB962C8B-B14F-4D97-AF65-F5344CB8AC3E}">
        <p14:creationId xmlns:p14="http://schemas.microsoft.com/office/powerpoint/2010/main" val="2501005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9:3</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 moving thing that is alive shall be food for you; I give all to you, as I gave the green plant.”</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166" y="2590800"/>
            <a:ext cx="3259668" cy="2286000"/>
          </a:xfrm>
          <a:prstGeom prst="rect">
            <a:avLst/>
          </a:prstGeom>
        </p:spPr>
      </p:pic>
    </p:spTree>
    <p:extLst>
      <p:ext uri="{BB962C8B-B14F-4D97-AF65-F5344CB8AC3E}">
        <p14:creationId xmlns:p14="http://schemas.microsoft.com/office/powerpoint/2010/main" val="357206182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907" y="3413760"/>
            <a:ext cx="2086187" cy="1463040"/>
          </a:xfrm>
          <a:prstGeom prst="rect">
            <a:avLst/>
          </a:prstGeom>
        </p:spPr>
      </p:pic>
    </p:spTree>
    <p:extLst>
      <p:ext uri="{BB962C8B-B14F-4D97-AF65-F5344CB8AC3E}">
        <p14:creationId xmlns:p14="http://schemas.microsoft.com/office/powerpoint/2010/main" val="9611386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5" name="Picture 4">
            <a:extLst>
              <a:ext uri="{FF2B5EF4-FFF2-40B4-BE49-F238E27FC236}">
                <a16:creationId xmlns:a16="http://schemas.microsoft.com/office/drawing/2014/main" id="{125326E6-39EA-4772-B2D3-CEB6F86E9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166" y="2590800"/>
            <a:ext cx="3259668" cy="2286000"/>
          </a:xfrm>
          <a:prstGeom prst="rect">
            <a:avLst/>
          </a:prstGeom>
        </p:spPr>
      </p:pic>
    </p:spTree>
    <p:extLst>
      <p:ext uri="{BB962C8B-B14F-4D97-AF65-F5344CB8AC3E}">
        <p14:creationId xmlns:p14="http://schemas.microsoft.com/office/powerpoint/2010/main" val="7198470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CAAE4-E3D0-44CC-A2A3-BEB7A5ECB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678204"/>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8:19-22</a:t>
            </a:r>
          </a:p>
          <a:p>
            <a:pPr algn="just">
              <a:defRPr/>
            </a:pP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For the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anxious longing of the creation</a:t>
            </a:r>
            <a:r>
              <a:rPr lang="en-US" sz="31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the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creation was subjected to futility, not willingly</a:t>
            </a:r>
            <a:r>
              <a:rPr lang="en-US" sz="3100" dirty="0">
                <a:effectLst>
                  <a:outerShdw blurRad="38100" dist="38100" dir="2700000" algn="tl">
                    <a:srgbClr val="000000">
                      <a:alpha val="43137"/>
                    </a:srgbClr>
                  </a:outerShdw>
                </a:effectLst>
                <a:latin typeface="Calibri" panose="020F0502020204030204" pitchFamily="34" charset="0"/>
              </a:rPr>
              <a:t>, but because of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Him who subjected it</a:t>
            </a:r>
            <a:r>
              <a:rPr lang="en-US" sz="3100" dirty="0">
                <a:effectLst>
                  <a:outerShdw blurRad="38100" dist="38100" dir="2700000" algn="tl">
                    <a:srgbClr val="000000">
                      <a:alpha val="43137"/>
                    </a:srgbClr>
                  </a:outerShdw>
                </a:effectLst>
                <a:latin typeface="Calibri" panose="020F0502020204030204" pitchFamily="34" charset="0"/>
              </a:rPr>
              <a:t>, in hope </a:t>
            </a:r>
            <a:r>
              <a:rPr lang="en-US" sz="3100" baseline="30000" dirty="0">
                <a:effectLst>
                  <a:outerShdw blurRad="38100" dist="38100" dir="2700000" algn="tl">
                    <a:srgbClr val="000000">
                      <a:alpha val="43137"/>
                    </a:srgbClr>
                  </a:outerShdw>
                </a:effectLst>
                <a:latin typeface="Calibri" panose="020F0502020204030204" pitchFamily="34" charset="0"/>
              </a:rPr>
              <a:t>21</a:t>
            </a:r>
            <a:r>
              <a:rPr lang="en-US" sz="3100" dirty="0">
                <a:effectLst>
                  <a:outerShdw blurRad="38100" dist="38100" dir="2700000" algn="tl">
                    <a:srgbClr val="000000">
                      <a:alpha val="43137"/>
                    </a:srgbClr>
                  </a:outerShdw>
                </a:effectLst>
                <a:latin typeface="Calibri" panose="020F0502020204030204" pitchFamily="34" charset="0"/>
              </a:rPr>
              <a:t> that the creation itself also will be set free from its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slavery to corruption</a:t>
            </a:r>
            <a:r>
              <a:rPr lang="en-US" sz="3100" dirty="0">
                <a:effectLst>
                  <a:outerShdw blurRad="38100" dist="38100" dir="2700000" algn="tl">
                    <a:srgbClr val="000000">
                      <a:alpha val="43137"/>
                    </a:srgbClr>
                  </a:outerShdw>
                </a:effectLst>
                <a:latin typeface="Calibri" panose="020F0502020204030204" pitchFamily="34" charset="0"/>
              </a:rPr>
              <a:t> into the freedom of the glory of the children of God. </a:t>
            </a:r>
            <a:r>
              <a:rPr lang="en-US" sz="3100" baseline="30000" dirty="0">
                <a:effectLst>
                  <a:outerShdw blurRad="38100" dist="38100" dir="2700000" algn="tl">
                    <a:srgbClr val="000000">
                      <a:alpha val="43137"/>
                    </a:srgbClr>
                  </a:outerShdw>
                </a:effectLst>
                <a:latin typeface="Calibri" panose="020F0502020204030204" pitchFamily="34" charset="0"/>
              </a:rPr>
              <a:t>22</a:t>
            </a:r>
            <a:r>
              <a:rPr lang="en-US" sz="3100" dirty="0">
                <a:effectLst>
                  <a:outerShdw blurRad="38100" dist="38100" dir="2700000" algn="tl">
                    <a:srgbClr val="000000">
                      <a:alpha val="43137"/>
                    </a:srgbClr>
                  </a:outerShdw>
                </a:effectLst>
                <a:latin typeface="Calibri" panose="020F0502020204030204" pitchFamily="34" charset="0"/>
              </a:rPr>
              <a:t> For we know that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 whole creation groans and suffers</a:t>
            </a:r>
            <a:r>
              <a:rPr lang="en-US" sz="3100" dirty="0">
                <a:effectLst>
                  <a:outerShdw blurRad="38100" dist="38100" dir="2700000" algn="tl">
                    <a:srgbClr val="000000">
                      <a:alpha val="43137"/>
                    </a:srgbClr>
                  </a:outerShdw>
                </a:effectLst>
                <a:latin typeface="Calibri" panose="020F0502020204030204" pitchFamily="34" charset="0"/>
              </a:rPr>
              <a:t> the pains of childbirth together until now.</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447E-D2B5-4B0B-A180-55074C94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10600" cy="645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51103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1054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Existence</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Personhood</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b="1" u="sng" kern="0" dirty="0">
                <a:solidFill>
                  <a:srgbClr val="FFFFCC"/>
                </a:solidFill>
                <a:effectLst>
                  <a:outerShdw blurRad="38100" dist="38100" dir="2700000" algn="tl">
                    <a:srgbClr val="000000">
                      <a:alpha val="43137"/>
                    </a:srgbClr>
                  </a:outerShdw>
                </a:effectLst>
                <a:cs typeface="+mn-cs"/>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368C528D-86FD-40F5-A819-1C7866A5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5"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3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b="1" dirty="0">
                <a:solidFill>
                  <a:srgbClr val="FFFFCC"/>
                </a:solidFill>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6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9461339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447E-D2B5-4B0B-A180-55074C94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10600" cy="645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15981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73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Pharisees came to Jesus, testing Him and asking, “Is it lawful for a man to divorce his wife for any reason at all?”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answered and said, “Have you not read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created them from the beginning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them male and female,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‘For this reason a man shall leave his father and mother and be…</a:t>
            </a:r>
          </a:p>
        </p:txBody>
      </p:sp>
    </p:spTree>
    <p:extLst>
      <p:ext uri="{BB962C8B-B14F-4D97-AF65-F5344CB8AC3E}">
        <p14:creationId xmlns:p14="http://schemas.microsoft.com/office/powerpoint/2010/main" val="39776567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…joined to his wife, and the two shall become one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are no longer two, but one flesh. What therefore God has joined together, let no man separate.”</a:t>
            </a:r>
          </a:p>
        </p:txBody>
      </p:sp>
      <p:pic>
        <p:nvPicPr>
          <p:cNvPr id="4" name="Picture 2" descr="Image result for gap theory">
            <a:extLst>
              <a:ext uri="{FF2B5EF4-FFF2-40B4-BE49-F238E27FC236}">
                <a16:creationId xmlns:a16="http://schemas.microsoft.com/office/drawing/2014/main" id="{292538BA-B642-429B-BDC2-CE485E7FC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83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10:6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beginning of creation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made them male and female.”</a:t>
            </a:r>
          </a:p>
        </p:txBody>
      </p:sp>
      <p:pic>
        <p:nvPicPr>
          <p:cNvPr id="4" name="Picture 2" descr="Image result for gap theory">
            <a:extLst>
              <a:ext uri="{FF2B5EF4-FFF2-40B4-BE49-F238E27FC236}">
                <a16:creationId xmlns:a16="http://schemas.microsoft.com/office/drawing/2014/main" id="{407E3123-D943-422D-A547-A47F1027C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03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13:19</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days will be a time of tribulation such as has not occurred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beginning of the creation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created until now, and never will.”</a:t>
            </a:r>
          </a:p>
        </p:txBody>
      </p:sp>
      <p:pic>
        <p:nvPicPr>
          <p:cNvPr id="4" name="Picture 2" descr="Image result for gap theory">
            <a:extLst>
              <a:ext uri="{FF2B5EF4-FFF2-40B4-BE49-F238E27FC236}">
                <a16:creationId xmlns:a16="http://schemas.microsoft.com/office/drawing/2014/main" id="{407E3123-D943-422D-A547-A47F1027C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EE2EEE-82FF-4956-B92C-A10709BC46AC}"/>
              </a:ext>
            </a:extLst>
          </p:cNvPr>
          <p:cNvSpPr/>
          <p:nvPr/>
        </p:nvSpPr>
        <p:spPr>
          <a:xfrm>
            <a:off x="3024877" y="2590800"/>
            <a:ext cx="3094245" cy="461665"/>
          </a:xfrm>
          <a:prstGeom prst="rect">
            <a:avLst/>
          </a:prstGeom>
        </p:spPr>
        <p:txBody>
          <a:bodyPr wrap="none">
            <a:spAutoFit/>
          </a:bodyPr>
          <a:lstStyle/>
          <a:p>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 de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33846535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saying, “Where is the promise of His coming? For ever since the fathers fell asleep, all continues just as it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beginning of creation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gap theory">
            <a:extLst>
              <a:ext uri="{FF2B5EF4-FFF2-40B4-BE49-F238E27FC236}">
                <a16:creationId xmlns:a16="http://schemas.microsoft.com/office/drawing/2014/main" id="{37DFE7B9-1D53-4E49-A784-ABDA8B118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7B26B9-82C7-4CA0-A324-7F14A65311BC}"/>
              </a:ext>
            </a:extLst>
          </p:cNvPr>
          <p:cNvSpPr/>
          <p:nvPr/>
        </p:nvSpPr>
        <p:spPr>
          <a:xfrm>
            <a:off x="3024877" y="2590800"/>
            <a:ext cx="3094245" cy="461665"/>
          </a:xfrm>
          <a:prstGeom prst="rect">
            <a:avLst/>
          </a:prstGeom>
        </p:spPr>
        <p:txBody>
          <a:bodyPr wrap="none">
            <a:spAutoFit/>
          </a:bodyPr>
          <a:lstStyle/>
          <a:p>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 de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181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11:50-51</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blood of all the prophets, shed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foundation of 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charged against this generation,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blood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blood of Zechariah, who was killed between the altar and the house of God; yes, I tell you, it shall be charged against this generation.</a:t>
            </a:r>
          </a:p>
        </p:txBody>
      </p:sp>
    </p:spTree>
    <p:extLst>
      <p:ext uri="{BB962C8B-B14F-4D97-AF65-F5344CB8AC3E}">
        <p14:creationId xmlns:p14="http://schemas.microsoft.com/office/powerpoint/2010/main" val="26060604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Satan’s Original State and First Sin</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6629400" cy="4632325"/>
          </a:xfrm>
        </p:spPr>
        <p:txBody>
          <a:bodyPr/>
          <a:lstStyle/>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Ezekiel 28:12-17</a:t>
            </a: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Isaiah 14:12-15</a:t>
            </a:r>
          </a:p>
        </p:txBody>
      </p:sp>
      <p:pic>
        <p:nvPicPr>
          <p:cNvPr id="2" name="Picture 1">
            <a:extLst>
              <a:ext uri="{FF2B5EF4-FFF2-40B4-BE49-F238E27FC236}">
                <a16:creationId xmlns:a16="http://schemas.microsoft.com/office/drawing/2014/main" id="{5F23C5C7-3D1D-4799-9267-23D942429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0"/>
            <a:ext cx="1048792" cy="1371600"/>
          </a:xfrm>
          <a:prstGeom prst="rect">
            <a:avLst/>
          </a:prstGeom>
        </p:spPr>
      </p:pic>
      <p:pic>
        <p:nvPicPr>
          <p:cNvPr id="3" name="Picture 2">
            <a:extLst>
              <a:ext uri="{FF2B5EF4-FFF2-40B4-BE49-F238E27FC236}">
                <a16:creationId xmlns:a16="http://schemas.microsoft.com/office/drawing/2014/main" id="{C6CC704D-9340-431C-A573-B7697EA7F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84" y="4724400"/>
            <a:ext cx="1023425" cy="1371600"/>
          </a:xfrm>
          <a:prstGeom prst="rect">
            <a:avLst/>
          </a:prstGeom>
        </p:spPr>
      </p:pic>
      <p:pic>
        <p:nvPicPr>
          <p:cNvPr id="7" name="Picture 6">
            <a:extLst>
              <a:ext uri="{FF2B5EF4-FFF2-40B4-BE49-F238E27FC236}">
                <a16:creationId xmlns:a16="http://schemas.microsoft.com/office/drawing/2014/main" id="{549BBD97-D3BF-4217-A9CF-D4865D742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30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1:20</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creation of 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invisible attributes, His eternal power and divine nature, have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clearly seen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understood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what has been made, so that they are without excuse.”</a:t>
            </a:r>
          </a:p>
        </p:txBody>
      </p:sp>
      <p:pic>
        <p:nvPicPr>
          <p:cNvPr id="4" name="Picture 2" descr="Image result for gap theory">
            <a:extLst>
              <a:ext uri="{FF2B5EF4-FFF2-40B4-BE49-F238E27FC236}">
                <a16:creationId xmlns:a16="http://schemas.microsoft.com/office/drawing/2014/main" id="{491A7895-3D02-40C7-B936-810EF6333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69989"/>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2400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69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28601" y="1158875"/>
            <a:ext cx="86868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Only one biblical flood (Matt. 24:38-39; 1 Pet. 3:18-21; 2 Pet. 2:4-5)</a:t>
            </a:r>
          </a:p>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Why would God judge the entire earth because of the sin of one angel?</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2A71A7E-1B33-4D97-9B67-9DAD815053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Tree>
    <p:extLst>
      <p:ext uri="{BB962C8B-B14F-4D97-AF65-F5344CB8AC3E}">
        <p14:creationId xmlns:p14="http://schemas.microsoft.com/office/powerpoint/2010/main" val="972305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28601" y="1158875"/>
            <a:ext cx="86868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rgbClr val="00FFFF"/>
              </a:buClr>
              <a:buSzPct val="100000"/>
              <a:buFont typeface="+mj-lt"/>
              <a:buAutoNum type="alphaUcPeriod" startAt="10"/>
              <a:defRPr/>
            </a:pPr>
            <a:r>
              <a:rPr lang="en-US" sz="2800" b="1" u="sng" dirty="0">
                <a:solidFill>
                  <a:srgbClr val="FFFFCC"/>
                </a:solidFill>
                <a:effectLst>
                  <a:outerShdw blurRad="38100" dist="38100" dir="2700000" algn="tl">
                    <a:srgbClr val="000000">
                      <a:alpha val="43137"/>
                    </a:srgbClr>
                  </a:outerShdw>
                </a:effectLst>
              </a:rPr>
              <a:t>Only one biblical flood (Matt. 24:38-39; 1 Pet. 3:18-21; 2 Pet. 2:4-5)</a:t>
            </a:r>
          </a:p>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Why would God judge the entire earth because of the sin of one angel?</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2A71A7E-1B33-4D97-9B67-9DAD815053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Tree>
    <p:extLst>
      <p:ext uri="{BB962C8B-B14F-4D97-AF65-F5344CB8AC3E}">
        <p14:creationId xmlns:p14="http://schemas.microsoft.com/office/powerpoint/2010/main" val="126968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3:5-7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when they maintain this, it escapes their notice that by the word of God the heavens existed long ago and the earth was formed out of water and by water,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 at that time was destroyed, being flooded with water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by His word the present heavens and earth are being reserved for fire, kept for the day of judgment and destruction of ungodly men.”</a:t>
            </a:r>
          </a:p>
        </p:txBody>
      </p:sp>
    </p:spTree>
    <p:extLst>
      <p:ext uri="{BB962C8B-B14F-4D97-AF65-F5344CB8AC3E}">
        <p14:creationId xmlns:p14="http://schemas.microsoft.com/office/powerpoint/2010/main" val="9790252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2:5</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did not spare the ancient world, but preserved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preacher of righteousness,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others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brought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flood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world of the ungodly.”</a:t>
            </a:r>
          </a:p>
        </p:txBody>
      </p:sp>
      <p:pic>
        <p:nvPicPr>
          <p:cNvPr id="2" name="Picture 1">
            <a:extLst>
              <a:ext uri="{FF2B5EF4-FFF2-40B4-BE49-F238E27FC236}">
                <a16:creationId xmlns:a16="http://schemas.microsoft.com/office/drawing/2014/main" id="{0E17EDC7-2BDF-4A87-AF87-6C3C177F7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936" y="2819400"/>
            <a:ext cx="5678128" cy="2011680"/>
          </a:xfrm>
          <a:prstGeom prst="rect">
            <a:avLst/>
          </a:prstGeom>
          <a:ln>
            <a:solidFill>
              <a:schemeClr val="tx1"/>
            </a:solidFill>
          </a:ln>
        </p:spPr>
      </p:pic>
    </p:spTree>
    <p:extLst>
      <p:ext uri="{BB962C8B-B14F-4D97-AF65-F5344CB8AC3E}">
        <p14:creationId xmlns:p14="http://schemas.microsoft.com/office/powerpoint/2010/main" val="27643190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8BB06-27C1-41B9-B1D9-7CF1447CA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3:18-21</a:t>
            </a:r>
          </a:p>
          <a:p>
            <a:pPr algn="just">
              <a:spcAft>
                <a:spcPts val="10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Christ also died for sins once for all, the just for the unjust, so that He might bring us to God, having been put to death in the flesh, but made alive in the spirit;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which also He went and made proclamation to the spirits now in prison,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once were disobedient, when the patience of God kept waiting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Noah, during the</a:t>
            </a:r>
            <a:r>
              <a:rPr lang="en-US" sz="33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construction</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ark, in which a few, that is </a:t>
            </a:r>
            <a:r>
              <a:rPr lang="en-US" sz="33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endPar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4625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8BB06-27C1-41B9-B1D9-7CF1447CA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3:18-21</a:t>
            </a:r>
          </a:p>
          <a:p>
            <a:pPr algn="just">
              <a:spcAft>
                <a:spcPts val="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eight persons, were brought safely through the water.</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that, baptism now saves you</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the removal of dirt from the flesh, but an appeal to God for a good conscience—through the resurrection of Jesus Christ,</a:t>
            </a:r>
          </a:p>
        </p:txBody>
      </p:sp>
      <p:pic>
        <p:nvPicPr>
          <p:cNvPr id="3" name="Picture 2">
            <a:extLst>
              <a:ext uri="{FF2B5EF4-FFF2-40B4-BE49-F238E27FC236}">
                <a16:creationId xmlns:a16="http://schemas.microsoft.com/office/drawing/2014/main" id="{6255BDB5-C4F6-4278-9EF2-5CC2F2F1F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991" y="3505200"/>
            <a:ext cx="2442019" cy="1371600"/>
          </a:xfrm>
          <a:prstGeom prst="rect">
            <a:avLst/>
          </a:prstGeom>
          <a:ln>
            <a:solidFill>
              <a:schemeClr val="tx1"/>
            </a:solidFill>
          </a:ln>
        </p:spPr>
      </p:pic>
    </p:spTree>
    <p:extLst>
      <p:ext uri="{BB962C8B-B14F-4D97-AF65-F5344CB8AC3E}">
        <p14:creationId xmlns:p14="http://schemas.microsoft.com/office/powerpoint/2010/main" val="212176012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Mathew 24:38-39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eating and drinking, marrying and giving in marriage, until the day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entered the ark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and took them all away; so will the coming of the Son of Man be.”</a:t>
            </a:r>
          </a:p>
        </p:txBody>
      </p:sp>
    </p:spTree>
    <p:extLst>
      <p:ext uri="{BB962C8B-B14F-4D97-AF65-F5344CB8AC3E}">
        <p14:creationId xmlns:p14="http://schemas.microsoft.com/office/powerpoint/2010/main" val="314873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28601" y="1158875"/>
            <a:ext cx="86868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Only one biblical flood (Matt. 24:38-39; 1 Pet. 3:18-21; 2 Pet. 2:4-5)</a:t>
            </a:r>
          </a:p>
          <a:p>
            <a:pPr marL="514350" indent="-514350" eaLnBrk="1" hangingPunct="1">
              <a:spcBef>
                <a:spcPts val="0"/>
              </a:spcBef>
              <a:spcAft>
                <a:spcPts val="1800"/>
              </a:spcAft>
              <a:buClr>
                <a:srgbClr val="00FFFF"/>
              </a:buClr>
              <a:buSzPct val="100000"/>
              <a:buFont typeface="+mj-lt"/>
              <a:buAutoNum type="alphaUcPeriod" startAt="10"/>
              <a:defRPr/>
            </a:pPr>
            <a:r>
              <a:rPr lang="en-US" sz="2800" b="1" u="sng" dirty="0">
                <a:solidFill>
                  <a:srgbClr val="FFFFCC"/>
                </a:solidFill>
                <a:effectLst>
                  <a:outerShdw blurRad="38100" dist="38100" dir="2700000" algn="tl">
                    <a:srgbClr val="000000">
                      <a:alpha val="43137"/>
                    </a:srgbClr>
                  </a:outerShdw>
                </a:effectLst>
              </a:rPr>
              <a:t>Why would God judge the entire earth because of the sin of one angel</a:t>
            </a:r>
            <a:r>
              <a:rPr lang="en-US" sz="2800" b="1" dirty="0">
                <a:solidFill>
                  <a:srgbClr val="FFFFCC"/>
                </a:solidFill>
                <a:effectLst>
                  <a:outerShdw blurRad="38100" dist="38100" dir="2700000" algn="tl">
                    <a:srgbClr val="000000">
                      <a:alpha val="43137"/>
                    </a:srgbClr>
                  </a:outerShdw>
                </a:effectLst>
              </a:rPr>
              <a:t>?</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2A71A7E-1B33-4D97-9B67-9DAD815053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Tree>
    <p:extLst>
      <p:ext uri="{BB962C8B-B14F-4D97-AF65-F5344CB8AC3E}">
        <p14:creationId xmlns:p14="http://schemas.microsoft.com/office/powerpoint/2010/main" val="281691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609BB81-6C96-430A-8336-484DBCAEE547}"/>
              </a:ext>
            </a:extLst>
          </p:cNvPr>
          <p:cNvSpPr>
            <a:spLocks noGrp="1" noChangeArrowheads="1"/>
          </p:cNvSpPr>
          <p:nvPr>
            <p:ph type="body" idx="1"/>
          </p:nvPr>
        </p:nvSpPr>
        <p:spPr>
          <a:xfrm>
            <a:off x="304800" y="1371600"/>
            <a:ext cx="8485188"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Time of Satan’s fall</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eternity past</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In between Gen. 1:1-2  (gap theory?)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After Gen 1:31 but before Gen 3</a:t>
            </a:r>
          </a:p>
        </p:txBody>
      </p:sp>
      <p:sp>
        <p:nvSpPr>
          <p:cNvPr id="5" name="Rectangle 2">
            <a:extLst>
              <a:ext uri="{FF2B5EF4-FFF2-40B4-BE49-F238E27FC236}">
                <a16:creationId xmlns:a16="http://schemas.microsoft.com/office/drawing/2014/main" id="{B2A0197F-1DA7-49B8-82AB-1F22238D7E3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6" name="Picture 5">
            <a:extLst>
              <a:ext uri="{FF2B5EF4-FFF2-40B4-BE49-F238E27FC236}">
                <a16:creationId xmlns:a16="http://schemas.microsoft.com/office/drawing/2014/main" id="{118AAA66-5A55-4EDA-95E3-D74CBE534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16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18:25</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 be it from You to do such a thing, to slay the righteous with the wicked, so that the righteous and the wicked are treated alike. Far be it from You! Shall not the Judge of all the earth deal justly?”</a:t>
            </a:r>
          </a:p>
        </p:txBody>
      </p:sp>
      <p:pic>
        <p:nvPicPr>
          <p:cNvPr id="2" name="Picture 1">
            <a:extLst>
              <a:ext uri="{FF2B5EF4-FFF2-40B4-BE49-F238E27FC236}">
                <a16:creationId xmlns:a16="http://schemas.microsoft.com/office/drawing/2014/main" id="{B5CB1846-8837-4C96-93C1-96BC10D1E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429000"/>
            <a:ext cx="1828800" cy="1371600"/>
          </a:xfrm>
          <a:prstGeom prst="rect">
            <a:avLst/>
          </a:prstGeom>
        </p:spPr>
      </p:pic>
    </p:spTree>
    <p:extLst>
      <p:ext uri="{BB962C8B-B14F-4D97-AF65-F5344CB8AC3E}">
        <p14:creationId xmlns:p14="http://schemas.microsoft.com/office/powerpoint/2010/main" val="17056038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61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451685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75CD3FD5-223E-43F4-9ADE-4CDC97436A47}"/>
              </a:ext>
            </a:extLst>
          </p:cNvPr>
          <p:cNvSpPr>
            <a:spLocks noGrp="1" noChangeArrowheads="1"/>
          </p:cNvSpPr>
          <p:nvPr>
            <p:ph type="body" idx="1"/>
          </p:nvPr>
        </p:nvSpPr>
        <p:spPr>
          <a:xfrm>
            <a:off x="228600" y="1371600"/>
            <a:ext cx="8713788" cy="5029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Original creation view = no creation before creation</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1:1 God’s original creation on the first day</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1:2 Description of this original creation in its unfilled and unformed state (</a:t>
            </a:r>
            <a:r>
              <a:rPr lang="en-US" i="1" dirty="0">
                <a:effectLst>
                  <a:outerShdw blurRad="38100" dist="38100" dir="2700000" algn="tl">
                    <a:srgbClr val="000000">
                      <a:alpha val="43137"/>
                    </a:srgbClr>
                  </a:outerShdw>
                </a:effectLst>
              </a:rPr>
              <a:t>tohu and </a:t>
            </a:r>
            <a:r>
              <a:rPr lang="en-US" i="1" dirty="0" err="1">
                <a:effectLst>
                  <a:outerShdw blurRad="38100" dist="38100" dir="2700000" algn="tl">
                    <a:srgbClr val="000000">
                      <a:alpha val="43137"/>
                    </a:srgbClr>
                  </a:outerShdw>
                </a:effectLst>
              </a:rPr>
              <a:t>bohu</a:t>
            </a:r>
            <a:r>
              <a:rPr lang="en-US" dirty="0">
                <a:effectLst>
                  <a:outerShdw blurRad="38100" dist="38100" dir="2700000" algn="tl">
                    <a:srgbClr val="000000">
                      <a:alpha val="43137"/>
                    </a:srgbClr>
                  </a:outerShdw>
                </a:effectLst>
              </a:rPr>
              <a:t>) and described through the use of three circumstantial participles</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1:3-31 Filling and forming process </a:t>
            </a:r>
          </a:p>
        </p:txBody>
      </p:sp>
      <p:sp>
        <p:nvSpPr>
          <p:cNvPr id="4" name="Rectangle 2">
            <a:extLst>
              <a:ext uri="{FF2B5EF4-FFF2-40B4-BE49-F238E27FC236}">
                <a16:creationId xmlns:a16="http://schemas.microsoft.com/office/drawing/2014/main" id="{6288D27B-C9C4-4319-88A7-9A6C247B1C18}"/>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Gen 1:2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75CD3FD5-223E-43F4-9ADE-4CDC97436A47}"/>
              </a:ext>
            </a:extLst>
          </p:cNvPr>
          <p:cNvSpPr>
            <a:spLocks noGrp="1" noChangeArrowheads="1"/>
          </p:cNvSpPr>
          <p:nvPr>
            <p:ph type="body" idx="1"/>
          </p:nvPr>
        </p:nvSpPr>
        <p:spPr>
          <a:xfrm>
            <a:off x="228600" y="1371600"/>
            <a:ext cx="8713788" cy="5029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Original creation view = no creation before creation</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1:1 God’s original creation on the first day</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1:2 Description of this original creation in its unfilled and unformed state (</a:t>
            </a:r>
            <a:r>
              <a:rPr lang="en-US" i="1" dirty="0">
                <a:effectLst>
                  <a:outerShdw blurRad="38100" dist="38100" dir="2700000" algn="tl">
                    <a:srgbClr val="000000">
                      <a:alpha val="43137"/>
                    </a:srgbClr>
                  </a:outerShdw>
                </a:effectLst>
              </a:rPr>
              <a:t>tohu and </a:t>
            </a:r>
            <a:r>
              <a:rPr lang="en-US" i="1" dirty="0" err="1">
                <a:effectLst>
                  <a:outerShdw blurRad="38100" dist="38100" dir="2700000" algn="tl">
                    <a:srgbClr val="000000">
                      <a:alpha val="43137"/>
                    </a:srgbClr>
                  </a:outerShdw>
                </a:effectLst>
              </a:rPr>
              <a:t>bohu</a:t>
            </a:r>
            <a:r>
              <a:rPr lang="en-US" dirty="0">
                <a:effectLst>
                  <a:outerShdw blurRad="38100" dist="38100" dir="2700000" algn="tl">
                    <a:srgbClr val="000000">
                      <a:alpha val="43137"/>
                    </a:srgbClr>
                  </a:outerShdw>
                </a:effectLst>
              </a:rPr>
              <a:t>) and described through the use of three circumstantial participles</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1:3-31 Filling and forming process </a:t>
            </a:r>
          </a:p>
        </p:txBody>
      </p:sp>
      <p:sp>
        <p:nvSpPr>
          <p:cNvPr id="4" name="Rectangle 2">
            <a:extLst>
              <a:ext uri="{FF2B5EF4-FFF2-40B4-BE49-F238E27FC236}">
                <a16:creationId xmlns:a16="http://schemas.microsoft.com/office/drawing/2014/main" id="{6288D27B-C9C4-4319-88A7-9A6C247B1C18}"/>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Gen 1:2</a:t>
            </a:r>
          </a:p>
        </p:txBody>
      </p:sp>
    </p:spTree>
    <p:extLst>
      <p:ext uri="{BB962C8B-B14F-4D97-AF65-F5344CB8AC3E}">
        <p14:creationId xmlns:p14="http://schemas.microsoft.com/office/powerpoint/2010/main" val="2670868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6466530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75CD3FD5-223E-43F4-9ADE-4CDC97436A47}"/>
              </a:ext>
            </a:extLst>
          </p:cNvPr>
          <p:cNvSpPr>
            <a:spLocks noGrp="1" noChangeArrowheads="1"/>
          </p:cNvSpPr>
          <p:nvPr>
            <p:ph type="body" idx="1"/>
          </p:nvPr>
        </p:nvSpPr>
        <p:spPr>
          <a:xfrm>
            <a:off x="228600" y="1371600"/>
            <a:ext cx="8713788" cy="5029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Original creation view = no creation before creation</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1:1 God’s original creation on the first day</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1:2 Description of this original creation in its unfilled and unformed state (tohu and </a:t>
            </a:r>
            <a:r>
              <a:rPr lang="en-US" b="1" u="sng" dirty="0" err="1">
                <a:solidFill>
                  <a:srgbClr val="FFFFCC"/>
                </a:solidFill>
                <a:effectLst>
                  <a:outerShdw blurRad="38100" dist="38100" dir="2700000" algn="tl">
                    <a:srgbClr val="000000">
                      <a:alpha val="43137"/>
                    </a:srgbClr>
                  </a:outerShdw>
                </a:effectLst>
              </a:rPr>
              <a:t>bohu</a:t>
            </a:r>
            <a:r>
              <a:rPr lang="en-US" b="1" u="sng" dirty="0">
                <a:solidFill>
                  <a:srgbClr val="FFFFCC"/>
                </a:solidFill>
                <a:effectLst>
                  <a:outerShdw blurRad="38100" dist="38100" dir="2700000" algn="tl">
                    <a:srgbClr val="000000">
                      <a:alpha val="43137"/>
                    </a:srgbClr>
                  </a:outerShdw>
                </a:effectLst>
              </a:rPr>
              <a:t>) and described through the use of three circumstantial participles</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1:3-31 Filling and forming process </a:t>
            </a:r>
          </a:p>
        </p:txBody>
      </p:sp>
      <p:sp>
        <p:nvSpPr>
          <p:cNvPr id="4" name="Rectangle 2">
            <a:extLst>
              <a:ext uri="{FF2B5EF4-FFF2-40B4-BE49-F238E27FC236}">
                <a16:creationId xmlns:a16="http://schemas.microsoft.com/office/drawing/2014/main" id="{6288D27B-C9C4-4319-88A7-9A6C247B1C18}"/>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Gen 1:2</a:t>
            </a:r>
          </a:p>
        </p:txBody>
      </p:sp>
    </p:spTree>
    <p:extLst>
      <p:ext uri="{BB962C8B-B14F-4D97-AF65-F5344CB8AC3E}">
        <p14:creationId xmlns:p14="http://schemas.microsoft.com/office/powerpoint/2010/main" val="3313624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formless and void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darkness was over the surface of the deep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God was moving over the surface of the waters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9559383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idx="4294967295"/>
          </p:nvPr>
        </p:nvSpPr>
        <p:spPr>
          <a:xfrm>
            <a:off x="2743200" y="1752600"/>
            <a:ext cx="6400800" cy="4495800"/>
          </a:xfrm>
        </p:spPr>
        <p:txBody>
          <a:bodyPr anchor="t"/>
          <a:lstStyle/>
          <a:p>
            <a:pPr algn="just" eaLnBrk="1" hangingPunct="1"/>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In the case of </a:t>
            </a:r>
            <a:r>
              <a:rPr lang="en-US" sz="2800" i="1" dirty="0" err="1">
                <a:solidFill>
                  <a:schemeClr val="tx1"/>
                </a:solidFill>
                <a:effectLst>
                  <a:outerShdw blurRad="38100" dist="38100" dir="2700000" algn="tl">
                    <a:srgbClr val="000000"/>
                  </a:outerShdw>
                </a:effectLst>
                <a:ea typeface="+mn-ea"/>
                <a:cs typeface="Calibri" panose="020F0502020204030204" pitchFamily="34" charset="0"/>
              </a:rPr>
              <a:t>tohu</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 and </a:t>
            </a:r>
            <a:r>
              <a:rPr lang="en-US" sz="2800" i="1" dirty="0" err="1">
                <a:solidFill>
                  <a:schemeClr val="tx1"/>
                </a:solidFill>
                <a:effectLst>
                  <a:outerShdw blurRad="38100" dist="38100" dir="2700000" algn="tl">
                    <a:srgbClr val="000000">
                      <a:alpha val="43137"/>
                    </a:srgbClr>
                  </a:outerShdw>
                </a:effectLst>
                <a:cs typeface="Calibri" panose="020F0502020204030204" pitchFamily="34" charset="0"/>
              </a:rPr>
              <a:t>bohu</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…it is equally admissible to consider these words as referring to the unformed nature of the earth before God impressed upon it His creative will. A marble block and a crumbled statue are both formless. The former is in a state which awaits a form and from that formlessness emerges the image. When God made the earth He made it like a marble block out of which He would bring the beauty of the world</a:t>
            </a:r>
            <a:r>
              <a:rPr lang="en-US" altLang="en-US" sz="2800" b="0"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17411" name="Rectangle 3"/>
          <p:cNvSpPr>
            <a:spLocks noGrp="1" noChangeArrowheads="1"/>
          </p:cNvSpPr>
          <p:nvPr>
            <p:ph type="subTitle" sz="quarter" idx="4294967295"/>
          </p:nvPr>
        </p:nvSpPr>
        <p:spPr>
          <a:xfrm>
            <a:off x="2247900" y="228600"/>
            <a:ext cx="4648200" cy="1295400"/>
          </a:xfrm>
        </p:spPr>
        <p:txBody>
          <a:bodyPr/>
          <a:lstStyle/>
          <a:p>
            <a:pPr marL="0" indent="0" algn="ctr" eaLnBrk="1" hangingPunct="1">
              <a:buNone/>
              <a:defRPr/>
            </a:pPr>
            <a:r>
              <a:rPr lang="en-US" sz="3600" kern="1200" dirty="0">
                <a:solidFill>
                  <a:srgbClr val="00FFFF"/>
                </a:solidFill>
                <a:effectLst>
                  <a:outerShdw blurRad="38100" dist="38100" dir="2700000" algn="tl">
                    <a:srgbClr val="000000">
                      <a:alpha val="43137"/>
                    </a:srgbClr>
                  </a:outerShdw>
                </a:effectLst>
              </a:rPr>
              <a:t>Bernard Ramm</a:t>
            </a:r>
          </a:p>
          <a:p>
            <a:pPr marL="0" indent="0" algn="ctr" eaLnBrk="1" hangingPunct="1">
              <a:buNone/>
              <a:defRPr/>
            </a:pPr>
            <a:r>
              <a:rPr lang="en-US" sz="2000" i="1" dirty="0">
                <a:cs typeface="Calibri" panose="020F0502020204030204" pitchFamily="34" charset="0"/>
              </a:rPr>
              <a:t>The Christian View of Science and Scripture</a:t>
            </a:r>
            <a:r>
              <a:rPr lang="en-US" sz="2000" dirty="0">
                <a:cs typeface="Calibri" panose="020F0502020204030204" pitchFamily="34" charset="0"/>
              </a:rPr>
              <a:t> (Grand Rapids: Eerdmans, 1954), 203.</a:t>
            </a:r>
          </a:p>
          <a:p>
            <a:pPr algn="l" eaLnBrk="1" hangingPunct="1">
              <a:defRPr/>
            </a:pPr>
            <a:endParaRPr lang="en-US" sz="2000" dirty="0">
              <a:cs typeface="Calibri" panose="020F0502020204030204" pitchFamily="34" charset="0"/>
            </a:endParaRPr>
          </a:p>
        </p:txBody>
      </p:sp>
      <p:pic>
        <p:nvPicPr>
          <p:cNvPr id="1026" name="Picture 2" descr="Image result for bernard ramm the christian view of science and scripture">
            <a:extLst>
              <a:ext uri="{FF2B5EF4-FFF2-40B4-BE49-F238E27FC236}">
                <a16:creationId xmlns:a16="http://schemas.microsoft.com/office/drawing/2014/main" id="{7BCC9A52-19B8-4479-8AAF-0CAED2316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244084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4469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idx="4294967295"/>
          </p:nvPr>
        </p:nvSpPr>
        <p:spPr>
          <a:xfrm>
            <a:off x="1883855" y="1524000"/>
            <a:ext cx="7162800" cy="4495800"/>
          </a:xfrm>
        </p:spPr>
        <p:txBody>
          <a:bodyPr anchor="t"/>
          <a:lstStyle/>
          <a:p>
            <a:pPr algn="just" eaLnBrk="1" hangingPunct="1"/>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2800" dirty="0">
                <a:solidFill>
                  <a:schemeClr val="tx1"/>
                </a:solidFill>
              </a:rPr>
              <a:t>תֹּ</a:t>
            </a:r>
            <a:r>
              <a:rPr lang="en-US" sz="2800" dirty="0" err="1">
                <a:solidFill>
                  <a:schemeClr val="tx1"/>
                </a:solidFill>
              </a:rPr>
              <a:t>הו</a:t>
            </a:r>
            <a:r>
              <a:rPr lang="en-US" sz="2800" dirty="0">
                <a:solidFill>
                  <a:schemeClr val="tx1"/>
                </a:solidFill>
              </a:rPr>
              <a:t>ּ n.m. </a:t>
            </a:r>
            <a:r>
              <a:rPr lang="en-US" sz="2800" b="1" u="sng" dirty="0">
                <a:solidFill>
                  <a:srgbClr val="FFFFCC"/>
                </a:solidFill>
              </a:rPr>
              <a:t>formlessness</a:t>
            </a:r>
            <a:r>
              <a:rPr lang="en-US" sz="2800" dirty="0">
                <a:solidFill>
                  <a:schemeClr val="tx1"/>
                </a:solidFill>
              </a:rPr>
              <a:t>, confusion, unreality, </a:t>
            </a:r>
            <a:r>
              <a:rPr lang="en-US" sz="2800" b="1" u="sng" dirty="0">
                <a:solidFill>
                  <a:srgbClr val="FFFFCC"/>
                </a:solidFill>
              </a:rPr>
              <a:t>emptiness</a:t>
            </a:r>
            <a:r>
              <a:rPr lang="en-US" sz="2800" dirty="0">
                <a:solidFill>
                  <a:schemeClr val="tx1"/>
                </a:solidFill>
              </a:rPr>
              <a:t> — 1. </a:t>
            </a:r>
            <a:r>
              <a:rPr lang="en-US" sz="2800" b="1" u="sng" dirty="0">
                <a:solidFill>
                  <a:srgbClr val="FFFFCC"/>
                </a:solidFill>
              </a:rPr>
              <a:t>formlessness</a:t>
            </a:r>
            <a:r>
              <a:rPr lang="en-US" sz="2800" dirty="0">
                <a:solidFill>
                  <a:schemeClr val="tx1"/>
                </a:solidFill>
              </a:rPr>
              <a:t>, of primaeval earth, of land reduced to primaeval chaos (both + </a:t>
            </a:r>
            <a:r>
              <a:rPr lang="en-US" sz="2800" dirty="0" err="1">
                <a:solidFill>
                  <a:schemeClr val="tx1"/>
                </a:solidFill>
              </a:rPr>
              <a:t>וָבֹהו</a:t>
            </a:r>
            <a:r>
              <a:rPr lang="en-US" sz="2800" dirty="0">
                <a:solidFill>
                  <a:schemeClr val="tx1"/>
                </a:solidFill>
              </a:rPr>
              <a:t>ּ and </a:t>
            </a:r>
            <a:r>
              <a:rPr lang="en-US" sz="2800" dirty="0" err="1">
                <a:solidFill>
                  <a:schemeClr val="tx1"/>
                </a:solidFill>
              </a:rPr>
              <a:t>voidness</a:t>
            </a:r>
            <a:r>
              <a:rPr lang="en-US" sz="2800" dirty="0">
                <a:solidFill>
                  <a:schemeClr val="tx1"/>
                </a:solidFill>
              </a:rPr>
              <a:t>), ˊ</a:t>
            </a:r>
            <a:r>
              <a:rPr lang="en-US" sz="2800" dirty="0" err="1">
                <a:solidFill>
                  <a:schemeClr val="tx1"/>
                </a:solidFill>
              </a:rPr>
              <a:t>קִרְיַת־ת</a:t>
            </a:r>
            <a:r>
              <a:rPr lang="en-US" sz="2800" dirty="0">
                <a:solidFill>
                  <a:schemeClr val="tx1"/>
                </a:solidFill>
              </a:rPr>
              <a:t>ּ‍ city of chaos (of ruined city); = nothingness, </a:t>
            </a:r>
            <a:r>
              <a:rPr lang="en-US" sz="2800" b="1" u="sng" dirty="0">
                <a:solidFill>
                  <a:srgbClr val="FFFFCC"/>
                </a:solidFill>
              </a:rPr>
              <a:t>empty</a:t>
            </a:r>
            <a:r>
              <a:rPr lang="en-US" sz="2800" dirty="0">
                <a:solidFill>
                  <a:schemeClr val="tx1"/>
                </a:solidFill>
              </a:rPr>
              <a:t> space; of </a:t>
            </a:r>
            <a:r>
              <a:rPr lang="en-US" sz="2800" b="1" u="sng" dirty="0">
                <a:solidFill>
                  <a:srgbClr val="FFFFCC"/>
                </a:solidFill>
              </a:rPr>
              <a:t>empty</a:t>
            </a:r>
            <a:r>
              <a:rPr lang="en-US" sz="2800" dirty="0">
                <a:solidFill>
                  <a:schemeClr val="tx1"/>
                </a:solidFill>
              </a:rPr>
              <a:t>, trackless waste. 2. fig. of what is </a:t>
            </a:r>
            <a:r>
              <a:rPr lang="en-US" sz="2800" b="1" u="sng" dirty="0">
                <a:solidFill>
                  <a:srgbClr val="FFFFCC"/>
                </a:solidFill>
              </a:rPr>
              <a:t>empty</a:t>
            </a:r>
            <a:r>
              <a:rPr lang="en-US" sz="2800" dirty="0">
                <a:solidFill>
                  <a:schemeClr val="tx1"/>
                </a:solidFill>
              </a:rPr>
              <a:t>, unreal, as idols (coll. of </a:t>
            </a:r>
            <a:r>
              <a:rPr lang="en-US" sz="2800" dirty="0" err="1">
                <a:solidFill>
                  <a:schemeClr val="tx1"/>
                </a:solidFill>
              </a:rPr>
              <a:t>idolmakers</a:t>
            </a:r>
            <a:r>
              <a:rPr lang="en-US" sz="2800" dirty="0">
                <a:solidFill>
                  <a:schemeClr val="tx1"/>
                </a:solidFill>
              </a:rPr>
              <a:t>), groundless arguments or considerations, moral unreality or falsehood; = a thing of </a:t>
            </a:r>
            <a:r>
              <a:rPr lang="en-US" sz="2800" dirty="0" err="1">
                <a:solidFill>
                  <a:schemeClr val="tx1"/>
                </a:solidFill>
              </a:rPr>
              <a:t>nought</a:t>
            </a:r>
            <a:r>
              <a:rPr lang="en-US" sz="2800" dirty="0">
                <a:solidFill>
                  <a:schemeClr val="tx1"/>
                </a:solidFill>
              </a:rPr>
              <a:t>, worthlessness; as adv. acc. I said not, תֹּ</a:t>
            </a:r>
            <a:r>
              <a:rPr lang="en-US" sz="2800" dirty="0" err="1">
                <a:solidFill>
                  <a:schemeClr val="tx1"/>
                </a:solidFill>
              </a:rPr>
              <a:t>הו</a:t>
            </a:r>
            <a:r>
              <a:rPr lang="en-US" sz="2800" dirty="0">
                <a:solidFill>
                  <a:schemeClr val="tx1"/>
                </a:solidFill>
              </a:rPr>
              <a:t>ּ </a:t>
            </a:r>
            <a:r>
              <a:rPr lang="en-US" sz="2800" dirty="0" err="1">
                <a:solidFill>
                  <a:schemeClr val="tx1"/>
                </a:solidFill>
              </a:rPr>
              <a:t>בַק</a:t>
            </a:r>
            <a:r>
              <a:rPr lang="en-US" sz="2800" dirty="0">
                <a:solidFill>
                  <a:schemeClr val="tx1"/>
                </a:solidFill>
              </a:rPr>
              <a:t>ְּ</a:t>
            </a:r>
            <a:r>
              <a:rPr lang="en-US" sz="2800" dirty="0" err="1">
                <a:solidFill>
                  <a:schemeClr val="tx1"/>
                </a:solidFill>
              </a:rPr>
              <a:t>שׁוּנִי</a:t>
            </a:r>
            <a:r>
              <a:rPr lang="en-US" sz="2800" dirty="0">
                <a:solidFill>
                  <a:schemeClr val="tx1"/>
                </a:solidFill>
              </a:rPr>
              <a:t> seek me </a:t>
            </a:r>
            <a:r>
              <a:rPr lang="en-US" sz="2800" b="1" u="sng" dirty="0">
                <a:solidFill>
                  <a:srgbClr val="FFFFCC"/>
                </a:solidFill>
              </a:rPr>
              <a:t>emptily</a:t>
            </a:r>
            <a:r>
              <a:rPr lang="en-US" sz="2800" dirty="0">
                <a:solidFill>
                  <a:schemeClr val="tx1"/>
                </a:solidFill>
              </a:rPr>
              <a:t>, to </a:t>
            </a:r>
            <a:r>
              <a:rPr lang="en-US" sz="2800" b="1" u="sng" dirty="0">
                <a:solidFill>
                  <a:srgbClr val="FFFFCC"/>
                </a:solidFill>
              </a:rPr>
              <a:t>no purpose</a:t>
            </a:r>
            <a:r>
              <a:rPr lang="en-US" altLang="en-US" sz="2800" b="0"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17411" name="Rectangle 3"/>
          <p:cNvSpPr>
            <a:spLocks noGrp="1" noChangeArrowheads="1"/>
          </p:cNvSpPr>
          <p:nvPr>
            <p:ph type="subTitle" sz="quarter" idx="4294967295"/>
          </p:nvPr>
        </p:nvSpPr>
        <p:spPr>
          <a:xfrm>
            <a:off x="266700" y="228600"/>
            <a:ext cx="8610600" cy="1295400"/>
          </a:xfrm>
        </p:spPr>
        <p:txBody>
          <a:bodyPr/>
          <a:lstStyle/>
          <a:p>
            <a:pPr marL="0" indent="0" algn="ctr" eaLnBrk="1" hangingPunct="1">
              <a:buNone/>
              <a:defRPr/>
            </a:pPr>
            <a:r>
              <a:rPr lang="en-US" sz="3600" i="1" kern="1200" dirty="0" err="1">
                <a:solidFill>
                  <a:srgbClr val="00FFFF"/>
                </a:solidFill>
                <a:effectLst>
                  <a:outerShdw blurRad="38100" dist="38100" dir="2700000" algn="tl">
                    <a:srgbClr val="000000">
                      <a:alpha val="43137"/>
                    </a:srgbClr>
                  </a:outerShdw>
                </a:effectLst>
              </a:rPr>
              <a:t>Toh</a:t>
            </a:r>
            <a:r>
              <a:rPr lang="en-US" sz="3600" kern="1200" dirty="0" err="1">
                <a:solidFill>
                  <a:srgbClr val="00FFFF"/>
                </a:solidFill>
                <a:effectLst>
                  <a:outerShdw blurRad="38100" dist="38100" dir="2700000" algn="tl">
                    <a:srgbClr val="000000">
                      <a:alpha val="43137"/>
                    </a:srgbClr>
                  </a:outerShdw>
                </a:effectLst>
              </a:rPr>
              <a:t>u</a:t>
            </a:r>
            <a:r>
              <a:rPr lang="en-US" sz="3600" kern="1200" dirty="0">
                <a:solidFill>
                  <a:srgbClr val="00FFFF"/>
                </a:solidFill>
                <a:effectLst>
                  <a:outerShdw blurRad="38100" dist="38100" dir="2700000" algn="tl">
                    <a:srgbClr val="000000">
                      <a:alpha val="43137"/>
                    </a:srgbClr>
                  </a:outerShdw>
                </a:effectLst>
              </a:rPr>
              <a:t> &amp; </a:t>
            </a:r>
            <a:r>
              <a:rPr lang="en-US" sz="3600" i="1" kern="1200" dirty="0" err="1">
                <a:solidFill>
                  <a:srgbClr val="00FFFF"/>
                </a:solidFill>
                <a:effectLst>
                  <a:outerShdw blurRad="38100" dist="38100" dir="2700000" algn="tl">
                    <a:srgbClr val="000000">
                      <a:alpha val="43137"/>
                    </a:srgbClr>
                  </a:outerShdw>
                </a:effectLst>
              </a:rPr>
              <a:t>Bohu</a:t>
            </a:r>
            <a:endParaRPr lang="en-US" sz="3600" i="1" kern="1200" dirty="0">
              <a:solidFill>
                <a:srgbClr val="00FFFF"/>
              </a:solidFill>
              <a:effectLst>
                <a:outerShdw blurRad="38100" dist="38100" dir="2700000" algn="tl">
                  <a:srgbClr val="000000">
                    <a:alpha val="43137"/>
                  </a:srgbClr>
                </a:outerShdw>
              </a:effectLst>
            </a:endParaRPr>
          </a:p>
          <a:p>
            <a:pPr marL="0" indent="0" algn="ctr" eaLnBrk="1" hangingPunct="1">
              <a:buNone/>
              <a:defRPr/>
            </a:pPr>
            <a:r>
              <a:rPr lang="en-US" sz="1600" dirty="0">
                <a:effectLst/>
              </a:rPr>
              <a:t>Francis Brown, S. R. Driver, and Charles A. Briggs, eds., </a:t>
            </a:r>
            <a:r>
              <a:rPr lang="en-US" sz="1600" i="1" dirty="0">
                <a:effectLst/>
              </a:rPr>
              <a:t>A Hebrew and English Lexicon of the Old Testament: With an Appendix Containing the Biblical Aramaic</a:t>
            </a:r>
            <a:r>
              <a:rPr lang="en-US" sz="1600" dirty="0">
                <a:effectLst/>
              </a:rPr>
              <a:t> (Oxford: Clarendon Press, 1907), 1062.</a:t>
            </a:r>
            <a:endParaRPr lang="en-US" sz="1600" dirty="0">
              <a:cs typeface="Calibri" panose="020F0502020204030204" pitchFamily="34" charset="0"/>
            </a:endParaRPr>
          </a:p>
          <a:p>
            <a:pPr marL="0" indent="0" algn="l" eaLnBrk="1" hangingPunct="1">
              <a:buNone/>
              <a:defRPr/>
            </a:pPr>
            <a:endParaRPr lang="en-US" sz="2000" dirty="0">
              <a:cs typeface="Calibri" panose="020F0502020204030204" pitchFamily="34" charset="0"/>
            </a:endParaRPr>
          </a:p>
        </p:txBody>
      </p:sp>
      <p:pic>
        <p:nvPicPr>
          <p:cNvPr id="2" name="Picture 2" descr="Hardcover The Brown-Driver-Briggs Hebrew and English Lexicon : Coded to Strong's Numbering System Book">
            <a:extLst>
              <a:ext uri="{FF2B5EF4-FFF2-40B4-BE49-F238E27FC236}">
                <a16:creationId xmlns:a16="http://schemas.microsoft.com/office/drawing/2014/main" id="{4889069C-AEE3-4BEA-9ED1-747517413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0300"/>
            <a:ext cx="173145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6773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41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idx="4294967295"/>
          </p:nvPr>
        </p:nvSpPr>
        <p:spPr>
          <a:xfrm>
            <a:off x="1981200" y="1524000"/>
            <a:ext cx="7010400" cy="4495800"/>
          </a:xfrm>
        </p:spPr>
        <p:txBody>
          <a:bodyPr anchor="t"/>
          <a:lstStyle/>
          <a:p>
            <a:pPr algn="just"/>
            <a:r>
              <a:rPr lang="en-US" dirty="0"/>
              <a:t> </a:t>
            </a:r>
            <a:r>
              <a:rPr lang="en-US" dirty="0">
                <a:solidFill>
                  <a:schemeClr val="tx1"/>
                </a:solidFill>
              </a:rPr>
              <a:t>ב</a:t>
            </a:r>
            <a:r>
              <a:rPr lang="en-US" sz="3600" dirty="0">
                <a:solidFill>
                  <a:schemeClr val="tx1"/>
                </a:solidFill>
              </a:rPr>
              <a:t>ֹּ</a:t>
            </a:r>
            <a:r>
              <a:rPr lang="en-US" sz="3600" dirty="0" err="1">
                <a:solidFill>
                  <a:schemeClr val="tx1"/>
                </a:solidFill>
              </a:rPr>
              <a:t>הוn</a:t>
            </a:r>
            <a:r>
              <a:rPr lang="en-US" sz="3600" dirty="0">
                <a:solidFill>
                  <a:schemeClr val="tx1"/>
                </a:solidFill>
              </a:rPr>
              <a:t>.[m.] </a:t>
            </a:r>
            <a:r>
              <a:rPr lang="en-US" sz="3600" b="1" u="sng" dirty="0">
                <a:solidFill>
                  <a:srgbClr val="FFFFCC"/>
                </a:solidFill>
              </a:rPr>
              <a:t>emptiness</a:t>
            </a:r>
            <a:r>
              <a:rPr lang="en-US" sz="3600" dirty="0">
                <a:solidFill>
                  <a:schemeClr val="tx1"/>
                </a:solidFill>
              </a:rPr>
              <a:t>, </a:t>
            </a:r>
            <a:r>
              <a:rPr lang="en-US" sz="3600" dirty="0" err="1">
                <a:solidFill>
                  <a:schemeClr val="tx1"/>
                </a:solidFill>
              </a:rPr>
              <a:t>alw</a:t>
            </a:r>
            <a:r>
              <a:rPr lang="en-US" sz="3600" dirty="0">
                <a:solidFill>
                  <a:schemeClr val="tx1"/>
                </a:solidFill>
              </a:rPr>
              <a:t>. c. תֹּ</a:t>
            </a:r>
            <a:r>
              <a:rPr lang="en-US" sz="3600" dirty="0" err="1">
                <a:solidFill>
                  <a:schemeClr val="tx1"/>
                </a:solidFill>
              </a:rPr>
              <a:t>הו</a:t>
            </a:r>
            <a:r>
              <a:rPr lang="en-US" sz="3600" dirty="0">
                <a:solidFill>
                  <a:schemeClr val="tx1"/>
                </a:solidFill>
              </a:rPr>
              <a:t>ּ q.v.; תֹּ</a:t>
            </a:r>
            <a:r>
              <a:rPr lang="en-US" sz="3600" dirty="0" err="1">
                <a:solidFill>
                  <a:schemeClr val="tx1"/>
                </a:solidFill>
              </a:rPr>
              <a:t>הו</a:t>
            </a:r>
            <a:r>
              <a:rPr lang="en-US" sz="3600" dirty="0">
                <a:solidFill>
                  <a:schemeClr val="tx1"/>
                </a:solidFill>
              </a:rPr>
              <a:t>ּ </a:t>
            </a:r>
            <a:r>
              <a:rPr lang="en-US" sz="3600" dirty="0" err="1">
                <a:solidFill>
                  <a:schemeClr val="tx1"/>
                </a:solidFill>
              </a:rPr>
              <a:t>וָבֹהו</a:t>
            </a:r>
            <a:r>
              <a:rPr lang="en-US" sz="3600" dirty="0">
                <a:solidFill>
                  <a:schemeClr val="tx1"/>
                </a:solidFill>
              </a:rPr>
              <a:t>ּ of primaeval earth; of earth under judgment of ˊי‍; </a:t>
            </a:r>
            <a:r>
              <a:rPr lang="en-US" sz="3600" dirty="0" err="1">
                <a:solidFill>
                  <a:schemeClr val="tx1"/>
                </a:solidFill>
              </a:rPr>
              <a:t>קַו־תֹהו</a:t>
            </a:r>
            <a:r>
              <a:rPr lang="en-US" sz="3600" dirty="0">
                <a:solidFill>
                  <a:schemeClr val="tx1"/>
                </a:solidFill>
              </a:rPr>
              <a:t>ּ </a:t>
            </a:r>
            <a:r>
              <a:rPr lang="en-US" sz="3600" dirty="0" err="1">
                <a:solidFill>
                  <a:schemeClr val="tx1"/>
                </a:solidFill>
              </a:rPr>
              <a:t>וְאבְנֵי</a:t>
            </a:r>
            <a:r>
              <a:rPr lang="en-US" sz="3600" dirty="0">
                <a:solidFill>
                  <a:schemeClr val="tx1"/>
                </a:solidFill>
              </a:rPr>
              <a:t> </a:t>
            </a:r>
            <a:r>
              <a:rPr lang="en-US" sz="3600" dirty="0" err="1">
                <a:solidFill>
                  <a:schemeClr val="tx1"/>
                </a:solidFill>
              </a:rPr>
              <a:t>בֹהו</a:t>
            </a:r>
            <a:r>
              <a:rPr lang="en-US" sz="3600" dirty="0">
                <a:solidFill>
                  <a:schemeClr val="tx1"/>
                </a:solidFill>
              </a:rPr>
              <a:t>ּ the line of </a:t>
            </a:r>
            <a:r>
              <a:rPr lang="en-US" sz="3600" dirty="0" err="1">
                <a:solidFill>
                  <a:schemeClr val="tx1"/>
                </a:solidFill>
              </a:rPr>
              <a:t>wasteness</a:t>
            </a:r>
            <a:r>
              <a:rPr lang="en-US" sz="3600" dirty="0">
                <a:solidFill>
                  <a:schemeClr val="tx1"/>
                </a:solidFill>
              </a:rPr>
              <a:t> and the stones of </a:t>
            </a:r>
            <a:r>
              <a:rPr lang="en-US" sz="3600" b="1" u="sng" dirty="0">
                <a:solidFill>
                  <a:srgbClr val="FFFFCC"/>
                </a:solidFill>
              </a:rPr>
              <a:t>emptiness</a:t>
            </a:r>
            <a:r>
              <a:rPr lang="en-US" sz="3600" dirty="0">
                <a:solidFill>
                  <a:schemeClr val="tx1"/>
                </a:solidFill>
              </a:rPr>
              <a:t>, i.e. plummets, employed, not as usual for building, but for destroying walls; v. sub אבן6.</a:t>
            </a:r>
          </a:p>
        </p:txBody>
      </p:sp>
      <p:sp>
        <p:nvSpPr>
          <p:cNvPr id="17411" name="Rectangle 3"/>
          <p:cNvSpPr>
            <a:spLocks noGrp="1" noChangeArrowheads="1"/>
          </p:cNvSpPr>
          <p:nvPr>
            <p:ph type="subTitle" sz="quarter" idx="4294967295"/>
          </p:nvPr>
        </p:nvSpPr>
        <p:spPr>
          <a:xfrm>
            <a:off x="419100" y="228600"/>
            <a:ext cx="8305800" cy="1295400"/>
          </a:xfrm>
        </p:spPr>
        <p:txBody>
          <a:bodyPr/>
          <a:lstStyle/>
          <a:p>
            <a:pPr marL="0" indent="0" algn="ctr" eaLnBrk="1" hangingPunct="1">
              <a:buNone/>
              <a:defRPr/>
            </a:pPr>
            <a:r>
              <a:rPr lang="en-US" sz="3600" i="1" kern="1200" dirty="0" err="1">
                <a:solidFill>
                  <a:srgbClr val="00FFFF"/>
                </a:solidFill>
                <a:effectLst>
                  <a:outerShdw blurRad="38100" dist="38100" dir="2700000" algn="tl">
                    <a:srgbClr val="000000">
                      <a:alpha val="43137"/>
                    </a:srgbClr>
                  </a:outerShdw>
                </a:effectLst>
              </a:rPr>
              <a:t>Toh</a:t>
            </a:r>
            <a:r>
              <a:rPr lang="en-US" sz="3600" kern="1200" dirty="0" err="1">
                <a:solidFill>
                  <a:srgbClr val="00FFFF"/>
                </a:solidFill>
                <a:effectLst>
                  <a:outerShdw blurRad="38100" dist="38100" dir="2700000" algn="tl">
                    <a:srgbClr val="000000">
                      <a:alpha val="43137"/>
                    </a:srgbClr>
                  </a:outerShdw>
                </a:effectLst>
              </a:rPr>
              <a:t>u</a:t>
            </a:r>
            <a:r>
              <a:rPr lang="en-US" sz="3600" kern="1200" dirty="0">
                <a:solidFill>
                  <a:srgbClr val="00FFFF"/>
                </a:solidFill>
                <a:effectLst>
                  <a:outerShdw blurRad="38100" dist="38100" dir="2700000" algn="tl">
                    <a:srgbClr val="000000">
                      <a:alpha val="43137"/>
                    </a:srgbClr>
                  </a:outerShdw>
                </a:effectLst>
              </a:rPr>
              <a:t> &amp; </a:t>
            </a:r>
            <a:r>
              <a:rPr lang="en-US" sz="3600" i="1" kern="1200" dirty="0" err="1">
                <a:solidFill>
                  <a:srgbClr val="00FFFF"/>
                </a:solidFill>
                <a:effectLst>
                  <a:outerShdw blurRad="38100" dist="38100" dir="2700000" algn="tl">
                    <a:srgbClr val="000000">
                      <a:alpha val="43137"/>
                    </a:srgbClr>
                  </a:outerShdw>
                </a:effectLst>
              </a:rPr>
              <a:t>Bohu</a:t>
            </a:r>
            <a:endParaRPr lang="en-US" sz="3600" i="1" kern="1200" dirty="0">
              <a:solidFill>
                <a:srgbClr val="00FFFF"/>
              </a:solidFill>
              <a:effectLst>
                <a:outerShdw blurRad="38100" dist="38100" dir="2700000" algn="tl">
                  <a:srgbClr val="000000">
                    <a:alpha val="43137"/>
                  </a:srgbClr>
                </a:outerShdw>
              </a:effectLst>
            </a:endParaRPr>
          </a:p>
          <a:p>
            <a:pPr marL="0" indent="0" algn="ctr" eaLnBrk="1" hangingPunct="1">
              <a:buNone/>
              <a:defRPr/>
            </a:pPr>
            <a:r>
              <a:rPr lang="en-US" sz="1600" dirty="0">
                <a:effectLst/>
              </a:rPr>
              <a:t>Francis Brown, S. R. Driver, and Charles A. Briggs, eds., </a:t>
            </a:r>
            <a:r>
              <a:rPr lang="en-US" sz="1600" i="1" dirty="0">
                <a:effectLst/>
              </a:rPr>
              <a:t>A Hebrew and English Lexicon of the Old Testament: With an Appendix Containing the Biblical Aramaic</a:t>
            </a:r>
            <a:r>
              <a:rPr lang="en-US" sz="1600" dirty="0">
                <a:effectLst/>
              </a:rPr>
              <a:t> (Oxford: Clarendon Press, 1907), 96.</a:t>
            </a:r>
            <a:endParaRPr lang="en-US" sz="1600" dirty="0">
              <a:cs typeface="Calibri" panose="020F0502020204030204" pitchFamily="34" charset="0"/>
            </a:endParaRPr>
          </a:p>
          <a:p>
            <a:pPr algn="l" eaLnBrk="1" hangingPunct="1">
              <a:defRPr/>
            </a:pPr>
            <a:endParaRPr lang="en-US" sz="2000" dirty="0">
              <a:cs typeface="Calibri" panose="020F0502020204030204" pitchFamily="34" charset="0"/>
            </a:endParaRPr>
          </a:p>
        </p:txBody>
      </p:sp>
      <p:pic>
        <p:nvPicPr>
          <p:cNvPr id="2" name="Picture 2" descr="Hardcover The Brown-Driver-Briggs Hebrew and English Lexicon : Coded to Strong's Numbering System Book">
            <a:extLst>
              <a:ext uri="{FF2B5EF4-FFF2-40B4-BE49-F238E27FC236}">
                <a16:creationId xmlns:a16="http://schemas.microsoft.com/office/drawing/2014/main" id="{4889069C-AEE3-4BEA-9ED1-747517413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0300"/>
            <a:ext cx="173145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7317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75CD3FD5-223E-43F4-9ADE-4CDC97436A47}"/>
              </a:ext>
            </a:extLst>
          </p:cNvPr>
          <p:cNvSpPr>
            <a:spLocks noGrp="1" noChangeArrowheads="1"/>
          </p:cNvSpPr>
          <p:nvPr>
            <p:ph type="body" idx="1"/>
          </p:nvPr>
        </p:nvSpPr>
        <p:spPr>
          <a:xfrm>
            <a:off x="228600" y="1371600"/>
            <a:ext cx="8713788" cy="5029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Original creation view = no creation before creation</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1:1 God’s original creation on the first day</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1:2 Description of this original creation in its unfilled and unformed state (</a:t>
            </a:r>
            <a:r>
              <a:rPr lang="en-US" i="1" dirty="0">
                <a:effectLst>
                  <a:outerShdw blurRad="38100" dist="38100" dir="2700000" algn="tl">
                    <a:srgbClr val="000000">
                      <a:alpha val="43137"/>
                    </a:srgbClr>
                  </a:outerShdw>
                </a:effectLst>
              </a:rPr>
              <a:t>tohu and </a:t>
            </a:r>
            <a:r>
              <a:rPr lang="en-US" i="1" dirty="0" err="1">
                <a:effectLst>
                  <a:outerShdw blurRad="38100" dist="38100" dir="2700000" algn="tl">
                    <a:srgbClr val="000000">
                      <a:alpha val="43137"/>
                    </a:srgbClr>
                  </a:outerShdw>
                </a:effectLst>
              </a:rPr>
              <a:t>bohu</a:t>
            </a:r>
            <a:r>
              <a:rPr lang="en-US" dirty="0">
                <a:effectLst>
                  <a:outerShdw blurRad="38100" dist="38100" dir="2700000" algn="tl">
                    <a:srgbClr val="000000">
                      <a:alpha val="43137"/>
                    </a:srgbClr>
                  </a:outerShdw>
                </a:effectLst>
              </a:rPr>
              <a:t>) and described through the use of three circumstantial participles</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1:3-31 Filling and forming process </a:t>
            </a:r>
          </a:p>
        </p:txBody>
      </p:sp>
      <p:sp>
        <p:nvSpPr>
          <p:cNvPr id="4" name="Rectangle 2">
            <a:extLst>
              <a:ext uri="{FF2B5EF4-FFF2-40B4-BE49-F238E27FC236}">
                <a16:creationId xmlns:a16="http://schemas.microsoft.com/office/drawing/2014/main" id="{6288D27B-C9C4-4319-88A7-9A6C247B1C18}"/>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Gen 1:2</a:t>
            </a:r>
          </a:p>
        </p:txBody>
      </p:sp>
    </p:spTree>
    <p:extLst>
      <p:ext uri="{BB962C8B-B14F-4D97-AF65-F5344CB8AC3E}">
        <p14:creationId xmlns:p14="http://schemas.microsoft.com/office/powerpoint/2010/main" val="3951580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816682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FCB23A2B-0B5B-4398-91E6-2CDE479FDB11}"/>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dirty="0">
                <a:effectLst>
                  <a:outerShdw blurRad="38100" dist="38100" dir="2700000" algn="tl">
                    <a:srgbClr val="000000">
                      <a:alpha val="43137"/>
                    </a:srgbClr>
                  </a:outerShdw>
                </a:effectLst>
              </a:rPr>
              <a:t>Shaping and Populating </a:t>
            </a:r>
          </a:p>
          <a:p>
            <a:pPr algn="ctr" eaLnBrk="1" hangingPunct="1">
              <a:defRPr/>
            </a:pPr>
            <a:r>
              <a:rPr lang="en-US" altLang="en-US" sz="2800" dirty="0">
                <a:solidFill>
                  <a:schemeClr val="tx1"/>
                </a:solidFill>
                <a:effectLst>
                  <a:outerShdw blurRad="38100" dist="38100" dir="2700000" algn="tl">
                    <a:srgbClr val="000000">
                      <a:alpha val="43137"/>
                    </a:srgbClr>
                  </a:outerShdw>
                </a:effectLst>
              </a:rPr>
              <a:t>(Gen 1:1)</a:t>
            </a:r>
            <a:endParaRPr lang="en-US" altLang="en-US" sz="2800" kern="0" dirty="0">
              <a:solidFill>
                <a:schemeClr val="tx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666D39E-6910-49B7-AC17-4717430AA0DC}"/>
              </a:ext>
            </a:extLst>
          </p:cNvPr>
          <p:cNvSpPr txBox="1"/>
          <p:nvPr/>
        </p:nvSpPr>
        <p:spPr>
          <a:xfrm>
            <a:off x="2019300" y="1676400"/>
            <a:ext cx="5105400" cy="4586288"/>
          </a:xfrm>
          <a:prstGeom prst="rect">
            <a:avLst/>
          </a:prstGeom>
          <a:noFill/>
        </p:spPr>
        <p:txBody>
          <a:bodyPr>
            <a:spAutoFit/>
          </a:bodyPr>
          <a:lstStyle/>
          <a:p>
            <a:pPr marL="457200" indent="-457200" algn="just" eaLnBrk="1" hangingPunct="1">
              <a:spcBef>
                <a:spcPts val="0"/>
              </a:spcBef>
              <a:spcAft>
                <a:spcPts val="2400"/>
              </a:spcAft>
              <a:buClr>
                <a:schemeClr val="tx2"/>
              </a:buClr>
              <a:buSzPct val="75000"/>
              <a:buFont typeface="Wingdings" panose="05000000000000000000"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rPr>
              <a:t>Day 1: Light      	</a:t>
            </a:r>
          </a:p>
          <a:p>
            <a:pPr marL="457200" indent="-457200" algn="just" eaLnBrk="1" hangingPunct="1">
              <a:spcBef>
                <a:spcPts val="0"/>
              </a:spcBef>
              <a:spcAft>
                <a:spcPts val="2400"/>
              </a:spcAft>
              <a:buClr>
                <a:schemeClr val="tx2"/>
              </a:buClr>
              <a:buSzPct val="75000"/>
              <a:buFont typeface="Wingdings" panose="05000000000000000000"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rPr>
              <a:t>Day 2: Water, sky   	</a:t>
            </a:r>
          </a:p>
          <a:p>
            <a:pPr marL="457200" indent="-457200" algn="just" eaLnBrk="1" hangingPunct="1">
              <a:spcBef>
                <a:spcPts val="0"/>
              </a:spcBef>
              <a:spcAft>
                <a:spcPts val="2400"/>
              </a:spcAft>
              <a:buClr>
                <a:schemeClr val="tx2"/>
              </a:buClr>
              <a:buSzPct val="75000"/>
              <a:buFont typeface="Wingdings" panose="05000000000000000000"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rPr>
              <a:t>Day 3: Land, vegetation</a:t>
            </a:r>
          </a:p>
          <a:p>
            <a:pPr marL="457200" indent="-457200" algn="just" eaLnBrk="1" hangingPunct="1">
              <a:spcBef>
                <a:spcPts val="0"/>
              </a:spcBef>
              <a:spcAft>
                <a:spcPts val="2400"/>
              </a:spcAft>
              <a:buClr>
                <a:schemeClr val="tx2"/>
              </a:buClr>
              <a:buSzPct val="75000"/>
              <a:buFont typeface="Wingdings" panose="05000000000000000000"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rPr>
              <a:t>Day 4: Luminaries</a:t>
            </a:r>
          </a:p>
          <a:p>
            <a:pPr marL="457200" indent="-457200" algn="just" eaLnBrk="1" hangingPunct="1">
              <a:spcBef>
                <a:spcPts val="0"/>
              </a:spcBef>
              <a:spcAft>
                <a:spcPts val="2400"/>
              </a:spcAft>
              <a:buClr>
                <a:schemeClr val="tx2"/>
              </a:buClr>
              <a:buSzPct val="75000"/>
              <a:buFont typeface="Wingdings" panose="05000000000000000000"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rPr>
              <a:t>Day 5: Sea animals, birds</a:t>
            </a:r>
          </a:p>
          <a:p>
            <a:pPr marL="457200" indent="-457200" algn="just" eaLnBrk="1" hangingPunct="1">
              <a:spcBef>
                <a:spcPts val="0"/>
              </a:spcBef>
              <a:spcAft>
                <a:spcPts val="2400"/>
              </a:spcAft>
              <a:buClr>
                <a:schemeClr val="tx2"/>
              </a:buClr>
              <a:buSzPct val="75000"/>
              <a:buFont typeface="Wingdings" panose="05000000000000000000" pitchFamily="2" charset="2"/>
              <a:buChar char="n"/>
              <a:defRPr/>
            </a:pPr>
            <a:r>
              <a:rPr lang="en-US" sz="3200" dirty="0">
                <a:effectLst>
                  <a:outerShdw blurRad="38100" dist="38100" dir="2700000" algn="tl">
                    <a:srgbClr val="000000">
                      <a:alpha val="43137"/>
                    </a:srgbClr>
                  </a:outerShdw>
                </a:effectLst>
                <a:latin typeface="Calibri" panose="020F0502020204030204" pitchFamily="34" charset="0"/>
              </a:rPr>
              <a:t>Day 6: Land animals, man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609BB81-6C96-430A-8336-484DBCAEE547}"/>
              </a:ext>
            </a:extLst>
          </p:cNvPr>
          <p:cNvSpPr>
            <a:spLocks noGrp="1" noChangeArrowheads="1"/>
          </p:cNvSpPr>
          <p:nvPr>
            <p:ph type="body" idx="1"/>
          </p:nvPr>
        </p:nvSpPr>
        <p:spPr>
          <a:xfrm>
            <a:off x="304800" y="1371600"/>
            <a:ext cx="8485188"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Time of Satan’s fall</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eternity past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between Gen. 1:1-2  (gap theory?)</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After Gen 1:31 but before Gen 3</a:t>
            </a:r>
          </a:p>
        </p:txBody>
      </p:sp>
      <p:sp>
        <p:nvSpPr>
          <p:cNvPr id="5" name="Rectangle 2">
            <a:extLst>
              <a:ext uri="{FF2B5EF4-FFF2-40B4-BE49-F238E27FC236}">
                <a16:creationId xmlns:a16="http://schemas.microsoft.com/office/drawing/2014/main" id="{B2A0197F-1DA7-49B8-82AB-1F22238D7E3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Original State and First Sin (cont’d)</a:t>
            </a:r>
          </a:p>
        </p:txBody>
      </p:sp>
      <p:pic>
        <p:nvPicPr>
          <p:cNvPr id="30724" name="Picture 5">
            <a:extLst>
              <a:ext uri="{FF2B5EF4-FFF2-40B4-BE49-F238E27FC236}">
                <a16:creationId xmlns:a16="http://schemas.microsoft.com/office/drawing/2014/main" id="{37EADF31-9C85-4119-B9B6-44D93475C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467" y="990600"/>
            <a:ext cx="1371600" cy="171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601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402527529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“When did Satan fall away from God? We noted earlier that sin was nonexistent in every part of God‘s creation, including the angels, through the end of the sixth or final day of creation (Gen. 1:31). Satan‘s fall therefore took place after the end of creation. However, Satan was evil by the time he came to earth to tempt man to fall away from God (Gen. 3). These things prompt the conclusion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Satan‘s fall took place in the interval between the end of creation and the fall of man</a:t>
            </a:r>
            <a:r>
              <a:rPr lang="en-US" sz="2700" dirty="0">
                <a:effectLst>
                  <a:outerShdw blurRad="38100" dist="38100" dir="2700000" algn="tl">
                    <a:srgbClr val="000000">
                      <a:alpha val="43137"/>
                    </a:srgbClr>
                  </a:outerShdw>
                </a:effectLst>
                <a:latin typeface="Calibri" panose="020F0502020204030204" pitchFamily="34" charset="0"/>
              </a:rPr>
              <a:t>. How long was the interval? It must have been quite short because when God created the first man and woman, he commanded them to be fruitful and multiply through procreation (Gen. 1:27–28), but there was no human conception until after the fall of man (Gen. 4:1).”</a:t>
            </a:r>
            <a:endParaRPr 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6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1881822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93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2731631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508000" y="1342497"/>
            <a:ext cx="8128000" cy="3600450"/>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gap theory">
            <a:extLst>
              <a:ext uri="{FF2B5EF4-FFF2-40B4-BE49-F238E27FC236}">
                <a16:creationId xmlns:a16="http://schemas.microsoft.com/office/drawing/2014/main" id="{8AE0C0EF-A7BA-41B5-AD64-73E5113C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395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3550</TotalTime>
  <Words>2267</Words>
  <Application>Microsoft Office PowerPoint</Application>
  <PresentationFormat>On-screen Show (4:3)</PresentationFormat>
  <Paragraphs>268</Paragraphs>
  <Slides>68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Calibri</vt:lpstr>
      <vt:lpstr>Times New Roman</vt:lpstr>
      <vt:lpstr>Wingdings</vt:lpstr>
      <vt:lpstr>Wingdings 2</vt:lpstr>
      <vt:lpstr>Azure</vt:lpstr>
      <vt:lpstr>1_Azure</vt:lpstr>
      <vt:lpstr>SATANOLOGY</vt:lpstr>
      <vt:lpstr>Preview of Angelology</vt:lpstr>
      <vt:lpstr>Preview</vt:lpstr>
      <vt:lpstr>Satan’s Original State and First Sin</vt:lpstr>
      <vt:lpstr>PowerPoint Presentation</vt:lpstr>
      <vt:lpstr>Gap Theory Preview</vt:lpstr>
      <vt:lpstr>PowerPoint Presentation</vt:lpstr>
      <vt:lpstr>PowerPoint Presentation</vt:lpstr>
      <vt:lpstr>Gap Theory Preview</vt:lpstr>
      <vt:lpstr>Gap Theory Preview</vt:lpstr>
      <vt:lpstr>PowerPoint Presentation</vt:lpstr>
      <vt:lpstr>PowerPoint Presentation</vt:lpstr>
      <vt:lpstr>PowerPoint Presentation</vt:lpstr>
      <vt:lpstr>PowerPoint Presentation</vt:lpstr>
      <vt:lpstr>Gap Theory Preview</vt:lpstr>
      <vt:lpstr>4. Remaining Gap Theory Problems</vt:lpstr>
      <vt:lpstr>4. Remaining Gap Theory Problems</vt:lpstr>
      <vt:lpstr>PowerPoint Presentation</vt:lpstr>
      <vt:lpstr>PowerPoint Presentation</vt:lpstr>
      <vt:lpstr>4. Remaining Gap Theory Problems</vt:lpstr>
      <vt:lpstr>4. Remaining Gap Theory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Remaining Gap Theory Problems</vt:lpstr>
      <vt:lpstr>PowerPoint Presentation</vt:lpstr>
      <vt:lpstr>PowerPoint Presentation</vt:lpstr>
      <vt:lpstr>4. Remaining Gap Theory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Remaining Gap Theory Problems</vt:lpstr>
      <vt:lpstr>4. Remaining Gap Theory Problems</vt:lpstr>
      <vt:lpstr>4. Remaining Gap Theory Problems</vt:lpstr>
      <vt:lpstr>PowerPoint Presentation</vt:lpstr>
      <vt:lpstr>PowerPoint Presentation</vt:lpstr>
      <vt:lpstr>PowerPoint Presentation</vt:lpstr>
      <vt:lpstr>PowerPoint Presentation</vt:lpstr>
      <vt:lpstr>PowerPoint Presentation</vt:lpstr>
      <vt:lpstr>4. Remaining Gap Theory Problems</vt:lpstr>
      <vt:lpstr>PowerPoint Presentation</vt:lpstr>
      <vt:lpstr>Gap Theory Preview</vt:lpstr>
      <vt:lpstr>PowerPoint Presentation</vt:lpstr>
      <vt:lpstr>PowerPoint Presentation</vt:lpstr>
      <vt:lpstr>PowerPoint Presentation</vt:lpstr>
      <vt:lpstr>PowerPoint Presentation</vt:lpstr>
      <vt:lpstr>PowerPoint Presentation</vt:lpstr>
      <vt:lpstr>PowerPoint Presentation</vt:lpstr>
      <vt:lpstr>“In the case of tohu and bohu…it is equally admissible to consider these words as referring to the unformed nature of the earth before God impressed upon it His creative will. A marble block and a crumbled statue are both formless. The former is in a state which awaits a form and from that formlessness emerges the image. When God made the earth He made it like a marble block out of which He would bring the beauty of the world.”</vt:lpstr>
      <vt:lpstr>“תֹּהוּ n.m. formlessness, confusion, unreality, emptiness — 1. formlessness, of primaeval earth, of land reduced to primaeval chaos (both + וָבֹהוּ and voidness), ˊקִרְיַת־תּ‍ city of chaos (of ruined city); = nothingness, empty space; of empty, trackless waste. 2. fig. of what is empty, unreal, as idols (coll. of idolmakers), groundless arguments or considerations, moral unreality or falsehood; = a thing of nought, worthlessness; as adv. acc. I said not, תֹּהוּ בַקְּשׁוּנִי seek me emptily, to no purpose.”</vt:lpstr>
      <vt:lpstr> בֹּהוn.[m.] emptiness, alw. c. תֹּהוּ q.v.; תֹּהוּ וָבֹהוּ of primaeval earth; of earth under judgment of ˊי‍; קַו־תֹהוּ וְאבְנֵי בֹהוּ the line of wasteness and the stones of emptiness, i.e. plummets, employed, not as usual for building, but for destroying walls; v. sub אבן6.</vt:lpstr>
      <vt:lpstr>PowerPoint Presentation</vt:lpstr>
      <vt:lpstr>PowerPoint Presentation</vt:lpstr>
      <vt:lpstr>PowerPoint Presentation</vt:lpstr>
      <vt:lpstr>PowerPoint Presentation</vt:lpstr>
      <vt:lpstr>PowerPoint Presentation</vt:lpstr>
      <vt:lpstr>PowerPoint Presentation</vt:lpstr>
      <vt:lpstr>CONCLUSION</vt:lpstr>
      <vt:lpstr>Gap Theory Preview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Jim McGowan</cp:lastModifiedBy>
  <cp:revision>252</cp:revision>
  <cp:lastPrinted>2019-09-06T16:59:30Z</cp:lastPrinted>
  <dcterms:created xsi:type="dcterms:W3CDTF">2009-01-18T12:07:54Z</dcterms:created>
  <dcterms:modified xsi:type="dcterms:W3CDTF">2019-10-03T18:35:59Z</dcterms:modified>
</cp:coreProperties>
</file>