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21" r:id="rId2"/>
  </p:sldMasterIdLst>
  <p:notesMasterIdLst>
    <p:notesMasterId r:id="rId68"/>
  </p:notesMasterIdLst>
  <p:handoutMasterIdLst>
    <p:handoutMasterId r:id="rId69"/>
  </p:handoutMasterIdLst>
  <p:sldIdLst>
    <p:sldId id="2067" r:id="rId3"/>
    <p:sldId id="322" r:id="rId4"/>
    <p:sldId id="5185" r:id="rId5"/>
    <p:sldId id="3738" r:id="rId6"/>
    <p:sldId id="682" r:id="rId7"/>
    <p:sldId id="4990" r:id="rId8"/>
    <p:sldId id="5180" r:id="rId9"/>
    <p:sldId id="5181" r:id="rId10"/>
    <p:sldId id="5196" r:id="rId11"/>
    <p:sldId id="5197" r:id="rId12"/>
    <p:sldId id="2043" r:id="rId13"/>
    <p:sldId id="2075" r:id="rId14"/>
    <p:sldId id="2076" r:id="rId15"/>
    <p:sldId id="5193" r:id="rId16"/>
    <p:sldId id="5194" r:id="rId17"/>
    <p:sldId id="2054" r:id="rId18"/>
    <p:sldId id="2055" r:id="rId19"/>
    <p:sldId id="2077" r:id="rId20"/>
    <p:sldId id="2307" r:id="rId21"/>
    <p:sldId id="5211" r:id="rId22"/>
    <p:sldId id="5217" r:id="rId23"/>
    <p:sldId id="1363" r:id="rId24"/>
    <p:sldId id="5207" r:id="rId25"/>
    <p:sldId id="5189" r:id="rId26"/>
    <p:sldId id="5190" r:id="rId27"/>
    <p:sldId id="5201" r:id="rId28"/>
    <p:sldId id="5202" r:id="rId29"/>
    <p:sldId id="2060" r:id="rId30"/>
    <p:sldId id="5223" r:id="rId31"/>
    <p:sldId id="2062" r:id="rId32"/>
    <p:sldId id="5191" r:id="rId33"/>
    <p:sldId id="5210" r:id="rId34"/>
    <p:sldId id="5218" r:id="rId35"/>
    <p:sldId id="5219" r:id="rId36"/>
    <p:sldId id="5220" r:id="rId37"/>
    <p:sldId id="5221" r:id="rId38"/>
    <p:sldId id="5222" r:id="rId39"/>
    <p:sldId id="5204" r:id="rId40"/>
    <p:sldId id="2048" r:id="rId41"/>
    <p:sldId id="2331" r:id="rId42"/>
    <p:sldId id="5192" r:id="rId43"/>
    <p:sldId id="485" r:id="rId44"/>
    <p:sldId id="2065" r:id="rId45"/>
    <p:sldId id="339" r:id="rId46"/>
    <p:sldId id="3783" r:id="rId47"/>
    <p:sldId id="2036" r:id="rId48"/>
    <p:sldId id="2037" r:id="rId49"/>
    <p:sldId id="2038" r:id="rId50"/>
    <p:sldId id="2039" r:id="rId51"/>
    <p:sldId id="2040" r:id="rId52"/>
    <p:sldId id="1090" r:id="rId53"/>
    <p:sldId id="1091" r:id="rId54"/>
    <p:sldId id="1098" r:id="rId55"/>
    <p:sldId id="1073" r:id="rId56"/>
    <p:sldId id="1058" r:id="rId57"/>
    <p:sldId id="5215" r:id="rId58"/>
    <p:sldId id="5216" r:id="rId59"/>
    <p:sldId id="340" r:id="rId60"/>
    <p:sldId id="2069" r:id="rId61"/>
    <p:sldId id="2248" r:id="rId62"/>
    <p:sldId id="1100" r:id="rId63"/>
    <p:sldId id="1101" r:id="rId64"/>
    <p:sldId id="1102" r:id="rId65"/>
    <p:sldId id="5179" r:id="rId66"/>
    <p:sldId id="3488" r:id="rId67"/>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99"/>
    <a:srgbClr val="000066"/>
    <a:srgbClr val="0000CC"/>
    <a:srgbClr val="006600"/>
    <a:srgbClr val="003300"/>
    <a:srgbClr val="008000"/>
    <a:srgbClr val="FFFF99"/>
    <a:srgbClr val="A50021"/>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93383" autoAdjust="0"/>
  </p:normalViewPr>
  <p:slideViewPr>
    <p:cSldViewPr>
      <p:cViewPr>
        <p:scale>
          <a:sx n="90" d="100"/>
          <a:sy n="90" d="100"/>
        </p:scale>
        <p:origin x="1830"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Dr. Andy Woods</a:t>
            </a:r>
          </a:p>
        </p:txBody>
      </p:sp>
      <p:sp>
        <p:nvSpPr>
          <p:cNvPr id="36867"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Times New Roman" pitchFamily="18" charset="0"/>
                <a:cs typeface="Arial" charset="0"/>
              </a:defRPr>
            </a:lvl1pPr>
          </a:lstStyle>
          <a:p>
            <a:pPr>
              <a:defRPr/>
            </a:pPr>
            <a:r>
              <a:rPr lang="en-US">
                <a:latin typeface="Calibri" panose="020F0502020204030204" pitchFamily="34" charset="0"/>
                <a:cs typeface="Calibri" panose="020F0502020204030204" pitchFamily="34" charset="0"/>
              </a:rPr>
              <a:t>1/27/2019</a:t>
            </a:r>
            <a:endParaRPr lang="en-US" dirty="0">
              <a:latin typeface="Calibri" panose="020F0502020204030204" pitchFamily="34" charset="0"/>
              <a:cs typeface="Calibri" panose="020F0502020204030204" pitchFamily="34" charset="0"/>
            </a:endParaRPr>
          </a:p>
        </p:txBody>
      </p:sp>
      <p:sp>
        <p:nvSpPr>
          <p:cNvPr id="3686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vl1pPr>
          </a:lstStyle>
          <a:p>
            <a:pPr>
              <a:defRPr/>
            </a:pPr>
            <a:fld id="{F12A5B29-4538-4C3D-A81C-6C008BE36C0F}" type="slidenum">
              <a:rPr lang="en-US" altLang="en-US">
                <a:latin typeface="Calibri" panose="020F0502020204030204" pitchFamily="34" charset="0"/>
                <a:cs typeface="Calibri" panose="020F0502020204030204" pitchFamily="34" charset="0"/>
              </a:rPr>
              <a:pPr>
                <a:defRPr/>
              </a:pPr>
              <a:t>‹#›</a:t>
            </a:fld>
            <a:endParaRPr lang="en-US" alt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Dr. Andy Woods</a:t>
            </a:r>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r>
              <a:rPr lang="en-US"/>
              <a:t>1/27/2019</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atin typeface="Calibri" panose="020F0502020204030204" pitchFamily="34" charset="0"/>
                <a:cs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5A988A2-3A72-4A7A-878C-F21C44E207F5}" type="slidenum">
              <a:rPr lang="en-US" smtClean="0"/>
              <a:pPr/>
              <a:t>61</a:t>
            </a:fld>
            <a:endParaRPr lang="en-US"/>
          </a:p>
        </p:txBody>
      </p:sp>
      <p:sp>
        <p:nvSpPr>
          <p:cNvPr id="113667" name="Rectangle 7"/>
          <p:cNvSpPr txBox="1">
            <a:spLocks noGrp="1" noChangeArrowheads="1"/>
          </p:cNvSpPr>
          <p:nvPr/>
        </p:nvSpPr>
        <p:spPr bwMode="auto">
          <a:xfrm>
            <a:off x="3899694" y="8831580"/>
            <a:ext cx="2982119" cy="464820"/>
          </a:xfrm>
          <a:prstGeom prst="rect">
            <a:avLst/>
          </a:prstGeom>
          <a:noFill/>
          <a:ln w="9525">
            <a:noFill/>
            <a:miter lim="800000"/>
            <a:headEnd/>
            <a:tailEnd/>
          </a:ln>
        </p:spPr>
        <p:txBody>
          <a:bodyPr lIns="92446" tIns="46223" rIns="92446" bIns="46223" anchor="b"/>
          <a:lstStyle/>
          <a:p>
            <a:pPr algn="r"/>
            <a:fld id="{52FFDB5B-4DE6-4E17-BC1B-C14A8991B3F7}" type="slidenum">
              <a:rPr lang="en-US" sz="1200"/>
              <a:pPr algn="r"/>
              <a:t>61</a:t>
            </a:fld>
            <a:endParaRPr lang="en-US" sz="1200" dirty="0"/>
          </a:p>
        </p:txBody>
      </p:sp>
      <p:sp>
        <p:nvSpPr>
          <p:cNvPr id="113668" name="Rectangle 2"/>
          <p:cNvSpPr>
            <a:spLocks noGrp="1" noRot="1" noChangeAspect="1" noChangeArrowheads="1" noTextEdit="1"/>
          </p:cNvSpPr>
          <p:nvPr>
            <p:ph type="sldImg"/>
          </p:nvPr>
        </p:nvSpPr>
        <p:spPr>
          <a:solidFill>
            <a:srgbClr val="FFFFFF"/>
          </a:solidFill>
          <a:ln/>
        </p:spPr>
      </p:sp>
      <p:sp>
        <p:nvSpPr>
          <p:cNvPr id="113669" name="Rectangle 3"/>
          <p:cNvSpPr>
            <a:spLocks noGrp="1" noChangeArrowheads="1"/>
          </p:cNvSpPr>
          <p:nvPr>
            <p:ph type="body" idx="1"/>
          </p:nvPr>
        </p:nvSpPr>
        <p:spPr>
          <a:solidFill>
            <a:srgbClr val="FFFFFF"/>
          </a:solidFill>
          <a:ln>
            <a:solidFill>
              <a:srgbClr val="000000"/>
            </a:solidFill>
          </a:ln>
        </p:spPr>
        <p:txBody>
          <a:bodyPr lIns="92441" tIns="46221" rIns="92441" bIns="46221"/>
          <a:lstStyle/>
          <a:p>
            <a:pPr eaLnBrk="1" hangingPunct="1"/>
            <a:endParaRPr lang="en-US"/>
          </a:p>
        </p:txBody>
      </p:sp>
    </p:spTree>
    <p:extLst>
      <p:ext uri="{BB962C8B-B14F-4D97-AF65-F5344CB8AC3E}">
        <p14:creationId xmlns:p14="http://schemas.microsoft.com/office/powerpoint/2010/main" val="374958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091472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483973-DD75-4A32-B455-BFD82030814F}" type="slidenum">
              <a:rPr lang="en-US"/>
              <a:pPr>
                <a:defRPr/>
              </a:pPr>
              <a:t>‹#›</a:t>
            </a:fld>
            <a:endParaRPr lang="en-US"/>
          </a:p>
        </p:txBody>
      </p:sp>
    </p:spTree>
    <p:extLst>
      <p:ext uri="{BB962C8B-B14F-4D97-AF65-F5344CB8AC3E}">
        <p14:creationId xmlns:p14="http://schemas.microsoft.com/office/powerpoint/2010/main" val="2928001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9BA061-3710-4029-BD8B-F3E128C64D11}" type="slidenum">
              <a:rPr lang="en-US"/>
              <a:pPr>
                <a:defRPr/>
              </a:pPr>
              <a:t>‹#›</a:t>
            </a:fld>
            <a:endParaRPr lang="en-US"/>
          </a:p>
        </p:txBody>
      </p:sp>
    </p:spTree>
    <p:extLst>
      <p:ext uri="{BB962C8B-B14F-4D97-AF65-F5344CB8AC3E}">
        <p14:creationId xmlns:p14="http://schemas.microsoft.com/office/powerpoint/2010/main" val="2951213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B5C34A-7D92-48F9-9E1E-0BF57B373D06}" type="slidenum">
              <a:rPr lang="en-US" altLang="en-US"/>
              <a:pPr>
                <a:defRPr/>
              </a:pPr>
              <a:t>‹#›</a:t>
            </a:fld>
            <a:endParaRPr lang="en-US" altLang="en-US" dirty="0"/>
          </a:p>
        </p:txBody>
      </p:sp>
    </p:spTree>
    <p:extLst>
      <p:ext uri="{BB962C8B-B14F-4D97-AF65-F5344CB8AC3E}">
        <p14:creationId xmlns:p14="http://schemas.microsoft.com/office/powerpoint/2010/main" val="1129621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45015-867B-49BC-A5AB-445FDE54CA62}" type="slidenum">
              <a:rPr lang="en-US" altLang="en-US"/>
              <a:pPr>
                <a:defRPr/>
              </a:pPr>
              <a:t>‹#›</a:t>
            </a:fld>
            <a:endParaRPr lang="en-US" altLang="en-US" dirty="0"/>
          </a:p>
        </p:txBody>
      </p:sp>
    </p:spTree>
    <p:extLst>
      <p:ext uri="{BB962C8B-B14F-4D97-AF65-F5344CB8AC3E}">
        <p14:creationId xmlns:p14="http://schemas.microsoft.com/office/powerpoint/2010/main" val="2607344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388CFE-9006-413F-8BD5-F6C88CBB9A3E}" type="slidenum">
              <a:rPr lang="en-US" altLang="en-US"/>
              <a:pPr>
                <a:defRPr/>
              </a:pPr>
              <a:t>‹#›</a:t>
            </a:fld>
            <a:endParaRPr lang="en-US" altLang="en-US" dirty="0"/>
          </a:p>
        </p:txBody>
      </p:sp>
    </p:spTree>
    <p:extLst>
      <p:ext uri="{BB962C8B-B14F-4D97-AF65-F5344CB8AC3E}">
        <p14:creationId xmlns:p14="http://schemas.microsoft.com/office/powerpoint/2010/main" val="1823452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D898EF-D4D4-44B2-86D9-6D20341550CE}" type="slidenum">
              <a:rPr lang="en-US" altLang="en-US"/>
              <a:pPr>
                <a:defRPr/>
              </a:pPr>
              <a:t>‹#›</a:t>
            </a:fld>
            <a:endParaRPr lang="en-US" altLang="en-US" dirty="0"/>
          </a:p>
        </p:txBody>
      </p:sp>
    </p:spTree>
    <p:extLst>
      <p:ext uri="{BB962C8B-B14F-4D97-AF65-F5344CB8AC3E}">
        <p14:creationId xmlns:p14="http://schemas.microsoft.com/office/powerpoint/2010/main" val="3158548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922FB6-0281-4002-8EB8-8391F11730C2}" type="slidenum">
              <a:rPr lang="en-US" altLang="en-US"/>
              <a:pPr>
                <a:defRPr/>
              </a:pPr>
              <a:t>‹#›</a:t>
            </a:fld>
            <a:endParaRPr lang="en-US" altLang="en-US" dirty="0"/>
          </a:p>
        </p:txBody>
      </p:sp>
    </p:spTree>
    <p:extLst>
      <p:ext uri="{BB962C8B-B14F-4D97-AF65-F5344CB8AC3E}">
        <p14:creationId xmlns:p14="http://schemas.microsoft.com/office/powerpoint/2010/main" val="2452194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90A45E-A993-43FC-A949-D982224C4D63}" type="slidenum">
              <a:rPr lang="en-US" altLang="en-US"/>
              <a:pPr>
                <a:defRPr/>
              </a:pPr>
              <a:t>‹#›</a:t>
            </a:fld>
            <a:endParaRPr lang="en-US" altLang="en-US" dirty="0"/>
          </a:p>
        </p:txBody>
      </p:sp>
    </p:spTree>
    <p:extLst>
      <p:ext uri="{BB962C8B-B14F-4D97-AF65-F5344CB8AC3E}">
        <p14:creationId xmlns:p14="http://schemas.microsoft.com/office/powerpoint/2010/main" val="3841294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1A37B4-F565-4CC8-83EB-43F5A17B31E6}" type="slidenum">
              <a:rPr lang="en-US" altLang="en-US"/>
              <a:pPr>
                <a:defRPr/>
              </a:pPr>
              <a:t>‹#›</a:t>
            </a:fld>
            <a:endParaRPr lang="en-US" altLang="en-US" dirty="0"/>
          </a:p>
        </p:txBody>
      </p:sp>
    </p:spTree>
    <p:extLst>
      <p:ext uri="{BB962C8B-B14F-4D97-AF65-F5344CB8AC3E}">
        <p14:creationId xmlns:p14="http://schemas.microsoft.com/office/powerpoint/2010/main" val="91698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2F9710-3CD6-48E9-9EB9-0F96C1AC1693}" type="slidenum">
              <a:rPr lang="en-US" altLang="en-US"/>
              <a:pPr>
                <a:defRPr/>
              </a:pPr>
              <a:t>‹#›</a:t>
            </a:fld>
            <a:endParaRPr lang="en-US" altLang="en-US" dirty="0"/>
          </a:p>
        </p:txBody>
      </p:sp>
    </p:spTree>
    <p:extLst>
      <p:ext uri="{BB962C8B-B14F-4D97-AF65-F5344CB8AC3E}">
        <p14:creationId xmlns:p14="http://schemas.microsoft.com/office/powerpoint/2010/main" val="3226241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1150C7-D609-4811-946F-DBE9E5275C42}" type="slidenum">
              <a:rPr lang="en-US" altLang="en-US"/>
              <a:pPr>
                <a:defRPr/>
              </a:pPr>
              <a:t>‹#›</a:t>
            </a:fld>
            <a:endParaRPr lang="en-US" altLang="en-US" dirty="0"/>
          </a:p>
        </p:txBody>
      </p:sp>
    </p:spTree>
    <p:extLst>
      <p:ext uri="{BB962C8B-B14F-4D97-AF65-F5344CB8AC3E}">
        <p14:creationId xmlns:p14="http://schemas.microsoft.com/office/powerpoint/2010/main" val="3915135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A36654-56B4-41DF-84BE-07CC8772805E}" type="slidenum">
              <a:rPr lang="en-US" altLang="en-US"/>
              <a:pPr>
                <a:defRPr/>
              </a:pPr>
              <a:t>‹#›</a:t>
            </a:fld>
            <a:endParaRPr lang="en-US" altLang="en-US" dirty="0"/>
          </a:p>
        </p:txBody>
      </p:sp>
    </p:spTree>
    <p:extLst>
      <p:ext uri="{BB962C8B-B14F-4D97-AF65-F5344CB8AC3E}">
        <p14:creationId xmlns:p14="http://schemas.microsoft.com/office/powerpoint/2010/main" val="1360575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80EE5E-FC4F-41FF-B839-97FFFB576C72}" type="slidenum">
              <a:rPr lang="en-US" altLang="en-US"/>
              <a:pPr>
                <a:defRPr/>
              </a:pPr>
              <a:t>‹#›</a:t>
            </a:fld>
            <a:endParaRPr lang="en-US" altLang="en-US" dirty="0"/>
          </a:p>
        </p:txBody>
      </p:sp>
    </p:spTree>
    <p:extLst>
      <p:ext uri="{BB962C8B-B14F-4D97-AF65-F5344CB8AC3E}">
        <p14:creationId xmlns:p14="http://schemas.microsoft.com/office/powerpoint/2010/main" val="2032931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33D9CC-11A1-42C3-9F24-1A92F4D85026}" type="slidenum">
              <a:rPr lang="en-US" altLang="en-US"/>
              <a:pPr>
                <a:defRPr/>
              </a:pPr>
              <a:t>‹#›</a:t>
            </a:fld>
            <a:endParaRPr lang="en-US" altLang="en-US" dirty="0"/>
          </a:p>
        </p:txBody>
      </p:sp>
    </p:spTree>
    <p:extLst>
      <p:ext uri="{BB962C8B-B14F-4D97-AF65-F5344CB8AC3E}">
        <p14:creationId xmlns:p14="http://schemas.microsoft.com/office/powerpoint/2010/main" val="1389525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34D5B6-16AC-4EA1-BD96-F14E858C1B1F}" type="slidenum">
              <a:rPr lang="en-US" altLang="en-US"/>
              <a:pPr>
                <a:defRPr/>
              </a:pPr>
              <a:t>‹#›</a:t>
            </a:fld>
            <a:endParaRPr lang="en-US" altLang="en-US" dirty="0"/>
          </a:p>
        </p:txBody>
      </p:sp>
    </p:spTree>
    <p:extLst>
      <p:ext uri="{BB962C8B-B14F-4D97-AF65-F5344CB8AC3E}">
        <p14:creationId xmlns:p14="http://schemas.microsoft.com/office/powerpoint/2010/main" val="1141639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964186-F424-4E52-A835-F847615A813D}" type="slidenum">
              <a:rPr lang="en-US" altLang="en-US"/>
              <a:pPr>
                <a:defRPr/>
              </a:pPr>
              <a:t>‹#›</a:t>
            </a:fld>
            <a:endParaRPr lang="en-US" altLang="en-US" dirty="0"/>
          </a:p>
        </p:txBody>
      </p:sp>
    </p:spTree>
    <p:extLst>
      <p:ext uri="{BB962C8B-B14F-4D97-AF65-F5344CB8AC3E}">
        <p14:creationId xmlns:p14="http://schemas.microsoft.com/office/powerpoint/2010/main" val="2593034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69056" tIns="34529" rIns="69056" bIns="34529"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endParaRPr lang="en-US" altLang="en-US" sz="3300">
              <a:solidFill>
                <a:schemeClr val="tx2"/>
              </a:solidFill>
            </a:endParaRPr>
          </a:p>
        </p:txBody>
      </p:sp>
      <p:sp>
        <p:nvSpPr>
          <p:cNvPr id="3" name="Rectangle 3"/>
          <p:cNvSpPr>
            <a:spLocks noGrp="1" noChangeArrowheads="1"/>
          </p:cNvSpPr>
          <p:nvPr/>
        </p:nvSpPr>
        <p:spPr bwMode="auto">
          <a:xfrm>
            <a:off x="1170385"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ct val="20000"/>
              </a:spcBef>
              <a:buClr>
                <a:schemeClr val="tx2"/>
              </a:buClr>
              <a:buSzPct val="75000"/>
              <a:buFont typeface="Wingdings" panose="05000000000000000000" pitchFamily="2" charset="2"/>
              <a:buChar char="n"/>
              <a:defRPr/>
            </a:pPr>
            <a:endParaRPr lang="en-US" altLang="en-US" sz="2400"/>
          </a:p>
        </p:txBody>
      </p:sp>
    </p:spTree>
    <p:extLst>
      <p:ext uri="{BB962C8B-B14F-4D97-AF65-F5344CB8AC3E}">
        <p14:creationId xmlns:p14="http://schemas.microsoft.com/office/powerpoint/2010/main" val="2262237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8" r:id="rId13"/>
    <p:sldLayoutId id="2147483919"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50" b="0" dirty="0">
                <a:latin typeface="Calibri" panose="020F050202020403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b="0" dirty="0">
                <a:latin typeface="Calibri" panose="020F050202020403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b="0" smtClean="0">
                <a:latin typeface="Calibri" panose="020F0502020204030204" pitchFamily="34" charset="0"/>
              </a:defRPr>
            </a:lvl1pPr>
          </a:lstStyle>
          <a:p>
            <a:pPr>
              <a:defRPr/>
            </a:pPr>
            <a:fld id="{99A800DA-AC88-4E69-B73B-6580AF90C2B2}" type="slidenum">
              <a:rPr lang="en-US" altLang="en-US"/>
              <a:pPr>
                <a:defRPr/>
              </a:pPr>
              <a:t>‹#›</a:t>
            </a:fld>
            <a:endParaRPr lang="en-US" altLang="en-US" dirty="0"/>
          </a:p>
        </p:txBody>
      </p:sp>
    </p:spTree>
    <p:extLst>
      <p:ext uri="{BB962C8B-B14F-4D97-AF65-F5344CB8AC3E}">
        <p14:creationId xmlns:p14="http://schemas.microsoft.com/office/powerpoint/2010/main" val="393006596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Lst>
  <p:txStyles>
    <p:titleStyle>
      <a:lvl1pPr algn="ctr" rtl="0" eaLnBrk="0" fontAlgn="base" hangingPunct="0">
        <a:spcBef>
          <a:spcPct val="0"/>
        </a:spcBef>
        <a:spcAft>
          <a:spcPct val="0"/>
        </a:spcAft>
        <a:defRPr sz="3300">
          <a:solidFill>
            <a:schemeClr val="bg1"/>
          </a:solidFill>
          <a:latin typeface="Calibri" panose="020F0502020204030204" pitchFamily="34" charset="0"/>
          <a:ea typeface="+mj-ea"/>
          <a:cs typeface="+mj-cs"/>
        </a:defRPr>
      </a:lvl1pPr>
      <a:lvl2pPr algn="ctr" rtl="0" eaLnBrk="0" fontAlgn="base" hangingPunct="0">
        <a:spcBef>
          <a:spcPct val="0"/>
        </a:spcBef>
        <a:spcAft>
          <a:spcPct val="0"/>
        </a:spcAft>
        <a:defRPr sz="3300">
          <a:solidFill>
            <a:schemeClr val="bg1"/>
          </a:solidFill>
          <a:latin typeface="Calibri" panose="020F0502020204030204" pitchFamily="34" charset="0"/>
        </a:defRPr>
      </a:lvl2pPr>
      <a:lvl3pPr algn="ctr" rtl="0" eaLnBrk="0" fontAlgn="base" hangingPunct="0">
        <a:spcBef>
          <a:spcPct val="0"/>
        </a:spcBef>
        <a:spcAft>
          <a:spcPct val="0"/>
        </a:spcAft>
        <a:defRPr sz="3300">
          <a:solidFill>
            <a:schemeClr val="bg1"/>
          </a:solidFill>
          <a:latin typeface="Calibri" panose="020F0502020204030204" pitchFamily="34" charset="0"/>
        </a:defRPr>
      </a:lvl3pPr>
      <a:lvl4pPr algn="ctr" rtl="0" eaLnBrk="0" fontAlgn="base" hangingPunct="0">
        <a:spcBef>
          <a:spcPct val="0"/>
        </a:spcBef>
        <a:spcAft>
          <a:spcPct val="0"/>
        </a:spcAft>
        <a:defRPr sz="3300">
          <a:solidFill>
            <a:schemeClr val="bg1"/>
          </a:solidFill>
          <a:latin typeface="Calibri" panose="020F0502020204030204" pitchFamily="34" charset="0"/>
        </a:defRPr>
      </a:lvl4pPr>
      <a:lvl5pPr algn="ctr" rtl="0" eaLnBrk="0" fontAlgn="base" hangingPunct="0">
        <a:spcBef>
          <a:spcPct val="0"/>
        </a:spcBef>
        <a:spcAft>
          <a:spcPct val="0"/>
        </a:spcAft>
        <a:defRPr sz="3300">
          <a:solidFill>
            <a:schemeClr val="bg1"/>
          </a:solidFill>
          <a:latin typeface="Calibri" panose="020F0502020204030204" pitchFamily="34" charset="0"/>
        </a:defRPr>
      </a:lvl5pPr>
      <a:lvl6pPr marL="342900" algn="ctr" rtl="0" fontAlgn="base">
        <a:spcBef>
          <a:spcPct val="0"/>
        </a:spcBef>
        <a:spcAft>
          <a:spcPct val="0"/>
        </a:spcAft>
        <a:defRPr sz="3300">
          <a:solidFill>
            <a:schemeClr val="bg1"/>
          </a:solidFill>
          <a:latin typeface="Arial" charset="0"/>
        </a:defRPr>
      </a:lvl6pPr>
      <a:lvl7pPr marL="685800" algn="ctr" rtl="0" fontAlgn="base">
        <a:spcBef>
          <a:spcPct val="0"/>
        </a:spcBef>
        <a:spcAft>
          <a:spcPct val="0"/>
        </a:spcAft>
        <a:defRPr sz="3300">
          <a:solidFill>
            <a:schemeClr val="bg1"/>
          </a:solidFill>
          <a:latin typeface="Arial" charset="0"/>
        </a:defRPr>
      </a:lvl7pPr>
      <a:lvl8pPr marL="1028700" algn="ctr" rtl="0" fontAlgn="base">
        <a:spcBef>
          <a:spcPct val="0"/>
        </a:spcBef>
        <a:spcAft>
          <a:spcPct val="0"/>
        </a:spcAft>
        <a:defRPr sz="3300">
          <a:solidFill>
            <a:schemeClr val="bg1"/>
          </a:solidFill>
          <a:latin typeface="Arial" charset="0"/>
        </a:defRPr>
      </a:lvl8pPr>
      <a:lvl9pPr marL="1371600" algn="ctr" rtl="0" fontAlgn="base">
        <a:spcBef>
          <a:spcPct val="0"/>
        </a:spcBef>
        <a:spcAft>
          <a:spcPct val="0"/>
        </a:spcAft>
        <a:defRPr sz="3300">
          <a:solidFill>
            <a:schemeClr val="bg1"/>
          </a:solidFill>
          <a:latin typeface="Arial" charset="0"/>
        </a:defRPr>
      </a:lvl9pPr>
    </p:titleStyle>
    <p:bodyStyle>
      <a:lvl1pPr marL="257175" indent="-257175" algn="l" rtl="0" eaLnBrk="0" fontAlgn="base" hangingPunct="0">
        <a:spcBef>
          <a:spcPct val="20000"/>
        </a:spcBef>
        <a:spcAft>
          <a:spcPct val="0"/>
        </a:spcAft>
        <a:buChar char="•"/>
        <a:defRPr sz="2400">
          <a:solidFill>
            <a:schemeClr val="bg1"/>
          </a:solidFill>
          <a:latin typeface="Calibri" panose="020F0502020204030204" pitchFamily="34" charset="0"/>
          <a:ea typeface="+mn-ea"/>
          <a:cs typeface="+mn-cs"/>
        </a:defRPr>
      </a:lvl1pPr>
      <a:lvl2pPr marL="557213" indent="-214313" algn="l" rtl="0" eaLnBrk="0" fontAlgn="base" hangingPunct="0">
        <a:spcBef>
          <a:spcPct val="20000"/>
        </a:spcBef>
        <a:spcAft>
          <a:spcPct val="0"/>
        </a:spcAft>
        <a:buChar char="–"/>
        <a:defRPr sz="2100">
          <a:solidFill>
            <a:schemeClr val="bg1"/>
          </a:solidFill>
          <a:latin typeface="Calibri" panose="020F0502020204030204" pitchFamily="34" charset="0"/>
        </a:defRPr>
      </a:lvl2pPr>
      <a:lvl3pPr marL="857250" indent="-171450" algn="l" rtl="0" eaLnBrk="0" fontAlgn="base" hangingPunct="0">
        <a:spcBef>
          <a:spcPct val="20000"/>
        </a:spcBef>
        <a:spcAft>
          <a:spcPct val="0"/>
        </a:spcAft>
        <a:buChar char="•"/>
        <a:defRPr sz="1800">
          <a:solidFill>
            <a:schemeClr val="bg1"/>
          </a:solidFill>
          <a:latin typeface="Calibri" panose="020F0502020204030204" pitchFamily="34" charset="0"/>
        </a:defRPr>
      </a:lvl3pPr>
      <a:lvl4pPr marL="1200150" indent="-171450" algn="l" rtl="0" eaLnBrk="0" fontAlgn="base" hangingPunct="0">
        <a:spcBef>
          <a:spcPct val="20000"/>
        </a:spcBef>
        <a:spcAft>
          <a:spcPct val="0"/>
        </a:spcAft>
        <a:buChar char="–"/>
        <a:defRPr sz="1500">
          <a:solidFill>
            <a:schemeClr val="bg1"/>
          </a:solidFill>
          <a:latin typeface="Calibri" panose="020F0502020204030204" pitchFamily="34" charset="0"/>
        </a:defRPr>
      </a:lvl4pPr>
      <a:lvl5pPr marL="1543050" indent="-171450" algn="l" rtl="0" eaLnBrk="0" fontAlgn="base" hangingPunct="0">
        <a:spcBef>
          <a:spcPct val="20000"/>
        </a:spcBef>
        <a:spcAft>
          <a:spcPct val="0"/>
        </a:spcAft>
        <a:buChar char="»"/>
        <a:defRPr sz="1500">
          <a:solidFill>
            <a:schemeClr val="bg1"/>
          </a:solidFill>
          <a:latin typeface="Calibri" panose="020F0502020204030204" pitchFamily="34" charset="0"/>
        </a:defRPr>
      </a:lvl5pPr>
      <a:lvl6pPr marL="1885950" indent="-171450" algn="l" rtl="0" fontAlgn="base">
        <a:spcBef>
          <a:spcPct val="20000"/>
        </a:spcBef>
        <a:spcAft>
          <a:spcPct val="0"/>
        </a:spcAft>
        <a:buChar char="»"/>
        <a:defRPr sz="1500">
          <a:solidFill>
            <a:schemeClr val="bg1"/>
          </a:solidFill>
          <a:latin typeface="+mn-lt"/>
        </a:defRPr>
      </a:lvl6pPr>
      <a:lvl7pPr marL="2228850" indent="-171450" algn="l" rtl="0" fontAlgn="base">
        <a:spcBef>
          <a:spcPct val="20000"/>
        </a:spcBef>
        <a:spcAft>
          <a:spcPct val="0"/>
        </a:spcAft>
        <a:buChar char="»"/>
        <a:defRPr sz="1500">
          <a:solidFill>
            <a:schemeClr val="bg1"/>
          </a:solidFill>
          <a:latin typeface="+mn-lt"/>
        </a:defRPr>
      </a:lvl7pPr>
      <a:lvl8pPr marL="2571750" indent="-171450" algn="l" rtl="0" fontAlgn="base">
        <a:spcBef>
          <a:spcPct val="20000"/>
        </a:spcBef>
        <a:spcAft>
          <a:spcPct val="0"/>
        </a:spcAft>
        <a:buChar char="»"/>
        <a:defRPr sz="1500">
          <a:solidFill>
            <a:schemeClr val="bg1"/>
          </a:solidFill>
          <a:latin typeface="+mn-lt"/>
        </a:defRPr>
      </a:lvl8pPr>
      <a:lvl9pPr marL="2914650" indent="-171450" algn="l" rtl="0" fontAlgn="base">
        <a:spcBef>
          <a:spcPct val="20000"/>
        </a:spcBef>
        <a:spcAft>
          <a:spcPct val="0"/>
        </a:spcAft>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s3.amazonaws.com/slbc-wordpress/wp-content/uploads/2018/05/21010127/TheBookofRevelation-SLBC-WebsiteImage.jpg">
            <a:extLst>
              <a:ext uri="{FF2B5EF4-FFF2-40B4-BE49-F238E27FC236}">
                <a16:creationId xmlns:a16="http://schemas.microsoft.com/office/drawing/2014/main" id="{6BBCB659-9ABA-4634-8520-21702CE6D2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BE5DCF4-598D-41E1-94AB-D150A65AB6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1" y="5181600"/>
            <a:ext cx="1002323" cy="1371600"/>
          </a:xfrm>
          <a:prstGeom prst="rect">
            <a:avLst/>
          </a:prstGeom>
          <a:ln>
            <a:noFill/>
          </a:ln>
        </p:spPr>
      </p:pic>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838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r>
              <a:rPr lang="en-US" altLang="en-US" kern="0" dirty="0">
                <a:solidFill>
                  <a:schemeClr val="tx1"/>
                </a:solidFill>
                <a:effectLst>
                  <a:outerShdw blurRad="38100" dist="38100" dir="2700000" algn="tl">
                    <a:srgbClr val="000000">
                      <a:alpha val="43137"/>
                    </a:srgbClr>
                  </a:outerShdw>
                </a:effectLst>
              </a:rPr>
              <a:t>Dr. Andy Woods</a:t>
            </a:r>
          </a:p>
          <a:p>
            <a:pPr eaLnBrk="1" hangingPunct="1"/>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28:17</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heart was lifted up because of your beauty;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corrupted your wisdom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reason of your splendor.” </a:t>
            </a:r>
          </a:p>
        </p:txBody>
      </p:sp>
      <p:pic>
        <p:nvPicPr>
          <p:cNvPr id="3" name="Picture 2">
            <a:extLst>
              <a:ext uri="{FF2B5EF4-FFF2-40B4-BE49-F238E27FC236}">
                <a16:creationId xmlns:a16="http://schemas.microsoft.com/office/drawing/2014/main" id="{96AD81CE-E483-43BF-A7B5-D3B4D45D5A5A}"/>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09087" y="2697480"/>
            <a:ext cx="1925826" cy="2103120"/>
          </a:xfrm>
          <a:prstGeom prst="rect">
            <a:avLst/>
          </a:prstGeom>
        </p:spPr>
      </p:pic>
    </p:spTree>
    <p:extLst>
      <p:ext uri="{BB962C8B-B14F-4D97-AF65-F5344CB8AC3E}">
        <p14:creationId xmlns:p14="http://schemas.microsoft.com/office/powerpoint/2010/main" val="34735170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838200"/>
          </a:xfrm>
        </p:spPr>
        <p:txBody>
          <a:bodyPr/>
          <a:lstStyle/>
          <a:p>
            <a:pPr algn="ctr" eaLnBrk="1" hangingPunct="1"/>
            <a:r>
              <a:rPr lang="en-US" sz="4000" dirty="0">
                <a:effectLst>
                  <a:outerShdw blurRad="38100" dist="38100" dir="2700000" algn="tl">
                    <a:srgbClr val="000000">
                      <a:alpha val="43137"/>
                    </a:srgbClr>
                  </a:outerShdw>
                </a:effectLst>
              </a:rPr>
              <a:t>Satan’s Two Strategies</a:t>
            </a:r>
          </a:p>
        </p:txBody>
      </p:sp>
      <p:sp>
        <p:nvSpPr>
          <p:cNvPr id="10243" name="Rectangle 3"/>
          <p:cNvSpPr>
            <a:spLocks noGrp="1" noChangeArrowheads="1"/>
          </p:cNvSpPr>
          <p:nvPr>
            <p:ph type="body" idx="1"/>
          </p:nvPr>
        </p:nvSpPr>
        <p:spPr>
          <a:xfrm>
            <a:off x="876300" y="1143000"/>
            <a:ext cx="7391400" cy="18288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12:1-5 – Past failed strategy</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12:6-17 – Present &amp; future strategy</a:t>
            </a:r>
          </a:p>
        </p:txBody>
      </p:sp>
      <p:pic>
        <p:nvPicPr>
          <p:cNvPr id="1024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0109" y="2971800"/>
            <a:ext cx="4843782" cy="3657600"/>
          </a:xfrm>
          <a:prstGeom prst="rect">
            <a:avLst/>
          </a:prstGeom>
          <a:noFill/>
          <a:ln w="9525">
            <a:noFill/>
            <a:miter lim="800000"/>
            <a:headEnd/>
            <a:tailEnd/>
          </a:ln>
        </p:spPr>
      </p:pic>
    </p:spTree>
    <p:extLst>
      <p:ext uri="{BB962C8B-B14F-4D97-AF65-F5344CB8AC3E}">
        <p14:creationId xmlns:p14="http://schemas.microsoft.com/office/powerpoint/2010/main" val="24221466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838200"/>
          </a:xfrm>
        </p:spPr>
        <p:txBody>
          <a:bodyPr/>
          <a:lstStyle/>
          <a:p>
            <a:pPr algn="ctr" eaLnBrk="1" hangingPunct="1"/>
            <a:r>
              <a:rPr lang="en-US" sz="4000" dirty="0">
                <a:effectLst>
                  <a:outerShdw blurRad="38100" dist="38100" dir="2700000" algn="tl">
                    <a:srgbClr val="000000">
                      <a:alpha val="43137"/>
                    </a:srgbClr>
                  </a:outerShdw>
                </a:effectLst>
              </a:rPr>
              <a:t>Satan’s Two Strategies</a:t>
            </a:r>
          </a:p>
        </p:txBody>
      </p:sp>
      <p:sp>
        <p:nvSpPr>
          <p:cNvPr id="10243" name="Rectangle 3"/>
          <p:cNvSpPr>
            <a:spLocks noGrp="1" noChangeArrowheads="1"/>
          </p:cNvSpPr>
          <p:nvPr>
            <p:ph type="body" idx="1"/>
          </p:nvPr>
        </p:nvSpPr>
        <p:spPr>
          <a:xfrm>
            <a:off x="876300" y="1143000"/>
            <a:ext cx="7391400" cy="1828800"/>
          </a:xfrm>
        </p:spPr>
        <p:txBody>
          <a:bodyPr/>
          <a:lstStyle/>
          <a:p>
            <a:pPr marL="457200" indent="-457200" eaLnBrk="1" hangingPunct="1">
              <a:spcBef>
                <a:spcPts val="0"/>
              </a:spcBef>
              <a:spcAft>
                <a:spcPts val="2400"/>
              </a:spcAft>
            </a:pPr>
            <a:r>
              <a:rPr lang="en-US" b="1" u="sng" dirty="0">
                <a:solidFill>
                  <a:srgbClr val="FFFFCC"/>
                </a:solidFill>
                <a:effectLst>
                  <a:outerShdw blurRad="38100" dist="38100" dir="2700000" algn="tl">
                    <a:srgbClr val="000000">
                      <a:alpha val="43137"/>
                    </a:srgbClr>
                  </a:outerShdw>
                </a:effectLst>
              </a:rPr>
              <a:t>Rev 12:1-5 – Past failed strategy</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12:6-17 – Present &amp; future strategy</a:t>
            </a:r>
          </a:p>
        </p:txBody>
      </p:sp>
      <p:pic>
        <p:nvPicPr>
          <p:cNvPr id="1024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0109" y="2971800"/>
            <a:ext cx="4843782" cy="3657600"/>
          </a:xfrm>
          <a:prstGeom prst="rect">
            <a:avLst/>
          </a:prstGeom>
          <a:noFill/>
          <a:ln w="9525">
            <a:noFill/>
            <a:miter lim="800000"/>
            <a:headEnd/>
            <a:tailEnd/>
          </a:ln>
        </p:spPr>
      </p:pic>
    </p:spTree>
    <p:extLst>
      <p:ext uri="{BB962C8B-B14F-4D97-AF65-F5344CB8AC3E}">
        <p14:creationId xmlns:p14="http://schemas.microsoft.com/office/powerpoint/2010/main" val="426572398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2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1714500" y="228600"/>
            <a:ext cx="5715000" cy="1371600"/>
          </a:xfrm>
          <a:effectLst/>
        </p:spPr>
        <p:txBody>
          <a:bodyPr/>
          <a:lstStyle/>
          <a:p>
            <a:pPr algn="ctr" eaLnBrk="1" hangingPunct="1">
              <a:defRPr/>
            </a:pPr>
            <a:r>
              <a:rPr lang="en-US" sz="40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457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DRAGON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WOMAN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Gen. 37:9-10</a:t>
            </a:r>
          </a:p>
        </p:txBody>
      </p:sp>
    </p:spTree>
    <p:extLst>
      <p:ext uri="{BB962C8B-B14F-4D97-AF65-F5344CB8AC3E}">
        <p14:creationId xmlns:p14="http://schemas.microsoft.com/office/powerpoint/2010/main" val="2228633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Rectangle 2"/>
          <p:cNvSpPr/>
          <p:nvPr/>
        </p:nvSpPr>
        <p:spPr>
          <a:xfrm>
            <a:off x="0" y="0"/>
            <a:ext cx="9144000" cy="5152180"/>
          </a:xfrm>
          <a:prstGeom prst="rect">
            <a:avLst/>
          </a:prstGeom>
        </p:spPr>
        <p:txBody>
          <a:bodyPr wrap="square">
            <a:spAutoFit/>
          </a:bodyPr>
          <a:lstStyle/>
          <a:p>
            <a:pPr algn="ctr" eaLnBrk="1" fontAlgn="auto" hangingPunct="1">
              <a:spcBef>
                <a:spcPts val="0"/>
              </a:spcBef>
              <a:spcAft>
                <a:spcPts val="1200"/>
              </a:spcAft>
              <a:defRPr/>
            </a:pPr>
            <a:r>
              <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Revelation 12:4-5 (KJV) </a:t>
            </a:r>
          </a:p>
          <a:p>
            <a:pPr lvl="0" algn="just">
              <a:spcBef>
                <a:spcPts val="0"/>
              </a:spcBef>
              <a:buClr>
                <a:srgbClr val="00FFFF"/>
              </a:buClr>
              <a:buSzPct val="75000"/>
            </a:pP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4</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his tail drew a third part of the stars of heaven, and did cast them to the earth: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and the dragon stood before the woman that is about to give birth, so that when she gave birth  he may devour her child</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4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4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kumimoji="0" lang="en-US" sz="34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ndParaRPr>
          </a:p>
        </p:txBody>
      </p:sp>
    </p:spTree>
    <p:extLst>
      <p:ext uri="{BB962C8B-B14F-4D97-AF65-F5344CB8AC3E}">
        <p14:creationId xmlns:p14="http://schemas.microsoft.com/office/powerpoint/2010/main" val="42472857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42900" y="228600"/>
            <a:ext cx="8458200" cy="914400"/>
          </a:xfrm>
        </p:spPr>
        <p:txBody>
          <a:bodyPr/>
          <a:lstStyle/>
          <a:p>
            <a:pPr algn="ctr" eaLnBrk="1" hangingPunct="1"/>
            <a:r>
              <a:rPr lang="en-US" sz="4000" dirty="0">
                <a:effectLst>
                  <a:outerShdw blurRad="38100" dist="38100" dir="2700000" algn="tl">
                    <a:srgbClr val="000000">
                      <a:alpha val="43137"/>
                    </a:srgbClr>
                  </a:outerShdw>
                </a:effectLst>
              </a:rPr>
              <a:t>Different Perspectives – Same Event</a:t>
            </a:r>
          </a:p>
        </p:txBody>
      </p:sp>
      <p:sp>
        <p:nvSpPr>
          <p:cNvPr id="20483" name="Rectangle 3"/>
          <p:cNvSpPr>
            <a:spLocks noGrp="1" noChangeArrowheads="1"/>
          </p:cNvSpPr>
          <p:nvPr>
            <p:ph type="body" idx="1"/>
          </p:nvPr>
        </p:nvSpPr>
        <p:spPr>
          <a:xfrm>
            <a:off x="1924050" y="1600201"/>
            <a:ext cx="5295900" cy="15240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2 – Physical World</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12:1-5 – Spiritual World</a:t>
            </a:r>
          </a:p>
        </p:txBody>
      </p:sp>
      <p:pic>
        <p:nvPicPr>
          <p:cNvPr id="2048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53069" y="3200400"/>
            <a:ext cx="4237863" cy="3200400"/>
          </a:xfrm>
          <a:prstGeom prst="rect">
            <a:avLst/>
          </a:prstGeom>
          <a:noFill/>
          <a:ln w="9525">
            <a:noFill/>
            <a:miter lim="800000"/>
            <a:headEnd/>
            <a:tailEnd/>
          </a:ln>
        </p:spPr>
      </p:pic>
    </p:spTree>
    <p:extLst>
      <p:ext uri="{BB962C8B-B14F-4D97-AF65-F5344CB8AC3E}">
        <p14:creationId xmlns:p14="http://schemas.microsoft.com/office/powerpoint/2010/main" val="213171169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ED86A-AD56-4B3C-A822-732EE8C6B0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1507" name="Rectangle 3"/>
          <p:cNvSpPr>
            <a:spLocks noGrp="1" noChangeArrowheads="1"/>
          </p:cNvSpPr>
          <p:nvPr>
            <p:ph type="body" idx="1"/>
          </p:nvPr>
        </p:nvSpPr>
        <p:spPr>
          <a:xfrm>
            <a:off x="0" y="0"/>
            <a:ext cx="9144000" cy="3276600"/>
          </a:xfrm>
        </p:spPr>
        <p:txBody>
          <a:bodyPr/>
          <a:lstStyle/>
          <a:p>
            <a:pPr algn="ctr" eaLnBrk="1" fontAlgn="auto" hangingPunct="1">
              <a:spcBef>
                <a:spcPts val="0"/>
              </a:spcBef>
              <a:spcAft>
                <a:spcPts val="1200"/>
              </a:spcAft>
              <a:buFontTx/>
              <a:buNone/>
              <a:defRPr/>
            </a:pPr>
            <a:r>
              <a:rPr lang="en-US" sz="4000" dirty="0">
                <a:solidFill>
                  <a:srgbClr val="00FFFF"/>
                </a:solidFill>
                <a:effectLst>
                  <a:outerShdw blurRad="38100" dist="38100" dir="2700000" algn="tl">
                    <a:srgbClr val="000000">
                      <a:alpha val="43137"/>
                    </a:srgbClr>
                  </a:outerShdw>
                </a:effectLst>
                <a:ea typeface="+mj-ea"/>
                <a:cs typeface="+mj-cs"/>
              </a:rPr>
              <a:t>Genesis 3:15</a:t>
            </a:r>
          </a:p>
          <a:p>
            <a:pPr marL="0" indent="0" algn="just" eaLnBrk="1" hangingPunct="1">
              <a:spcBef>
                <a:spcPts val="0"/>
              </a:spcBef>
              <a:buFontTx/>
              <a:buNone/>
            </a:pPr>
            <a:r>
              <a:rPr lang="en-US" sz="3600" dirty="0">
                <a:effectLst>
                  <a:outerShdw blurRad="38100" dist="38100" dir="2700000" algn="tl">
                    <a:srgbClr val="000000">
                      <a:alpha val="43137"/>
                    </a:srgbClr>
                  </a:outerShdw>
                </a:effectLst>
              </a:rPr>
              <a:t>“And I will put enmity between you and the woman, and between your seed and her seed; He shall bruise you on the head, and you shall bruise him on the heel.”</a:t>
            </a:r>
          </a:p>
        </p:txBody>
      </p:sp>
      <p:pic>
        <p:nvPicPr>
          <p:cNvPr id="2150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3352800"/>
            <a:ext cx="2895600" cy="1479550"/>
          </a:xfrm>
          <a:prstGeom prst="rect">
            <a:avLst/>
          </a:prstGeom>
          <a:noFill/>
          <a:ln w="9525">
            <a:noFill/>
            <a:miter lim="800000"/>
            <a:headEnd/>
            <a:tailEnd/>
          </a:ln>
        </p:spPr>
      </p:pic>
    </p:spTree>
    <p:extLst>
      <p:ext uri="{BB962C8B-B14F-4D97-AF65-F5344CB8AC3E}">
        <p14:creationId xmlns:p14="http://schemas.microsoft.com/office/powerpoint/2010/main" val="20742910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228600"/>
            <a:ext cx="7924800" cy="914400"/>
          </a:xfrm>
        </p:spPr>
        <p:txBody>
          <a:bodyPr/>
          <a:lstStyle/>
          <a:p>
            <a:pPr algn="ctr" eaLnBrk="1" hangingPunct="1"/>
            <a:r>
              <a:rPr lang="en-US" sz="4000" dirty="0">
                <a:effectLst>
                  <a:outerShdw blurRad="38100" dist="38100" dir="2700000" algn="tl">
                    <a:srgbClr val="000000">
                      <a:alpha val="43137"/>
                    </a:srgbClr>
                  </a:outerShdw>
                </a:effectLst>
              </a:rPr>
              <a:t>Satanic Attempts to Stop Messiah</a:t>
            </a:r>
          </a:p>
        </p:txBody>
      </p:sp>
      <p:sp>
        <p:nvSpPr>
          <p:cNvPr id="22531" name="Rectangle 3"/>
          <p:cNvSpPr>
            <a:spLocks noGrp="1" noChangeArrowheads="1"/>
          </p:cNvSpPr>
          <p:nvPr>
            <p:ph type="body" sz="half" idx="1"/>
          </p:nvPr>
        </p:nvSpPr>
        <p:spPr>
          <a:xfrm>
            <a:off x="228600" y="1295400"/>
            <a:ext cx="4800600" cy="4952999"/>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Cain; Gen. 4, 1 Jn. 3:12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Sons of God; Gen. 6:1-4</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Pharaoh; Ex. 1</a:t>
            </a:r>
          </a:p>
          <a:p>
            <a:pPr marL="457200" indent="-457200" eaLnBrk="1" hangingPunct="1">
              <a:spcBef>
                <a:spcPts val="0"/>
              </a:spcBef>
              <a:spcAft>
                <a:spcPts val="2400"/>
              </a:spcAft>
            </a:pPr>
            <a:r>
              <a:rPr lang="en-US" dirty="0" err="1">
                <a:effectLst>
                  <a:outerShdw blurRad="38100" dist="38100" dir="2700000" algn="tl">
                    <a:srgbClr val="000000">
                      <a:alpha val="43137"/>
                    </a:srgbClr>
                  </a:outerShdw>
                </a:effectLst>
              </a:rPr>
              <a:t>Athaliah</a:t>
            </a:r>
            <a:r>
              <a:rPr lang="en-US" dirty="0">
                <a:effectLst>
                  <a:outerShdw blurRad="38100" dist="38100" dir="2700000" algn="tl">
                    <a:srgbClr val="000000">
                      <a:alpha val="43137"/>
                    </a:srgbClr>
                  </a:outerShdw>
                </a:effectLst>
              </a:rPr>
              <a:t>; 2 Chron. 22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Haman; Esther</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4:5-7; John 8:59</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Herod; Mt.2</a:t>
            </a:r>
          </a:p>
        </p:txBody>
      </p:sp>
      <p:pic>
        <p:nvPicPr>
          <p:cNvPr id="22532" name="Picture 4"/>
          <p:cNvPicPr>
            <a:picLocks noGrp="1" noChangeAspect="1" noChangeArrowheads="1"/>
          </p:cNvPicPr>
          <p:nvPr>
            <p:ph type="clipArt" sz="half" idx="2"/>
          </p:nvPr>
        </p:nvPicPr>
        <p:blipFill>
          <a:blip r:embed="rId2" cstate="print">
            <a:lum bright="-20000" contrast="36000"/>
            <a:grayscl/>
          </a:blip>
          <a:srcRect/>
          <a:stretch>
            <a:fillRect/>
          </a:stretch>
        </p:blipFill>
        <p:spPr>
          <a:xfrm>
            <a:off x="5029200" y="1828799"/>
            <a:ext cx="3810328" cy="4114800"/>
          </a:xfrm>
          <a:noFill/>
        </p:spPr>
      </p:pic>
    </p:spTree>
    <p:extLst>
      <p:ext uri="{BB962C8B-B14F-4D97-AF65-F5344CB8AC3E}">
        <p14:creationId xmlns:p14="http://schemas.microsoft.com/office/powerpoint/2010/main" val="574422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838200"/>
          </a:xfrm>
        </p:spPr>
        <p:txBody>
          <a:bodyPr/>
          <a:lstStyle/>
          <a:p>
            <a:pPr algn="ctr" eaLnBrk="1" hangingPunct="1"/>
            <a:r>
              <a:rPr lang="en-US" sz="4000" dirty="0">
                <a:effectLst>
                  <a:outerShdw blurRad="38100" dist="38100" dir="2700000" algn="tl">
                    <a:srgbClr val="000000">
                      <a:alpha val="43137"/>
                    </a:srgbClr>
                  </a:outerShdw>
                </a:effectLst>
              </a:rPr>
              <a:t>Satan’s Two Strategies</a:t>
            </a:r>
          </a:p>
        </p:txBody>
      </p:sp>
      <p:sp>
        <p:nvSpPr>
          <p:cNvPr id="10243" name="Rectangle 3"/>
          <p:cNvSpPr>
            <a:spLocks noGrp="1" noChangeArrowheads="1"/>
          </p:cNvSpPr>
          <p:nvPr>
            <p:ph type="body" idx="1"/>
          </p:nvPr>
        </p:nvSpPr>
        <p:spPr>
          <a:xfrm>
            <a:off x="876300" y="1143000"/>
            <a:ext cx="7391400" cy="18288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12:1-5 – Past failed strategy</a:t>
            </a:r>
          </a:p>
          <a:p>
            <a:pPr marL="457200" indent="-457200" eaLnBrk="1" hangingPunct="1">
              <a:spcBef>
                <a:spcPts val="0"/>
              </a:spcBef>
              <a:spcAft>
                <a:spcPts val="2400"/>
              </a:spcAft>
            </a:pPr>
            <a:r>
              <a:rPr lang="en-US" b="1" u="sng" dirty="0">
                <a:solidFill>
                  <a:srgbClr val="FFFFCC"/>
                </a:solidFill>
                <a:effectLst>
                  <a:outerShdw blurRad="38100" dist="38100" dir="2700000" algn="tl">
                    <a:srgbClr val="000000">
                      <a:alpha val="43137"/>
                    </a:srgbClr>
                  </a:outerShdw>
                </a:effectLst>
              </a:rPr>
              <a:t>Rev 12:6-17 – Present &amp; future strategy</a:t>
            </a:r>
          </a:p>
        </p:txBody>
      </p:sp>
      <p:pic>
        <p:nvPicPr>
          <p:cNvPr id="1024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0109" y="2971800"/>
            <a:ext cx="4843782" cy="3657600"/>
          </a:xfrm>
          <a:prstGeom prst="rect">
            <a:avLst/>
          </a:prstGeom>
          <a:noFill/>
          <a:ln w="9525">
            <a:noFill/>
            <a:miter lim="800000"/>
            <a:headEnd/>
            <a:tailEnd/>
          </a:ln>
        </p:spPr>
      </p:pic>
    </p:spTree>
    <p:extLst>
      <p:ext uri="{BB962C8B-B14F-4D97-AF65-F5344CB8AC3E}">
        <p14:creationId xmlns:p14="http://schemas.microsoft.com/office/powerpoint/2010/main" val="245740002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62100" y="228600"/>
            <a:ext cx="6019800" cy="1447800"/>
          </a:xfrm>
        </p:spPr>
        <p:txBody>
          <a:bodyPr/>
          <a:lstStyle/>
          <a:p>
            <a:pPr algn="ctr" eaLnBrk="1" hangingPunct="1"/>
            <a:r>
              <a:rPr lang="en-US" sz="3200" dirty="0">
                <a:effectLst>
                  <a:outerShdw blurRad="38100" dist="38100" dir="2700000" algn="tl">
                    <a:srgbClr val="000000">
                      <a:alpha val="43137"/>
                    </a:srgbClr>
                  </a:outerShdw>
                </a:effectLst>
              </a:rPr>
              <a:t>Names &amp; Titles Demonstrating Satan’s Post-Fall, Earthly Authority </a:t>
            </a:r>
            <a:br>
              <a:rPr lang="en-US" sz="2800" dirty="0">
                <a:effectLst>
                  <a:outerShdw blurRad="38100" dist="38100" dir="2700000" algn="tl">
                    <a:srgbClr val="000000">
                      <a:alpha val="43137"/>
                    </a:srgbClr>
                  </a:outerShdw>
                </a:effectLst>
              </a:rPr>
            </a:br>
            <a:r>
              <a:rPr lang="en-US" sz="2400" dirty="0">
                <a:solidFill>
                  <a:schemeClr val="tx1"/>
                </a:solidFill>
                <a:effectLst>
                  <a:outerShdw blurRad="38100" dist="38100" dir="2700000" algn="tl">
                    <a:srgbClr val="000000">
                      <a:alpha val="43137"/>
                    </a:srgbClr>
                  </a:outerShdw>
                </a:effectLst>
              </a:rPr>
              <a:t>(Job 1:7; 2:2; Luke 4:5-8; Rom. 8:19-22)</a:t>
            </a:r>
            <a:endParaRPr lang="en-US" sz="2800"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type="body" idx="1"/>
          </p:nvPr>
        </p:nvSpPr>
        <p:spPr>
          <a:xfrm>
            <a:off x="571500" y="2057399"/>
            <a:ext cx="8001000" cy="4572001"/>
          </a:xfrm>
        </p:spPr>
        <p:txBody>
          <a:bodyPr/>
          <a:lstStyle/>
          <a:p>
            <a:pPr marL="461963" indent="-461963">
              <a:spcBef>
                <a:spcPts val="0"/>
              </a:spcBef>
              <a:spcAft>
                <a:spcPts val="2400"/>
              </a:spcAft>
              <a:defRPr/>
            </a:pPr>
            <a:r>
              <a:rPr lang="en-US" sz="3000" dirty="0">
                <a:effectLst>
                  <a:outerShdw blurRad="38100" dist="38100" dir="2700000" algn="tl">
                    <a:srgbClr val="000000">
                      <a:alpha val="43137"/>
                    </a:srgbClr>
                  </a:outerShdw>
                </a:effectLst>
              </a:rPr>
              <a:t>Prince of this world (John 12:31; 14:30; 16:11)</a:t>
            </a:r>
          </a:p>
          <a:p>
            <a:pPr marL="461963" indent="-461963">
              <a:spcBef>
                <a:spcPts val="0"/>
              </a:spcBef>
              <a:spcAft>
                <a:spcPts val="2400"/>
              </a:spcAft>
              <a:defRPr/>
            </a:pPr>
            <a:r>
              <a:rPr lang="en-US" sz="3000" dirty="0">
                <a:effectLst>
                  <a:outerShdw blurRad="38100" dist="38100" dir="2700000" algn="tl">
                    <a:srgbClr val="000000">
                      <a:alpha val="43137"/>
                    </a:srgbClr>
                  </a:outerShdw>
                </a:effectLst>
              </a:rPr>
              <a:t>God of this age (2 Cor. 4:4)</a:t>
            </a:r>
          </a:p>
          <a:p>
            <a:pPr marL="461963" indent="-461963">
              <a:spcBef>
                <a:spcPts val="0"/>
              </a:spcBef>
              <a:spcAft>
                <a:spcPts val="2400"/>
              </a:spcAft>
              <a:defRPr/>
            </a:pPr>
            <a:r>
              <a:rPr lang="en-US" sz="3000" dirty="0">
                <a:effectLst>
                  <a:outerShdw blurRad="38100" dist="38100" dir="2700000" algn="tl">
                    <a:srgbClr val="000000">
                      <a:alpha val="43137"/>
                    </a:srgbClr>
                  </a:outerShdw>
                </a:effectLst>
              </a:rPr>
              <a:t>Prince and power of the air (Eph. 2:2)</a:t>
            </a:r>
          </a:p>
          <a:p>
            <a:pPr marL="461963" indent="-461963">
              <a:spcBef>
                <a:spcPts val="0"/>
              </a:spcBef>
              <a:spcAft>
                <a:spcPts val="2400"/>
              </a:spcAft>
              <a:defRPr/>
            </a:pPr>
            <a:r>
              <a:rPr lang="en-US" sz="3000" dirty="0">
                <a:effectLst>
                  <a:outerShdw blurRad="38100" dist="38100" dir="2700000" algn="tl">
                    <a:srgbClr val="000000">
                      <a:alpha val="43137"/>
                    </a:srgbClr>
                  </a:outerShdw>
                </a:effectLst>
              </a:rPr>
              <a:t>Who the believer wrestles with (Eph. 6:12)</a:t>
            </a:r>
          </a:p>
          <a:p>
            <a:pPr marL="461963" indent="-461963">
              <a:spcBef>
                <a:spcPts val="0"/>
              </a:spcBef>
              <a:spcAft>
                <a:spcPts val="2400"/>
              </a:spcAft>
              <a:defRPr/>
            </a:pPr>
            <a:r>
              <a:rPr lang="en-US" sz="3000" dirty="0">
                <a:effectLst>
                  <a:outerShdw blurRad="38100" dist="38100" dir="2700000" algn="tl">
                    <a:srgbClr val="000000">
                      <a:alpha val="43137"/>
                    </a:srgbClr>
                  </a:outerShdw>
                </a:effectLst>
              </a:rPr>
              <a:t>Roaring lion (1 Pet. 5:8)</a:t>
            </a:r>
          </a:p>
          <a:p>
            <a:pPr marL="461963" indent="-461963">
              <a:spcBef>
                <a:spcPts val="0"/>
              </a:spcBef>
              <a:spcAft>
                <a:spcPts val="2400"/>
              </a:spcAft>
              <a:defRPr/>
            </a:pPr>
            <a:r>
              <a:rPr lang="en-US" sz="3000"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200"/>
            <a:ext cx="1065008" cy="137160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stretch>
            <a:fillRect/>
          </a:stretch>
        </p:blipFill>
        <p:spPr>
          <a:xfrm>
            <a:off x="305333" y="605190"/>
            <a:ext cx="8533333" cy="5647619"/>
          </a:xfrm>
          <a:prstGeom prst="rect">
            <a:avLst/>
          </a:prstGeom>
        </p:spPr>
      </p:pic>
    </p:spTree>
    <p:extLst>
      <p:ext uri="{BB962C8B-B14F-4D97-AF65-F5344CB8AC3E}">
        <p14:creationId xmlns:p14="http://schemas.microsoft.com/office/powerpoint/2010/main" val="217782100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5099B0-57CC-4367-8481-36F6CF142D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12:3</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F8C193E9-CC6C-4ED9-A369-7119184BAA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2286000" cy="2286000"/>
          </a:xfrm>
          <a:prstGeom prst="rect">
            <a:avLst/>
          </a:prstGeom>
        </p:spPr>
      </p:pic>
    </p:spTree>
    <p:extLst>
      <p:ext uri="{BB962C8B-B14F-4D97-AF65-F5344CB8AC3E}">
        <p14:creationId xmlns:p14="http://schemas.microsoft.com/office/powerpoint/2010/main" val="1371865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34938" y="228600"/>
            <a:ext cx="8875712" cy="1295400"/>
          </a:xfrm>
        </p:spPr>
        <p:txBody>
          <a:bodyPr lIns="92075" tIns="46038" rIns="92075" bIns="46038"/>
          <a:lstStyle/>
          <a:p>
            <a:pPr algn="ctr">
              <a:defRPr/>
            </a:pPr>
            <a:r>
              <a:rPr lang="en-US" sz="4000" dirty="0">
                <a:effectLst>
                  <a:outerShdw blurRad="38100" dist="38100" dir="2700000" algn="tl">
                    <a:srgbClr val="000000">
                      <a:alpha val="43137"/>
                    </a:srgbClr>
                  </a:outerShdw>
                </a:effectLst>
              </a:rPr>
              <a:t>Israel’s Three Blessings to the World</a:t>
            </a:r>
            <a:br>
              <a:rPr lang="en-US" sz="4000" dirty="0">
                <a:effectLst>
                  <a:outerShdw blurRad="38100" dist="38100" dir="2700000" algn="tl">
                    <a:srgbClr val="000000">
                      <a:alpha val="43137"/>
                    </a:srgbClr>
                  </a:outerShdw>
                </a:effectLst>
              </a:rPr>
            </a:br>
            <a:r>
              <a:rPr lang="en-US" sz="3200" kern="1200" dirty="0">
                <a:solidFill>
                  <a:srgbClr val="FFFFFF"/>
                </a:solidFill>
                <a:effectLst>
                  <a:outerShdw blurRad="38100" dist="38100" dir="2700000" algn="tl">
                    <a:srgbClr val="000000">
                      <a:alpha val="43137"/>
                    </a:srgbClr>
                  </a:outerShdw>
                </a:effectLst>
                <a:ea typeface="+mn-ea"/>
                <a:cs typeface="+mn-cs"/>
              </a:rPr>
              <a:t>(Gen 12:3b)</a:t>
            </a:r>
          </a:p>
        </p:txBody>
      </p:sp>
      <p:sp>
        <p:nvSpPr>
          <p:cNvPr id="25603" name="Rectangle 3"/>
          <p:cNvSpPr>
            <a:spLocks noGrp="1" noChangeArrowheads="1"/>
          </p:cNvSpPr>
          <p:nvPr>
            <p:ph type="body" idx="4294967295"/>
          </p:nvPr>
        </p:nvSpPr>
        <p:spPr>
          <a:xfrm>
            <a:off x="228600" y="2057400"/>
            <a:ext cx="4191000" cy="2362200"/>
          </a:xfrm>
          <a:extLst/>
        </p:spPr>
        <p:txBody>
          <a:bodyPr/>
          <a:lstStyle/>
          <a:p>
            <a:pPr marL="457200" indent="-457200">
              <a:spcBef>
                <a:spcPts val="0"/>
              </a:spcBef>
              <a:spcAft>
                <a:spcPts val="3600"/>
              </a:spcAft>
              <a:buSzPct val="100000"/>
              <a:buFontTx/>
              <a:buAutoNum type="arabicPeriod"/>
              <a:defRPr/>
            </a:pPr>
            <a:r>
              <a:rPr lang="en-US" kern="1200" dirty="0">
                <a:solidFill>
                  <a:srgbClr val="FFFFFF"/>
                </a:solidFill>
                <a:effectLst>
                  <a:outerShdw blurRad="38100" dist="38100" dir="2700000" algn="tl">
                    <a:srgbClr val="000000">
                      <a:alpha val="43137"/>
                    </a:srgbClr>
                  </a:outerShdw>
                </a:effectLst>
              </a:rPr>
              <a:t>Scripture (Rom 3:2)</a:t>
            </a:r>
          </a:p>
          <a:p>
            <a:pPr marL="457200" indent="-457200">
              <a:spcBef>
                <a:spcPts val="0"/>
              </a:spcBef>
              <a:spcAft>
                <a:spcPts val="3600"/>
              </a:spcAft>
              <a:buSzPct val="100000"/>
              <a:buFontTx/>
              <a:buAutoNum type="arabicPeriod"/>
              <a:defRPr/>
            </a:pPr>
            <a:r>
              <a:rPr lang="en-US" kern="1200" dirty="0">
                <a:solidFill>
                  <a:srgbClr val="FFFFFF"/>
                </a:solidFill>
                <a:effectLst>
                  <a:outerShdw blurRad="38100" dist="38100" dir="2700000" algn="tl">
                    <a:srgbClr val="000000">
                      <a:alpha val="43137"/>
                    </a:srgbClr>
                  </a:outerShdw>
                </a:effectLst>
              </a:rPr>
              <a:t>Savior (John 4:22)</a:t>
            </a:r>
          </a:p>
          <a:p>
            <a:pPr marL="457200" indent="-457200">
              <a:spcBef>
                <a:spcPts val="0"/>
              </a:spcBef>
              <a:spcAft>
                <a:spcPts val="3600"/>
              </a:spcAft>
              <a:buSzPct val="100000"/>
              <a:buFontTx/>
              <a:buAutoNum type="arabicPeriod"/>
              <a:defRPr/>
            </a:pPr>
            <a:r>
              <a:rPr lang="en-US" b="1" u="sng" kern="1200" dirty="0">
                <a:solidFill>
                  <a:srgbClr val="FFFFCC"/>
                </a:solidFill>
                <a:effectLst>
                  <a:outerShdw blurRad="38100" dist="38100" dir="2700000" algn="tl">
                    <a:srgbClr val="000000">
                      <a:alpha val="43137"/>
                    </a:srgbClr>
                  </a:outerShdw>
                </a:effectLst>
              </a:rPr>
              <a:t>Kingdom (Isa 2:2-3)</a:t>
            </a:r>
          </a:p>
        </p:txBody>
      </p:sp>
      <p:pic>
        <p:nvPicPr>
          <p:cNvPr id="2" name="Picture 1">
            <a:extLst>
              <a:ext uri="{FF2B5EF4-FFF2-40B4-BE49-F238E27FC236}">
                <a16:creationId xmlns:a16="http://schemas.microsoft.com/office/drawing/2014/main" id="{1A361001-7A58-4C21-80C5-6D774F01DC7A}"/>
              </a:ext>
            </a:extLst>
          </p:cNvPr>
          <p:cNvPicPr>
            <a:picLocks noChangeAspect="1"/>
          </p:cNvPicPr>
          <p:nvPr/>
        </p:nvPicPr>
        <p:blipFill>
          <a:blip r:embed="rId2"/>
          <a:stretch>
            <a:fillRect/>
          </a:stretch>
        </p:blipFill>
        <p:spPr>
          <a:xfrm>
            <a:off x="4572000" y="2184021"/>
            <a:ext cx="4267200" cy="3200400"/>
          </a:xfrm>
          <a:prstGeom prst="rect">
            <a:avLst/>
          </a:prstGeom>
        </p:spPr>
      </p:pic>
    </p:spTree>
    <p:extLst>
      <p:ext uri="{BB962C8B-B14F-4D97-AF65-F5344CB8AC3E}">
        <p14:creationId xmlns:p14="http://schemas.microsoft.com/office/powerpoint/2010/main" val="397428996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14300" y="1371600"/>
            <a:ext cx="8915400" cy="4876800"/>
          </a:xfrm>
        </p:spPr>
        <p:txBody>
          <a:bodyPr/>
          <a:lstStyle/>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Eden (Gen 3:15)</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Pre-</a:t>
            </a:r>
            <a:r>
              <a:rPr lang="en-US" sz="2800" dirty="0" err="1">
                <a:effectLst>
                  <a:outerShdw blurRad="38100" dist="38100" dir="2700000" algn="tl">
                    <a:srgbClr val="000000">
                      <a:alpha val="43137"/>
                    </a:srgbClr>
                  </a:outerShdw>
                </a:effectLst>
                <a:latin typeface="Calibri" panose="020F0502020204030204" pitchFamily="34" charset="0"/>
              </a:rPr>
              <a:t>diluvian</a:t>
            </a:r>
            <a:r>
              <a:rPr lang="en-US" sz="2800" dirty="0">
                <a:effectLst>
                  <a:outerShdw blurRad="38100" dist="38100" dir="2700000" algn="tl">
                    <a:srgbClr val="000000">
                      <a:alpha val="43137"/>
                    </a:srgbClr>
                  </a:outerShdw>
                </a:effectLst>
                <a:latin typeface="Calibri" panose="020F0502020204030204" pitchFamily="34" charset="0"/>
              </a:rPr>
              <a:t> world (1 Pet 3:19-20)</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End of millennium (Rev 20:10)</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27A3CC1-AF2A-4108-BA29-6CA2769B72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083478" cy="1097280"/>
          </a:xfrm>
          <a:prstGeom prst="rect">
            <a:avLst/>
          </a:prstGeom>
          <a:ln w="12700">
            <a:solidFill>
              <a:schemeClr val="tx1"/>
            </a:solidFill>
          </a:ln>
        </p:spPr>
      </p:pic>
    </p:spTree>
    <p:extLst>
      <p:ext uri="{BB962C8B-B14F-4D97-AF65-F5344CB8AC3E}">
        <p14:creationId xmlns:p14="http://schemas.microsoft.com/office/powerpoint/2010/main" val="201302271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18548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11:15</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forever and ever.’” (cf. Matt. 6:10)</a:t>
            </a:r>
          </a:p>
        </p:txBody>
      </p:sp>
    </p:spTree>
    <p:extLst>
      <p:ext uri="{BB962C8B-B14F-4D97-AF65-F5344CB8AC3E}">
        <p14:creationId xmlns:p14="http://schemas.microsoft.com/office/powerpoint/2010/main" val="294444330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descr="D:\Powerpoint JPEG Images\22.JPG"/>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1181100" y="1340498"/>
            <a:ext cx="6781800" cy="5121275"/>
          </a:xfrm>
          <a:noFill/>
        </p:spPr>
      </p:pic>
      <p:sp>
        <p:nvSpPr>
          <p:cNvPr id="8195" name="Rectangle 2"/>
          <p:cNvSpPr>
            <a:spLocks noGrp="1" noChangeArrowheads="1"/>
          </p:cNvSpPr>
          <p:nvPr>
            <p:ph type="title" idx="4294967295"/>
          </p:nvPr>
        </p:nvSpPr>
        <p:spPr>
          <a:xfrm>
            <a:off x="685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WHAT MOTIVATES ANTI-SEMITISM?</a:t>
            </a:r>
          </a:p>
        </p:txBody>
      </p:sp>
      <p:sp>
        <p:nvSpPr>
          <p:cNvPr id="8196" name="Rectangle 4"/>
          <p:cNvSpPr>
            <a:spLocks noGrp="1" noChangeArrowheads="1"/>
          </p:cNvSpPr>
          <p:nvPr>
            <p:ph type="body" sz="half" idx="4294967295"/>
          </p:nvPr>
        </p:nvSpPr>
        <p:spPr>
          <a:xfrm>
            <a:off x="1181100" y="1371600"/>
            <a:ext cx="6781800" cy="762000"/>
          </a:xfrm>
        </p:spPr>
        <p:txBody>
          <a:bodyPr/>
          <a:lstStyle/>
          <a:p>
            <a:pPr algn="ctr" eaLnBrk="1" hangingPunct="1">
              <a:buFontTx/>
              <a:buNone/>
            </a:pPr>
            <a:r>
              <a:rPr lang="en-US" sz="4000" b="1" dirty="0">
                <a:ln w="6600">
                  <a:solidFill>
                    <a:schemeClr val="accent2"/>
                  </a:solidFill>
                  <a:prstDash val="solid"/>
                </a:ln>
                <a:solidFill>
                  <a:srgbClr val="FF0000"/>
                </a:solidFill>
                <a:effectLst>
                  <a:outerShdw blurRad="38100" dist="38100" dir="2700000" algn="tl">
                    <a:srgbClr val="000000">
                      <a:alpha val="43137"/>
                    </a:srgbClr>
                  </a:outerShdw>
                </a:effectLst>
              </a:rPr>
              <a:t>Fallen angelic world</a:t>
            </a:r>
          </a:p>
        </p:txBody>
      </p:sp>
    </p:spTree>
    <p:extLst>
      <p:ext uri="{BB962C8B-B14F-4D97-AF65-F5344CB8AC3E}">
        <p14:creationId xmlns:p14="http://schemas.microsoft.com/office/powerpoint/2010/main" val="10836252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DD5925-CFD9-4AB7-9F1B-016B46B088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438" y="127730"/>
            <a:ext cx="8913124" cy="6602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865017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Satan Now Retains Heavenly Access</a:t>
            </a:r>
          </a:p>
        </p:txBody>
      </p:sp>
      <p:sp>
        <p:nvSpPr>
          <p:cNvPr id="25603" name="Rectangle 3"/>
          <p:cNvSpPr>
            <a:spLocks noGrp="1" noChangeArrowheads="1"/>
          </p:cNvSpPr>
          <p:nvPr>
            <p:ph type="body" idx="1"/>
          </p:nvPr>
        </p:nvSpPr>
        <p:spPr>
          <a:xfrm>
            <a:off x="381000" y="1524000"/>
            <a:ext cx="4876800" cy="4114800"/>
          </a:xfrm>
        </p:spPr>
        <p:txBody>
          <a:bodyPr/>
          <a:lstStyle/>
          <a:p>
            <a:pPr marL="457200" indent="-457200" eaLnBrk="1" hangingPunct="1">
              <a:spcBef>
                <a:spcPts val="0"/>
              </a:spcBef>
              <a:spcAft>
                <a:spcPts val="2400"/>
              </a:spcAft>
            </a:pPr>
            <a:r>
              <a:rPr lang="en-US" sz="3600" dirty="0">
                <a:effectLst>
                  <a:outerShdw blurRad="38100" dist="38100" dir="2700000" algn="tl">
                    <a:srgbClr val="000000">
                      <a:alpha val="43137"/>
                    </a:srgbClr>
                  </a:outerShdw>
                </a:effectLst>
              </a:rPr>
              <a:t>Job 1:6</a:t>
            </a:r>
          </a:p>
          <a:p>
            <a:pPr marL="457200" indent="-457200" eaLnBrk="1" hangingPunct="1">
              <a:spcBef>
                <a:spcPts val="0"/>
              </a:spcBef>
              <a:spcAft>
                <a:spcPts val="2400"/>
              </a:spcAft>
            </a:pPr>
            <a:r>
              <a:rPr lang="en-US" sz="3600" dirty="0">
                <a:effectLst>
                  <a:outerShdw blurRad="38100" dist="38100" dir="2700000" algn="tl">
                    <a:srgbClr val="000000">
                      <a:alpha val="43137"/>
                    </a:srgbClr>
                  </a:outerShdw>
                </a:effectLst>
              </a:rPr>
              <a:t>Job 2:1</a:t>
            </a:r>
          </a:p>
          <a:p>
            <a:pPr marL="457200" indent="-457200" eaLnBrk="1" hangingPunct="1">
              <a:spcBef>
                <a:spcPts val="0"/>
              </a:spcBef>
              <a:spcAft>
                <a:spcPts val="2400"/>
              </a:spcAft>
            </a:pPr>
            <a:r>
              <a:rPr lang="en-US" sz="3600" dirty="0">
                <a:effectLst>
                  <a:outerShdw blurRad="38100" dist="38100" dir="2700000" algn="tl">
                    <a:srgbClr val="000000">
                      <a:alpha val="43137"/>
                    </a:srgbClr>
                  </a:outerShdw>
                </a:effectLst>
              </a:rPr>
              <a:t>Zech. 3:1</a:t>
            </a:r>
          </a:p>
          <a:p>
            <a:pPr marL="457200" indent="-457200" eaLnBrk="1" hangingPunct="1">
              <a:spcBef>
                <a:spcPts val="0"/>
              </a:spcBef>
              <a:spcAft>
                <a:spcPts val="2400"/>
              </a:spcAft>
            </a:pPr>
            <a:r>
              <a:rPr lang="en-US" sz="3600" dirty="0">
                <a:effectLst>
                  <a:outerShdw blurRad="38100" dist="38100" dir="2700000" algn="tl">
                    <a:srgbClr val="000000">
                      <a:alpha val="43137"/>
                    </a:srgbClr>
                  </a:outerShdw>
                </a:effectLst>
              </a:rPr>
              <a:t>Luke 22:31</a:t>
            </a:r>
          </a:p>
          <a:p>
            <a:pPr marL="457200" indent="-457200" eaLnBrk="1" hangingPunct="1">
              <a:spcBef>
                <a:spcPts val="0"/>
              </a:spcBef>
              <a:spcAft>
                <a:spcPts val="2400"/>
              </a:spcAft>
            </a:pPr>
            <a:r>
              <a:rPr lang="en-US" sz="3600" dirty="0">
                <a:effectLst>
                  <a:outerShdw blurRad="38100" dist="38100" dir="2700000" algn="tl">
                    <a:srgbClr val="000000">
                      <a:alpha val="43137"/>
                    </a:srgbClr>
                  </a:outerShdw>
                </a:effectLst>
              </a:rPr>
              <a:t>Rev. 12:10</a:t>
            </a:r>
          </a:p>
        </p:txBody>
      </p:sp>
      <p:pic>
        <p:nvPicPr>
          <p:cNvPr id="2560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7200" y="1996743"/>
            <a:ext cx="4318632" cy="3261057"/>
          </a:xfrm>
          <a:prstGeom prst="rect">
            <a:avLst/>
          </a:prstGeom>
          <a:noFill/>
          <a:ln w="9525">
            <a:noFill/>
            <a:miter lim="800000"/>
            <a:headEnd/>
            <a:tailEnd/>
          </a:ln>
        </p:spPr>
      </p:pic>
    </p:spTree>
    <p:extLst>
      <p:ext uri="{BB962C8B-B14F-4D97-AF65-F5344CB8AC3E}">
        <p14:creationId xmlns:p14="http://schemas.microsoft.com/office/powerpoint/2010/main" val="2508336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14300" y="1371600"/>
            <a:ext cx="8915400" cy="4876800"/>
          </a:xfrm>
        </p:spPr>
        <p:txBody>
          <a:bodyPr/>
          <a:lstStyle/>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Eden (Gen 3:15)</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Pre-</a:t>
            </a:r>
            <a:r>
              <a:rPr lang="en-US" sz="2800" dirty="0" err="1">
                <a:effectLst>
                  <a:outerShdw blurRad="38100" dist="38100" dir="2700000" algn="tl">
                    <a:srgbClr val="000000">
                      <a:alpha val="43137"/>
                    </a:srgbClr>
                  </a:outerShdw>
                </a:effectLst>
                <a:latin typeface="Calibri" panose="020F0502020204030204" pitchFamily="34" charset="0"/>
              </a:rPr>
              <a:t>diluvian</a:t>
            </a:r>
            <a:r>
              <a:rPr lang="en-US" sz="2800" dirty="0">
                <a:effectLst>
                  <a:outerShdw blurRad="38100" dist="38100" dir="2700000" algn="tl">
                    <a:srgbClr val="000000">
                      <a:alpha val="43137"/>
                    </a:srgbClr>
                  </a:outerShdw>
                </a:effectLst>
                <a:latin typeface="Calibri" panose="020F0502020204030204" pitchFamily="34" charset="0"/>
              </a:rPr>
              <a:t> world (1 Pet 3:19-20)</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rPr>
              <a:t>Mid point of the Tribulation (Rev 12:9)</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rPr>
              <a:t>Beginning of millennium (Rev 20:2-3)</a:t>
            </a:r>
          </a:p>
          <a:p>
            <a:pPr marL="461963" indent="-461963"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rPr>
              <a:t>End of millennium (Rev 20:10)</a:t>
            </a:r>
          </a:p>
        </p:txBody>
      </p:sp>
      <p:pic>
        <p:nvPicPr>
          <p:cNvPr id="2" name="Picture 1">
            <a:extLst>
              <a:ext uri="{FF2B5EF4-FFF2-40B4-BE49-F238E27FC236}">
                <a16:creationId xmlns:a16="http://schemas.microsoft.com/office/drawing/2014/main" id="{327A3CC1-AF2A-4108-BA29-6CA2769B72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083478" cy="1097280"/>
          </a:xfrm>
          <a:prstGeom prst="rect">
            <a:avLst/>
          </a:prstGeom>
          <a:ln w="12700">
            <a:solidFill>
              <a:schemeClr val="tx1"/>
            </a:solidFill>
          </a:ln>
        </p:spPr>
      </p:pic>
    </p:spTree>
    <p:extLst>
      <p:ext uri="{BB962C8B-B14F-4D97-AF65-F5344CB8AC3E}">
        <p14:creationId xmlns:p14="http://schemas.microsoft.com/office/powerpoint/2010/main" val="19979485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1371600" y="1600200"/>
            <a:ext cx="6400800" cy="15240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24:15-22 – Physical World</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12:6-17 – Spiritual World</a:t>
            </a:r>
          </a:p>
        </p:txBody>
      </p:sp>
      <p:pic>
        <p:nvPicPr>
          <p:cNvPr id="6"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53069" y="3200400"/>
            <a:ext cx="4237863" cy="3200400"/>
          </a:xfrm>
          <a:prstGeom prst="rect">
            <a:avLst/>
          </a:prstGeom>
          <a:noFill/>
          <a:ln w="9525">
            <a:noFill/>
            <a:miter lim="800000"/>
            <a:headEnd/>
            <a:tailEnd/>
          </a:ln>
        </p:spPr>
      </p:pic>
      <p:sp>
        <p:nvSpPr>
          <p:cNvPr id="8" name="Rectangle 2"/>
          <p:cNvSpPr>
            <a:spLocks noGrp="1" noChangeArrowheads="1"/>
          </p:cNvSpPr>
          <p:nvPr>
            <p:ph type="title"/>
          </p:nvPr>
        </p:nvSpPr>
        <p:spPr>
          <a:xfrm>
            <a:off x="342900" y="228600"/>
            <a:ext cx="8458200" cy="914400"/>
          </a:xfrm>
        </p:spPr>
        <p:txBody>
          <a:bodyPr/>
          <a:lstStyle/>
          <a:p>
            <a:pPr algn="ctr" eaLnBrk="1" hangingPunct="1"/>
            <a:r>
              <a:rPr lang="en-US" sz="4000" dirty="0">
                <a:effectLst>
                  <a:outerShdw blurRad="38100" dist="38100" dir="2700000" algn="tl">
                    <a:srgbClr val="000000">
                      <a:alpha val="43137"/>
                    </a:srgbClr>
                  </a:outerShdw>
                </a:effectLst>
              </a:rPr>
              <a:t>Different Perspectives – Same Event</a:t>
            </a:r>
          </a:p>
        </p:txBody>
      </p:sp>
    </p:spTree>
    <p:extLst>
      <p:ext uri="{BB962C8B-B14F-4D97-AF65-F5344CB8AC3E}">
        <p14:creationId xmlns:p14="http://schemas.microsoft.com/office/powerpoint/2010/main" val="365139832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2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1714500" y="228600"/>
            <a:ext cx="5715000" cy="1371600"/>
          </a:xfrm>
          <a:effectLst/>
        </p:spPr>
        <p:txBody>
          <a:bodyPr/>
          <a:lstStyle/>
          <a:p>
            <a:pPr algn="ctr" eaLnBrk="1" hangingPunct="1">
              <a:defRPr/>
            </a:pPr>
            <a:r>
              <a:rPr lang="en-US" sz="4000" dirty="0">
                <a:effectLst>
                  <a:outerShdw blurRad="38100" dist="38100" dir="2700000" algn="tl">
                    <a:srgbClr val="000000">
                      <a:alpha val="43137"/>
                    </a:srgbClr>
                  </a:outerShdw>
                </a:effectLst>
              </a:rPr>
              <a:t>3 WARS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a:t>
            </a:r>
          </a:p>
        </p:txBody>
      </p:sp>
      <p:sp>
        <p:nvSpPr>
          <p:cNvPr id="2" name="Rectangle 1"/>
          <p:cNvSpPr/>
          <p:nvPr/>
        </p:nvSpPr>
        <p:spPr>
          <a:xfrm>
            <a:off x="457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WAR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PAST</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12:1-5</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WAR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HEAVEN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12:6-12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WAR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EARTH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12:13-17</a:t>
            </a:r>
          </a:p>
        </p:txBody>
      </p:sp>
    </p:spTree>
    <p:extLst>
      <p:ext uri="{BB962C8B-B14F-4D97-AF65-F5344CB8AC3E}">
        <p14:creationId xmlns:p14="http://schemas.microsoft.com/office/powerpoint/2010/main" val="2325733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514475" y="228600"/>
            <a:ext cx="6115050" cy="1095335"/>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Seven Trumpets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(Revelation 8‒11)</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7827" name="Content Placeholder 2"/>
          <p:cNvSpPr>
            <a:spLocks noGrp="1"/>
          </p:cNvSpPr>
          <p:nvPr>
            <p:ph idx="1"/>
          </p:nvPr>
        </p:nvSpPr>
        <p:spPr>
          <a:xfrm>
            <a:off x="548710" y="1588889"/>
            <a:ext cx="8442889" cy="5069046"/>
          </a:xfrm>
        </p:spPr>
        <p:txBody>
          <a:bodyPr/>
          <a:lstStyle/>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a:t>
            </a:r>
            <a:r>
              <a:rPr lang="en-US" sz="2800" baseline="30000" dirty="0">
                <a:effectLst>
                  <a:outerShdw blurRad="38100" dist="38100" dir="2700000" algn="tl">
                    <a:srgbClr val="000000">
                      <a:alpha val="43137"/>
                    </a:srgbClr>
                  </a:outerShdw>
                </a:effectLst>
                <a:cs typeface="Calibri" panose="020F0502020204030204" pitchFamily="34" charset="0"/>
              </a:rPr>
              <a:t>st</a:t>
            </a:r>
            <a:r>
              <a:rPr lang="en-US" sz="2800" dirty="0">
                <a:effectLst>
                  <a:outerShdw blurRad="38100" dist="38100" dir="2700000" algn="tl">
                    <a:srgbClr val="000000">
                      <a:alpha val="43137"/>
                    </a:srgbClr>
                  </a:outerShdw>
                </a:effectLst>
                <a:cs typeface="Calibri" panose="020F0502020204030204" pitchFamily="34" charset="0"/>
              </a:rPr>
              <a:t> Trumpet (8:7) – 1/3 vegetation destroyed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a:t>
            </a:r>
            <a:r>
              <a:rPr lang="en-US" sz="2800" baseline="30000" dirty="0">
                <a:effectLst>
                  <a:outerShdw blurRad="38100" dist="38100" dir="2700000" algn="tl">
                    <a:srgbClr val="000000">
                      <a:alpha val="43137"/>
                    </a:srgbClr>
                  </a:outerShdw>
                </a:effectLst>
                <a:cs typeface="Calibri" panose="020F0502020204030204" pitchFamily="34" charset="0"/>
              </a:rPr>
              <a:t>nd</a:t>
            </a:r>
            <a:r>
              <a:rPr lang="en-US" sz="2800" dirty="0">
                <a:effectLst>
                  <a:outerShdw blurRad="38100" dist="38100" dir="2700000" algn="tl">
                    <a:srgbClr val="000000">
                      <a:alpha val="43137"/>
                    </a:srgbClr>
                  </a:outerShdw>
                </a:effectLst>
                <a:cs typeface="Calibri" panose="020F0502020204030204" pitchFamily="34" charset="0"/>
              </a:rPr>
              <a:t> Trumpet (8:8-9) – 1/3 ocean destroyed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3</a:t>
            </a:r>
            <a:r>
              <a:rPr lang="en-US" sz="2800" baseline="30000" dirty="0">
                <a:effectLst>
                  <a:outerShdw blurRad="38100" dist="38100" dir="2700000" algn="tl">
                    <a:srgbClr val="000000">
                      <a:alpha val="43137"/>
                    </a:srgbClr>
                  </a:outerShdw>
                </a:effectLst>
                <a:cs typeface="Calibri" panose="020F0502020204030204" pitchFamily="34" charset="0"/>
              </a:rPr>
              <a:t>rd</a:t>
            </a:r>
            <a:r>
              <a:rPr lang="en-US" sz="2800" dirty="0">
                <a:effectLst>
                  <a:outerShdw blurRad="38100" dist="38100" dir="2700000" algn="tl">
                    <a:srgbClr val="000000">
                      <a:alpha val="43137"/>
                    </a:srgbClr>
                  </a:outerShdw>
                </a:effectLst>
                <a:cs typeface="Calibri" panose="020F0502020204030204" pitchFamily="34" charset="0"/>
              </a:rPr>
              <a:t> Trumpet (8:10-11) – 1/3 water destroyed </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4th Trumpet (8:12-13) – 1/3 luminaries darkened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5th Trumpet (9:1-12) – Demons released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6th Trumpet (9:13-21) – 1/3 humanity destroyed</a:t>
            </a:r>
          </a:p>
          <a:p>
            <a:pPr marL="557213" indent="-557213" eaLnBrk="1" hangingPunct="1">
              <a:spcBef>
                <a:spcPts val="0"/>
              </a:spcBef>
              <a:spcAft>
                <a:spcPts val="24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7th Trumpet (11:14-19) – Legal transfer announced</a:t>
            </a:r>
          </a:p>
        </p:txBody>
      </p:sp>
      <p:pic>
        <p:nvPicPr>
          <p:cNvPr id="1028" name="Picture 4" descr="Image result for the seven trumpets">
            <a:extLst>
              <a:ext uri="{FF2B5EF4-FFF2-40B4-BE49-F238E27FC236}">
                <a16:creationId xmlns:a16="http://schemas.microsoft.com/office/drawing/2014/main" id="{7E126B6E-EC66-4E91-9EF6-3BB49FB8FDD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53355" y="152400"/>
            <a:ext cx="153824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he seven trumpets">
            <a:extLst>
              <a:ext uri="{FF2B5EF4-FFF2-40B4-BE49-F238E27FC236}">
                <a16:creationId xmlns:a16="http://schemas.microsoft.com/office/drawing/2014/main" id="{FDBF3474-E61C-4200-AA5E-89FB52E94E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738" y="167142"/>
            <a:ext cx="138223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907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42900" y="228600"/>
            <a:ext cx="8458200" cy="1143000"/>
          </a:xfrm>
        </p:spPr>
        <p:txBody>
          <a:bodyPr/>
          <a:lstStyle/>
          <a:p>
            <a:pPr algn="ctr" eaLnBrk="1" hangingPunct="1"/>
            <a:r>
              <a:rPr lang="en-US" sz="4000" dirty="0">
                <a:effectLst>
                  <a:outerShdw blurRad="38100" dist="38100" dir="2700000" algn="tl">
                    <a:srgbClr val="000000">
                      <a:alpha val="43137"/>
                    </a:srgbClr>
                  </a:outerShdw>
                </a:effectLst>
              </a:rPr>
              <a:t>2 CYCLES OF SATANIC PERSECUTION</a:t>
            </a:r>
          </a:p>
        </p:txBody>
      </p:sp>
      <p:sp>
        <p:nvSpPr>
          <p:cNvPr id="29699" name="Rectangle 4"/>
          <p:cNvSpPr>
            <a:spLocks noGrp="1" noChangeArrowheads="1"/>
          </p:cNvSpPr>
          <p:nvPr>
            <p:ph type="body" sz="half" idx="4294967295"/>
          </p:nvPr>
        </p:nvSpPr>
        <p:spPr>
          <a:xfrm>
            <a:off x="3352800" y="1598613"/>
            <a:ext cx="5715000" cy="2973387"/>
          </a:xfrm>
        </p:spPr>
        <p:txBody>
          <a:bodyPr/>
          <a:lstStyle/>
          <a:p>
            <a:pPr marL="461963" indent="-461963" eaLnBrk="1" hangingPunct="1">
              <a:buSzPct val="100000"/>
              <a:buFont typeface="+mj-lt"/>
              <a:buAutoNum type="arabicPeriod"/>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Pursues the woman” = </a:t>
            </a:r>
            <a:r>
              <a:rPr lang="en-US" dirty="0">
                <a:effectLst>
                  <a:outerShdw blurRad="38100" dist="38100" dir="2700000" algn="tl">
                    <a:srgbClr val="000000">
                      <a:alpha val="43137"/>
                    </a:srgbClr>
                  </a:outerShdw>
                </a:effectLst>
              </a:rPr>
              <a:t>persecution of Israel 12:13-14</a:t>
            </a:r>
          </a:p>
          <a:p>
            <a:pPr marL="461963" indent="-461963" eaLnBrk="1" hangingPunct="1">
              <a:buSzPct val="100000"/>
              <a:buFont typeface="+mj-lt"/>
              <a:buAutoNum type="arabicPeriod"/>
            </a:pPr>
            <a:endParaRPr lang="en-US" sz="2800" dirty="0">
              <a:effectLst>
                <a:outerShdw blurRad="38100" dist="38100" dir="2700000" algn="tl">
                  <a:srgbClr val="000000">
                    <a:alpha val="43137"/>
                  </a:srgbClr>
                </a:outerShdw>
              </a:effectLst>
            </a:endParaRPr>
          </a:p>
          <a:p>
            <a:pPr marL="461963" indent="-461963" eaLnBrk="1" hangingPunct="1">
              <a:buSzPct val="100000"/>
              <a:buFont typeface="+mj-lt"/>
              <a:buAutoNum type="arabicPeriod"/>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Flood from his mouth” = </a:t>
            </a:r>
            <a:r>
              <a:rPr lang="en-US" dirty="0">
                <a:effectLst>
                  <a:outerShdw blurRad="38100" dist="38100" dir="2700000" algn="tl">
                    <a:srgbClr val="000000">
                      <a:alpha val="43137"/>
                    </a:srgbClr>
                  </a:outerShdw>
                </a:effectLst>
              </a:rPr>
              <a:t>tries to destroy Israel 12:15-16</a:t>
            </a:r>
            <a:endParaRPr lang="en-US" i="1" dirty="0">
              <a:effectLst>
                <a:outerShdw blurRad="38100" dist="38100" dir="2700000" algn="tl">
                  <a:srgbClr val="000000">
                    <a:alpha val="43137"/>
                  </a:srgbClr>
                </a:outerShdw>
              </a:effectLst>
            </a:endParaRPr>
          </a:p>
        </p:txBody>
      </p:sp>
      <p:pic>
        <p:nvPicPr>
          <p:cNvPr id="29700" name="Picture 5" descr="C:\Documents and Settings\Owner\Application Data\Microsoft\Media Catalog\clip0010.BMP"/>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152400" y="1522412"/>
            <a:ext cx="3028489" cy="3657600"/>
          </a:xfr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42900" y="228600"/>
            <a:ext cx="8458200" cy="1143000"/>
          </a:xfrm>
        </p:spPr>
        <p:txBody>
          <a:bodyPr/>
          <a:lstStyle/>
          <a:p>
            <a:pPr algn="ctr" eaLnBrk="1" hangingPunct="1"/>
            <a:r>
              <a:rPr lang="en-US" sz="4000" dirty="0">
                <a:effectLst>
                  <a:outerShdw blurRad="38100" dist="38100" dir="2700000" algn="tl">
                    <a:srgbClr val="000000">
                      <a:alpha val="43137"/>
                    </a:srgbClr>
                  </a:outerShdw>
                </a:effectLst>
              </a:rPr>
              <a:t>2 CYCLES OF SATANIC PERSECUTION</a:t>
            </a:r>
          </a:p>
        </p:txBody>
      </p:sp>
      <p:sp>
        <p:nvSpPr>
          <p:cNvPr id="29699" name="Rectangle 4"/>
          <p:cNvSpPr>
            <a:spLocks noGrp="1" noChangeArrowheads="1"/>
          </p:cNvSpPr>
          <p:nvPr>
            <p:ph type="body" sz="half" idx="4294967295"/>
          </p:nvPr>
        </p:nvSpPr>
        <p:spPr>
          <a:xfrm>
            <a:off x="3352800" y="1598613"/>
            <a:ext cx="5715000" cy="2973387"/>
          </a:xfrm>
        </p:spPr>
        <p:txBody>
          <a:bodyPr/>
          <a:lstStyle/>
          <a:p>
            <a:pPr marL="461963" indent="-461963" eaLnBrk="1" hangingPunct="1">
              <a:buSzPct val="100000"/>
              <a:buFont typeface="+mj-lt"/>
              <a:buAutoNum type="arabicPeriod"/>
            </a:pPr>
            <a:r>
              <a:rPr lang="en-US" b="1" dirty="0">
                <a:solidFill>
                  <a:srgbClr val="FFFFCC"/>
                </a:solidFill>
                <a:effectLst>
                  <a:outerShdw blurRad="38100" dist="38100" dir="2700000" algn="tl">
                    <a:srgbClr val="000000">
                      <a:alpha val="43137"/>
                    </a:srgbClr>
                  </a:outerShdw>
                </a:effectLst>
              </a:rPr>
              <a:t>“</a:t>
            </a:r>
            <a:r>
              <a:rPr lang="en-US" b="1" i="1" u="sng" dirty="0">
                <a:solidFill>
                  <a:srgbClr val="FFFFCC"/>
                </a:solidFill>
                <a:effectLst>
                  <a:outerShdw blurRad="38100" dist="38100" dir="2700000" algn="tl">
                    <a:srgbClr val="000000">
                      <a:alpha val="43137"/>
                    </a:srgbClr>
                  </a:outerShdw>
                </a:effectLst>
              </a:rPr>
              <a:t>Pursues the woman” = persecution of Israel 12:13-14</a:t>
            </a:r>
          </a:p>
          <a:p>
            <a:pPr marL="461963" indent="-461963" eaLnBrk="1" hangingPunct="1">
              <a:buSzPct val="100000"/>
              <a:buFont typeface="+mj-lt"/>
              <a:buAutoNum type="arabicPeriod"/>
            </a:pPr>
            <a:endParaRPr lang="en-US" sz="2800" dirty="0">
              <a:effectLst>
                <a:outerShdw blurRad="38100" dist="38100" dir="2700000" algn="tl">
                  <a:srgbClr val="000000">
                    <a:alpha val="43137"/>
                  </a:srgbClr>
                </a:outerShdw>
              </a:effectLst>
            </a:endParaRPr>
          </a:p>
          <a:p>
            <a:pPr marL="461963" indent="-461963" eaLnBrk="1" hangingPunct="1">
              <a:buSzPct val="100000"/>
              <a:buFont typeface="+mj-lt"/>
              <a:buAutoNum type="arabicPeriod"/>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Flood from his mouth” = </a:t>
            </a:r>
            <a:r>
              <a:rPr lang="en-US" dirty="0">
                <a:effectLst>
                  <a:outerShdw blurRad="38100" dist="38100" dir="2700000" algn="tl">
                    <a:srgbClr val="000000">
                      <a:alpha val="43137"/>
                    </a:srgbClr>
                  </a:outerShdw>
                </a:effectLst>
              </a:rPr>
              <a:t>tries to destroy Israel 12:15-16</a:t>
            </a:r>
            <a:endParaRPr lang="en-US" i="1" dirty="0">
              <a:effectLst>
                <a:outerShdw blurRad="38100" dist="38100" dir="2700000" algn="tl">
                  <a:srgbClr val="000000">
                    <a:alpha val="43137"/>
                  </a:srgbClr>
                </a:outerShdw>
              </a:effectLst>
            </a:endParaRPr>
          </a:p>
        </p:txBody>
      </p:sp>
      <p:pic>
        <p:nvPicPr>
          <p:cNvPr id="29700" name="Picture 5" descr="C:\Documents and Settings\Owner\Application Data\Microsoft\Media Catalog\clip0010.BMP"/>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152400" y="1522412"/>
            <a:ext cx="3028489" cy="3657600"/>
          </a:xfrm>
        </p:spPr>
      </p:pic>
    </p:spTree>
    <p:extLst>
      <p:ext uri="{BB962C8B-B14F-4D97-AF65-F5344CB8AC3E}">
        <p14:creationId xmlns:p14="http://schemas.microsoft.com/office/powerpoint/2010/main" val="422773532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2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1714500" y="228600"/>
            <a:ext cx="5715000" cy="1371600"/>
          </a:xfrm>
          <a:effectLst/>
        </p:spPr>
        <p:txBody>
          <a:bodyPr/>
          <a:lstStyle/>
          <a:p>
            <a:pPr algn="ctr" eaLnBrk="1" hangingPunct="1">
              <a:defRPr/>
            </a:pPr>
            <a:r>
              <a:rPr lang="en-US" sz="40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457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DRAGON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WOMAN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Gen. 37:9-10</a:t>
            </a:r>
          </a:p>
        </p:txBody>
      </p:sp>
    </p:spTree>
    <p:extLst>
      <p:ext uri="{BB962C8B-B14F-4D97-AF65-F5344CB8AC3E}">
        <p14:creationId xmlns:p14="http://schemas.microsoft.com/office/powerpoint/2010/main" val="766865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Place of Hebrew Refuge: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Petra in Mt. Seir in S. Jordan</a:t>
            </a:r>
          </a:p>
        </p:txBody>
      </p:sp>
      <p:sp>
        <p:nvSpPr>
          <p:cNvPr id="32771" name="Rectangle 3"/>
          <p:cNvSpPr>
            <a:spLocks noGrp="1" noChangeArrowheads="1"/>
          </p:cNvSpPr>
          <p:nvPr>
            <p:ph type="body" idx="1"/>
          </p:nvPr>
        </p:nvSpPr>
        <p:spPr>
          <a:xfrm>
            <a:off x="76200" y="1752600"/>
            <a:ext cx="9067800" cy="3733800"/>
          </a:xfrm>
        </p:spPr>
        <p:txBody>
          <a:bodyPr/>
          <a:lstStyle/>
          <a:p>
            <a:pPr marL="514350" indent="-514350" eaLnBrk="1" hangingPunct="1">
              <a:lnSpc>
                <a:spcPct val="90000"/>
              </a:lnSpc>
              <a:spcBef>
                <a:spcPts val="0"/>
              </a:spcBef>
              <a:spcAft>
                <a:spcPts val="1800"/>
              </a:spcAft>
              <a:buSzPct val="100000"/>
              <a:buFont typeface="+mj-lt"/>
              <a:buAutoNum type="arabicPeriod"/>
            </a:pPr>
            <a:r>
              <a:rPr lang="en-US" sz="2800" dirty="0">
                <a:effectLst>
                  <a:outerShdw blurRad="38100" dist="38100" dir="2700000" algn="tl">
                    <a:srgbClr val="000000">
                      <a:alpha val="43137"/>
                    </a:srgbClr>
                  </a:outerShdw>
                </a:effectLst>
              </a:rPr>
              <a:t>Prepared by God (Rev. 12:6)</a:t>
            </a:r>
          </a:p>
          <a:p>
            <a:pPr marL="514350" indent="-514350" eaLnBrk="1" hangingPunct="1">
              <a:lnSpc>
                <a:spcPct val="90000"/>
              </a:lnSpc>
              <a:spcBef>
                <a:spcPts val="0"/>
              </a:spcBef>
              <a:spcAft>
                <a:spcPts val="1800"/>
              </a:spcAft>
              <a:buSzPct val="100000"/>
              <a:buFont typeface="+mj-lt"/>
              <a:buAutoNum type="arabicPeriod"/>
            </a:pPr>
            <a:r>
              <a:rPr lang="en-US" sz="2800" dirty="0">
                <a:effectLst>
                  <a:outerShdw blurRad="38100" dist="38100" dir="2700000" algn="tl">
                    <a:srgbClr val="000000">
                      <a:alpha val="43137"/>
                    </a:srgbClr>
                  </a:outerShdw>
                </a:effectLst>
              </a:rPr>
              <a:t>Divine provision of food &amp; water (Isa. 33:16; Rev. 12:6)</a:t>
            </a:r>
          </a:p>
          <a:p>
            <a:pPr marL="514350" indent="-514350" eaLnBrk="1" hangingPunct="1">
              <a:lnSpc>
                <a:spcPct val="90000"/>
              </a:lnSpc>
              <a:spcBef>
                <a:spcPts val="0"/>
              </a:spcBef>
              <a:spcAft>
                <a:spcPts val="1800"/>
              </a:spcAft>
              <a:buSzPct val="100000"/>
              <a:buFont typeface="+mj-lt"/>
              <a:buAutoNum type="arabicPeriod"/>
            </a:pPr>
            <a:r>
              <a:rPr lang="en-US" sz="2800" dirty="0">
                <a:effectLst>
                  <a:outerShdw blurRad="38100" dist="38100" dir="2700000" algn="tl">
                    <a:srgbClr val="000000">
                      <a:alpha val="43137"/>
                    </a:srgbClr>
                  </a:outerShdw>
                </a:effectLst>
              </a:rPr>
              <a:t>Wilderness (Rev. 12:6, 14)</a:t>
            </a:r>
          </a:p>
          <a:p>
            <a:pPr marL="514350" indent="-514350" eaLnBrk="1" hangingPunct="1">
              <a:lnSpc>
                <a:spcPct val="90000"/>
              </a:lnSpc>
              <a:spcBef>
                <a:spcPts val="0"/>
              </a:spcBef>
              <a:spcAft>
                <a:spcPts val="1800"/>
              </a:spcAft>
              <a:buSzPct val="100000"/>
              <a:buFont typeface="+mj-lt"/>
              <a:buAutoNum type="arabicPeriod"/>
            </a:pPr>
            <a:r>
              <a:rPr lang="en-US" sz="2800" dirty="0">
                <a:effectLst>
                  <a:outerShdw blurRad="38100" dist="38100" dir="2700000" algn="tl">
                    <a:srgbClr val="000000">
                      <a:alpha val="43137"/>
                    </a:srgbClr>
                  </a:outerShdw>
                </a:effectLst>
              </a:rPr>
              <a:t>Mountains (Isa. 33:16; Matt. 24:16)</a:t>
            </a:r>
          </a:p>
          <a:p>
            <a:pPr marL="514350" indent="-514350" eaLnBrk="1" hangingPunct="1">
              <a:lnSpc>
                <a:spcPct val="90000"/>
              </a:lnSpc>
              <a:spcBef>
                <a:spcPts val="0"/>
              </a:spcBef>
              <a:spcAft>
                <a:spcPts val="1800"/>
              </a:spcAft>
              <a:buSzPct val="100000"/>
              <a:buFont typeface="+mj-lt"/>
              <a:buAutoNum type="arabicPeriod"/>
            </a:pPr>
            <a:r>
              <a:rPr lang="en-US" sz="2800" dirty="0">
                <a:effectLst>
                  <a:outerShdw blurRad="38100" dist="38100" dir="2700000" algn="tl">
                    <a:srgbClr val="000000">
                      <a:alpha val="43137"/>
                    </a:srgbClr>
                  </a:outerShdw>
                </a:effectLst>
              </a:rPr>
              <a:t>Defensible (Isa.  33:16)</a:t>
            </a:r>
          </a:p>
          <a:p>
            <a:pPr marL="514350" indent="-514350" eaLnBrk="1" hangingPunct="1">
              <a:lnSpc>
                <a:spcPct val="90000"/>
              </a:lnSpc>
              <a:spcBef>
                <a:spcPts val="0"/>
              </a:spcBef>
              <a:spcAft>
                <a:spcPts val="1800"/>
              </a:spcAft>
              <a:buSzPct val="100000"/>
              <a:buFont typeface="+mj-lt"/>
              <a:buAutoNum type="arabicPeriod"/>
            </a:pPr>
            <a:r>
              <a:rPr lang="en-US" sz="2800" dirty="0">
                <a:effectLst>
                  <a:outerShdw blurRad="38100" dist="38100" dir="2700000" algn="tl">
                    <a:srgbClr val="000000">
                      <a:alpha val="43137"/>
                    </a:srgbClr>
                  </a:outerShdw>
                </a:effectLst>
              </a:rPr>
              <a:t>Jordan (Dan. 11:41)</a:t>
            </a:r>
          </a:p>
          <a:p>
            <a:pPr marL="514350" indent="-514350" eaLnBrk="1" hangingPunct="1">
              <a:lnSpc>
                <a:spcPct val="90000"/>
              </a:lnSpc>
              <a:spcBef>
                <a:spcPts val="0"/>
              </a:spcBef>
              <a:spcAft>
                <a:spcPts val="1800"/>
              </a:spcAft>
              <a:buSzPct val="100000"/>
              <a:buFont typeface="+mj-lt"/>
              <a:buAutoNum type="arabicPeriod"/>
            </a:pPr>
            <a:r>
              <a:rPr lang="en-US" sz="2800" dirty="0">
                <a:effectLst>
                  <a:outerShdw blurRad="38100" dist="38100" dir="2700000" algn="tl">
                    <a:srgbClr val="000000">
                      <a:alpha val="43137"/>
                    </a:srgbClr>
                  </a:outerShdw>
                </a:effectLst>
              </a:rPr>
              <a:t>Bozrah (Micah 2:12)</a:t>
            </a:r>
          </a:p>
        </p:txBody>
      </p:sp>
      <p:pic>
        <p:nvPicPr>
          <p:cNvPr id="32772"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591666" y="3962400"/>
            <a:ext cx="2216432" cy="2277590"/>
          </a:xfrm>
          <a:prstGeom prst="rect">
            <a:avLst/>
          </a:prstGeom>
          <a:noFill/>
          <a:ln w="9525">
            <a:noFill/>
            <a:miter lim="800000"/>
            <a:headEnd/>
            <a:tailEnd/>
          </a:ln>
        </p:spPr>
      </p:pic>
      <p:sp>
        <p:nvSpPr>
          <p:cNvPr id="2" name="TextBox 1">
            <a:extLst>
              <a:ext uri="{FF2B5EF4-FFF2-40B4-BE49-F238E27FC236}">
                <a16:creationId xmlns:a16="http://schemas.microsoft.com/office/drawing/2014/main" id="{CCE1AE74-9B27-4E0C-8D89-AD863A199C1F}"/>
              </a:ext>
            </a:extLst>
          </p:cNvPr>
          <p:cNvSpPr txBox="1"/>
          <p:nvPr/>
        </p:nvSpPr>
        <p:spPr>
          <a:xfrm>
            <a:off x="1371600" y="6324600"/>
            <a:ext cx="6400800" cy="369332"/>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Fruchtenbaum,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Footsteps of the Messiah</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294-97</a:t>
            </a:r>
          </a:p>
        </p:txBody>
      </p:sp>
    </p:spTree>
    <p:extLst>
      <p:ext uri="{BB962C8B-B14F-4D97-AF65-F5344CB8AC3E}">
        <p14:creationId xmlns:p14="http://schemas.microsoft.com/office/powerpoint/2010/main" val="115263773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6700F5-EEE0-460B-AC43-9FDF988E9C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228600"/>
            <a:ext cx="8534401" cy="6400800"/>
          </a:xfrm>
          <a:prstGeom prst="rect">
            <a:avLst/>
          </a:prstGeom>
        </p:spPr>
      </p:pic>
    </p:spTree>
    <p:extLst>
      <p:ext uri="{BB962C8B-B14F-4D97-AF65-F5344CB8AC3E}">
        <p14:creationId xmlns:p14="http://schemas.microsoft.com/office/powerpoint/2010/main" val="423089514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C23484-4B53-4413-85CB-871116CB93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258" y="545342"/>
            <a:ext cx="8809484" cy="5767316"/>
          </a:xfrm>
          <a:prstGeom prst="rect">
            <a:avLst/>
          </a:prstGeom>
        </p:spPr>
      </p:pic>
    </p:spTree>
    <p:extLst>
      <p:ext uri="{BB962C8B-B14F-4D97-AF65-F5344CB8AC3E}">
        <p14:creationId xmlns:p14="http://schemas.microsoft.com/office/powerpoint/2010/main" val="156642741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200" dirty="0">
                <a:effectLst>
                  <a:outerShdw blurRad="38100" dist="38100" dir="2700000" algn="tl">
                    <a:srgbClr val="000000">
                      <a:alpha val="43137"/>
                    </a:srgbClr>
                  </a:outerShdw>
                </a:effectLst>
              </a:rPr>
              <a:t>Arnold Fruchtenbaum</a:t>
            </a:r>
            <a:br>
              <a:rPr lang="en-US" sz="3600" dirty="0">
                <a:effectLst>
                  <a:outerShdw blurRad="38100" dist="38100" dir="2700000" algn="tl">
                    <a:srgbClr val="000000">
                      <a:alpha val="43137"/>
                    </a:srgbClr>
                  </a:outerShdw>
                </a:effectLst>
              </a:rPr>
            </a:br>
            <a:r>
              <a:rPr lang="en-US" sz="2000" i="1" dirty="0" err="1">
                <a:solidFill>
                  <a:schemeClr val="tx1"/>
                </a:solidFill>
                <a:effectLst>
                  <a:outerShdw blurRad="38100" dist="38100" dir="2700000" algn="tl">
                    <a:srgbClr val="000000">
                      <a:alpha val="43137"/>
                    </a:srgbClr>
                  </a:outerShdw>
                </a:effectLst>
              </a:rPr>
              <a:t>Footseps</a:t>
            </a:r>
            <a:r>
              <a:rPr lang="en-US" sz="2000" i="1" dirty="0">
                <a:solidFill>
                  <a:schemeClr val="tx1"/>
                </a:solidFill>
                <a:effectLst>
                  <a:outerShdw blurRad="38100" dist="38100" dir="2700000" algn="tl">
                    <a:srgbClr val="000000">
                      <a:alpha val="43137"/>
                    </a:srgbClr>
                  </a:outerShdw>
                </a:effectLst>
              </a:rPr>
              <a:t> of the Messiah, </a:t>
            </a:r>
            <a:r>
              <a:rPr lang="en-US" sz="2000" dirty="0">
                <a:solidFill>
                  <a:schemeClr val="tx1"/>
                </a:solidFill>
                <a:effectLst>
                  <a:outerShdw blurRad="38100" dist="38100" dir="2700000" algn="tl">
                    <a:srgbClr val="000000">
                      <a:alpha val="43137"/>
                    </a:srgbClr>
                  </a:outerShdw>
                </a:effectLst>
              </a:rPr>
              <a:t>Page 296-97</a:t>
            </a:r>
          </a:p>
        </p:txBody>
      </p:sp>
      <p:sp>
        <p:nvSpPr>
          <p:cNvPr id="16387" name="Rectangle 3"/>
          <p:cNvSpPr>
            <a:spLocks noGrp="1" noChangeArrowheads="1"/>
          </p:cNvSpPr>
          <p:nvPr>
            <p:ph type="body" idx="1"/>
          </p:nvPr>
        </p:nvSpPr>
        <p:spPr>
          <a:xfrm>
            <a:off x="76200" y="1524000"/>
            <a:ext cx="8915400" cy="4876800"/>
          </a:xfrm>
        </p:spPr>
        <p:txBody>
          <a:bodyPr/>
          <a:lstStyle/>
          <a:p>
            <a:pPr marL="0" indent="0" algn="just">
              <a:buFontTx/>
              <a:buNone/>
              <a:defRPr/>
            </a:pPr>
            <a:r>
              <a:rPr lang="en-US" sz="2800" i="1"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Another suggestion is the city now known as </a:t>
            </a:r>
            <a:r>
              <a:rPr lang="en-US" sz="2800" b="1" i="1" u="sng" dirty="0">
                <a:solidFill>
                  <a:srgbClr val="FFFFCC"/>
                </a:solidFill>
                <a:effectLst>
                  <a:outerShdw blurRad="38100" dist="38100" dir="2700000" algn="tl">
                    <a:srgbClr val="000000">
                      <a:alpha val="43137"/>
                    </a:srgbClr>
                  </a:outerShdw>
                </a:effectLst>
              </a:rPr>
              <a:t>Petra</a:t>
            </a:r>
            <a:r>
              <a:rPr lang="en-US" sz="2800" dirty="0">
                <a:effectLst>
                  <a:outerShdw blurRad="38100" dist="38100" dir="2700000" algn="tl">
                    <a:srgbClr val="000000">
                      <a:alpha val="43137"/>
                    </a:srgbClr>
                  </a:outerShdw>
                </a:effectLst>
              </a:rPr>
              <a:t>…this author prefers the identification with </a:t>
            </a:r>
            <a:r>
              <a:rPr lang="en-US" sz="2800" b="1" i="1" u="sng" dirty="0">
                <a:solidFill>
                  <a:srgbClr val="FFFFCC"/>
                </a:solidFill>
                <a:effectLst>
                  <a:outerShdw blurRad="38100" dist="38100" dir="2700000" algn="tl">
                    <a:srgbClr val="000000">
                      <a:alpha val="43137"/>
                    </a:srgbClr>
                  </a:outerShdw>
                </a:effectLst>
              </a:rPr>
              <a:t>Petra</a:t>
            </a:r>
            <a:r>
              <a:rPr lang="en-US" sz="2800" dirty="0">
                <a:effectLst>
                  <a:outerShdw blurRad="38100" dist="38100" dir="2700000" algn="tl">
                    <a:srgbClr val="000000">
                      <a:alpha val="43137"/>
                    </a:srgbClr>
                  </a:outerShdw>
                </a:effectLst>
              </a:rPr>
              <a:t>. </a:t>
            </a:r>
            <a:r>
              <a:rPr lang="en-US" sz="2800" b="1" i="1" u="sng" dirty="0">
                <a:solidFill>
                  <a:srgbClr val="FFFFCC"/>
                </a:solidFill>
                <a:effectLst>
                  <a:outerShdw blurRad="38100" dist="38100" dir="2700000" algn="tl">
                    <a:srgbClr val="000000">
                      <a:alpha val="43137"/>
                    </a:srgbClr>
                  </a:outerShdw>
                </a:effectLst>
              </a:rPr>
              <a:t>Petra</a:t>
            </a:r>
            <a:r>
              <a:rPr lang="en-US" sz="2800" dirty="0">
                <a:effectLst>
                  <a:outerShdw blurRad="38100" dist="38100" dir="2700000" algn="tl">
                    <a:srgbClr val="000000">
                      <a:alpha val="43137"/>
                    </a:srgbClr>
                  </a:outerShdw>
                </a:effectLst>
              </a:rPr>
              <a:t> is located in a basin within Mount Seir, and is totally surrounded by mountains and cliffs. The only way in and out of the city is through a narrow passageway that extends for about a mile and can only be negotiated by foot or by horseback. This makes the city easy to defend, and its surrounding high cliffs give added meaning and confirmation to Isaiah 33:16. Only a few abreast can enter through this passage at any one time, giving this city even greater defensibility.</a:t>
            </a:r>
            <a:r>
              <a:rPr lang="en-US" sz="2800" i="1" dirty="0">
                <a:effectLst>
                  <a:outerShdw blurRad="38100" dist="38100" dir="2700000" algn="tl">
                    <a:srgbClr val="000000">
                      <a:alpha val="43137"/>
                    </a:srgbClr>
                  </a:outerShdw>
                </a:effectLst>
              </a:rPr>
              <a:t>”</a:t>
            </a:r>
          </a:p>
        </p:txBody>
      </p:sp>
      <p:pic>
        <p:nvPicPr>
          <p:cNvPr id="1026" name="Picture 2" descr="Image result for arnold fruchtenbaum">
            <a:extLst>
              <a:ext uri="{FF2B5EF4-FFF2-40B4-BE49-F238E27FC236}">
                <a16:creationId xmlns:a16="http://schemas.microsoft.com/office/drawing/2014/main" id="{30D2C99B-34CC-4D80-B7E9-A3A5052A53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00013"/>
            <a:ext cx="1066657" cy="142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11101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200" dirty="0">
                <a:effectLst>
                  <a:outerShdw blurRad="38100" dist="38100" dir="2700000" algn="tl">
                    <a:srgbClr val="000000">
                      <a:alpha val="43137"/>
                    </a:srgbClr>
                  </a:outerShdw>
                </a:effectLst>
              </a:rPr>
              <a:t>Arnold Fruchtenbaum</a:t>
            </a:r>
            <a:br>
              <a:rPr lang="en-US" sz="3600" dirty="0">
                <a:effectLst>
                  <a:outerShdw blurRad="38100" dist="38100" dir="2700000" algn="tl">
                    <a:srgbClr val="000000">
                      <a:alpha val="43137"/>
                    </a:srgbClr>
                  </a:outerShdw>
                </a:effectLst>
              </a:rPr>
            </a:br>
            <a:r>
              <a:rPr lang="en-US" sz="2000" i="1" dirty="0" err="1">
                <a:solidFill>
                  <a:schemeClr val="tx1"/>
                </a:solidFill>
                <a:effectLst>
                  <a:outerShdw blurRad="38100" dist="38100" dir="2700000" algn="tl">
                    <a:srgbClr val="000000">
                      <a:alpha val="43137"/>
                    </a:srgbClr>
                  </a:outerShdw>
                </a:effectLst>
              </a:rPr>
              <a:t>Footseps</a:t>
            </a:r>
            <a:r>
              <a:rPr lang="en-US" sz="2000" i="1" dirty="0">
                <a:solidFill>
                  <a:schemeClr val="tx1"/>
                </a:solidFill>
                <a:effectLst>
                  <a:outerShdw blurRad="38100" dist="38100" dir="2700000" algn="tl">
                    <a:srgbClr val="000000">
                      <a:alpha val="43137"/>
                    </a:srgbClr>
                  </a:outerShdw>
                </a:effectLst>
              </a:rPr>
              <a:t> of the Messiah, </a:t>
            </a:r>
            <a:r>
              <a:rPr lang="en-US" sz="2000" dirty="0">
                <a:solidFill>
                  <a:schemeClr val="tx1"/>
                </a:solidFill>
                <a:effectLst>
                  <a:outerShdw blurRad="38100" dist="38100" dir="2700000" algn="tl">
                    <a:srgbClr val="000000">
                      <a:alpha val="43137"/>
                    </a:srgbClr>
                  </a:outerShdw>
                </a:effectLst>
              </a:rPr>
              <a:t>Page 296-97</a:t>
            </a:r>
          </a:p>
        </p:txBody>
      </p:sp>
      <p:sp>
        <p:nvSpPr>
          <p:cNvPr id="16387" name="Rectangle 3"/>
          <p:cNvSpPr>
            <a:spLocks noGrp="1" noChangeArrowheads="1"/>
          </p:cNvSpPr>
          <p:nvPr>
            <p:ph type="body" idx="1"/>
          </p:nvPr>
        </p:nvSpPr>
        <p:spPr>
          <a:xfrm>
            <a:off x="76200" y="1524000"/>
            <a:ext cx="8915400" cy="4876800"/>
          </a:xfrm>
        </p:spPr>
        <p:txBody>
          <a:bodyPr/>
          <a:lstStyle/>
          <a:p>
            <a:pPr marL="0" indent="0" algn="just">
              <a:buFontTx/>
              <a:buNone/>
              <a:defRPr/>
            </a:pPr>
            <a:r>
              <a:rPr lang="en-US" sz="2800" i="1"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The name </a:t>
            </a:r>
            <a:r>
              <a:rPr lang="en-US" sz="2800" i="1" dirty="0">
                <a:effectLst>
                  <a:outerShdw blurRad="38100" dist="38100" dir="2700000" algn="tl">
                    <a:srgbClr val="000000">
                      <a:alpha val="43137"/>
                    </a:srgbClr>
                  </a:outerShdw>
                </a:effectLst>
              </a:rPr>
              <a:t>Bozrah</a:t>
            </a:r>
            <a:r>
              <a:rPr lang="en-US" sz="2800" dirty="0">
                <a:effectLst>
                  <a:outerShdw blurRad="38100" dist="38100" dir="2700000" algn="tl">
                    <a:srgbClr val="000000">
                      <a:alpha val="43137"/>
                    </a:srgbClr>
                  </a:outerShdw>
                </a:effectLst>
              </a:rPr>
              <a:t> means ‘sheepfold.’ An ancient sheepfold had a narrow entrance so that the shepherd could count his sheep. Once inside the fold, the sheep had more room to move around. </a:t>
            </a:r>
            <a:r>
              <a:rPr lang="en-US" sz="2800" i="1" dirty="0">
                <a:effectLst>
                  <a:outerShdw blurRad="38100" dist="38100" dir="2700000" algn="tl">
                    <a:srgbClr val="000000">
                      <a:alpha val="43137"/>
                    </a:srgbClr>
                  </a:outerShdw>
                </a:effectLst>
              </a:rPr>
              <a:t>Petra</a:t>
            </a:r>
            <a:r>
              <a:rPr lang="en-US" sz="2800" dirty="0">
                <a:effectLst>
                  <a:outerShdw blurRad="38100" dist="38100" dir="2700000" algn="tl">
                    <a:srgbClr val="000000">
                      <a:alpha val="43137"/>
                    </a:srgbClr>
                  </a:outerShdw>
                </a:effectLst>
              </a:rPr>
              <a:t> is shaped like a giant sheepfold, with its narrow passage opening up to a spacious circle surrounded by cliffs. This is not true of the town of </a:t>
            </a:r>
            <a:r>
              <a:rPr lang="en-US" sz="2800" i="1" dirty="0" err="1">
                <a:effectLst>
                  <a:outerShdw blurRad="38100" dist="38100" dir="2700000" algn="tl">
                    <a:srgbClr val="000000">
                      <a:alpha val="43137"/>
                    </a:srgbClr>
                  </a:outerShdw>
                </a:effectLst>
              </a:rPr>
              <a:t>Buseira</a:t>
            </a:r>
            <a:r>
              <a:rPr lang="en-US" sz="2800" dirty="0">
                <a:effectLst>
                  <a:outerShdw blurRad="38100" dist="38100" dir="2700000" algn="tl">
                    <a:srgbClr val="000000">
                      <a:alpha val="43137"/>
                    </a:srgbClr>
                  </a:outerShdw>
                </a:effectLst>
              </a:rPr>
              <a:t>. Furthermore, </a:t>
            </a:r>
            <a:r>
              <a:rPr lang="en-US" sz="2800" b="1" u="sng" dirty="0">
                <a:solidFill>
                  <a:srgbClr val="FFFFCC"/>
                </a:solidFill>
                <a:effectLst>
                  <a:outerShdw blurRad="38100" dist="38100" dir="2700000" algn="tl">
                    <a:srgbClr val="000000">
                      <a:alpha val="43137"/>
                    </a:srgbClr>
                  </a:outerShdw>
                </a:effectLst>
              </a:rPr>
              <a:t>by modern </a:t>
            </a:r>
            <a:r>
              <a:rPr lang="en-US" sz="2800" b="1" i="1" u="sng" dirty="0">
                <a:solidFill>
                  <a:srgbClr val="FFFFCC"/>
                </a:solidFill>
                <a:effectLst>
                  <a:outerShdw blurRad="38100" dist="38100" dir="2700000" algn="tl">
                    <a:srgbClr val="000000">
                      <a:alpha val="43137"/>
                    </a:srgbClr>
                  </a:outerShdw>
                </a:effectLst>
              </a:rPr>
              <a:t>Petra</a:t>
            </a:r>
            <a:r>
              <a:rPr lang="en-US" sz="2800" b="1" u="sng" dirty="0">
                <a:solidFill>
                  <a:srgbClr val="FFFFCC"/>
                </a:solidFill>
                <a:effectLst>
                  <a:outerShdw blurRad="38100" dist="38100" dir="2700000" algn="tl">
                    <a:srgbClr val="000000">
                      <a:alpha val="43137"/>
                    </a:srgbClr>
                  </a:outerShdw>
                </a:effectLst>
              </a:rPr>
              <a:t> is a site known as </a:t>
            </a:r>
            <a:r>
              <a:rPr lang="en-US" sz="2800" b="1" i="1" u="sng" dirty="0">
                <a:solidFill>
                  <a:srgbClr val="FFFFCC"/>
                </a:solidFill>
                <a:effectLst>
                  <a:outerShdw blurRad="38100" dist="38100" dir="2700000" algn="tl">
                    <a:srgbClr val="000000">
                      <a:alpha val="43137"/>
                    </a:srgbClr>
                  </a:outerShdw>
                </a:effectLst>
              </a:rPr>
              <a:t>Butzeira</a:t>
            </a:r>
            <a:r>
              <a:rPr lang="en-US" sz="2800" b="1" u="sng" dirty="0">
                <a:solidFill>
                  <a:srgbClr val="FFFFCC"/>
                </a:solidFill>
                <a:effectLst>
                  <a:outerShdw blurRad="38100" dist="38100" dir="2700000" algn="tl">
                    <a:srgbClr val="000000">
                      <a:alpha val="43137"/>
                    </a:srgbClr>
                  </a:outerShdw>
                </a:effectLst>
              </a:rPr>
              <a:t>, which retains the Hebrew </a:t>
            </a:r>
            <a:r>
              <a:rPr lang="en-US" sz="2800" b="1" i="1" u="sng" dirty="0" err="1">
                <a:solidFill>
                  <a:srgbClr val="FFFFCC"/>
                </a:solidFill>
                <a:effectLst>
                  <a:outerShdw blurRad="38100" dist="38100" dir="2700000" algn="tl">
                    <a:srgbClr val="000000">
                      <a:alpha val="43137"/>
                    </a:srgbClr>
                  </a:outerShdw>
                </a:effectLst>
              </a:rPr>
              <a:t>Botzrah</a:t>
            </a:r>
            <a:r>
              <a:rPr lang="en-US" sz="2800" dirty="0">
                <a:effectLst>
                  <a:outerShdw blurRad="38100" dist="38100" dir="2700000" algn="tl">
                    <a:srgbClr val="000000">
                      <a:alpha val="43137"/>
                    </a:srgbClr>
                  </a:outerShdw>
                </a:effectLst>
              </a:rPr>
              <a:t>...It will be a very defensible city located in Mount Seir...Furthermore, as they flee and while they are living there, food and water will be miraculously provided.</a:t>
            </a:r>
            <a:r>
              <a:rPr lang="en-US" sz="2800" i="1" dirty="0">
                <a:effectLst>
                  <a:outerShdw blurRad="38100" dist="38100" dir="2700000" algn="tl">
                    <a:srgbClr val="000000">
                      <a:alpha val="43137"/>
                    </a:srgbClr>
                  </a:outerShdw>
                </a:effectLst>
              </a:rPr>
              <a:t>”</a:t>
            </a:r>
          </a:p>
        </p:txBody>
      </p:sp>
      <p:pic>
        <p:nvPicPr>
          <p:cNvPr id="1026" name="Picture 2" descr="Image result for arnold fruchtenbaum">
            <a:extLst>
              <a:ext uri="{FF2B5EF4-FFF2-40B4-BE49-F238E27FC236}">
                <a16:creationId xmlns:a16="http://schemas.microsoft.com/office/drawing/2014/main" id="{30D2C99B-34CC-4D80-B7E9-A3A5052A53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00013"/>
            <a:ext cx="1066657" cy="142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70674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49" y="433699"/>
            <a:ext cx="9103702" cy="5990602"/>
          </a:xfrm>
          <a:prstGeom prst="rect">
            <a:avLst/>
          </a:prstGeom>
        </p:spPr>
      </p:pic>
    </p:spTree>
    <p:extLst>
      <p:ext uri="{BB962C8B-B14F-4D97-AF65-F5344CB8AC3E}">
        <p14:creationId xmlns:p14="http://schemas.microsoft.com/office/powerpoint/2010/main" val="17003225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3276600" y="1600200"/>
            <a:ext cx="5715000" cy="4460875"/>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Search the </a:t>
            </a:r>
            <a:r>
              <a:rPr lang="en-US" b="1" u="sng" dirty="0">
                <a:solidFill>
                  <a:srgbClr val="FFFFCC"/>
                </a:solidFill>
                <a:effectLst>
                  <a:outerShdw blurRad="38100" dist="38100" dir="2700000" algn="tl">
                    <a:srgbClr val="000000">
                      <a:alpha val="43137"/>
                    </a:srgbClr>
                  </a:outerShdw>
                </a:effectLst>
              </a:rPr>
              <a:t>immediate</a:t>
            </a:r>
            <a:r>
              <a:rPr lang="en-US" dirty="0">
                <a:effectLst>
                  <a:outerShdw blurRad="38100" dist="38100" dir="2700000" algn="tl">
                    <a:srgbClr val="000000">
                      <a:alpha val="43137"/>
                    </a:srgbClr>
                  </a:outerShdw>
                </a:effectLst>
              </a:rPr>
              <a:t> context</a:t>
            </a:r>
          </a:p>
          <a:p>
            <a:pPr marL="914400" lvl="1" indent="-457200" eaLnBrk="1" hangingPunct="1">
              <a:spcBef>
                <a:spcPts val="0"/>
              </a:spcBef>
              <a:spcAft>
                <a:spcPts val="2400"/>
              </a:spcAft>
            </a:pPr>
            <a:r>
              <a:rPr lang="en-US" sz="3200" dirty="0" err="1">
                <a:effectLst>
                  <a:outerShdw blurRad="38100" dist="38100" dir="2700000" algn="tl">
                    <a:srgbClr val="000000">
                      <a:alpha val="43137"/>
                    </a:srgbClr>
                  </a:outerShdw>
                </a:effectLst>
              </a:rPr>
              <a:t>Walvoord</a:t>
            </a:r>
            <a:r>
              <a:rPr lang="en-US" sz="3200" dirty="0">
                <a:effectLst>
                  <a:outerShdw blurRad="38100" dist="38100" dir="2700000" algn="tl">
                    <a:srgbClr val="000000">
                      <a:alpha val="43137"/>
                    </a:srgbClr>
                  </a:outerShdw>
                </a:effectLst>
              </a:rPr>
              <a:t>: 26X</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Search the </a:t>
            </a:r>
            <a:r>
              <a:rPr lang="en-US" b="1" u="sng" dirty="0">
                <a:solidFill>
                  <a:srgbClr val="FFFFCC"/>
                </a:solidFill>
                <a:effectLst>
                  <a:outerShdw blurRad="38100" dist="38100" dir="2700000" algn="tl">
                    <a:srgbClr val="000000">
                      <a:alpha val="43137"/>
                    </a:srgbClr>
                  </a:outerShdw>
                </a:effectLst>
              </a:rPr>
              <a:t>remote</a:t>
            </a:r>
            <a:r>
              <a:rPr lang="en-US" dirty="0">
                <a:effectLst>
                  <a:outerShdw blurRad="38100" dist="38100" dir="2700000" algn="tl">
                    <a:srgbClr val="000000">
                      <a:alpha val="43137"/>
                    </a:srgbClr>
                  </a:outerShdw>
                </a:effectLst>
              </a:rPr>
              <a:t> context</a:t>
            </a:r>
          </a:p>
          <a:p>
            <a:pPr marL="914400" lvl="1" indent="-457200" eaLnBrk="1" hangingPunct="1">
              <a:spcBef>
                <a:spcPts val="0"/>
              </a:spcBef>
              <a:spcAft>
                <a:spcPts val="2400"/>
              </a:spcAft>
            </a:pPr>
            <a:r>
              <a:rPr lang="en-US" dirty="0">
                <a:effectLst>
                  <a:outerShdw blurRad="38100" dist="38100" dir="2700000" algn="tl">
                    <a:srgbClr val="000000">
                      <a:alpha val="43137"/>
                    </a:srgbClr>
                  </a:outerShdw>
                </a:effectLst>
              </a:rPr>
              <a:t>Old Testament</a:t>
            </a:r>
          </a:p>
          <a:p>
            <a:pPr marL="914400" lvl="1" indent="-457200" eaLnBrk="1" hangingPunct="1">
              <a:spcBef>
                <a:spcPts val="0"/>
              </a:spcBef>
              <a:spcAft>
                <a:spcPts val="2400"/>
              </a:spcAft>
            </a:pPr>
            <a:r>
              <a:rPr lang="en-US" dirty="0">
                <a:effectLst>
                  <a:outerShdw blurRad="38100" dist="38100" dir="2700000" algn="tl">
                    <a:srgbClr val="000000">
                      <a:alpha val="43137"/>
                    </a:srgbClr>
                  </a:outerShdw>
                </a:effectLst>
              </a:rPr>
              <a:t>Thomas: 278 / 404 verses</a:t>
            </a:r>
          </a:p>
        </p:txBody>
      </p:sp>
      <p:pic>
        <p:nvPicPr>
          <p:cNvPr id="2" name="Picture 1"/>
          <p:cNvPicPr>
            <a:picLocks noChangeAspect="1"/>
          </p:cNvPicPr>
          <p:nvPr/>
        </p:nvPicPr>
        <p:blipFill>
          <a:blip r:embed="rId2"/>
          <a:stretch>
            <a:fillRect/>
          </a:stretch>
        </p:blipFill>
        <p:spPr>
          <a:xfrm>
            <a:off x="269875" y="1752600"/>
            <a:ext cx="2854325" cy="2854325"/>
          </a:xfrm>
          <a:prstGeom prst="rect">
            <a:avLst/>
          </a:prstGeom>
          <a:ln w="38100">
            <a:solidFill>
              <a:schemeClr val="tx1"/>
            </a:solidFill>
          </a:ln>
        </p:spPr>
      </p:pic>
    </p:spTree>
    <p:extLst>
      <p:ext uri="{BB962C8B-B14F-4D97-AF65-F5344CB8AC3E}">
        <p14:creationId xmlns:p14="http://schemas.microsoft.com/office/powerpoint/2010/main" val="240921858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18548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11:15</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forever and ever.’” (cf. Matt. 6:10)</a:t>
            </a:r>
          </a:p>
        </p:txBody>
      </p:sp>
      <p:pic>
        <p:nvPicPr>
          <p:cNvPr id="6" name="Picture 5">
            <a:extLst>
              <a:ext uri="{FF2B5EF4-FFF2-40B4-BE49-F238E27FC236}">
                <a16:creationId xmlns:a16="http://schemas.microsoft.com/office/drawing/2014/main" id="{ECDA44F2-033B-4A28-A10E-8D044393D4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5098" y="3125493"/>
            <a:ext cx="2461193" cy="1828800"/>
          </a:xfrm>
          <a:prstGeom prst="rect">
            <a:avLst/>
          </a:prstGeom>
        </p:spPr>
      </p:pic>
    </p:spTree>
    <p:extLst>
      <p:ext uri="{BB962C8B-B14F-4D97-AF65-F5344CB8AC3E}">
        <p14:creationId xmlns:p14="http://schemas.microsoft.com/office/powerpoint/2010/main" val="60035297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B3B903-3D83-4380-A407-5F4D6CBA5A5F}"/>
              </a:ext>
            </a:extLst>
          </p:cNvPr>
          <p:cNvPicPr>
            <a:picLocks noChangeAspect="1"/>
          </p:cNvPicPr>
          <p:nvPr/>
        </p:nvPicPr>
        <p:blipFill>
          <a:blip r:embed="rId2"/>
          <a:stretch>
            <a:fillRect/>
          </a:stretch>
        </p:blipFill>
        <p:spPr>
          <a:xfrm>
            <a:off x="152952" y="95666"/>
            <a:ext cx="8838095" cy="6666667"/>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42900" y="228600"/>
            <a:ext cx="8458200" cy="914400"/>
          </a:xfrm>
        </p:spPr>
        <p:txBody>
          <a:bodyPr/>
          <a:lstStyle/>
          <a:p>
            <a:pPr algn="ctr" eaLnBrk="1" hangingPunct="1"/>
            <a:r>
              <a:rPr lang="en-US" sz="4000" dirty="0">
                <a:effectLst>
                  <a:outerShdw blurRad="38100" dist="38100" dir="2700000" algn="tl">
                    <a:srgbClr val="000000">
                      <a:alpha val="43137"/>
                    </a:srgbClr>
                  </a:outerShdw>
                </a:effectLst>
              </a:rPr>
              <a:t>2 CYCLES OF SATANIC PERSECUTION</a:t>
            </a:r>
          </a:p>
        </p:txBody>
      </p:sp>
      <p:sp>
        <p:nvSpPr>
          <p:cNvPr id="29699" name="Rectangle 4"/>
          <p:cNvSpPr>
            <a:spLocks noGrp="1" noChangeArrowheads="1"/>
          </p:cNvSpPr>
          <p:nvPr>
            <p:ph type="body" sz="half" idx="4294967295"/>
          </p:nvPr>
        </p:nvSpPr>
        <p:spPr>
          <a:xfrm>
            <a:off x="3352800" y="1598613"/>
            <a:ext cx="5791200" cy="2973387"/>
          </a:xfrm>
        </p:spPr>
        <p:txBody>
          <a:bodyPr/>
          <a:lstStyle/>
          <a:p>
            <a:pPr marL="461963" indent="-461963" eaLnBrk="1" hangingPunct="1">
              <a:buSzPct val="100000"/>
              <a:buFont typeface="+mj-lt"/>
              <a:buAutoNum type="arabicPeriod"/>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Pursues the woman” = persecution of Israel 12:13-14</a:t>
            </a:r>
          </a:p>
          <a:p>
            <a:pPr marL="461963" indent="-461963" eaLnBrk="1" hangingPunct="1">
              <a:buSzPct val="100000"/>
              <a:buFont typeface="+mj-lt"/>
              <a:buAutoNum type="arabicPeriod"/>
            </a:pPr>
            <a:endParaRPr lang="en-US" sz="2800" dirty="0">
              <a:effectLst>
                <a:outerShdw blurRad="38100" dist="38100" dir="2700000" algn="tl">
                  <a:srgbClr val="000000">
                    <a:alpha val="43137"/>
                  </a:srgbClr>
                </a:outerShdw>
              </a:effectLst>
            </a:endParaRPr>
          </a:p>
          <a:p>
            <a:pPr marL="461963" indent="-461963" eaLnBrk="1" hangingPunct="1">
              <a:buSzPct val="100000"/>
              <a:buFont typeface="+mj-lt"/>
              <a:buAutoNum type="arabicPeriod"/>
            </a:pPr>
            <a:r>
              <a:rPr lang="en-US" b="1" dirty="0">
                <a:solidFill>
                  <a:srgbClr val="FFFFCC"/>
                </a:solidFill>
                <a:effectLst>
                  <a:outerShdw blurRad="38100" dist="38100" dir="2700000" algn="tl">
                    <a:srgbClr val="000000">
                      <a:alpha val="43137"/>
                    </a:srgbClr>
                  </a:outerShdw>
                </a:effectLst>
              </a:rPr>
              <a:t>“</a:t>
            </a:r>
            <a:r>
              <a:rPr lang="en-US" b="1" i="1" u="sng" dirty="0">
                <a:solidFill>
                  <a:srgbClr val="FFFFCC"/>
                </a:solidFill>
                <a:effectLst>
                  <a:outerShdw blurRad="38100" dist="38100" dir="2700000" algn="tl">
                    <a:srgbClr val="000000">
                      <a:alpha val="43137"/>
                    </a:srgbClr>
                  </a:outerShdw>
                </a:effectLst>
              </a:rPr>
              <a:t>Flood from his mouth” = tries to destroy Israel 12:15-16</a:t>
            </a:r>
          </a:p>
        </p:txBody>
      </p:sp>
      <p:pic>
        <p:nvPicPr>
          <p:cNvPr id="29700" name="Picture 5" descr="C:\Documents and Settings\Owner\Application Data\Microsoft\Media Catalog\clip0010.BMP"/>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152400" y="1522412"/>
            <a:ext cx="3028489" cy="3657600"/>
          </a:xfrm>
        </p:spPr>
      </p:pic>
    </p:spTree>
    <p:extLst>
      <p:ext uri="{BB962C8B-B14F-4D97-AF65-F5344CB8AC3E}">
        <p14:creationId xmlns:p14="http://schemas.microsoft.com/office/powerpoint/2010/main" val="361261626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2650C4A-A76E-490D-9948-BC0D420E42CD}"/>
              </a:ext>
            </a:extLst>
          </p:cNvPr>
          <p:cNvPicPr>
            <a:picLocks noChangeAspect="1"/>
          </p:cNvPicPr>
          <p:nvPr/>
        </p:nvPicPr>
        <p:blipFill>
          <a:blip r:embed="rId2" cstate="print"/>
          <a:srcRect/>
          <a:stretch>
            <a:fillRect/>
          </a:stretch>
        </p:blipFill>
        <p:spPr bwMode="auto">
          <a:xfrm>
            <a:off x="0" y="0"/>
            <a:ext cx="9144000" cy="6858000"/>
          </a:xfrm>
          <a:prstGeom prst="rect">
            <a:avLst/>
          </a:prstGeom>
        </p:spPr>
      </p:pic>
      <p:sp>
        <p:nvSpPr>
          <p:cNvPr id="38914" name="Rectangle 3"/>
          <p:cNvSpPr>
            <a:spLocks noChangeArrowheads="1"/>
          </p:cNvSpPr>
          <p:nvPr/>
        </p:nvSpPr>
        <p:spPr bwMode="auto">
          <a:xfrm>
            <a:off x="0" y="0"/>
            <a:ext cx="91440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9:26</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after the sixty-two weeks the Messiah will be cut off and have nothing,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people of the prince who is to come will destroy the city and the sanctuary. And its end will come with a flood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to the end there will be war; desolations are determined.</a:t>
            </a:r>
          </a:p>
        </p:txBody>
      </p:sp>
    </p:spTree>
    <p:extLst>
      <p:ext uri="{BB962C8B-B14F-4D97-AF65-F5344CB8AC3E}">
        <p14:creationId xmlns:p14="http://schemas.microsoft.com/office/powerpoint/2010/main" val="226067759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Descriptions of Satanic Hatred</a:t>
            </a:r>
          </a:p>
        </p:txBody>
      </p:sp>
      <p:sp>
        <p:nvSpPr>
          <p:cNvPr id="32771" name="Rectangle 3"/>
          <p:cNvSpPr>
            <a:spLocks noGrp="1" noChangeArrowheads="1"/>
          </p:cNvSpPr>
          <p:nvPr>
            <p:ph type="body" idx="1"/>
          </p:nvPr>
        </p:nvSpPr>
        <p:spPr>
          <a:xfrm>
            <a:off x="360362" y="1676400"/>
            <a:ext cx="5943600" cy="3733800"/>
          </a:xfrm>
        </p:spPr>
        <p:txBody>
          <a:bodyPr/>
          <a:lstStyle/>
          <a:p>
            <a:pPr marL="457200" indent="-457200" eaLnBrk="1" hangingPunct="1">
              <a:lnSpc>
                <a:spcPct val="90000"/>
              </a:lnSpc>
              <a:spcBef>
                <a:spcPts val="0"/>
              </a:spcBef>
              <a:spcAft>
                <a:spcPts val="2400"/>
              </a:spcAft>
            </a:pPr>
            <a:r>
              <a:rPr lang="en-US" sz="3600" dirty="0">
                <a:effectLst>
                  <a:outerShdw blurRad="38100" dist="38100" dir="2700000" algn="tl">
                    <a:srgbClr val="000000">
                      <a:alpha val="43137"/>
                    </a:srgbClr>
                  </a:outerShdw>
                </a:effectLst>
              </a:rPr>
              <a:t>Wrath 12:12</a:t>
            </a:r>
          </a:p>
          <a:p>
            <a:pPr marL="457200" indent="-457200" eaLnBrk="1" hangingPunct="1">
              <a:lnSpc>
                <a:spcPct val="90000"/>
              </a:lnSpc>
              <a:spcBef>
                <a:spcPts val="0"/>
              </a:spcBef>
              <a:spcAft>
                <a:spcPts val="2400"/>
              </a:spcAft>
            </a:pPr>
            <a:r>
              <a:rPr lang="en-US" sz="3600" dirty="0">
                <a:effectLst>
                  <a:outerShdw blurRad="38100" dist="38100" dir="2700000" algn="tl">
                    <a:srgbClr val="000000">
                      <a:alpha val="43137"/>
                    </a:srgbClr>
                  </a:outerShdw>
                </a:effectLst>
              </a:rPr>
              <a:t>Persecution (</a:t>
            </a:r>
            <a:r>
              <a:rPr lang="en-US" sz="3600" i="1" dirty="0" err="1">
                <a:effectLst>
                  <a:outerShdw blurRad="38100" dist="38100" dir="2700000" algn="tl">
                    <a:srgbClr val="000000">
                      <a:alpha val="43137"/>
                    </a:srgbClr>
                  </a:outerShdw>
                </a:effectLst>
              </a:rPr>
              <a:t>diōkō</a:t>
            </a:r>
            <a:r>
              <a:rPr lang="en-US" sz="3600" dirty="0">
                <a:effectLst>
                  <a:outerShdw blurRad="38100" dist="38100" dir="2700000" algn="tl">
                    <a:srgbClr val="000000">
                      <a:alpha val="43137"/>
                    </a:srgbClr>
                  </a:outerShdw>
                </a:effectLst>
              </a:rPr>
              <a:t>) 12:13</a:t>
            </a:r>
          </a:p>
          <a:p>
            <a:pPr marL="457200" indent="-457200" eaLnBrk="1" hangingPunct="1">
              <a:lnSpc>
                <a:spcPct val="90000"/>
              </a:lnSpc>
              <a:spcBef>
                <a:spcPts val="0"/>
              </a:spcBef>
              <a:spcAft>
                <a:spcPts val="2400"/>
              </a:spcAft>
            </a:pPr>
            <a:r>
              <a:rPr lang="en-US" sz="3600" dirty="0">
                <a:effectLst>
                  <a:outerShdw blurRad="38100" dist="38100" dir="2700000" algn="tl">
                    <a:srgbClr val="000000">
                      <a:alpha val="43137"/>
                    </a:srgbClr>
                  </a:outerShdw>
                </a:effectLst>
              </a:rPr>
              <a:t>Sweep away 12:15</a:t>
            </a:r>
          </a:p>
          <a:p>
            <a:pPr marL="457200" indent="-457200" eaLnBrk="1" hangingPunct="1">
              <a:lnSpc>
                <a:spcPct val="90000"/>
              </a:lnSpc>
              <a:spcBef>
                <a:spcPts val="0"/>
              </a:spcBef>
              <a:spcAft>
                <a:spcPts val="2400"/>
              </a:spcAft>
            </a:pPr>
            <a:r>
              <a:rPr lang="en-US" sz="3600" dirty="0">
                <a:effectLst>
                  <a:outerShdw blurRad="38100" dist="38100" dir="2700000" algn="tl">
                    <a:srgbClr val="000000">
                      <a:alpha val="43137"/>
                    </a:srgbClr>
                  </a:outerShdw>
                </a:effectLst>
              </a:rPr>
              <a:t>Enraged (</a:t>
            </a:r>
            <a:r>
              <a:rPr lang="en-US" sz="3600" i="1" dirty="0" err="1">
                <a:effectLst>
                  <a:outerShdw blurRad="38100" dist="38100" dir="2700000" algn="tl">
                    <a:srgbClr val="000000">
                      <a:alpha val="43137"/>
                    </a:srgbClr>
                  </a:outerShdw>
                </a:effectLst>
              </a:rPr>
              <a:t>orgizō</a:t>
            </a:r>
            <a:r>
              <a:rPr lang="en-US" sz="3600" dirty="0">
                <a:effectLst>
                  <a:outerShdw blurRad="38100" dist="38100" dir="2700000" algn="tl">
                    <a:srgbClr val="000000">
                      <a:alpha val="43137"/>
                    </a:srgbClr>
                  </a:outerShdw>
                </a:effectLst>
              </a:rPr>
              <a:t>) 12:17</a:t>
            </a:r>
          </a:p>
          <a:p>
            <a:pPr marL="457200" indent="-457200" eaLnBrk="1" hangingPunct="1">
              <a:lnSpc>
                <a:spcPct val="90000"/>
              </a:lnSpc>
              <a:spcBef>
                <a:spcPts val="0"/>
              </a:spcBef>
              <a:spcAft>
                <a:spcPts val="2400"/>
              </a:spcAft>
            </a:pPr>
            <a:r>
              <a:rPr lang="en-US" sz="3600" dirty="0">
                <a:effectLst>
                  <a:outerShdw blurRad="38100" dist="38100" dir="2700000" algn="tl">
                    <a:srgbClr val="000000">
                      <a:alpha val="43137"/>
                    </a:srgbClr>
                  </a:outerShdw>
                </a:effectLst>
              </a:rPr>
              <a:t>War (</a:t>
            </a:r>
            <a:r>
              <a:rPr lang="en-US" sz="3600" i="1" dirty="0" err="1">
                <a:effectLst>
                  <a:outerShdw blurRad="38100" dist="38100" dir="2700000" algn="tl">
                    <a:srgbClr val="000000">
                      <a:alpha val="43137"/>
                    </a:srgbClr>
                  </a:outerShdw>
                </a:effectLst>
              </a:rPr>
              <a:t>polemos</a:t>
            </a:r>
            <a:r>
              <a:rPr lang="en-US" sz="3600" dirty="0">
                <a:effectLst>
                  <a:outerShdw blurRad="38100" dist="38100" dir="2700000" algn="tl">
                    <a:srgbClr val="000000">
                      <a:alpha val="43137"/>
                    </a:srgbClr>
                  </a:outerShdw>
                </a:effectLst>
              </a:rPr>
              <a:t>) 12:17</a:t>
            </a:r>
          </a:p>
        </p:txBody>
      </p:sp>
      <p:pic>
        <p:nvPicPr>
          <p:cNvPr id="32772"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505768" y="2499360"/>
            <a:ext cx="3336925" cy="3429000"/>
          </a:xfrm>
          <a:prstGeom prst="rect">
            <a:avLst/>
          </a:prstGeom>
          <a:noFill/>
          <a:ln w="9525">
            <a:noFill/>
            <a:miter lim="800000"/>
            <a:headEnd/>
            <a:tailEnd/>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12420904"/>
              </p:ext>
            </p:extLst>
          </p:nvPr>
        </p:nvGraphicFramePr>
        <p:xfrm>
          <a:off x="228600" y="533189"/>
          <a:ext cx="8458200" cy="3634809"/>
        </p:xfrm>
        <a:graphic>
          <a:graphicData uri="http://schemas.openxmlformats.org/drawingml/2006/table">
            <a:tbl>
              <a:tblPr firstRow="1" bandRow="1">
                <a:tableStyleId>{AF606853-7671-496A-8E4F-DF71F8EC918B}</a:tableStyleId>
              </a:tblPr>
              <a:tblGrid>
                <a:gridCol w="4229100">
                  <a:extLst>
                    <a:ext uri="{9D8B030D-6E8A-4147-A177-3AD203B41FA5}">
                      <a16:colId xmlns:a16="http://schemas.microsoft.com/office/drawing/2014/main" val="2191731211"/>
                    </a:ext>
                  </a:extLst>
                </a:gridCol>
                <a:gridCol w="4229100">
                  <a:extLst>
                    <a:ext uri="{9D8B030D-6E8A-4147-A177-3AD203B41FA5}">
                      <a16:colId xmlns:a16="http://schemas.microsoft.com/office/drawing/2014/main" val="1268590584"/>
                    </a:ext>
                  </a:extLst>
                </a:gridCol>
              </a:tblGrid>
              <a:tr h="891609">
                <a:tc gridSpan="2">
                  <a:txBody>
                    <a:bodyPr/>
                    <a:lstStyle/>
                    <a:p>
                      <a:pPr algn="ctr"/>
                      <a:r>
                        <a:rPr lang="en-US" sz="3000" b="1" dirty="0">
                          <a:solidFill>
                            <a:srgbClr val="000099"/>
                          </a:solidFill>
                          <a:effectLst/>
                          <a:latin typeface="Calibri" panose="020F0502020204030204" pitchFamily="34" charset="0"/>
                          <a:ea typeface="+mj-ea"/>
                          <a:cs typeface="+mj-cs"/>
                        </a:rPr>
                        <a:t>How Israel Has Blessed the World </a:t>
                      </a:r>
                    </a:p>
                    <a:p>
                      <a:pPr algn="ctr"/>
                      <a:r>
                        <a:rPr lang="en-US" sz="2400" b="1" dirty="0">
                          <a:solidFill>
                            <a:srgbClr val="000099"/>
                          </a:solidFill>
                          <a:effectLst/>
                          <a:latin typeface="Calibri" panose="020F0502020204030204" pitchFamily="34" charset="0"/>
                          <a:ea typeface="+mj-ea"/>
                          <a:cs typeface="+mj-cs"/>
                        </a:rPr>
                        <a:t>(Gen 12:3; Rom 9:4-5) </a:t>
                      </a: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dirty="0"/>
                    </a:p>
                  </a:txBody>
                  <a:tcPr/>
                </a:tc>
                <a:extLst>
                  <a:ext uri="{0D108BD9-81ED-4DB2-BD59-A6C34878D82A}">
                    <a16:rowId xmlns:a16="http://schemas.microsoft.com/office/drawing/2014/main" val="3735955494"/>
                  </a:ext>
                </a:extLst>
              </a:tr>
              <a:tr h="548640">
                <a:tc>
                  <a:txBody>
                    <a:bodyPr/>
                    <a:lstStyle/>
                    <a:p>
                      <a:pPr marL="690563" indent="-690563" eaLnBrk="1" hangingPunct="1">
                        <a:spcBef>
                          <a:spcPts val="0"/>
                        </a:spcBef>
                        <a:spcAft>
                          <a:spcPts val="0"/>
                        </a:spcAft>
                        <a:buClr>
                          <a:srgbClr val="0000FF"/>
                        </a:buClr>
                        <a:buSzPct val="120000"/>
                        <a:buFont typeface="Wingdings" panose="05000000000000000000" pitchFamily="2" charset="2"/>
                        <a:buChar char=""/>
                      </a:pPr>
                      <a:r>
                        <a:rPr lang="en-US" altLang="en-US" sz="2400" b="1" dirty="0">
                          <a:solidFill>
                            <a:schemeClr val="tx1"/>
                          </a:solidFill>
                          <a:effectLst/>
                          <a:latin typeface="Calibri" panose="020F0502020204030204" pitchFamily="34" charset="0"/>
                          <a:cs typeface="Calibri" panose="020F0502020204030204" pitchFamily="34" charset="0"/>
                        </a:rPr>
                        <a:t>Patriarchs</a:t>
                      </a:r>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90563" indent="-690563" algn="l" defTabSz="914400" rtl="0" eaLnBrk="1" latinLnBrk="0" hangingPunct="1">
                        <a:spcBef>
                          <a:spcPts val="0"/>
                        </a:spcBef>
                        <a:spcAft>
                          <a:spcPts val="0"/>
                        </a:spcAft>
                        <a:buClr>
                          <a:srgbClr val="0000FF"/>
                        </a:buClr>
                        <a:buSzPct val="120000"/>
                        <a:buFont typeface="Wingdings" panose="05000000000000000000" pitchFamily="2" charset="2"/>
                        <a:buChar char=""/>
                      </a:pPr>
                      <a:r>
                        <a:rPr lang="en-US" altLang="en-US" sz="2400" b="1" kern="1200" dirty="0">
                          <a:solidFill>
                            <a:schemeClr val="tx1"/>
                          </a:solidFill>
                          <a:effectLst/>
                          <a:latin typeface="Calibri" panose="020F0502020204030204" pitchFamily="34" charset="0"/>
                          <a:ea typeface="+mn-ea"/>
                          <a:cs typeface="Calibri" panose="020F0502020204030204" pitchFamily="34" charset="0"/>
                        </a:rPr>
                        <a:t>Biblical writers</a:t>
                      </a:r>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709153"/>
                  </a:ext>
                </a:extLst>
              </a:tr>
              <a:tr h="548640">
                <a:tc>
                  <a:txBody>
                    <a:bodyPr/>
                    <a:lstStyle/>
                    <a:p>
                      <a:pPr marL="690563" indent="-690563" algn="l" defTabSz="914400" rtl="0" eaLnBrk="1" latinLnBrk="0" hangingPunct="1">
                        <a:spcBef>
                          <a:spcPts val="0"/>
                        </a:spcBef>
                        <a:spcAft>
                          <a:spcPts val="0"/>
                        </a:spcAft>
                        <a:buClr>
                          <a:srgbClr val="0000FF"/>
                        </a:buClr>
                        <a:buSzPct val="120000"/>
                        <a:buFont typeface="Wingdings" panose="05000000000000000000" pitchFamily="2" charset="2"/>
                        <a:buChar char=""/>
                      </a:pPr>
                      <a:r>
                        <a:rPr lang="en-US" altLang="en-US" sz="2400" b="1" kern="1200" dirty="0">
                          <a:solidFill>
                            <a:schemeClr val="tx1"/>
                          </a:solidFill>
                          <a:effectLst/>
                          <a:latin typeface="Calibri" panose="020F0502020204030204" pitchFamily="34" charset="0"/>
                          <a:ea typeface="+mn-ea"/>
                          <a:cs typeface="Calibri" panose="020F0502020204030204" pitchFamily="34" charset="0"/>
                        </a:rPr>
                        <a:t>Law</a:t>
                      </a:r>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90563" indent="-690563" algn="l" defTabSz="914400" rtl="0" eaLnBrk="1" latinLnBrk="0" hangingPunct="1">
                        <a:spcBef>
                          <a:spcPts val="0"/>
                        </a:spcBef>
                        <a:spcAft>
                          <a:spcPts val="0"/>
                        </a:spcAft>
                        <a:buClr>
                          <a:srgbClr val="0000FF"/>
                        </a:buClr>
                        <a:buSzPct val="120000"/>
                        <a:buFont typeface="Wingdings" panose="05000000000000000000" pitchFamily="2" charset="2"/>
                        <a:buChar char=""/>
                      </a:pPr>
                      <a:r>
                        <a:rPr lang="en-US" altLang="en-US" sz="2400" b="1" kern="1200" dirty="0">
                          <a:solidFill>
                            <a:schemeClr val="tx1"/>
                          </a:solidFill>
                          <a:effectLst/>
                          <a:latin typeface="Calibri" panose="020F0502020204030204" pitchFamily="34" charset="0"/>
                          <a:ea typeface="+mn-ea"/>
                          <a:cs typeface="Calibri" panose="020F0502020204030204" pitchFamily="34" charset="0"/>
                        </a:rPr>
                        <a:t>Early </a:t>
                      </a:r>
                      <a:r>
                        <a:rPr lang="en-US" altLang="en-US" sz="2400" b="1" kern="1200" dirty="0">
                          <a:solidFill>
                            <a:schemeClr val="tx1"/>
                          </a:solidFill>
                          <a:effectLst/>
                          <a:latin typeface="Calibri" panose="020F0502020204030204" pitchFamily="34" charset="0"/>
                          <a:ea typeface="+mn-ea"/>
                          <a:cs typeface="Times New Roman" charset="0"/>
                        </a:rPr>
                        <a:t>church</a:t>
                      </a:r>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5921106"/>
                  </a:ext>
                </a:extLst>
              </a:tr>
              <a:tr h="548640">
                <a:tc>
                  <a:txBody>
                    <a:bodyPr/>
                    <a:lstStyle/>
                    <a:p>
                      <a:pPr marL="690563" indent="-690563" algn="l" defTabSz="914400" rtl="0" eaLnBrk="1" latinLnBrk="0" hangingPunct="1">
                        <a:spcBef>
                          <a:spcPts val="0"/>
                        </a:spcBef>
                        <a:spcAft>
                          <a:spcPts val="0"/>
                        </a:spcAft>
                        <a:buClr>
                          <a:srgbClr val="0000FF"/>
                        </a:buClr>
                        <a:buSzPct val="120000"/>
                        <a:buFont typeface="Wingdings" panose="05000000000000000000" pitchFamily="2" charset="2"/>
                        <a:buChar char=""/>
                      </a:pPr>
                      <a:r>
                        <a:rPr lang="en-US" altLang="en-US" sz="2400" b="1" kern="1200" dirty="0">
                          <a:solidFill>
                            <a:schemeClr val="tx1"/>
                          </a:solidFill>
                          <a:effectLst/>
                          <a:latin typeface="Calibri" panose="020F0502020204030204" pitchFamily="34" charset="0"/>
                          <a:ea typeface="+mn-ea"/>
                          <a:cs typeface="Calibri" panose="020F0502020204030204" pitchFamily="34" charset="0"/>
                        </a:rPr>
                        <a:t>Prophets</a:t>
                      </a:r>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90563" indent="-690563" algn="l" defTabSz="914400" rtl="0" eaLnBrk="1" latinLnBrk="0" hangingPunct="1">
                        <a:spcBef>
                          <a:spcPts val="0"/>
                        </a:spcBef>
                        <a:spcAft>
                          <a:spcPts val="0"/>
                        </a:spcAft>
                        <a:buClr>
                          <a:srgbClr val="0000FF"/>
                        </a:buClr>
                        <a:buSzPct val="120000"/>
                        <a:buFont typeface="Wingdings" panose="05000000000000000000" pitchFamily="2" charset="2"/>
                        <a:buChar char=""/>
                      </a:pPr>
                      <a:r>
                        <a:rPr lang="en-US" altLang="en-US" sz="2400" b="1" kern="1200" dirty="0">
                          <a:solidFill>
                            <a:schemeClr val="tx1"/>
                          </a:solidFill>
                          <a:effectLst/>
                          <a:latin typeface="Calibri" panose="020F0502020204030204" pitchFamily="34" charset="0"/>
                          <a:ea typeface="+mn-ea"/>
                          <a:cs typeface="Calibri" panose="020F0502020204030204" pitchFamily="34" charset="0"/>
                        </a:rPr>
                        <a:t>Early Christian martyrs</a:t>
                      </a:r>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2023616"/>
                  </a:ext>
                </a:extLst>
              </a:tr>
              <a:tr h="548640">
                <a:tc>
                  <a:txBody>
                    <a:bodyPr/>
                    <a:lstStyle/>
                    <a:p>
                      <a:pPr marL="690563" indent="-690563" algn="l" defTabSz="914400" rtl="0" eaLnBrk="1" latinLnBrk="0" hangingPunct="1">
                        <a:spcBef>
                          <a:spcPts val="0"/>
                        </a:spcBef>
                        <a:spcAft>
                          <a:spcPts val="0"/>
                        </a:spcAft>
                        <a:buClr>
                          <a:srgbClr val="0000FF"/>
                        </a:buClr>
                        <a:buSzPct val="120000"/>
                        <a:buFont typeface="Wingdings" panose="05000000000000000000" pitchFamily="2" charset="2"/>
                        <a:buChar char=""/>
                      </a:pPr>
                      <a:r>
                        <a:rPr lang="en-US" altLang="en-US" sz="2400" b="1" kern="1200" dirty="0">
                          <a:solidFill>
                            <a:schemeClr val="tx1"/>
                          </a:solidFill>
                          <a:effectLst/>
                          <a:latin typeface="Calibri" panose="020F0502020204030204" pitchFamily="34" charset="0"/>
                          <a:ea typeface="+mn-ea"/>
                          <a:cs typeface="Calibri" panose="020F0502020204030204" pitchFamily="34" charset="0"/>
                        </a:rPr>
                        <a:t>Messiah (</a:t>
                      </a:r>
                      <a:r>
                        <a:rPr lang="en-US" altLang="en-US" sz="2400" b="1" kern="1200" dirty="0" err="1">
                          <a:solidFill>
                            <a:schemeClr val="tx1"/>
                          </a:solidFill>
                          <a:effectLst/>
                          <a:latin typeface="Calibri" panose="020F0502020204030204" pitchFamily="34" charset="0"/>
                          <a:ea typeface="+mn-ea"/>
                          <a:cs typeface="Calibri" panose="020F0502020204030204" pitchFamily="34" charset="0"/>
                        </a:rPr>
                        <a:t>Jn</a:t>
                      </a:r>
                      <a:r>
                        <a:rPr lang="en-US" altLang="en-US" sz="2400" b="1" kern="1200" dirty="0">
                          <a:solidFill>
                            <a:schemeClr val="tx1"/>
                          </a:solidFill>
                          <a:effectLst/>
                          <a:latin typeface="Calibri" panose="020F0502020204030204" pitchFamily="34" charset="0"/>
                          <a:ea typeface="+mn-ea"/>
                          <a:cs typeface="Calibri" panose="020F0502020204030204" pitchFamily="34" charset="0"/>
                        </a:rPr>
                        <a:t> 4:22; Rom 9:5)</a:t>
                      </a:r>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90563" indent="-690563" algn="l" defTabSz="914400" rtl="0" eaLnBrk="1" latinLnBrk="0" hangingPunct="1">
                        <a:spcBef>
                          <a:spcPts val="0"/>
                        </a:spcBef>
                        <a:spcAft>
                          <a:spcPts val="0"/>
                        </a:spcAft>
                        <a:buClr>
                          <a:srgbClr val="0000FF"/>
                        </a:buClr>
                        <a:buSzPct val="120000"/>
                        <a:buFont typeface="Wingdings" panose="05000000000000000000" pitchFamily="2" charset="2"/>
                        <a:buChar char=""/>
                      </a:pPr>
                      <a:r>
                        <a:rPr lang="en-US" altLang="en-US" sz="2400" b="1" kern="1200" dirty="0">
                          <a:solidFill>
                            <a:schemeClr val="tx1"/>
                          </a:solidFill>
                          <a:effectLst/>
                          <a:latin typeface="Calibri" panose="020F0502020204030204" pitchFamily="34" charset="0"/>
                          <a:ea typeface="+mn-ea"/>
                          <a:cs typeface="Calibri" panose="020F0502020204030204" pitchFamily="34" charset="0"/>
                        </a:rPr>
                        <a:t>Paul</a:t>
                      </a:r>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5373904"/>
                  </a:ext>
                </a:extLst>
              </a:tr>
              <a:tr h="548640">
                <a:tc>
                  <a:txBody>
                    <a:bodyPr/>
                    <a:lstStyle/>
                    <a:p>
                      <a:pPr marL="690563" marR="0" lvl="0" indent="-690563" algn="l" defTabSz="914400" rtl="0" eaLnBrk="1" fontAlgn="auto" latinLnBrk="0" hangingPunct="1">
                        <a:lnSpc>
                          <a:spcPct val="100000"/>
                        </a:lnSpc>
                        <a:spcBef>
                          <a:spcPts val="0"/>
                        </a:spcBef>
                        <a:spcAft>
                          <a:spcPts val="0"/>
                        </a:spcAft>
                        <a:buClr>
                          <a:srgbClr val="0000FF"/>
                        </a:buClr>
                        <a:buSzPct val="120000"/>
                        <a:buFont typeface="Wingdings" panose="05000000000000000000" pitchFamily="2" charset="2"/>
                        <a:buChar char=""/>
                        <a:tabLst/>
                        <a:defRPr/>
                      </a:pPr>
                      <a:r>
                        <a:rPr lang="en-US" altLang="en-US" sz="2400" b="1" kern="1200" dirty="0">
                          <a:solidFill>
                            <a:schemeClr val="tx1"/>
                          </a:solidFill>
                          <a:effectLst/>
                          <a:latin typeface="Calibri" panose="020F0502020204030204" pitchFamily="34" charset="0"/>
                          <a:ea typeface="+mn-ea"/>
                          <a:cs typeface="Calibri" panose="020F0502020204030204" pitchFamily="34" charset="0"/>
                        </a:rPr>
                        <a:t>Apostles</a:t>
                      </a:r>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90563" marR="0" lvl="0" indent="-690563" algn="l" defTabSz="914400" rtl="0" eaLnBrk="1" fontAlgn="auto" latinLnBrk="0" hangingPunct="1">
                        <a:lnSpc>
                          <a:spcPct val="100000"/>
                        </a:lnSpc>
                        <a:spcBef>
                          <a:spcPts val="0"/>
                        </a:spcBef>
                        <a:spcAft>
                          <a:spcPts val="0"/>
                        </a:spcAft>
                        <a:buClr>
                          <a:srgbClr val="0000FF"/>
                        </a:buClr>
                        <a:buSzPct val="120000"/>
                        <a:buFont typeface="Wingdings" panose="05000000000000000000" pitchFamily="2" charset="2"/>
                        <a:buChar char=""/>
                        <a:tabLst/>
                        <a:defRPr/>
                      </a:pPr>
                      <a:r>
                        <a:rPr lang="en-US" altLang="en-US" sz="2400" b="1" kern="1200" dirty="0">
                          <a:solidFill>
                            <a:schemeClr val="tx1"/>
                          </a:solidFill>
                          <a:effectLst/>
                          <a:latin typeface="Calibri" panose="020F0502020204030204" pitchFamily="34" charset="0"/>
                          <a:ea typeface="+mn-ea"/>
                          <a:cs typeface="Calibri" panose="020F0502020204030204" pitchFamily="34" charset="0"/>
                        </a:rPr>
                        <a:t>Future kingdom</a:t>
                      </a:r>
                      <a:endParaRPr lang="en-US" sz="2400" b="1" kern="1200" dirty="0">
                        <a:solidFill>
                          <a:schemeClr val="tx1"/>
                        </a:solidFill>
                        <a:effectLst/>
                        <a:latin typeface="Calibri" panose="020F0502020204030204" pitchFamily="34" charset="0"/>
                        <a:ea typeface="+mn-ea"/>
                        <a:cs typeface="Calibri" panose="020F0502020204030204" pitchFamily="34" charset="0"/>
                      </a:endParaRPr>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821941"/>
                  </a:ext>
                </a:extLst>
              </a:tr>
            </a:tbl>
          </a:graphicData>
        </a:graphic>
      </p:graphicFrame>
      <p:pic>
        <p:nvPicPr>
          <p:cNvPr id="5122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93281" y="4533900"/>
            <a:ext cx="23574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279B71C-78DD-4625-A1B2-50850F766C01}"/>
              </a:ext>
            </a:extLst>
          </p:cNvPr>
          <p:cNvPicPr>
            <a:picLocks noChangeAspect="1"/>
          </p:cNvPicPr>
          <p:nvPr/>
        </p:nvPicPr>
        <p:blipFill>
          <a:blip r:embed="rId2" cstate="print"/>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3999" cy="4924425"/>
          </a:xfrm>
          <a:prstGeom prst="rect">
            <a:avLst/>
          </a:prstGeom>
          <a:noFill/>
          <a:ln w="28575">
            <a:noFill/>
            <a:miter lim="800000"/>
            <a:headEnd/>
            <a:tailEnd/>
          </a:ln>
        </p:spPr>
        <p:txBody>
          <a:bodyPr wrap="square">
            <a:spAutoFit/>
          </a:bodyPr>
          <a:lstStyle/>
          <a:p>
            <a:pPr algn="ctr">
              <a:spcAft>
                <a:spcPts val="12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23:37-39</a:t>
            </a:r>
            <a:endParaRPr lang="en-US" sz="40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just"/>
            <a:r>
              <a:rPr lang="en-US" sz="3200" baseline="30000" dirty="0">
                <a:effectLst>
                  <a:outerShdw blurRad="38100" dist="38100" dir="2700000" algn="tl">
                    <a:srgbClr val="000000">
                      <a:alpha val="43137"/>
                    </a:srgbClr>
                  </a:outerShdw>
                </a:effectLst>
                <a:latin typeface="Calibri" panose="020F0502020204030204" pitchFamily="34" charset="0"/>
              </a:rPr>
              <a:t>37 </a:t>
            </a:r>
            <a:r>
              <a:rPr lang="en-US" sz="3200" dirty="0">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Jerusalem, Jerusalem</a:t>
            </a:r>
            <a:r>
              <a:rPr lang="en-US" sz="3200" b="1" u="sng"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who kills the prophets and stones those who are sent to her! How often I wanted to gather your children together, the way a hen gathers her chicks under her wings, and you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unwilling</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rPr>
              <a:t>Behold,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your house</a:t>
            </a:r>
            <a:r>
              <a:rPr lang="en-US" sz="3200" dirty="0">
                <a:effectLst>
                  <a:outerShdw blurRad="38100" dist="38100" dir="2700000" algn="tl">
                    <a:srgbClr val="000000">
                      <a:alpha val="43137"/>
                    </a:srgbClr>
                  </a:outerShdw>
                </a:effectLst>
                <a:latin typeface="Calibri" panose="020F0502020204030204" pitchFamily="34" charset="0"/>
              </a:rPr>
              <a:t>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rPr>
              <a:t>For I say to you, from now on </a:t>
            </a:r>
            <a:r>
              <a:rPr lang="en-US" sz="3200" b="1" u="sng"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you</a:t>
            </a:r>
            <a:r>
              <a:rPr lang="en-US" sz="3200" b="1"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will not see Me </a:t>
            </a:r>
            <a:r>
              <a:rPr lang="en-US" sz="3200" b="1" u="sng"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until you</a:t>
            </a:r>
            <a:r>
              <a:rPr lang="en-US" sz="3200" b="1"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say</a:t>
            </a:r>
            <a:r>
              <a:rPr lang="en-US" sz="3200" dirty="0">
                <a:effectLst>
                  <a:outerShdw blurRad="38100" dist="38100" dir="2700000" algn="tl">
                    <a:srgbClr val="000000">
                      <a:alpha val="43137"/>
                    </a:srgbClr>
                  </a:outerShdw>
                </a:effectLst>
                <a:latin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86650144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28600"/>
            <a:ext cx="7772400" cy="1143000"/>
          </a:xfrm>
        </p:spPr>
        <p:txBody>
          <a:bodyPr/>
          <a:lstStyle/>
          <a:p>
            <a:pPr lvl="0" algn="ctr" eaLnBrk="1" hangingPunct="1">
              <a:spcBef>
                <a:spcPct val="20000"/>
              </a:spcBef>
              <a:buClr>
                <a:srgbClr val="00FFFF"/>
              </a:buClr>
              <a:buSzPct val="75000"/>
            </a:pPr>
            <a:r>
              <a:rPr lang="en-US" sz="4000" dirty="0">
                <a:solidFill>
                  <a:srgbClr val="00FFFF"/>
                </a:solidFill>
                <a:effectLst>
                  <a:outerShdw blurRad="38100" dist="38100" dir="2700000" algn="tl">
                    <a:srgbClr val="000000">
                      <a:alpha val="43137"/>
                    </a:srgbClr>
                  </a:outerShdw>
                </a:effectLst>
              </a:rPr>
              <a:t>MODERN TRENDS IN ANTISEMITISM</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alpha val="43137"/>
                    </a:srgbClr>
                  </a:outerShdw>
                </a:effectLst>
                <a:ea typeface="+mn-ea"/>
                <a:cs typeface="+mn-cs"/>
              </a:rPr>
              <a:t>Revelation</a:t>
            </a:r>
            <a:r>
              <a:rPr lang="en-US" sz="2800" dirty="0">
                <a:solidFill>
                  <a:schemeClr val="tx1"/>
                </a:solidFill>
                <a:effectLst>
                  <a:outerShdw blurRad="38100" dist="38100" dir="2700000" algn="tl">
                    <a:srgbClr val="000000">
                      <a:alpha val="43137"/>
                    </a:srgbClr>
                  </a:outerShdw>
                </a:effectLst>
                <a:ea typeface="+mn-ea"/>
                <a:cs typeface="+mn-cs"/>
              </a:rPr>
              <a:t> </a:t>
            </a:r>
            <a:r>
              <a:rPr lang="en-US" sz="3200" dirty="0">
                <a:solidFill>
                  <a:schemeClr val="tx1"/>
                </a:solidFill>
                <a:effectLst>
                  <a:outerShdw blurRad="38100" dist="38100" dir="2700000" algn="tl">
                    <a:srgbClr val="000000">
                      <a:alpha val="43137"/>
                    </a:srgbClr>
                  </a:outerShdw>
                </a:effectLst>
                <a:ea typeface="+mn-ea"/>
                <a:cs typeface="+mn-cs"/>
              </a:rPr>
              <a:t>12</a:t>
            </a:r>
            <a:endParaRPr lang="en-US" sz="3600"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076" y="3886200"/>
            <a:ext cx="2150166" cy="2514600"/>
          </a:xfrm>
          <a:prstGeom prst="rect">
            <a:avLst/>
          </a:prstGeom>
        </p:spPr>
      </p:pic>
      <p:pic>
        <p:nvPicPr>
          <p:cNvPr id="1026" name="Picture 2" descr="C:\Users\Jim\AppData\Local\Temp\SNAGHTMLafd902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9211" y="2057400"/>
            <a:ext cx="3551439"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im\AppData\Local\Temp\SNAGHTMLafed37d.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2743199"/>
            <a:ext cx="2047875"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192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Christian Anti-Semitism</a:t>
            </a:r>
          </a:p>
        </p:txBody>
      </p:sp>
      <p:sp>
        <p:nvSpPr>
          <p:cNvPr id="4099" name="Rectangle 3"/>
          <p:cNvSpPr>
            <a:spLocks noGrp="1" noChangeArrowheads="1"/>
          </p:cNvSpPr>
          <p:nvPr>
            <p:ph type="body" idx="1"/>
          </p:nvPr>
        </p:nvSpPr>
        <p:spPr>
          <a:xfrm>
            <a:off x="0" y="1600200"/>
            <a:ext cx="9144000" cy="2971800"/>
          </a:xfrm>
        </p:spPr>
        <p:txBody>
          <a:bodyPr/>
          <a:lstStyle/>
          <a:p>
            <a:pPr marL="0" lvl="1" indent="0" algn="just" eaLnBrk="1" hangingPunct="1">
              <a:buFontTx/>
              <a:buNone/>
            </a:pPr>
            <a:r>
              <a:rPr lang="en-US" sz="3600" dirty="0">
                <a:effectLst>
                  <a:outerShdw blurRad="38100" dist="38100" dir="2700000" algn="tl">
                    <a:srgbClr val="000000">
                      <a:alpha val="43137"/>
                    </a:srgbClr>
                  </a:outerShdw>
                </a:effectLst>
              </a:rPr>
              <a:t>“First, their synagogues should be set on fire…Secondly, their homes should likewise be broken down and destroyed…Thirdly, they should be deprived of their prayer books and </a:t>
            </a:r>
            <a:r>
              <a:rPr lang="en-US" sz="3600" dirty="0" err="1">
                <a:effectLst>
                  <a:outerShdw blurRad="38100" dist="38100" dir="2700000" algn="tl">
                    <a:srgbClr val="000000">
                      <a:alpha val="43137"/>
                    </a:srgbClr>
                  </a:outerShdw>
                </a:effectLst>
              </a:rPr>
              <a:t>Talmuds</a:t>
            </a:r>
            <a:r>
              <a:rPr lang="en-US" sz="3600" dirty="0">
                <a:effectLst>
                  <a:outerShdw blurRad="38100" dist="38100" dir="2700000" algn="tl">
                    <a:srgbClr val="000000">
                      <a:alpha val="43137"/>
                    </a:srgbClr>
                  </a:outerShdw>
                </a:effectLst>
              </a:rPr>
              <a:t>…”</a:t>
            </a:r>
          </a:p>
        </p:txBody>
      </p:sp>
      <p:pic>
        <p:nvPicPr>
          <p:cNvPr id="4"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2" name="Rectangle 1">
            <a:extLst>
              <a:ext uri="{FF2B5EF4-FFF2-40B4-BE49-F238E27FC236}">
                <a16:creationId xmlns:a16="http://schemas.microsoft.com/office/drawing/2014/main" id="{74F624FC-CC33-4DBC-8E09-0C759D407D22}"/>
              </a:ext>
            </a:extLst>
          </p:cNvPr>
          <p:cNvSpPr/>
          <p:nvPr/>
        </p:nvSpPr>
        <p:spPr>
          <a:xfrm>
            <a:off x="1028700" y="6119634"/>
            <a:ext cx="7086600" cy="707886"/>
          </a:xfrm>
          <a:prstGeom prst="rect">
            <a:avLst/>
          </a:prstGeom>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rPr>
              <a:t>, pp. 14-15.</a:t>
            </a:r>
          </a:p>
        </p:txBody>
      </p:sp>
    </p:spTree>
    <p:extLst>
      <p:ext uri="{BB962C8B-B14F-4D97-AF65-F5344CB8AC3E}">
        <p14:creationId xmlns:p14="http://schemas.microsoft.com/office/powerpoint/2010/main" val="261386623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Christian Anti-Semitism</a:t>
            </a:r>
          </a:p>
        </p:txBody>
      </p:sp>
      <p:sp>
        <p:nvSpPr>
          <p:cNvPr id="5123" name="Rectangle 3"/>
          <p:cNvSpPr>
            <a:spLocks noGrp="1" noChangeArrowheads="1"/>
          </p:cNvSpPr>
          <p:nvPr>
            <p:ph type="body" idx="1"/>
          </p:nvPr>
        </p:nvSpPr>
        <p:spPr>
          <a:xfrm>
            <a:off x="0" y="1600200"/>
            <a:ext cx="9144000" cy="3657600"/>
          </a:xfrm>
        </p:spPr>
        <p:txBody>
          <a:bodyPr/>
          <a:lstStyle/>
          <a:p>
            <a:pPr marL="0" lvl="1" indent="0" algn="just" eaLnBrk="1" hangingPunct="1">
              <a:buFontTx/>
              <a:buNone/>
            </a:pPr>
            <a:r>
              <a:rPr lang="en-US" sz="3600" dirty="0">
                <a:effectLst>
                  <a:outerShdw blurRad="38100" dist="38100" dir="2700000" algn="tl">
                    <a:srgbClr val="000000">
                      <a:alpha val="43137"/>
                    </a:srgbClr>
                  </a:outerShdw>
                </a:effectLst>
              </a:rPr>
              <a:t>“…Fourthly, their rabbis must be forbidden under threat of death to teach any more…Fifthly, passport and traveling privileges should be absolutely forbidden to the Jews…Sixthly, they ought to be stopped from usury (charging interest on loans…”</a:t>
            </a:r>
          </a:p>
        </p:txBody>
      </p:sp>
      <p:pic>
        <p:nvPicPr>
          <p:cNvPr id="4"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2" name="Rectangle 1">
            <a:extLst>
              <a:ext uri="{FF2B5EF4-FFF2-40B4-BE49-F238E27FC236}">
                <a16:creationId xmlns:a16="http://schemas.microsoft.com/office/drawing/2014/main" id="{247CBF66-D323-47DC-A5F8-DB578B0E2AA6}"/>
              </a:ext>
            </a:extLst>
          </p:cNvPr>
          <p:cNvSpPr/>
          <p:nvPr/>
        </p:nvSpPr>
        <p:spPr>
          <a:xfrm>
            <a:off x="1028700" y="6096000"/>
            <a:ext cx="7086600" cy="707886"/>
          </a:xfrm>
          <a:prstGeom prst="rect">
            <a:avLst/>
          </a:prstGeom>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rPr>
              <a:t>, pp. 14-15.</a:t>
            </a:r>
          </a:p>
        </p:txBody>
      </p:sp>
    </p:spTree>
    <p:extLst>
      <p:ext uri="{BB962C8B-B14F-4D97-AF65-F5344CB8AC3E}">
        <p14:creationId xmlns:p14="http://schemas.microsoft.com/office/powerpoint/2010/main" val="396947667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0" y="1600200"/>
            <a:ext cx="9144000" cy="3962400"/>
          </a:xfrm>
        </p:spPr>
        <p:txBody>
          <a:bodyPr/>
          <a:lstStyle/>
          <a:p>
            <a:pPr marL="0" indent="0" algn="just" eaLnBrk="1" hangingPunct="1">
              <a:buFontTx/>
              <a:buNone/>
            </a:pPr>
            <a:r>
              <a:rPr lang="en-US" sz="3600" dirty="0">
                <a:effectLst>
                  <a:outerShdw blurRad="38100" dist="38100" dir="2700000" algn="tl">
                    <a:srgbClr val="000000">
                      <a:alpha val="43137"/>
                    </a:srgbClr>
                  </a:outerShdw>
                </a:effectLst>
              </a:rPr>
              <a:t>“Seventhly, let the young and strong Jews and Jewesses be given the flail, the ax, the hoe, the spade, the distaff, and spindle, and let the earn their bread by the sweat of their noses…We ought to drive the rascally lazy bones out of our system..</a:t>
            </a:r>
            <a:r>
              <a:rPr lang="en-US" sz="3600" dirty="0">
                <a:effectLst>
                  <a:outerShdw blurRad="38100" dist="38100" dir="2700000" algn="tl">
                    <a:srgbClr val="000000">
                      <a:alpha val="43137"/>
                    </a:srgbClr>
                  </a:outerShdw>
                </a:effectLst>
                <a:cs typeface="Arial" charset="0"/>
              </a:rPr>
              <a:t>.”</a:t>
            </a:r>
            <a:endParaRPr lang="en-US" sz="3600" dirty="0">
              <a:effectLst>
                <a:outerShdw blurRad="38100" dist="38100" dir="2700000" algn="tl">
                  <a:srgbClr val="000000">
                    <a:alpha val="43137"/>
                  </a:srgbClr>
                </a:outerShdw>
              </a:effectLst>
            </a:endParaRPr>
          </a:p>
        </p:txBody>
      </p:sp>
      <p:sp>
        <p:nvSpPr>
          <p:cNvPr id="6148" name="Text Box 4"/>
          <p:cNvSpPr txBox="1">
            <a:spLocks noChangeArrowheads="1"/>
          </p:cNvSpPr>
          <p:nvPr/>
        </p:nvSpPr>
        <p:spPr bwMode="auto">
          <a:xfrm>
            <a:off x="1028700" y="6080125"/>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rPr>
              <a:t>, pp. 14-15.</a:t>
            </a:r>
          </a:p>
        </p:txBody>
      </p:sp>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7" name="Rectangle 2">
            <a:extLst>
              <a:ext uri="{FF2B5EF4-FFF2-40B4-BE49-F238E27FC236}">
                <a16:creationId xmlns:a16="http://schemas.microsoft.com/office/drawing/2014/main" id="{FA840D0F-0BE1-46F5-8ADD-F157966F0A53}"/>
              </a:ext>
            </a:extLst>
          </p:cNvPr>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Christian Anti-Semitism</a:t>
            </a:r>
          </a:p>
        </p:txBody>
      </p:sp>
    </p:spTree>
    <p:extLst>
      <p:ext uri="{BB962C8B-B14F-4D97-AF65-F5344CB8AC3E}">
        <p14:creationId xmlns:p14="http://schemas.microsoft.com/office/powerpoint/2010/main" val="147352689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E633F-C1C8-4454-B56B-617011648F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228124"/>
            <a:ext cx="8864352" cy="5486876"/>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0" y="1600200"/>
            <a:ext cx="9144000" cy="4038600"/>
          </a:xfrm>
        </p:spPr>
        <p:txBody>
          <a:bodyPr/>
          <a:lstStyle/>
          <a:p>
            <a:pPr marL="0" indent="0" algn="just" eaLnBrk="1" hangingPunct="1">
              <a:buFontTx/>
              <a:buNone/>
            </a:pPr>
            <a:r>
              <a:rPr lang="en-US" sz="3600" dirty="0">
                <a:effectLst>
                  <a:outerShdw blurRad="38100" dist="38100" dir="2700000" algn="tl">
                    <a:srgbClr val="000000">
                      <a:alpha val="43137"/>
                    </a:srgbClr>
                  </a:outerShdw>
                </a:effectLst>
              </a:rPr>
              <a:t>“…Therefore away with them… To sum up, dear princes and nobles who have Jews in your domains, if this advice of mine does not suit you, then find a better one so that you and we may all be free of this insufferable devilish burden</a:t>
            </a:r>
            <a:r>
              <a:rPr lang="en-US" sz="3600" dirty="0">
                <a:effectLst>
                  <a:outerShdw blurRad="38100" dist="38100" dir="2700000" algn="tl">
                    <a:srgbClr val="000000">
                      <a:alpha val="43137"/>
                    </a:srgbClr>
                  </a:outerShdw>
                </a:effectLst>
                <a:cs typeface="Arial" charset="0"/>
              </a:rPr>
              <a:t>–the Jews.”</a:t>
            </a:r>
            <a:endParaRPr lang="en-US" sz="36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6" name="Text Box 4">
            <a:extLst>
              <a:ext uri="{FF2B5EF4-FFF2-40B4-BE49-F238E27FC236}">
                <a16:creationId xmlns:a16="http://schemas.microsoft.com/office/drawing/2014/main" id="{D8495ED7-C55B-4DFB-B408-4B55E63C156A}"/>
              </a:ext>
            </a:extLst>
          </p:cNvPr>
          <p:cNvSpPr txBox="1">
            <a:spLocks noChangeArrowheads="1"/>
          </p:cNvSpPr>
          <p:nvPr/>
        </p:nvSpPr>
        <p:spPr bwMode="auto">
          <a:xfrm>
            <a:off x="1028700" y="6080125"/>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rPr>
              <a:t>, pp. 14-15.</a:t>
            </a:r>
          </a:p>
        </p:txBody>
      </p:sp>
      <p:sp>
        <p:nvSpPr>
          <p:cNvPr id="7" name="Rectangle 2">
            <a:extLst>
              <a:ext uri="{FF2B5EF4-FFF2-40B4-BE49-F238E27FC236}">
                <a16:creationId xmlns:a16="http://schemas.microsoft.com/office/drawing/2014/main" id="{D14C8FB1-0142-4312-8AE4-844FBD4477FF}"/>
              </a:ext>
            </a:extLst>
          </p:cNvPr>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Christian Anti-Semitism</a:t>
            </a:r>
          </a:p>
        </p:txBody>
      </p:sp>
    </p:spTree>
    <p:extLst>
      <p:ext uri="{BB962C8B-B14F-4D97-AF65-F5344CB8AC3E}">
        <p14:creationId xmlns:p14="http://schemas.microsoft.com/office/powerpoint/2010/main" val="39419717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2362200" y="1752600"/>
            <a:ext cx="6629400" cy="2895600"/>
          </a:xfrm>
        </p:spPr>
        <p:txBody>
          <a:bodyPr anchor="t"/>
          <a:lstStyle/>
          <a:p>
            <a:pPr algn="just" eaLnBrk="1" hangingPunct="1">
              <a:lnSpc>
                <a:spcPct val="100000"/>
              </a:lnSpc>
            </a:pPr>
            <a:r>
              <a:rPr lang="en-US" sz="3600" b="0" dirty="0">
                <a:solidFill>
                  <a:schemeClr val="tx1"/>
                </a:solidFill>
                <a:effectLst>
                  <a:outerShdw blurRad="38100" dist="38100" dir="2700000" algn="tl">
                    <a:srgbClr val="000000">
                      <a:alpha val="43137"/>
                    </a:srgbClr>
                  </a:outerShdw>
                </a:effectLst>
              </a:rPr>
              <a:t>The Encyclopaedia Judaica says </a:t>
            </a:r>
            <a:r>
              <a:rPr lang="en-US" sz="3600" b="0" i="1" dirty="0">
                <a:solidFill>
                  <a:schemeClr val="tx1"/>
                </a:solidFill>
                <a:effectLst>
                  <a:outerShdw blurRad="38100" dist="38100" dir="2700000" algn="tl">
                    <a:srgbClr val="000000">
                      <a:alpha val="43137"/>
                    </a:srgbClr>
                  </a:outerShdw>
                </a:effectLst>
              </a:rPr>
              <a:t>“Short of the Auschwitz oven and the extermination, </a:t>
            </a:r>
            <a:r>
              <a:rPr lang="en-US" sz="3600" i="1" u="sng" dirty="0">
                <a:solidFill>
                  <a:srgbClr val="FFFFCC"/>
                </a:solidFill>
                <a:effectLst>
                  <a:outerShdw blurRad="38100" dist="38100" dir="2700000" algn="tl">
                    <a:srgbClr val="000000">
                      <a:alpha val="43137"/>
                    </a:srgbClr>
                  </a:outerShdw>
                </a:effectLst>
              </a:rPr>
              <a:t>the whole Nazi holocaust is pre-outlined here</a:t>
            </a:r>
            <a:r>
              <a:rPr lang="en-US" sz="3600" b="0" i="1" dirty="0">
                <a:solidFill>
                  <a:schemeClr val="tx1"/>
                </a:solidFill>
                <a:effectLst>
                  <a:outerShdw blurRad="38100" dist="38100" dir="2700000" algn="tl">
                    <a:srgbClr val="000000">
                      <a:alpha val="43137"/>
                    </a:srgbClr>
                  </a:outerShdw>
                </a:effectLst>
              </a:rPr>
              <a:t>.”</a:t>
            </a:r>
            <a:endParaRPr lang="en-US" altLang="en-US" sz="3600" b="0" i="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1600200" y="228600"/>
            <a:ext cx="5943600" cy="11430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Martin Luther</a:t>
            </a:r>
          </a:p>
          <a:p>
            <a:pPr marL="0" indent="0" algn="ctr" eaLnBrk="1" hangingPunct="1">
              <a:buNone/>
              <a:defRPr/>
            </a:pPr>
            <a:r>
              <a:rPr lang="en-US" sz="1600" dirty="0">
                <a:effectLst>
                  <a:outerShdw blurRad="38100" dist="38100" dir="2700000" algn="tl">
                    <a:srgbClr val="000000">
                      <a:alpha val="43137"/>
                    </a:srgbClr>
                  </a:outerShdw>
                </a:effectLst>
              </a:rPr>
              <a:t>“Luther, Martin,” in Encyclopaedia Judaica, Vol. 8, 693. </a:t>
            </a:r>
          </a:p>
        </p:txBody>
      </p:sp>
      <p:pic>
        <p:nvPicPr>
          <p:cNvPr id="6" name="Picture 5">
            <a:extLst>
              <a:ext uri="{FF2B5EF4-FFF2-40B4-BE49-F238E27FC236}">
                <a16:creationId xmlns:a16="http://schemas.microsoft.com/office/drawing/2014/main" id="{C83A6AB5-22EF-4BD0-87F7-12EE91DB2B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1828800"/>
            <a:ext cx="2057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29239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2514600" y="1752600"/>
            <a:ext cx="6324600" cy="1828800"/>
          </a:xfrm>
        </p:spPr>
        <p:txBody>
          <a:bodyPr anchor="t"/>
          <a:lstStyle/>
          <a:p>
            <a:pPr algn="just" eaLnBrk="1" hangingPunct="1">
              <a:lnSpc>
                <a:spcPct val="100000"/>
              </a:lnSpc>
            </a:pPr>
            <a:r>
              <a:rPr lang="en-US" sz="3200" b="0" i="1" dirty="0">
                <a:solidFill>
                  <a:schemeClr val="tx1"/>
                </a:solidFill>
                <a:effectLst>
                  <a:outerShdw blurRad="38100" dist="38100" dir="2700000" algn="tl">
                    <a:srgbClr val="000000">
                      <a:alpha val="43137"/>
                    </a:srgbClr>
                  </a:outerShdw>
                </a:effectLst>
              </a:rPr>
              <a:t>“…both Luther and Hitler were obsessed  by the ‘</a:t>
            </a:r>
            <a:r>
              <a:rPr lang="en-US" sz="3200" b="0" i="1" dirty="0" err="1">
                <a:solidFill>
                  <a:schemeClr val="tx1"/>
                </a:solidFill>
                <a:effectLst>
                  <a:outerShdw blurRad="38100" dist="38100" dir="2700000" algn="tl">
                    <a:srgbClr val="000000">
                      <a:alpha val="43137"/>
                    </a:srgbClr>
                  </a:outerShdw>
                </a:effectLst>
              </a:rPr>
              <a:t>demonologized</a:t>
            </a:r>
            <a:r>
              <a:rPr lang="en-US" sz="3200" b="0" i="1" dirty="0">
                <a:solidFill>
                  <a:schemeClr val="tx1"/>
                </a:solidFill>
                <a:effectLst>
                  <a:outerShdw blurRad="38100" dist="38100" dir="2700000" algn="tl">
                    <a:srgbClr val="000000">
                      <a:alpha val="43137"/>
                    </a:srgbClr>
                  </a:outerShdw>
                </a:effectLst>
              </a:rPr>
              <a:t> universe’ inhabited by the Jews.”</a:t>
            </a:r>
            <a:endParaRPr lang="en-US" altLang="en-US" sz="3200" b="0" i="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1600200" y="228600"/>
            <a:ext cx="5943600" cy="914400"/>
          </a:xfrm>
        </p:spPr>
        <p:txBody>
          <a:bodyPr/>
          <a:lstStyle/>
          <a:p>
            <a:pPr marL="0" indent="0" algn="ctr">
              <a:spcBef>
                <a:spcPts val="0"/>
              </a:spcBef>
              <a:spcAft>
                <a:spcPts val="600"/>
              </a:spcAft>
              <a:buNone/>
              <a:defRPr/>
            </a:pPr>
            <a:r>
              <a:rPr lang="en-US" sz="3600" dirty="0">
                <a:solidFill>
                  <a:srgbClr val="00FFFF"/>
                </a:solidFill>
                <a:effectLst>
                  <a:outerShdw blurRad="38100" dist="38100" dir="2700000" algn="tl">
                    <a:srgbClr val="000000">
                      <a:alpha val="43137"/>
                    </a:srgbClr>
                  </a:outerShdw>
                </a:effectLst>
                <a:ea typeface="+mj-ea"/>
                <a:cs typeface="+mj-cs"/>
              </a:rPr>
              <a:t>Lucy </a:t>
            </a:r>
            <a:r>
              <a:rPr lang="en-US" sz="3600" dirty="0" err="1">
                <a:solidFill>
                  <a:srgbClr val="00FFFF"/>
                </a:solidFill>
                <a:effectLst>
                  <a:outerShdw blurRad="38100" dist="38100" dir="2700000" algn="tl">
                    <a:srgbClr val="000000">
                      <a:alpha val="43137"/>
                    </a:srgbClr>
                  </a:outerShdw>
                </a:effectLst>
                <a:ea typeface="+mj-ea"/>
                <a:cs typeface="+mj-cs"/>
              </a:rPr>
              <a:t>Dawidowicz</a:t>
            </a:r>
            <a:endParaRPr lang="en-US" sz="3600" dirty="0">
              <a:solidFill>
                <a:srgbClr val="00FFFF"/>
              </a:solidFill>
              <a:effectLst>
                <a:outerShdw blurRad="38100" dist="38100" dir="2700000" algn="tl">
                  <a:srgbClr val="000000">
                    <a:alpha val="43137"/>
                  </a:srgbClr>
                </a:outerShdw>
              </a:effectLst>
              <a:ea typeface="+mj-ea"/>
              <a:cs typeface="+mj-cs"/>
            </a:endParaRPr>
          </a:p>
          <a:p>
            <a:pPr marL="0" indent="0" algn="ctr" eaLnBrk="1" hangingPunct="1">
              <a:spcBef>
                <a:spcPts val="0"/>
              </a:spcBef>
              <a:spcAft>
                <a:spcPts val="0"/>
              </a:spcAft>
              <a:buNone/>
              <a:defRPr/>
            </a:pPr>
            <a:r>
              <a:rPr lang="en-US" sz="1600" dirty="0">
                <a:effectLst>
                  <a:outerShdw blurRad="38100" dist="38100" dir="2700000" algn="tl">
                    <a:srgbClr val="000000">
                      <a:alpha val="43137"/>
                    </a:srgbClr>
                  </a:outerShdw>
                </a:effectLst>
              </a:rPr>
              <a:t>“Luther, Martin,” in Encyclopaedia Judaica, Vol. 8, 693. </a:t>
            </a:r>
          </a:p>
        </p:txBody>
      </p:sp>
      <p:pic>
        <p:nvPicPr>
          <p:cNvPr id="3" name="Picture 2">
            <a:extLst>
              <a:ext uri="{FF2B5EF4-FFF2-40B4-BE49-F238E27FC236}">
                <a16:creationId xmlns:a16="http://schemas.microsoft.com/office/drawing/2014/main" id="{71D06DBD-D7EE-4365-BACA-C1D55139CB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524000"/>
            <a:ext cx="2187526" cy="2989619"/>
          </a:xfrm>
          <a:prstGeom prst="rect">
            <a:avLst/>
          </a:prstGeom>
        </p:spPr>
      </p:pic>
    </p:spTree>
    <p:extLst>
      <p:ext uri="{BB962C8B-B14F-4D97-AF65-F5344CB8AC3E}">
        <p14:creationId xmlns:p14="http://schemas.microsoft.com/office/powerpoint/2010/main" val="399825488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85900" y="228600"/>
            <a:ext cx="6172200" cy="1143000"/>
          </a:xfrm>
        </p:spPr>
        <p:txBody>
          <a:bodyPr/>
          <a:lstStyle/>
          <a:p>
            <a:pPr lvl="0" algn="ctr">
              <a:lnSpc>
                <a:spcPct val="100000"/>
              </a:lnSpc>
              <a:spcBef>
                <a:spcPct val="50000"/>
              </a:spcBef>
            </a:pPr>
            <a:r>
              <a:rPr lang="en-US" sz="3200" b="0" dirty="0">
                <a:solidFill>
                  <a:srgbClr val="00FFFF"/>
                </a:solidFill>
                <a:effectLst>
                  <a:outerShdw blurRad="38100" dist="38100" dir="2700000" algn="tl">
                    <a:srgbClr val="000000">
                      <a:alpha val="43137"/>
                    </a:srgbClr>
                  </a:outerShdw>
                </a:effectLst>
              </a:rPr>
              <a:t>Lutheran Statement</a:t>
            </a:r>
            <a:br>
              <a:rPr lang="en-US" sz="4000" b="0" dirty="0">
                <a:solidFill>
                  <a:srgbClr val="00FFFF"/>
                </a:solidFill>
                <a:effectLst>
                  <a:outerShdw blurRad="38100" dist="38100" dir="2700000" algn="tl">
                    <a:srgbClr val="000000">
                      <a:alpha val="43137"/>
                    </a:srgbClr>
                  </a:outerShdw>
                </a:effectLst>
                <a:cs typeface="Calibri" panose="020F0502020204030204" pitchFamily="34" charset="0"/>
              </a:rPr>
            </a:br>
            <a:r>
              <a:rPr lang="en-US" sz="1600" b="0" kern="1200" dirty="0">
                <a:solidFill>
                  <a:srgbClr val="FFFFFF"/>
                </a:solidFill>
                <a:effectLst>
                  <a:outerShdw blurRad="38100" dist="38100" dir="2700000" algn="tl">
                    <a:srgbClr val="000000">
                      <a:alpha val="43137"/>
                    </a:srgbClr>
                  </a:outerShdw>
                </a:effectLst>
                <a:ea typeface="+mn-ea"/>
                <a:cs typeface="Calibri" panose="020F0502020204030204" pitchFamily="34" charset="0"/>
              </a:rPr>
              <a:t>https://www.ccjr.us/dialogika-resources/documents-and-statements/interreligious/759-lwfijcic1983</a:t>
            </a:r>
          </a:p>
        </p:txBody>
      </p:sp>
      <p:sp>
        <p:nvSpPr>
          <p:cNvPr id="4099" name="Rectangle 3"/>
          <p:cNvSpPr>
            <a:spLocks noGrp="1" noChangeArrowheads="1"/>
          </p:cNvSpPr>
          <p:nvPr>
            <p:ph type="body" idx="1"/>
          </p:nvPr>
        </p:nvSpPr>
        <p:spPr>
          <a:xfrm>
            <a:off x="152400" y="1447800"/>
            <a:ext cx="8763000" cy="3505200"/>
          </a:xfrm>
        </p:spPr>
        <p:txBody>
          <a:bodyPr/>
          <a:lstStyle/>
          <a:p>
            <a:pPr marL="0" lvl="1" indent="0" algn="just" eaLnBrk="1" hangingPunct="1">
              <a:buNone/>
            </a:pPr>
            <a:r>
              <a:rPr lang="en-US" sz="3000" i="1" dirty="0">
                <a:effectLst>
                  <a:outerShdw blurRad="38100" dist="38100" dir="2700000" algn="tl">
                    <a:srgbClr val="000000">
                      <a:alpha val="43137"/>
                    </a:srgbClr>
                  </a:outerShdw>
                </a:effectLst>
                <a:cs typeface="Calibri" panose="020F0502020204030204" pitchFamily="34" charset="0"/>
              </a:rPr>
              <a:t>“We Lutherans take our name and much of our understanding of Christianity from Martin Luther. </a:t>
            </a:r>
            <a:r>
              <a:rPr lang="en-US" sz="3000" b="1" i="1" dirty="0">
                <a:solidFill>
                  <a:srgbClr val="FFFFCC"/>
                </a:solidFill>
                <a:effectLst>
                  <a:outerShdw blurRad="38100" dist="38100" dir="2700000" algn="tl">
                    <a:srgbClr val="000000">
                      <a:alpha val="43137"/>
                    </a:srgbClr>
                  </a:outerShdw>
                </a:effectLst>
                <a:cs typeface="Calibri" panose="020F0502020204030204" pitchFamily="34" charset="0"/>
              </a:rPr>
              <a:t>But we cannot accept or condone the violent verbal attacks that the Reformer made against the Jews…The sins of Luther’s anti-Jewish remarks, the violence of his attacks on the Jews, must be acknowledged with deep distress. And all occasions for similar sin in the present or the future must be removed from our churches</a:t>
            </a:r>
            <a:r>
              <a:rPr lang="en-US" sz="3000" i="1" dirty="0">
                <a:effectLst>
                  <a:outerShdw blurRad="38100" dist="38100" dir="2700000" algn="tl">
                    <a:srgbClr val="000000">
                      <a:alpha val="43137"/>
                    </a:srgbClr>
                  </a:outerShdw>
                </a:effectLst>
                <a:cs typeface="Calibri" panose="020F0502020204030204" pitchFamily="34" charset="0"/>
              </a:rPr>
              <a:t>…Lutherans of today refuse to be bound by all of Luther’s utterances on the Jews.”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1097280" cy="1097280"/>
          </a:xfrm>
          <a:prstGeom prst="rect">
            <a:avLst/>
          </a:prstGeom>
          <a:ln w="28575">
            <a:solidFill>
              <a:schemeClr val="tx1"/>
            </a:solidFill>
          </a:ln>
        </p:spPr>
      </p:pic>
    </p:spTree>
    <p:extLst>
      <p:ext uri="{BB962C8B-B14F-4D97-AF65-F5344CB8AC3E}">
        <p14:creationId xmlns:p14="http://schemas.microsoft.com/office/powerpoint/2010/main" val="308884797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C55D601-F1B7-4E14-88BA-F8383CB30F6B}"/>
              </a:ext>
            </a:extLst>
          </p:cNvPr>
          <p:cNvSpPr txBox="1">
            <a:spLocks noChangeArrowheads="1"/>
          </p:cNvSpPr>
          <p:nvPr/>
        </p:nvSpPr>
        <p:spPr bwMode="auto">
          <a:xfrm>
            <a:off x="114300" y="1600200"/>
            <a:ext cx="8915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lvl="1" algn="just" eaLnBrk="1" hangingPunct="1">
              <a:lnSpc>
                <a:spcPct val="100000"/>
              </a:lnSpc>
              <a:spcBef>
                <a:spcPct val="20000"/>
              </a:spcBef>
              <a:buClr>
                <a:schemeClr val="tx1"/>
              </a:buClr>
            </a:pPr>
            <a:r>
              <a:rPr lang="en-US" sz="3200" b="0" i="1" kern="0" dirty="0">
                <a:solidFill>
                  <a:schemeClr val="tx1"/>
                </a:solidFill>
                <a:effectLst>
                  <a:outerShdw blurRad="38100" dist="38100" dir="2700000" algn="tl">
                    <a:srgbClr val="000000">
                      <a:alpha val="43137"/>
                    </a:srgbClr>
                  </a:outerShdw>
                </a:effectLst>
                <a:latin typeface="Calibri" panose="020F0502020204030204" pitchFamily="34" charset="0"/>
              </a:rPr>
              <a:t>“But here he [the rabbi] not only betrays his ignorance, but his utter stupidity, since God so blinded the whole people that they were like restive dogs. I have had much conversation with many Jews: I have never seen either a drop of piety or a grain of truth or ingenuousness—nay, I have never found common sense in any Jew. But this fellow, who seems so sharp and ingenious, displays his own impudence to his great disgrace.”</a:t>
            </a:r>
            <a:endParaRPr lang="en-US" altLang="en-US" sz="3200" b="0" i="1" kern="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1" name="Rectangle 3">
            <a:extLst>
              <a:ext uri="{FF2B5EF4-FFF2-40B4-BE49-F238E27FC236}">
                <a16:creationId xmlns:a16="http://schemas.microsoft.com/office/drawing/2014/main" id="{526D8101-05F6-49D0-B8A4-2D7D5187BD01}"/>
              </a:ext>
            </a:extLst>
          </p:cNvPr>
          <p:cNvSpPr txBox="1">
            <a:spLocks noChangeArrowheads="1"/>
          </p:cNvSpPr>
          <p:nvPr/>
        </p:nvSpPr>
        <p:spPr bwMode="auto">
          <a:xfrm>
            <a:off x="1676400" y="228600"/>
            <a:ext cx="579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eaLnBrk="1" hangingPunct="1">
              <a:spcBef>
                <a:spcPts val="0"/>
              </a:spcBef>
              <a:buNone/>
              <a:defRPr/>
            </a:pPr>
            <a:r>
              <a:rPr lang="en-US" sz="3600" kern="0" dirty="0">
                <a:solidFill>
                  <a:srgbClr val="00FFFF"/>
                </a:solidFill>
                <a:effectLst>
                  <a:outerShdw blurRad="38100" dist="38100" dir="2700000" algn="tl">
                    <a:srgbClr val="000000">
                      <a:alpha val="43137"/>
                    </a:srgbClr>
                  </a:outerShdw>
                </a:effectLst>
                <a:ea typeface="+mj-ea"/>
                <a:cs typeface="+mj-cs"/>
              </a:rPr>
              <a:t>John Calvin</a:t>
            </a:r>
          </a:p>
          <a:p>
            <a:pPr marL="0" indent="0" algn="ctr" eaLnBrk="1" hangingPunct="1">
              <a:buNone/>
              <a:defRPr/>
            </a:pPr>
            <a:r>
              <a:rPr lang="en-US" sz="1600" i="1" kern="0" dirty="0">
                <a:effectLst>
                  <a:outerShdw blurRad="38100" dist="38100" dir="2700000" algn="tl">
                    <a:srgbClr val="000000">
                      <a:alpha val="43137"/>
                    </a:srgbClr>
                  </a:outerShdw>
                </a:effectLst>
              </a:rPr>
              <a:t>Commentary on the Prophet Daniel </a:t>
            </a:r>
            <a:r>
              <a:rPr lang="en-US" sz="1600" kern="0" dirty="0">
                <a:effectLst>
                  <a:outerShdw blurRad="38100" dist="38100" dir="2700000" algn="tl">
                    <a:srgbClr val="000000">
                      <a:alpha val="43137"/>
                    </a:srgbClr>
                  </a:outerShdw>
                </a:effectLst>
              </a:rPr>
              <a:t>(Vol 1, p. 185). Bellingham, WA: Logos Bible Software. Commentary on Daniel 2:44-45. (2010).</a:t>
            </a:r>
          </a:p>
        </p:txBody>
      </p:sp>
      <p:pic>
        <p:nvPicPr>
          <p:cNvPr id="12" name="Picture 11">
            <a:extLst>
              <a:ext uri="{FF2B5EF4-FFF2-40B4-BE49-F238E27FC236}">
                <a16:creationId xmlns:a16="http://schemas.microsoft.com/office/drawing/2014/main" id="{73A22865-157C-4766-AE62-210570B58C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766735" cy="1097280"/>
          </a:xfrm>
          <a:prstGeom prst="rect">
            <a:avLst/>
          </a:prstGeom>
        </p:spPr>
      </p:pic>
    </p:spTree>
    <p:extLst>
      <p:ext uri="{BB962C8B-B14F-4D97-AF65-F5344CB8AC3E}">
        <p14:creationId xmlns:p14="http://schemas.microsoft.com/office/powerpoint/2010/main" val="279576133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495300" y="2286000"/>
            <a:ext cx="8153400" cy="2362200"/>
          </a:xfrm>
        </p:spPr>
        <p:txBody>
          <a:bodyPr anchor="t"/>
          <a:lstStyle/>
          <a:p>
            <a:pPr lvl="1" algn="just" eaLnBrk="1" hangingPunct="1">
              <a:lnSpc>
                <a:spcPct val="100000"/>
              </a:lnSpc>
              <a:spcBef>
                <a:spcPct val="20000"/>
              </a:spcBef>
              <a:buClr>
                <a:schemeClr val="tx1"/>
              </a:buClr>
            </a:pPr>
            <a:r>
              <a:rPr lang="en-US" sz="3200" b="0" dirty="0">
                <a:solidFill>
                  <a:schemeClr val="tx1"/>
                </a:solidFill>
                <a:effectLst>
                  <a:outerShdw blurRad="38100" dist="38100" dir="2700000" algn="tl">
                    <a:srgbClr val="000000">
                      <a:alpha val="43137"/>
                    </a:srgbClr>
                  </a:outerShdw>
                </a:effectLst>
                <a:latin typeface="Calibri" panose="020F0502020204030204" pitchFamily="34" charset="0"/>
              </a:rPr>
              <a:t>Calvin repeatedly refers to the Jews as “profane unholy sacrilegious dogs,” describing them as “a barbarous nation” and “the people of Israel rejected by God.”</a:t>
            </a:r>
            <a:endParaRPr lang="en-US" altLang="en-US" sz="3200" b="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990600" y="228600"/>
            <a:ext cx="7162800" cy="1981200"/>
          </a:xfrm>
        </p:spPr>
        <p:txBody>
          <a:bodyPr/>
          <a:lstStyle/>
          <a:p>
            <a:pPr marL="0" indent="0" algn="ctr" eaLnBrk="1" hangingPunct="1">
              <a:spcBef>
                <a:spcPts val="0"/>
              </a:spcBef>
              <a:buNone/>
              <a:defRPr/>
            </a:pPr>
            <a:r>
              <a:rPr lang="en-US" sz="3600" dirty="0">
                <a:solidFill>
                  <a:srgbClr val="00FFFF"/>
                </a:solidFill>
                <a:effectLst>
                  <a:outerShdw blurRad="38100" dist="38100" dir="2700000" algn="tl">
                    <a:srgbClr val="000000">
                      <a:alpha val="43137"/>
                    </a:srgbClr>
                  </a:outerShdw>
                </a:effectLst>
                <a:ea typeface="+mj-ea"/>
                <a:cs typeface="+mj-cs"/>
              </a:rPr>
              <a:t>John Calvin</a:t>
            </a:r>
          </a:p>
          <a:p>
            <a:pPr marL="0" indent="0" algn="ctr" eaLnBrk="1" hangingPunct="1">
              <a:buNone/>
              <a:defRPr/>
            </a:pPr>
            <a:r>
              <a:rPr lang="en-US" sz="1600" dirty="0"/>
              <a:t>1. John Calvin, </a:t>
            </a:r>
            <a:r>
              <a:rPr lang="en-US" sz="1600" dirty="0" err="1"/>
              <a:t>Ioannis</a:t>
            </a:r>
            <a:r>
              <a:rPr lang="en-US" sz="1600" dirty="0"/>
              <a:t> </a:t>
            </a:r>
            <a:r>
              <a:rPr lang="en-US" sz="1600" dirty="0" err="1"/>
              <a:t>Calvini</a:t>
            </a:r>
            <a:r>
              <a:rPr lang="en-US" sz="1600" dirty="0"/>
              <a:t> opera </a:t>
            </a:r>
            <a:r>
              <a:rPr lang="en-US" sz="1600" dirty="0" err="1"/>
              <a:t>quae</a:t>
            </a:r>
            <a:r>
              <a:rPr lang="en-US" sz="1600" dirty="0"/>
              <a:t> </a:t>
            </a:r>
            <a:r>
              <a:rPr lang="en-US" sz="1600" dirty="0" err="1"/>
              <a:t>supersunt</a:t>
            </a:r>
            <a:r>
              <a:rPr lang="en-US" sz="1600" dirty="0"/>
              <a:t> Omnia, 50, 307; Sermon on Gal. 1:6–8; quoted in </a:t>
            </a:r>
            <a:r>
              <a:rPr lang="en-US" sz="1600" dirty="0" err="1"/>
              <a:t>Selderhuis</a:t>
            </a:r>
            <a:r>
              <a:rPr lang="en-US" sz="1600" dirty="0"/>
              <a:t>, Calvin Handbook, 145; 2.  John Calvin, </a:t>
            </a:r>
            <a:r>
              <a:rPr lang="en-US" sz="1600" dirty="0" err="1"/>
              <a:t>Supplementa</a:t>
            </a:r>
            <a:r>
              <a:rPr lang="en-US" sz="1600" dirty="0"/>
              <a:t> </a:t>
            </a:r>
            <a:r>
              <a:rPr lang="en-US" sz="1600" dirty="0" err="1"/>
              <a:t>Calviniana</a:t>
            </a:r>
            <a:r>
              <a:rPr lang="en-US" sz="1600" dirty="0"/>
              <a:t>, V, 145, 10; Sermon on Mic. 40b–11; quoted in </a:t>
            </a:r>
            <a:r>
              <a:rPr lang="en-US" sz="1600" dirty="0" err="1"/>
              <a:t>Selderhuis</a:t>
            </a:r>
            <a:r>
              <a:rPr lang="en-US" sz="1600" dirty="0"/>
              <a:t>, Calvin Handbook, 145; 3. John Calvin, </a:t>
            </a:r>
            <a:r>
              <a:rPr lang="en-US" sz="1600" dirty="0" err="1"/>
              <a:t>Ioannis</a:t>
            </a:r>
            <a:r>
              <a:rPr lang="en-US" sz="1600" dirty="0"/>
              <a:t> </a:t>
            </a:r>
            <a:r>
              <a:rPr lang="en-US" sz="1600" dirty="0" err="1"/>
              <a:t>Calvini</a:t>
            </a:r>
            <a:r>
              <a:rPr lang="en-US" sz="1600" dirty="0"/>
              <a:t> opera </a:t>
            </a:r>
            <a:r>
              <a:rPr lang="en-US" sz="1600" dirty="0" err="1"/>
              <a:t>quae</a:t>
            </a:r>
            <a:r>
              <a:rPr lang="en-US" sz="1600" dirty="0"/>
              <a:t> </a:t>
            </a:r>
            <a:r>
              <a:rPr lang="en-US" sz="1600" dirty="0" err="1"/>
              <a:t>supersunt</a:t>
            </a:r>
            <a:r>
              <a:rPr lang="en-US" sz="1600" dirty="0"/>
              <a:t> Omnia, 27, 6; Sermon on Deut. 10:1–8; quoted in </a:t>
            </a:r>
            <a:r>
              <a:rPr lang="en-US" sz="1600" dirty="0" err="1"/>
              <a:t>Selderhuis</a:t>
            </a:r>
            <a:r>
              <a:rPr lang="en-US" sz="1600" dirty="0"/>
              <a:t>, Calvin Handbook, 145.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766735" cy="1097280"/>
          </a:xfrm>
          <a:prstGeom prst="rect">
            <a:avLst/>
          </a:prstGeom>
        </p:spPr>
      </p:pic>
      <p:pic>
        <p:nvPicPr>
          <p:cNvPr id="7" name="Picture 6">
            <a:extLst>
              <a:ext uri="{FF2B5EF4-FFF2-40B4-BE49-F238E27FC236}">
                <a16:creationId xmlns:a16="http://schemas.microsoft.com/office/drawing/2014/main" id="{847C1567-2DD6-4288-9FC0-2C2CE9E17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246" y="4267200"/>
            <a:ext cx="1873509" cy="2286000"/>
          </a:xfrm>
          <a:prstGeom prst="rect">
            <a:avLst/>
          </a:prstGeom>
          <a:ln w="38100">
            <a:solidFill>
              <a:srgbClr val="C00000"/>
            </a:solidFill>
          </a:ln>
        </p:spPr>
      </p:pic>
    </p:spTree>
    <p:extLst>
      <p:ext uri="{BB962C8B-B14F-4D97-AF65-F5344CB8AC3E}">
        <p14:creationId xmlns:p14="http://schemas.microsoft.com/office/powerpoint/2010/main" val="135742202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720F85-7B1A-4281-AC6E-8832EF129119}"/>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3086100"/>
          </a:xfrm>
        </p:spPr>
        <p:txBody>
          <a:bodyPr/>
          <a:lstStyle/>
          <a:p>
            <a:pPr algn="ctr">
              <a:spcBef>
                <a:spcPts val="0"/>
              </a:spcBef>
              <a:spcAft>
                <a:spcPts val="900"/>
              </a:spcAft>
              <a:buNone/>
              <a:defRPr/>
            </a:pPr>
            <a:r>
              <a:rPr lang="en-US" altLang="en-US" sz="3600" dirty="0">
                <a:solidFill>
                  <a:schemeClr val="tx2"/>
                </a:solidFill>
                <a:effectLst>
                  <a:outerShdw blurRad="38100" dist="38100" dir="2700000" algn="tl">
                    <a:srgbClr val="000000">
                      <a:alpha val="43137"/>
                    </a:srgbClr>
                  </a:outerShdw>
                </a:effectLst>
                <a:ea typeface="+mj-ea"/>
                <a:cs typeface="+mj-cs"/>
              </a:rPr>
              <a:t>Zechariah 12:3</a:t>
            </a:r>
            <a:endParaRPr lang="en-US" sz="36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3 </a:t>
            </a:r>
            <a:r>
              <a:rPr lang="en-US" dirty="0">
                <a:effectLst>
                  <a:outerShdw blurRad="38100" dist="38100" dir="2700000" algn="tl">
                    <a:srgbClr val="000000">
                      <a:alpha val="43137"/>
                    </a:srgbClr>
                  </a:outerShdw>
                </a:effectLst>
              </a:rPr>
              <a:t>It will come about in that day that I will make </a:t>
            </a:r>
            <a:r>
              <a:rPr lang="en-US" b="1" u="sng" dirty="0">
                <a:solidFill>
                  <a:srgbClr val="FFFFCC"/>
                </a:solidFill>
                <a:effectLst>
                  <a:outerShdw blurRad="38100" dist="38100" dir="2700000" algn="tl">
                    <a:srgbClr val="000000">
                      <a:alpha val="43137"/>
                    </a:srgbClr>
                  </a:outerShdw>
                </a:effectLst>
              </a:rPr>
              <a:t>Jerusalem</a:t>
            </a:r>
            <a:r>
              <a:rPr lang="en-US" dirty="0">
                <a:effectLst>
                  <a:outerShdw blurRad="38100" dist="38100" dir="2700000" algn="tl">
                    <a:srgbClr val="000000">
                      <a:alpha val="43137"/>
                    </a:srgbClr>
                  </a:outerShdw>
                </a:effectLst>
              </a:rPr>
              <a:t> a heavy stone for </a:t>
            </a:r>
            <a:r>
              <a:rPr lang="en-US" b="1" u="sng" dirty="0">
                <a:solidFill>
                  <a:srgbClr val="FFFFCC"/>
                </a:solidFill>
                <a:effectLst>
                  <a:outerShdw blurRad="38100" dist="38100" dir="2700000" algn="tl">
                    <a:srgbClr val="000000">
                      <a:alpha val="43137"/>
                    </a:srgbClr>
                  </a:outerShdw>
                </a:effectLst>
              </a:rPr>
              <a:t>all the peoples</a:t>
            </a:r>
            <a:r>
              <a:rPr lang="en-US" dirty="0">
                <a:effectLst>
                  <a:outerShdw blurRad="38100" dist="38100" dir="2700000" algn="tl">
                    <a:srgbClr val="000000">
                      <a:alpha val="43137"/>
                    </a:srgbClr>
                  </a:outerShdw>
                </a:effectLst>
              </a:rPr>
              <a:t>; all who lift it will be severely injured. And </a:t>
            </a:r>
            <a:r>
              <a:rPr lang="en-US" b="1" u="sng" dirty="0">
                <a:solidFill>
                  <a:srgbClr val="FFFFCC"/>
                </a:solidFill>
                <a:effectLst>
                  <a:outerShdw blurRad="38100" dist="38100" dir="2700000" algn="tl">
                    <a:srgbClr val="000000">
                      <a:alpha val="43137"/>
                    </a:srgbClr>
                  </a:outerShdw>
                </a:effectLst>
              </a:rPr>
              <a:t>all the nations</a:t>
            </a:r>
            <a:r>
              <a:rPr lang="en-US" dirty="0">
                <a:effectLst>
                  <a:outerShdw blurRad="38100" dist="38100" dir="2700000" algn="tl">
                    <a:srgbClr val="000000">
                      <a:alpha val="43137"/>
                    </a:srgbClr>
                  </a:outerShdw>
                </a:effectLst>
              </a:rPr>
              <a:t> of the earth will be gathered against it.”</a:t>
            </a:r>
          </a:p>
        </p:txBody>
      </p:sp>
      <p:pic>
        <p:nvPicPr>
          <p:cNvPr id="4" name="Picture 6" descr="C:\Documents and Settings\Owner\Application Data\Microsoft\Media Catalog\clip0063.BMP">
            <a:extLst>
              <a:ext uri="{FF2B5EF4-FFF2-40B4-BE49-F238E27FC236}">
                <a16:creationId xmlns:a16="http://schemas.microsoft.com/office/drawing/2014/main" id="{D2BE666F-8C7A-443C-BC52-B65D603A2B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6150" y="2895600"/>
            <a:ext cx="2400301" cy="2133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66673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2113AB47-9289-4D73-A059-9591058F2F7B}"/>
              </a:ext>
            </a:extLst>
          </p:cNvPr>
          <p:cNvPicPr>
            <a:picLocks noChangeAspect="1"/>
          </p:cNvPicPr>
          <p:nvPr/>
        </p:nvPicPr>
        <p:blipFill>
          <a:blip r:embed="rId2" cstate="print"/>
          <a:srcRect/>
          <a:stretch>
            <a:fillRect/>
          </a:stretch>
        </p:blipFill>
        <p:spPr bwMode="auto">
          <a:xfrm>
            <a:off x="0" y="0"/>
            <a:ext cx="9144000" cy="6858000"/>
          </a:xfrm>
          <a:prstGeom prst="rect">
            <a:avLst/>
          </a:prstGeom>
        </p:spPr>
      </p:pic>
      <p:sp>
        <p:nvSpPr>
          <p:cNvPr id="3" name="Content Placeholder 2"/>
          <p:cNvSpPr>
            <a:spLocks noGrp="1"/>
          </p:cNvSpPr>
          <p:nvPr>
            <p:ph idx="1"/>
          </p:nvPr>
        </p:nvSpPr>
        <p:spPr>
          <a:xfrm>
            <a:off x="0" y="0"/>
            <a:ext cx="9144000" cy="3086100"/>
          </a:xfrm>
        </p:spPr>
        <p:txBody>
          <a:bodyPr/>
          <a:lstStyle/>
          <a:p>
            <a:pPr algn="ctr">
              <a:spcBef>
                <a:spcPts val="0"/>
              </a:spcBef>
              <a:spcAft>
                <a:spcPts val="900"/>
              </a:spcAft>
              <a:buNone/>
              <a:defRPr/>
            </a:pPr>
            <a:r>
              <a:rPr lang="en-US" altLang="en-US" sz="3600" dirty="0">
                <a:solidFill>
                  <a:schemeClr val="tx2"/>
                </a:solidFill>
                <a:effectLst>
                  <a:outerShdw blurRad="38100" dist="38100" dir="2700000" algn="tl">
                    <a:srgbClr val="000000">
                      <a:alpha val="43137"/>
                    </a:srgbClr>
                  </a:outerShdw>
                </a:effectLst>
                <a:ea typeface="+mj-ea"/>
                <a:cs typeface="+mj-cs"/>
              </a:rPr>
              <a:t>Zechariah 14:2</a:t>
            </a:r>
            <a:endParaRPr lang="en-US" sz="36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2</a:t>
            </a:r>
            <a:r>
              <a:rPr lang="en-US" dirty="0">
                <a:effectLst>
                  <a:outerShdw blurRad="38100" dist="38100" dir="2700000" algn="tl">
                    <a:srgbClr val="000000">
                      <a:alpha val="43137"/>
                    </a:srgbClr>
                  </a:outerShdw>
                </a:effectLst>
              </a:rPr>
              <a:t> For I will gather </a:t>
            </a:r>
            <a:r>
              <a:rPr lang="en-US" b="1" u="sng" dirty="0">
                <a:solidFill>
                  <a:srgbClr val="FFFFCC"/>
                </a:solidFill>
                <a:effectLst>
                  <a:outerShdw blurRad="38100" dist="38100" dir="2700000" algn="tl">
                    <a:srgbClr val="000000">
                      <a:alpha val="43137"/>
                    </a:srgbClr>
                  </a:outerShdw>
                </a:effectLst>
              </a:rPr>
              <a:t>all the nations</a:t>
            </a:r>
            <a:r>
              <a:rPr lang="en-US" dirty="0">
                <a:effectLst>
                  <a:outerShdw blurRad="38100" dist="38100" dir="2700000" algn="tl">
                    <a:srgbClr val="000000">
                      <a:alpha val="43137"/>
                    </a:srgbClr>
                  </a:outerShdw>
                </a:effectLst>
              </a:rPr>
              <a:t> against </a:t>
            </a:r>
            <a:r>
              <a:rPr lang="en-US" b="1" u="sng" dirty="0">
                <a:solidFill>
                  <a:srgbClr val="FFFFCC"/>
                </a:solidFill>
                <a:effectLst>
                  <a:outerShdw blurRad="38100" dist="38100" dir="2700000" algn="tl">
                    <a:srgbClr val="000000">
                      <a:alpha val="43137"/>
                    </a:srgbClr>
                  </a:outerShdw>
                </a:effectLst>
              </a:rPr>
              <a:t>Jerusalem</a:t>
            </a:r>
            <a:r>
              <a:rPr lang="en-US" dirty="0">
                <a:effectLst>
                  <a:outerShdw blurRad="38100" dist="38100" dir="2700000" algn="tl">
                    <a:srgbClr val="000000">
                      <a:alpha val="43137"/>
                    </a:srgbClr>
                  </a:outerShdw>
                </a:effectLst>
              </a:rPr>
              <a:t> to battle, and the city will be captured, the houses plundered, the women ravished and half of the city exiled, but the rest of the people will not be cut off from the city.”</a:t>
            </a:r>
          </a:p>
        </p:txBody>
      </p:sp>
      <p:pic>
        <p:nvPicPr>
          <p:cNvPr id="7" name="Picture 6" descr="C:\Documents and Settings\Owner\Application Data\Microsoft\Media Catalog\clip0063.BMP">
            <a:extLst>
              <a:ext uri="{FF2B5EF4-FFF2-40B4-BE49-F238E27FC236}">
                <a16:creationId xmlns:a16="http://schemas.microsoft.com/office/drawing/2014/main" id="{FDA00611-CB98-41B6-8A29-1A6E2CC463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6150" y="2895600"/>
            <a:ext cx="2400301" cy="2133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09199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4306" y="1113235"/>
            <a:ext cx="8815388" cy="463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photos-b.xx.fbcdn.net/hphotos-snc6/250083_347900841964630_333731758_n.jpg"/>
          <p:cNvPicPr>
            <a:picLocks noChangeAspect="1" noChangeArrowheads="1"/>
          </p:cNvPicPr>
          <p:nvPr/>
        </p:nvPicPr>
        <p:blipFill>
          <a:blip r:embed="rId2" cstate="print"/>
          <a:srcRect/>
          <a:stretch>
            <a:fillRect/>
          </a:stretch>
        </p:blipFill>
        <p:spPr bwMode="auto">
          <a:xfrm>
            <a:off x="457200" y="381000"/>
            <a:ext cx="8382000" cy="6146800"/>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0" y="228600"/>
            <a:ext cx="9144000" cy="1143000"/>
          </a:xfrm>
        </p:spPr>
        <p:txBody>
          <a:bodyPr/>
          <a:lstStyle/>
          <a:p>
            <a:pPr algn="ctr"/>
            <a:r>
              <a:rPr lang="en-US" altLang="en-US" sz="3600" dirty="0">
                <a:effectLst>
                  <a:outerShdw blurRad="38100" dist="38100" dir="2700000" algn="tl">
                    <a:srgbClr val="000000">
                      <a:alpha val="43137"/>
                    </a:srgbClr>
                  </a:outerShdw>
                </a:effectLst>
              </a:rPr>
              <a:t>5 Non-Chronological Parenthetical Insertions</a:t>
            </a: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228600" y="1371600"/>
            <a:ext cx="8713788" cy="5181600"/>
          </a:xfrm>
        </p:spPr>
        <p:txBody>
          <a:bodyPr/>
          <a:lstStyle/>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7 – 144,000 Jews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10:1-11:13 – Announcement of no more delay and the two witnesses</a:t>
            </a:r>
          </a:p>
          <a:p>
            <a:pPr marL="514350" indent="-514350">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Rev 12-14 – Israel’s flight, two beasts, six scenes of hope</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16</a:t>
            </a:r>
            <a:r>
              <a:rPr lang="en-US" dirty="0">
                <a:effectLst>
                  <a:outerShdw blurRad="38100" dist="38100" dir="2700000" algn="tl">
                    <a:srgbClr val="000000">
                      <a:alpha val="43137"/>
                    </a:srgbClr>
                  </a:outerShdw>
                </a:effectLst>
                <a:cs typeface="Calibri" panose="020F0502020204030204" pitchFamily="34" charset="0"/>
              </a:rPr>
              <a:t>:13-16</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Gathering of the nations to Armageddon</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17:1-</a:t>
            </a:r>
            <a:r>
              <a:rPr lang="en-US" dirty="0">
                <a:effectLst>
                  <a:outerShdw blurRad="38100" dist="38100" dir="2700000" algn="tl">
                    <a:srgbClr val="000000">
                      <a:alpha val="43137"/>
                    </a:srgbClr>
                  </a:outerShdw>
                </a:effectLst>
                <a:cs typeface="Calibri" panose="020F0502020204030204" pitchFamily="34" charset="0"/>
              </a:rPr>
              <a:t>19:6</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Babylon’s fall</a:t>
            </a:r>
            <a:endParaRPr lang="en-US" sz="360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61989408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238" y="106680"/>
            <a:ext cx="8667525" cy="6675120"/>
          </a:xfrm>
          <a:prstGeom prst="rect">
            <a:avLst/>
          </a:prstGeom>
        </p:spPr>
      </p:pic>
    </p:spTree>
    <p:extLst>
      <p:ext uri="{BB962C8B-B14F-4D97-AF65-F5344CB8AC3E}">
        <p14:creationId xmlns:p14="http://schemas.microsoft.com/office/powerpoint/2010/main" val="199909887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82C77-F148-4A27-98DA-F690900778BD}"/>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970591"/>
          </a:xfrm>
          <a:prstGeom prst="rect">
            <a:avLst/>
          </a:prstGeom>
          <a:noFill/>
          <a:ln w="28575">
            <a:noFill/>
            <a:miter lim="800000"/>
            <a:headEnd/>
            <a:tailEnd/>
          </a:ln>
        </p:spPr>
        <p:txBody>
          <a:bodyPr wrap="square">
            <a:spAutoFit/>
          </a:bodyPr>
          <a:lstStyle/>
          <a:p>
            <a:pPr algn="ctr">
              <a:spcBef>
                <a:spcPts val="0"/>
              </a:spcBef>
              <a:spcAft>
                <a:spcPts val="0"/>
              </a:spcAft>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11:13, 17-21</a:t>
            </a:r>
          </a:p>
          <a:p>
            <a:pPr algn="just">
              <a:spcBef>
                <a:spcPts val="600"/>
              </a:spcBef>
              <a:spcAft>
                <a:spcPts val="600"/>
              </a:spcAft>
            </a:pP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am speaking to you who are Gentiles. Inasmuch then as I am an apostle of Gentiles, I magnify my ministry…But if some of the branches were broken off, and you, being a wild olive, were grafted in among them and became partaker with them of the rich root of the olive tree, </a:t>
            </a:r>
            <a:r>
              <a:rPr lang="en-US" sz="2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2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be arrogant toward the branches</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if you are arrogant, </a:t>
            </a:r>
            <a:r>
              <a:rPr lang="en-US" sz="2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remember that</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is not you who supports the root, but the root </a:t>
            </a:r>
            <a:r>
              <a:rPr lang="en-US" sz="2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supports</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t>
            </a:r>
            <a:r>
              <a:rPr lang="en-US" sz="2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will say then, “Branches were broken off so that I might be grafted in.” </a:t>
            </a:r>
            <a:r>
              <a:rPr lang="en-US" sz="2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Quite right, they were broken off for their unbelief, but you stand by your faith. Do not be conceited, but fear; </a:t>
            </a:r>
            <a:r>
              <a:rPr lang="en-US" sz="2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God did not spare the natural branches, He will not spare you, either.”</a:t>
            </a:r>
          </a:p>
        </p:txBody>
      </p:sp>
    </p:spTree>
    <p:extLst>
      <p:ext uri="{BB962C8B-B14F-4D97-AF65-F5344CB8AC3E}">
        <p14:creationId xmlns:p14="http://schemas.microsoft.com/office/powerpoint/2010/main" val="293092137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60BB44-009D-4C67-9367-7AC2B2100AF0}"/>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693045"/>
          </a:xfrm>
          <a:prstGeom prst="rect">
            <a:avLst/>
          </a:prstGeom>
          <a:noFill/>
          <a:ln w="28575">
            <a:noFill/>
            <a:miter lim="800000"/>
            <a:headEnd/>
            <a:tailEnd/>
          </a:ln>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11:28-29</a:t>
            </a:r>
            <a:endParaRPr lang="en-US"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standpoint of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gospel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enemies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your sake, but from the standpoint of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choice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sake of the fathers;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gifts and the calling of God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irrevocable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6285210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Application</a:t>
            </a:r>
          </a:p>
        </p:txBody>
      </p:sp>
      <p:sp>
        <p:nvSpPr>
          <p:cNvPr id="12291" name="Rectangle 3"/>
          <p:cNvSpPr>
            <a:spLocks noGrp="1" noChangeArrowheads="1"/>
          </p:cNvSpPr>
          <p:nvPr>
            <p:ph type="body" idx="1"/>
          </p:nvPr>
        </p:nvSpPr>
        <p:spPr>
          <a:xfrm>
            <a:off x="457200" y="1600200"/>
            <a:ext cx="7239000" cy="4460875"/>
          </a:xfrm>
        </p:spPr>
        <p:txBody>
          <a:bodyPr/>
          <a:lstStyle/>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Recognize Anti-Semitism and its source</a:t>
            </a:r>
          </a:p>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Do not take part</a:t>
            </a:r>
          </a:p>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Expose it (Eph. 5:11)</a:t>
            </a:r>
          </a:p>
          <a:p>
            <a:pPr marL="457200" indent="-457200" eaLnBrk="1" hangingPunct="1">
              <a:lnSpc>
                <a:spcPct val="90000"/>
              </a:lnSpc>
              <a:spcBef>
                <a:spcPts val="0"/>
              </a:spcBef>
              <a:spcAft>
                <a:spcPts val="2400"/>
              </a:spcAft>
            </a:pPr>
            <a:r>
              <a:rPr lang="en-US" dirty="0">
                <a:effectLst>
                  <a:outerShdw blurRad="38100" dist="38100" dir="2700000" algn="tl">
                    <a:srgbClr val="000000">
                      <a:alpha val="43137"/>
                    </a:srgbClr>
                  </a:outerShdw>
                </a:effectLst>
              </a:rPr>
              <a:t>Do not be surprised by it </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943600"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95683931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429000"/>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2329831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0" y="228600"/>
            <a:ext cx="9144000" cy="914400"/>
          </a:xfrm>
        </p:spPr>
        <p:txBody>
          <a:bodyPr/>
          <a:lstStyle/>
          <a:p>
            <a:pPr algn="ctr"/>
            <a:r>
              <a:rPr lang="en-US" altLang="en-US" sz="3600" dirty="0">
                <a:effectLst>
                  <a:outerShdw blurRad="38100" dist="38100" dir="2700000" algn="tl">
                    <a:srgbClr val="000000">
                      <a:alpha val="43137"/>
                    </a:srgbClr>
                  </a:outerShdw>
                </a:effectLst>
              </a:rPr>
              <a:t>Revelation 12</a:t>
            </a:r>
            <a:r>
              <a:rPr lang="en-US" altLang="en-US" sz="3600" dirty="0">
                <a:effectLst>
                  <a:outerShdw blurRad="38100" dist="38100" dir="2700000" algn="tl">
                    <a:srgbClr val="000000">
                      <a:alpha val="43137"/>
                    </a:srgbClr>
                  </a:outerShdw>
                </a:effectLst>
                <a:cs typeface="Calibri" panose="020F0502020204030204" pitchFamily="34" charset="0"/>
              </a:rPr>
              <a:t>‒14</a:t>
            </a:r>
            <a:endParaRPr lang="en-US" altLang="en-US" sz="3600" dirty="0">
              <a:effectLst>
                <a:outerShdw blurRad="38100" dist="38100" dir="2700000" algn="tl">
                  <a:srgbClr val="000000">
                    <a:alpha val="43137"/>
                  </a:srgbClr>
                </a:outerShdw>
              </a:effectLst>
            </a:endParaRP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1828800" y="1600200"/>
            <a:ext cx="5486400" cy="2895600"/>
          </a:xfrm>
        </p:spPr>
        <p:txBody>
          <a:bodyPr/>
          <a:lstStyle/>
          <a:p>
            <a:pPr marL="514350" indent="-514350">
              <a:spcBef>
                <a:spcPts val="0"/>
              </a:spcBef>
              <a:spcAft>
                <a:spcPts val="36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Rev 12 – Israel’s flight</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514350" indent="-51435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Rev 13</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Two beasts</a:t>
            </a:r>
          </a:p>
          <a:p>
            <a:pPr marL="514350" indent="-51435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Rev 14</a:t>
            </a:r>
            <a:r>
              <a:rPr lang="en-US" dirty="0">
                <a:effectLst>
                  <a:outerShdw blurRad="38100" dist="38100" dir="2700000" algn="tl">
                    <a:srgbClr val="000000">
                      <a:alpha val="43137"/>
                    </a:srgbClr>
                  </a:outerShdw>
                </a:effectLst>
              </a:rPr>
              <a:t> – </a:t>
            </a:r>
            <a:r>
              <a:rPr lang="en-US" dirty="0">
                <a:effectLst>
                  <a:outerShdw blurRad="38100" dist="38100" dir="2700000" algn="tl">
                    <a:srgbClr val="000000">
                      <a:alpha val="43137"/>
                    </a:srgbClr>
                  </a:outerShdw>
                </a:effectLst>
                <a:cs typeface="Calibri" panose="020F0502020204030204" pitchFamily="34" charset="0"/>
              </a:rPr>
              <a:t>Six scenes of hope</a:t>
            </a:r>
          </a:p>
        </p:txBody>
      </p:sp>
      <p:pic>
        <p:nvPicPr>
          <p:cNvPr id="4" name="Picture 6" descr="Image result for the seven trumpets">
            <a:extLst>
              <a:ext uri="{FF2B5EF4-FFF2-40B4-BE49-F238E27FC236}">
                <a16:creationId xmlns:a16="http://schemas.microsoft.com/office/drawing/2014/main" id="{6C0E058C-EA02-4384-93FB-2636D77F82E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738" y="167142"/>
            <a:ext cx="13822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the seven trumpets">
            <a:extLst>
              <a:ext uri="{FF2B5EF4-FFF2-40B4-BE49-F238E27FC236}">
                <a16:creationId xmlns:a16="http://schemas.microsoft.com/office/drawing/2014/main" id="{147BF45E-16F0-41C4-803E-D442981D73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53355" y="152400"/>
            <a:ext cx="153824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9851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62050" y="228600"/>
            <a:ext cx="6819900" cy="914400"/>
          </a:xfrm>
        </p:spPr>
        <p:txBody>
          <a:bodyPr/>
          <a:lstStyle/>
          <a:p>
            <a:pPr algn="ctr"/>
            <a:r>
              <a:rPr lang="en-US" sz="3600" dirty="0">
                <a:effectLst>
                  <a:outerShdw blurRad="38100" dist="38100" dir="2700000" algn="tl">
                    <a:srgbClr val="000000">
                      <a:alpha val="43137"/>
                    </a:srgbClr>
                  </a:outerShdw>
                </a:effectLst>
              </a:rPr>
              <a:t>Biblical Reality of the Angelic World</a:t>
            </a:r>
          </a:p>
        </p:txBody>
      </p:sp>
      <p:sp>
        <p:nvSpPr>
          <p:cNvPr id="9219" name="Rectangle 3"/>
          <p:cNvSpPr>
            <a:spLocks noGrp="1" noChangeArrowheads="1"/>
          </p:cNvSpPr>
          <p:nvPr>
            <p:ph type="body" idx="1"/>
          </p:nvPr>
        </p:nvSpPr>
        <p:spPr>
          <a:xfrm>
            <a:off x="196243" y="1143000"/>
            <a:ext cx="3886200" cy="4724399"/>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Job 1:12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2 Kings 6:15-17</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1 </a:t>
            </a:r>
            <a:r>
              <a:rPr lang="en-US" dirty="0" err="1">
                <a:effectLst>
                  <a:outerShdw blurRad="38100" dist="38100" dir="2700000" algn="tl">
                    <a:srgbClr val="000000">
                      <a:alpha val="43137"/>
                    </a:srgbClr>
                  </a:outerShdw>
                </a:effectLst>
              </a:rPr>
              <a:t>Chron</a:t>
            </a:r>
            <a:r>
              <a:rPr lang="en-US" dirty="0">
                <a:effectLst>
                  <a:outerShdw blurRad="38100" dist="38100" dir="2700000" algn="tl">
                    <a:srgbClr val="000000">
                      <a:alpha val="43137"/>
                    </a:srgbClr>
                  </a:outerShdw>
                </a:effectLst>
              </a:rPr>
              <a:t> 21:1</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Dan 10:12-13, 20</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16:21-23</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Luke 22:31-32</a:t>
            </a:r>
          </a:p>
          <a:p>
            <a:pPr marL="457200" indent="-457200" eaLnBrk="1" hangingPunct="1">
              <a:spcBef>
                <a:spcPts val="0"/>
              </a:spcBef>
              <a:spcAft>
                <a:spcPts val="2400"/>
              </a:spcAft>
            </a:pPr>
            <a:r>
              <a:rPr lang="en-US" dirty="0" err="1">
                <a:effectLst>
                  <a:outerShdw blurRad="38100" dist="38100" dir="2700000" algn="tl">
                    <a:srgbClr val="000000">
                      <a:alpha val="43137"/>
                    </a:srgbClr>
                  </a:outerShdw>
                </a:effectLst>
              </a:rPr>
              <a:t>Eph</a:t>
            </a:r>
            <a:r>
              <a:rPr lang="en-US" dirty="0">
                <a:effectLst>
                  <a:outerShdw blurRad="38100" dist="38100" dir="2700000" algn="tl">
                    <a:srgbClr val="000000">
                      <a:alpha val="43137"/>
                    </a:srgbClr>
                  </a:outerShdw>
                </a:effectLst>
              </a:rPr>
              <a:t> 6:12</a:t>
            </a:r>
          </a:p>
        </p:txBody>
      </p:sp>
      <p:pic>
        <p:nvPicPr>
          <p:cNvPr id="9220"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62400" y="1752600"/>
            <a:ext cx="4844145" cy="3657600"/>
          </a:xfrm>
          <a:prstGeom prst="rect">
            <a:avLst/>
          </a:prstGeom>
          <a:noFill/>
          <a:ln w="9525">
            <a:noFill/>
            <a:miter lim="800000"/>
            <a:headEnd/>
            <a:tailEnd/>
          </a:ln>
        </p:spPr>
      </p:pic>
    </p:spTree>
    <p:extLst>
      <p:ext uri="{BB962C8B-B14F-4D97-AF65-F5344CB8AC3E}">
        <p14:creationId xmlns:p14="http://schemas.microsoft.com/office/powerpoint/2010/main" val="41520421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Corinthians 2:11</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that no advantage would be taken of us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are not ignorant of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schemes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A8FD09AB-34EE-4669-BDB1-F682B76CD8EE}"/>
              </a:ext>
            </a:extLst>
          </p:cNvPr>
          <p:cNvPicPr>
            <a:picLocks noChangeAspect="1"/>
          </p:cNvPicPr>
          <p:nvPr/>
        </p:nvPicPr>
        <p:blipFill>
          <a:blip r:embed="rId3"/>
          <a:stretch>
            <a:fillRect/>
          </a:stretch>
        </p:blipFill>
        <p:spPr>
          <a:xfrm>
            <a:off x="3166690" y="2621280"/>
            <a:ext cx="2810621" cy="2103120"/>
          </a:xfrm>
          <a:prstGeom prst="rect">
            <a:avLst/>
          </a:prstGeom>
        </p:spPr>
      </p:pic>
    </p:spTree>
    <p:extLst>
      <p:ext uri="{BB962C8B-B14F-4D97-AF65-F5344CB8AC3E}">
        <p14:creationId xmlns:p14="http://schemas.microsoft.com/office/powerpoint/2010/main" val="2619830814"/>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21824</TotalTime>
  <Words>2293</Words>
  <Application>Microsoft Office PowerPoint</Application>
  <PresentationFormat>On-screen Show (4:3)</PresentationFormat>
  <Paragraphs>219</Paragraphs>
  <Slides>65</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65</vt:i4>
      </vt:variant>
    </vt:vector>
  </HeadingPairs>
  <TitlesOfParts>
    <vt:vector size="72" baseType="lpstr">
      <vt:lpstr>Arial</vt:lpstr>
      <vt:lpstr>Arial Narrow</vt:lpstr>
      <vt:lpstr>Calibri</vt:lpstr>
      <vt:lpstr>Times New Roman</vt:lpstr>
      <vt:lpstr>Wingdings</vt:lpstr>
      <vt:lpstr>Azure</vt:lpstr>
      <vt:lpstr>Default Design</vt:lpstr>
      <vt:lpstr>PowerPoint Presentation</vt:lpstr>
      <vt:lpstr>PowerPoint Presentation</vt:lpstr>
      <vt:lpstr>Seven Trumpets  (Revelation 8‒11)</vt:lpstr>
      <vt:lpstr>PowerPoint Presentation</vt:lpstr>
      <vt:lpstr>PowerPoint Presentation</vt:lpstr>
      <vt:lpstr>5 Non-Chronological Parenthetical Insertions</vt:lpstr>
      <vt:lpstr>Revelation 12‒14</vt:lpstr>
      <vt:lpstr>Biblical Reality of the Angelic World</vt:lpstr>
      <vt:lpstr>PowerPoint Presentation</vt:lpstr>
      <vt:lpstr>PowerPoint Presentation</vt:lpstr>
      <vt:lpstr>Satan’s Two Strategies</vt:lpstr>
      <vt:lpstr>Satan’s Two Strategies</vt:lpstr>
      <vt:lpstr>CAST OF 3 CHARACTERS Revelation 12:1-5</vt:lpstr>
      <vt:lpstr>PowerPoint Presentation</vt:lpstr>
      <vt:lpstr>Different Perspectives – Same Event</vt:lpstr>
      <vt:lpstr>PowerPoint Presentation</vt:lpstr>
      <vt:lpstr>Satanic Attempts to Stop Messiah</vt:lpstr>
      <vt:lpstr>Satan’s Two Strategies</vt:lpstr>
      <vt:lpstr>Names &amp; Titles Demonstrating Satan’s Post-Fall, Earthly Authority  (Job 1:7; 2:2; Luke 4:5-8; Rom. 8:19-22)</vt:lpstr>
      <vt:lpstr>PowerPoint Presentation</vt:lpstr>
      <vt:lpstr>Israel’s Three Blessings to the World (Gen 12:3b)</vt:lpstr>
      <vt:lpstr>Satan’s Progressive Defeat</vt:lpstr>
      <vt:lpstr>PowerPoint Presentation</vt:lpstr>
      <vt:lpstr>WHAT MOTIVATES ANTI-SEMITISM?</vt:lpstr>
      <vt:lpstr>PowerPoint Presentation</vt:lpstr>
      <vt:lpstr>Satan Now Retains Heavenly Access</vt:lpstr>
      <vt:lpstr>Satan’s Progressive Defeat</vt:lpstr>
      <vt:lpstr>Different Perspectives – Same Event</vt:lpstr>
      <vt:lpstr>3 WARS Revelation 12</vt:lpstr>
      <vt:lpstr>2 CYCLES OF SATANIC PERSECUTION</vt:lpstr>
      <vt:lpstr>2 CYCLES OF SATANIC PERSECUTION</vt:lpstr>
      <vt:lpstr>CAST OF 3 CHARACTERS Revelation 12:1-5</vt:lpstr>
      <vt:lpstr>Place of Hebrew Refuge:  Petra in Mt. Seir in S. Jordan</vt:lpstr>
      <vt:lpstr>PowerPoint Presentation</vt:lpstr>
      <vt:lpstr>PowerPoint Presentation</vt:lpstr>
      <vt:lpstr>Arnold Fruchtenbaum Footseps of the Messiah, Page 296-97</vt:lpstr>
      <vt:lpstr>Arnold Fruchtenbaum Footseps of the Messiah, Page 296-97</vt:lpstr>
      <vt:lpstr>PowerPoint Presentation</vt:lpstr>
      <vt:lpstr>Two Rules of Interpretation</vt:lpstr>
      <vt:lpstr>PowerPoint Presentation</vt:lpstr>
      <vt:lpstr>2 CYCLES OF SATANIC PERSECUTION</vt:lpstr>
      <vt:lpstr>PowerPoint Presentation</vt:lpstr>
      <vt:lpstr>Descriptions of Satanic Hatred</vt:lpstr>
      <vt:lpstr>PowerPoint Presentation</vt:lpstr>
      <vt:lpstr>PowerPoint Presentation</vt:lpstr>
      <vt:lpstr>MODERN TRENDS IN ANTISEMITISM Revelation 12</vt:lpstr>
      <vt:lpstr>Christian Anti-Semitism</vt:lpstr>
      <vt:lpstr>Christian Anti-Semitism</vt:lpstr>
      <vt:lpstr>Christian Anti-Semitism</vt:lpstr>
      <vt:lpstr>Christian Anti-Semitism</vt:lpstr>
      <vt:lpstr>The Encyclopaedia Judaica says “Short of the Auschwitz oven and the extermination, the whole Nazi holocaust is pre-outlined here.”</vt:lpstr>
      <vt:lpstr>“…both Luther and Hitler were obsessed  by the ‘demonologized universe’ inhabited by the Jews.”</vt:lpstr>
      <vt:lpstr>Lutheran Statement https://www.ccjr.us/dialogika-resources/documents-and-statements/interreligious/759-lwfijcic1983</vt:lpstr>
      <vt:lpstr>PowerPoint Presentation</vt:lpstr>
      <vt:lpstr>Calvin repeatedly refers to the Jews as “profane unholy sacrilegious dogs,” describing them as “a barbarous nation” and “the people of Israel rejected by God.”</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lpstr>Application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16-Revelation-6v9-17</dc:title>
  <dc:subject>Revelation</dc:subject>
  <dc:creator>A. Woods</dc:creator>
  <dc:description>Modified by Jim McGowan</dc:description>
  <cp:lastModifiedBy>Jim McGowan</cp:lastModifiedBy>
  <cp:revision>2352</cp:revision>
  <cp:lastPrinted>2019-01-24T17:00:53Z</cp:lastPrinted>
  <dcterms:created xsi:type="dcterms:W3CDTF">2009-03-17T12:21:13Z</dcterms:created>
  <dcterms:modified xsi:type="dcterms:W3CDTF">2019-04-28T03:52:28Z</dcterms:modified>
</cp:coreProperties>
</file>