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handoutMasterIdLst>
    <p:handoutMasterId r:id="rId41"/>
  </p:handoutMasterIdLst>
  <p:sldIdLst>
    <p:sldId id="2067" r:id="rId2"/>
    <p:sldId id="963" r:id="rId3"/>
    <p:sldId id="3944" r:id="rId4"/>
    <p:sldId id="3860" r:id="rId5"/>
    <p:sldId id="4696" r:id="rId6"/>
    <p:sldId id="3960" r:id="rId7"/>
    <p:sldId id="4185" r:id="rId8"/>
    <p:sldId id="4239" r:id="rId9"/>
    <p:sldId id="492" r:id="rId10"/>
    <p:sldId id="4161" r:id="rId11"/>
    <p:sldId id="4735" r:id="rId12"/>
    <p:sldId id="4742" r:id="rId13"/>
    <p:sldId id="3861" r:id="rId14"/>
    <p:sldId id="4171" r:id="rId15"/>
    <p:sldId id="4811" r:id="rId16"/>
    <p:sldId id="4773" r:id="rId17"/>
    <p:sldId id="1340" r:id="rId18"/>
    <p:sldId id="4853" r:id="rId19"/>
    <p:sldId id="322" r:id="rId20"/>
    <p:sldId id="1126" r:id="rId21"/>
    <p:sldId id="4846" r:id="rId22"/>
    <p:sldId id="1264" r:id="rId23"/>
    <p:sldId id="4847" r:id="rId24"/>
    <p:sldId id="4855" r:id="rId25"/>
    <p:sldId id="4848" r:id="rId26"/>
    <p:sldId id="1282" r:id="rId27"/>
    <p:sldId id="4849" r:id="rId28"/>
    <p:sldId id="4862" r:id="rId29"/>
    <p:sldId id="4850" r:id="rId30"/>
    <p:sldId id="4851" r:id="rId31"/>
    <p:sldId id="4863" r:id="rId32"/>
    <p:sldId id="4858" r:id="rId33"/>
    <p:sldId id="4859" r:id="rId34"/>
    <p:sldId id="4704" r:id="rId35"/>
    <p:sldId id="4860" r:id="rId36"/>
    <p:sldId id="2248" r:id="rId37"/>
    <p:sldId id="4852" r:id="rId38"/>
    <p:sldId id="3488" r:id="rId3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6600"/>
    <a:srgbClr val="003300"/>
    <a:srgbClr val="008000"/>
    <a:srgbClr val="0000CC"/>
    <a:srgbClr val="FFFF99"/>
    <a:srgbClr val="A50021"/>
    <a:srgbClr val="000066"/>
    <a:srgbClr val="33CC3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95071" autoAdjust="0"/>
  </p:normalViewPr>
  <p:slideViewPr>
    <p:cSldViewPr>
      <p:cViewPr varScale="1">
        <p:scale>
          <a:sx n="108" d="100"/>
          <a:sy n="108" d="100"/>
        </p:scale>
        <p:origin x="160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fld id="{EE6F0C23-484F-41FC-B4E1-0436582C60C5}" type="datetime1">
              <a:rPr lang="en-US" smtClean="0">
                <a:latin typeface="Calibri" panose="020F0502020204030204" pitchFamily="34" charset="0"/>
                <a:cs typeface="Calibri" panose="020F0502020204030204" pitchFamily="34" charset="0"/>
              </a:rPr>
              <a:t>12/29/2018</a:t>
            </a:fld>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2-16T17:22:53.978"/>
    </inkml:context>
    <inkml:brush xml:id="br0">
      <inkml:brushProperty name="width" value="0.05" units="cm"/>
      <inkml:brushProperty name="height" value="0.05" units="cm"/>
    </inkml:brush>
  </inkml:definitions>
  <inkml:trace contextRef="#ctx0" brushRef="#br0">70 9 5632,'0'9'2176,"0"-1"-1664,0-5 448,0-3 128,0 0-352,0 0-96,0 0-288,8 0-96,-8-3-128,0-5-288,-8 3-64,-6-2-2080,-9 2-1984,-9 5 1152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2-16T17:23:00.126"/>
    </inkml:context>
    <inkml:brush xml:id="br0">
      <inkml:brushProperty name="width" value="0.05" units="cm"/>
      <inkml:brushProperty name="height" value="0.05" units="cm"/>
    </inkml:brush>
  </inkml:definitions>
  <inkml:trace contextRef="#ctx0" brushRef="#br0">19 6 3840,'-19'-5'1472,"19"5"-1120,4 5-128,-4-5-96,0 0-288,5 0 32,5 0 64,-10 0 96,8 3-512,0 0-192,-2 3-736,-6-6-320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2-16T17:24:53.212"/>
    </inkml:context>
    <inkml:brush xml:id="br0">
      <inkml:brushProperty name="width" value="0.05" units="cm"/>
      <inkml:brushProperty name="height" value="0.05" units="cm"/>
    </inkml:brush>
  </inkml:definitions>
  <inkml:trace contextRef="#ctx0" brushRef="#br0">32 69 6784,'-32'12'2624,"32"-4"-2048,0-8-992,0 0-608,0 0-96,0-3 160,10-2 768,-6-2 352,6-6 32,-2 1 64,1 0-736,-4 1-224,-5 2-1056,-9-8-416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2-16T17:25:15.357"/>
    </inkml:context>
    <inkml:brush xml:id="br0">
      <inkml:brushProperty name="width" value="0.05" units="cm"/>
      <inkml:brushProperty name="height" value="0.05" units="cm"/>
    </inkml:brush>
  </inkml:definitions>
  <inkml:trace contextRef="#ctx0" brushRef="#br0">0 4 1408,'6'-3'608,"-3"3"-480,-3 0-672,0 0-256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fld id="{0F6AA0AE-7CD5-4F16-ABCB-735DB84D759A}" type="datetime1">
              <a:rPr lang="en-US" smtClean="0"/>
              <a:t>12/29/2018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a:extLst>
              <a:ext uri="{FF2B5EF4-FFF2-40B4-BE49-F238E27FC236}">
                <a16:creationId xmlns:a16="http://schemas.microsoft.com/office/drawing/2014/main" id="{519FA5C6-8B19-423F-BCBC-5EA426BA582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95E6AD2D-68AA-462F-8A8A-5DE91022FE3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A04F76E8-1C71-4DE0-8A97-DB4214AF7F25}"/>
              </a:ext>
            </a:extLst>
          </p:cNvPr>
          <p:cNvSpPr>
            <a:spLocks noGrp="1" noChangeArrowheads="1"/>
          </p:cNvSpPr>
          <p:nvPr>
            <p:ph type="sldNum" sz="quarter" idx="12"/>
          </p:nvPr>
        </p:nvSpPr>
        <p:spPr/>
        <p:txBody>
          <a:bodyPr/>
          <a:lstStyle>
            <a:lvl1pPr>
              <a:defRPr/>
            </a:lvl1pPr>
          </a:lstStyle>
          <a:p>
            <a:fld id="{3C8BDF75-FAFD-4772-87A3-AE2DDCF0B1C1}" type="slidenum">
              <a:rPr lang="en-US" altLang="en-US"/>
              <a:pPr/>
              <a:t>‹#›</a:t>
            </a:fld>
            <a:endParaRPr lang="en-US" altLang="en-US"/>
          </a:p>
        </p:txBody>
      </p:sp>
    </p:spTree>
    <p:extLst>
      <p:ext uri="{BB962C8B-B14F-4D97-AF65-F5344CB8AC3E}">
        <p14:creationId xmlns:p14="http://schemas.microsoft.com/office/powerpoint/2010/main" val="4103847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12/29/2018</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698424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12/29/2018</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273549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6" r:id="rId14"/>
    <p:sldLayoutId id="2147483917"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11.xml"/><Relationship Id="rId6" Type="http://schemas.openxmlformats.org/officeDocument/2006/relationships/customXml" Target="../ink/ink4.xml"/><Relationship Id="rId5" Type="http://schemas.openxmlformats.org/officeDocument/2006/relationships/image" Target="../media/image15.png"/><Relationship Id="rId4" Type="http://schemas.openxmlformats.org/officeDocument/2006/relationships/customXml" Target="../ink/ink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7.png"/><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839488806"/>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03755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246572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1306558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4:1</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looked, and behold, a door standing open in heaven, and the first voice which I had heard, like the sound of a trumpet speaking with me, said, ‘Come up here, and I will show you what must take place after these things</a:t>
            </a:r>
            <a:r>
              <a:rPr lang="en-US" sz="3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1CB69889-E8E5-4A45-A188-711C20D6B5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629313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4‒22)</a:t>
            </a:r>
            <a:endParaRPr lang="en-US" sz="40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0800" y="1614487"/>
            <a:ext cx="2215115" cy="2286000"/>
          </a:xfrm>
          <a:prstGeom prst="rect">
            <a:avLst/>
          </a:prstGeom>
        </p:spPr>
      </p:pic>
    </p:spTree>
    <p:extLst>
      <p:ext uri="{BB962C8B-B14F-4D97-AF65-F5344CB8AC3E}">
        <p14:creationId xmlns:p14="http://schemas.microsoft.com/office/powerpoint/2010/main" val="1536054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4‒22)</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0800" y="1614487"/>
            <a:ext cx="2215115" cy="2286000"/>
          </a:xfrm>
          <a:prstGeom prst="rect">
            <a:avLst/>
          </a:prstGeom>
        </p:spPr>
      </p:pic>
    </p:spTree>
    <p:extLst>
      <p:ext uri="{BB962C8B-B14F-4D97-AF65-F5344CB8AC3E}">
        <p14:creationId xmlns:p14="http://schemas.microsoft.com/office/powerpoint/2010/main" val="24032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78E08CBC-A220-4565-B490-FDD7AAC7DF69}"/>
              </a:ext>
            </a:extLst>
          </p:cNvPr>
          <p:cNvGraphicFramePr>
            <a:graphicFrameLocks noGrp="1"/>
          </p:cNvGraphicFramePr>
          <p:nvPr>
            <p:ph idx="1"/>
            <p:extLst/>
          </p:nvPr>
        </p:nvGraphicFramePr>
        <p:xfrm>
          <a:off x="228600" y="990600"/>
          <a:ext cx="8686800" cy="487680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50022173"/>
                    </a:ext>
                  </a:extLst>
                </a:gridCol>
                <a:gridCol w="2971800">
                  <a:extLst>
                    <a:ext uri="{9D8B030D-6E8A-4147-A177-3AD203B41FA5}">
                      <a16:colId xmlns:a16="http://schemas.microsoft.com/office/drawing/2014/main" val="1742434693"/>
                    </a:ext>
                  </a:extLst>
                </a:gridCol>
                <a:gridCol w="3581400">
                  <a:extLst>
                    <a:ext uri="{9D8B030D-6E8A-4147-A177-3AD203B41FA5}">
                      <a16:colId xmlns:a16="http://schemas.microsoft.com/office/drawing/2014/main" val="4047906092"/>
                    </a:ext>
                  </a:extLst>
                </a:gridCol>
              </a:tblGrid>
              <a:tr h="91440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Comparing Revelation 4 &amp; 5</a:t>
                      </a:r>
                    </a:p>
                  </a:txBody>
                  <a:tcPr marL="81815" marR="81815" anchor="ctr">
                    <a:solidFill>
                      <a:schemeClr val="bg2"/>
                    </a:solidFill>
                  </a:tcPr>
                </a:tc>
                <a:tc hMerge="1">
                  <a:txBody>
                    <a:bodyPr/>
                    <a:lstStyle/>
                    <a:p>
                      <a:pPr algn="ctr"/>
                      <a:endParaRPr lang="en-US" sz="3600" dirty="0">
                        <a:latin typeface="Calibri" panose="020F0502020204030204" pitchFamily="34" charset="0"/>
                        <a:cs typeface="Calibri" panose="020F0502020204030204" pitchFamily="34" charset="0"/>
                      </a:endParaRPr>
                    </a:p>
                  </a:txBody>
                  <a:tcPr marL="81815" marR="81815"/>
                </a:tc>
                <a:tc hMerge="1">
                  <a:txBody>
                    <a:bodyPr/>
                    <a:lstStyle/>
                    <a:p>
                      <a:pPr algn="ctr"/>
                      <a:endParaRPr lang="en-US" sz="3600" dirty="0">
                        <a:latin typeface="Calibri" panose="020F0502020204030204" pitchFamily="34" charset="0"/>
                        <a:cs typeface="Calibri" panose="020F0502020204030204" pitchFamily="34" charset="0"/>
                      </a:endParaRPr>
                    </a:p>
                  </a:txBody>
                  <a:tcPr marL="81815" marR="81815"/>
                </a:tc>
                <a:extLst>
                  <a:ext uri="{0D108BD9-81ED-4DB2-BD59-A6C34878D82A}">
                    <a16:rowId xmlns:a16="http://schemas.microsoft.com/office/drawing/2014/main" val="1547574899"/>
                  </a:ext>
                </a:extLst>
              </a:tr>
              <a:tr h="914400">
                <a:tc>
                  <a:txBody>
                    <a:bodyPr/>
                    <a:lstStyle/>
                    <a:p>
                      <a:pPr algn="ctr"/>
                      <a:r>
                        <a:rPr lang="en-US" sz="3200" b="1" dirty="0">
                          <a:latin typeface="Calibri" panose="020F0502020204030204" pitchFamily="34" charset="0"/>
                          <a:cs typeface="Calibri" panose="020F0502020204030204" pitchFamily="34" charset="0"/>
                        </a:rPr>
                        <a:t>Chapter</a:t>
                      </a:r>
                    </a:p>
                  </a:txBody>
                  <a:tcPr marL="81815" marR="81815" anchor="ctr"/>
                </a:tc>
                <a:tc>
                  <a:txBody>
                    <a:bodyPr/>
                    <a:lstStyle/>
                    <a:p>
                      <a:pPr marL="119063" indent="0" algn="l"/>
                      <a:r>
                        <a:rPr lang="en-US" sz="3200" b="0" dirty="0">
                          <a:latin typeface="Calibri" panose="020F0502020204030204" pitchFamily="34" charset="0"/>
                          <a:cs typeface="Calibri" panose="020F0502020204030204" pitchFamily="34" charset="0"/>
                        </a:rPr>
                        <a:t>Revelation 4</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Revelation 5</a:t>
                      </a:r>
                    </a:p>
                  </a:txBody>
                  <a:tcPr marL="81815" marR="81815" anchor="ctr"/>
                </a:tc>
                <a:extLst>
                  <a:ext uri="{0D108BD9-81ED-4DB2-BD59-A6C34878D82A}">
                    <a16:rowId xmlns:a16="http://schemas.microsoft.com/office/drawing/2014/main" val="3779306561"/>
                  </a:ext>
                </a:extLst>
              </a:tr>
              <a:tr h="914400">
                <a:tc>
                  <a:txBody>
                    <a:bodyPr/>
                    <a:lstStyle/>
                    <a:p>
                      <a:pPr algn="ctr"/>
                      <a:r>
                        <a:rPr lang="en-US" sz="3200" b="1" dirty="0">
                          <a:latin typeface="Calibri" panose="020F0502020204030204" pitchFamily="34" charset="0"/>
                          <a:cs typeface="Calibri" panose="020F0502020204030204" pitchFamily="34" charset="0"/>
                        </a:rPr>
                        <a:t>God-head Member</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Father</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Son</a:t>
                      </a:r>
                    </a:p>
                  </a:txBody>
                  <a:tcPr marL="81815" marR="81815" anchor="ctr"/>
                </a:tc>
                <a:extLst>
                  <a:ext uri="{0D108BD9-81ED-4DB2-BD59-A6C34878D82A}">
                    <a16:rowId xmlns:a16="http://schemas.microsoft.com/office/drawing/2014/main" val="1438223376"/>
                  </a:ext>
                </a:extLst>
              </a:tr>
              <a:tr h="914400">
                <a:tc>
                  <a:txBody>
                    <a:bodyPr/>
                    <a:lstStyle/>
                    <a:p>
                      <a:pPr algn="ctr"/>
                      <a:r>
                        <a:rPr lang="en-US" sz="3200" b="1" dirty="0">
                          <a:latin typeface="Calibri" panose="020F0502020204030204" pitchFamily="34" charset="0"/>
                          <a:cs typeface="Calibri" panose="020F0502020204030204" pitchFamily="34" charset="0"/>
                        </a:rPr>
                        <a:t>Role</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Creator</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Redeemer</a:t>
                      </a:r>
                    </a:p>
                  </a:txBody>
                  <a:tcPr marL="81815" marR="81815" anchor="ctr"/>
                </a:tc>
                <a:extLst>
                  <a:ext uri="{0D108BD9-81ED-4DB2-BD59-A6C34878D82A}">
                    <a16:rowId xmlns:a16="http://schemas.microsoft.com/office/drawing/2014/main" val="1193739165"/>
                  </a:ext>
                </a:extLst>
              </a:tr>
              <a:tr h="914400">
                <a:tc>
                  <a:txBody>
                    <a:bodyPr/>
                    <a:lstStyle/>
                    <a:p>
                      <a:pPr algn="ctr"/>
                      <a:r>
                        <a:rPr lang="en-US" sz="3200" b="1" dirty="0">
                          <a:latin typeface="Calibri" panose="020F0502020204030204" pitchFamily="34" charset="0"/>
                          <a:cs typeface="Calibri" panose="020F0502020204030204" pitchFamily="34" charset="0"/>
                        </a:rPr>
                        <a:t>Reason for Worship</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Role in Creation (4:11)</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Role in Redemption (5:9, 12)</a:t>
                      </a:r>
                    </a:p>
                  </a:txBody>
                  <a:tcPr marL="81815" marR="81815" anchor="ctr"/>
                </a:tc>
                <a:extLst>
                  <a:ext uri="{0D108BD9-81ED-4DB2-BD59-A6C34878D82A}">
                    <a16:rowId xmlns:a16="http://schemas.microsoft.com/office/drawing/2014/main" val="3736021166"/>
                  </a:ext>
                </a:extLst>
              </a:tr>
            </a:tbl>
          </a:graphicData>
        </a:graphic>
      </p:graphicFrame>
    </p:spTree>
    <p:extLst>
      <p:ext uri="{BB962C8B-B14F-4D97-AF65-F5344CB8AC3E}">
        <p14:creationId xmlns:p14="http://schemas.microsoft.com/office/powerpoint/2010/main" val="2982421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Revelation 5:1-14</a:t>
            </a: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381000" y="1143000"/>
            <a:ext cx="5181600" cy="5143500"/>
          </a:xfrm>
        </p:spPr>
        <p:txBody>
          <a:bodyPr/>
          <a:lstStyle/>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An observation</a:t>
            </a:r>
            <a:r>
              <a:rPr lang="en-US" dirty="0">
                <a:effectLst>
                  <a:outerShdw blurRad="38100" dist="38100" dir="2700000" algn="tl">
                    <a:srgbClr val="000000">
                      <a:alpha val="43137"/>
                    </a:srgbClr>
                  </a:outerShdw>
                </a:effectLst>
                <a:latin typeface="Calibri" panose="020F0502020204030204" pitchFamily="34" charset="0"/>
              </a:rPr>
              <a:t> (5:1)</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 question (5:2)</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An investigation (5:3)</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 lamentation (5:4)</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 consolation</a:t>
            </a:r>
            <a:r>
              <a:rPr lang="en-US" dirty="0">
                <a:effectLst>
                  <a:outerShdw blurRad="38100" dist="38100" dir="2700000" algn="tl">
                    <a:srgbClr val="000000">
                      <a:alpha val="43137"/>
                    </a:srgbClr>
                  </a:outerShdw>
                </a:effectLst>
                <a:latin typeface="Calibri" panose="020F0502020204030204" pitchFamily="34" charset="0"/>
              </a:rPr>
              <a:t> (5:5a)</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 manifestation (5:5b-6)</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rPr>
              <a:t>A</a:t>
            </a:r>
            <a:r>
              <a:rPr lang="en-US" dirty="0">
                <a:effectLst>
                  <a:outerShdw blurRad="38100" dist="38100" dir="2700000" algn="tl">
                    <a:srgbClr val="000000">
                      <a:alpha val="43137"/>
                    </a:srgbClr>
                  </a:outerShdw>
                </a:effectLst>
              </a:rPr>
              <a:t> reception (5:7)</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rPr>
              <a:t>A </a:t>
            </a:r>
            <a:r>
              <a:rPr lang="en-US" dirty="0">
                <a:effectLst>
                  <a:outerShdw blurRad="38100" dist="38100" dir="2700000" algn="tl">
                    <a:srgbClr val="000000">
                      <a:alpha val="43137"/>
                    </a:srgbClr>
                  </a:outerShdw>
                </a:effectLst>
              </a:rPr>
              <a:t>reaction (5:8-14)</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0" y="990600"/>
            <a:ext cx="2340438" cy="267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011727"/>
            <a:ext cx="3309276" cy="237377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736AFE-02A8-4C51-AB18-77B8E6B46031}"/>
              </a:ext>
            </a:extLst>
          </p:cNvPr>
          <p:cNvSpPr txBox="1"/>
          <p:nvPr/>
        </p:nvSpPr>
        <p:spPr>
          <a:xfrm>
            <a:off x="1730838" y="6477000"/>
            <a:ext cx="5562600" cy="338554"/>
          </a:xfrm>
          <a:prstGeom prst="rect">
            <a:avLst/>
          </a:prstGeom>
          <a:noFill/>
        </p:spPr>
        <p:txBody>
          <a:bodyPr wrap="square" rtlCol="0">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760</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0996A3E-3372-4469-A8A4-84719B926F7B}"/>
                  </a:ext>
                </a:extLst>
              </p14:cNvPr>
              <p14:cNvContentPartPr/>
              <p14:nvPr/>
            </p14:nvContentPartPr>
            <p14:xfrm>
              <a:off x="9713303" y="874891"/>
              <a:ext cx="16560" cy="32400"/>
            </p14:xfrm>
          </p:contentPart>
        </mc:Choice>
        <mc:Fallback xmlns="">
          <p:pic>
            <p:nvPicPr>
              <p:cNvPr id="2" name="Ink 1">
                <a:extLst>
                  <a:ext uri="{FF2B5EF4-FFF2-40B4-BE49-F238E27FC236}">
                    <a16:creationId xmlns:a16="http://schemas.microsoft.com/office/drawing/2014/main" id="{F0996A3E-3372-4469-A8A4-84719B926F7B}"/>
                  </a:ext>
                </a:extLst>
              </p:cNvPr>
              <p:cNvPicPr/>
              <p:nvPr/>
            </p:nvPicPr>
            <p:blipFill>
              <a:blip r:embed="rId5"/>
              <a:stretch>
                <a:fillRect/>
              </a:stretch>
            </p:blipFill>
            <p:spPr>
              <a:xfrm>
                <a:off x="9704303" y="865891"/>
                <a:ext cx="342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B5B3AAB7-15FA-4136-A8DB-D299DDA979BB}"/>
                  </a:ext>
                </a:extLst>
              </p14:cNvPr>
              <p14:cNvContentPartPr/>
              <p14:nvPr/>
            </p14:nvContentPartPr>
            <p14:xfrm>
              <a:off x="9669023" y="909811"/>
              <a:ext cx="3240" cy="1440"/>
            </p14:xfrm>
          </p:contentPart>
        </mc:Choice>
        <mc:Fallback xmlns="">
          <p:pic>
            <p:nvPicPr>
              <p:cNvPr id="3" name="Ink 2">
                <a:extLst>
                  <a:ext uri="{FF2B5EF4-FFF2-40B4-BE49-F238E27FC236}">
                    <a16:creationId xmlns:a16="http://schemas.microsoft.com/office/drawing/2014/main" id="{B5B3AAB7-15FA-4136-A8DB-D299DDA979BB}"/>
                  </a:ext>
                </a:extLst>
              </p:cNvPr>
              <p:cNvPicPr/>
              <p:nvPr/>
            </p:nvPicPr>
            <p:blipFill>
              <a:blip r:embed="rId7"/>
              <a:stretch>
                <a:fillRect/>
              </a:stretch>
            </p:blipFill>
            <p:spPr>
              <a:xfrm>
                <a:off x="9660023" y="901171"/>
                <a:ext cx="20880" cy="19080"/>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4‒22)</a:t>
            </a:r>
            <a:endParaRPr lang="en-US" sz="40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0800" y="1614487"/>
            <a:ext cx="2215115" cy="2286000"/>
          </a:xfrm>
          <a:prstGeom prst="rect">
            <a:avLst/>
          </a:prstGeom>
        </p:spPr>
      </p:pic>
    </p:spTree>
    <p:extLst>
      <p:ext uri="{BB962C8B-B14F-4D97-AF65-F5344CB8AC3E}">
        <p14:creationId xmlns:p14="http://schemas.microsoft.com/office/powerpoint/2010/main" val="3530651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342900" y="1140643"/>
            <a:ext cx="8458200" cy="5412557"/>
          </a:xfrm>
        </p:spPr>
        <p:txBody>
          <a:bodyPr/>
          <a:lstStyle/>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the title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Revelation of Jesus Christ</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wrote it?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John</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Where was it written from?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Patmos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To Whom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The Seven Churches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When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A.D. 95</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is it organized (outline)?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3 part outline </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was it delivered</a:t>
            </a:r>
            <a:r>
              <a:rPr lang="en-US" sz="2600" dirty="0">
                <a:solidFill>
                  <a:srgbClr val="FFFF99"/>
                </a:solidFill>
                <a:effectLst>
                  <a:outerShdw blurRad="38100" dist="38100" dir="2700000" algn="tl">
                    <a:srgbClr val="000000">
                      <a:alpha val="43137"/>
                    </a:srgbClr>
                  </a:outerShdw>
                </a:effectLst>
                <a:cs typeface="Calibri" panose="020F0502020204030204" pitchFamily="34" charset="0"/>
              </a:rPr>
              <a:t> </a:t>
            </a:r>
            <a:r>
              <a:rPr lang="en-US" sz="2600" dirty="0">
                <a:effectLst>
                  <a:outerShdw blurRad="38100" dist="38100" dir="2700000" algn="tl">
                    <a:srgbClr val="000000">
                      <a:alpha val="43137"/>
                    </a:srgbClr>
                  </a:outerShdw>
                </a:effectLst>
                <a:cs typeface="Calibri" panose="020F0502020204030204" pitchFamily="34" charset="0"/>
              </a:rPr>
              <a:t>–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Seven steps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Why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Encouragement and holiness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it about?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Jesus’ final victory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makes the book different?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OT relationship</a:t>
            </a:r>
          </a:p>
        </p:txBody>
      </p:sp>
      <p:pic>
        <p:nvPicPr>
          <p:cNvPr id="20484" name="Picture 2" descr="http://iconreader.files.wordpress.com/2010/08/12_johntheologian.jpg">
            <a:extLst>
              <a:ext uri="{FF2B5EF4-FFF2-40B4-BE49-F238E27FC236}">
                <a16:creationId xmlns:a16="http://schemas.microsoft.com/office/drawing/2014/main" id="{0547C1CB-0812-4713-970D-1CF9DCC9ED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228601"/>
            <a:ext cx="1111827" cy="1389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val="3137855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76265"/>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9"/>
            <a:ext cx="7077075" cy="3680222"/>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76265"/>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9"/>
            <a:ext cx="7077075" cy="3680222"/>
          </a:xfrm>
        </p:spPr>
        <p:txBody>
          <a:bodyPr/>
          <a:lstStyle/>
          <a:p>
            <a:pPr marL="557213" indent="-557213" eaLnBrk="1" hangingPunct="1">
              <a:spcBef>
                <a:spcPts val="0"/>
              </a:spcBef>
              <a:spcAft>
                <a:spcPts val="18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68751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 y="190500"/>
            <a:ext cx="8869680" cy="6477000"/>
          </a:xfrm>
          <a:prstGeom prst="rect">
            <a:avLst/>
          </a:prstGeom>
          <a:ln w="28575">
            <a:solidFill>
              <a:srgbClr val="FFFFCC"/>
            </a:solidFill>
          </a:ln>
        </p:spPr>
      </p:pic>
    </p:spTree>
    <p:extLst>
      <p:ext uri="{BB962C8B-B14F-4D97-AF65-F5344CB8AC3E}">
        <p14:creationId xmlns:p14="http://schemas.microsoft.com/office/powerpoint/2010/main" val="311524960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76265"/>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9"/>
            <a:ext cx="7077075" cy="3680222"/>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58456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9:6-7</a:t>
            </a:r>
          </a:p>
          <a:p>
            <a:pPr algn="just">
              <a:spcBef>
                <a:spcPts val="0"/>
              </a:spcBef>
              <a:spcAft>
                <a:spcPts val="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latin typeface="Calibri" panose="020F0502020204030204" pitchFamily="34" charset="0"/>
                <a:cs typeface="Calibri" panose="020F0502020204030204" pitchFamily="34" charset="0"/>
              </a:rPr>
              <a:t>6</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latin typeface="Calibri" panose="020F0502020204030204" pitchFamily="34" charset="0"/>
                <a:cs typeface="Calibri" panose="020F0502020204030204" pitchFamily="34" charset="0"/>
              </a:rPr>
              <a:t>For a child will be born to us, a son will be given to us; And the government will rest on His shoulders; And His name will be called Wonderful Counselor, Mighty God, Eternal Father, Prince of Peace.</a:t>
            </a:r>
            <a:r>
              <a:rPr lang="en-US" sz="3000" baseline="30000" dirty="0">
                <a:latin typeface="Calibri" panose="020F0502020204030204" pitchFamily="34" charset="0"/>
                <a:cs typeface="Calibri" panose="020F0502020204030204" pitchFamily="34" charset="0"/>
              </a:rPr>
              <a:t>7</a:t>
            </a:r>
            <a:r>
              <a:rPr lang="en-US" sz="3000" b="1" baseline="30000" dirty="0">
                <a:latin typeface="Calibri" panose="020F0502020204030204" pitchFamily="34" charset="0"/>
                <a:cs typeface="Calibri" panose="020F0502020204030204" pitchFamily="34" charset="0"/>
              </a:rPr>
              <a:t> </a:t>
            </a:r>
            <a:r>
              <a:rPr lang="en-US" sz="3000" dirty="0">
                <a:latin typeface="Calibri" panose="020F0502020204030204" pitchFamily="34" charset="0"/>
                <a:cs typeface="Calibri" panose="020F0502020204030204" pitchFamily="34" charset="0"/>
              </a:rPr>
              <a:t>There will be no end to the increase of His government or of peace, On the throne of David and over his kingdom, To establish it and to uphold it with justice and righteousness From then on and forevermore. The zeal of the </a:t>
            </a:r>
            <a:r>
              <a:rPr lang="en-US" sz="3000" cap="small" dirty="0">
                <a:latin typeface="Calibri" panose="020F0502020204030204" pitchFamily="34" charset="0"/>
                <a:cs typeface="Calibri" panose="020F0502020204030204" pitchFamily="34" charset="0"/>
              </a:rPr>
              <a:t>Lord</a:t>
            </a:r>
            <a:r>
              <a:rPr lang="en-US" sz="3000" dirty="0">
                <a:latin typeface="Calibri" panose="020F0502020204030204" pitchFamily="34" charset="0"/>
                <a:cs typeface="Calibri" panose="020F0502020204030204" pitchFamily="34" charset="0"/>
              </a:rPr>
              <a:t> of hosts will accomplish this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154285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76265"/>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9"/>
            <a:ext cx="7077075" cy="3680222"/>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28479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ak4.picdn.net/shutterstock/videos/6956428/preview/stock-footage-new-york-city-new-york-circa-july-the-national-debt-clock-increases-the-debt-and-shows.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4800" y="1219200"/>
            <a:ext cx="8518525" cy="4770438"/>
          </a:xfrm>
          <a:prstGeom prst="rect">
            <a:avLst/>
          </a:prstGeom>
          <a:noFill/>
          <a:ln w="57150">
            <a:solidFill>
              <a:srgbClr val="FF0000"/>
            </a:solidFill>
            <a:miter lim="800000"/>
            <a:headEnd/>
            <a:tailEnd/>
          </a:ln>
        </p:spPr>
      </p:pic>
      <p:sp>
        <p:nvSpPr>
          <p:cNvPr id="71683" name="Title 4"/>
          <p:cNvSpPr>
            <a:spLocks noGrp="1"/>
          </p:cNvSpPr>
          <p:nvPr>
            <p:ph type="title"/>
          </p:nvPr>
        </p:nvSpPr>
        <p:spPr>
          <a:xfrm>
            <a:off x="1524000" y="228600"/>
            <a:ext cx="6096000" cy="685800"/>
          </a:xfrm>
        </p:spPr>
        <p:txBody>
          <a:bodyPr/>
          <a:lstStyle/>
          <a:p>
            <a:pPr algn="ctr"/>
            <a:r>
              <a:rPr lang="en-US" sz="4000" kern="1200" dirty="0">
                <a:solidFill>
                  <a:srgbClr val="00FFFF"/>
                </a:solidFill>
                <a:effectLst>
                  <a:outerShdw blurRad="38100" dist="38100" dir="2700000" algn="tl">
                    <a:srgbClr val="000000">
                      <a:alpha val="43137"/>
                    </a:srgbClr>
                  </a:outerShdw>
                </a:effectLst>
                <a:latin typeface="Calibri" panose="020F0502020204030204" pitchFamily="34" charset="0"/>
              </a:rPr>
              <a:t>National Debt Clock</a:t>
            </a:r>
          </a:p>
        </p:txBody>
      </p:sp>
    </p:spTree>
    <p:extLst>
      <p:ext uri="{BB962C8B-B14F-4D97-AF65-F5344CB8AC3E}">
        <p14:creationId xmlns:p14="http://schemas.microsoft.com/office/powerpoint/2010/main" val="3414340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28600"/>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9"/>
            <a:ext cx="7077075" cy="3680222"/>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68999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481FBCBE-1F39-477F-A91D-8DD13D425E29}"/>
              </a:ext>
            </a:extLst>
          </p:cNvPr>
          <p:cNvSpPr>
            <a:spLocks noGrp="1" noChangeArrowheads="1"/>
          </p:cNvSpPr>
          <p:nvPr>
            <p:ph type="title"/>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Methods of Interpreting Revelation</a:t>
            </a:r>
          </a:p>
        </p:txBody>
      </p:sp>
      <p:sp>
        <p:nvSpPr>
          <p:cNvPr id="22531" name="Rectangle 3">
            <a:extLst>
              <a:ext uri="{FF2B5EF4-FFF2-40B4-BE49-F238E27FC236}">
                <a16:creationId xmlns:a16="http://schemas.microsoft.com/office/drawing/2014/main" id="{D9EBC7DA-F90B-4525-813F-E43ECA55D965}"/>
              </a:ext>
            </a:extLst>
          </p:cNvPr>
          <p:cNvSpPr>
            <a:spLocks noGrp="1" noChangeArrowheads="1"/>
          </p:cNvSpPr>
          <p:nvPr>
            <p:ph type="body" idx="1"/>
          </p:nvPr>
        </p:nvSpPr>
        <p:spPr>
          <a:xfrm>
            <a:off x="1066800" y="1371601"/>
            <a:ext cx="7010400" cy="3048000"/>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Preterism: past (AD 70)</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Historicism: past (church history)</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Idealism: recurring</a:t>
            </a:r>
          </a:p>
          <a:p>
            <a:pPr marL="557213" indent="-557213" eaLnBrk="1" hangingPunct="1">
              <a:spcBef>
                <a:spcPts val="0"/>
              </a:spcBef>
              <a:spcAft>
                <a:spcPts val="18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Futurism: totally future</a:t>
            </a:r>
          </a:p>
        </p:txBody>
      </p:sp>
      <p:pic>
        <p:nvPicPr>
          <p:cNvPr id="1026" name="Picture 2" descr="Image result for book of revelation">
            <a:extLst>
              <a:ext uri="{FF2B5EF4-FFF2-40B4-BE49-F238E27FC236}">
                <a16:creationId xmlns:a16="http://schemas.microsoft.com/office/drawing/2014/main" id="{AF650238-250A-4937-8505-6F27009AC84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22185" y="4572000"/>
            <a:ext cx="349963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15939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76265"/>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9"/>
            <a:ext cx="7077075" cy="3680222"/>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48811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Prologue (Rev. 1:1-8)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324600" cy="5181600"/>
          </a:xfrm>
        </p:spPr>
        <p:txBody>
          <a:bodyPr/>
          <a:lstStyle/>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Title (1a)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Chain of Communication (1b-2)</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Blessing (3)</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Author (4a)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Audience (4b)</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Greeting (4c)</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Source (4d-5a)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Subject (5b-8)</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70098" y="2514600"/>
            <a:ext cx="3545302" cy="3657600"/>
          </a:xfrm>
          <a:prstGeom prst="rect">
            <a:avLst/>
          </a:prstGeom>
        </p:spPr>
      </p:pic>
    </p:spTree>
    <p:extLst>
      <p:ext uri="{BB962C8B-B14F-4D97-AF65-F5344CB8AC3E}">
        <p14:creationId xmlns:p14="http://schemas.microsoft.com/office/powerpoint/2010/main" val="2387720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76265"/>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9"/>
            <a:ext cx="7077075" cy="3680222"/>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716256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78E08CBC-A220-4565-B490-FDD7AAC7DF69}"/>
              </a:ext>
            </a:extLst>
          </p:cNvPr>
          <p:cNvGraphicFramePr>
            <a:graphicFrameLocks noGrp="1"/>
          </p:cNvGraphicFramePr>
          <p:nvPr>
            <p:ph idx="1"/>
            <p:extLst/>
          </p:nvPr>
        </p:nvGraphicFramePr>
        <p:xfrm>
          <a:off x="228600" y="990600"/>
          <a:ext cx="8686800" cy="487680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50022173"/>
                    </a:ext>
                  </a:extLst>
                </a:gridCol>
                <a:gridCol w="2971800">
                  <a:extLst>
                    <a:ext uri="{9D8B030D-6E8A-4147-A177-3AD203B41FA5}">
                      <a16:colId xmlns:a16="http://schemas.microsoft.com/office/drawing/2014/main" val="1742434693"/>
                    </a:ext>
                  </a:extLst>
                </a:gridCol>
                <a:gridCol w="3581400">
                  <a:extLst>
                    <a:ext uri="{9D8B030D-6E8A-4147-A177-3AD203B41FA5}">
                      <a16:colId xmlns:a16="http://schemas.microsoft.com/office/drawing/2014/main" val="4047906092"/>
                    </a:ext>
                  </a:extLst>
                </a:gridCol>
              </a:tblGrid>
              <a:tr h="91440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Comparing Revelation 4 &amp; 5</a:t>
                      </a:r>
                    </a:p>
                  </a:txBody>
                  <a:tcPr marL="81815" marR="81815" anchor="ctr">
                    <a:solidFill>
                      <a:schemeClr val="bg2"/>
                    </a:solidFill>
                  </a:tcPr>
                </a:tc>
                <a:tc hMerge="1">
                  <a:txBody>
                    <a:bodyPr/>
                    <a:lstStyle/>
                    <a:p>
                      <a:pPr algn="ctr"/>
                      <a:endParaRPr lang="en-US" sz="3600" dirty="0">
                        <a:latin typeface="Calibri" panose="020F0502020204030204" pitchFamily="34" charset="0"/>
                        <a:cs typeface="Calibri" panose="020F0502020204030204" pitchFamily="34" charset="0"/>
                      </a:endParaRPr>
                    </a:p>
                  </a:txBody>
                  <a:tcPr marL="81815" marR="81815"/>
                </a:tc>
                <a:tc hMerge="1">
                  <a:txBody>
                    <a:bodyPr/>
                    <a:lstStyle/>
                    <a:p>
                      <a:pPr algn="ctr"/>
                      <a:endParaRPr lang="en-US" sz="3600" dirty="0">
                        <a:latin typeface="Calibri" panose="020F0502020204030204" pitchFamily="34" charset="0"/>
                        <a:cs typeface="Calibri" panose="020F0502020204030204" pitchFamily="34" charset="0"/>
                      </a:endParaRPr>
                    </a:p>
                  </a:txBody>
                  <a:tcPr marL="81815" marR="81815"/>
                </a:tc>
                <a:extLst>
                  <a:ext uri="{0D108BD9-81ED-4DB2-BD59-A6C34878D82A}">
                    <a16:rowId xmlns:a16="http://schemas.microsoft.com/office/drawing/2014/main" val="1547574899"/>
                  </a:ext>
                </a:extLst>
              </a:tr>
              <a:tr h="914400">
                <a:tc>
                  <a:txBody>
                    <a:bodyPr/>
                    <a:lstStyle/>
                    <a:p>
                      <a:pPr algn="ctr"/>
                      <a:r>
                        <a:rPr lang="en-US" sz="3200" b="1" dirty="0">
                          <a:latin typeface="Calibri" panose="020F0502020204030204" pitchFamily="34" charset="0"/>
                          <a:cs typeface="Calibri" panose="020F0502020204030204" pitchFamily="34" charset="0"/>
                        </a:rPr>
                        <a:t>Chapter</a:t>
                      </a:r>
                    </a:p>
                  </a:txBody>
                  <a:tcPr marL="81815" marR="81815" anchor="ctr"/>
                </a:tc>
                <a:tc>
                  <a:txBody>
                    <a:bodyPr/>
                    <a:lstStyle/>
                    <a:p>
                      <a:pPr marL="119063" indent="0" algn="l"/>
                      <a:r>
                        <a:rPr lang="en-US" sz="3200" b="0" dirty="0">
                          <a:latin typeface="Calibri" panose="020F0502020204030204" pitchFamily="34" charset="0"/>
                          <a:cs typeface="Calibri" panose="020F0502020204030204" pitchFamily="34" charset="0"/>
                        </a:rPr>
                        <a:t>Revelation 4</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Revelation 5</a:t>
                      </a:r>
                    </a:p>
                  </a:txBody>
                  <a:tcPr marL="81815" marR="81815" anchor="ctr"/>
                </a:tc>
                <a:extLst>
                  <a:ext uri="{0D108BD9-81ED-4DB2-BD59-A6C34878D82A}">
                    <a16:rowId xmlns:a16="http://schemas.microsoft.com/office/drawing/2014/main" val="3779306561"/>
                  </a:ext>
                </a:extLst>
              </a:tr>
              <a:tr h="914400">
                <a:tc>
                  <a:txBody>
                    <a:bodyPr/>
                    <a:lstStyle/>
                    <a:p>
                      <a:pPr algn="ctr"/>
                      <a:r>
                        <a:rPr lang="en-US" sz="3200" b="1" dirty="0">
                          <a:latin typeface="Calibri" panose="020F0502020204030204" pitchFamily="34" charset="0"/>
                          <a:cs typeface="Calibri" panose="020F0502020204030204" pitchFamily="34" charset="0"/>
                        </a:rPr>
                        <a:t>God-head Member</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Father</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Son</a:t>
                      </a:r>
                    </a:p>
                  </a:txBody>
                  <a:tcPr marL="81815" marR="81815" anchor="ctr"/>
                </a:tc>
                <a:extLst>
                  <a:ext uri="{0D108BD9-81ED-4DB2-BD59-A6C34878D82A}">
                    <a16:rowId xmlns:a16="http://schemas.microsoft.com/office/drawing/2014/main" val="1438223376"/>
                  </a:ext>
                </a:extLst>
              </a:tr>
              <a:tr h="914400">
                <a:tc>
                  <a:txBody>
                    <a:bodyPr/>
                    <a:lstStyle/>
                    <a:p>
                      <a:pPr algn="ctr"/>
                      <a:r>
                        <a:rPr lang="en-US" sz="3200" b="1" dirty="0">
                          <a:latin typeface="Calibri" panose="020F0502020204030204" pitchFamily="34" charset="0"/>
                          <a:cs typeface="Calibri" panose="020F0502020204030204" pitchFamily="34" charset="0"/>
                        </a:rPr>
                        <a:t>Role</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Creator</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Redeemer</a:t>
                      </a:r>
                    </a:p>
                  </a:txBody>
                  <a:tcPr marL="81815" marR="81815" anchor="ctr"/>
                </a:tc>
                <a:extLst>
                  <a:ext uri="{0D108BD9-81ED-4DB2-BD59-A6C34878D82A}">
                    <a16:rowId xmlns:a16="http://schemas.microsoft.com/office/drawing/2014/main" val="1193739165"/>
                  </a:ext>
                </a:extLst>
              </a:tr>
              <a:tr h="914400">
                <a:tc>
                  <a:txBody>
                    <a:bodyPr/>
                    <a:lstStyle/>
                    <a:p>
                      <a:pPr algn="ctr"/>
                      <a:r>
                        <a:rPr lang="en-US" sz="3200" b="1" dirty="0">
                          <a:latin typeface="Calibri" panose="020F0502020204030204" pitchFamily="34" charset="0"/>
                          <a:cs typeface="Calibri" panose="020F0502020204030204" pitchFamily="34" charset="0"/>
                        </a:rPr>
                        <a:t>Reason for Worship</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Role in Creation (4:11)</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Role in Redemption (5:9, 12)</a:t>
                      </a:r>
                    </a:p>
                  </a:txBody>
                  <a:tcPr marL="81815" marR="81815" anchor="ctr"/>
                </a:tc>
                <a:extLst>
                  <a:ext uri="{0D108BD9-81ED-4DB2-BD59-A6C34878D82A}">
                    <a16:rowId xmlns:a16="http://schemas.microsoft.com/office/drawing/2014/main" val="3736021166"/>
                  </a:ext>
                </a:extLst>
              </a:tr>
            </a:tbl>
          </a:graphicData>
        </a:graphic>
      </p:graphicFrame>
    </p:spTree>
    <p:extLst>
      <p:ext uri="{BB962C8B-B14F-4D97-AF65-F5344CB8AC3E}">
        <p14:creationId xmlns:p14="http://schemas.microsoft.com/office/powerpoint/2010/main" val="1463296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371600" y="228600"/>
            <a:ext cx="6204177" cy="114300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When Will the Rapture Take Place Relative to the Tribulation Period?</a:t>
            </a:r>
          </a:p>
        </p:txBody>
      </p:sp>
      <p:sp>
        <p:nvSpPr>
          <p:cNvPr id="19459" name="Rectangle 3"/>
          <p:cNvSpPr>
            <a:spLocks noGrp="1" noChangeArrowheads="1"/>
          </p:cNvSpPr>
          <p:nvPr>
            <p:ph type="body" idx="1"/>
          </p:nvPr>
        </p:nvSpPr>
        <p:spPr>
          <a:xfrm>
            <a:off x="1568223" y="1600200"/>
            <a:ext cx="6007555" cy="36576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Partial rapture theory </a:t>
            </a:r>
          </a:p>
        </p:txBody>
      </p:sp>
      <p:pic>
        <p:nvPicPr>
          <p:cNvPr id="2" name="Picture 1">
            <a:extLst>
              <a:ext uri="{FF2B5EF4-FFF2-40B4-BE49-F238E27FC236}">
                <a16:creationId xmlns:a16="http://schemas.microsoft.com/office/drawing/2014/main" id="{0F5D8890-1922-43E6-BDBE-829C58F22E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181600"/>
            <a:ext cx="1828800" cy="1371600"/>
          </a:xfrm>
          <a:prstGeom prst="rect">
            <a:avLst/>
          </a:prstGeom>
        </p:spPr>
      </p:pic>
    </p:spTree>
    <p:extLst>
      <p:ext uri="{BB962C8B-B14F-4D97-AF65-F5344CB8AC3E}">
        <p14:creationId xmlns:p14="http://schemas.microsoft.com/office/powerpoint/2010/main" val="257961437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212480"/>
            <a:ext cx="8305800" cy="6492606"/>
          </a:xfrm>
          <a:prstGeom prst="rect">
            <a:avLst/>
          </a:prstGeom>
          <a:ln w="28575">
            <a:solidFill>
              <a:srgbClr val="FFFFCC"/>
            </a:solidFill>
          </a:ln>
        </p:spPr>
      </p:pic>
    </p:spTree>
    <p:extLst>
      <p:ext uri="{BB962C8B-B14F-4D97-AF65-F5344CB8AC3E}">
        <p14:creationId xmlns:p14="http://schemas.microsoft.com/office/powerpoint/2010/main" val="1334383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a:xfrm>
            <a:off x="2200275" y="228600"/>
            <a:ext cx="4743450" cy="1074699"/>
          </a:xfrm>
        </p:spPr>
        <p:txBody>
          <a:bodyPr/>
          <a:lstStyle/>
          <a:p>
            <a:pPr algn="ctr" eaLnBrk="1" hangingPunct="1">
              <a:spcBef>
                <a:spcPts val="0"/>
              </a:spcBef>
              <a:spcAft>
                <a:spcPts val="450"/>
              </a:spcAft>
            </a:pPr>
            <a:r>
              <a:rPr lang="en-US" altLang="en-US" sz="3200" dirty="0">
                <a:effectLst>
                  <a:outerShdw blurRad="38100" dist="38100" dir="2700000" algn="tl">
                    <a:srgbClr val="000000">
                      <a:alpha val="43137"/>
                    </a:srgbClr>
                  </a:outerShdw>
                </a:effectLst>
                <a:cs typeface="Calibri" panose="020F0502020204030204" pitchFamily="34" charset="0"/>
              </a:rPr>
              <a:t>Rev. 6:16-17</a:t>
            </a:r>
            <a:b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1350" dirty="0">
                <a:solidFill>
                  <a:schemeClr val="tx1"/>
                </a:solidFill>
                <a:effectLst>
                  <a:outerShdw blurRad="38100" dist="38100" dir="2700000" algn="tl">
                    <a:srgbClr val="000000">
                      <a:alpha val="43137"/>
                    </a:srgbClr>
                  </a:outerShdw>
                </a:effectLst>
                <a:cs typeface="Calibri" panose="020F0502020204030204" pitchFamily="34" charset="0"/>
              </a:rPr>
              <a:t>Robert L. Thomas, Revelation 1–7: An Exegetical Commentary, ed. Kenneth Barker (Chicago: Moody, 1992), 457-58. </a:t>
            </a:r>
          </a:p>
        </p:txBody>
      </p:sp>
      <p:sp>
        <p:nvSpPr>
          <p:cNvPr id="35843" name="Rectangle 3"/>
          <p:cNvSpPr>
            <a:spLocks noGrp="1"/>
          </p:cNvSpPr>
          <p:nvPr>
            <p:ph type="body" sz="half" idx="4294967295"/>
          </p:nvPr>
        </p:nvSpPr>
        <p:spPr>
          <a:xfrm>
            <a:off x="0" y="1371600"/>
            <a:ext cx="9143999" cy="3829050"/>
          </a:xfrm>
        </p:spPr>
        <p:txBody>
          <a:bodyPr/>
          <a:lstStyle/>
          <a:p>
            <a:pPr marL="0" indent="0" algn="just">
              <a:buNone/>
              <a:defRPr/>
            </a:pPr>
            <a:r>
              <a:rPr lang="en-US" sz="2500" dirty="0">
                <a:effectLst>
                  <a:outerShdw blurRad="38100" dist="38100" dir="2700000" algn="tl">
                    <a:srgbClr val="000000">
                      <a:alpha val="43137"/>
                    </a:srgbClr>
                  </a:outerShdw>
                </a:effectLst>
                <a:cs typeface="Calibri" panose="020F0502020204030204" pitchFamily="34" charset="0"/>
              </a:rPr>
              <a:t>"Mankind in his rebellion correctly analyzes the cosmic and terrestrial disturbances as a part of the great end-time day of wrath from the one sitting on the throne and from the Lamb. The verb </a:t>
            </a:r>
            <a:r>
              <a:rPr lang="en-US" sz="2500" i="1" dirty="0" err="1">
                <a:effectLst>
                  <a:outerShdw blurRad="38100" dist="38100" dir="2700000" algn="tl">
                    <a:srgbClr val="000000">
                      <a:alpha val="43137"/>
                    </a:srgbClr>
                  </a:outerShdw>
                </a:effectLst>
                <a:cs typeface="Calibri" panose="020F0502020204030204" pitchFamily="34" charset="0"/>
              </a:rPr>
              <a:t>ēlethen</a:t>
            </a:r>
            <a:r>
              <a:rPr lang="en-US" sz="2500" dirty="0">
                <a:effectLst>
                  <a:outerShdw blurRad="38100" dist="38100" dir="2700000" algn="tl">
                    <a:srgbClr val="000000">
                      <a:alpha val="43137"/>
                    </a:srgbClr>
                  </a:outerShdw>
                </a:effectLst>
                <a:cs typeface="Calibri" panose="020F0502020204030204" pitchFamily="34" charset="0"/>
              </a:rPr>
              <a:t> (‘has come’) is aorist indicative, referring to a previous arrival of wrath, not something that is about to take place. Men see the arrival of this day at least as early as the cosmic upheavals that characterize the sixth seal (6:12-14), but upon reflection they probably recognize that it was already in effect with the death of one-fourth of the population (6:7-8), the worldwide famine (6:5-6), and the global warfare (6:3-4). The rapid sequence of all of these events could not escape notice, but the light of their true explanation does not dawn upon human consciousness until the severe phenomena of the sixth seal arrive." </a:t>
            </a:r>
          </a:p>
        </p:txBody>
      </p:sp>
      <p:pic>
        <p:nvPicPr>
          <p:cNvPr id="61445" name="Picture 2" descr="https://encrypted-tbn3.gstatic.com/images?q=tbn:ANd9GcRR4VQVxzrvddGZwdcX10jRK8c4rNR7mJ6YoXpiuHi-m_8PZjB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3133" y="152400"/>
            <a:ext cx="823667" cy="115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25484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76265"/>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9"/>
            <a:ext cx="7077075" cy="3680222"/>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737875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76265"/>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9"/>
            <a:ext cx="7077075" cy="3680222"/>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35621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12CAF8F-42EE-4EB5-AA14-2126E0CEE45F}"/>
                  </a:ext>
                </a:extLst>
              </p14:cNvPr>
              <p14:cNvContentPartPr/>
              <p14:nvPr/>
            </p14:nvContentPartPr>
            <p14:xfrm>
              <a:off x="9963863" y="652483"/>
              <a:ext cx="28080" cy="10800"/>
            </p14:xfrm>
          </p:contentPart>
        </mc:Choice>
        <mc:Fallback xmlns="">
          <p:pic>
            <p:nvPicPr>
              <p:cNvPr id="2" name="Ink 1">
                <a:extLst>
                  <a:ext uri="{FF2B5EF4-FFF2-40B4-BE49-F238E27FC236}">
                    <a16:creationId xmlns:a16="http://schemas.microsoft.com/office/drawing/2014/main" id="{D12CAF8F-42EE-4EB5-AA14-2126E0CEE45F}"/>
                  </a:ext>
                </a:extLst>
              </p:cNvPr>
              <p:cNvPicPr/>
              <p:nvPr/>
            </p:nvPicPr>
            <p:blipFill>
              <a:blip r:embed="rId5"/>
              <a:stretch>
                <a:fillRect/>
              </a:stretch>
            </p:blipFill>
            <p:spPr>
              <a:xfrm>
                <a:off x="9955223" y="643843"/>
                <a:ext cx="45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4E53F10A-B104-405D-A31B-73FD4C458BCB}"/>
                  </a:ext>
                </a:extLst>
              </p14:cNvPr>
              <p14:cNvContentPartPr/>
              <p14:nvPr/>
            </p14:nvContentPartPr>
            <p14:xfrm>
              <a:off x="10239623" y="1493083"/>
              <a:ext cx="14760" cy="6480"/>
            </p14:xfrm>
          </p:contentPart>
        </mc:Choice>
        <mc:Fallback xmlns="">
          <p:pic>
            <p:nvPicPr>
              <p:cNvPr id="3" name="Ink 2">
                <a:extLst>
                  <a:ext uri="{FF2B5EF4-FFF2-40B4-BE49-F238E27FC236}">
                    <a16:creationId xmlns:a16="http://schemas.microsoft.com/office/drawing/2014/main" id="{4E53F10A-B104-405D-A31B-73FD4C458BCB}"/>
                  </a:ext>
                </a:extLst>
              </p:cNvPr>
              <p:cNvPicPr/>
              <p:nvPr/>
            </p:nvPicPr>
            <p:blipFill>
              <a:blip r:embed="rId7"/>
              <a:stretch>
                <a:fillRect/>
              </a:stretch>
            </p:blipFill>
            <p:spPr>
              <a:xfrm>
                <a:off x="10230623" y="1484443"/>
                <a:ext cx="32400" cy="24120"/>
              </a:xfrm>
              <a:prstGeom prst="rect">
                <a:avLst/>
              </a:prstGeom>
            </p:spPr>
          </p:pic>
        </mc:Fallback>
      </mc:AlternateContent>
    </p:spTree>
    <p:extLst>
      <p:ext uri="{BB962C8B-B14F-4D97-AF65-F5344CB8AC3E}">
        <p14:creationId xmlns:p14="http://schemas.microsoft.com/office/powerpoint/2010/main" val="838273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004087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273638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hrist among the seven lampstands">
            <a:extLst>
              <a:ext uri="{FF2B5EF4-FFF2-40B4-BE49-F238E27FC236}">
                <a16:creationId xmlns:a16="http://schemas.microsoft.com/office/drawing/2014/main" id="{81543E2E-3294-4C3C-88A7-581DCB319C8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1200" y="152400"/>
            <a:ext cx="5181600" cy="642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94567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3439660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24E3E441-9436-4D27-888C-8C07CDF78A77}"/>
              </a:ext>
            </a:extLst>
          </p:cNvPr>
          <p:cNvSpPr>
            <a:spLocks noChangeArrowheads="1"/>
          </p:cNvSpPr>
          <p:nvPr/>
        </p:nvSpPr>
        <p:spPr bwMode="auto">
          <a:xfrm>
            <a:off x="838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18584</TotalTime>
  <Words>1012</Words>
  <Application>Microsoft Office PowerPoint</Application>
  <PresentationFormat>On-screen Show (4:3)</PresentationFormat>
  <Paragraphs>211</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Calibri</vt:lpstr>
      <vt:lpstr>Times New Roman</vt:lpstr>
      <vt:lpstr>Wingdings</vt:lpstr>
      <vt:lpstr>Azure</vt:lpstr>
      <vt:lpstr>PowerPoint Presentation</vt:lpstr>
      <vt:lpstr>Answering Ten Questions</vt:lpstr>
      <vt:lpstr>Prologue (Rev. 1:1-8)</vt:lpstr>
      <vt:lpstr>PowerPoint Presentation</vt:lpstr>
      <vt:lpstr>Revelation 1:19</vt:lpstr>
      <vt:lpstr>Revelation 1:19</vt:lpstr>
      <vt:lpstr>PowerPoint Presentation</vt:lpstr>
      <vt:lpstr>Revelation 1:19</vt:lpstr>
      <vt:lpstr>PowerPoint Presentation</vt:lpstr>
      <vt:lpstr>PowerPoint Presentation</vt:lpstr>
      <vt:lpstr>Revelation 1:19</vt:lpstr>
      <vt:lpstr>PowerPoint Presentation</vt:lpstr>
      <vt:lpstr>PowerPoint Presentation</vt:lpstr>
      <vt:lpstr>“After These Things”  (Rev. 4‒22)</vt:lpstr>
      <vt:lpstr>“After These Things”  (Rev. 4‒22)</vt:lpstr>
      <vt:lpstr>PowerPoint Presentation</vt:lpstr>
      <vt:lpstr>Revelation 5:1-14</vt:lpstr>
      <vt:lpstr>“After These Things”  (Rev. 4‒22)</vt:lpstr>
      <vt:lpstr>PowerPoint Presentation</vt:lpstr>
      <vt:lpstr>1st Six Seals (Revelation 6)</vt:lpstr>
      <vt:lpstr>1st Six Seals (Revelation 6)</vt:lpstr>
      <vt:lpstr>PowerPoint Presentation</vt:lpstr>
      <vt:lpstr>1st Six Seals (Revelation 6)</vt:lpstr>
      <vt:lpstr>PowerPoint Presentation</vt:lpstr>
      <vt:lpstr>1st Six Seals (Revelation 6)</vt:lpstr>
      <vt:lpstr>National Debt Clock</vt:lpstr>
      <vt:lpstr>1st Six Seals (Revelation 6)</vt:lpstr>
      <vt:lpstr>Methods of Interpreting Revelation</vt:lpstr>
      <vt:lpstr>1st Six Seals (Revelation 6)</vt:lpstr>
      <vt:lpstr>1st Six Seals (Revelation 6)</vt:lpstr>
      <vt:lpstr>PowerPoint Presentation</vt:lpstr>
      <vt:lpstr>When Will the Rapture Take Place Relative to the Tribulation Period?</vt:lpstr>
      <vt:lpstr>PowerPoint Presentation</vt:lpstr>
      <vt:lpstr>Rev. 6:16-17 Robert L. Thomas, Revelation 1–7: An Exegetical Commentary, ed. Kenneth Barker (Chicago: Moody, 1992), 457-58. </vt:lpstr>
      <vt:lpstr>1st Six Seals (Revelation 6)</vt:lpstr>
      <vt:lpstr>Conclusion</vt:lpstr>
      <vt:lpstr>1st Six Seals (Revelation 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16-Revelation-3v11-13</dc:title>
  <dc:subject>Revelation</dc:subject>
  <dc:creator>A. Woods</dc:creator>
  <dc:description>Modified by Jim McGowan</dc:description>
  <cp:lastModifiedBy>Andy Woods</cp:lastModifiedBy>
  <cp:revision>1961</cp:revision>
  <cp:lastPrinted>2018-07-08T14:38:51Z</cp:lastPrinted>
  <dcterms:created xsi:type="dcterms:W3CDTF">2009-03-17T12:21:13Z</dcterms:created>
  <dcterms:modified xsi:type="dcterms:W3CDTF">2018-12-30T01:42:23Z</dcterms:modified>
</cp:coreProperties>
</file>