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ppt/ink/ink3.xml" ContentType="application/inkml+xml"/>
  <Override PartName="/ppt/ink/ink4.xml" ContentType="application/inkml+xml"/>
  <Override PartName="/ppt/notesSlides/notesSlide8.xml" ContentType="application/vnd.openxmlformats-officedocument.presentationml.notesSlide+xml"/>
  <Override PartName="/ppt/ink/ink5.xml" ContentType="application/inkml+xml"/>
  <Override PartName="/ppt/ink/ink6.xml" ContentType="application/inkml+xml"/>
  <Override PartName="/ppt/notesSlides/notesSlide9.xml" ContentType="application/vnd.openxmlformats-officedocument.presentationml.notesSlide+xml"/>
  <Override PartName="/ppt/ink/ink7.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5"/>
  </p:notesMasterIdLst>
  <p:handoutMasterIdLst>
    <p:handoutMasterId r:id="rId76"/>
  </p:handoutMasterIdLst>
  <p:sldIdLst>
    <p:sldId id="2781" r:id="rId2"/>
    <p:sldId id="4232" r:id="rId3"/>
    <p:sldId id="4246" r:id="rId4"/>
    <p:sldId id="4247" r:id="rId5"/>
    <p:sldId id="4147" r:id="rId6"/>
    <p:sldId id="4148" r:id="rId7"/>
    <p:sldId id="4201" r:id="rId8"/>
    <p:sldId id="4202" r:id="rId9"/>
    <p:sldId id="4207" r:id="rId10"/>
    <p:sldId id="806" r:id="rId11"/>
    <p:sldId id="4214" r:id="rId12"/>
    <p:sldId id="4215" r:id="rId13"/>
    <p:sldId id="4216" r:id="rId14"/>
    <p:sldId id="2761" r:id="rId15"/>
    <p:sldId id="4340" r:id="rId16"/>
    <p:sldId id="4341" r:id="rId17"/>
    <p:sldId id="4392" r:id="rId18"/>
    <p:sldId id="4350" r:id="rId19"/>
    <p:sldId id="4345" r:id="rId20"/>
    <p:sldId id="4399" r:id="rId21"/>
    <p:sldId id="4346" r:id="rId22"/>
    <p:sldId id="4400" r:id="rId23"/>
    <p:sldId id="4389" r:id="rId24"/>
    <p:sldId id="2401" r:id="rId25"/>
    <p:sldId id="4387" r:id="rId26"/>
    <p:sldId id="4388" r:id="rId27"/>
    <p:sldId id="4354" r:id="rId28"/>
    <p:sldId id="4391" r:id="rId29"/>
    <p:sldId id="4401" r:id="rId30"/>
    <p:sldId id="863" r:id="rId31"/>
    <p:sldId id="4417" r:id="rId32"/>
    <p:sldId id="4381" r:id="rId33"/>
    <p:sldId id="4380" r:id="rId34"/>
    <p:sldId id="4357" r:id="rId35"/>
    <p:sldId id="4355" r:id="rId36"/>
    <p:sldId id="4356" r:id="rId37"/>
    <p:sldId id="4402" r:id="rId38"/>
    <p:sldId id="4416" r:id="rId39"/>
    <p:sldId id="4419" r:id="rId40"/>
    <p:sldId id="4383" r:id="rId41"/>
    <p:sldId id="4382" r:id="rId42"/>
    <p:sldId id="4403" r:id="rId43"/>
    <p:sldId id="4384" r:id="rId44"/>
    <p:sldId id="4385" r:id="rId45"/>
    <p:sldId id="3100" r:id="rId46"/>
    <p:sldId id="4404" r:id="rId47"/>
    <p:sldId id="4405" r:id="rId48"/>
    <p:sldId id="4347" r:id="rId49"/>
    <p:sldId id="4406" r:id="rId50"/>
    <p:sldId id="4407" r:id="rId51"/>
    <p:sldId id="571" r:id="rId52"/>
    <p:sldId id="4418" r:id="rId53"/>
    <p:sldId id="4378" r:id="rId54"/>
    <p:sldId id="4375" r:id="rId55"/>
    <p:sldId id="4408" r:id="rId56"/>
    <p:sldId id="4377" r:id="rId57"/>
    <p:sldId id="4409" r:id="rId58"/>
    <p:sldId id="4376" r:id="rId59"/>
    <p:sldId id="4374" r:id="rId60"/>
    <p:sldId id="4410" r:id="rId61"/>
    <p:sldId id="4411" r:id="rId62"/>
    <p:sldId id="4420" r:id="rId63"/>
    <p:sldId id="4421" r:id="rId64"/>
    <p:sldId id="713" r:id="rId65"/>
    <p:sldId id="4422" r:id="rId66"/>
    <p:sldId id="1020" r:id="rId67"/>
    <p:sldId id="4240" r:id="rId68"/>
    <p:sldId id="4379" r:id="rId69"/>
    <p:sldId id="4412" r:id="rId70"/>
    <p:sldId id="4390" r:id="rId71"/>
    <p:sldId id="4260" r:id="rId72"/>
    <p:sldId id="4413" r:id="rId73"/>
    <p:sldId id="4349" r:id="rId74"/>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66"/>
    <a:srgbClr val="0000FF"/>
    <a:srgbClr val="A50021"/>
    <a:srgbClr val="990099"/>
    <a:srgbClr val="006600"/>
    <a:srgbClr val="FF9900"/>
    <a:srgbClr val="00CC00"/>
    <a:srgbClr val="A6A6A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1" autoAdjust="0"/>
    <p:restoredTop sz="93083" autoAdjust="0"/>
  </p:normalViewPr>
  <p:slideViewPr>
    <p:cSldViewPr>
      <p:cViewPr varScale="1">
        <p:scale>
          <a:sx n="106" d="100"/>
          <a:sy n="106" d="100"/>
        </p:scale>
        <p:origin x="173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9/12/2018</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9/12/2018</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9/12/2018</a:t>
            </a:r>
            <a:endParaRPr lang="en-US" dirty="0"/>
          </a:p>
        </p:txBody>
      </p:sp>
    </p:spTree>
    <p:extLst>
      <p:ext uri="{BB962C8B-B14F-4D97-AF65-F5344CB8AC3E}">
        <p14:creationId xmlns:p14="http://schemas.microsoft.com/office/powerpoint/2010/main" val="2459694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9/12/2018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59</a:t>
            </a:fld>
            <a:endParaRPr lang="en-US" altLang="en-US" dirty="0"/>
          </a:p>
        </p:txBody>
      </p:sp>
    </p:spTree>
    <p:extLst>
      <p:ext uri="{BB962C8B-B14F-4D97-AF65-F5344CB8AC3E}">
        <p14:creationId xmlns:p14="http://schemas.microsoft.com/office/powerpoint/2010/main" val="2957382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9/12/2018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60</a:t>
            </a:fld>
            <a:endParaRPr lang="en-US" altLang="en-US" dirty="0"/>
          </a:p>
        </p:txBody>
      </p:sp>
    </p:spTree>
    <p:extLst>
      <p:ext uri="{BB962C8B-B14F-4D97-AF65-F5344CB8AC3E}">
        <p14:creationId xmlns:p14="http://schemas.microsoft.com/office/powerpoint/2010/main" val="1335524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9/12/2018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68</a:t>
            </a:fld>
            <a:endParaRPr lang="en-US" altLang="en-US" dirty="0"/>
          </a:p>
        </p:txBody>
      </p:sp>
    </p:spTree>
    <p:extLst>
      <p:ext uri="{BB962C8B-B14F-4D97-AF65-F5344CB8AC3E}">
        <p14:creationId xmlns:p14="http://schemas.microsoft.com/office/powerpoint/2010/main" val="3935714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9/12/2018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69</a:t>
            </a:fld>
            <a:endParaRPr lang="en-US" altLang="en-US" dirty="0"/>
          </a:p>
        </p:txBody>
      </p:sp>
    </p:spTree>
    <p:extLst>
      <p:ext uri="{BB962C8B-B14F-4D97-AF65-F5344CB8AC3E}">
        <p14:creationId xmlns:p14="http://schemas.microsoft.com/office/powerpoint/2010/main" val="50726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p>
        </p:txBody>
      </p:sp>
      <p:sp>
        <p:nvSpPr>
          <p:cNvPr id="93188" name="Slide Number Placeholder 3"/>
          <p:cNvSpPr>
            <a:spLocks noGrp="1"/>
          </p:cNvSpPr>
          <p:nvPr>
            <p:ph type="sldNum" sz="quarter" idx="5"/>
          </p:nvPr>
        </p:nvSpPr>
        <p:spPr>
          <a:noFill/>
        </p:spPr>
        <p:txBody>
          <a:bodyPr/>
          <a:lstStyle/>
          <a:p>
            <a:pPr defTabSz="919309"/>
            <a:fld id="{0413A5C8-111D-4E5C-BB4C-D0F238F39719}" type="slidenum">
              <a:rPr lang="en-US" smtClean="0"/>
              <a:pPr defTabSz="919309"/>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9/12/2018</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674315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p>
        </p:txBody>
      </p:sp>
      <p:sp>
        <p:nvSpPr>
          <p:cNvPr id="93188" name="Slide Number Placeholder 3"/>
          <p:cNvSpPr>
            <a:spLocks noGrp="1"/>
          </p:cNvSpPr>
          <p:nvPr>
            <p:ph type="sldNum" sz="quarter" idx="5"/>
          </p:nvPr>
        </p:nvSpPr>
        <p:spPr>
          <a:noFill/>
        </p:spPr>
        <p:txBody>
          <a:bodyPr/>
          <a:lstStyle/>
          <a:p>
            <a:pPr defTabSz="879346"/>
            <a:fld id="{0413A5C8-111D-4E5C-BB4C-D0F238F39719}" type="slidenum">
              <a:rPr lang="en-US" smtClean="0"/>
              <a:pPr defTabSz="879346"/>
              <a:t>6</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
        <p:nvSpPr>
          <p:cNvPr id="2" name="Date Placeholder 1">
            <a:extLst>
              <a:ext uri="{FF2B5EF4-FFF2-40B4-BE49-F238E27FC236}">
                <a16:creationId xmlns:a16="http://schemas.microsoft.com/office/drawing/2014/main" id="{68B73604-EA6B-476B-86D0-7C6C700B7A05}"/>
              </a:ext>
            </a:extLst>
          </p:cNvPr>
          <p:cNvSpPr>
            <a:spLocks noGrp="1"/>
          </p:cNvSpPr>
          <p:nvPr>
            <p:ph type="dt" idx="11"/>
          </p:nvPr>
        </p:nvSpPr>
        <p:spPr/>
        <p:txBody>
          <a:bodyPr/>
          <a:lstStyle/>
          <a:p>
            <a:pPr>
              <a:defRPr/>
            </a:pPr>
            <a:r>
              <a:rPr lang="en-US"/>
              <a:t>9/12/2018</a:t>
            </a:r>
            <a:endParaRPr lang="en-US" dirty="0"/>
          </a:p>
        </p:txBody>
      </p:sp>
    </p:spTree>
    <p:extLst>
      <p:ext uri="{BB962C8B-B14F-4D97-AF65-F5344CB8AC3E}">
        <p14:creationId xmlns:p14="http://schemas.microsoft.com/office/powerpoint/2010/main" val="263565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9/12/2018</a:t>
            </a:r>
            <a:endParaRPr lang="en-US" dirty="0"/>
          </a:p>
        </p:txBody>
      </p:sp>
    </p:spTree>
    <p:extLst>
      <p:ext uri="{BB962C8B-B14F-4D97-AF65-F5344CB8AC3E}">
        <p14:creationId xmlns:p14="http://schemas.microsoft.com/office/powerpoint/2010/main" val="132032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9/12/2018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15</a:t>
            </a:fld>
            <a:endParaRPr lang="en-US" altLang="en-US" dirty="0"/>
          </a:p>
        </p:txBody>
      </p:sp>
    </p:spTree>
    <p:extLst>
      <p:ext uri="{BB962C8B-B14F-4D97-AF65-F5344CB8AC3E}">
        <p14:creationId xmlns:p14="http://schemas.microsoft.com/office/powerpoint/2010/main" val="1116462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9/12/2018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27</a:t>
            </a:fld>
            <a:endParaRPr lang="en-US" altLang="en-US" dirty="0"/>
          </a:p>
        </p:txBody>
      </p:sp>
    </p:spTree>
    <p:extLst>
      <p:ext uri="{BB962C8B-B14F-4D97-AF65-F5344CB8AC3E}">
        <p14:creationId xmlns:p14="http://schemas.microsoft.com/office/powerpoint/2010/main" val="131094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9/12/2018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35</a:t>
            </a:fld>
            <a:endParaRPr lang="en-US" altLang="en-US" dirty="0"/>
          </a:p>
        </p:txBody>
      </p:sp>
    </p:spTree>
    <p:extLst>
      <p:ext uri="{BB962C8B-B14F-4D97-AF65-F5344CB8AC3E}">
        <p14:creationId xmlns:p14="http://schemas.microsoft.com/office/powerpoint/2010/main" val="4250988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9/12/2018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36</a:t>
            </a:fld>
            <a:endParaRPr lang="en-US" altLang="en-US" dirty="0"/>
          </a:p>
        </p:txBody>
      </p:sp>
    </p:spTree>
    <p:extLst>
      <p:ext uri="{BB962C8B-B14F-4D97-AF65-F5344CB8AC3E}">
        <p14:creationId xmlns:p14="http://schemas.microsoft.com/office/powerpoint/2010/main" val="176555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9/12/2018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54</a:t>
            </a:fld>
            <a:endParaRPr lang="en-US" altLang="en-US" dirty="0"/>
          </a:p>
        </p:txBody>
      </p:sp>
    </p:spTree>
    <p:extLst>
      <p:ext uri="{BB962C8B-B14F-4D97-AF65-F5344CB8AC3E}">
        <p14:creationId xmlns:p14="http://schemas.microsoft.com/office/powerpoint/2010/main" val="2179712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9/12/2018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4137981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0048B8-B8BC-4BF8-8DB0-8C6A4906B474}" type="datetimeFigureOut">
              <a:rPr lang="en-US"/>
              <a:pPr>
                <a:defRPr/>
              </a:pPr>
              <a:t>9/12/2018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B4A3F3-2789-4DBF-92CA-32AF01B2D2BC}" type="slidenum">
              <a:rPr lang="en-US" altLang="en-US"/>
              <a:pPr>
                <a:defRPr/>
              </a:pPr>
              <a:t>‹#›</a:t>
            </a:fld>
            <a:endParaRPr lang="en-US" altLang="en-US"/>
          </a:p>
        </p:txBody>
      </p:sp>
    </p:spTree>
    <p:extLst>
      <p:ext uri="{BB962C8B-B14F-4D97-AF65-F5344CB8AC3E}">
        <p14:creationId xmlns:p14="http://schemas.microsoft.com/office/powerpoint/2010/main" val="553334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3" r:id="rId13"/>
    <p:sldLayoutId id="2147492664"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0.emf"/><Relationship Id="rId5" Type="http://schemas.openxmlformats.org/officeDocument/2006/relationships/customXml" Target="../ink/ink2.xml"/><Relationship Id="rId4" Type="http://schemas.openxmlformats.org/officeDocument/2006/relationships/image" Target="../media/image9.emf"/></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customXml" Target="../ink/ink3.xml"/><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0.emf"/><Relationship Id="rId5" Type="http://schemas.openxmlformats.org/officeDocument/2006/relationships/customXml" Target="../ink/ink4.xml"/><Relationship Id="rId4" Type="http://schemas.openxmlformats.org/officeDocument/2006/relationships/image" Target="../media/image9.emf"/></Relationships>
</file>

<file path=ppt/slides/_rels/slide3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customXml" Target="../ink/ink5.xml"/><Relationship Id="rId7"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customXml" Target="../ink/ink6.xml"/><Relationship Id="rId5" Type="http://schemas.openxmlformats.org/officeDocument/2006/relationships/image" Target="../media/image9.emf"/></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10.emf"/></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w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7" name="Picture 2" descr="http://3.bp.blogspot.com/-QEkPt30fRNQ/US-EfJsZfRI/AAAAAAAASK4/JnP_SUUHRas/s1600/a.jpg">
            <a:extLst>
              <a:ext uri="{FF2B5EF4-FFF2-40B4-BE49-F238E27FC236}">
                <a16:creationId xmlns:a16="http://schemas.microsoft.com/office/drawing/2014/main" id="{67026CC2-71B5-4224-B61E-F81A6B8CF897}"/>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381406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101995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57175"/>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6" name="Picture 2" descr="http://3.bp.blogspot.com/-QEkPt30fRNQ/US-EfJsZfRI/AAAAAAAASK4/JnP_SUUHRas/s1600/a.jpg">
            <a:extLst>
              <a:ext uri="{FF2B5EF4-FFF2-40B4-BE49-F238E27FC236}">
                <a16:creationId xmlns:a16="http://schemas.microsoft.com/office/drawing/2014/main" id="{5A861685-B2B1-44C3-96EE-238A8C79EB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3401928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43000"/>
            <a:ext cx="8691561" cy="5105400"/>
          </a:xfrm>
        </p:spPr>
        <p:txBody>
          <a:bodyPr/>
          <a:lstStyle/>
          <a:p>
            <a:pPr marL="514350" indent="-514350">
              <a:spcBef>
                <a:spcPct val="0"/>
              </a:spcBef>
              <a:spcAft>
                <a:spcPts val="1800"/>
              </a:spcAft>
              <a:buClr>
                <a:srgbClr val="66FFFF"/>
              </a:buClr>
              <a:buSzPct val="100000"/>
              <a:buFont typeface="+mj-lt"/>
              <a:buAutoNum type="alphaLcPeriod" startAt="8"/>
            </a:pPr>
            <a:r>
              <a:rPr lang="en-US" altLang="en-US" b="1" u="sng" dirty="0">
                <a:solidFill>
                  <a:srgbClr val="FFFFCC"/>
                </a:solidFill>
                <a:effectLst>
                  <a:outerShdw blurRad="38100" dist="38100" dir="2700000" algn="tl">
                    <a:srgbClr val="000000">
                      <a:alpha val="43137"/>
                    </a:srgbClr>
                  </a:outerShdw>
                </a:effectLst>
              </a:rPr>
              <a:t>The kingdom is in your midst (Luke 17:21)</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Born again to enter the kingdom (John 3:3-5)</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No death until kingdom comes (Matt. 16:28)</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given to another people (Matt. 21:43)</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is not of this world (John 18:36)</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All authority given to me (Matt 28:18-20)</a:t>
            </a:r>
          </a:p>
        </p:txBody>
      </p:sp>
      <p:pic>
        <p:nvPicPr>
          <p:cNvPr id="8" name="Picture 2" descr="http://3.bp.blogspot.com/-QEkPt30fRNQ/US-EfJsZfRI/AAAAAAAASK4/JnP_SUUHRas/s1600/a.jpg">
            <a:extLst>
              <a:ext uri="{FF2B5EF4-FFF2-40B4-BE49-F238E27FC236}">
                <a16:creationId xmlns:a16="http://schemas.microsoft.com/office/drawing/2014/main" id="{E0EF2F50-6D57-4B11-8B9C-3C68EFD1B1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263751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17:20-21</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having been questioned by the Pharisees as to when the kingdom of God was coming, He answered them and said, ‘The kingdom of God is not coming with signs to be observed; nor will they say, ‘Look, here it is!’ or, ‘There it is!’ For behold,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God is in your midst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624994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6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96.</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457200" y="1600200"/>
            <a:ext cx="8229600" cy="22033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passage, probably, by the advocates of the prevalent theory of the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Basileia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regarded as their most important proof-text, both as to its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nature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present establishment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F2E4732-5C07-46BF-90AD-5E45F9D1E4E6}"/>
              </a:ext>
            </a:extLst>
          </p:cNvPr>
          <p:cNvPicPr>
            <a:picLocks noChangeAspect="1"/>
          </p:cNvPicPr>
          <p:nvPr/>
        </p:nvPicPr>
        <p:blipFill>
          <a:blip r:embed="rId3"/>
          <a:stretch>
            <a:fillRect/>
          </a:stretch>
        </p:blipFill>
        <p:spPr>
          <a:xfrm>
            <a:off x="2861733" y="3962400"/>
            <a:ext cx="3420535" cy="2286000"/>
          </a:xfrm>
          <a:prstGeom prst="rect">
            <a:avLst/>
          </a:prstGeom>
        </p:spPr>
      </p:pic>
    </p:spTree>
    <p:extLst>
      <p:ext uri="{BB962C8B-B14F-4D97-AF65-F5344CB8AC3E}">
        <p14:creationId xmlns:p14="http://schemas.microsoft.com/office/powerpoint/2010/main" val="4081290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 The Kingdom is Within Your Midst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(Luke 17:20-21)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Does not say “the kingdom is within you”</a:t>
            </a:r>
            <a:r>
              <a:rPr lang="en-US" altLang="en-US" sz="3000" i="1" dirty="0">
                <a:effectLst>
                  <a:outerShdw blurRad="38100" dist="38100" dir="2700000" algn="tl">
                    <a:srgbClr val="000000">
                      <a:alpha val="43137"/>
                    </a:srgbClr>
                  </a:outerShdw>
                </a:effectLst>
              </a:rPr>
              <a:t> </a:t>
            </a:r>
          </a:p>
          <a:p>
            <a:pPr marL="514350" indent="-51435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Sufficiency of the offer of the kingdom framework</a:t>
            </a:r>
          </a:p>
          <a:p>
            <a:pPr marL="457200" indent="-457200" algn="just">
              <a:spcBef>
                <a:spcPct val="0"/>
              </a:spcBef>
              <a:spcAft>
                <a:spcPts val="2400"/>
              </a:spcAft>
              <a:buClr>
                <a:srgbClr val="66FFFF"/>
              </a:buClr>
              <a:buSzPct val="100000"/>
              <a:buFont typeface="Calibri" panose="020F0502020204030204" pitchFamily="34" charset="0"/>
              <a:buAutoNum type="arabicParenR"/>
            </a:pPr>
            <a:r>
              <a:rPr lang="en-US" altLang="en-US" sz="3000" dirty="0">
                <a:effectLst>
                  <a:outerShdw blurRad="38100" dist="38100" dir="2700000" algn="tl">
                    <a:srgbClr val="000000">
                      <a:alpha val="43137"/>
                    </a:srgbClr>
                  </a:outerShdw>
                </a:effectLst>
              </a:rPr>
              <a:t>Possibility of a futuristic rather than present reality</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a:stretch>
            <a:fillRect/>
          </a:stretch>
        </p:blipFill>
        <p:spPr>
          <a:xfrm>
            <a:off x="2861733" y="3962400"/>
            <a:ext cx="3420535" cy="2286000"/>
          </a:xfrm>
          <a:prstGeom prst="rect">
            <a:avLst/>
          </a:prstGeom>
        </p:spPr>
      </p:pic>
    </p:spTree>
    <p:extLst>
      <p:ext uri="{BB962C8B-B14F-4D97-AF65-F5344CB8AC3E}">
        <p14:creationId xmlns:p14="http://schemas.microsoft.com/office/powerpoint/2010/main" val="1393226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 The Kingdom is Within Your Midst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(Luke 17:20-21)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000" b="1" u="sng" dirty="0">
                <a:solidFill>
                  <a:srgbClr val="FFFFCC"/>
                </a:solidFill>
                <a:effectLst>
                  <a:outerShdw blurRad="38100" dist="38100" dir="2700000" algn="tl">
                    <a:srgbClr val="000000">
                      <a:alpha val="43137"/>
                    </a:srgbClr>
                  </a:outerShdw>
                </a:effectLst>
              </a:rPr>
              <a:t>Does not say “the kingdom is within you” </a:t>
            </a:r>
          </a:p>
          <a:p>
            <a:pPr marL="514350" indent="-51435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Sufficiency of the offer of the kingdom framework</a:t>
            </a:r>
          </a:p>
          <a:p>
            <a:pPr marL="457200" indent="-457200" algn="just">
              <a:spcBef>
                <a:spcPct val="0"/>
              </a:spcBef>
              <a:spcAft>
                <a:spcPts val="2400"/>
              </a:spcAft>
              <a:buClr>
                <a:srgbClr val="66FFFF"/>
              </a:buClr>
              <a:buSzPct val="100000"/>
              <a:buFont typeface="Calibri" panose="020F0502020204030204" pitchFamily="34" charset="0"/>
              <a:buAutoNum type="arabicParenR"/>
            </a:pPr>
            <a:r>
              <a:rPr lang="en-US" altLang="en-US" sz="3000" dirty="0">
                <a:effectLst>
                  <a:outerShdw blurRad="38100" dist="38100" dir="2700000" algn="tl">
                    <a:srgbClr val="000000">
                      <a:alpha val="43137"/>
                    </a:srgbClr>
                  </a:outerShdw>
                </a:effectLst>
              </a:rPr>
              <a:t>Possibility of a futuristic rather than present reality</a:t>
            </a:r>
          </a:p>
        </p:txBody>
      </p:sp>
      <p:pic>
        <p:nvPicPr>
          <p:cNvPr id="5" name="Picture 4">
            <a:extLst>
              <a:ext uri="{FF2B5EF4-FFF2-40B4-BE49-F238E27FC236}">
                <a16:creationId xmlns:a16="http://schemas.microsoft.com/office/drawing/2014/main" id="{55E5EEED-782B-44F6-BC74-6434A7888F0D}"/>
              </a:ext>
            </a:extLst>
          </p:cNvPr>
          <p:cNvPicPr>
            <a:picLocks noChangeAspect="1"/>
          </p:cNvPicPr>
          <p:nvPr/>
        </p:nvPicPr>
        <p:blipFill>
          <a:blip r:embed="rId2"/>
          <a:stretch>
            <a:fillRect/>
          </a:stretch>
        </p:blipFill>
        <p:spPr>
          <a:xfrm>
            <a:off x="2861733" y="3962400"/>
            <a:ext cx="3420535" cy="2286000"/>
          </a:xfrm>
          <a:prstGeom prst="rect">
            <a:avLst/>
          </a:prstGeom>
        </p:spPr>
      </p:pic>
    </p:spTree>
    <p:extLst>
      <p:ext uri="{BB962C8B-B14F-4D97-AF65-F5344CB8AC3E}">
        <p14:creationId xmlns:p14="http://schemas.microsoft.com/office/powerpoint/2010/main" val="3731923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342900" y="0"/>
            <a:ext cx="8458200" cy="47397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17:20-21 (NCV)</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 of the Pharisees asked Jesus, “When will the kingdom of God come?” Jesus answered, ’God’s kingdom is coming, but not in a way that you will be able to see with your eyes. People will not say, ‘Look, here it is!’ or, ‘There it is!’ because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kingdom is within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9931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599010" y="228600"/>
            <a:ext cx="5945981" cy="914400"/>
          </a:xfrm>
        </p:spPr>
        <p:txBody>
          <a:bodyPr/>
          <a:lstStyle/>
          <a:p>
            <a:pPr algn="ctr" eaLnBrk="1" hangingPunct="1">
              <a:defRPr/>
            </a:pPr>
            <a:r>
              <a:rPr lang="en-US" altLang="en-US" sz="3600" dirty="0">
                <a:effectLst>
                  <a:outerShdw blurRad="38100" dist="38100" dir="2700000" algn="tl">
                    <a:srgbClr val="000000">
                      <a:alpha val="43137"/>
                    </a:srgbClr>
                  </a:outerShdw>
                </a:effectLst>
              </a:rPr>
              <a:t>1. The Kingdom is Within You?</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10" y="1143000"/>
            <a:ext cx="8917781" cy="5486400"/>
          </a:xfrm>
        </p:spPr>
        <p:txBody>
          <a:bodyPr/>
          <a:lstStyle/>
          <a:p>
            <a:pPr marL="457200" indent="-457200">
              <a:spcBef>
                <a:spcPct val="0"/>
              </a:spcBef>
              <a:spcAft>
                <a:spcPts val="18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Addressing the Pharisees</a:t>
            </a:r>
            <a:r>
              <a:rPr lang="en-US" altLang="en-US" sz="2800" i="1" dirty="0">
                <a:effectLst>
                  <a:outerShdw blurRad="38100" dist="38100" dir="2700000" algn="tl">
                    <a:srgbClr val="000000">
                      <a:alpha val="43137"/>
                    </a:srgbClr>
                  </a:outerShdw>
                </a:effectLst>
              </a:rPr>
              <a:t> </a:t>
            </a:r>
            <a:r>
              <a:rPr lang="en-US" altLang="en-US" sz="2800" dirty="0">
                <a:effectLst>
                  <a:outerShdw blurRad="38100" dist="38100" dir="2700000" algn="tl">
                    <a:srgbClr val="000000">
                      <a:alpha val="43137"/>
                    </a:srgbClr>
                  </a:outerShdw>
                </a:effectLst>
              </a:rPr>
              <a:t>(Luke 17:20; John 8:44)</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People enter the kingdom (Matt. 5:20; 23:13; 25:31-46; John 3:5)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Perfect rule of Christ? (Rev. 12:5; 1 Thess. 5:19; Rom. 6:12; Eph. 4:30)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Kingdom always retains its terrestrial meaning</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Subsequent and latter ministry of Christ (Matt. 19:28; 20:20-21; 26:29; Luke 23:42; Mark 15:43; Acts 1:6)</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NASB provides a better translation</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1400" y="5673010"/>
            <a:ext cx="1551434" cy="1039394"/>
          </a:xfrm>
          <a:prstGeom prst="rect">
            <a:avLst/>
          </a:prstGeom>
          <a:noFill/>
          <a:ln w="9525">
            <a:noFill/>
            <a:miter lim="800000"/>
            <a:headEnd/>
            <a:tailEnd/>
          </a:ln>
        </p:spPr>
      </p:pic>
    </p:spTree>
    <p:extLst>
      <p:ext uri="{BB962C8B-B14F-4D97-AF65-F5344CB8AC3E}">
        <p14:creationId xmlns:p14="http://schemas.microsoft.com/office/powerpoint/2010/main" val="2788603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16</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847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 The Kingdom is Within Your Midst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(Luke 17:20-21)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Does not say “the kingdom is within you” </a:t>
            </a:r>
          </a:p>
          <a:p>
            <a:pPr marL="514350" indent="-514350" algn="just">
              <a:spcBef>
                <a:spcPct val="0"/>
              </a:spcBef>
              <a:spcAft>
                <a:spcPts val="2400"/>
              </a:spcAft>
              <a:buClr>
                <a:srgbClr val="66FFFF"/>
              </a:buClr>
              <a:buSzPct val="100000"/>
              <a:buFont typeface="+mj-lt"/>
              <a:buAutoNum type="arabicParenR"/>
            </a:pPr>
            <a:r>
              <a:rPr lang="en-US" altLang="en-US" sz="3000" b="1" u="sng" dirty="0">
                <a:solidFill>
                  <a:srgbClr val="FFFFCC"/>
                </a:solidFill>
                <a:effectLst>
                  <a:outerShdw blurRad="38100" dist="38100" dir="2700000" algn="tl">
                    <a:srgbClr val="000000">
                      <a:alpha val="43137"/>
                    </a:srgbClr>
                  </a:outerShdw>
                </a:effectLst>
              </a:rPr>
              <a:t>Sufficiency of the offer of the kingdom framework</a:t>
            </a:r>
          </a:p>
          <a:p>
            <a:pPr marL="457200" indent="-457200" algn="just">
              <a:spcBef>
                <a:spcPct val="0"/>
              </a:spcBef>
              <a:spcAft>
                <a:spcPts val="2400"/>
              </a:spcAft>
              <a:buClr>
                <a:srgbClr val="66FFFF"/>
              </a:buClr>
              <a:buSzPct val="100000"/>
              <a:buFont typeface="Calibri" panose="020F0502020204030204" pitchFamily="34" charset="0"/>
              <a:buAutoNum type="arabicParenR"/>
            </a:pPr>
            <a:r>
              <a:rPr lang="en-US" altLang="en-US" sz="3000" dirty="0">
                <a:effectLst>
                  <a:outerShdw blurRad="38100" dist="38100" dir="2700000" algn="tl">
                    <a:srgbClr val="000000">
                      <a:alpha val="43137"/>
                    </a:srgbClr>
                  </a:outerShdw>
                </a:effectLst>
              </a:rPr>
              <a:t>Possibility of a futuristic rather than present reality</a:t>
            </a:r>
          </a:p>
        </p:txBody>
      </p:sp>
      <p:pic>
        <p:nvPicPr>
          <p:cNvPr id="5" name="Picture 4">
            <a:extLst>
              <a:ext uri="{FF2B5EF4-FFF2-40B4-BE49-F238E27FC236}">
                <a16:creationId xmlns:a16="http://schemas.microsoft.com/office/drawing/2014/main" id="{5CB3E4B6-F97B-4723-9F96-4C4ABC47AAAC}"/>
              </a:ext>
            </a:extLst>
          </p:cNvPr>
          <p:cNvPicPr>
            <a:picLocks noChangeAspect="1"/>
          </p:cNvPicPr>
          <p:nvPr/>
        </p:nvPicPr>
        <p:blipFill>
          <a:blip r:embed="rId2"/>
          <a:stretch>
            <a:fillRect/>
          </a:stretch>
        </p:blipFill>
        <p:spPr>
          <a:xfrm>
            <a:off x="2861733" y="3962400"/>
            <a:ext cx="3420535" cy="2286000"/>
          </a:xfrm>
          <a:prstGeom prst="rect">
            <a:avLst/>
          </a:prstGeom>
        </p:spPr>
      </p:pic>
    </p:spTree>
    <p:extLst>
      <p:ext uri="{BB962C8B-B14F-4D97-AF65-F5344CB8AC3E}">
        <p14:creationId xmlns:p14="http://schemas.microsoft.com/office/powerpoint/2010/main" val="3451348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56556" y="228600"/>
            <a:ext cx="9030889" cy="809625"/>
          </a:xfrm>
        </p:spPr>
        <p:txBody>
          <a:bodyPr/>
          <a:lstStyle/>
          <a:p>
            <a:pPr eaLnBrk="1" hangingPunct="1">
              <a:defRPr/>
            </a:pPr>
            <a:r>
              <a:rPr lang="en-US" altLang="en-US" sz="3200" dirty="0">
                <a:effectLst>
                  <a:outerShdw blurRad="38100" dist="38100" dir="2700000" algn="tl">
                    <a:srgbClr val="000000">
                      <a:alpha val="43137"/>
                    </a:srgbClr>
                  </a:outerShdw>
                </a:effectLst>
              </a:rPr>
              <a:t>2. Sufficiency of the Offer of the Kingdom Framework</a:t>
            </a:r>
            <a:endParaRPr lang="en-US" altLang="en-US" sz="3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52400" y="1371600"/>
            <a:ext cx="8839200" cy="3352800"/>
          </a:xfrm>
        </p:spPr>
        <p:txBody>
          <a:bodyPr/>
          <a:lstStyle/>
          <a:p>
            <a:pPr marL="457200" indent="-457200">
              <a:spcBef>
                <a:spcPct val="0"/>
              </a:spcBef>
              <a:spcAft>
                <a:spcPts val="24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King &amp; Kingdom went together (Isa. 9:6-7; Dan. 7:13-14; Luke 1:26-27, 32)</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Review of the Offer of the Kingdom framework</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Kingdom offer rejected by Israel (Luke 19:14, 42, 44, 11)</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Offer will be received by future Israel (Luke 21:31)</a:t>
            </a:r>
          </a:p>
          <a:p>
            <a:pPr marL="0" indent="0">
              <a:spcBef>
                <a:spcPct val="0"/>
              </a:spcBef>
              <a:spcAft>
                <a:spcPts val="2400"/>
              </a:spcAft>
              <a:buClr>
                <a:srgbClr val="66FFFF"/>
              </a:buClr>
              <a:buSzPct val="100000"/>
              <a:buNone/>
            </a:pPr>
            <a:endParaRPr lang="en-US" altLang="en-US" sz="2800" dirty="0">
              <a:effectLst>
                <a:outerShdw blurRad="38100" dist="38100" dir="2700000" algn="tl">
                  <a:srgbClr val="000000">
                    <a:alpha val="43137"/>
                  </a:srgbClr>
                </a:outerShdw>
              </a:effectLst>
            </a:endParaRPr>
          </a:p>
        </p:txBody>
      </p:sp>
      <p:pic>
        <p:nvPicPr>
          <p:cNvPr id="7" name="Picture 2" descr="http://3.bp.blogspot.com/-QEkPt30fRNQ/US-EfJsZfRI/AAAAAAAASK4/JnP_SUUHRas/s1600/a.jpg">
            <a:extLst>
              <a:ext uri="{FF2B5EF4-FFF2-40B4-BE49-F238E27FC236}">
                <a16:creationId xmlns:a16="http://schemas.microsoft.com/office/drawing/2014/main" id="{34269A0E-55AA-41FC-A7E4-4677D6A07B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7137" y="4724400"/>
            <a:ext cx="2729726" cy="1828800"/>
          </a:xfrm>
          <a:prstGeom prst="rect">
            <a:avLst/>
          </a:prstGeom>
          <a:noFill/>
          <a:ln w="9525">
            <a:noFill/>
            <a:miter lim="800000"/>
            <a:headEnd/>
            <a:tailEnd/>
          </a:ln>
        </p:spPr>
      </p:pic>
    </p:spTree>
    <p:extLst>
      <p:ext uri="{BB962C8B-B14F-4D97-AF65-F5344CB8AC3E}">
        <p14:creationId xmlns:p14="http://schemas.microsoft.com/office/powerpoint/2010/main" val="3763074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56556" y="228600"/>
            <a:ext cx="9030889" cy="809625"/>
          </a:xfrm>
        </p:spPr>
        <p:txBody>
          <a:bodyPr/>
          <a:lstStyle/>
          <a:p>
            <a:pPr eaLnBrk="1" hangingPunct="1">
              <a:defRPr/>
            </a:pPr>
            <a:r>
              <a:rPr lang="en-US" altLang="en-US" sz="3200" dirty="0">
                <a:effectLst>
                  <a:outerShdw blurRad="38100" dist="38100" dir="2700000" algn="tl">
                    <a:srgbClr val="000000">
                      <a:alpha val="43137"/>
                    </a:srgbClr>
                  </a:outerShdw>
                </a:effectLst>
              </a:rPr>
              <a:t>2. Sufficiency of the Offer of the Kingdom Framework</a:t>
            </a:r>
            <a:endParaRPr lang="en-US" altLang="en-US" sz="3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52399" y="1371600"/>
            <a:ext cx="8935045" cy="3352800"/>
          </a:xfrm>
        </p:spPr>
        <p:txBody>
          <a:bodyPr/>
          <a:lstStyle/>
          <a:p>
            <a:pPr marL="457200" indent="-457200">
              <a:spcBef>
                <a:spcPct val="0"/>
              </a:spcBef>
              <a:spcAft>
                <a:spcPts val="24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King &amp; Kingdom went together (Isa. 9:6-7; Dan. 7:13-14; Luke 1:26-27, 32)</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Review of the Offer of the Kingdom framework</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Kingdom offer rejected by Israel (Luke 19:14, 42, 44, 11)</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Offer will be received by future Israel (Luke 21:31)</a:t>
            </a:r>
          </a:p>
          <a:p>
            <a:pPr marL="0" indent="0">
              <a:spcBef>
                <a:spcPct val="0"/>
              </a:spcBef>
              <a:spcAft>
                <a:spcPts val="2400"/>
              </a:spcAft>
              <a:buClr>
                <a:srgbClr val="66FFFF"/>
              </a:buClr>
              <a:buSzPct val="100000"/>
              <a:buNone/>
            </a:pPr>
            <a:endParaRPr lang="en-US" altLang="en-US" sz="2800" dirty="0">
              <a:effectLst>
                <a:outerShdw blurRad="38100" dist="38100" dir="2700000" algn="tl">
                  <a:srgbClr val="000000">
                    <a:alpha val="43137"/>
                  </a:srgbClr>
                </a:outerShdw>
              </a:effectLst>
            </a:endParaRPr>
          </a:p>
        </p:txBody>
      </p:sp>
      <p:pic>
        <p:nvPicPr>
          <p:cNvPr id="7" name="Picture 2" descr="http://3.bp.blogspot.com/-QEkPt30fRNQ/US-EfJsZfRI/AAAAAAAASK4/JnP_SUUHRas/s1600/a.jpg">
            <a:extLst>
              <a:ext uri="{FF2B5EF4-FFF2-40B4-BE49-F238E27FC236}">
                <a16:creationId xmlns:a16="http://schemas.microsoft.com/office/drawing/2014/main" id="{34269A0E-55AA-41FC-A7E4-4677D6A07B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7137" y="4724400"/>
            <a:ext cx="2729726" cy="1828800"/>
          </a:xfrm>
          <a:prstGeom prst="rect">
            <a:avLst/>
          </a:prstGeom>
          <a:noFill/>
          <a:ln w="9525">
            <a:noFill/>
            <a:miter lim="800000"/>
            <a:headEnd/>
            <a:tailEnd/>
          </a:ln>
        </p:spPr>
      </p:pic>
    </p:spTree>
    <p:extLst>
      <p:ext uri="{BB962C8B-B14F-4D97-AF65-F5344CB8AC3E}">
        <p14:creationId xmlns:p14="http://schemas.microsoft.com/office/powerpoint/2010/main" val="3345276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17:20-21</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having been questioned by the Pharisees as to when the kingdom of God was coming, He answered them and said, ‘The kingdom of God is not coming with signs to be observed; nor will they say, ‘Look, here it is!’ or, ‘There it is!’ For behold, the kingdom of God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eimi</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your midst.’”</a:t>
            </a:r>
          </a:p>
        </p:txBody>
      </p:sp>
    </p:spTree>
    <p:extLst>
      <p:ext uri="{BB962C8B-B14F-4D97-AF65-F5344CB8AC3E}">
        <p14:creationId xmlns:p14="http://schemas.microsoft.com/office/powerpoint/2010/main" val="3825765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F2D3EA-60BB-465D-968E-C770B18BE9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Isaiah 9:6-7</a:t>
            </a:r>
          </a:p>
          <a:p>
            <a:pPr marL="0" marR="0" algn="just">
              <a:spcBef>
                <a:spcPts val="0"/>
              </a:spcBef>
              <a:spcAft>
                <a:spcPts val="1000"/>
              </a:spcAft>
            </a:pPr>
            <a:r>
              <a:rPr lang="en-US" sz="3000" baseline="30000" dirty="0">
                <a:effectLst>
                  <a:outerShdw blurRad="38100" dist="38100" dir="2700000" algn="tl">
                    <a:srgbClr val="000000">
                      <a:alpha val="43137"/>
                    </a:srgbClr>
                  </a:outerShdw>
                </a:effectLst>
                <a:latin typeface="Calibri" panose="020F0502020204030204" pitchFamily="34" charset="0"/>
              </a:rPr>
              <a:t>6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For a child will be born to us, a son will be given to us</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And the government will rest on His shoulders</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dirty="0">
                <a:effectLst>
                  <a:outerShdw blurRad="38100" dist="38100" dir="2700000" algn="tl">
                    <a:srgbClr val="000000">
                      <a:alpha val="43137"/>
                    </a:srgbClr>
                  </a:outerShdw>
                </a:effectLst>
                <a:latin typeface="Calibri" panose="020F0502020204030204" pitchFamily="34" charset="0"/>
                <a:cs typeface="+mn-cs"/>
              </a:rPr>
              <a:t>And His name will be called Wonderful Counselor, Mighty God, Eternal Father, Prince of Peace.</a:t>
            </a:r>
            <a:r>
              <a:rPr lang="en-US" sz="3000" baseline="30000" dirty="0">
                <a:effectLst>
                  <a:outerShdw blurRad="38100" dist="38100" dir="2700000" algn="tl">
                    <a:srgbClr val="000000">
                      <a:alpha val="43137"/>
                    </a:srgbClr>
                  </a:outerShdw>
                </a:effectLst>
                <a:latin typeface="Calibri" panose="020F0502020204030204" pitchFamily="34" charset="0"/>
              </a:rPr>
              <a:t>7</a:t>
            </a:r>
            <a:r>
              <a:rPr lang="en-US" sz="3000" dirty="0">
                <a:effectLst>
                  <a:outerShdw blurRad="38100" dist="38100" dir="2700000" algn="tl">
                    <a:srgbClr val="000000">
                      <a:alpha val="43137"/>
                    </a:srgbClr>
                  </a:outerShdw>
                </a:effectLst>
                <a:latin typeface="Calibri" panose="020F0502020204030204" pitchFamily="34" charset="0"/>
                <a:cs typeface="+mn-cs"/>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There will be no end to the increase of His government or of peace, On the throne of David and over his kingdom, To establish it and to uphold it with justice and righteousness From then on and forevermore</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dirty="0">
                <a:effectLst>
                  <a:outerShdw blurRad="38100" dist="38100" dir="2700000" algn="tl">
                    <a:srgbClr val="000000">
                      <a:alpha val="43137"/>
                    </a:srgbClr>
                  </a:outerShdw>
                </a:effectLst>
                <a:latin typeface="Calibri" panose="020F0502020204030204" pitchFamily="34" charset="0"/>
                <a:cs typeface="+mn-cs"/>
              </a:rPr>
              <a:t>The zeal of the Lord of hosts will accomplish this.</a:t>
            </a:r>
          </a:p>
        </p:txBody>
      </p:sp>
    </p:spTree>
    <p:extLst>
      <p:ext uri="{BB962C8B-B14F-4D97-AF65-F5344CB8AC3E}">
        <p14:creationId xmlns:p14="http://schemas.microsoft.com/office/powerpoint/2010/main" val="3111648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5B1F63-23A9-4704-B2BC-3F6D23ABA7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Daniel 7:13-14</a:t>
            </a:r>
          </a:p>
          <a:p>
            <a:pPr marL="0" marR="0" algn="just">
              <a:spcBef>
                <a:spcPts val="0"/>
              </a:spcBef>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mn-cs"/>
              </a:rPr>
              <a:t>"In my vision at night I looked, and there before me was one like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son of man</a:t>
            </a:r>
            <a:r>
              <a:rPr lang="en-US" sz="3200" dirty="0">
                <a:effectLst>
                  <a:outerShdw blurRad="38100" dist="38100" dir="2700000" algn="tl">
                    <a:srgbClr val="000000">
                      <a:alpha val="43137"/>
                    </a:srgbClr>
                  </a:outerShdw>
                </a:effectLst>
                <a:latin typeface="Calibri" panose="020F0502020204030204" pitchFamily="34" charset="0"/>
                <a:cs typeface="+mn-cs"/>
              </a:rPr>
              <a:t>, coming with the clouds of heaven. He approached the Ancient of Days and was led into his presence. He was given authority, glory and sovereign power; all nations and peoples of every language worshiped him. His dominion is an everlasting dominion that will not pass away,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his kingdom</a:t>
            </a:r>
            <a:r>
              <a:rPr lang="en-US" sz="3200" dirty="0">
                <a:effectLst>
                  <a:outerShdw blurRad="38100" dist="38100" dir="2700000" algn="tl">
                    <a:srgbClr val="000000">
                      <a:alpha val="43137"/>
                    </a:srgbClr>
                  </a:outerShdw>
                </a:effectLst>
                <a:latin typeface="Calibri" panose="020F0502020204030204" pitchFamily="34" charset="0"/>
                <a:cs typeface="+mn-cs"/>
              </a:rPr>
              <a:t> is one that will never be destroyed.”</a:t>
            </a:r>
          </a:p>
        </p:txBody>
      </p:sp>
    </p:spTree>
    <p:extLst>
      <p:ext uri="{BB962C8B-B14F-4D97-AF65-F5344CB8AC3E}">
        <p14:creationId xmlns:p14="http://schemas.microsoft.com/office/powerpoint/2010/main" val="1465793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CF6B20-F30A-465D-A2F1-7671AC0581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Luke 1:26-27, 32</a:t>
            </a:r>
          </a:p>
          <a:p>
            <a:pPr marL="0" marR="0" algn="just">
              <a:spcBef>
                <a:spcPts val="0"/>
              </a:spcBef>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mn-cs"/>
              </a:rPr>
              <a:t>"</a:t>
            </a:r>
            <a:r>
              <a:rPr lang="en-US" sz="3200" baseline="30000" dirty="0">
                <a:effectLst>
                  <a:outerShdw blurRad="38100" dist="38100" dir="2700000" algn="tl">
                    <a:srgbClr val="000000">
                      <a:alpha val="43137"/>
                    </a:srgbClr>
                  </a:outerShdw>
                </a:effectLst>
                <a:latin typeface="Calibri" panose="020F0502020204030204" pitchFamily="34" charset="0"/>
              </a:rPr>
              <a:t>26</a:t>
            </a:r>
            <a:r>
              <a:rPr lang="en-US" sz="3200" dirty="0">
                <a:effectLst>
                  <a:outerShdw blurRad="38100" dist="38100" dir="2700000" algn="tl">
                    <a:srgbClr val="000000">
                      <a:alpha val="43137"/>
                    </a:srgbClr>
                  </a:outerShdw>
                </a:effectLst>
                <a:latin typeface="Calibri" panose="020F0502020204030204" pitchFamily="34" charset="0"/>
                <a:cs typeface="+mn-cs"/>
              </a:rPr>
              <a:t> Now in the sixth month the angel Gabriel was sent from God to a city in Galilee called Nazareth, </a:t>
            </a:r>
            <a:r>
              <a:rPr lang="en-US" sz="3200" baseline="30000" dirty="0">
                <a:effectLst>
                  <a:outerShdw blurRad="38100" dist="38100" dir="2700000" algn="tl">
                    <a:srgbClr val="000000">
                      <a:alpha val="43137"/>
                    </a:srgbClr>
                  </a:outerShdw>
                </a:effectLst>
                <a:latin typeface="Calibri" panose="020F0502020204030204" pitchFamily="34" charset="0"/>
              </a:rPr>
              <a:t>27</a:t>
            </a:r>
            <a:r>
              <a:rPr lang="en-US" sz="3200" dirty="0">
                <a:effectLst>
                  <a:outerShdw blurRad="38100" dist="38100" dir="2700000" algn="tl">
                    <a:srgbClr val="000000">
                      <a:alpha val="43137"/>
                    </a:srgbClr>
                  </a:outerShdw>
                </a:effectLst>
                <a:latin typeface="Calibri" panose="020F0502020204030204" pitchFamily="34" charset="0"/>
                <a:cs typeface="+mn-cs"/>
              </a:rPr>
              <a:t> to a virgin engaged to a man whose name was Joseph, of the descendants of David; and the virgin’s name was Mary... </a:t>
            </a:r>
            <a:r>
              <a:rPr lang="en-US" sz="3200" baseline="30000" dirty="0">
                <a:effectLst>
                  <a:outerShdw blurRad="38100" dist="38100" dir="2700000" algn="tl">
                    <a:srgbClr val="000000">
                      <a:alpha val="43137"/>
                    </a:srgbClr>
                  </a:outerShdw>
                </a:effectLst>
                <a:latin typeface="Calibri" panose="020F0502020204030204" pitchFamily="34" charset="0"/>
              </a:rPr>
              <a:t>32</a:t>
            </a:r>
            <a:r>
              <a:rPr lang="en-US" sz="3200" dirty="0">
                <a:effectLst>
                  <a:outerShdw blurRad="38100" dist="38100" dir="2700000" algn="tl">
                    <a:srgbClr val="000000">
                      <a:alpha val="43137"/>
                    </a:srgbClr>
                  </a:outerShdw>
                </a:effectLst>
                <a:latin typeface="Calibri" panose="020F0502020204030204" pitchFamily="34" charset="0"/>
                <a:cs typeface="+mn-cs"/>
              </a:rPr>
              <a:t> He will be great and will be called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Son</a:t>
            </a:r>
            <a:r>
              <a:rPr lang="en-US" sz="3200" dirty="0">
                <a:effectLst>
                  <a:outerShdw blurRad="38100" dist="38100" dir="2700000" algn="tl">
                    <a:srgbClr val="000000">
                      <a:alpha val="43137"/>
                    </a:srgbClr>
                  </a:outerShdw>
                </a:effectLst>
                <a:latin typeface="Calibri" panose="020F0502020204030204" pitchFamily="34" charset="0"/>
                <a:cs typeface="+mn-cs"/>
              </a:rPr>
              <a:t> of the Most High; and the Lord God will give Him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throne of His father David</a:t>
            </a:r>
            <a:r>
              <a:rPr lang="en-US" sz="3200" dirty="0">
                <a:effectLst>
                  <a:outerShdw blurRad="38100" dist="38100" dir="2700000" algn="tl">
                    <a:srgbClr val="000000">
                      <a:alpha val="43137"/>
                    </a:srgbClr>
                  </a:outerShdw>
                </a:effectLst>
                <a:latin typeface="Calibri" panose="020F0502020204030204" pitchFamily="34" charset="0"/>
                <a:cs typeface="+mn-cs"/>
              </a:rPr>
              <a:t>.”</a:t>
            </a:r>
          </a:p>
        </p:txBody>
      </p:sp>
    </p:spTree>
    <p:extLst>
      <p:ext uri="{BB962C8B-B14F-4D97-AF65-F5344CB8AC3E}">
        <p14:creationId xmlns:p14="http://schemas.microsoft.com/office/powerpoint/2010/main" val="3229275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352160"/>
          </a:xfrm>
        </p:spPr>
        <p:txBody>
          <a:bodyPr/>
          <a:lstStyle/>
          <a:p>
            <a:pPr algn="ctr">
              <a:spcAft>
                <a:spcPts val="600"/>
              </a:spcAft>
            </a:pPr>
            <a:r>
              <a:rPr lang="en-US" sz="36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96.</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580760"/>
            <a:ext cx="9144000" cy="50486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remembering the close connection in the Jewish mind between the establishment of the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Basileia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glorious coming of the Son of Man—a connection established by the prophecy of Daniel (7:13, 14), and not previously rebuked but approved by Jesus (Luke 9:26, 27)—let anyone hypothesize as the meaning of . . .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 the signs of a gradual approach</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of . . .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midst of</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read the entire passage,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20–30.”</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p:pic>
        <p:nvPicPr>
          <p:cNvPr id="8" name="Picture 7">
            <a:extLst>
              <a:ext uri="{FF2B5EF4-FFF2-40B4-BE49-F238E27FC236}">
                <a16:creationId xmlns:a16="http://schemas.microsoft.com/office/drawing/2014/main" id="{7DC31CAF-43E9-48E8-BBDA-996B6C6BECD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96200" y="76200"/>
            <a:ext cx="1368214" cy="914400"/>
          </a:xfrm>
          <a:prstGeom prst="rect">
            <a:avLst/>
          </a:prstGeom>
        </p:spPr>
      </p:pic>
    </p:spTree>
    <p:extLst>
      <p:ext uri="{BB962C8B-B14F-4D97-AF65-F5344CB8AC3E}">
        <p14:creationId xmlns:p14="http://schemas.microsoft.com/office/powerpoint/2010/main" val="71494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17:20-21</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having been questioned by the Pharisees as to when the kingdom of God was coming, He answered them and said,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God is not coming with signs to be observed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will they say, ‘Look, here it is!’ or, ‘There it is!’ For behold, the kingdom of God is in your midst.’”</a:t>
            </a:r>
          </a:p>
        </p:txBody>
      </p:sp>
    </p:spTree>
    <p:extLst>
      <p:ext uri="{BB962C8B-B14F-4D97-AF65-F5344CB8AC3E}">
        <p14:creationId xmlns:p14="http://schemas.microsoft.com/office/powerpoint/2010/main" val="1676954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56556" y="228600"/>
            <a:ext cx="9030889" cy="809625"/>
          </a:xfrm>
        </p:spPr>
        <p:txBody>
          <a:bodyPr/>
          <a:lstStyle/>
          <a:p>
            <a:pPr eaLnBrk="1" hangingPunct="1">
              <a:defRPr/>
            </a:pPr>
            <a:r>
              <a:rPr lang="en-US" altLang="en-US" sz="3200" dirty="0">
                <a:effectLst>
                  <a:outerShdw blurRad="38100" dist="38100" dir="2700000" algn="tl">
                    <a:srgbClr val="000000">
                      <a:alpha val="43137"/>
                    </a:srgbClr>
                  </a:outerShdw>
                </a:effectLst>
              </a:rPr>
              <a:t>2. Sufficiency of the Offer of the Kingdom Framework</a:t>
            </a:r>
            <a:endParaRPr lang="en-US" altLang="en-US" sz="3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52399" y="1371600"/>
            <a:ext cx="8935045" cy="3352800"/>
          </a:xfrm>
        </p:spPr>
        <p:txBody>
          <a:bodyPr/>
          <a:lstStyle/>
          <a:p>
            <a:pPr marL="457200" indent="-457200">
              <a:spcBef>
                <a:spcPct val="0"/>
              </a:spcBef>
              <a:spcAft>
                <a:spcPts val="24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King &amp; Kingdom went together (Isa. 9:6-7; Dan. 7:13-14; Luke 1:26-27, 32)</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b="1" u="sng" dirty="0">
                <a:solidFill>
                  <a:srgbClr val="FFFFCC"/>
                </a:solidFill>
                <a:effectLst>
                  <a:outerShdw blurRad="38100" dist="38100" dir="2700000" algn="tl">
                    <a:srgbClr val="000000">
                      <a:alpha val="43137"/>
                    </a:srgbClr>
                  </a:outerShdw>
                </a:effectLst>
              </a:rPr>
              <a:t>Review of the Offer of the Kingdom framework</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Kingdom offer rejected by Israel (Luke 19:14, 42, 44, 11)</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Offer will be received by future Israel (Luke 21:31)</a:t>
            </a:r>
          </a:p>
          <a:p>
            <a:pPr marL="0" indent="0">
              <a:spcBef>
                <a:spcPct val="0"/>
              </a:spcBef>
              <a:spcAft>
                <a:spcPts val="2400"/>
              </a:spcAft>
              <a:buClr>
                <a:srgbClr val="66FFFF"/>
              </a:buClr>
              <a:buSzPct val="100000"/>
              <a:buNone/>
            </a:pPr>
            <a:endParaRPr lang="en-US" altLang="en-US" sz="2800" dirty="0">
              <a:effectLst>
                <a:outerShdw blurRad="38100" dist="38100" dir="2700000" algn="tl">
                  <a:srgbClr val="000000">
                    <a:alpha val="43137"/>
                  </a:srgbClr>
                </a:outerShdw>
              </a:effectLst>
            </a:endParaRPr>
          </a:p>
        </p:txBody>
      </p:sp>
      <p:pic>
        <p:nvPicPr>
          <p:cNvPr id="7" name="Picture 2" descr="http://3.bp.blogspot.com/-QEkPt30fRNQ/US-EfJsZfRI/AAAAAAAASK4/JnP_SUUHRas/s1600/a.jpg">
            <a:extLst>
              <a:ext uri="{FF2B5EF4-FFF2-40B4-BE49-F238E27FC236}">
                <a16:creationId xmlns:a16="http://schemas.microsoft.com/office/drawing/2014/main" id="{34269A0E-55AA-41FC-A7E4-4677D6A07B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7137" y="4724400"/>
            <a:ext cx="2729726" cy="1828800"/>
          </a:xfrm>
          <a:prstGeom prst="rect">
            <a:avLst/>
          </a:prstGeom>
          <a:noFill/>
          <a:ln w="9525">
            <a:noFill/>
            <a:miter lim="800000"/>
            <a:headEnd/>
            <a:tailEnd/>
          </a:ln>
        </p:spPr>
      </p:pic>
    </p:spTree>
    <p:extLst>
      <p:ext uri="{BB962C8B-B14F-4D97-AF65-F5344CB8AC3E}">
        <p14:creationId xmlns:p14="http://schemas.microsoft.com/office/powerpoint/2010/main" val="851346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2230255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981200" y="228600"/>
            <a:ext cx="5181600" cy="914400"/>
          </a:xfrm>
        </p:spPr>
        <p:txBody>
          <a:bodyPr/>
          <a:lstStyle/>
          <a:p>
            <a:pPr lvl="0" algn="ctr" eaLnBrk="1" hangingPunct="1">
              <a:defRPr/>
            </a:pPr>
            <a:r>
              <a:rPr lang="en-US" altLang="en-US" sz="3600" dirty="0">
                <a:solidFill>
                  <a:srgbClr val="00FFFF"/>
                </a:solidFill>
                <a:effectLst>
                  <a:outerShdw blurRad="38100" dist="38100" dir="2700000" algn="tl">
                    <a:srgbClr val="000000">
                      <a:alpha val="43137"/>
                    </a:srgbClr>
                  </a:outerShdw>
                </a:effectLst>
              </a:rPr>
              <a:t>Matthew and the Kingdom</a:t>
            </a:r>
            <a:br>
              <a:rPr lang="en-US" altLang="en-US" sz="3600" dirty="0">
                <a:solidFill>
                  <a:srgbClr val="00FFFF"/>
                </a:solidFill>
                <a:effectLst>
                  <a:outerShdw blurRad="38100" dist="38100" dir="2700000" algn="tl">
                    <a:srgbClr val="000000">
                      <a:alpha val="43137"/>
                    </a:srgbClr>
                  </a:outerShdw>
                </a:effectLst>
              </a:rPr>
            </a:br>
            <a:r>
              <a:rPr lang="en-US" altLang="en-US" sz="1800" dirty="0">
                <a:solidFill>
                  <a:srgbClr val="FFFFFF"/>
                </a:solidFill>
                <a:effectLst>
                  <a:outerShdw blurRad="38100" dist="38100" dir="2700000" algn="tl">
                    <a:srgbClr val="000000">
                      <a:alpha val="43137"/>
                    </a:srgbClr>
                  </a:outerShdw>
                </a:effectLst>
                <a:ea typeface="+mn-ea"/>
                <a:cs typeface="Calibri" panose="020F0502020204030204" pitchFamily="34" charset="0"/>
              </a:rPr>
              <a:t>Toussaint, </a:t>
            </a:r>
            <a:r>
              <a:rPr lang="en-US" altLang="en-US" sz="1800" i="1" dirty="0">
                <a:solidFill>
                  <a:srgbClr val="FFFFFF"/>
                </a:solidFill>
                <a:effectLst>
                  <a:outerShdw blurRad="38100" dist="38100" dir="2700000" algn="tl">
                    <a:srgbClr val="000000">
                      <a:alpha val="43137"/>
                    </a:srgbClr>
                  </a:outerShdw>
                </a:effectLst>
                <a:ea typeface="+mn-ea"/>
                <a:cs typeface="Calibri" panose="020F0502020204030204" pitchFamily="34" charset="0"/>
              </a:rPr>
              <a:t>Behold the King</a:t>
            </a:r>
            <a:r>
              <a:rPr lang="en-US" altLang="en-US" sz="1800" dirty="0">
                <a:solidFill>
                  <a:srgbClr val="FFFFFF"/>
                </a:solidFill>
                <a:effectLst>
                  <a:outerShdw blurRad="38100" dist="38100" dir="2700000" algn="tl">
                    <a:srgbClr val="000000">
                      <a:alpha val="43137"/>
                    </a:srgbClr>
                  </a:outerShdw>
                </a:effectLst>
                <a:ea typeface="+mn-ea"/>
                <a:cs typeface="Calibri" panose="020F0502020204030204" pitchFamily="34" charset="0"/>
              </a:rPr>
              <a:t>, 18-20</a:t>
            </a:r>
            <a:endParaRPr lang="en-US" altLang="en-US" sz="3600" dirty="0">
              <a:solidFill>
                <a:srgbClr val="00FFFF"/>
              </a:solidFill>
              <a:effectLst>
                <a:outerShdw blurRad="38100" dist="38100" dir="2700000" algn="tl">
                  <a:srgbClr val="000000">
                    <a:alpha val="43137"/>
                  </a:srgbClr>
                </a:outerShdw>
              </a:effectLst>
            </a:endParaRPr>
          </a:p>
        </p:txBody>
      </p:sp>
      <p:sp>
        <p:nvSpPr>
          <p:cNvPr id="86019" name="Rectangle 3"/>
          <p:cNvSpPr>
            <a:spLocks noGrp="1" noChangeArrowheads="1"/>
          </p:cNvSpPr>
          <p:nvPr>
            <p:ph type="body" sz="half" idx="2"/>
          </p:nvPr>
        </p:nvSpPr>
        <p:spPr>
          <a:xfrm>
            <a:off x="533400" y="1600200"/>
            <a:ext cx="7924800" cy="4343400"/>
          </a:xfrm>
        </p:spPr>
        <p:txBody>
          <a:bodyPr/>
          <a:lstStyle/>
          <a:p>
            <a:pPr marL="457200" indent="-457200" eaLnBrk="1" hangingPunct="1">
              <a:spcBef>
                <a:spcPts val="0"/>
              </a:spcBef>
              <a:spcAft>
                <a:spcPts val="2400"/>
              </a:spcAft>
              <a:buClr>
                <a:srgbClr val="66FFFF"/>
              </a:buClr>
              <a:defRPr/>
            </a:pPr>
            <a:r>
              <a:rPr lang="en-US" altLang="en-US" sz="2800" dirty="0">
                <a:effectLst>
                  <a:outerShdw blurRad="38100" dist="38100" dir="2700000" algn="tl">
                    <a:srgbClr val="000000">
                      <a:alpha val="43137"/>
                    </a:srgbClr>
                  </a:outerShdw>
                </a:effectLst>
              </a:rPr>
              <a:t>Kingdom predicted (Isa 11:6-9)</a:t>
            </a:r>
          </a:p>
          <a:p>
            <a:pPr marL="457200" indent="-457200" eaLnBrk="1" hangingPunct="1">
              <a:spcBef>
                <a:spcPts val="0"/>
              </a:spcBef>
              <a:spcAft>
                <a:spcPts val="2400"/>
              </a:spcAft>
              <a:buClr>
                <a:srgbClr val="66FFFF"/>
              </a:buClr>
              <a:defRPr/>
            </a:pPr>
            <a:r>
              <a:rPr lang="en-US" altLang="en-US" sz="2800" dirty="0">
                <a:effectLst>
                  <a:outerShdw blurRad="38100" dist="38100" dir="2700000" algn="tl">
                    <a:srgbClr val="000000">
                      <a:alpha val="43137"/>
                    </a:srgbClr>
                  </a:outerShdw>
                </a:effectLst>
              </a:rPr>
              <a:t>Kingdom offered (Matt. 3:2; 4:17; 10:5-7)</a:t>
            </a:r>
          </a:p>
          <a:p>
            <a:pPr marL="457200" indent="-457200" eaLnBrk="1" hangingPunct="1">
              <a:spcBef>
                <a:spcPts val="0"/>
              </a:spcBef>
              <a:spcAft>
                <a:spcPts val="2400"/>
              </a:spcAft>
              <a:buClr>
                <a:srgbClr val="66FFFF"/>
              </a:buClr>
              <a:defRPr/>
            </a:pPr>
            <a:r>
              <a:rPr lang="en-US" altLang="en-US" sz="2800" dirty="0">
                <a:effectLst>
                  <a:outerShdw blurRad="38100" dist="38100" dir="2700000" algn="tl">
                    <a:srgbClr val="000000">
                      <a:alpha val="43137"/>
                    </a:srgbClr>
                  </a:outerShdw>
                </a:effectLst>
              </a:rPr>
              <a:t>Kingdom rejected (Matt. 12:24)</a:t>
            </a:r>
          </a:p>
          <a:p>
            <a:pPr marL="457200" indent="-457200" eaLnBrk="1" hangingPunct="1">
              <a:spcBef>
                <a:spcPts val="0"/>
              </a:spcBef>
              <a:spcAft>
                <a:spcPts val="2400"/>
              </a:spcAft>
              <a:buClr>
                <a:srgbClr val="66FFFF"/>
              </a:buClr>
              <a:defRPr/>
            </a:pPr>
            <a:r>
              <a:rPr lang="en-US" altLang="en-US" sz="2800" dirty="0">
                <a:effectLst>
                  <a:outerShdw blurRad="38100" dist="38100" dir="2700000" algn="tl">
                    <a:srgbClr val="000000">
                      <a:alpha val="43137"/>
                    </a:srgbClr>
                  </a:outerShdw>
                </a:effectLst>
              </a:rPr>
              <a:t>Kingdom postponed (Matt. 13)</a:t>
            </a:r>
          </a:p>
          <a:p>
            <a:pPr marL="457200" indent="-457200" eaLnBrk="1" hangingPunct="1">
              <a:spcBef>
                <a:spcPts val="0"/>
              </a:spcBef>
              <a:spcAft>
                <a:spcPts val="2400"/>
              </a:spcAft>
              <a:buClr>
                <a:srgbClr val="66FFFF"/>
              </a:buClr>
              <a:defRPr/>
            </a:pPr>
            <a:r>
              <a:rPr lang="en-US" altLang="en-US" sz="2800" dirty="0">
                <a:effectLst>
                  <a:outerShdw blurRad="38100" dist="38100" dir="2700000" algn="tl">
                    <a:srgbClr val="000000">
                      <a:alpha val="43137"/>
                    </a:srgbClr>
                  </a:outerShdw>
                </a:effectLst>
              </a:rPr>
              <a:t>Interim program? (Matt. 16:18; 28:18-20)</a:t>
            </a:r>
          </a:p>
          <a:p>
            <a:pPr marL="457200" indent="-457200" eaLnBrk="1" hangingPunct="1">
              <a:spcBef>
                <a:spcPts val="0"/>
              </a:spcBef>
              <a:spcAft>
                <a:spcPts val="2400"/>
              </a:spcAft>
              <a:buClr>
                <a:srgbClr val="66FFFF"/>
              </a:buClr>
              <a:defRPr/>
            </a:pPr>
            <a:r>
              <a:rPr lang="en-US" altLang="en-US" sz="2800" dirty="0">
                <a:effectLst>
                  <a:outerShdw blurRad="38100" dist="38100" dir="2700000" algn="tl">
                    <a:srgbClr val="000000">
                      <a:alpha val="43137"/>
                    </a:srgbClr>
                  </a:outerShdw>
                </a:effectLst>
              </a:rPr>
              <a:t>Kingdom ultimately accepted (Matt. 24:14; 25:31)</a:t>
            </a:r>
          </a:p>
        </p:txBody>
      </p:sp>
      <p:pic>
        <p:nvPicPr>
          <p:cNvPr id="144388" name="Picture 4" descr="King_of_Kings[1]"/>
          <p:cNvPicPr>
            <a:picLocks noGrp="1" noChangeAspect="1" noChangeArrowheads="1"/>
          </p:cNvPicPr>
          <p:nvPr>
            <p:ph type="clipArt" sz="half" idx="1"/>
          </p:nvPr>
        </p:nvPicPr>
        <p:blipFill>
          <a:blip r:embed="rId2" cstate="email">
            <a:extLst>
              <a:ext uri="{28A0092B-C50C-407E-A947-70E740481C1C}">
                <a14:useLocalDpi xmlns:a14="http://schemas.microsoft.com/office/drawing/2010/main"/>
              </a:ext>
            </a:extLst>
          </a:blip>
          <a:srcRect/>
          <a:stretch>
            <a:fillRect/>
          </a:stretch>
        </p:blipFill>
        <p:spPr>
          <a:xfrm>
            <a:off x="7315200" y="2638928"/>
            <a:ext cx="1652499" cy="2237872"/>
          </a:xfrm>
          <a:ln w="38100">
            <a:solidFill>
              <a:srgbClr val="FFC000"/>
            </a:solidFill>
          </a:ln>
        </p:spPr>
      </p:pic>
    </p:spTree>
    <p:extLst>
      <p:ext uri="{BB962C8B-B14F-4D97-AF65-F5344CB8AC3E}">
        <p14:creationId xmlns:p14="http://schemas.microsoft.com/office/powerpoint/2010/main" val="2890911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3:1-2</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Now in those days John the Baptist came, preaching in the wilderness of Judea, saying,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Repent, for the kingdom of heaven is at hand </a:t>
            </a: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altLang="en-US" sz="3600" i="1" kern="0" dirty="0">
                <a:effectLst>
                  <a:outerShdw blurRad="38100" dist="38100" dir="2700000" algn="tl">
                    <a:srgbClr val="000000">
                      <a:alpha val="43137"/>
                    </a:srgbClr>
                  </a:outerShdw>
                </a:effectLst>
                <a:latin typeface="Calibri" panose="020F0502020204030204" pitchFamily="34" charset="0"/>
              </a:rPr>
              <a:t>engizō</a:t>
            </a: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9FA21E76-54AA-4E34-9312-F8C8105778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6554" y="2971800"/>
            <a:ext cx="3270892" cy="1828800"/>
          </a:xfrm>
          <a:prstGeom prst="rect">
            <a:avLst/>
          </a:prstGeom>
        </p:spPr>
      </p:pic>
    </p:spTree>
    <p:extLst>
      <p:ext uri="{BB962C8B-B14F-4D97-AF65-F5344CB8AC3E}">
        <p14:creationId xmlns:p14="http://schemas.microsoft.com/office/powerpoint/2010/main" val="3926415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lvl="0" algn="ctr" eaLnBrk="1" hangingPunct="1"/>
            <a:r>
              <a:rPr lang="en-US" altLang="en-US" sz="4000" dirty="0">
                <a:solidFill>
                  <a:srgbClr val="00FFFF"/>
                </a:solidFill>
                <a:effectLst>
                  <a:outerShdw blurRad="38100" dist="38100" dir="2700000" algn="tl">
                    <a:srgbClr val="000000">
                      <a:alpha val="43137"/>
                    </a:srgbClr>
                  </a:outerShdw>
                </a:effectLst>
              </a:rPr>
              <a:t>Messengers of the Kingdom In Matthew</a:t>
            </a:r>
            <a:br>
              <a:rPr lang="en-US" altLang="en-US" sz="4000" dirty="0">
                <a:solidFill>
                  <a:srgbClr val="00FFFF"/>
                </a:solidFill>
                <a:effectLst>
                  <a:outerShdw blurRad="38100" dist="38100" dir="2700000" algn="tl">
                    <a:srgbClr val="000000">
                      <a:alpha val="43137"/>
                    </a:srgbClr>
                  </a:outerShdw>
                </a:effectLst>
              </a:rPr>
            </a:br>
            <a:r>
              <a:rPr lang="en-US" altLang="en-US" sz="1800" dirty="0">
                <a:solidFill>
                  <a:srgbClr val="FFFFFF"/>
                </a:solidFill>
                <a:effectLst>
                  <a:outerShdw blurRad="38100" dist="38100" dir="2700000" algn="tl">
                    <a:srgbClr val="000000">
                      <a:alpha val="43137"/>
                    </a:srgbClr>
                  </a:outerShdw>
                </a:effectLst>
                <a:ea typeface="+mn-ea"/>
                <a:cs typeface="Arial" charset="0"/>
              </a:rPr>
              <a:t>Toussaint, </a:t>
            </a:r>
            <a:r>
              <a:rPr lang="en-US" altLang="en-US" sz="1800" i="1" dirty="0">
                <a:solidFill>
                  <a:srgbClr val="FFFFFF"/>
                </a:solidFill>
                <a:effectLst>
                  <a:outerShdw blurRad="38100" dist="38100" dir="2700000" algn="tl">
                    <a:srgbClr val="000000">
                      <a:alpha val="43137"/>
                    </a:srgbClr>
                  </a:outerShdw>
                </a:effectLst>
                <a:ea typeface="+mn-ea"/>
                <a:cs typeface="Arial" charset="0"/>
              </a:rPr>
              <a:t>Behold the King</a:t>
            </a:r>
            <a:r>
              <a:rPr lang="en-US" altLang="en-US" sz="1800" dirty="0">
                <a:solidFill>
                  <a:srgbClr val="FFFFFF"/>
                </a:solidFill>
                <a:effectLst>
                  <a:outerShdw blurRad="38100" dist="38100" dir="2700000" algn="tl">
                    <a:srgbClr val="000000">
                      <a:alpha val="43137"/>
                    </a:srgbClr>
                  </a:outerShdw>
                </a:effectLst>
                <a:ea typeface="+mn-ea"/>
                <a:cs typeface="Arial" charset="0"/>
              </a:rPr>
              <a:t>, 18-20</a:t>
            </a:r>
            <a:endParaRPr lang="en-US" altLang="en-US" sz="4000" dirty="0">
              <a:solidFill>
                <a:srgbClr val="00FFFF"/>
              </a:solidFill>
              <a:effectLst>
                <a:outerShdw blurRad="38100" dist="38100" dir="2700000" algn="tl">
                  <a:srgbClr val="000000">
                    <a:alpha val="43137"/>
                  </a:srgbClr>
                </a:outerShdw>
              </a:effectLst>
            </a:endParaRPr>
          </a:p>
        </p:txBody>
      </p:sp>
      <p:sp>
        <p:nvSpPr>
          <p:cNvPr id="145411" name="Rectangle 3"/>
          <p:cNvSpPr>
            <a:spLocks noGrp="1" noChangeArrowheads="1"/>
          </p:cNvSpPr>
          <p:nvPr>
            <p:ph type="body" sz="half" idx="4294967295"/>
          </p:nvPr>
        </p:nvSpPr>
        <p:spPr>
          <a:xfrm>
            <a:off x="4657727" y="1905003"/>
            <a:ext cx="4257673" cy="3581398"/>
          </a:xfrm>
        </p:spPr>
        <p:txBody>
          <a:bodyPr/>
          <a:lstStyle/>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John the Baptist – 3:2</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Jesus Christ – 4:17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12 Apostles – 10:5-7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2"/>
            <a:ext cx="4048124" cy="3292475"/>
          </a:xfrm>
        </p:spPr>
      </p:pic>
    </p:spTree>
    <p:extLst>
      <p:ext uri="{BB962C8B-B14F-4D97-AF65-F5344CB8AC3E}">
        <p14:creationId xmlns:p14="http://schemas.microsoft.com/office/powerpoint/2010/main" val="3245216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227410" y="1600200"/>
            <a:ext cx="7697390" cy="4850185"/>
          </a:xfrm>
        </p:spPr>
        <p:txBody>
          <a:bodyPr/>
          <a:lstStyle/>
          <a:p>
            <a:pPr marL="457200" indent="-457200">
              <a:spcBef>
                <a:spcPct val="0"/>
              </a:spcBef>
              <a:spcAft>
                <a:spcPts val="1200"/>
              </a:spcAft>
              <a:buClr>
                <a:srgbClr val="66FFFF"/>
              </a:buClr>
              <a:buSzPct val="100000"/>
              <a:buFont typeface="+mj-lt"/>
              <a:buAutoNum type="arabicPeriod"/>
            </a:pPr>
            <a:r>
              <a:rPr lang="en-US" altLang="en-US" sz="2800" dirty="0">
                <a:effectLst>
                  <a:outerShdw blurRad="38100" dist="38100" dir="2700000" algn="tl">
                    <a:srgbClr val="000000">
                      <a:alpha val="43137"/>
                    </a:srgbClr>
                  </a:outerShdw>
                </a:effectLst>
              </a:rPr>
              <a:t>Contingency in OT (1 Kgs. 11:38; Jer. 18:7-10)</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sz="2800" dirty="0">
                <a:effectLst>
                  <a:outerShdw blurRad="38100" dist="38100" dir="2700000" algn="tl">
                    <a:srgbClr val="000000">
                      <a:alpha val="43137"/>
                    </a:srgbClr>
                  </a:outerShdw>
                </a:effectLst>
              </a:rPr>
              <a:t>Mosaic Covenant (Exod. 19:5-6)</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sz="2800" dirty="0">
                <a:effectLst>
                  <a:outerShdw blurRad="38100" dist="38100" dir="2700000" algn="tl">
                    <a:srgbClr val="000000">
                      <a:alpha val="43137"/>
                    </a:srgbClr>
                  </a:outerShdw>
                </a:effectLst>
              </a:rPr>
              <a:t>Message confined to Israel (Matt. 10:5-7)</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sz="2800" dirty="0">
                <a:effectLst>
                  <a:outerShdw blurRad="38100" dist="38100" dir="2700000" algn="tl">
                    <a:srgbClr val="000000">
                      <a:alpha val="43137"/>
                    </a:srgbClr>
                  </a:outerShdw>
                </a:effectLst>
              </a:rPr>
              <a:t>Contingency in JC’s teaching (Matt. 11:14)</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sz="2800" dirty="0">
                <a:effectLst>
                  <a:outerShdw blurRad="38100" dist="38100" dir="2700000" algn="tl">
                    <a:srgbClr val="000000">
                      <a:alpha val="43137"/>
                    </a:srgbClr>
                  </a:outerShdw>
                </a:effectLst>
              </a:rPr>
              <a:t>Cessation of announcement after rejection</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sz="2800" dirty="0">
                <a:effectLst>
                  <a:outerShdw blurRad="38100" dist="38100" dir="2700000" algn="tl">
                    <a:srgbClr val="000000">
                      <a:alpha val="43137"/>
                    </a:srgbClr>
                  </a:outerShdw>
                </a:effectLst>
              </a:rPr>
              <a:t>Announcement of judgment of 1</a:t>
            </a:r>
            <a:r>
              <a:rPr lang="en-US" altLang="en-US" sz="2800" baseline="30000" dirty="0">
                <a:effectLst>
                  <a:outerShdw blurRad="38100" dist="38100" dir="2700000" algn="tl">
                    <a:srgbClr val="000000">
                      <a:alpha val="43137"/>
                    </a:srgbClr>
                  </a:outerShdw>
                </a:effectLst>
              </a:rPr>
              <a:t>st</a:t>
            </a:r>
            <a:r>
              <a:rPr lang="en-US" altLang="en-US" sz="2800" dirty="0">
                <a:effectLst>
                  <a:outerShdw blurRad="38100" dist="38100" dir="2700000" algn="tl">
                    <a:srgbClr val="000000">
                      <a:alpha val="43137"/>
                    </a:srgbClr>
                  </a:outerShdw>
                </a:effectLst>
              </a:rPr>
              <a:t> Century Israel</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sz="2800" dirty="0">
                <a:effectLst>
                  <a:outerShdw blurRad="38100" dist="38100" dir="2700000" algn="tl">
                    <a:srgbClr val="000000">
                      <a:alpha val="43137"/>
                    </a:srgbClr>
                  </a:outerShdw>
                </a:effectLst>
              </a:rPr>
              <a:t>Postponement in JC’s parables (Luke 19:11-27)</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sz="2800" dirty="0">
                <a:effectLst>
                  <a:outerShdw blurRad="38100" dist="38100" dir="2700000" algn="tl">
                    <a:srgbClr val="000000">
                      <a:alpha val="43137"/>
                    </a:srgbClr>
                  </a:outerShdw>
                </a:effectLst>
              </a:rPr>
              <a:t>Message does not reappear until 70th Week</a:t>
            </a:r>
          </a:p>
        </p:txBody>
      </p:sp>
      <p:sp>
        <p:nvSpPr>
          <p:cNvPr id="3" name="Rectangle 2">
            <a:extLst>
              <a:ext uri="{FF2B5EF4-FFF2-40B4-BE49-F238E27FC236}">
                <a16:creationId xmlns:a16="http://schemas.microsoft.com/office/drawing/2014/main" id="{FFF013CC-4F81-48CA-A855-946BADDBC2E6}"/>
              </a:ext>
            </a:extLst>
          </p:cNvPr>
          <p:cNvSpPr/>
          <p:nvPr/>
        </p:nvSpPr>
        <p:spPr>
          <a:xfrm>
            <a:off x="0" y="217438"/>
            <a:ext cx="914400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Offer of the Kingdom Framework</a:t>
            </a:r>
          </a:p>
          <a:p>
            <a:pPr algn="ctr"/>
            <a:r>
              <a:rPr lang="en-US" sz="1600" dirty="0">
                <a:latin typeface="Calibri" panose="020F0502020204030204" pitchFamily="34" charset="0"/>
                <a:cs typeface="Calibri" panose="020F0502020204030204" pitchFamily="34" charset="0"/>
              </a:rPr>
              <a:t>Stanley D. Toussaint, </a:t>
            </a:r>
            <a:r>
              <a:rPr lang="en-US" sz="1600" i="1" dirty="0">
                <a:latin typeface="Calibri" panose="020F0502020204030204" pitchFamily="34" charset="0"/>
                <a:cs typeface="Calibri" panose="020F0502020204030204" pitchFamily="34" charset="0"/>
              </a:rPr>
              <a:t>“The Contingency of the Coming Kingdom,” </a:t>
            </a:r>
            <a:r>
              <a:rPr lang="en-US" sz="1600" dirty="0">
                <a:latin typeface="Calibri" panose="020F0502020204030204" pitchFamily="34" charset="0"/>
                <a:cs typeface="Calibri" panose="020F0502020204030204" pitchFamily="34" charset="0"/>
              </a:rPr>
              <a:t>in Integrity of Heart, Skillfulness of Hands: Biblical and Leadership Studies in Honor of Donald K. Campbell (Grand Rapids: Baker, 1994), 225, 232–35.</a:t>
            </a:r>
          </a:p>
        </p:txBody>
      </p:sp>
      <p:pic>
        <p:nvPicPr>
          <p:cNvPr id="9" name="Picture 8">
            <a:extLst>
              <a:ext uri="{FF2B5EF4-FFF2-40B4-BE49-F238E27FC236}">
                <a16:creationId xmlns:a16="http://schemas.microsoft.com/office/drawing/2014/main" id="{12ED6B3A-8DF9-4950-8289-ABE1D492B936}"/>
              </a:ext>
            </a:extLst>
          </p:cNvPr>
          <p:cNvPicPr>
            <a:picLocks noChangeAspect="1"/>
          </p:cNvPicPr>
          <p:nvPr/>
        </p:nvPicPr>
        <p:blipFill>
          <a:blip r:embed="rId2"/>
          <a:stretch>
            <a:fillRect/>
          </a:stretch>
        </p:blipFill>
        <p:spPr>
          <a:xfrm>
            <a:off x="7025972" y="2209800"/>
            <a:ext cx="1915500" cy="1280160"/>
          </a:xfrm>
          <a:prstGeom prst="rect">
            <a:avLst/>
          </a:prstGeom>
        </p:spPr>
      </p:pic>
    </p:spTree>
    <p:extLst>
      <p:ext uri="{BB962C8B-B14F-4D97-AF65-F5344CB8AC3E}">
        <p14:creationId xmlns:p14="http://schemas.microsoft.com/office/powerpoint/2010/main" val="2471811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FA567-9582-4EDF-8D00-58DAE07D8C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32882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ts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ea typeface="+mj-ea"/>
                <a:cs typeface="Calibri" panose="020F0502020204030204" pitchFamily="34" charset="0"/>
              </a:rPr>
              <a:t>Deuteronomy 17:15 </a:t>
            </a:r>
          </a:p>
          <a:p>
            <a:pPr marL="0" lvl="0" indent="0" algn="just" eaLnBrk="1" hangingPunct="1">
              <a:spcBef>
                <a:spcPct val="0"/>
              </a:spcBef>
              <a:spcAft>
                <a:spcPts val="1200"/>
              </a:spcAft>
              <a:buClrTx/>
              <a:buSzTx/>
              <a:buNone/>
            </a:pPr>
            <a:r>
              <a:rPr lang="en-US" dirty="0">
                <a:solidFill>
                  <a:srgbClr val="FFFFFF"/>
                </a:solidFill>
                <a:effectLst>
                  <a:outerShdw blurRad="38100" dist="38100" dir="2700000" algn="tl">
                    <a:srgbClr val="000000">
                      <a:alpha val="43137"/>
                    </a:srgbClr>
                  </a:outerShdw>
                </a:effectLst>
                <a:cs typeface="Arial" charset="0"/>
              </a:rPr>
              <a:t>“</a:t>
            </a:r>
            <a:r>
              <a:rPr lang="en-US" b="1" u="sng" dirty="0">
                <a:solidFill>
                  <a:srgbClr val="FFFFCC"/>
                </a:solidFill>
                <a:effectLst>
                  <a:outerShdw blurRad="38100" dist="38100" dir="2700000" algn="tl">
                    <a:srgbClr val="000000">
                      <a:alpha val="43137"/>
                    </a:srgbClr>
                  </a:outerShdw>
                </a:effectLst>
                <a:cs typeface="Arial" charset="0"/>
              </a:rPr>
              <a:t>you shall surely set a king over you whom the </a:t>
            </a:r>
            <a:r>
              <a:rPr lang="en-US" b="1" u="sng" cap="small" dirty="0">
                <a:solidFill>
                  <a:srgbClr val="FFFFCC"/>
                </a:solidFill>
                <a:effectLst>
                  <a:outerShdw blurRad="38100" dist="38100" dir="2700000" algn="tl">
                    <a:srgbClr val="000000">
                      <a:alpha val="43137"/>
                    </a:srgbClr>
                  </a:outerShdw>
                </a:effectLst>
                <a:cs typeface="Arial" charset="0"/>
              </a:rPr>
              <a:t>Lord</a:t>
            </a:r>
            <a:r>
              <a:rPr lang="en-US" b="1" u="sng" dirty="0">
                <a:solidFill>
                  <a:srgbClr val="FFFFCC"/>
                </a:solidFill>
                <a:effectLst>
                  <a:outerShdw blurRad="38100" dist="38100" dir="2700000" algn="tl">
                    <a:srgbClr val="000000">
                      <a:alpha val="43137"/>
                    </a:srgbClr>
                  </a:outerShdw>
                </a:effectLst>
                <a:cs typeface="Arial" charset="0"/>
              </a:rPr>
              <a:t> your God chooses</a:t>
            </a:r>
            <a:r>
              <a:rPr lang="en-US" dirty="0">
                <a:solidFill>
                  <a:srgbClr val="FFFFFF"/>
                </a:solidFill>
                <a:effectLst>
                  <a:outerShdw blurRad="38100" dist="38100" dir="2700000" algn="tl">
                    <a:srgbClr val="000000">
                      <a:alpha val="43137"/>
                    </a:srgbClr>
                  </a:outerShdw>
                </a:effectLst>
                <a:cs typeface="Arial" charset="0"/>
              </a:rPr>
              <a:t>, </a:t>
            </a:r>
            <a:r>
              <a:rPr lang="en-US" i="1" dirty="0">
                <a:solidFill>
                  <a:srgbClr val="FFFFFF"/>
                </a:solidFill>
                <a:effectLst>
                  <a:outerShdw blurRad="38100" dist="38100" dir="2700000" algn="tl">
                    <a:srgbClr val="000000">
                      <a:alpha val="43137"/>
                    </a:srgbClr>
                  </a:outerShdw>
                </a:effectLst>
                <a:cs typeface="Arial" charset="0"/>
              </a:rPr>
              <a:t>one</a:t>
            </a:r>
            <a:r>
              <a:rPr lang="en-US" dirty="0">
                <a:solidFill>
                  <a:srgbClr val="FFFFFF"/>
                </a:solidFill>
                <a:effectLst>
                  <a:outerShdw blurRad="38100" dist="38100" dir="2700000" algn="tl">
                    <a:srgbClr val="000000">
                      <a:alpha val="43137"/>
                    </a:srgbClr>
                  </a:outerShdw>
                </a:effectLst>
                <a:cs typeface="Arial" charset="0"/>
              </a:rPr>
              <a:t> from among your countrymen you shall set as king over yourselves; you may not put a foreigner over yourselves who is not your countryman.</a:t>
            </a:r>
            <a:r>
              <a:rPr lang="en-US" altLang="en-US"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281363" y="3048000"/>
            <a:ext cx="2581275" cy="1728854"/>
          </a:xfrm>
          <a:prstGeom prst="rect">
            <a:avLst/>
          </a:prstGeom>
          <a:noFill/>
          <a:ln w="9525">
            <a:noFill/>
            <a:miter lim="800000"/>
            <a:headEnd/>
            <a:tailEnd/>
          </a:ln>
        </p:spPr>
      </p:pic>
    </p:spTree>
    <p:extLst>
      <p:ext uri="{BB962C8B-B14F-4D97-AF65-F5344CB8AC3E}">
        <p14:creationId xmlns:p14="http://schemas.microsoft.com/office/powerpoint/2010/main" val="1781378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1692908" y="228600"/>
            <a:ext cx="5758185" cy="1066800"/>
          </a:xfrm>
        </p:spPr>
        <p:txBody>
          <a:bodyPr/>
          <a:lstStyle/>
          <a:p>
            <a:pPr algn="ctr">
              <a:spcAft>
                <a:spcPts val="600"/>
              </a:spcAft>
            </a:pPr>
            <a:r>
              <a:rPr lang="en-US" sz="3200" dirty="0">
                <a:effectLst>
                  <a:outerShdw blurRad="38100" dist="38100" dir="2700000" algn="tl">
                    <a:srgbClr val="000000">
                      <a:alpha val="43137"/>
                    </a:srgbClr>
                  </a:outerShdw>
                </a:effectLst>
              </a:rPr>
              <a:t>Max </a:t>
            </a:r>
            <a:r>
              <a:rPr lang="en-US" sz="3200" dirty="0" err="1">
                <a:effectLst>
                  <a:outerShdw blurRad="38100" dist="38100" dir="2700000" algn="tl">
                    <a:srgbClr val="000000">
                      <a:alpha val="43137"/>
                    </a:srgbClr>
                  </a:outerShdw>
                </a:effectLst>
              </a:rPr>
              <a:t>Zerwick</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Max </a:t>
            </a:r>
            <a:r>
              <a:rPr lang="en-US" sz="1800" dirty="0" err="1">
                <a:solidFill>
                  <a:schemeClr val="tx1"/>
                </a:solidFill>
                <a:effectLst>
                  <a:outerShdw blurRad="38100" dist="38100" dir="2700000" algn="tl">
                    <a:srgbClr val="000000">
                      <a:alpha val="43137"/>
                    </a:srgbClr>
                  </a:outerShdw>
                </a:effectLst>
              </a:rPr>
              <a:t>Zerwick</a:t>
            </a:r>
            <a:r>
              <a:rPr lang="en-US" sz="1800" dirty="0">
                <a:solidFill>
                  <a:schemeClr val="tx1"/>
                </a:solidFill>
                <a:effectLst>
                  <a:outerShdw blurRad="38100" dist="38100" dir="2700000" algn="tl">
                    <a:srgbClr val="000000">
                      <a:alpha val="43137"/>
                    </a:srgbClr>
                  </a:outerShdw>
                </a:effectLst>
              </a:rPr>
              <a:t>, </a:t>
            </a:r>
            <a:r>
              <a:rPr lang="en-US" sz="1800" i="1" dirty="0">
                <a:solidFill>
                  <a:schemeClr val="tx1"/>
                </a:solidFill>
                <a:effectLst>
                  <a:outerShdw blurRad="38100" dist="38100" dir="2700000" algn="tl">
                    <a:srgbClr val="000000">
                      <a:alpha val="43137"/>
                    </a:srgbClr>
                  </a:outerShdw>
                </a:effectLst>
              </a:rPr>
              <a:t>A Grammatical Analysis of the Greek New Testament</a:t>
            </a:r>
            <a:r>
              <a:rPr lang="en-US" sz="1800" dirty="0">
                <a:solidFill>
                  <a:schemeClr val="tx1"/>
                </a:solidFill>
                <a:effectLst>
                  <a:outerShdw blurRad="38100" dist="38100" dir="2700000" algn="tl">
                    <a:srgbClr val="000000">
                      <a:alpha val="43137"/>
                    </a:srgbClr>
                  </a:outerShdw>
                </a:effectLst>
              </a:rPr>
              <a:t> (Rome: </a:t>
            </a:r>
            <a:r>
              <a:rPr lang="en-US" sz="1800" dirty="0" err="1">
                <a:solidFill>
                  <a:schemeClr val="tx1"/>
                </a:solidFill>
                <a:effectLst>
                  <a:outerShdw blurRad="38100" dist="38100" dir="2700000" algn="tl">
                    <a:srgbClr val="000000">
                      <a:alpha val="43137"/>
                    </a:srgbClr>
                  </a:outerShdw>
                </a:effectLst>
              </a:rPr>
              <a:t>Pontificio</a:t>
            </a:r>
            <a:r>
              <a:rPr lang="en-US" sz="1800" dirty="0">
                <a:solidFill>
                  <a:schemeClr val="tx1"/>
                </a:solidFill>
                <a:effectLst>
                  <a:outerShdw blurRad="38100" dist="38100" dir="2700000" algn="tl">
                    <a:srgbClr val="000000">
                      <a:alpha val="43137"/>
                    </a:srgbClr>
                  </a:outerShdw>
                </a:effectLst>
              </a:rPr>
              <a:t> </a:t>
            </a:r>
            <a:r>
              <a:rPr lang="en-US" sz="1800" dirty="0" err="1">
                <a:solidFill>
                  <a:schemeClr val="tx1"/>
                </a:solidFill>
                <a:effectLst>
                  <a:outerShdw blurRad="38100" dist="38100" dir="2700000" algn="tl">
                    <a:srgbClr val="000000">
                      <a:alpha val="43137"/>
                    </a:srgbClr>
                  </a:outerShdw>
                </a:effectLst>
              </a:rPr>
              <a:t>Istituto</a:t>
            </a:r>
            <a:r>
              <a:rPr lang="en-US" sz="1800" dirty="0">
                <a:solidFill>
                  <a:schemeClr val="tx1"/>
                </a:solidFill>
                <a:effectLst>
                  <a:outerShdw blurRad="38100" dist="38100" dir="2700000" algn="tl">
                    <a:srgbClr val="000000">
                      <a:alpha val="43137"/>
                    </a:srgbClr>
                  </a:outerShdw>
                </a:effectLst>
              </a:rPr>
              <a:t> </a:t>
            </a:r>
            <a:r>
              <a:rPr lang="en-US" sz="1800" dirty="0" err="1">
                <a:solidFill>
                  <a:schemeClr val="tx1"/>
                </a:solidFill>
                <a:effectLst>
                  <a:outerShdw blurRad="38100" dist="38100" dir="2700000" algn="tl">
                    <a:srgbClr val="000000">
                      <a:alpha val="43137"/>
                    </a:srgbClr>
                  </a:outerShdw>
                </a:effectLst>
              </a:rPr>
              <a:t>Biblico</a:t>
            </a:r>
            <a:r>
              <a:rPr lang="en-US" sz="1800" dirty="0">
                <a:solidFill>
                  <a:schemeClr val="tx1"/>
                </a:solidFill>
                <a:effectLst>
                  <a:outerShdw blurRad="38100" dist="38100" dir="2700000" algn="tl">
                    <a:srgbClr val="000000">
                      <a:alpha val="43137"/>
                    </a:srgbClr>
                  </a:outerShdw>
                </a:effectLst>
              </a:rPr>
              <a:t>, 1996), 251–52.</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00200"/>
            <a:ext cx="9144000" cy="4419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view of the fact that Christ was addressing the Pharisees modern exegetes generally prefer to translate ‘among’ but this meaning is elsewhere unknown. Secular and patristic evidence has been adduced (by C.H. Roberts) for an extension of the meaning ‘within’, viz.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your hands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(ref. that for which one is responsible),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your power of choice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(cf. </a:t>
            </a:r>
            <a:r>
              <a:rPr lang="en-US" sz="3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lies </a:t>
            </a:r>
            <a:r>
              <a:rPr lang="en-US" sz="3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 you’),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i.e., from the human side the K[</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ingdom</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yours if you choose it, if you will it.”</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p:pic>
        <p:nvPicPr>
          <p:cNvPr id="8" name="Picture 2" descr="http://3.bp.blogspot.com/-QEkPt30fRNQ/US-EfJsZfRI/AAAAAAAASK4/JnP_SUUHRas/s1600/a.jpg">
            <a:extLst>
              <a:ext uri="{FF2B5EF4-FFF2-40B4-BE49-F238E27FC236}">
                <a16:creationId xmlns:a16="http://schemas.microsoft.com/office/drawing/2014/main" id="{839A2D4F-D0FC-4BE5-9C4A-549E91D9105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96200" y="76200"/>
            <a:ext cx="1365250" cy="914400"/>
          </a:xfrm>
          <a:prstGeom prst="rect">
            <a:avLst/>
          </a:prstGeom>
          <a:noFill/>
          <a:ln w="9525">
            <a:noFill/>
            <a:miter lim="800000"/>
            <a:headEnd/>
            <a:tailEnd/>
          </a:ln>
        </p:spPr>
      </p:pic>
    </p:spTree>
    <p:extLst>
      <p:ext uri="{BB962C8B-B14F-4D97-AF65-F5344CB8AC3E}">
        <p14:creationId xmlns:p14="http://schemas.microsoft.com/office/powerpoint/2010/main" val="1954875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1692908" y="228600"/>
            <a:ext cx="5758185" cy="1143000"/>
          </a:xfrm>
        </p:spPr>
        <p:txBody>
          <a:bodyPr/>
          <a:lstStyle/>
          <a:p>
            <a:pPr algn="ctr">
              <a:spcAft>
                <a:spcPts val="600"/>
              </a:spcAft>
            </a:pPr>
            <a:r>
              <a:rPr lang="en-US" sz="3200" dirty="0">
                <a:effectLst>
                  <a:outerShdw blurRad="38100" dist="38100" dir="2700000" algn="tl">
                    <a:srgbClr val="000000">
                      <a:alpha val="43137"/>
                    </a:srgbClr>
                  </a:outerShdw>
                </a:effectLst>
              </a:rPr>
              <a:t>Walter Elwell</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Walter Elwell and Philip Comfort, Tyndale Bible Dictionary (Wheaton, IL: Tyndale House, 2001), 207.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00200"/>
            <a:ext cx="9144000" cy="3015601"/>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Another example is that in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koine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Greek, the expression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entos</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humon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(literally, ‘inside of you’) often meant ‘within reach.’ Thus, Jesus’ statement in Luke 17:21 could mean, ‘the kingdom is within reach.’”</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5"/>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7"/>
              <a:stretch>
                <a:fillRect/>
              </a:stretch>
            </p:blipFill>
            <p:spPr>
              <a:xfrm>
                <a:off x="4688419" y="5154400"/>
                <a:ext cx="29880" cy="18000"/>
              </a:xfrm>
              <a:prstGeom prst="rect">
                <a:avLst/>
              </a:prstGeom>
            </p:spPr>
          </p:pic>
        </mc:Fallback>
      </mc:AlternateContent>
      <p:pic>
        <p:nvPicPr>
          <p:cNvPr id="9" name="Picture 2" descr="http://3.bp.blogspot.com/-QEkPt30fRNQ/US-EfJsZfRI/AAAAAAAASK4/JnP_SUUHRas/s1600/a.jpg">
            <a:extLst>
              <a:ext uri="{FF2B5EF4-FFF2-40B4-BE49-F238E27FC236}">
                <a16:creationId xmlns:a16="http://schemas.microsoft.com/office/drawing/2014/main" id="{28601D0A-D714-4E20-BF1F-5CF2FEB50B84}"/>
              </a:ext>
            </a:extLst>
          </p:cNvPr>
          <p:cNvPicPr>
            <a:picLocks noChangeAspect="1" noChangeArrowheads="1"/>
          </p:cNvPicPr>
          <p:nvPr/>
        </p:nvPicPr>
        <p:blipFill>
          <a:blip r:embed="rId8" cstate="print"/>
          <a:srcRect/>
          <a:stretch>
            <a:fillRect/>
          </a:stretch>
        </p:blipFill>
        <p:spPr bwMode="auto">
          <a:xfrm>
            <a:off x="3281363" y="4443346"/>
            <a:ext cx="2581275" cy="1728854"/>
          </a:xfrm>
          <a:prstGeom prst="rect">
            <a:avLst/>
          </a:prstGeom>
          <a:noFill/>
          <a:ln w="9525">
            <a:noFill/>
            <a:miter lim="800000"/>
            <a:headEnd/>
            <a:tailEnd/>
          </a:ln>
        </p:spPr>
      </p:pic>
    </p:spTree>
    <p:extLst>
      <p:ext uri="{BB962C8B-B14F-4D97-AF65-F5344CB8AC3E}">
        <p14:creationId xmlns:p14="http://schemas.microsoft.com/office/powerpoint/2010/main" val="1615112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56556" y="228600"/>
            <a:ext cx="9030889" cy="809625"/>
          </a:xfrm>
        </p:spPr>
        <p:txBody>
          <a:bodyPr/>
          <a:lstStyle/>
          <a:p>
            <a:pPr eaLnBrk="1" hangingPunct="1">
              <a:defRPr/>
            </a:pPr>
            <a:r>
              <a:rPr lang="en-US" altLang="en-US" sz="3200" dirty="0">
                <a:effectLst>
                  <a:outerShdw blurRad="38100" dist="38100" dir="2700000" algn="tl">
                    <a:srgbClr val="000000">
                      <a:alpha val="43137"/>
                    </a:srgbClr>
                  </a:outerShdw>
                </a:effectLst>
              </a:rPr>
              <a:t>2. Sufficiency of the Offer of the Kingdom Framework</a:t>
            </a:r>
            <a:endParaRPr lang="en-US" altLang="en-US" sz="3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52399" y="1371600"/>
            <a:ext cx="8935045" cy="3352800"/>
          </a:xfrm>
        </p:spPr>
        <p:txBody>
          <a:bodyPr/>
          <a:lstStyle/>
          <a:p>
            <a:pPr marL="457200" indent="-457200">
              <a:spcBef>
                <a:spcPct val="0"/>
              </a:spcBef>
              <a:spcAft>
                <a:spcPts val="24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King &amp; Kingdom went together (Isa. 9:6-7; Dan. 7:13-14; Luke 1:26-27, 32)</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Review of the Offer of the Kingdom framework</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b="1" u="sng" dirty="0">
                <a:solidFill>
                  <a:srgbClr val="FFFFCC"/>
                </a:solidFill>
                <a:effectLst>
                  <a:outerShdw blurRad="38100" dist="38100" dir="2700000" algn="tl">
                    <a:srgbClr val="000000">
                      <a:alpha val="43137"/>
                    </a:srgbClr>
                  </a:outerShdw>
                </a:effectLst>
              </a:rPr>
              <a:t>Kingdom offer rejected by Israel (Luke 19:14, 42, 44, 11)</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Offer will be received by future Israel (Luke 21:31)</a:t>
            </a:r>
          </a:p>
          <a:p>
            <a:pPr marL="0" indent="0">
              <a:spcBef>
                <a:spcPct val="0"/>
              </a:spcBef>
              <a:spcAft>
                <a:spcPts val="2400"/>
              </a:spcAft>
              <a:buClr>
                <a:srgbClr val="66FFFF"/>
              </a:buClr>
              <a:buSzPct val="100000"/>
              <a:buNone/>
            </a:pPr>
            <a:endParaRPr lang="en-US" altLang="en-US" sz="28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5BA1FFB-779E-4047-BEF0-E9165491DB82}"/>
              </a:ext>
            </a:extLst>
          </p:cNvPr>
          <p:cNvPicPr>
            <a:picLocks noChangeAspect="1"/>
          </p:cNvPicPr>
          <p:nvPr/>
        </p:nvPicPr>
        <p:blipFill>
          <a:blip r:embed="rId2"/>
          <a:stretch>
            <a:fillRect/>
          </a:stretch>
        </p:blipFill>
        <p:spPr>
          <a:xfrm>
            <a:off x="3203786" y="4724400"/>
            <a:ext cx="2736428" cy="1828800"/>
          </a:xfrm>
          <a:prstGeom prst="rect">
            <a:avLst/>
          </a:prstGeom>
        </p:spPr>
      </p:pic>
    </p:spTree>
    <p:extLst>
      <p:ext uri="{BB962C8B-B14F-4D97-AF65-F5344CB8AC3E}">
        <p14:creationId xmlns:p14="http://schemas.microsoft.com/office/powerpoint/2010/main" val="2757583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F361E-033E-4040-8180-7B9AB542D7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609600" y="0"/>
            <a:ext cx="7924800" cy="2092881"/>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1:11</a:t>
            </a:r>
          </a:p>
          <a:p>
            <a:pPr algn="just"/>
            <a:r>
              <a:rPr lang="en-US" sz="4000" dirty="0">
                <a:effectLst>
                  <a:outerShdw blurRad="38100" dist="38100" dir="2700000" algn="tl">
                    <a:srgbClr val="000000">
                      <a:alpha val="43137"/>
                    </a:srgbClr>
                  </a:outerShdw>
                </a:effectLst>
                <a:latin typeface="Calibri" panose="020F0502020204030204" pitchFamily="34" charset="0"/>
              </a:rPr>
              <a:t>“He came to His own, and those who were His own did not receive Him.”</a:t>
            </a:r>
          </a:p>
        </p:txBody>
      </p:sp>
      <p:pic>
        <p:nvPicPr>
          <p:cNvPr id="5" name="Picture 4">
            <a:extLst>
              <a:ext uri="{FF2B5EF4-FFF2-40B4-BE49-F238E27FC236}">
                <a16:creationId xmlns:a16="http://schemas.microsoft.com/office/drawing/2014/main" id="{540C5B2B-6984-4127-B1BC-214DC9F8505A}"/>
              </a:ext>
            </a:extLst>
          </p:cNvPr>
          <p:cNvPicPr>
            <a:picLocks noChangeAspect="1"/>
          </p:cNvPicPr>
          <p:nvPr/>
        </p:nvPicPr>
        <p:blipFill>
          <a:blip r:embed="rId3"/>
          <a:stretch>
            <a:fillRect/>
          </a:stretch>
        </p:blipFill>
        <p:spPr>
          <a:xfrm>
            <a:off x="2861733" y="2286000"/>
            <a:ext cx="3420535" cy="2286000"/>
          </a:xfrm>
          <a:prstGeom prst="rect">
            <a:avLst/>
          </a:prstGeom>
        </p:spPr>
      </p:pic>
    </p:spTree>
    <p:extLst>
      <p:ext uri="{BB962C8B-B14F-4D97-AF65-F5344CB8AC3E}">
        <p14:creationId xmlns:p14="http://schemas.microsoft.com/office/powerpoint/2010/main" val="3356074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80C0B0-8A2E-4066-863B-4D1CD79231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43143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Luke 19:14</a:t>
            </a:r>
          </a:p>
          <a:p>
            <a:pPr algn="just">
              <a:spcBef>
                <a:spcPts val="0"/>
              </a:spcBef>
              <a:spcAft>
                <a:spcPts val="0"/>
              </a:spcAft>
            </a:pPr>
            <a:r>
              <a:rPr lang="en-US" altLang="en-US" sz="3400" dirty="0">
                <a:effectLst>
                  <a:outerShdw blurRad="38100" dist="38100" dir="2700000" algn="tl">
                    <a:srgbClr val="000000">
                      <a:alpha val="43137"/>
                    </a:srgbClr>
                  </a:outerShdw>
                </a:effectLst>
                <a:latin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rPr>
              <a:t>But his citizens hated him and sent a delegation after him, saying, ‘We do not want this man to reign over us.’”</a:t>
            </a:r>
            <a:endParaRPr lang="en-US" altLang="en-US" sz="3400" kern="0" dirty="0">
              <a:effectLst>
                <a:outerShdw blurRad="38100" dist="38100" dir="2700000" algn="tl">
                  <a:srgbClr val="000000">
                    <a:alpha val="43137"/>
                  </a:srgbClr>
                </a:outerShdw>
              </a:effectLst>
              <a:latin typeface="Calibri" panose="020F0502020204030204" pitchFamily="34" charset="0"/>
            </a:endParaRPr>
          </a:p>
        </p:txBody>
      </p:sp>
      <p:pic>
        <p:nvPicPr>
          <p:cNvPr id="4" name="Picture 2" descr="http://3.bp.blogspot.com/-QEkPt30fRNQ/US-EfJsZfRI/AAAAAAAASK4/JnP_SUUHRas/s1600/a.jpg">
            <a:extLst>
              <a:ext uri="{FF2B5EF4-FFF2-40B4-BE49-F238E27FC236}">
                <a16:creationId xmlns:a16="http://schemas.microsoft.com/office/drawing/2014/main" id="{79222425-5A32-4217-B730-1A38B7533F4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62553" y="2456332"/>
            <a:ext cx="3418894" cy="2290513"/>
          </a:xfrm>
          <a:prstGeom prst="rect">
            <a:avLst/>
          </a:prstGeom>
          <a:noFill/>
          <a:ln w="9525">
            <a:noFill/>
            <a:miter lim="800000"/>
            <a:headEnd/>
            <a:tailEnd/>
          </a:ln>
        </p:spPr>
      </p:pic>
    </p:spTree>
    <p:extLst>
      <p:ext uri="{BB962C8B-B14F-4D97-AF65-F5344CB8AC3E}">
        <p14:creationId xmlns:p14="http://schemas.microsoft.com/office/powerpoint/2010/main" val="88547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3054978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F361E-033E-4040-8180-7B9AB542D7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19:42-44</a:t>
            </a:r>
          </a:p>
          <a:p>
            <a:pPr algn="just"/>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“42</a:t>
            </a:r>
            <a:r>
              <a:rPr lang="en-US" sz="3000" baseline="30000" dirty="0">
                <a:effectLst>
                  <a:outerShdw blurRad="38100" dist="38100" dir="2700000" algn="tl">
                    <a:srgbClr val="000000">
                      <a:alpha val="43137"/>
                    </a:srgbClr>
                  </a:outerShdw>
                </a:effectLst>
                <a:latin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saying, ‘If you had known in this day, even you, the things which make for peace! But now they have been hidden from your eyes. </a:t>
            </a:r>
            <a:r>
              <a:rPr lang="en-US" sz="3000" baseline="30000" dirty="0">
                <a:effectLst>
                  <a:outerShdw blurRad="38100" dist="38100" dir="2700000" algn="tl">
                    <a:srgbClr val="000000">
                      <a:alpha val="43137"/>
                    </a:srgbClr>
                  </a:outerShdw>
                </a:effectLst>
                <a:latin typeface="Calibri" panose="020F0502020204030204" pitchFamily="34" charset="0"/>
              </a:rPr>
              <a:t>43 </a:t>
            </a:r>
            <a:r>
              <a:rPr lang="en-US" sz="3000" dirty="0">
                <a:effectLst>
                  <a:outerShdw blurRad="38100" dist="38100" dir="2700000" algn="tl">
                    <a:srgbClr val="000000">
                      <a:alpha val="43137"/>
                    </a:srgbClr>
                  </a:outerShdw>
                </a:effectLst>
                <a:latin typeface="Calibri" panose="020F0502020204030204" pitchFamily="34" charset="0"/>
              </a:rPr>
              <a:t>For the days will come upon you when your enemies will throw up a barricade against you, and surround you and hem you in on every side, </a:t>
            </a:r>
            <a:r>
              <a:rPr lang="en-US" sz="3000" baseline="30000" dirty="0">
                <a:effectLst>
                  <a:outerShdw blurRad="38100" dist="38100" dir="2700000" algn="tl">
                    <a:srgbClr val="000000">
                      <a:alpha val="43137"/>
                    </a:srgbClr>
                  </a:outerShdw>
                </a:effectLst>
                <a:latin typeface="Calibri" panose="020F0502020204030204" pitchFamily="34" charset="0"/>
              </a:rPr>
              <a:t>44 </a:t>
            </a:r>
            <a:r>
              <a:rPr lang="en-US" sz="3000" dirty="0">
                <a:effectLst>
                  <a:outerShdw blurRad="38100" dist="38100" dir="2700000" algn="tl">
                    <a:srgbClr val="000000">
                      <a:alpha val="43137"/>
                    </a:srgbClr>
                  </a:outerShdw>
                </a:effectLst>
                <a:latin typeface="Calibri" panose="020F0502020204030204" pitchFamily="34" charset="0"/>
              </a:rPr>
              <a:t>and they will level you to the ground and your children within you, and they will not leave in you one stone upon another, because you did not recognize the time of your visitation.’”</a:t>
            </a:r>
          </a:p>
        </p:txBody>
      </p:sp>
    </p:spTree>
    <p:extLst>
      <p:ext uri="{BB962C8B-B14F-4D97-AF65-F5344CB8AC3E}">
        <p14:creationId xmlns:p14="http://schemas.microsoft.com/office/powerpoint/2010/main" val="49970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80C0B0-8A2E-4066-863B-4D1CD79231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Luke 19:11</a:t>
            </a:r>
          </a:p>
          <a:p>
            <a:pPr algn="just">
              <a:spcBef>
                <a:spcPts val="0"/>
              </a:spcBef>
              <a:spcAft>
                <a:spcPts val="0"/>
              </a:spcAft>
            </a:pPr>
            <a:r>
              <a:rPr lang="en-US" altLang="en-US" sz="3400" dirty="0">
                <a:effectLst>
                  <a:outerShdw blurRad="38100" dist="38100" dir="2700000" algn="tl">
                    <a:srgbClr val="000000">
                      <a:alpha val="43137"/>
                    </a:srgbClr>
                  </a:outerShdw>
                </a:effectLst>
                <a:latin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rPr>
              <a:t>While they were listening to these things, Jesus went on to tell a parable, because He was near Jerusalem,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and they supposed that the kingdom of God was going to appear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rPr>
              <a:t>anaphainō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 immediately</a:t>
            </a:r>
            <a:r>
              <a:rPr lang="en-US" sz="3400" dirty="0">
                <a:effectLst>
                  <a:outerShdw blurRad="38100" dist="38100" dir="2700000" algn="tl">
                    <a:srgbClr val="000000">
                      <a:alpha val="43137"/>
                    </a:srgbClr>
                  </a:outerShdw>
                </a:effectLst>
                <a:latin typeface="Calibri" panose="020F0502020204030204" pitchFamily="34" charset="0"/>
              </a:rPr>
              <a:t>.”</a:t>
            </a:r>
            <a:endParaRPr lang="en-US" altLang="en-US" sz="3400" kern="0" dirty="0">
              <a:effectLst>
                <a:outerShdw blurRad="38100" dist="38100" dir="2700000" algn="tl">
                  <a:srgbClr val="000000">
                    <a:alpha val="43137"/>
                  </a:srgbClr>
                </a:outerShdw>
              </a:effectLst>
              <a:latin typeface="Calibri" panose="020F0502020204030204" pitchFamily="34" charset="0"/>
            </a:endParaRPr>
          </a:p>
        </p:txBody>
      </p:sp>
      <p:pic>
        <p:nvPicPr>
          <p:cNvPr id="4" name="Picture 2" descr="http://3.bp.blogspot.com/-QEkPt30fRNQ/US-EfJsZfRI/AAAAAAAASK4/JnP_SUUHRas/s1600/a.jpg">
            <a:extLst>
              <a:ext uri="{FF2B5EF4-FFF2-40B4-BE49-F238E27FC236}">
                <a16:creationId xmlns:a16="http://schemas.microsoft.com/office/drawing/2014/main" id="{79222425-5A32-4217-B730-1A38B7533F4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8353" y="3429000"/>
            <a:ext cx="2047294" cy="1371600"/>
          </a:xfrm>
          <a:prstGeom prst="rect">
            <a:avLst/>
          </a:prstGeom>
          <a:noFill/>
          <a:ln w="9525">
            <a:noFill/>
            <a:miter lim="800000"/>
            <a:headEnd/>
            <a:tailEnd/>
          </a:ln>
        </p:spPr>
      </p:pic>
    </p:spTree>
    <p:extLst>
      <p:ext uri="{BB962C8B-B14F-4D97-AF65-F5344CB8AC3E}">
        <p14:creationId xmlns:p14="http://schemas.microsoft.com/office/powerpoint/2010/main" val="728416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56556" y="228600"/>
            <a:ext cx="9030889" cy="809625"/>
          </a:xfrm>
        </p:spPr>
        <p:txBody>
          <a:bodyPr/>
          <a:lstStyle/>
          <a:p>
            <a:pPr eaLnBrk="1" hangingPunct="1">
              <a:defRPr/>
            </a:pPr>
            <a:r>
              <a:rPr lang="en-US" altLang="en-US" sz="3200" dirty="0">
                <a:effectLst>
                  <a:outerShdw blurRad="38100" dist="38100" dir="2700000" algn="tl">
                    <a:srgbClr val="000000">
                      <a:alpha val="43137"/>
                    </a:srgbClr>
                  </a:outerShdw>
                </a:effectLst>
              </a:rPr>
              <a:t>2. Sufficiency of the Offer of the Kingdom Framework</a:t>
            </a:r>
            <a:endParaRPr lang="en-US" altLang="en-US" sz="3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52399" y="1371600"/>
            <a:ext cx="8935045" cy="3352800"/>
          </a:xfrm>
        </p:spPr>
        <p:txBody>
          <a:bodyPr/>
          <a:lstStyle/>
          <a:p>
            <a:pPr marL="457200" indent="-457200">
              <a:spcBef>
                <a:spcPct val="0"/>
              </a:spcBef>
              <a:spcAft>
                <a:spcPts val="24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King &amp; Kingdom went together (Isa. 9:6-7; Dan. 7:13-14; Luke 1:26-27, 32)</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Review of the Offer of the Kingdom framework</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Kingdom offer rejected by Israel (Luke 19:14, 42, 44, 11)</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b="1" u="sng" dirty="0">
                <a:solidFill>
                  <a:srgbClr val="FFFFCC"/>
                </a:solidFill>
                <a:effectLst>
                  <a:outerShdw blurRad="38100" dist="38100" dir="2700000" algn="tl">
                    <a:srgbClr val="000000">
                      <a:alpha val="43137"/>
                    </a:srgbClr>
                  </a:outerShdw>
                </a:effectLst>
              </a:rPr>
              <a:t>Offer will be received by future Israel (Luke 21:31)</a:t>
            </a:r>
          </a:p>
          <a:p>
            <a:pPr marL="0" indent="0">
              <a:spcBef>
                <a:spcPct val="0"/>
              </a:spcBef>
              <a:spcAft>
                <a:spcPts val="2400"/>
              </a:spcAft>
              <a:buClr>
                <a:srgbClr val="66FFFF"/>
              </a:buClr>
              <a:buSzPct val="100000"/>
              <a:buNone/>
            </a:pPr>
            <a:endParaRPr lang="en-US" altLang="en-US" sz="28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834FF61A-E41E-44E7-8ED6-0AEF6590C4C2}"/>
              </a:ext>
            </a:extLst>
          </p:cNvPr>
          <p:cNvPicPr>
            <a:picLocks noChangeAspect="1"/>
          </p:cNvPicPr>
          <p:nvPr/>
        </p:nvPicPr>
        <p:blipFill>
          <a:blip r:embed="rId2"/>
          <a:stretch>
            <a:fillRect/>
          </a:stretch>
        </p:blipFill>
        <p:spPr>
          <a:xfrm>
            <a:off x="3203786" y="4724400"/>
            <a:ext cx="2736428" cy="1828800"/>
          </a:xfrm>
          <a:prstGeom prst="rect">
            <a:avLst/>
          </a:prstGeom>
        </p:spPr>
      </p:pic>
    </p:spTree>
    <p:extLst>
      <p:ext uri="{BB962C8B-B14F-4D97-AF65-F5344CB8AC3E}">
        <p14:creationId xmlns:p14="http://schemas.microsoft.com/office/powerpoint/2010/main" val="4371606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80C0B0-8A2E-4066-863B-4D1CD79231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Luke 21:31</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So you also,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when you see these things happening</a:t>
            </a:r>
            <a:r>
              <a:rPr lang="en-US" sz="3600" dirty="0">
                <a:effectLst>
                  <a:outerShdw blurRad="38100" dist="38100" dir="2700000" algn="tl">
                    <a:srgbClr val="000000">
                      <a:alpha val="43137"/>
                    </a:srgbClr>
                  </a:outerShdw>
                </a:effectLst>
                <a:latin typeface="Calibri" panose="020F0502020204030204" pitchFamily="34" charset="0"/>
              </a:rPr>
              <a:t>, recognize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God is near</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pic>
        <p:nvPicPr>
          <p:cNvPr id="5" name="Picture 4">
            <a:extLst>
              <a:ext uri="{FF2B5EF4-FFF2-40B4-BE49-F238E27FC236}">
                <a16:creationId xmlns:a16="http://schemas.microsoft.com/office/drawing/2014/main" id="{B92C1E71-F222-4FB8-845B-DD93A432E05D}"/>
              </a:ext>
            </a:extLst>
          </p:cNvPr>
          <p:cNvPicPr>
            <a:picLocks noChangeAspect="1"/>
          </p:cNvPicPr>
          <p:nvPr/>
        </p:nvPicPr>
        <p:blipFill>
          <a:blip r:embed="rId3"/>
          <a:stretch>
            <a:fillRect/>
          </a:stretch>
        </p:blipFill>
        <p:spPr>
          <a:xfrm>
            <a:off x="2861733" y="2285999"/>
            <a:ext cx="3420535" cy="2286000"/>
          </a:xfrm>
          <a:prstGeom prst="rect">
            <a:avLst/>
          </a:prstGeom>
        </p:spPr>
      </p:pic>
    </p:spTree>
    <p:extLst>
      <p:ext uri="{BB962C8B-B14F-4D97-AF65-F5344CB8AC3E}">
        <p14:creationId xmlns:p14="http://schemas.microsoft.com/office/powerpoint/2010/main" val="1606521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17:20-21</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having been questioned by the Pharisees as to when the kingdom of God was coming, He answered them and said,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God is not coming with signs to be observed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will they say, ‘Look, here it is!’ or, ‘There it is!’ For behold, the kingdom of God is in your midst.’”</a:t>
            </a:r>
          </a:p>
        </p:txBody>
      </p:sp>
    </p:spTree>
    <p:extLst>
      <p:ext uri="{BB962C8B-B14F-4D97-AF65-F5344CB8AC3E}">
        <p14:creationId xmlns:p14="http://schemas.microsoft.com/office/powerpoint/2010/main" val="1556376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 y="1595021"/>
            <a:ext cx="9144000" cy="5016758"/>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the kingdom had already come, why did Jesus prophesy the future Tribulation in Luke 21:31 and say in connection with that series of events, ‘When you see these things happening, recognize that the kingdom of God is near’? The implication is clear: This kingdom is not near now. It was near (in the sense that Jesus personally offered it to Israel), but then it ceased being near. Then in the future Tribulation the millennial kingdom will again be near. . . . In 10:9, 11 the seventy were told to preach that the kingdom of…</a:t>
            </a:r>
          </a:p>
        </p:txBody>
      </p:sp>
      <p:sp>
        <p:nvSpPr>
          <p:cNvPr id="3" name="Rectangle 2"/>
          <p:cNvSpPr/>
          <p:nvPr/>
        </p:nvSpPr>
        <p:spPr>
          <a:xfrm>
            <a:off x="1628774" y="228600"/>
            <a:ext cx="5886452"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21:31</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Stanley D. Toussaint and Jay A. Quine, “No, Not Yet: The Contingency of God’s Promised Kingdom,” </a:t>
            </a:r>
            <a:r>
              <a:rPr lang="en-US" sz="14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164 (April–June 2007): 138, 141.</a:t>
            </a:r>
          </a:p>
        </p:txBody>
      </p:sp>
      <p:pic>
        <p:nvPicPr>
          <p:cNvPr id="4" name="Picture 2" descr="http://3.bp.blogspot.com/-QEkPt30fRNQ/US-EfJsZfRI/AAAAAAAASK4/JnP_SUUHRas/s1600/a.jpg">
            <a:extLst>
              <a:ext uri="{FF2B5EF4-FFF2-40B4-BE49-F238E27FC236}">
                <a16:creationId xmlns:a16="http://schemas.microsoft.com/office/drawing/2014/main" id="{4C65D9D5-EC76-48A7-9B4A-3A4832A435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6200" y="76200"/>
            <a:ext cx="1365250" cy="914400"/>
          </a:xfrm>
          <a:prstGeom prst="rect">
            <a:avLst/>
          </a:prstGeom>
          <a:noFill/>
          <a:ln w="9525">
            <a:noFill/>
            <a:miter lim="800000"/>
            <a:headEnd/>
            <a:tailEnd/>
          </a:ln>
        </p:spPr>
      </p:pic>
    </p:spTree>
    <p:extLst>
      <p:ext uri="{BB962C8B-B14F-4D97-AF65-F5344CB8AC3E}">
        <p14:creationId xmlns:p14="http://schemas.microsoft.com/office/powerpoint/2010/main" val="4020781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600200"/>
            <a:ext cx="9144000" cy="5016758"/>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had drawn near. But in 19:11 the disciples thought the kingdom was close at hand, but it was no longer near. This contrasts… with 10:9, 11. Again Israel’s rejection of the Lord is seen in the words of the citizenry, ‘We do not want this man to reign over us’ (19:14). But this parable teaches more than Jewish rejection; it also affirms that the Lord’s followers have responsibilities to fulfill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interim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while He is gone. Because Israel had rejected the King, the kingdom was postponed; it was no longer ‘at hand.’”</a:t>
            </a:r>
          </a:p>
        </p:txBody>
      </p:sp>
      <p:sp>
        <p:nvSpPr>
          <p:cNvPr id="5" name="Rectangle 4">
            <a:extLst>
              <a:ext uri="{FF2B5EF4-FFF2-40B4-BE49-F238E27FC236}">
                <a16:creationId xmlns:a16="http://schemas.microsoft.com/office/drawing/2014/main" id="{14F31E7E-212C-490A-A9EF-6B8B094431FB}"/>
              </a:ext>
            </a:extLst>
          </p:cNvPr>
          <p:cNvSpPr/>
          <p:nvPr/>
        </p:nvSpPr>
        <p:spPr>
          <a:xfrm>
            <a:off x="1666874" y="228600"/>
            <a:ext cx="5810252"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21:31</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Stanley D. Toussaint and Jay A. Quine, “No, Not Yet: The Contingency of God’s Promised Kingdom,” </a:t>
            </a:r>
            <a:r>
              <a:rPr lang="en-US" sz="14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164 (April–June 2007): 138, 141.</a:t>
            </a:r>
          </a:p>
        </p:txBody>
      </p:sp>
      <p:pic>
        <p:nvPicPr>
          <p:cNvPr id="4" name="Picture 2" descr="http://3.bp.blogspot.com/-QEkPt30fRNQ/US-EfJsZfRI/AAAAAAAASK4/JnP_SUUHRas/s1600/a.jpg">
            <a:extLst>
              <a:ext uri="{FF2B5EF4-FFF2-40B4-BE49-F238E27FC236}">
                <a16:creationId xmlns:a16="http://schemas.microsoft.com/office/drawing/2014/main" id="{835A331E-7AB6-4349-9A0A-0C93D36F454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6200" y="76200"/>
            <a:ext cx="1365250" cy="914400"/>
          </a:xfrm>
          <a:prstGeom prst="rect">
            <a:avLst/>
          </a:prstGeom>
          <a:noFill/>
          <a:ln w="9525">
            <a:noFill/>
            <a:miter lim="800000"/>
            <a:headEnd/>
            <a:tailEnd/>
          </a:ln>
        </p:spPr>
      </p:pic>
    </p:spTree>
    <p:extLst>
      <p:ext uri="{BB962C8B-B14F-4D97-AF65-F5344CB8AC3E}">
        <p14:creationId xmlns:p14="http://schemas.microsoft.com/office/powerpoint/2010/main" val="2590651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 The Kingdom is Within Your Midst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(Luke 17:20-21)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8" y="1600200"/>
            <a:ext cx="8765381"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Does not say “the kingdom is within you” </a:t>
            </a:r>
          </a:p>
          <a:p>
            <a:pPr marL="514350" indent="-51435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Sufficiency of the offer of the kingdom framework</a:t>
            </a:r>
          </a:p>
          <a:p>
            <a:pPr marL="457200" indent="-457200" algn="just">
              <a:spcBef>
                <a:spcPct val="0"/>
              </a:spcBef>
              <a:spcAft>
                <a:spcPts val="2400"/>
              </a:spcAft>
              <a:buClr>
                <a:srgbClr val="66FFFF"/>
              </a:buClr>
              <a:buSzPct val="100000"/>
              <a:buFont typeface="Calibri" panose="020F0502020204030204" pitchFamily="34" charset="0"/>
              <a:buAutoNum type="arabicParenR"/>
            </a:pPr>
            <a:r>
              <a:rPr lang="en-US" altLang="en-US" sz="3000" b="1" u="sng" dirty="0">
                <a:solidFill>
                  <a:srgbClr val="FFFFCC"/>
                </a:solidFill>
                <a:effectLst>
                  <a:outerShdw blurRad="38100" dist="38100" dir="2700000" algn="tl">
                    <a:srgbClr val="000000">
                      <a:alpha val="43137"/>
                    </a:srgbClr>
                  </a:outerShdw>
                </a:effectLst>
              </a:rPr>
              <a:t>Possibility of a futuristic rather than present reality</a:t>
            </a:r>
          </a:p>
        </p:txBody>
      </p:sp>
      <p:pic>
        <p:nvPicPr>
          <p:cNvPr id="2" name="Picture 1">
            <a:extLst>
              <a:ext uri="{FF2B5EF4-FFF2-40B4-BE49-F238E27FC236}">
                <a16:creationId xmlns:a16="http://schemas.microsoft.com/office/drawing/2014/main" id="{280B4452-4EF4-415E-A0A7-83597896FC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8875" y="4038402"/>
            <a:ext cx="3426249" cy="2286198"/>
          </a:xfrm>
          <a:prstGeom prst="rect">
            <a:avLst/>
          </a:prstGeom>
        </p:spPr>
      </p:pic>
    </p:spTree>
    <p:extLst>
      <p:ext uri="{BB962C8B-B14F-4D97-AF65-F5344CB8AC3E}">
        <p14:creationId xmlns:p14="http://schemas.microsoft.com/office/powerpoint/2010/main" val="13364629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1"/>
            <a:ext cx="8691562" cy="746996"/>
          </a:xfrm>
        </p:spPr>
        <p:txBody>
          <a:bodyPr/>
          <a:lstStyle/>
          <a:p>
            <a:pPr algn="ctr" eaLnBrk="1" hangingPunct="1">
              <a:defRPr/>
            </a:pPr>
            <a:r>
              <a:rPr lang="en-US" altLang="en-US" sz="3600" dirty="0">
                <a:effectLst>
                  <a:outerShdw blurRad="38100" dist="38100" dir="2700000" algn="tl">
                    <a:srgbClr val="000000">
                      <a:alpha val="43137"/>
                    </a:srgbClr>
                  </a:outerShdw>
                </a:effectLst>
              </a:rPr>
              <a:t>3. Futuristic Rather than Present Reality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10" y="1143000"/>
            <a:ext cx="8917781" cy="5486400"/>
          </a:xfrm>
        </p:spPr>
        <p:txBody>
          <a:bodyPr/>
          <a:lstStyle/>
          <a:p>
            <a:pPr marL="514350" indent="-514350">
              <a:spcBef>
                <a:spcPct val="0"/>
              </a:spcBef>
              <a:spcAft>
                <a:spcPts val="24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Rejection of the offer</a:t>
            </a:r>
            <a:r>
              <a:rPr lang="en-US" altLang="en-US" sz="2800" i="1" dirty="0">
                <a:effectLst>
                  <a:outerShdw blurRad="38100" dist="38100" dir="2700000" algn="tl">
                    <a:srgbClr val="000000">
                      <a:alpha val="43137"/>
                    </a:srgbClr>
                  </a:outerShdw>
                </a:effectLst>
              </a:rPr>
              <a:t> </a:t>
            </a:r>
            <a:r>
              <a:rPr lang="en-US" altLang="en-US" sz="2800" dirty="0">
                <a:effectLst>
                  <a:outerShdw blurRad="38100" dist="38100" dir="2700000" algn="tl">
                    <a:srgbClr val="000000">
                      <a:alpha val="43137"/>
                    </a:srgbClr>
                  </a:outerShdw>
                </a:effectLst>
              </a:rPr>
              <a:t>(Luke 17:22, 25)</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Future kingdom to come instantaneously (Dan. 2:35, 44; Luke 17:23-33)</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Present tense? (Luke 17:20-21)</a:t>
            </a:r>
          </a:p>
          <a:p>
            <a:pPr marL="914400" lvl="1" indent="-514350">
              <a:spcBef>
                <a:spcPct val="0"/>
              </a:spcBef>
              <a:spcAft>
                <a:spcPts val="2400"/>
              </a:spcAft>
              <a:buClr>
                <a:srgbClr val="FF66FF"/>
              </a:buClr>
              <a:buSzPct val="100000"/>
              <a:buFont typeface="+mj-lt"/>
              <a:buAutoNum type="arabicParenR"/>
            </a:pPr>
            <a:r>
              <a:rPr lang="en-US" altLang="en-US" sz="2800" dirty="0">
                <a:effectLst>
                  <a:outerShdw blurRad="38100" dist="38100" dir="2700000" algn="tl">
                    <a:srgbClr val="000000">
                      <a:alpha val="43137"/>
                    </a:srgbClr>
                  </a:outerShdw>
                </a:effectLst>
              </a:rPr>
              <a:t>Pharisees asked the question in the present tense (Luke 17:20)</a:t>
            </a:r>
          </a:p>
          <a:p>
            <a:pPr marL="914400" lvl="1" indent="-514350">
              <a:spcBef>
                <a:spcPct val="0"/>
              </a:spcBef>
              <a:spcAft>
                <a:spcPts val="2400"/>
              </a:spcAft>
              <a:buClr>
                <a:srgbClr val="FF66FF"/>
              </a:buClr>
              <a:buSzPct val="100000"/>
              <a:buFont typeface="+mj-lt"/>
              <a:buAutoNum type="arabicParenR"/>
            </a:pPr>
            <a:r>
              <a:rPr lang="en-US" altLang="en-US" sz="2800" dirty="0">
                <a:effectLst>
                  <a:outerShdw blurRad="38100" dist="38100" dir="2700000" algn="tl">
                    <a:srgbClr val="000000">
                      <a:alpha val="43137"/>
                    </a:srgbClr>
                  </a:outerShdw>
                </a:effectLst>
              </a:rPr>
              <a:t>Biblical languages sometimes use the present tense to depict future certainty (Ps. 90:4; 2 Pet. 3:8; Josh. 6:2; Rom. 8:29-30; Jude 14; Matt. 13:31, 47; 26:2; 1 Cor. 15:42-44)</a:t>
            </a:r>
          </a:p>
        </p:txBody>
      </p:sp>
      <p:pic>
        <p:nvPicPr>
          <p:cNvPr id="6" name="Picture 2" descr="http://3.bp.blogspot.com/-QEkPt30fRNQ/US-EfJsZfRI/AAAAAAAASK4/JnP_SUUHRas/s1600/a.jpg">
            <a:extLst>
              <a:ext uri="{FF2B5EF4-FFF2-40B4-BE49-F238E27FC236}">
                <a16:creationId xmlns:a16="http://schemas.microsoft.com/office/drawing/2014/main" id="{F5CEB43C-ABAB-4CCB-9A85-2154FB6BEC0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2192" y="2514600"/>
            <a:ext cx="1910808" cy="1280160"/>
          </a:xfrm>
          <a:prstGeom prst="rect">
            <a:avLst/>
          </a:prstGeom>
          <a:noFill/>
          <a:ln w="9525">
            <a:noFill/>
            <a:miter lim="800000"/>
            <a:headEnd/>
            <a:tailEnd/>
          </a:ln>
        </p:spPr>
      </p:pic>
    </p:spTree>
    <p:extLst>
      <p:ext uri="{BB962C8B-B14F-4D97-AF65-F5344CB8AC3E}">
        <p14:creationId xmlns:p14="http://schemas.microsoft.com/office/powerpoint/2010/main" val="4216168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1"/>
            <a:ext cx="8691562" cy="746996"/>
          </a:xfrm>
        </p:spPr>
        <p:txBody>
          <a:bodyPr/>
          <a:lstStyle/>
          <a:p>
            <a:pPr algn="ctr" eaLnBrk="1" hangingPunct="1">
              <a:defRPr/>
            </a:pPr>
            <a:r>
              <a:rPr lang="en-US" altLang="en-US" sz="3600" dirty="0">
                <a:effectLst>
                  <a:outerShdw blurRad="38100" dist="38100" dir="2700000" algn="tl">
                    <a:srgbClr val="000000">
                      <a:alpha val="43137"/>
                    </a:srgbClr>
                  </a:outerShdw>
                </a:effectLst>
              </a:rPr>
              <a:t>3. Futuristic Rather than Present Reality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10" y="1143000"/>
            <a:ext cx="8917781" cy="5486400"/>
          </a:xfrm>
        </p:spPr>
        <p:txBody>
          <a:bodyPr/>
          <a:lstStyle/>
          <a:p>
            <a:pPr marL="514350" indent="-514350">
              <a:spcBef>
                <a:spcPct val="0"/>
              </a:spcBef>
              <a:spcAft>
                <a:spcPts val="24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Rejection of the offer (Luke 17:22, 25)</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Future kingdom to come instantaneously (Dan. 2:35, 44; Luke 17:23-33)</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Present tense? (Luke 17:20-21)</a:t>
            </a:r>
          </a:p>
          <a:p>
            <a:pPr marL="914400" lvl="1" indent="-514350">
              <a:spcBef>
                <a:spcPct val="0"/>
              </a:spcBef>
              <a:spcAft>
                <a:spcPts val="2400"/>
              </a:spcAft>
              <a:buClr>
                <a:srgbClr val="FF66FF"/>
              </a:buClr>
              <a:buSzPct val="100000"/>
              <a:buFont typeface="+mj-lt"/>
              <a:buAutoNum type="arabicParenR"/>
            </a:pPr>
            <a:r>
              <a:rPr lang="en-US" altLang="en-US" sz="2800" dirty="0">
                <a:effectLst>
                  <a:outerShdw blurRad="38100" dist="38100" dir="2700000" algn="tl">
                    <a:srgbClr val="000000">
                      <a:alpha val="43137"/>
                    </a:srgbClr>
                  </a:outerShdw>
                </a:effectLst>
              </a:rPr>
              <a:t>Pharisees asked the question in the present tense (Luke 17:20)</a:t>
            </a:r>
          </a:p>
          <a:p>
            <a:pPr marL="914400" lvl="1" indent="-514350">
              <a:spcBef>
                <a:spcPct val="0"/>
              </a:spcBef>
              <a:spcAft>
                <a:spcPts val="2400"/>
              </a:spcAft>
              <a:buClr>
                <a:srgbClr val="FF66FF"/>
              </a:buClr>
              <a:buSzPct val="100000"/>
              <a:buFont typeface="+mj-lt"/>
              <a:buAutoNum type="arabicParenR"/>
            </a:pPr>
            <a:r>
              <a:rPr lang="en-US" altLang="en-US" sz="2800" dirty="0">
                <a:effectLst>
                  <a:outerShdw blurRad="38100" dist="38100" dir="2700000" algn="tl">
                    <a:srgbClr val="000000">
                      <a:alpha val="43137"/>
                    </a:srgbClr>
                  </a:outerShdw>
                </a:effectLst>
              </a:rPr>
              <a:t>Biblical languages sometimes use the present tense to depict future certainty (Ps. 90:4; 2 Pet. 3:8; Josh. 6:2; Rom. 8:29-30; Jude 14; Matt. 13:31, 47; 26:2; 1 Cor. 15:42-44)</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2192" y="2514600"/>
            <a:ext cx="1910808" cy="1280160"/>
          </a:xfrm>
          <a:prstGeom prst="rect">
            <a:avLst/>
          </a:prstGeom>
          <a:noFill/>
          <a:ln w="9525">
            <a:noFill/>
            <a:miter lim="800000"/>
            <a:headEnd/>
            <a:tailEnd/>
          </a:ln>
        </p:spPr>
      </p:pic>
    </p:spTree>
    <p:extLst>
      <p:ext uri="{BB962C8B-B14F-4D97-AF65-F5344CB8AC3E}">
        <p14:creationId xmlns:p14="http://schemas.microsoft.com/office/powerpoint/2010/main" val="2757937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878951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1"/>
            <a:ext cx="8691562" cy="746996"/>
          </a:xfrm>
        </p:spPr>
        <p:txBody>
          <a:bodyPr/>
          <a:lstStyle/>
          <a:p>
            <a:pPr algn="ctr" eaLnBrk="1" hangingPunct="1">
              <a:defRPr/>
            </a:pPr>
            <a:r>
              <a:rPr lang="en-US" altLang="en-US" sz="3600" dirty="0">
                <a:effectLst>
                  <a:outerShdw blurRad="38100" dist="38100" dir="2700000" algn="tl">
                    <a:srgbClr val="000000">
                      <a:alpha val="43137"/>
                    </a:srgbClr>
                  </a:outerShdw>
                </a:effectLst>
              </a:rPr>
              <a:t>3. Futuristic Rather than Present Reality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10" y="1143000"/>
            <a:ext cx="8917781" cy="5486400"/>
          </a:xfrm>
        </p:spPr>
        <p:txBody>
          <a:bodyPr/>
          <a:lstStyle/>
          <a:p>
            <a:pPr marL="514350" indent="-514350">
              <a:spcBef>
                <a:spcPct val="0"/>
              </a:spcBef>
              <a:spcAft>
                <a:spcPts val="24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Rejection of the offer (Luke 17:22, 25)</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b="1" u="sng" dirty="0">
                <a:solidFill>
                  <a:srgbClr val="FFFFCC"/>
                </a:solidFill>
                <a:effectLst>
                  <a:outerShdw blurRad="38100" dist="38100" dir="2700000" algn="tl">
                    <a:srgbClr val="000000">
                      <a:alpha val="43137"/>
                    </a:srgbClr>
                  </a:outerShdw>
                </a:effectLst>
              </a:rPr>
              <a:t>Future kingdom to come instantaneously (Dan. 2:35, 44; Luke 17:23-33)</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Present tense? (Luke 17:20-21)</a:t>
            </a:r>
          </a:p>
          <a:p>
            <a:pPr marL="914400" lvl="1" indent="-514350">
              <a:spcBef>
                <a:spcPct val="0"/>
              </a:spcBef>
              <a:spcAft>
                <a:spcPts val="2400"/>
              </a:spcAft>
              <a:buClr>
                <a:srgbClr val="FF66FF"/>
              </a:buClr>
              <a:buSzPct val="100000"/>
              <a:buFont typeface="+mj-lt"/>
              <a:buAutoNum type="arabicParenR"/>
            </a:pPr>
            <a:r>
              <a:rPr lang="en-US" altLang="en-US" sz="2800" dirty="0">
                <a:effectLst>
                  <a:outerShdw blurRad="38100" dist="38100" dir="2700000" algn="tl">
                    <a:srgbClr val="000000">
                      <a:alpha val="43137"/>
                    </a:srgbClr>
                  </a:outerShdw>
                </a:effectLst>
              </a:rPr>
              <a:t>Pharisees asked the question in the present tense (Luke 17:20)</a:t>
            </a:r>
          </a:p>
          <a:p>
            <a:pPr marL="914400" lvl="1" indent="-514350">
              <a:spcBef>
                <a:spcPct val="0"/>
              </a:spcBef>
              <a:spcAft>
                <a:spcPts val="2400"/>
              </a:spcAft>
              <a:buClr>
                <a:srgbClr val="FF66FF"/>
              </a:buClr>
              <a:buSzPct val="100000"/>
              <a:buFont typeface="+mj-lt"/>
              <a:buAutoNum type="arabicParenR"/>
            </a:pPr>
            <a:r>
              <a:rPr lang="en-US" altLang="en-US" sz="2800" dirty="0">
                <a:effectLst>
                  <a:outerShdw blurRad="38100" dist="38100" dir="2700000" algn="tl">
                    <a:srgbClr val="000000">
                      <a:alpha val="43137"/>
                    </a:srgbClr>
                  </a:outerShdw>
                </a:effectLst>
              </a:rPr>
              <a:t>Biblical languages sometimes use the present tense to depict future certainty (Ps. 90:4; 2 Pet. 3:8; Josh. 6:2; Rom. 8:29-30; Jude 14; Matt. 13:31, 47; 26:2; 1 Cor. 15:42-44)</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2192" y="2514600"/>
            <a:ext cx="1910808" cy="1280160"/>
          </a:xfrm>
          <a:prstGeom prst="rect">
            <a:avLst/>
          </a:prstGeom>
          <a:noFill/>
          <a:ln w="9525">
            <a:noFill/>
            <a:miter lim="800000"/>
            <a:headEnd/>
            <a:tailEnd/>
          </a:ln>
        </p:spPr>
      </p:pic>
    </p:spTree>
    <p:extLst>
      <p:ext uri="{BB962C8B-B14F-4D97-AF65-F5344CB8AC3E}">
        <p14:creationId xmlns:p14="http://schemas.microsoft.com/office/powerpoint/2010/main" val="21918125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812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dirty="0">
                <a:effectLst>
                  <a:outerShdw blurRad="38100" dist="38100" dir="2700000" algn="tl">
                    <a:srgbClr val="000000">
                      <a:alpha val="43137"/>
                    </a:srgbClr>
                  </a:outerShdw>
                </a:effectLst>
              </a:rPr>
              <a:t>Statue </a:t>
            </a:r>
          </a:p>
          <a:p>
            <a:pPr algn="ctr" eaLnBrk="1" hangingPunct="1">
              <a:defRPr/>
            </a:pPr>
            <a:r>
              <a:rPr lang="en-US" altLang="en-US" dirty="0">
                <a:effectLst>
                  <a:outerShdw blurRad="38100" dist="38100" dir="2700000" algn="tl">
                    <a:srgbClr val="000000">
                      <a:alpha val="43137"/>
                    </a:srgbClr>
                  </a:outerShdw>
                </a:effectLst>
              </a:rPr>
              <a:t>&amp;</a:t>
            </a:r>
          </a:p>
          <a:p>
            <a:pPr algn="ctr" eaLnBrk="1" hangingPunct="1">
              <a:defRPr/>
            </a:pPr>
            <a:r>
              <a:rPr lang="en-US" altLang="en-US" dirty="0">
                <a:effectLst>
                  <a:outerShdw blurRad="38100" dist="38100" dir="2700000" algn="tl">
                    <a:srgbClr val="000000">
                      <a:alpha val="43137"/>
                    </a:srgbClr>
                  </a:outerShdw>
                </a:effectLst>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431929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17:20-21</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having been questioned by the Pharisees as to when the kingdom of God was coming, He answered them and said,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God is not coming with signs to be observed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will they say, ‘Look, here it is!’ or, ‘There it is!’ For behold, the kingdom of God is in your midst.’”</a:t>
            </a:r>
          </a:p>
        </p:txBody>
      </p:sp>
    </p:spTree>
    <p:extLst>
      <p:ext uri="{BB962C8B-B14F-4D97-AF65-F5344CB8AC3E}">
        <p14:creationId xmlns:p14="http://schemas.microsoft.com/office/powerpoint/2010/main" val="41248092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17:20-21</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having been questioned by the Pharisees as to when the kingdom of God was coming, He answered them and said, ‘The kingdom of God is not coming with signs to be observed; nor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they say</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lego</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‘Look, here it is!’ or, ‘There it is!’ For behold, the kingdom of God is in your midst.’”</a:t>
            </a:r>
          </a:p>
        </p:txBody>
      </p:sp>
    </p:spTree>
    <p:extLst>
      <p:ext uri="{BB962C8B-B14F-4D97-AF65-F5344CB8AC3E}">
        <p14:creationId xmlns:p14="http://schemas.microsoft.com/office/powerpoint/2010/main" val="10592115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600" dirty="0">
                <a:effectLst>
                  <a:outerShdw blurRad="38100" dist="38100" dir="2700000" algn="tl">
                    <a:srgbClr val="000000">
                      <a:alpha val="43137"/>
                    </a:srgbClr>
                  </a:outerShdw>
                </a:effectLst>
                <a:cs typeface="Calibri" panose="020F0502020204030204" pitchFamily="34" charset="0"/>
              </a:rPr>
              <a:t>E.R. Craven</a:t>
            </a:r>
            <a:br>
              <a:rPr lang="en-US" sz="2400" dirty="0">
                <a:effectLst>
                  <a:outerShdw blurRad="38100" dist="38100" dir="2700000" algn="tl">
                    <a:srgbClr val="000000">
                      <a:alpha val="43137"/>
                    </a:srgbClr>
                  </a:outerShdw>
                </a:effectLst>
                <a:cs typeface="Calibri" panose="020F0502020204030204" pitchFamily="34" charset="0"/>
              </a:rPr>
            </a:br>
            <a:r>
              <a:rPr lang="en-US" sz="1800" dirty="0">
                <a:solidFill>
                  <a:schemeClr val="tx1"/>
                </a:solidFill>
                <a:effectLst>
                  <a:outerShdw blurRad="38100" dist="38100" dir="2700000" algn="tl">
                    <a:srgbClr val="000000">
                      <a:alpha val="43137"/>
                    </a:srgbClr>
                  </a:outerShdw>
                </a:effectLst>
                <a:cs typeface="Calibri" panose="020F0502020204030204" pitchFamily="34" charset="0"/>
              </a:rPr>
              <a:t>“</a:t>
            </a:r>
            <a:r>
              <a:rPr lang="en-US" sz="1800" i="1" dirty="0">
                <a:solidFill>
                  <a:schemeClr val="tx1"/>
                </a:solidFill>
                <a:effectLst>
                  <a:outerShdw blurRad="38100" dist="38100" dir="2700000" algn="tl">
                    <a:srgbClr val="000000">
                      <a:alpha val="43137"/>
                    </a:srgbClr>
                  </a:outerShdw>
                </a:effectLst>
                <a:cs typeface="Calibri" panose="020F0502020204030204" pitchFamily="34" charset="0"/>
              </a:rPr>
              <a:t>Excursus on the </a:t>
            </a:r>
            <a:r>
              <a:rPr lang="en-US" sz="1800" i="1" dirty="0" err="1">
                <a:solidFill>
                  <a:schemeClr val="tx1"/>
                </a:solidFill>
                <a:effectLst>
                  <a:outerShdw blurRad="38100" dist="38100" dir="2700000" algn="tl">
                    <a:srgbClr val="000000">
                      <a:alpha val="43137"/>
                    </a:srgbClr>
                  </a:outerShdw>
                </a:effectLst>
                <a:cs typeface="Calibri" panose="020F0502020204030204" pitchFamily="34" charset="0"/>
              </a:rPr>
              <a:t>Basileia</a:t>
            </a:r>
            <a:r>
              <a:rPr lang="en-US" sz="1800" dirty="0">
                <a:solidFill>
                  <a:schemeClr val="tx1"/>
                </a:solidFill>
                <a:effectLst>
                  <a:outerShdw blurRad="38100" dist="38100" dir="2700000" algn="tl">
                    <a:srgbClr val="000000">
                      <a:alpha val="43137"/>
                    </a:srgbClr>
                  </a:outerShdw>
                </a:effectLst>
                <a:cs typeface="Calibri" panose="020F0502020204030204" pitchFamily="34" charset="0"/>
              </a:rPr>
              <a:t>,” in Revelation of John, J. P. Lange (New York: Scribner, 1874), 97.</a:t>
            </a:r>
            <a:endParaRPr lang="en-US" altLang="en-US" sz="18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00200"/>
            <a:ext cx="9144000" cy="3396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Does it not become manifest that this passage, so far from teaching the doctrine of a present establishment of the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Basileia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must be numbered amongst those that connect the establishment with the Second Advent?”</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4"/>
              <a:stretch>
                <a:fillRect/>
              </a:stretch>
            </p:blipFill>
            <p:spPr>
              <a:xfrm>
                <a:off x="4688419" y="5154400"/>
                <a:ext cx="29880" cy="18000"/>
              </a:xfrm>
              <a:prstGeom prst="rect">
                <a:avLst/>
              </a:prstGeom>
            </p:spPr>
          </p:pic>
        </mc:Fallback>
      </mc:AlternateContent>
      <p:pic>
        <p:nvPicPr>
          <p:cNvPr id="8" name="Picture 7">
            <a:extLst>
              <a:ext uri="{FF2B5EF4-FFF2-40B4-BE49-F238E27FC236}">
                <a16:creationId xmlns:a16="http://schemas.microsoft.com/office/drawing/2014/main" id="{0F5D728C-F0CB-4B78-A1E9-07C70A6BEF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01619" y="4572000"/>
            <a:ext cx="2740762" cy="1828800"/>
          </a:xfrm>
          <a:prstGeom prst="rect">
            <a:avLst/>
          </a:prstGeom>
        </p:spPr>
      </p:pic>
    </p:spTree>
    <p:extLst>
      <p:ext uri="{BB962C8B-B14F-4D97-AF65-F5344CB8AC3E}">
        <p14:creationId xmlns:p14="http://schemas.microsoft.com/office/powerpoint/2010/main" val="27360278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1"/>
            <a:ext cx="8691562" cy="746996"/>
          </a:xfrm>
        </p:spPr>
        <p:txBody>
          <a:bodyPr/>
          <a:lstStyle/>
          <a:p>
            <a:pPr algn="ctr" eaLnBrk="1" hangingPunct="1">
              <a:defRPr/>
            </a:pPr>
            <a:r>
              <a:rPr lang="en-US" altLang="en-US" sz="3600" dirty="0">
                <a:effectLst>
                  <a:outerShdw blurRad="38100" dist="38100" dir="2700000" algn="tl">
                    <a:srgbClr val="000000">
                      <a:alpha val="43137"/>
                    </a:srgbClr>
                  </a:outerShdw>
                </a:effectLst>
              </a:rPr>
              <a:t>3. Futuristic Rather than Present Reality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10" y="1143000"/>
            <a:ext cx="8917781" cy="5486400"/>
          </a:xfrm>
        </p:spPr>
        <p:txBody>
          <a:bodyPr/>
          <a:lstStyle/>
          <a:p>
            <a:pPr marL="514350" indent="-514350">
              <a:spcBef>
                <a:spcPct val="0"/>
              </a:spcBef>
              <a:spcAft>
                <a:spcPts val="24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Rejection of the offer (Luke 17:22, 25)</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Future kingdom to come instantaneously (Dan. 2:35, 44; Luke 17:23-33)</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b="1" u="sng" dirty="0">
                <a:solidFill>
                  <a:srgbClr val="FFFFCC"/>
                </a:solidFill>
                <a:effectLst>
                  <a:outerShdw blurRad="38100" dist="38100" dir="2700000" algn="tl">
                    <a:srgbClr val="000000">
                      <a:alpha val="43137"/>
                    </a:srgbClr>
                  </a:outerShdw>
                </a:effectLst>
              </a:rPr>
              <a:t>Present tense? (Luke 17:20-21)</a:t>
            </a:r>
          </a:p>
          <a:p>
            <a:pPr marL="914400" lvl="1" indent="-514350">
              <a:spcBef>
                <a:spcPct val="0"/>
              </a:spcBef>
              <a:spcAft>
                <a:spcPts val="2400"/>
              </a:spcAft>
              <a:buClr>
                <a:srgbClr val="FF66FF"/>
              </a:buClr>
              <a:buSzPct val="100000"/>
              <a:buFont typeface="+mj-lt"/>
              <a:buAutoNum type="arabicParenR"/>
            </a:pPr>
            <a:r>
              <a:rPr lang="en-US" altLang="en-US" sz="2800" dirty="0">
                <a:effectLst>
                  <a:outerShdw blurRad="38100" dist="38100" dir="2700000" algn="tl">
                    <a:srgbClr val="000000">
                      <a:alpha val="43137"/>
                    </a:srgbClr>
                  </a:outerShdw>
                </a:effectLst>
              </a:rPr>
              <a:t>Pharisees asked the question in the present tense (Luke 17:20)</a:t>
            </a:r>
          </a:p>
          <a:p>
            <a:pPr marL="914400" lvl="1" indent="-514350">
              <a:spcBef>
                <a:spcPct val="0"/>
              </a:spcBef>
              <a:spcAft>
                <a:spcPts val="2400"/>
              </a:spcAft>
              <a:buClr>
                <a:srgbClr val="FF66FF"/>
              </a:buClr>
              <a:buSzPct val="100000"/>
              <a:buFont typeface="+mj-lt"/>
              <a:buAutoNum type="arabicParenR"/>
            </a:pPr>
            <a:r>
              <a:rPr lang="en-US" altLang="en-US" sz="2800" dirty="0">
                <a:effectLst>
                  <a:outerShdw blurRad="38100" dist="38100" dir="2700000" algn="tl">
                    <a:srgbClr val="000000">
                      <a:alpha val="43137"/>
                    </a:srgbClr>
                  </a:outerShdw>
                </a:effectLst>
              </a:rPr>
              <a:t>Biblical languages sometimes use the present tense to depict future certainty (Ps. 90:4; 2 Pet. 3:8; Josh. 6:2; Rom. 8:29-30; Jude 14; Matt. 13:31, 47; 26:2; 1 Cor. 15:42-44)</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2192" y="2514600"/>
            <a:ext cx="1910808" cy="1280160"/>
          </a:xfrm>
          <a:prstGeom prst="rect">
            <a:avLst/>
          </a:prstGeom>
          <a:noFill/>
          <a:ln w="9525">
            <a:noFill/>
            <a:miter lim="800000"/>
            <a:headEnd/>
            <a:tailEnd/>
          </a:ln>
        </p:spPr>
      </p:pic>
    </p:spTree>
    <p:extLst>
      <p:ext uri="{BB962C8B-B14F-4D97-AF65-F5344CB8AC3E}">
        <p14:creationId xmlns:p14="http://schemas.microsoft.com/office/powerpoint/2010/main" val="31327023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17:20-21</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having been questioned by the Pharisees as to when the kingdom of God was coming, He answered them and said, ‘The kingdom of God is not coming with signs to be observed; nor will they say, ‘Look, here it is!’ or, ‘There it is!’ For behold, the kingdom of God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eimi</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your midst.’”</a:t>
            </a:r>
          </a:p>
        </p:txBody>
      </p:sp>
    </p:spTree>
    <p:extLst>
      <p:ext uri="{BB962C8B-B14F-4D97-AF65-F5344CB8AC3E}">
        <p14:creationId xmlns:p14="http://schemas.microsoft.com/office/powerpoint/2010/main" val="28518154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1"/>
            <a:ext cx="8691562" cy="746996"/>
          </a:xfrm>
        </p:spPr>
        <p:txBody>
          <a:bodyPr/>
          <a:lstStyle/>
          <a:p>
            <a:pPr algn="ctr" eaLnBrk="1" hangingPunct="1">
              <a:defRPr/>
            </a:pPr>
            <a:r>
              <a:rPr lang="en-US" altLang="en-US" sz="3600" dirty="0">
                <a:effectLst>
                  <a:outerShdw blurRad="38100" dist="38100" dir="2700000" algn="tl">
                    <a:srgbClr val="000000">
                      <a:alpha val="43137"/>
                    </a:srgbClr>
                  </a:outerShdw>
                </a:effectLst>
              </a:rPr>
              <a:t>3. Futuristic Rather than Present Reality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10" y="1143000"/>
            <a:ext cx="8917781" cy="5486400"/>
          </a:xfrm>
        </p:spPr>
        <p:txBody>
          <a:bodyPr/>
          <a:lstStyle/>
          <a:p>
            <a:pPr marL="514350" indent="-514350">
              <a:spcBef>
                <a:spcPct val="0"/>
              </a:spcBef>
              <a:spcAft>
                <a:spcPts val="24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Rejection of the offer (Luke 17:22, 25)</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Future kingdom to come instantaneously (Dan. 2:35, 44; Luke 17:23-33)</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b="1" dirty="0">
                <a:solidFill>
                  <a:srgbClr val="FFFFCC"/>
                </a:solidFill>
                <a:effectLst>
                  <a:outerShdw blurRad="38100" dist="38100" dir="2700000" algn="tl">
                    <a:srgbClr val="000000">
                      <a:alpha val="43137"/>
                    </a:srgbClr>
                  </a:outerShdw>
                </a:effectLst>
              </a:rPr>
              <a:t>Present tense? (Luke 17:20-21)</a:t>
            </a:r>
          </a:p>
          <a:p>
            <a:pPr marL="914400" lvl="1" indent="-514350">
              <a:spcBef>
                <a:spcPct val="0"/>
              </a:spcBef>
              <a:spcAft>
                <a:spcPts val="2400"/>
              </a:spcAft>
              <a:buClr>
                <a:srgbClr val="FF66FF"/>
              </a:buClr>
              <a:buSzPct val="100000"/>
              <a:buFont typeface="+mj-lt"/>
              <a:buAutoNum type="arabicParenR"/>
            </a:pPr>
            <a:r>
              <a:rPr lang="en-US" altLang="en-US" sz="2800" b="1" u="sng" dirty="0">
                <a:solidFill>
                  <a:srgbClr val="FFFFCC"/>
                </a:solidFill>
                <a:effectLst>
                  <a:outerShdw blurRad="38100" dist="38100" dir="2700000" algn="tl">
                    <a:srgbClr val="000000">
                      <a:alpha val="43137"/>
                    </a:srgbClr>
                  </a:outerShdw>
                </a:effectLst>
                <a:ea typeface="+mn-ea"/>
                <a:cs typeface="+mn-cs"/>
              </a:rPr>
              <a:t>Pharisees asked the question in the present tense (Luke 17:20)</a:t>
            </a:r>
          </a:p>
          <a:p>
            <a:pPr marL="914400" lvl="1" indent="-514350">
              <a:spcBef>
                <a:spcPct val="0"/>
              </a:spcBef>
              <a:spcAft>
                <a:spcPts val="2400"/>
              </a:spcAft>
              <a:buClr>
                <a:srgbClr val="FF66FF"/>
              </a:buClr>
              <a:buSzPct val="100000"/>
              <a:buFont typeface="+mj-lt"/>
              <a:buAutoNum type="arabicParenR"/>
            </a:pPr>
            <a:r>
              <a:rPr lang="en-US" altLang="en-US" sz="2800" dirty="0">
                <a:effectLst>
                  <a:outerShdw blurRad="38100" dist="38100" dir="2700000" algn="tl">
                    <a:srgbClr val="000000">
                      <a:alpha val="43137"/>
                    </a:srgbClr>
                  </a:outerShdw>
                </a:effectLst>
              </a:rPr>
              <a:t>Biblical languages sometimes use the present tense to depict future certainty (Ps. 90:4; 2 Pet. 3:8; Josh. 6:2; Rom. 8:29-30; Jude 14; Matt. 13:31, 47; 26:2; 1 Cor. 15:42-44)</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2192" y="2514600"/>
            <a:ext cx="1910808" cy="1280160"/>
          </a:xfrm>
          <a:prstGeom prst="rect">
            <a:avLst/>
          </a:prstGeom>
          <a:noFill/>
          <a:ln w="9525">
            <a:noFill/>
            <a:miter lim="800000"/>
            <a:headEnd/>
            <a:tailEnd/>
          </a:ln>
        </p:spPr>
      </p:pic>
    </p:spTree>
    <p:extLst>
      <p:ext uri="{BB962C8B-B14F-4D97-AF65-F5344CB8AC3E}">
        <p14:creationId xmlns:p14="http://schemas.microsoft.com/office/powerpoint/2010/main" val="39291178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17:20-21</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having been questioned by the Pharisees as to when the kingdom of God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coming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erchomai</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answered them and said, ‘The kingdom of God is not coming with signs to be observed; nor will they say, ‘Look, here it is!’ or, ‘There it is!’ For behold, the kingdom of God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eimi</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your midst.’”</a:t>
            </a:r>
          </a:p>
        </p:txBody>
      </p:sp>
    </p:spTree>
    <p:extLst>
      <p:ext uri="{BB962C8B-B14F-4D97-AF65-F5344CB8AC3E}">
        <p14:creationId xmlns:p14="http://schemas.microsoft.com/office/powerpoint/2010/main" val="26816745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2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96.</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447800"/>
            <a:ext cx="9144000" cy="5181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E. V. there is a difference in tense between the question of the Pharisees and the answer of Jesus—they asking, when the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Basileia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should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 and He answering, it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cometh</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with observation, it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within you—which necessarily implies a declaration of then existing establishment. This difference is altogether unauthorized—both the question and the answer are in the present; the question of the Pharisees should be translated “when cometh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erchetai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kingdom of God?” The question was asked in the vivid, . . .</a:t>
            </a:r>
            <a:endParaRPr lang="en-US" sz="3000" dirty="0">
              <a:effectLst>
                <a:outerShdw blurRad="38100" dist="38100" dir="2700000" algn="tl">
                  <a:srgbClr val="000000">
                    <a:alpha val="43137"/>
                  </a:srgbClr>
                </a:outerShdw>
              </a:effectLst>
              <a:latin typeface="Calibri" panose="020F0502020204030204" pitchFamily="34" charset="0"/>
            </a:endParaRPr>
          </a:p>
        </p:txBody>
      </p:sp>
      <p:pic>
        <p:nvPicPr>
          <p:cNvPr id="8" name="Picture 7">
            <a:extLst>
              <a:ext uri="{FF2B5EF4-FFF2-40B4-BE49-F238E27FC236}">
                <a16:creationId xmlns:a16="http://schemas.microsoft.com/office/drawing/2014/main" id="{F1FE37CA-99BB-4F8B-A0E0-30E2B2BB61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0" y="76200"/>
            <a:ext cx="1370381" cy="914400"/>
          </a:xfrm>
          <a:prstGeom prst="rect">
            <a:avLst/>
          </a:prstGeom>
        </p:spPr>
      </p:pic>
    </p:spTree>
    <p:extLst>
      <p:ext uri="{BB962C8B-B14F-4D97-AF65-F5344CB8AC3E}">
        <p14:creationId xmlns:p14="http://schemas.microsoft.com/office/powerpoint/2010/main" val="2964347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graphicFrame>
        <p:nvGraphicFramePr>
          <p:cNvPr id="4" name="Table 3"/>
          <p:cNvGraphicFramePr>
            <a:graphicFrameLocks noGrp="1"/>
          </p:cNvGraphicFramePr>
          <p:nvPr>
            <p:extLst>
              <p:ext uri="{D42A27DB-BD31-4B8C-83A1-F6EECF244321}">
                <p14:modId xmlns:p14="http://schemas.microsoft.com/office/powerpoint/2010/main" val="2478825021"/>
              </p:ext>
            </p:extLst>
          </p:nvPr>
        </p:nvGraphicFramePr>
        <p:xfrm>
          <a:off x="304800" y="1144368"/>
          <a:ext cx="8534400" cy="356616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Mysteries</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Israel’s Discipline &amp; Restoration</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txBody>
                  <a:tcPr/>
                </a:tc>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Establishment</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Eternal State</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Testimony of Early Church History</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1777522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2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96.</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447800"/>
            <a:ext cx="9144000" cy="30415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dramatic present; it manifestly had reference to the future; it would be in defiance of every conceivable law of language to suppose that our Lord, in following the lead of His questioners, intended to indicate a different tense. The question and the answer are but illustrations of that law proper to all languages, but pre-eminently to the Greek.”</a:t>
            </a:r>
          </a:p>
        </p:txBody>
      </p:sp>
      <p:pic>
        <p:nvPicPr>
          <p:cNvPr id="8" name="Picture 7">
            <a:extLst>
              <a:ext uri="{FF2B5EF4-FFF2-40B4-BE49-F238E27FC236}">
                <a16:creationId xmlns:a16="http://schemas.microsoft.com/office/drawing/2014/main" id="{7ABDE36E-31C5-4AB3-B0BE-318C378F03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0" y="76200"/>
            <a:ext cx="1370381" cy="914400"/>
          </a:xfrm>
          <a:prstGeom prst="rect">
            <a:avLst/>
          </a:prstGeom>
        </p:spPr>
      </p:pic>
    </p:spTree>
    <p:extLst>
      <p:ext uri="{BB962C8B-B14F-4D97-AF65-F5344CB8AC3E}">
        <p14:creationId xmlns:p14="http://schemas.microsoft.com/office/powerpoint/2010/main" val="32596916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1"/>
            <a:ext cx="8691562" cy="746996"/>
          </a:xfrm>
        </p:spPr>
        <p:txBody>
          <a:bodyPr/>
          <a:lstStyle/>
          <a:p>
            <a:pPr algn="ctr" eaLnBrk="1" hangingPunct="1">
              <a:defRPr/>
            </a:pPr>
            <a:r>
              <a:rPr lang="en-US" altLang="en-US" sz="3600" dirty="0">
                <a:effectLst>
                  <a:outerShdw blurRad="38100" dist="38100" dir="2700000" algn="tl">
                    <a:srgbClr val="000000">
                      <a:alpha val="43137"/>
                    </a:srgbClr>
                  </a:outerShdw>
                </a:effectLst>
              </a:rPr>
              <a:t>3. Futuristic Rather than Present Reality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10" y="1143000"/>
            <a:ext cx="8917781" cy="5486400"/>
          </a:xfrm>
        </p:spPr>
        <p:txBody>
          <a:bodyPr/>
          <a:lstStyle/>
          <a:p>
            <a:pPr marL="514350" indent="-514350">
              <a:spcBef>
                <a:spcPct val="0"/>
              </a:spcBef>
              <a:spcAft>
                <a:spcPts val="24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Rejection of the offer (Luke 17:22, 25)</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Future kingdom to come instantaneously (Dan. 2:35, 44; Luke 17:23-33)</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b="1" dirty="0">
                <a:solidFill>
                  <a:srgbClr val="FFFFCC"/>
                </a:solidFill>
                <a:effectLst>
                  <a:outerShdw blurRad="38100" dist="38100" dir="2700000" algn="tl">
                    <a:srgbClr val="000000">
                      <a:alpha val="43137"/>
                    </a:srgbClr>
                  </a:outerShdw>
                </a:effectLst>
              </a:rPr>
              <a:t>Present tense? (Luke 17:20-21)</a:t>
            </a:r>
          </a:p>
          <a:p>
            <a:pPr marL="914400" lvl="1" indent="-514350">
              <a:spcBef>
                <a:spcPct val="0"/>
              </a:spcBef>
              <a:spcAft>
                <a:spcPts val="2400"/>
              </a:spcAft>
              <a:buClr>
                <a:srgbClr val="FF66FF"/>
              </a:buClr>
              <a:buSzPct val="100000"/>
              <a:buFont typeface="+mj-lt"/>
              <a:buAutoNum type="arabicParenR"/>
            </a:pPr>
            <a:r>
              <a:rPr lang="en-US" altLang="en-US" sz="2800" dirty="0">
                <a:effectLst>
                  <a:outerShdw blurRad="38100" dist="38100" dir="2700000" algn="tl">
                    <a:srgbClr val="000000">
                      <a:alpha val="43137"/>
                    </a:srgbClr>
                  </a:outerShdw>
                </a:effectLst>
                <a:ea typeface="+mn-ea"/>
                <a:cs typeface="+mn-cs"/>
              </a:rPr>
              <a:t>Pharisees asked the question in the present tense (Luke 17:20)</a:t>
            </a:r>
          </a:p>
          <a:p>
            <a:pPr marL="914400" lvl="1" indent="-514350">
              <a:spcBef>
                <a:spcPct val="0"/>
              </a:spcBef>
              <a:spcAft>
                <a:spcPts val="2400"/>
              </a:spcAft>
              <a:buClr>
                <a:srgbClr val="FF66FF"/>
              </a:buClr>
              <a:buSzPct val="100000"/>
              <a:buFont typeface="+mj-lt"/>
              <a:buAutoNum type="arabicParenR"/>
            </a:pPr>
            <a:r>
              <a:rPr lang="en-US" altLang="en-US" sz="2800" b="1" u="sng" dirty="0">
                <a:solidFill>
                  <a:srgbClr val="FFFFCC"/>
                </a:solidFill>
                <a:effectLst>
                  <a:outerShdw blurRad="38100" dist="38100" dir="2700000" algn="tl">
                    <a:srgbClr val="000000">
                      <a:alpha val="43137"/>
                    </a:srgbClr>
                  </a:outerShdw>
                </a:effectLst>
                <a:ea typeface="+mn-ea"/>
                <a:cs typeface="+mn-cs"/>
              </a:rPr>
              <a:t>Biblical languages sometimes use the present tense to depict future certainty (Ps. 90:4; 2 Pet. 3:8; Josh. 6:2; Rom. 8:29-30; Jude 14; Matt. 13:31, 47; 26:2; 1 Cor. 15:42-44)</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2192" y="2514600"/>
            <a:ext cx="1910808" cy="1280160"/>
          </a:xfrm>
          <a:prstGeom prst="rect">
            <a:avLst/>
          </a:prstGeom>
          <a:noFill/>
          <a:ln w="9525">
            <a:noFill/>
            <a:miter lim="800000"/>
            <a:headEnd/>
            <a:tailEnd/>
          </a:ln>
        </p:spPr>
      </p:pic>
    </p:spTree>
    <p:extLst>
      <p:ext uri="{BB962C8B-B14F-4D97-AF65-F5344CB8AC3E}">
        <p14:creationId xmlns:p14="http://schemas.microsoft.com/office/powerpoint/2010/main" val="37786034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A9DEF1-4DA9-4078-A055-39782F4965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2819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2 Peter 3:8 </a:t>
            </a:r>
          </a:p>
          <a:p>
            <a:pPr marL="0" lvl="0" indent="0" algn="just" eaLnBrk="1" hangingPunct="1">
              <a:spcBef>
                <a:spcPct val="0"/>
              </a:spcBef>
              <a:spcAft>
                <a:spcPts val="1200"/>
              </a:spcAft>
              <a:buClrTx/>
              <a:buSzTx/>
              <a:buNone/>
            </a:pPr>
            <a:r>
              <a:rPr lang="en-US" sz="3600" dirty="0">
                <a:solidFill>
                  <a:srgbClr val="FFFFFF"/>
                </a:solidFill>
                <a:effectLst>
                  <a:outerShdw blurRad="38100" dist="38100" dir="2700000" algn="tl">
                    <a:srgbClr val="000000">
                      <a:alpha val="43137"/>
                    </a:srgbClr>
                  </a:outerShdw>
                </a:effectLst>
                <a:cs typeface="Arial" charset="0"/>
              </a:rPr>
              <a:t>“</a:t>
            </a:r>
            <a:r>
              <a:rPr lang="en-US" sz="3600" dirty="0">
                <a:effectLst>
                  <a:outerShdw blurRad="38100" dist="38100" dir="2700000" algn="tl">
                    <a:srgbClr val="000000">
                      <a:alpha val="43137"/>
                    </a:srgbClr>
                  </a:outerShdw>
                </a:effectLst>
              </a:rPr>
              <a:t>But do not let this one </a:t>
            </a:r>
            <a:r>
              <a:rPr lang="en-US" sz="3600" i="1" dirty="0">
                <a:effectLst>
                  <a:outerShdw blurRad="38100" dist="38100" dir="2700000" algn="tl">
                    <a:srgbClr val="000000">
                      <a:alpha val="43137"/>
                    </a:srgbClr>
                  </a:outerShdw>
                </a:effectLst>
              </a:rPr>
              <a:t>fact</a:t>
            </a:r>
            <a:r>
              <a:rPr lang="en-US" sz="3600" dirty="0">
                <a:effectLst>
                  <a:outerShdw blurRad="38100" dist="38100" dir="2700000" algn="tl">
                    <a:srgbClr val="000000">
                      <a:alpha val="43137"/>
                    </a:srgbClr>
                  </a:outerShdw>
                </a:effectLst>
              </a:rPr>
              <a:t> escape your notice, beloved, that with the Lord one day is like a thousand years, and a thousand years like one day.</a:t>
            </a:r>
            <a:r>
              <a:rPr lang="en-US" altLang="en-US" sz="3600"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206750" y="2819400"/>
            <a:ext cx="2730500" cy="1828800"/>
          </a:xfrm>
          <a:prstGeom prst="rect">
            <a:avLst/>
          </a:prstGeom>
          <a:noFill/>
          <a:ln w="9525">
            <a:noFill/>
            <a:miter lim="800000"/>
            <a:headEnd/>
            <a:tailEnd/>
          </a:ln>
        </p:spPr>
      </p:pic>
    </p:spTree>
    <p:extLst>
      <p:ext uri="{BB962C8B-B14F-4D97-AF65-F5344CB8AC3E}">
        <p14:creationId xmlns:p14="http://schemas.microsoft.com/office/powerpoint/2010/main" val="11562610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A9DEF1-4DA9-4078-A055-39782F4965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2819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Joshua 6:2 </a:t>
            </a:r>
          </a:p>
          <a:p>
            <a:pPr marL="0" lvl="0" indent="0" algn="just" eaLnBrk="1" hangingPunct="1">
              <a:spcBef>
                <a:spcPct val="0"/>
              </a:spcBef>
              <a:spcAft>
                <a:spcPts val="1200"/>
              </a:spcAft>
              <a:buClrTx/>
              <a:buSzTx/>
              <a:buNone/>
            </a:pPr>
            <a:r>
              <a:rPr lang="en-US" sz="3600" dirty="0">
                <a:solidFill>
                  <a:srgbClr val="FFFFFF"/>
                </a:solidFill>
                <a:effectLst>
                  <a:outerShdw blurRad="38100" dist="38100" dir="2700000" algn="tl">
                    <a:srgbClr val="000000">
                      <a:alpha val="43137"/>
                    </a:srgbClr>
                  </a:outerShdw>
                </a:effectLst>
                <a:cs typeface="Arial" charset="0"/>
              </a:rPr>
              <a:t>“</a:t>
            </a:r>
            <a:r>
              <a:rPr lang="en-US" sz="3600" dirty="0">
                <a:effectLst>
                  <a:outerShdw blurRad="38100" dist="38100" dir="2700000" algn="tl">
                    <a:srgbClr val="000000">
                      <a:alpha val="43137"/>
                    </a:srgbClr>
                  </a:outerShdw>
                </a:effectLst>
              </a:rPr>
              <a:t>The </a:t>
            </a:r>
            <a:r>
              <a:rPr lang="en-US" sz="3600" cap="small" dirty="0">
                <a:effectLst>
                  <a:outerShdw blurRad="38100" dist="38100" dir="2700000" algn="tl">
                    <a:srgbClr val="000000">
                      <a:alpha val="43137"/>
                    </a:srgbClr>
                  </a:outerShdw>
                </a:effectLst>
              </a:rPr>
              <a:t>Lord</a:t>
            </a:r>
            <a:r>
              <a:rPr lang="en-US" sz="3600" dirty="0">
                <a:effectLst>
                  <a:outerShdw blurRad="38100" dist="38100" dir="2700000" algn="tl">
                    <a:srgbClr val="000000">
                      <a:alpha val="43137"/>
                    </a:srgbClr>
                  </a:outerShdw>
                </a:effectLst>
              </a:rPr>
              <a:t> said to Joshua, “See, I have given Jericho into your hand, with its king </a:t>
            </a:r>
            <a:r>
              <a:rPr lang="en-US" sz="3600" i="1" dirty="0">
                <a:effectLst>
                  <a:outerShdw blurRad="38100" dist="38100" dir="2700000" algn="tl">
                    <a:srgbClr val="000000">
                      <a:alpha val="43137"/>
                    </a:srgbClr>
                  </a:outerShdw>
                </a:effectLst>
              </a:rPr>
              <a:t>and</a:t>
            </a:r>
            <a:r>
              <a:rPr lang="en-US" sz="3600" dirty="0">
                <a:effectLst>
                  <a:outerShdw blurRad="38100" dist="38100" dir="2700000" algn="tl">
                    <a:srgbClr val="000000">
                      <a:alpha val="43137"/>
                    </a:srgbClr>
                  </a:outerShdw>
                </a:effectLst>
              </a:rPr>
              <a:t> the valiant warriors.</a:t>
            </a:r>
            <a:r>
              <a:rPr lang="en-US" altLang="en-US" sz="3600"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206750" y="2819400"/>
            <a:ext cx="2730500" cy="1828800"/>
          </a:xfrm>
          <a:prstGeom prst="rect">
            <a:avLst/>
          </a:prstGeom>
          <a:noFill/>
          <a:ln w="9525">
            <a:noFill/>
            <a:miter lim="800000"/>
            <a:headEnd/>
            <a:tailEnd/>
          </a:ln>
        </p:spPr>
      </p:pic>
    </p:spTree>
    <p:extLst>
      <p:ext uri="{BB962C8B-B14F-4D97-AF65-F5344CB8AC3E}">
        <p14:creationId xmlns:p14="http://schemas.microsoft.com/office/powerpoint/2010/main" val="4797033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93B508-0C47-422D-AC7B-091035697E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p:cNvSpPr/>
          <p:nvPr/>
        </p:nvSpPr>
        <p:spPr>
          <a:xfrm>
            <a:off x="0" y="0"/>
            <a:ext cx="9144000" cy="4585871"/>
          </a:xfrm>
          <a:prstGeom prst="rect">
            <a:avLst/>
          </a:prstGeom>
        </p:spPr>
        <p:txBody>
          <a:bodyPr wrap="square">
            <a:spAutoFit/>
          </a:bodyPr>
          <a:lstStyle/>
          <a:p>
            <a:pPr algn="ct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8:29–30</a:t>
            </a:r>
            <a:endPar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spcAft>
                <a:spcPts val="100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those whom He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foreknew</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also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predestined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become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conformed to the image of His Son, so that He would be the firstborn among many brethren;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these whom He predestined, He also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these whom He called, He also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these whom He justified, He also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glorified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848327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A9DEF1-4DA9-4078-A055-39782F4965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2819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Jude 14 </a:t>
            </a:r>
          </a:p>
          <a:p>
            <a:pPr marL="0" lvl="0" indent="0" algn="just" eaLnBrk="1" hangingPunct="1">
              <a:spcBef>
                <a:spcPct val="0"/>
              </a:spcBef>
              <a:spcAft>
                <a:spcPts val="1200"/>
              </a:spcAft>
              <a:buClrTx/>
              <a:buSzTx/>
              <a:buNone/>
            </a:pPr>
            <a:r>
              <a:rPr lang="en-US" sz="3600" dirty="0">
                <a:effectLst>
                  <a:outerShdw blurRad="38100" dist="38100" dir="2700000" algn="tl">
                    <a:srgbClr val="000000">
                      <a:alpha val="43137"/>
                    </a:srgbClr>
                  </a:outerShdw>
                </a:effectLst>
              </a:rPr>
              <a:t>“It was also about these men that Enoch, in the seventh generation from Adam, prophesied, saying, ‘Behold, the Lord </a:t>
            </a:r>
            <a:r>
              <a:rPr lang="en-US" sz="3600" b="1" u="sng" dirty="0">
                <a:solidFill>
                  <a:srgbClr val="FFFFCC"/>
                </a:solidFill>
                <a:effectLst>
                  <a:outerShdw blurRad="38100" dist="38100" dir="2700000" algn="tl">
                    <a:srgbClr val="000000">
                      <a:alpha val="43137"/>
                    </a:srgbClr>
                  </a:outerShdw>
                </a:effectLst>
              </a:rPr>
              <a:t>came</a:t>
            </a:r>
            <a:r>
              <a:rPr lang="en-US" sz="3600" dirty="0">
                <a:effectLst>
                  <a:outerShdw blurRad="38100" dist="38100" dir="2700000" algn="tl">
                    <a:srgbClr val="000000">
                      <a:alpha val="43137"/>
                    </a:srgbClr>
                  </a:outerShdw>
                </a:effectLst>
              </a:rPr>
              <a:t> with many thousands of His holy ones.’</a:t>
            </a:r>
            <a:r>
              <a:rPr lang="en-US" altLang="en-US" sz="3600"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206750" y="3009899"/>
            <a:ext cx="2730500" cy="1828800"/>
          </a:xfrm>
          <a:prstGeom prst="rect">
            <a:avLst/>
          </a:prstGeom>
          <a:noFill/>
          <a:ln w="9525">
            <a:noFill/>
            <a:miter lim="800000"/>
            <a:headEnd/>
            <a:tailEnd/>
          </a:ln>
        </p:spPr>
      </p:pic>
    </p:spTree>
    <p:extLst>
      <p:ext uri="{BB962C8B-B14F-4D97-AF65-F5344CB8AC3E}">
        <p14:creationId xmlns:p14="http://schemas.microsoft.com/office/powerpoint/2010/main" val="13076019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228600"/>
            <a:ext cx="9143999" cy="1143000"/>
          </a:xfrm>
        </p:spPr>
        <p:txBody>
          <a:bodyPr/>
          <a:lstStyle/>
          <a:p>
            <a:pPr lvl="0" algn="ctr" eaLnBrk="1" hangingPunct="1">
              <a:spcAft>
                <a:spcPts val="600"/>
              </a:spcAft>
            </a:pPr>
            <a:r>
              <a:rPr lang="en-US" sz="3600" dirty="0">
                <a:solidFill>
                  <a:srgbClr val="00FFFF"/>
                </a:solidFill>
                <a:effectLst>
                  <a:outerShdw blurRad="38100" dist="38100" dir="2700000" algn="tl">
                    <a:srgbClr val="000000">
                      <a:alpha val="43137"/>
                    </a:srgbClr>
                  </a:outerShdw>
                </a:effectLst>
                <a:cs typeface="Calibri" panose="020F0502020204030204" pitchFamily="34" charset="0"/>
              </a:rPr>
              <a:t>Futuristic Present</a:t>
            </a:r>
            <a:br>
              <a:rPr 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sz="1600"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Daniel B. Wallace, </a:t>
            </a:r>
            <a:r>
              <a:rPr lang="en-US" sz="1600" i="1"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Greek Grammar Beyond the Basics: An Exegetical Syntax of the New Testament with Scripture, Subject, and Greek Word Indexes</a:t>
            </a:r>
            <a:r>
              <a:rPr lang="en-US" sz="1600"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 (Grand Rapids: Zondervan, 1996), 535-35.</a:t>
            </a:r>
            <a:endParaRPr 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47107" name="Rectangle 3"/>
          <p:cNvSpPr>
            <a:spLocks noGrp="1" noChangeArrowheads="1"/>
          </p:cNvSpPr>
          <p:nvPr>
            <p:ph type="body" idx="4294967295"/>
          </p:nvPr>
        </p:nvSpPr>
        <p:spPr>
          <a:xfrm>
            <a:off x="2286000" y="1604128"/>
            <a:ext cx="6705600" cy="4034672"/>
          </a:xfrm>
        </p:spPr>
        <p:txBody>
          <a:bodyPr/>
          <a:lstStyle/>
          <a:p>
            <a:pPr marL="0" indent="0" algn="just">
              <a:buNone/>
              <a:defRPr/>
            </a:pPr>
            <a:r>
              <a:rPr lang="en-US" dirty="0">
                <a:effectLst>
                  <a:outerShdw blurRad="38100" dist="38100" dir="2700000" algn="tl">
                    <a:srgbClr val="000000">
                      <a:alpha val="43137"/>
                    </a:srgbClr>
                  </a:outerShdw>
                </a:effectLst>
              </a:rPr>
              <a:t>“The present tense may be used to describe a future event, though. . . . it typically adds connotations of immediacy and certainty....</a:t>
            </a:r>
            <a:r>
              <a:rPr lang="en-US" b="1" u="sng" dirty="0">
                <a:solidFill>
                  <a:srgbClr val="FFFFCC"/>
                </a:solidFill>
                <a:effectLst>
                  <a:outerShdw blurRad="38100" dist="38100" dir="2700000" algn="tl">
                    <a:srgbClr val="000000">
                      <a:alpha val="43137"/>
                    </a:srgbClr>
                  </a:outerShdw>
                </a:effectLst>
              </a:rPr>
              <a:t>The present tense may describe an event that is </a:t>
            </a:r>
            <a:r>
              <a:rPr lang="en-US" b="1" i="1" u="sng" dirty="0">
                <a:solidFill>
                  <a:srgbClr val="FFFFCC"/>
                </a:solidFill>
                <a:effectLst>
                  <a:outerShdw blurRad="38100" dist="38100" dir="2700000" algn="tl">
                    <a:srgbClr val="000000">
                      <a:alpha val="43137"/>
                    </a:srgbClr>
                  </a:outerShdw>
                </a:effectLst>
              </a:rPr>
              <a:t>wholly</a:t>
            </a:r>
            <a:r>
              <a:rPr lang="en-US" b="1" u="sng" dirty="0">
                <a:solidFill>
                  <a:srgbClr val="FFFFCC"/>
                </a:solidFill>
                <a:effectLst>
                  <a:outerShdw blurRad="38100" dist="38100" dir="2700000" algn="tl">
                    <a:srgbClr val="000000">
                      <a:alpha val="43137"/>
                    </a:srgbClr>
                  </a:outerShdw>
                </a:effectLst>
              </a:rPr>
              <a:t> subsequent to the time of speaking, although as if it were present.</a:t>
            </a:r>
            <a:r>
              <a:rPr lang="en-US" dirty="0">
                <a:effectLst>
                  <a:outerShdw blurRad="38100" dist="38100" dir="2700000" algn="tl">
                    <a:srgbClr val="000000">
                      <a:alpha val="43137"/>
                    </a:srgbClr>
                  </a:outerShdw>
                </a:effectLst>
              </a:rPr>
              <a:t>”</a:t>
            </a:r>
          </a:p>
        </p:txBody>
      </p:sp>
      <p:pic>
        <p:nvPicPr>
          <p:cNvPr id="5427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806878"/>
            <a:ext cx="1908608" cy="253652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50014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A9DEF1-4DA9-4078-A055-39782F4965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2819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1 John 2:17 </a:t>
            </a:r>
          </a:p>
          <a:p>
            <a:pPr marL="0" lvl="0" indent="0" algn="just" eaLnBrk="1" hangingPunct="1">
              <a:spcBef>
                <a:spcPct val="0"/>
              </a:spcBef>
              <a:spcAft>
                <a:spcPts val="1200"/>
              </a:spcAft>
              <a:buClrTx/>
              <a:buSzTx/>
              <a:buNone/>
            </a:pPr>
            <a:r>
              <a:rPr lang="en-US" sz="3600" dirty="0">
                <a:solidFill>
                  <a:srgbClr val="FFFFFF"/>
                </a:solidFill>
                <a:effectLst>
                  <a:outerShdw blurRad="38100" dist="38100" dir="2700000" algn="tl">
                    <a:srgbClr val="000000">
                      <a:alpha val="43137"/>
                    </a:srgbClr>
                  </a:outerShdw>
                </a:effectLst>
                <a:cs typeface="Arial" charset="0"/>
              </a:rPr>
              <a:t>“</a:t>
            </a:r>
            <a:r>
              <a:rPr lang="en-US" sz="3600" dirty="0">
                <a:effectLst>
                  <a:outerShdw blurRad="38100" dist="38100" dir="2700000" algn="tl">
                    <a:srgbClr val="000000">
                      <a:alpha val="43137"/>
                    </a:srgbClr>
                  </a:outerShdw>
                </a:effectLst>
              </a:rPr>
              <a:t>The world is passing away </a:t>
            </a:r>
            <a:r>
              <a:rPr lang="en-US" sz="3600" b="1" i="1" dirty="0">
                <a:solidFill>
                  <a:srgbClr val="FFFFCC"/>
                </a:solidFill>
                <a:effectLst>
                  <a:outerShdw blurRad="38100" dist="38100" dir="2700000" algn="tl">
                    <a:srgbClr val="000000">
                      <a:alpha val="43137"/>
                    </a:srgbClr>
                  </a:outerShdw>
                </a:effectLst>
              </a:rPr>
              <a:t>(</a:t>
            </a:r>
            <a:r>
              <a:rPr lang="en-US" sz="3600" b="1" i="1" dirty="0" err="1">
                <a:solidFill>
                  <a:srgbClr val="FFFFCC"/>
                </a:solidFill>
                <a:effectLst>
                  <a:outerShdw blurRad="38100" dist="38100" dir="2700000" algn="tl">
                    <a:srgbClr val="000000">
                      <a:alpha val="43137"/>
                    </a:srgbClr>
                  </a:outerShdw>
                </a:effectLst>
              </a:rPr>
              <a:t>paragō</a:t>
            </a:r>
            <a:r>
              <a:rPr lang="en-US" sz="3600" b="1" i="1" dirty="0">
                <a:solidFill>
                  <a:srgbClr val="FFFFCC"/>
                </a:solidFill>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 and </a:t>
            </a:r>
            <a:r>
              <a:rPr lang="en-US" sz="3600" i="1" dirty="0">
                <a:effectLst>
                  <a:outerShdw blurRad="38100" dist="38100" dir="2700000" algn="tl">
                    <a:srgbClr val="000000">
                      <a:alpha val="43137"/>
                    </a:srgbClr>
                  </a:outerShdw>
                </a:effectLst>
              </a:rPr>
              <a:t>also</a:t>
            </a:r>
            <a:r>
              <a:rPr lang="en-US" sz="3600" dirty="0">
                <a:effectLst>
                  <a:outerShdw blurRad="38100" dist="38100" dir="2700000" algn="tl">
                    <a:srgbClr val="000000">
                      <a:alpha val="43137"/>
                    </a:srgbClr>
                  </a:outerShdw>
                </a:effectLst>
              </a:rPr>
              <a:t> its lusts; but the one who does the will of God lives forever.</a:t>
            </a:r>
            <a:r>
              <a:rPr lang="en-US" altLang="en-US" sz="3600"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206750" y="2819400"/>
            <a:ext cx="2730500" cy="1828800"/>
          </a:xfrm>
          <a:prstGeom prst="rect">
            <a:avLst/>
          </a:prstGeom>
          <a:noFill/>
          <a:ln w="9525">
            <a:noFill/>
            <a:miter lim="800000"/>
            <a:headEnd/>
            <a:tailEnd/>
          </a:ln>
        </p:spPr>
      </p:pic>
    </p:spTree>
    <p:extLst>
      <p:ext uri="{BB962C8B-B14F-4D97-AF65-F5344CB8AC3E}">
        <p14:creationId xmlns:p14="http://schemas.microsoft.com/office/powerpoint/2010/main" val="39634954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2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96-97.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371600"/>
            <a:ext cx="9144000" cy="5181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“[P]re-eminently to the Greek, by which a certain future may be represented by a verb in the present; illustrations may be found, Matt. 26:2 (after two days is the feast of the Passover, and the Son of Man is betrayed, etc.); 1 Cor. 15:42–44 (it is sown in corruption, it is [in the future resurrection] raised in incorruption)....To the conclusion that the language of our Lord must be understood as having reference to the future, it may also be remarked, we are shut up by the following considerations: The supposition disconnects His words from the immediately-following address to the disciples, whilst the contrary supposition brings them into manifest and beautiful connection therewith, and with His other utterances In this connection may be considered that class of passages which…</a:t>
            </a:r>
          </a:p>
        </p:txBody>
      </p:sp>
      <p:pic>
        <p:nvPicPr>
          <p:cNvPr id="8" name="Picture 7">
            <a:extLst>
              <a:ext uri="{FF2B5EF4-FFF2-40B4-BE49-F238E27FC236}">
                <a16:creationId xmlns:a16="http://schemas.microsoft.com/office/drawing/2014/main" id="{EC39D403-8EA5-4448-9285-E9EEDC14B2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0" y="76200"/>
            <a:ext cx="1370381" cy="914400"/>
          </a:xfrm>
          <a:prstGeom prst="rect">
            <a:avLst/>
          </a:prstGeom>
        </p:spPr>
      </p:pic>
    </p:spTree>
    <p:extLst>
      <p:ext uri="{BB962C8B-B14F-4D97-AF65-F5344CB8AC3E}">
        <p14:creationId xmlns:p14="http://schemas.microsoft.com/office/powerpoint/2010/main" val="39024290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2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96-97.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371600"/>
            <a:ext cx="9144000" cy="5181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regarded as teaching the doctrine of a present </a:t>
            </a:r>
            <a:r>
              <a:rPr lang="en-US" sz="27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Basileia</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their use of present verb when mentioning it. (Reference is not now had to those in which there is taught in the context that apparently requires the hypothesis of a present kingdom—each of these receives an independent consideration). These passages are: all those parables which thus refer to the </a:t>
            </a:r>
            <a:r>
              <a:rPr lang="en-US" sz="27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Basileia</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Matt. 13:31, 38, 44, 45, 47, etc.; also Matt. 11:11; Rom. 14:17. These, it is admitted, are all consistent with the hypothesis of a present kingdom; but, under the rule set forth under the preceding head, they are all grammatically consistent with that of a certain future establishment.”</a:t>
            </a:r>
          </a:p>
        </p:txBody>
      </p:sp>
      <p:pic>
        <p:nvPicPr>
          <p:cNvPr id="8" name="Picture 7">
            <a:extLst>
              <a:ext uri="{FF2B5EF4-FFF2-40B4-BE49-F238E27FC236}">
                <a16:creationId xmlns:a16="http://schemas.microsoft.com/office/drawing/2014/main" id="{0280A2D6-F94E-4597-896C-8BF6F1F11A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0" y="76200"/>
            <a:ext cx="1370381" cy="914400"/>
          </a:xfrm>
          <a:prstGeom prst="rect">
            <a:avLst/>
          </a:prstGeom>
        </p:spPr>
      </p:pic>
    </p:spTree>
    <p:extLst>
      <p:ext uri="{BB962C8B-B14F-4D97-AF65-F5344CB8AC3E}">
        <p14:creationId xmlns:p14="http://schemas.microsoft.com/office/powerpoint/2010/main" val="1215666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1171432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15:42-44</a:t>
            </a:r>
          </a:p>
          <a:p>
            <a:pPr algn="just">
              <a:spcBef>
                <a:spcPts val="600"/>
              </a:spcBef>
              <a:spcAft>
                <a:spcPts val="600"/>
              </a:spcAft>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42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also is the resurrection of the dead. It is sown a perishable body, it is raised an imperishable body; </a:t>
            </a:r>
            <a:r>
              <a:rPr lang="en-US" sz="3400" baseline="30000" dirty="0">
                <a:effectLst>
                  <a:outerShdw blurRad="38100" dist="38100" dir="2700000" algn="tl">
                    <a:srgbClr val="000000">
                      <a:alpha val="43137"/>
                    </a:srgbClr>
                  </a:outerShdw>
                </a:effectLst>
                <a:latin typeface="Calibri" panose="020F0502020204030204" pitchFamily="34" charset="0"/>
              </a:rPr>
              <a:t>43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is sown in dishonor, it is raised in glory; it is sown in weakness, it is raised in power; </a:t>
            </a:r>
            <a:r>
              <a:rPr lang="en-US" sz="3400" baseline="30000" dirty="0">
                <a:effectLst>
                  <a:outerShdw blurRad="38100" dist="38100" dir="2700000" algn="tl">
                    <a:srgbClr val="000000">
                      <a:alpha val="43137"/>
                    </a:srgbClr>
                  </a:outerShdw>
                </a:effectLst>
                <a:latin typeface="Calibri" panose="020F0502020204030204" pitchFamily="34" charset="0"/>
              </a:rPr>
              <a:t>44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is sown a natural body, it is raised a spiritual body. If there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eimi</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natural body, there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eimi</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also a spiritual body.’”</a:t>
            </a:r>
          </a:p>
        </p:txBody>
      </p:sp>
    </p:spTree>
    <p:extLst>
      <p:ext uri="{BB962C8B-B14F-4D97-AF65-F5344CB8AC3E}">
        <p14:creationId xmlns:p14="http://schemas.microsoft.com/office/powerpoint/2010/main" val="28077314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2457452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 The Kingdom is Within Your Midst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(Luke 17:20-21)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8" y="1600200"/>
            <a:ext cx="8765381"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Does not say “the kingdom is within you” </a:t>
            </a:r>
          </a:p>
          <a:p>
            <a:pPr marL="514350" indent="-51435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Sufficiency of the offer of the kingdom framework</a:t>
            </a:r>
          </a:p>
          <a:p>
            <a:pPr marL="457200" indent="-457200" algn="just">
              <a:spcBef>
                <a:spcPct val="0"/>
              </a:spcBef>
              <a:spcAft>
                <a:spcPts val="2400"/>
              </a:spcAft>
              <a:buClr>
                <a:srgbClr val="66FFFF"/>
              </a:buClr>
              <a:buSzPct val="100000"/>
              <a:buFont typeface="Calibri" panose="020F0502020204030204" pitchFamily="34" charset="0"/>
              <a:buAutoNum type="arabicParenR"/>
            </a:pPr>
            <a:r>
              <a:rPr lang="en-US" altLang="en-US" sz="3000" dirty="0">
                <a:effectLst>
                  <a:outerShdw blurRad="38100" dist="38100" dir="2700000" algn="tl">
                    <a:srgbClr val="000000">
                      <a:alpha val="43137"/>
                    </a:srgbClr>
                  </a:outerShdw>
                </a:effectLst>
              </a:rPr>
              <a:t>Possibility of a futuristic rather than present reality</a:t>
            </a:r>
          </a:p>
        </p:txBody>
      </p:sp>
      <p:pic>
        <p:nvPicPr>
          <p:cNvPr id="5" name="Picture 2" descr="http://3.bp.blogspot.com/-QEkPt30fRNQ/US-EfJsZfRI/AAAAAAAASK4/JnP_SUUHRas/s1600/a.jpg">
            <a:extLst>
              <a:ext uri="{FF2B5EF4-FFF2-40B4-BE49-F238E27FC236}">
                <a16:creationId xmlns:a16="http://schemas.microsoft.com/office/drawing/2014/main" id="{AA4F8DF8-AC58-4F99-8132-38CA72E8C4A7}"/>
              </a:ext>
            </a:extLst>
          </p:cNvPr>
          <p:cNvPicPr>
            <a:picLocks noChangeAspect="1" noChangeArrowheads="1"/>
          </p:cNvPicPr>
          <p:nvPr/>
        </p:nvPicPr>
        <p:blipFill>
          <a:blip r:embed="rId2" cstate="print"/>
          <a:srcRect/>
          <a:stretch>
            <a:fillRect/>
          </a:stretch>
        </p:blipFill>
        <p:spPr bwMode="auto">
          <a:xfrm>
            <a:off x="2865438" y="4038600"/>
            <a:ext cx="3413125" cy="2286000"/>
          </a:xfrm>
          <a:prstGeom prst="rect">
            <a:avLst/>
          </a:prstGeom>
          <a:noFill/>
          <a:ln w="9525">
            <a:noFill/>
            <a:miter lim="800000"/>
            <a:headEnd/>
            <a:tailEnd/>
          </a:ln>
        </p:spPr>
      </p:pic>
    </p:spTree>
    <p:extLst>
      <p:ext uri="{BB962C8B-B14F-4D97-AF65-F5344CB8AC3E}">
        <p14:creationId xmlns:p14="http://schemas.microsoft.com/office/powerpoint/2010/main" val="9048659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43000"/>
            <a:ext cx="8691561" cy="5105400"/>
          </a:xfrm>
        </p:spPr>
        <p:txBody>
          <a:bodyPr/>
          <a:lstStyle/>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The kingdom is in your midst (Luke 17:21)</a:t>
            </a:r>
          </a:p>
          <a:p>
            <a:pPr marL="514350" indent="-514350">
              <a:spcBef>
                <a:spcPct val="0"/>
              </a:spcBef>
              <a:spcAft>
                <a:spcPts val="1800"/>
              </a:spcAft>
              <a:buClr>
                <a:srgbClr val="66FFFF"/>
              </a:buClr>
              <a:buSzPct val="100000"/>
              <a:buFont typeface="+mj-lt"/>
              <a:buAutoNum type="alphaLcPeriod" startAt="8"/>
            </a:pPr>
            <a:r>
              <a:rPr lang="en-US" altLang="en-US" b="1" u="sng" dirty="0">
                <a:solidFill>
                  <a:srgbClr val="FFFFCC"/>
                </a:solidFill>
                <a:effectLst>
                  <a:outerShdw blurRad="38100" dist="38100" dir="2700000" algn="tl">
                    <a:srgbClr val="000000">
                      <a:alpha val="43137"/>
                    </a:srgbClr>
                  </a:outerShdw>
                </a:effectLst>
              </a:rPr>
              <a:t>Born again to enter the kingdom (John 3:3-5)</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No death until kingdom comes (Matt. 16:28)</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given to another people (Matt. 21:43)</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is not of this world (John 18:36)</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All authority given to me (Matt 28:18-20)</a:t>
            </a:r>
          </a:p>
        </p:txBody>
      </p:sp>
      <p:pic>
        <p:nvPicPr>
          <p:cNvPr id="6" name="Picture 2" descr="http://3.bp.blogspot.com/-QEkPt30fRNQ/US-EfJsZfRI/AAAAAAAASK4/JnP_SUUHRas/s1600/a.jpg">
            <a:extLst>
              <a:ext uri="{FF2B5EF4-FFF2-40B4-BE49-F238E27FC236}">
                <a16:creationId xmlns:a16="http://schemas.microsoft.com/office/drawing/2014/main" id="{B90B8316-0C95-413E-80D9-2C9BFBB2A06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659171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228600"/>
            <a:ext cx="7772400" cy="1149312"/>
          </a:xfrm>
        </p:spPr>
        <p:txBody>
          <a:bodyPr/>
          <a:lstStyle/>
          <a:p>
            <a:pPr algn="ctr" eaLnBrk="1" hangingPunct="1"/>
            <a:r>
              <a:rPr lang="en-US" altLang="en-US" sz="3600" dirty="0">
                <a:effectLst>
                  <a:outerShdw blurRad="38100" dist="38100" dir="2700000" algn="tl">
                    <a:srgbClr val="000000">
                      <a:alpha val="43137"/>
                    </a:srgbClr>
                  </a:outerShdw>
                </a:effectLst>
              </a:rPr>
              <a:t>2. The Main Problem with Kingdom Now NT interpretations</a:t>
            </a:r>
          </a:p>
        </p:txBody>
      </p:sp>
      <p:sp>
        <p:nvSpPr>
          <p:cNvPr id="16387" name="Rectangle 3"/>
          <p:cNvSpPr>
            <a:spLocks noGrp="1" noChangeArrowheads="1"/>
          </p:cNvSpPr>
          <p:nvPr>
            <p:ph type="body" sz="half" idx="2"/>
          </p:nvPr>
        </p:nvSpPr>
        <p:spPr>
          <a:xfrm>
            <a:off x="266700" y="1600200"/>
            <a:ext cx="8610600" cy="3962400"/>
          </a:xfrm>
        </p:spPr>
        <p:txBody>
          <a:bodyPr/>
          <a:lstStyle/>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is always earthly (Gen. 15:18-21) over a repentant Israel (Ezek. 36‒37)</a:t>
            </a:r>
          </a:p>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will only manifest after a time of tribulation (Jer. 30:7; Dan. 9:24-27)</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80564" y="3886200"/>
            <a:ext cx="1524000" cy="2063712"/>
          </a:xfrm>
        </p:spPr>
      </p:pic>
    </p:spTree>
    <p:extLst>
      <p:ext uri="{BB962C8B-B14F-4D97-AF65-F5344CB8AC3E}">
        <p14:creationId xmlns:p14="http://schemas.microsoft.com/office/powerpoint/2010/main" val="1108647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21090</TotalTime>
  <Words>3664</Words>
  <Application>Microsoft Office PowerPoint</Application>
  <PresentationFormat>On-screen Show (4:3)</PresentationFormat>
  <Paragraphs>323</Paragraphs>
  <Slides>73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Times New Roman</vt:lpstr>
      <vt:lpstr>Wingdings</vt:lpstr>
      <vt:lpstr>Azure</vt:lpstr>
      <vt:lpstr>PowerPoint Presentation</vt:lpstr>
      <vt:lpstr>The Coming Kingdom Chapter 16</vt:lpstr>
      <vt:lpstr>Kingdom Study Outline</vt:lpstr>
      <vt:lpstr>Kingdom Study Outline</vt:lpstr>
      <vt:lpstr>1. Kingdom Throughout the Bible</vt:lpstr>
      <vt:lpstr>1. Kingdom Throughout the Bible</vt:lpstr>
      <vt:lpstr>Kingdom Study Outline</vt:lpstr>
      <vt:lpstr>2. The Main Problem with Kingdom Now NT interpretations</vt:lpstr>
      <vt:lpstr>Kingdom Study Outline</vt:lpstr>
      <vt:lpstr>Response to Kingdom Now Problem Passages</vt:lpstr>
      <vt:lpstr>Response to Kingdom Now Problem Passages</vt:lpstr>
      <vt:lpstr>1. Passages from Christ’s ministry</vt:lpstr>
      <vt:lpstr>1. Passages from Christ’s ministry</vt:lpstr>
      <vt:lpstr>PowerPoint Presentation</vt:lpstr>
      <vt:lpstr>E.R. Craven “Excursus on the Basileia,” in Revelation of John, J. P. Lange (New York: Scribner, 1874), 96.</vt:lpstr>
      <vt:lpstr>h. The Kingdom is Within Your Midst  (Luke 17:20-21)</vt:lpstr>
      <vt:lpstr>h. The Kingdom is Within Your Midst  (Luke 17:20-21)</vt:lpstr>
      <vt:lpstr>PowerPoint Presentation</vt:lpstr>
      <vt:lpstr>1. The Kingdom is Within You?</vt:lpstr>
      <vt:lpstr>h. The Kingdom is Within Your Midst  (Luke 17:20-21)</vt:lpstr>
      <vt:lpstr>2. Sufficiency of the Offer of the Kingdom Framework</vt:lpstr>
      <vt:lpstr>2. Sufficiency of the Offer of the Kingdom Framework</vt:lpstr>
      <vt:lpstr>PowerPoint Presentation</vt:lpstr>
      <vt:lpstr>PowerPoint Presentation</vt:lpstr>
      <vt:lpstr>PowerPoint Presentation</vt:lpstr>
      <vt:lpstr>PowerPoint Presentation</vt:lpstr>
      <vt:lpstr>E.R. Craven “Excursus on the Basileia,” in Revelation of John, J. P. Lange (New York: Scribner, 1874), 96.</vt:lpstr>
      <vt:lpstr>PowerPoint Presentation</vt:lpstr>
      <vt:lpstr>2. Sufficiency of the Offer of the Kingdom Framework</vt:lpstr>
      <vt:lpstr>Matthew and the Kingdom Toussaint, Behold the King, 18-20</vt:lpstr>
      <vt:lpstr>PowerPoint Presentation</vt:lpstr>
      <vt:lpstr>Messengers of the Kingdom In Matthew Toussaint, Behold the King, 18-20</vt:lpstr>
      <vt:lpstr>PowerPoint Presentation</vt:lpstr>
      <vt:lpstr>PowerPoint Presentation</vt:lpstr>
      <vt:lpstr>Max Zerwick Max Zerwick, A Grammatical Analysis of the Greek New Testament (Rome: Pontificio Istituto Biblico, 1996), 251–52.</vt:lpstr>
      <vt:lpstr>Walter Elwell Walter Elwell and Philip Comfort, Tyndale Bible Dictionary (Wheaton, IL: Tyndale House, 2001), 207.</vt:lpstr>
      <vt:lpstr>2. Sufficiency of the Offer of the Kingdom Framework</vt:lpstr>
      <vt:lpstr>PowerPoint Presentation</vt:lpstr>
      <vt:lpstr>PowerPoint Presentation</vt:lpstr>
      <vt:lpstr>PowerPoint Presentation</vt:lpstr>
      <vt:lpstr>PowerPoint Presentation</vt:lpstr>
      <vt:lpstr>2. Sufficiency of the Offer of the Kingdom Framework</vt:lpstr>
      <vt:lpstr>PowerPoint Presentation</vt:lpstr>
      <vt:lpstr>PowerPoint Presentation</vt:lpstr>
      <vt:lpstr>PowerPoint Presentation</vt:lpstr>
      <vt:lpstr>PowerPoint Presentation</vt:lpstr>
      <vt:lpstr>h. The Kingdom is Within Your Midst  (Luke 17:20-21)</vt:lpstr>
      <vt:lpstr>3. Futuristic Rather than Present Reality</vt:lpstr>
      <vt:lpstr>3. Futuristic Rather than Present Reality</vt:lpstr>
      <vt:lpstr>3. Futuristic Rather than Present Reality</vt:lpstr>
      <vt:lpstr>PowerPoint Presentation</vt:lpstr>
      <vt:lpstr>PowerPoint Presentation</vt:lpstr>
      <vt:lpstr>PowerPoint Presentation</vt:lpstr>
      <vt:lpstr>E.R. Craven “Excursus on the Basileia,” in Revelation of John, J. P. Lange (New York: Scribner, 1874), 97.</vt:lpstr>
      <vt:lpstr>3. Futuristic Rather than Present Reality</vt:lpstr>
      <vt:lpstr>PowerPoint Presentation</vt:lpstr>
      <vt:lpstr>3. Futuristic Rather than Present Reality</vt:lpstr>
      <vt:lpstr>PowerPoint Presentation</vt:lpstr>
      <vt:lpstr>E.R. Craven “Excursus on the Basileia,” in Revelation of John, J. P. Lange (New York: Scribner, 1874), 96.</vt:lpstr>
      <vt:lpstr>E.R. Craven “Excursus on the Basileia,” in Revelation of John, J. P. Lange (New York: Scribner, 1874), 96.</vt:lpstr>
      <vt:lpstr>3. Futuristic Rather than Present Reality</vt:lpstr>
      <vt:lpstr>PowerPoint Presentation</vt:lpstr>
      <vt:lpstr>PowerPoint Presentation</vt:lpstr>
      <vt:lpstr>PowerPoint Presentation</vt:lpstr>
      <vt:lpstr>PowerPoint Presentation</vt:lpstr>
      <vt:lpstr>Futuristic Present Daniel B. Wallace, Greek Grammar Beyond the Basics: An Exegetical Syntax of the New Testament with Scripture, Subject, and Greek Word Indexes (Grand Rapids: Zondervan, 1996), 535-35.</vt:lpstr>
      <vt:lpstr>PowerPoint Presentation</vt:lpstr>
      <vt:lpstr>E.R. Craven “Excursus on the Basileia,” in Revelation of John, J. P. Lange (New York: Scribner, 1874), 96-97.</vt:lpstr>
      <vt:lpstr>E.R. Craven “Excursus on the Basileia,” in Revelation of John, J. P. Lange (New York: Scribner, 1874), 96-97.</vt:lpstr>
      <vt:lpstr>PowerPoint Presentation</vt:lpstr>
      <vt:lpstr>PowerPoint Presentation</vt:lpstr>
      <vt:lpstr>h. The Kingdom is Within Your Midst  (Luke 17:20-21)</vt:lpstr>
      <vt:lpstr>1. Passages from Christ’s ministry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SLBC_048 -Kingdom_09-05-2018</dc:title>
  <dc:subject>Kingdom Series</dc:subject>
  <dc:creator>A. Woods</dc:creator>
  <dc:description>Modified by Jim McGowan</dc:description>
  <cp:lastModifiedBy>anne woods</cp:lastModifiedBy>
  <cp:revision>2409</cp:revision>
  <cp:lastPrinted>2018-09-11T14:28:11Z</cp:lastPrinted>
  <dcterms:created xsi:type="dcterms:W3CDTF">2009-03-17T12:21:13Z</dcterms:created>
  <dcterms:modified xsi:type="dcterms:W3CDTF">2018-09-12T15:12:08Z</dcterms:modified>
</cp:coreProperties>
</file>