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ink/ink4.xml" ContentType="application/inkml+xml"/>
  <Override PartName="/ppt/notesSlides/notesSlide9.xml" ContentType="application/vnd.openxmlformats-officedocument.presentationml.notesSlide+xml"/>
  <Override PartName="/ppt/ink/ink5.xml" ContentType="application/inkml+xml"/>
  <Override PartName="/ppt/ink/ink6.xml" ContentType="application/inkml+xml"/>
  <Override PartName="/ppt/notesSlides/notesSlide10.xml" ContentType="application/vnd.openxmlformats-officedocument.presentationml.notesSlide+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781" r:id="rId2"/>
    <p:sldId id="4232" r:id="rId3"/>
    <p:sldId id="4246" r:id="rId4"/>
    <p:sldId id="4247" r:id="rId5"/>
    <p:sldId id="4147" r:id="rId6"/>
    <p:sldId id="4148" r:id="rId7"/>
    <p:sldId id="4201" r:id="rId8"/>
    <p:sldId id="4202" r:id="rId9"/>
    <p:sldId id="4207" r:id="rId10"/>
    <p:sldId id="806" r:id="rId11"/>
    <p:sldId id="4214" r:id="rId12"/>
    <p:sldId id="4215" r:id="rId13"/>
    <p:sldId id="4216" r:id="rId14"/>
    <p:sldId id="2761" r:id="rId15"/>
    <p:sldId id="1264" r:id="rId16"/>
    <p:sldId id="4340" r:id="rId17"/>
    <p:sldId id="4341" r:id="rId18"/>
    <p:sldId id="4392" r:id="rId19"/>
    <p:sldId id="4350" r:id="rId20"/>
    <p:sldId id="4345" r:id="rId21"/>
    <p:sldId id="4393" r:id="rId22"/>
    <p:sldId id="4351" r:id="rId23"/>
    <p:sldId id="4364" r:id="rId24"/>
    <p:sldId id="4352" r:id="rId25"/>
    <p:sldId id="4394" r:id="rId26"/>
    <p:sldId id="4386" r:id="rId27"/>
    <p:sldId id="4414" r:id="rId28"/>
    <p:sldId id="4415" r:id="rId29"/>
    <p:sldId id="4395" r:id="rId30"/>
    <p:sldId id="4396" r:id="rId31"/>
    <p:sldId id="2584" r:id="rId32"/>
    <p:sldId id="4397" r:id="rId33"/>
    <p:sldId id="4398" r:id="rId34"/>
    <p:sldId id="4353" r:id="rId35"/>
    <p:sldId id="4399" r:id="rId36"/>
    <p:sldId id="4346" r:id="rId37"/>
    <p:sldId id="4400" r:id="rId38"/>
    <p:sldId id="4389" r:id="rId39"/>
    <p:sldId id="2401" r:id="rId40"/>
    <p:sldId id="4387" r:id="rId41"/>
    <p:sldId id="4388" r:id="rId42"/>
    <p:sldId id="4354" r:id="rId43"/>
    <p:sldId id="4391" r:id="rId44"/>
    <p:sldId id="4401" r:id="rId45"/>
    <p:sldId id="863" r:id="rId46"/>
    <p:sldId id="4417" r:id="rId47"/>
    <p:sldId id="4381" r:id="rId48"/>
    <p:sldId id="4380" r:id="rId49"/>
    <p:sldId id="4357" r:id="rId50"/>
    <p:sldId id="4355" r:id="rId51"/>
    <p:sldId id="4356" r:id="rId52"/>
    <p:sldId id="4402" r:id="rId53"/>
    <p:sldId id="4416" r:id="rId54"/>
    <p:sldId id="4383" r:id="rId55"/>
    <p:sldId id="4382" r:id="rId56"/>
    <p:sldId id="4403" r:id="rId57"/>
    <p:sldId id="4384" r:id="rId58"/>
    <p:sldId id="4385" r:id="rId59"/>
    <p:sldId id="3100" r:id="rId60"/>
    <p:sldId id="4404" r:id="rId61"/>
    <p:sldId id="4419" r:id="rId62"/>
    <p:sldId id="4420" r:id="rId63"/>
    <p:sldId id="4421" r:id="rId6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varScale="1">
        <p:scale>
          <a:sx n="103" d="100"/>
          <a:sy n="103" d="100"/>
        </p:scale>
        <p:origin x="17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9/5/2018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9/5/2018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9/5/2018</a:t>
            </a:r>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51</a:t>
            </a:fld>
            <a:endParaRPr lang="en-US" altLang="en-US" dirty="0"/>
          </a:p>
        </p:txBody>
      </p:sp>
    </p:spTree>
    <p:extLst>
      <p:ext uri="{BB962C8B-B14F-4D97-AF65-F5344CB8AC3E}">
        <p14:creationId xmlns:p14="http://schemas.microsoft.com/office/powerpoint/2010/main" val="17655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9/5/2018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
        <p:nvSpPr>
          <p:cNvPr id="2" name="Date Placeholder 1">
            <a:extLst>
              <a:ext uri="{FF2B5EF4-FFF2-40B4-BE49-F238E27FC236}">
                <a16:creationId xmlns:a16="http://schemas.microsoft.com/office/drawing/2014/main" id="{68B73604-EA6B-476B-86D0-7C6C700B7A05}"/>
              </a:ext>
            </a:extLst>
          </p:cNvPr>
          <p:cNvSpPr>
            <a:spLocks noGrp="1"/>
          </p:cNvSpPr>
          <p:nvPr>
            <p:ph type="dt" idx="11"/>
          </p:nvPr>
        </p:nvSpPr>
        <p:spPr/>
        <p:txBody>
          <a:bodyPr/>
          <a:lstStyle/>
          <a:p>
            <a:pPr>
              <a:defRPr/>
            </a:pPr>
            <a:r>
              <a:rPr lang="en-US"/>
              <a:t>9/5/2018</a:t>
            </a:r>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9/5/2018</a:t>
            </a:r>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16</a:t>
            </a:fld>
            <a:endParaRPr lang="en-US" altLang="en-US" dirty="0"/>
          </a:p>
        </p:txBody>
      </p:sp>
    </p:spTree>
    <p:extLst>
      <p:ext uri="{BB962C8B-B14F-4D97-AF65-F5344CB8AC3E}">
        <p14:creationId xmlns:p14="http://schemas.microsoft.com/office/powerpoint/2010/main" val="111646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24</a:t>
            </a:fld>
            <a:endParaRPr lang="en-US" altLang="en-US" dirty="0"/>
          </a:p>
        </p:txBody>
      </p:sp>
    </p:spTree>
    <p:extLst>
      <p:ext uri="{BB962C8B-B14F-4D97-AF65-F5344CB8AC3E}">
        <p14:creationId xmlns:p14="http://schemas.microsoft.com/office/powerpoint/2010/main" val="227387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pPr/>
              <a:t>31</a:t>
            </a:fld>
            <a:endParaRPr lang="en-US" altLang="en-US" sz="1200"/>
          </a:p>
        </p:txBody>
      </p:sp>
    </p:spTree>
    <p:extLst>
      <p:ext uri="{BB962C8B-B14F-4D97-AF65-F5344CB8AC3E}">
        <p14:creationId xmlns:p14="http://schemas.microsoft.com/office/powerpoint/2010/main" val="79951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42</a:t>
            </a:fld>
            <a:endParaRPr lang="en-US" altLang="en-US" dirty="0"/>
          </a:p>
        </p:txBody>
      </p:sp>
    </p:spTree>
    <p:extLst>
      <p:ext uri="{BB962C8B-B14F-4D97-AF65-F5344CB8AC3E}">
        <p14:creationId xmlns:p14="http://schemas.microsoft.com/office/powerpoint/2010/main" val="131094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50</a:t>
            </a:fld>
            <a:endParaRPr lang="en-US" altLang="en-US" dirty="0"/>
          </a:p>
        </p:txBody>
      </p:sp>
    </p:spTree>
    <p:extLst>
      <p:ext uri="{BB962C8B-B14F-4D97-AF65-F5344CB8AC3E}">
        <p14:creationId xmlns:p14="http://schemas.microsoft.com/office/powerpoint/2010/main" val="425098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9/4/2018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val="55333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4"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0.emf"/><Relationship Id="rId5" Type="http://schemas.openxmlformats.org/officeDocument/2006/relationships/customXml" Target="../ink/ink2.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0.emf"/><Relationship Id="rId5" Type="http://schemas.openxmlformats.org/officeDocument/2006/relationships/customXml" Target="../ink/ink4.xml"/><Relationship Id="rId4" Type="http://schemas.openxmlformats.org/officeDocument/2006/relationships/image" Target="../media/image9.emf"/></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0.emf"/><Relationship Id="rId5" Type="http://schemas.openxmlformats.org/officeDocument/2006/relationships/customXml" Target="../ink/ink6.xml"/><Relationship Id="rId4" Type="http://schemas.openxmlformats.org/officeDocument/2006/relationships/image" Target="../media/image9.emf"/></Relationships>
</file>

<file path=ppt/slides/_rels/slide5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customXml" Target="../ink/ink7.xml"/><Relationship Id="rId7"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customXml" Target="../ink/ink8.xml"/><Relationship Id="rId5" Type="http://schemas.openxmlformats.org/officeDocument/2006/relationships/image" Target="../media/image9.emf"/></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8" name="Picture 2" descr="http://3.bp.blogspot.com/-QEkPt30fRNQ/US-EfJsZfRI/AAAAAAAASK4/JnP_SUUHRas/s1600/a.jpg">
            <a:extLst>
              <a:ext uri="{FF2B5EF4-FFF2-40B4-BE49-F238E27FC236}">
                <a16:creationId xmlns:a16="http://schemas.microsoft.com/office/drawing/2014/main" id="{E0EF2F50-6D57-4B11-8B9C-3C68EFD1B1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26375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‘The kingdom of God is not coming with signs to be observed; nor will they say, ‘Look, here it is!’ or, ‘There it is!’ For 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 is in your midst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2499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603318B-CA9F-48B2-8DE8-896FF495B7AC}"/>
              </a:ext>
            </a:extLst>
          </p:cNvPr>
          <p:cNvSpPr>
            <a:spLocks noGrp="1" noChangeArrowheads="1"/>
          </p:cNvSpPr>
          <p:nvPr>
            <p:ph type="title"/>
          </p:nvPr>
        </p:nvSpPr>
        <p:spPr>
          <a:xfrm>
            <a:off x="0" y="228600"/>
            <a:ext cx="9144000" cy="1143000"/>
          </a:xfrm>
        </p:spPr>
        <p:txBody>
          <a:bodyPr/>
          <a:lstStyle/>
          <a:p>
            <a:pPr algn="ctr" eaLnBrk="1" hangingPunct="1">
              <a:spcAft>
                <a:spcPts val="1200"/>
              </a:spcAft>
            </a:pPr>
            <a:r>
              <a:rPr lang="en-US" altLang="en-US" sz="3600" dirty="0">
                <a:effectLst>
                  <a:outerShdw blurRad="38100" dist="38100" dir="2700000" algn="tl">
                    <a:srgbClr val="000000">
                      <a:alpha val="43137"/>
                    </a:srgbClr>
                  </a:outerShdw>
                </a:effectLst>
              </a:rPr>
              <a:t>Focus on the Gospels Rather than the Epistles</a:t>
            </a:r>
            <a:br>
              <a:rPr lang="en-US" altLang="en-US" sz="3200" dirty="0">
                <a:solidFill>
                  <a:schemeClr val="tx1"/>
                </a:solidFill>
                <a:effectLst>
                  <a:outerShdw blurRad="38100" dist="38100" dir="2700000" algn="tl">
                    <a:srgbClr val="000000">
                      <a:alpha val="43137"/>
                    </a:srgbClr>
                  </a:outerShdw>
                </a:effectLst>
              </a:rPr>
            </a:br>
            <a:r>
              <a:rPr lang="en-US" altLang="en-US" sz="1800" dirty="0">
                <a:solidFill>
                  <a:schemeClr val="tx1"/>
                </a:solidFill>
                <a:effectLst>
                  <a:outerShdw blurRad="38100" dist="38100" dir="2700000" algn="tl">
                    <a:srgbClr val="000000">
                      <a:alpha val="43137"/>
                    </a:srgbClr>
                  </a:outerShdw>
                </a:effectLst>
              </a:rPr>
              <a:t>Gibbs and Bolger; cited in Paul Smith, </a:t>
            </a:r>
            <a:br>
              <a:rPr lang="en-US" altLang="en-US" sz="1800" dirty="0">
                <a:solidFill>
                  <a:schemeClr val="tx1"/>
                </a:solidFill>
                <a:effectLst>
                  <a:outerShdw blurRad="38100" dist="38100" dir="2700000" algn="tl">
                    <a:srgbClr val="000000">
                      <a:alpha val="43137"/>
                    </a:srgbClr>
                  </a:outerShdw>
                </a:effectLst>
              </a:rPr>
            </a:br>
            <a:r>
              <a:rPr lang="en-US" altLang="en-US" sz="1800" i="1" dirty="0">
                <a:solidFill>
                  <a:schemeClr val="tx1"/>
                </a:solidFill>
                <a:effectLst>
                  <a:outerShdw blurRad="38100" dist="38100" dir="2700000" algn="tl">
                    <a:srgbClr val="000000">
                      <a:alpha val="43137"/>
                    </a:srgbClr>
                  </a:outerShdw>
                </a:effectLst>
              </a:rPr>
              <a:t>New Evangelicalism </a:t>
            </a:r>
            <a:r>
              <a:rPr lang="en-US" altLang="en-US" sz="1800" dirty="0">
                <a:solidFill>
                  <a:schemeClr val="tx1"/>
                </a:solidFill>
                <a:effectLst>
                  <a:outerShdw blurRad="38100" dist="38100" dir="2700000" algn="tl">
                    <a:srgbClr val="000000">
                      <a:alpha val="43137"/>
                    </a:srgbClr>
                  </a:outerShdw>
                </a:effectLst>
              </a:rPr>
              <a:t>(Costa Mesa, CA: Calvary, 2011), 119.</a:t>
            </a:r>
            <a:endParaRPr lang="en-US" altLang="en-US" sz="3200" dirty="0">
              <a:solidFill>
                <a:schemeClr val="tx1"/>
              </a:solidFill>
              <a:effectLst>
                <a:outerShdw blurRad="38100" dist="38100" dir="2700000" algn="tl">
                  <a:srgbClr val="000000">
                    <a:alpha val="43137"/>
                  </a:srgbClr>
                </a:outerShdw>
              </a:effectLst>
            </a:endParaRPr>
          </a:p>
        </p:txBody>
      </p:sp>
      <p:sp>
        <p:nvSpPr>
          <p:cNvPr id="10243" name="Rectangle 3">
            <a:extLst>
              <a:ext uri="{FF2B5EF4-FFF2-40B4-BE49-F238E27FC236}">
                <a16:creationId xmlns:a16="http://schemas.microsoft.com/office/drawing/2014/main" id="{EB604423-9476-4D3C-93D9-9B3BFCA82502}"/>
              </a:ext>
            </a:extLst>
          </p:cNvPr>
          <p:cNvSpPr>
            <a:spLocks noGrp="1" noChangeArrowheads="1"/>
          </p:cNvSpPr>
          <p:nvPr>
            <p:ph type="body" idx="1"/>
          </p:nvPr>
        </p:nvSpPr>
        <p:spPr>
          <a:xfrm>
            <a:off x="3352800" y="1600200"/>
            <a:ext cx="5589587" cy="3200401"/>
          </a:xfrm>
        </p:spPr>
        <p:txBody>
          <a:bodyPr/>
          <a:lstStyle/>
          <a:p>
            <a:pPr marL="0" indent="0" algn="just" eaLnBrk="1" hangingPunct="1">
              <a:buNone/>
              <a:defRPr/>
            </a:pPr>
            <a:r>
              <a:rPr lang="en-US" dirty="0">
                <a:effectLst>
                  <a:outerShdw blurRad="38100" dist="38100" dir="2700000" algn="tl">
                    <a:srgbClr val="000000">
                      <a:alpha val="43137"/>
                    </a:srgbClr>
                  </a:outerShdw>
                </a:effectLst>
              </a:rPr>
              <a:t>“How did Emerging churches come to emphasize the Gospel of the Kingdom? It began with a shift from the Epistles to the Gospels as a way to understand Jesus more profoundly.” </a:t>
            </a:r>
          </a:p>
        </p:txBody>
      </p:sp>
      <p:pic>
        <p:nvPicPr>
          <p:cNvPr id="40965" name="Picture 2">
            <a:extLst>
              <a:ext uri="{FF2B5EF4-FFF2-40B4-BE49-F238E27FC236}">
                <a16:creationId xmlns:a16="http://schemas.microsoft.com/office/drawing/2014/main" id="{9074BEC0-FB8A-4C95-A8E1-1C28FCDB3D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613" y="1752600"/>
            <a:ext cx="2952135" cy="2214101"/>
          </a:xfrm>
          <a:prstGeom prst="rect">
            <a:avLst/>
          </a:prstGeom>
          <a:solidFill>
            <a:srgbClr val="FFFFFF">
              <a:shade val="85000"/>
            </a:srgbClr>
          </a:solidFill>
          <a:ln w="2857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6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457200" y="1600200"/>
            <a:ext cx="8229600" cy="22033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passage, probably, by the advocates of the prevalent theory of the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regarded as their most important proof-text, both as to its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nature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present establishment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1290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a:t>
            </a:r>
            <a:r>
              <a:rPr lang="en-US" altLang="en-US" sz="3000" i="1" dirty="0">
                <a:effectLst>
                  <a:outerShdw blurRad="38100" dist="38100" dir="2700000" algn="tl">
                    <a:srgbClr val="000000">
                      <a:alpha val="43137"/>
                    </a:srgbClr>
                  </a:outerShdw>
                </a:effectLst>
              </a:rPr>
              <a:t>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139322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b="1" u="sng" dirty="0">
                <a:solidFill>
                  <a:srgbClr val="FFFFCC"/>
                </a:solidFill>
                <a:effectLst>
                  <a:outerShdw blurRad="38100" dist="38100" dir="2700000" algn="tl">
                    <a:srgbClr val="000000">
                      <a:alpha val="43137"/>
                    </a:srgbClr>
                  </a:outerShdw>
                </a:effectLst>
              </a:rPr>
              <a:t>Does not say “the kingdom is within you”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5" name="Picture 4">
            <a:extLst>
              <a:ext uri="{FF2B5EF4-FFF2-40B4-BE49-F238E27FC236}">
                <a16:creationId xmlns:a16="http://schemas.microsoft.com/office/drawing/2014/main" id="{55E5EEED-782B-44F6-BC74-6434A7888F0D}"/>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3731923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42900" y="0"/>
            <a:ext cx="84582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 (NCV)</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 of the Pharisees asked Jesus, “When will the kingdom of God come?” Jesus answered, ’God’s kingdom is coming, but not in a way that you will be able to see with your eyes. People will not say, ‘Look, here it is!’ or, ‘There it is!’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kingdom is within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993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599010" y="228600"/>
            <a:ext cx="59459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1. The Kingdom is Within You?</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457200" indent="-457200">
              <a:spcBef>
                <a:spcPct val="0"/>
              </a:spcBef>
              <a:spcAft>
                <a:spcPts val="18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Addressing the Pharisees</a:t>
            </a:r>
            <a:r>
              <a:rPr lang="en-US" altLang="en-US" sz="2800" i="1" dirty="0">
                <a:effectLst>
                  <a:outerShdw blurRad="38100" dist="38100" dir="2700000" algn="tl">
                    <a:srgbClr val="000000">
                      <a:alpha val="43137"/>
                    </a:srgbClr>
                  </a:outerShdw>
                </a:effectLst>
              </a:rPr>
              <a:t> </a:t>
            </a:r>
            <a:r>
              <a:rPr lang="en-US" altLang="en-US" sz="2800" dirty="0">
                <a:effectLst>
                  <a:outerShdw blurRad="38100" dist="38100" dir="2700000" algn="tl">
                    <a:srgbClr val="000000">
                      <a:alpha val="43137"/>
                    </a:srgbClr>
                  </a:outerShdw>
                </a:effectLst>
              </a:rPr>
              <a:t>(Luke 17:20; John 8:44)</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People enter the kingdom (Matt. 5:20; 23:13; 25:31-46; John 3:5)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Perfect rule of Christ? (Rev. 12:5; 1 Thess. 5:19; Rom. 6:12; Eph. 4:30)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always retains its terrestrial meaning</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Subsequent and latter ministry of Christ (Matt. 19:28; 20:20-21; 26:29; Luke 23:42; Mark 15:43; Acts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NASB provides a better translation</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5673010"/>
            <a:ext cx="1551434" cy="1039394"/>
          </a:xfrm>
          <a:prstGeom prst="rect">
            <a:avLst/>
          </a:prstGeom>
          <a:noFill/>
          <a:ln w="9525">
            <a:noFill/>
            <a:miter lim="800000"/>
            <a:headEnd/>
            <a:tailEnd/>
          </a:ln>
        </p:spPr>
      </p:pic>
    </p:spTree>
    <p:extLst>
      <p:ext uri="{BB962C8B-B14F-4D97-AF65-F5344CB8AC3E}">
        <p14:creationId xmlns:p14="http://schemas.microsoft.com/office/powerpoint/2010/main" val="2788603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599010" y="228600"/>
            <a:ext cx="59459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1. The Kingdom is Within You?</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457200" indent="-457200">
              <a:spcBef>
                <a:spcPct val="0"/>
              </a:spcBef>
              <a:spcAft>
                <a:spcPts val="18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Addressing the Pharisees (Luke 17:20; John 8:44)</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People enter the kingdom (Matt. 5:20; 23:13; 25:31-46; John 3:5)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Perfect rule of Christ? (Rev. 12:5; 1 Thess. 5:19; Rom. 6:12; Eph. 4:30)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always retains its terrestrial meaning</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Subsequent and latter ministry of Christ (Matt. 19:28; 20:20-21; 26:29; Luke 23:42; Mark 15:43; Acts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NASB provides a better translation</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5673010"/>
            <a:ext cx="1551434" cy="1039394"/>
          </a:xfrm>
          <a:prstGeom prst="rect">
            <a:avLst/>
          </a:prstGeom>
          <a:noFill/>
          <a:ln w="9525">
            <a:noFill/>
            <a:miter lim="800000"/>
            <a:headEnd/>
            <a:tailEnd/>
          </a:ln>
        </p:spPr>
      </p:pic>
    </p:spTree>
    <p:extLst>
      <p:ext uri="{BB962C8B-B14F-4D97-AF65-F5344CB8AC3E}">
        <p14:creationId xmlns:p14="http://schemas.microsoft.com/office/powerpoint/2010/main" val="633711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Pharisees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when the kingdom of God was coming,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answered them and said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kingdom of God is not coming with signs to be observed; nor will they say, ‘Look, here it is!’ or, ‘There it is!’ For behold, the kingdom of God is in your midst.’”</a:t>
            </a:r>
          </a:p>
        </p:txBody>
      </p:sp>
    </p:spTree>
    <p:extLst>
      <p:ext uri="{BB962C8B-B14F-4D97-AF65-F5344CB8AC3E}">
        <p14:creationId xmlns:p14="http://schemas.microsoft.com/office/powerpoint/2010/main" val="346890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8:44</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of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father the devil, and you want to do the desires of your father. He was a murderer from the beginning, and does not stand in the truth because there is no truth in him. Whenever he speaks a lie, he speaks from his own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nature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is a liar and the father of lies.”</a:t>
            </a:r>
          </a:p>
        </p:txBody>
      </p:sp>
    </p:spTree>
    <p:extLst>
      <p:ext uri="{BB962C8B-B14F-4D97-AF65-F5344CB8AC3E}">
        <p14:creationId xmlns:p14="http://schemas.microsoft.com/office/powerpoint/2010/main" val="1894475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143000"/>
          </a:xfrm>
        </p:spPr>
        <p:txBody>
          <a:bodyPr/>
          <a:lstStyle/>
          <a:p>
            <a:pPr algn="ctr">
              <a:spcAft>
                <a:spcPts val="600"/>
              </a:spcAft>
            </a:pPr>
            <a:r>
              <a:rPr lang="en-US" sz="3600" dirty="0">
                <a:effectLst>
                  <a:outerShdw blurRad="38100" dist="38100" dir="2700000" algn="tl">
                    <a:srgbClr val="000000">
                      <a:alpha val="43137"/>
                    </a:srgbClr>
                  </a:outerShdw>
                </a:effectLst>
                <a:cs typeface="Calibri" panose="020F0502020204030204" pitchFamily="34" charset="0"/>
              </a:rPr>
              <a:t>E.R. Craven</a:t>
            </a:r>
            <a:br>
              <a:rPr lang="en-US" sz="2400" dirty="0">
                <a:effectLst>
                  <a:outerShdw blurRad="38100" dist="38100" dir="2700000" algn="tl">
                    <a:srgbClr val="000000">
                      <a:alpha val="43137"/>
                    </a:srgbClr>
                  </a:outerShdw>
                </a:effectLst>
                <a:cs typeface="Calibri" panose="020F0502020204030204" pitchFamily="34" charset="0"/>
              </a:rPr>
            </a:br>
            <a:r>
              <a:rPr lang="en-US" sz="180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Excursus on the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Basileia</a:t>
            </a:r>
            <a:r>
              <a:rPr lang="en-US" sz="1800" dirty="0">
                <a:solidFill>
                  <a:schemeClr val="tx1"/>
                </a:solidFill>
                <a:effectLst>
                  <a:outerShdw blurRad="38100" dist="38100" dir="2700000" algn="tl">
                    <a:srgbClr val="000000">
                      <a:alpha val="43137"/>
                    </a:srgbClr>
                  </a:outerShdw>
                </a:effectLst>
                <a:cs typeface="Calibri" panose="020F0502020204030204" pitchFamily="34" charset="0"/>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457200" y="1600200"/>
            <a:ext cx="8229600" cy="22860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supposition that He indicated an existing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 implies that it was set up in (or among) the Pharisees.”</a:t>
            </a:r>
          </a:p>
          <a:p>
            <a:pPr marL="0" indent="0" algn="just">
              <a:buNone/>
            </a:pPr>
            <a:endParaRPr lang="en-US" sz="22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pic>
        <p:nvPicPr>
          <p:cNvPr id="8" name="Picture 2" descr="http://3.bp.blogspot.com/-QEkPt30fRNQ/US-EfJsZfRI/AAAAAAAASK4/JnP_SUUHRas/s1600/a.jpg">
            <a:extLst>
              <a:ext uri="{FF2B5EF4-FFF2-40B4-BE49-F238E27FC236}">
                <a16:creationId xmlns:a16="http://schemas.microsoft.com/office/drawing/2014/main" id="{784DFB6A-0B68-4AEC-8DE0-BEEC99F3215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0" y="4267200"/>
            <a:ext cx="2047294" cy="1371600"/>
          </a:xfrm>
          <a:prstGeom prst="rect">
            <a:avLst/>
          </a:prstGeom>
          <a:noFill/>
          <a:ln w="9525">
            <a:noFill/>
            <a:miter lim="800000"/>
            <a:headEnd/>
            <a:tailEnd/>
          </a:ln>
        </p:spPr>
      </p:pic>
    </p:spTree>
    <p:extLst>
      <p:ext uri="{BB962C8B-B14F-4D97-AF65-F5344CB8AC3E}">
        <p14:creationId xmlns:p14="http://schemas.microsoft.com/office/powerpoint/2010/main" val="482899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599010" y="228600"/>
            <a:ext cx="59459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1. The Kingdom is Within You?</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457200" indent="-457200">
              <a:spcBef>
                <a:spcPct val="0"/>
              </a:spcBef>
              <a:spcAft>
                <a:spcPts val="18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Addressing the Pharisees (Luke 17:20; John 8:44)</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People enter the kingdom (Matt. 5:20; 23:13; 25:31-46; John 3:5)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Perfect rule of Christ? (Rev. 12:5; 1 Thess. 5:19; Rom. 6:12; Eph. 4:30)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always retains its terrestrial meaning</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Subsequent and latter ministry of Christ (Matt. 19:28; 20:20-21; 26:29; Luke 23:42; Mark 15:43; Acts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NASB provides a better translation</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5673010"/>
            <a:ext cx="1551434" cy="1039394"/>
          </a:xfrm>
          <a:prstGeom prst="rect">
            <a:avLst/>
          </a:prstGeom>
          <a:noFill/>
          <a:ln w="9525">
            <a:noFill/>
            <a:miter lim="800000"/>
            <a:headEnd/>
            <a:tailEnd/>
          </a:ln>
        </p:spPr>
      </p:pic>
    </p:spTree>
    <p:extLst>
      <p:ext uri="{BB962C8B-B14F-4D97-AF65-F5344CB8AC3E}">
        <p14:creationId xmlns:p14="http://schemas.microsoft.com/office/powerpoint/2010/main" val="1508634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5:20</a:t>
            </a:r>
          </a:p>
          <a:p>
            <a:pPr algn="just"/>
            <a:r>
              <a:rPr lang="en-US" sz="3600" dirty="0">
                <a:effectLst>
                  <a:outerShdw blurRad="38100" dist="38100" dir="2700000" algn="tl">
                    <a:srgbClr val="000000">
                      <a:alpha val="43137"/>
                    </a:srgbClr>
                  </a:outerShdw>
                </a:effectLst>
                <a:latin typeface="Calibri" panose="020F0502020204030204" pitchFamily="34" charset="0"/>
              </a:rPr>
              <a:t>“For I say to you that unless your righteousness surpasses that of the scribes and Pharisees, you will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enter the kingdom</a:t>
            </a:r>
            <a:r>
              <a:rPr lang="en-US" sz="3600" dirty="0">
                <a:effectLst>
                  <a:outerShdw blurRad="38100" dist="38100" dir="2700000" algn="tl">
                    <a:srgbClr val="000000">
                      <a:alpha val="43137"/>
                    </a:srgbClr>
                  </a:outerShdw>
                </a:effectLst>
                <a:latin typeface="Calibri" panose="020F0502020204030204" pitchFamily="34" charset="0"/>
              </a:rPr>
              <a:t> of heaven.”</a:t>
            </a:r>
          </a:p>
        </p:txBody>
      </p:sp>
      <p:pic>
        <p:nvPicPr>
          <p:cNvPr id="4" name="Picture 2" descr="http://3.bp.blogspot.com/-QEkPt30fRNQ/US-EfJsZfRI/AAAAAAAASK4/JnP_SUUHRas/s1600/a.jpg">
            <a:extLst>
              <a:ext uri="{FF2B5EF4-FFF2-40B4-BE49-F238E27FC236}">
                <a16:creationId xmlns:a16="http://schemas.microsoft.com/office/drawing/2014/main" id="{9EB9BAEA-C540-4A67-A60D-BC42AB42E1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3048000"/>
            <a:ext cx="2047294" cy="1371600"/>
          </a:xfrm>
          <a:prstGeom prst="rect">
            <a:avLst/>
          </a:prstGeom>
          <a:noFill/>
          <a:ln w="9525">
            <a:noFill/>
            <a:miter lim="800000"/>
            <a:headEnd/>
            <a:tailEnd/>
          </a:ln>
        </p:spPr>
      </p:pic>
    </p:spTree>
    <p:extLst>
      <p:ext uri="{BB962C8B-B14F-4D97-AF65-F5344CB8AC3E}">
        <p14:creationId xmlns:p14="http://schemas.microsoft.com/office/powerpoint/2010/main" val="1013173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23:13</a:t>
            </a:r>
          </a:p>
          <a:p>
            <a:pPr algn="just"/>
            <a:r>
              <a:rPr lang="en-US" sz="3600" dirty="0">
                <a:effectLst>
                  <a:outerShdw blurRad="38100" dist="38100" dir="2700000" algn="tl">
                    <a:srgbClr val="000000">
                      <a:alpha val="43137"/>
                    </a:srgbClr>
                  </a:outerShdw>
                </a:effectLst>
                <a:latin typeface="Calibri" panose="020F0502020204030204" pitchFamily="34" charset="0"/>
              </a:rPr>
              <a:t>“But woe to you, scribes and Pharisees, hypocrites, because you shut off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a:t>
            </a:r>
            <a:r>
              <a:rPr lang="en-US" sz="3600" dirty="0">
                <a:effectLst>
                  <a:outerShdw blurRad="38100" dist="38100" dir="2700000" algn="tl">
                    <a:srgbClr val="000000">
                      <a:alpha val="43137"/>
                    </a:srgbClr>
                  </a:outerShdw>
                </a:effectLst>
                <a:latin typeface="Calibri" panose="020F0502020204030204" pitchFamily="34" charset="0"/>
              </a:rPr>
              <a:t> of heaven from people;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a:t>
            </a:r>
            <a:r>
              <a:rPr lang="en-US" sz="3600" dirty="0">
                <a:effectLst>
                  <a:outerShdw blurRad="38100" dist="38100" dir="2700000" algn="tl">
                    <a:srgbClr val="000000">
                      <a:alpha val="43137"/>
                    </a:srgbClr>
                  </a:outerShdw>
                </a:effectLst>
                <a:latin typeface="Calibri" panose="020F0502020204030204" pitchFamily="34" charset="0"/>
              </a:rPr>
              <a:t> do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enter</a:t>
            </a:r>
            <a:r>
              <a:rPr lang="en-US" sz="3600" dirty="0">
                <a:effectLst>
                  <a:outerShdw blurRad="38100" dist="38100" dir="2700000" algn="tl">
                    <a:srgbClr val="000000">
                      <a:alpha val="43137"/>
                    </a:srgbClr>
                  </a:outerShdw>
                </a:effectLst>
                <a:latin typeface="Calibri" panose="020F0502020204030204" pitchFamily="34" charset="0"/>
              </a:rPr>
              <a:t> in yourselves, nor do you allow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who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entering to go in</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13340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3:5</a:t>
            </a:r>
          </a:p>
          <a:p>
            <a:pPr algn="just"/>
            <a:r>
              <a:rPr lang="en-US" sz="3600" dirty="0">
                <a:effectLst>
                  <a:outerShdw blurRad="38100" dist="38100" dir="2700000" algn="tl">
                    <a:srgbClr val="000000">
                      <a:alpha val="43137"/>
                    </a:srgbClr>
                  </a:outerShdw>
                </a:effectLst>
                <a:latin typeface="Calibri" panose="020F0502020204030204" pitchFamily="34" charset="0"/>
              </a:rPr>
              <a:t>“Jesus answered, “Truly, truly, I say to you, unless one is born of water and the Spirit he cannot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enter into the kingdom</a:t>
            </a:r>
            <a:r>
              <a:rPr lang="en-US" sz="3600" dirty="0">
                <a:effectLst>
                  <a:outerShdw blurRad="38100" dist="38100" dir="2700000" algn="tl">
                    <a:srgbClr val="000000">
                      <a:alpha val="43137"/>
                    </a:srgbClr>
                  </a:outerShdw>
                </a:effectLst>
                <a:latin typeface="Calibri" panose="020F0502020204030204" pitchFamily="34" charset="0"/>
              </a:rPr>
              <a:t> of God.”</a:t>
            </a:r>
          </a:p>
        </p:txBody>
      </p:sp>
      <p:pic>
        <p:nvPicPr>
          <p:cNvPr id="4" name="Picture 2" descr="http://3.bp.blogspot.com/-QEkPt30fRNQ/US-EfJsZfRI/AAAAAAAASK4/JnP_SUUHRas/s1600/a.jpg">
            <a:extLst>
              <a:ext uri="{FF2B5EF4-FFF2-40B4-BE49-F238E27FC236}">
                <a16:creationId xmlns:a16="http://schemas.microsoft.com/office/drawing/2014/main" id="{7A843000-0CBC-4C5B-8108-255DB924A7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3276600"/>
            <a:ext cx="2047294" cy="1371600"/>
          </a:xfrm>
          <a:prstGeom prst="rect">
            <a:avLst/>
          </a:prstGeom>
          <a:noFill/>
          <a:ln w="9525">
            <a:noFill/>
            <a:miter lim="800000"/>
            <a:headEnd/>
            <a:tailEnd/>
          </a:ln>
        </p:spPr>
      </p:pic>
    </p:spTree>
    <p:extLst>
      <p:ext uri="{BB962C8B-B14F-4D97-AF65-F5344CB8AC3E}">
        <p14:creationId xmlns:p14="http://schemas.microsoft.com/office/powerpoint/2010/main" val="3083018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599010" y="228600"/>
            <a:ext cx="59459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1. The Kingdom is Within You?</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457200" indent="-457200">
              <a:spcBef>
                <a:spcPct val="0"/>
              </a:spcBef>
              <a:spcAft>
                <a:spcPts val="18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Addressing the Pharisees (Luke 17:20; John 8:44)</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People enter the kingdom (Matt. 5:20; 23:13; 25:31-46; John 3:5)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Perfect rule of Christ? (Rev. 12:5; 1 Thess. 5:19; Rom. 6:12; Eph. 4:30)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always retains its terrestrial meaning</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Subsequent and latter ministry of Christ (Matt. 19:28; 20:20-21; 26:29; Luke 23:42; Mark 15:43; Acts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NASB provides a better translation</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5673010"/>
            <a:ext cx="1551434" cy="1039394"/>
          </a:xfrm>
          <a:prstGeom prst="rect">
            <a:avLst/>
          </a:prstGeom>
          <a:noFill/>
          <a:ln w="9525">
            <a:noFill/>
            <a:miter lim="800000"/>
            <a:headEnd/>
            <a:tailEnd/>
          </a:ln>
        </p:spPr>
      </p:pic>
    </p:spTree>
    <p:extLst>
      <p:ext uri="{BB962C8B-B14F-4D97-AF65-F5344CB8AC3E}">
        <p14:creationId xmlns:p14="http://schemas.microsoft.com/office/powerpoint/2010/main" val="424295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599010" y="228600"/>
            <a:ext cx="59459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1. The Kingdom is Within You?</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457200" indent="-457200">
              <a:spcBef>
                <a:spcPct val="0"/>
              </a:spcBef>
              <a:spcAft>
                <a:spcPts val="18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Addressing the Pharisees (Luke 17:20; John 8:44)</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People enter the kingdom (Matt. 5:20; 23:13; 25:31-46; John 3:5)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Perfect rule of Christ? (Rev. 12:5; 1 Thess. 5:19; Rom. 6:12; Eph. 4:30)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Kingdom always retains its terrestrial meaning</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Subsequent and latter ministry of Christ (Matt. 19:28; 20:20-21; 26:29; Luke 23:42; Mark 15:43; Acts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NASB provides a better translation</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5673010"/>
            <a:ext cx="1551434" cy="1039394"/>
          </a:xfrm>
          <a:prstGeom prst="rect">
            <a:avLst/>
          </a:prstGeom>
          <a:noFill/>
          <a:ln w="9525">
            <a:noFill/>
            <a:miter lim="800000"/>
            <a:headEnd/>
            <a:tailEnd/>
          </a:ln>
        </p:spPr>
      </p:pic>
    </p:spTree>
    <p:extLst>
      <p:ext uri="{BB962C8B-B14F-4D97-AF65-F5344CB8AC3E}">
        <p14:creationId xmlns:p14="http://schemas.microsoft.com/office/powerpoint/2010/main" val="2096988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2667000" y="1295400"/>
            <a:ext cx="6400800" cy="5105400"/>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Kingdom Characteristics </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Is. 2:1-4; 11:6-9; 65:17-25</a:t>
            </a:r>
          </a:p>
          <a:p>
            <a:pPr marL="914400" lvl="1" indent="-457200" eaLnBrk="1" hangingPunct="1">
              <a:spcBef>
                <a:spcPts val="0"/>
              </a:spcBef>
              <a:spcAft>
                <a:spcPts val="1200"/>
              </a:spcAft>
              <a:defRPr/>
            </a:pPr>
            <a:r>
              <a:rPr lang="en-US" dirty="0">
                <a:effectLst>
                  <a:outerShdw blurRad="38100" dist="38100" dir="2700000" algn="tl">
                    <a:srgbClr val="000000">
                      <a:alpha val="43137"/>
                    </a:srgbClr>
                  </a:outerShdw>
                </a:effectLst>
              </a:rPr>
              <a:t>Jerusalem = center of world spiritual and political authority</a:t>
            </a:r>
          </a:p>
          <a:p>
            <a:pPr marL="914400" lvl="1" indent="-457200" eaLnBrk="1" hangingPunct="1">
              <a:spcBef>
                <a:spcPts val="0"/>
              </a:spcBef>
              <a:spcAft>
                <a:spcPts val="1200"/>
              </a:spcAft>
              <a:defRPr/>
            </a:pPr>
            <a:r>
              <a:rPr lang="en-US" dirty="0">
                <a:effectLst>
                  <a:outerShdw blurRad="38100" dist="38100" dir="2700000" algn="tl">
                    <a:srgbClr val="000000">
                      <a:alpha val="43137"/>
                    </a:srgbClr>
                  </a:outerShdw>
                </a:effectLst>
              </a:rPr>
              <a:t>Perfect justice</a:t>
            </a:r>
          </a:p>
          <a:p>
            <a:pPr marL="914400" lvl="1" indent="-457200" eaLnBrk="1" hangingPunct="1">
              <a:spcBef>
                <a:spcPts val="0"/>
              </a:spcBef>
              <a:spcAft>
                <a:spcPts val="1200"/>
              </a:spcAft>
              <a:defRPr/>
            </a:pPr>
            <a:r>
              <a:rPr lang="en-US" dirty="0">
                <a:effectLst>
                  <a:outerShdw blurRad="38100" dist="38100" dir="2700000" algn="tl">
                    <a:srgbClr val="000000">
                      <a:alpha val="43137"/>
                    </a:srgbClr>
                  </a:outerShdw>
                </a:effectLst>
              </a:rPr>
              <a:t>World peace</a:t>
            </a:r>
          </a:p>
          <a:p>
            <a:pPr marL="914400" lvl="1" indent="-457200" eaLnBrk="1" hangingPunct="1">
              <a:spcBef>
                <a:spcPts val="0"/>
              </a:spcBef>
              <a:spcAft>
                <a:spcPts val="1200"/>
              </a:spcAft>
              <a:defRPr/>
            </a:pPr>
            <a:r>
              <a:rPr lang="en-US" dirty="0">
                <a:effectLst>
                  <a:outerShdw blurRad="38100" dist="38100" dir="2700000" algn="tl">
                    <a:srgbClr val="000000">
                      <a:alpha val="43137"/>
                    </a:srgbClr>
                  </a:outerShdw>
                </a:effectLst>
              </a:rPr>
              <a:t>Peace in the animal kingdom</a:t>
            </a:r>
          </a:p>
          <a:p>
            <a:pPr marL="914400" lvl="1" indent="-457200" eaLnBrk="1" hangingPunct="1">
              <a:spcBef>
                <a:spcPts val="0"/>
              </a:spcBef>
              <a:spcAft>
                <a:spcPts val="1200"/>
              </a:spcAft>
              <a:defRPr/>
            </a:pPr>
            <a:r>
              <a:rPr lang="en-US" dirty="0">
                <a:effectLst>
                  <a:outerShdw blurRad="38100" dist="38100" dir="2700000" algn="tl">
                    <a:srgbClr val="000000">
                      <a:alpha val="43137"/>
                    </a:srgbClr>
                  </a:outerShdw>
                </a:effectLst>
              </a:rPr>
              <a:t>Universal spiritual knowledge. </a:t>
            </a:r>
          </a:p>
          <a:p>
            <a:pPr lvl="1" eaLnBrk="1" hangingPunct="1">
              <a:lnSpc>
                <a:spcPct val="90000"/>
              </a:lnSpc>
              <a:defRPr/>
            </a:pPr>
            <a:endParaRPr lang="en-US" sz="2800" dirty="0">
              <a:effectLst>
                <a:outerShdw blurRad="38100" dist="38100" dir="2700000" algn="tl">
                  <a:srgbClr val="000000">
                    <a:alpha val="43137"/>
                  </a:srgbClr>
                </a:outerShdw>
              </a:effectLst>
            </a:endParaRPr>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52400" y="1447800"/>
            <a:ext cx="2363115" cy="3200400"/>
          </a:xfrm>
        </p:spPr>
      </p:pic>
    </p:spTree>
    <p:extLst>
      <p:ext uri="{BB962C8B-B14F-4D97-AF65-F5344CB8AC3E}">
        <p14:creationId xmlns:p14="http://schemas.microsoft.com/office/powerpoint/2010/main" val="1398330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599010" y="228600"/>
            <a:ext cx="59459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1. The Kingdom is Within You?</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457200" indent="-457200">
              <a:spcBef>
                <a:spcPct val="0"/>
              </a:spcBef>
              <a:spcAft>
                <a:spcPts val="18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Addressing the Pharisees (Luke 17:20; John 8:44)</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People enter the kingdom (Matt. 5:20; 23:13; 25:31-46; John 3:5)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Perfect rule of Christ? (Rev. 12:5; 1 Thess. 5:19; Rom. 6:12; Eph. 4:30)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always retains its terrestrial meaning</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Subsequent and latter ministry of Christ (Matt. 19:28; 20:20-21; 26:29; Luke 23:42; Mark 15:43; Acts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NASB provides a better translation</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5673010"/>
            <a:ext cx="1551434" cy="1039394"/>
          </a:xfrm>
          <a:prstGeom prst="rect">
            <a:avLst/>
          </a:prstGeom>
          <a:noFill/>
          <a:ln w="9525">
            <a:noFill/>
            <a:miter lim="800000"/>
            <a:headEnd/>
            <a:tailEnd/>
          </a:ln>
        </p:spPr>
      </p:pic>
    </p:spTree>
    <p:extLst>
      <p:ext uri="{BB962C8B-B14F-4D97-AF65-F5344CB8AC3E}">
        <p14:creationId xmlns:p14="http://schemas.microsoft.com/office/powerpoint/2010/main" val="1811942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599010" y="228600"/>
            <a:ext cx="59459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1. The Kingdom is Within You?</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457200" indent="-457200">
              <a:spcBef>
                <a:spcPct val="0"/>
              </a:spcBef>
              <a:spcAft>
                <a:spcPts val="18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Addressing the Pharisees (Luke 17:20; John 8:44)</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People enter the kingdom (Matt. 5:20; 23:13; 25:31-46; John 3:5)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Perfect rule of Christ? (Rev. 12:5; 1 Thess. 5:19; Rom. 6:12; Eph. 4:30)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always retains its terrestrial meaning</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Subsequent and latter ministry of Christ (Matt. 19:28; 20:20-21; 26:29; Luke 23:42; Mark 15:43; Acts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NASB provides a better translation</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5673010"/>
            <a:ext cx="1551434" cy="1039394"/>
          </a:xfrm>
          <a:prstGeom prst="rect">
            <a:avLst/>
          </a:prstGeom>
          <a:noFill/>
          <a:ln w="9525">
            <a:noFill/>
            <a:miter lim="800000"/>
            <a:headEnd/>
            <a:tailEnd/>
          </a:ln>
        </p:spPr>
      </p:pic>
    </p:spTree>
    <p:extLst>
      <p:ext uri="{BB962C8B-B14F-4D97-AF65-F5344CB8AC3E}">
        <p14:creationId xmlns:p14="http://schemas.microsoft.com/office/powerpoint/2010/main" val="3384864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‘The kingdom of God is not coming with signs to be observed; nor will they say, ‘Look, here it is!’ or, ‘There it is!’ For 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 is in your midst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80609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 </a:t>
            </a:r>
          </a:p>
          <a:p>
            <a:pPr marL="514350" indent="-514350" algn="just">
              <a:spcBef>
                <a:spcPct val="0"/>
              </a:spcBef>
              <a:spcAft>
                <a:spcPts val="2400"/>
              </a:spcAft>
              <a:buClr>
                <a:srgbClr val="66FFFF"/>
              </a:buClr>
              <a:buSzPct val="100000"/>
              <a:buFont typeface="+mj-lt"/>
              <a:buAutoNum type="arabicParenR"/>
            </a:pPr>
            <a:r>
              <a:rPr lang="en-US" altLang="en-US" sz="3000" b="1" u="sng" dirty="0">
                <a:solidFill>
                  <a:srgbClr val="FFFFCC"/>
                </a:solidFill>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5" name="Picture 4">
            <a:extLst>
              <a:ext uri="{FF2B5EF4-FFF2-40B4-BE49-F238E27FC236}">
                <a16:creationId xmlns:a16="http://schemas.microsoft.com/office/drawing/2014/main" id="{5CB3E4B6-F97B-4723-9F96-4C4ABC47AAAC}"/>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3451348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400" y="1371600"/>
            <a:ext cx="8839200"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7" name="Picture 2" descr="http://3.bp.blogspot.com/-QEkPt30fRNQ/US-EfJsZfRI/AAAAAAAASK4/JnP_SUUHRas/s1600/a.jpg">
            <a:extLst>
              <a:ext uri="{FF2B5EF4-FFF2-40B4-BE49-F238E27FC236}">
                <a16:creationId xmlns:a16="http://schemas.microsoft.com/office/drawing/2014/main" id="{34269A0E-55AA-41FC-A7E4-4677D6A07B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6" cy="1828800"/>
          </a:xfrm>
          <a:prstGeom prst="rect">
            <a:avLst/>
          </a:prstGeom>
          <a:noFill/>
          <a:ln w="9525">
            <a:noFill/>
            <a:miter lim="800000"/>
            <a:headEnd/>
            <a:tailEnd/>
          </a:ln>
        </p:spPr>
      </p:pic>
    </p:spTree>
    <p:extLst>
      <p:ext uri="{BB962C8B-B14F-4D97-AF65-F5344CB8AC3E}">
        <p14:creationId xmlns:p14="http://schemas.microsoft.com/office/powerpoint/2010/main" val="3763074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399" y="1371600"/>
            <a:ext cx="8935045"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7" name="Picture 2" descr="http://3.bp.blogspot.com/-QEkPt30fRNQ/US-EfJsZfRI/AAAAAAAASK4/JnP_SUUHRas/s1600/a.jpg">
            <a:extLst>
              <a:ext uri="{FF2B5EF4-FFF2-40B4-BE49-F238E27FC236}">
                <a16:creationId xmlns:a16="http://schemas.microsoft.com/office/drawing/2014/main" id="{34269A0E-55AA-41FC-A7E4-4677D6A07B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6" cy="1828800"/>
          </a:xfrm>
          <a:prstGeom prst="rect">
            <a:avLst/>
          </a:prstGeom>
          <a:noFill/>
          <a:ln w="9525">
            <a:noFill/>
            <a:miter lim="800000"/>
            <a:headEnd/>
            <a:tailEnd/>
          </a:ln>
        </p:spPr>
      </p:pic>
    </p:spTree>
    <p:extLst>
      <p:ext uri="{BB962C8B-B14F-4D97-AF65-F5344CB8AC3E}">
        <p14:creationId xmlns:p14="http://schemas.microsoft.com/office/powerpoint/2010/main" val="3345276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‘The kingdom of God is not coming with signs to be observed; nor will they say, ‘Look, here it is!’ or, ‘There it is!’ For behold, the kingdom of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 midst.’”</a:t>
            </a:r>
          </a:p>
        </p:txBody>
      </p:sp>
    </p:spTree>
    <p:extLst>
      <p:ext uri="{BB962C8B-B14F-4D97-AF65-F5344CB8AC3E}">
        <p14:creationId xmlns:p14="http://schemas.microsoft.com/office/powerpoint/2010/main" val="3825765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2D3EA-60BB-465D-968E-C770B18BE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a:t>
            </a:r>
          </a:p>
          <a:p>
            <a:pPr marL="0" marR="0" algn="just">
              <a:spcBef>
                <a:spcPts val="0"/>
              </a:spcBef>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5B1F63-23A9-4704-B2BC-3F6D23ABA7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7:13-14</a:t>
            </a:r>
          </a:p>
          <a:p>
            <a:pPr marL="0" marR="0" algn="just">
              <a:spcBef>
                <a:spcPts val="0"/>
              </a:spcBef>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mn-cs"/>
              </a:rPr>
              <a:t>"In my vision at night I looked, and there before me was one like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son of man</a:t>
            </a:r>
            <a:r>
              <a:rPr lang="en-US" sz="3200" dirty="0">
                <a:effectLst>
                  <a:outerShdw blurRad="38100" dist="38100" dir="2700000" algn="tl">
                    <a:srgbClr val="000000">
                      <a:alpha val="43137"/>
                    </a:srgbClr>
                  </a:outerShdw>
                </a:effectLst>
                <a:latin typeface="Calibri" panose="020F0502020204030204" pitchFamily="34" charset="0"/>
                <a:cs typeface="+mn-cs"/>
              </a:rPr>
              <a:t>, coming with the clouds of heaven. He approached the Ancient of Days and was led into his presence. He was given authority, glory and sovereign power; all nations and peoples of every language worshiped him. His dominion is an everlasting dominion that will not pass away,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his kingdom</a:t>
            </a:r>
            <a:r>
              <a:rPr lang="en-US" sz="3200" dirty="0">
                <a:effectLst>
                  <a:outerShdw blurRad="38100" dist="38100" dir="2700000" algn="tl">
                    <a:srgbClr val="000000">
                      <a:alpha val="43137"/>
                    </a:srgbClr>
                  </a:outerShdw>
                </a:effectLst>
                <a:latin typeface="Calibri" panose="020F0502020204030204" pitchFamily="34" charset="0"/>
                <a:cs typeface="+mn-cs"/>
              </a:rPr>
              <a:t> is one that will never be destroyed.”</a:t>
            </a:r>
          </a:p>
        </p:txBody>
      </p:sp>
    </p:spTree>
    <p:extLst>
      <p:ext uri="{BB962C8B-B14F-4D97-AF65-F5344CB8AC3E}">
        <p14:creationId xmlns:p14="http://schemas.microsoft.com/office/powerpoint/2010/main" val="1465793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CF6B20-F30A-465D-A2F1-7671AC0581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Luke 1:26-27, 32</a:t>
            </a:r>
          </a:p>
          <a:p>
            <a:pPr marL="0" marR="0" algn="just">
              <a:spcBef>
                <a:spcPts val="0"/>
              </a:spcBef>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mn-cs"/>
              </a:rPr>
              <a:t> Now in the sixth month the angel Gabriel was sent from God to a city in Galilee called Nazareth, </a:t>
            </a:r>
            <a:r>
              <a:rPr lang="en-US" sz="3200" baseline="30000" dirty="0">
                <a:effectLst>
                  <a:outerShdw blurRad="38100" dist="38100" dir="2700000" algn="tl">
                    <a:srgbClr val="000000">
                      <a:alpha val="43137"/>
                    </a:srgbClr>
                  </a:outerShdw>
                </a:effectLst>
                <a:latin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mn-cs"/>
              </a:rPr>
              <a:t> to a virgin engaged to a man whose name was Joseph, of the descendants of David; and the virgin’s name was Mary... </a:t>
            </a:r>
            <a:r>
              <a:rPr lang="en-US" sz="3200" baseline="30000" dirty="0">
                <a:effectLst>
                  <a:outerShdw blurRad="38100" dist="38100" dir="2700000" algn="tl">
                    <a:srgbClr val="000000">
                      <a:alpha val="43137"/>
                    </a:srgbClr>
                  </a:outerShdw>
                </a:effectLst>
                <a:latin typeface="Calibri" panose="020F0502020204030204" pitchFamily="34" charset="0"/>
              </a:rPr>
              <a:t>32</a:t>
            </a:r>
            <a:r>
              <a:rPr lang="en-US" sz="3200" dirty="0">
                <a:effectLst>
                  <a:outerShdw blurRad="38100" dist="38100" dir="2700000" algn="tl">
                    <a:srgbClr val="000000">
                      <a:alpha val="43137"/>
                    </a:srgbClr>
                  </a:outerShdw>
                </a:effectLst>
                <a:latin typeface="Calibri" panose="020F0502020204030204" pitchFamily="34" charset="0"/>
                <a:cs typeface="+mn-cs"/>
              </a:rPr>
              <a:t> He will be great and will be called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Son</a:t>
            </a:r>
            <a:r>
              <a:rPr lang="en-US" sz="3200" dirty="0">
                <a:effectLst>
                  <a:outerShdw blurRad="38100" dist="38100" dir="2700000" algn="tl">
                    <a:srgbClr val="000000">
                      <a:alpha val="43137"/>
                    </a:srgbClr>
                  </a:outerShdw>
                </a:effectLst>
                <a:latin typeface="Calibri" panose="020F0502020204030204" pitchFamily="34" charset="0"/>
                <a:cs typeface="+mn-cs"/>
              </a:rPr>
              <a:t> of the Most High; and the Lord God will give Him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throne of His father David</a:t>
            </a:r>
            <a:r>
              <a:rPr lang="en-US" sz="3200" dirty="0">
                <a:effectLst>
                  <a:outerShdw blurRad="38100" dist="38100" dir="2700000" algn="tl">
                    <a:srgbClr val="000000">
                      <a:alpha val="43137"/>
                    </a:srgbClr>
                  </a:outerShdw>
                </a:effectLst>
                <a:latin typeface="Calibri" panose="020F0502020204030204" pitchFamily="34" charset="0"/>
                <a:cs typeface="+mn-cs"/>
              </a:rPr>
              <a:t>.”</a:t>
            </a:r>
          </a:p>
        </p:txBody>
      </p:sp>
    </p:spTree>
    <p:extLst>
      <p:ext uri="{BB962C8B-B14F-4D97-AF65-F5344CB8AC3E}">
        <p14:creationId xmlns:p14="http://schemas.microsoft.com/office/powerpoint/2010/main" val="3229275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352160"/>
          </a:xfrm>
        </p:spPr>
        <p:txBody>
          <a:bodyPr/>
          <a:lstStyle/>
          <a:p>
            <a:pPr algn="ctr">
              <a:spcAft>
                <a:spcPts val="600"/>
              </a:spcAft>
            </a:pPr>
            <a:r>
              <a:rPr lang="en-US" sz="36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80760"/>
            <a:ext cx="9144000" cy="50486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remembering the close connection in the Jewish mind between the establishment of the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glorious coming of the Son of Man—a connection established by the prophecy of Daniel (7:13, 14), and not previously rebuked but approved by Jesus (Luke 9:26, 27)—let anyone hypothesize as the meaning of . . .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the signs of a gradual approach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of . . .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midst of</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read the entire passage,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20–30.”</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spTree>
    <p:extLst>
      <p:ext uri="{BB962C8B-B14F-4D97-AF65-F5344CB8AC3E}">
        <p14:creationId xmlns:p14="http://schemas.microsoft.com/office/powerpoint/2010/main" val="71494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 is not coming with signs to be observed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will they say, ‘Look, here it is!’ or, ‘There it is!’ For behold, the kingdom of God is in your midst.’”</a:t>
            </a:r>
          </a:p>
        </p:txBody>
      </p:sp>
    </p:spTree>
    <p:extLst>
      <p:ext uri="{BB962C8B-B14F-4D97-AF65-F5344CB8AC3E}">
        <p14:creationId xmlns:p14="http://schemas.microsoft.com/office/powerpoint/2010/main" val="1676954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399" y="1371600"/>
            <a:ext cx="8935045"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7" name="Picture 2" descr="http://3.bp.blogspot.com/-QEkPt30fRNQ/US-EfJsZfRI/AAAAAAAASK4/JnP_SUUHRas/s1600/a.jpg">
            <a:extLst>
              <a:ext uri="{FF2B5EF4-FFF2-40B4-BE49-F238E27FC236}">
                <a16:creationId xmlns:a16="http://schemas.microsoft.com/office/drawing/2014/main" id="{34269A0E-55AA-41FC-A7E4-4677D6A07B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6" cy="1828800"/>
          </a:xfrm>
          <a:prstGeom prst="rect">
            <a:avLst/>
          </a:prstGeom>
          <a:noFill/>
          <a:ln w="9525">
            <a:noFill/>
            <a:miter lim="800000"/>
            <a:headEnd/>
            <a:tailEnd/>
          </a:ln>
        </p:spPr>
      </p:pic>
    </p:spTree>
    <p:extLst>
      <p:ext uri="{BB962C8B-B14F-4D97-AF65-F5344CB8AC3E}">
        <p14:creationId xmlns:p14="http://schemas.microsoft.com/office/powerpoint/2010/main" val="851346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28600"/>
            <a:ext cx="5181600" cy="914400"/>
          </a:xfrm>
        </p:spPr>
        <p:txBody>
          <a:bodyPr/>
          <a:lstStyle/>
          <a:p>
            <a:pPr lvl="0" algn="ct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br>
              <a:rPr lang="en-US" altLang="en-US" sz="3600" dirty="0">
                <a:solidFill>
                  <a:srgbClr val="00FFFF"/>
                </a:solidFill>
                <a:effectLst>
                  <a:outerShdw blurRad="38100" dist="38100" dir="2700000" algn="tl">
                    <a:srgbClr val="000000">
                      <a:alpha val="43137"/>
                    </a:srgbClr>
                  </a:outerShdw>
                </a:effectLst>
              </a:rPr>
            </a:br>
            <a:r>
              <a:rPr lang="en-US" altLang="en-US" sz="1800" dirty="0">
                <a:solidFill>
                  <a:srgbClr val="FFFFFF"/>
                </a:solidFill>
                <a:effectLst>
                  <a:outerShdw blurRad="38100" dist="38100" dir="2700000" algn="tl">
                    <a:srgbClr val="000000">
                      <a:alpha val="43137"/>
                    </a:srgbClr>
                  </a:outerShdw>
                </a:effectLst>
                <a:ea typeface="+mn-ea"/>
                <a:cs typeface="Calibri" panose="020F0502020204030204" pitchFamily="34" charset="0"/>
              </a:rPr>
              <a:t>Toussaint, </a:t>
            </a:r>
            <a:r>
              <a:rPr lang="en-US" altLang="en-US" sz="1800" i="1" dirty="0">
                <a:solidFill>
                  <a:srgbClr val="FFFFFF"/>
                </a:solidFill>
                <a:effectLst>
                  <a:outerShdw blurRad="38100" dist="38100" dir="2700000" algn="tl">
                    <a:srgbClr val="000000">
                      <a:alpha val="43137"/>
                    </a:srgbClr>
                  </a:outerShdw>
                </a:effectLst>
                <a:ea typeface="+mn-ea"/>
                <a:cs typeface="Calibri" panose="020F0502020204030204" pitchFamily="34" charset="0"/>
              </a:rPr>
              <a:t>Behold the King</a:t>
            </a:r>
            <a:r>
              <a:rPr lang="en-US" altLang="en-US" sz="1800" dirty="0">
                <a:solidFill>
                  <a:srgbClr val="FFFFFF"/>
                </a:solidFill>
                <a:effectLst>
                  <a:outerShdw blurRad="38100" dist="38100" dir="2700000" algn="tl">
                    <a:srgbClr val="000000">
                      <a:alpha val="43137"/>
                    </a:srgbClr>
                  </a:outerShdw>
                </a:effectLst>
                <a:ea typeface="+mn-ea"/>
                <a:cs typeface="Calibri" panose="020F0502020204030204" pitchFamily="34" charset="0"/>
              </a:rPr>
              <a:t>, 18-20</a:t>
            </a:r>
            <a:endParaRPr lang="en-US" altLang="en-US" sz="3600" dirty="0">
              <a:solidFill>
                <a:srgbClr val="00FFFF"/>
              </a:solidFill>
              <a:effectLst>
                <a:outerShdw blurRad="38100" dist="38100" dir="2700000" algn="tl">
                  <a:srgbClr val="000000">
                    <a:alpha val="43137"/>
                  </a:srgbClr>
                </a:outerShdw>
              </a:effectLst>
            </a:endParaRPr>
          </a:p>
        </p:txBody>
      </p:sp>
      <p:sp>
        <p:nvSpPr>
          <p:cNvPr id="86019" name="Rectangle 3"/>
          <p:cNvSpPr>
            <a:spLocks noGrp="1" noChangeArrowheads="1"/>
          </p:cNvSpPr>
          <p:nvPr>
            <p:ph type="body" sz="half" idx="2"/>
          </p:nvPr>
        </p:nvSpPr>
        <p:spPr>
          <a:xfrm>
            <a:off x="533400" y="1600200"/>
            <a:ext cx="7924800" cy="4343400"/>
          </a:xfrm>
        </p:spPr>
        <p:txBody>
          <a:bodyPr/>
          <a:lstStyle/>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Kingdom predicted (Isa 11:6-9)</a:t>
            </a:r>
          </a:p>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Kingdom offered (Matt. 3:2; 4:17; 10:5-7)</a:t>
            </a:r>
          </a:p>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Kingdom rejected (Matt. 12:24)</a:t>
            </a:r>
          </a:p>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Kingdom postponed (Matt. 13)</a:t>
            </a:r>
          </a:p>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Interim program? (Matt. 16:18; 28:18-20)</a:t>
            </a:r>
          </a:p>
          <a:p>
            <a:pPr marL="457200" indent="-457200" eaLnBrk="1" hangingPunct="1">
              <a:spcBef>
                <a:spcPts val="0"/>
              </a:spcBef>
              <a:spcAft>
                <a:spcPts val="2400"/>
              </a:spcAft>
              <a:buClr>
                <a:srgbClr val="66FFFF"/>
              </a:buClr>
              <a:defRPr/>
            </a:pPr>
            <a:r>
              <a:rPr lang="en-US" altLang="en-US" sz="2800" dirty="0">
                <a:effectLst>
                  <a:outerShdw blurRad="38100" dist="38100" dir="2700000" algn="tl">
                    <a:srgbClr val="000000">
                      <a:alpha val="43137"/>
                    </a:srgbClr>
                  </a:outerShdw>
                </a:effectLst>
              </a:rPr>
              <a:t>Kingdom ultimately accepted (Matt.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7315200" y="2638928"/>
            <a:ext cx="1652499" cy="2237872"/>
          </a:xfrm>
          <a:ln w="38100">
            <a:solidFill>
              <a:srgbClr val="FFC000"/>
            </a:solidFill>
          </a:ln>
        </p:spPr>
      </p:pic>
    </p:spTree>
    <p:extLst>
      <p:ext uri="{BB962C8B-B14F-4D97-AF65-F5344CB8AC3E}">
        <p14:creationId xmlns:p14="http://schemas.microsoft.com/office/powerpoint/2010/main" val="2890911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9FA21E76-54AA-4E34-9312-F8C810577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3926415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lvl="0" algn="ctr" eaLnBrk="1" hangingPunct="1"/>
            <a:r>
              <a:rPr lang="en-US" altLang="en-US" sz="4000" dirty="0">
                <a:solidFill>
                  <a:srgbClr val="00FFFF"/>
                </a:solidFill>
                <a:effectLst>
                  <a:outerShdw blurRad="38100" dist="38100" dir="2700000" algn="tl">
                    <a:srgbClr val="000000">
                      <a:alpha val="43137"/>
                    </a:srgbClr>
                  </a:outerShdw>
                </a:effectLst>
              </a:rPr>
              <a:t>Messengers of the Kingdom In Matthew</a:t>
            </a:r>
            <a:br>
              <a:rPr lang="en-US" altLang="en-US" sz="4000" dirty="0">
                <a:solidFill>
                  <a:srgbClr val="00FFFF"/>
                </a:solidFill>
                <a:effectLst>
                  <a:outerShdw blurRad="38100" dist="38100" dir="2700000" algn="tl">
                    <a:srgbClr val="000000">
                      <a:alpha val="43137"/>
                    </a:srgbClr>
                  </a:outerShdw>
                </a:effectLst>
              </a:rPr>
            </a:br>
            <a:r>
              <a:rPr lang="en-US" altLang="en-US" sz="1800" dirty="0">
                <a:solidFill>
                  <a:srgbClr val="FFFFFF"/>
                </a:solidFill>
                <a:effectLst>
                  <a:outerShdw blurRad="38100" dist="38100" dir="2700000" algn="tl">
                    <a:srgbClr val="000000">
                      <a:alpha val="43137"/>
                    </a:srgbClr>
                  </a:outerShdw>
                </a:effectLst>
                <a:ea typeface="+mn-ea"/>
                <a:cs typeface="Arial" charset="0"/>
              </a:rPr>
              <a:t>Toussaint, </a:t>
            </a:r>
            <a:r>
              <a:rPr lang="en-US" altLang="en-US" sz="1800" i="1" dirty="0">
                <a:solidFill>
                  <a:srgbClr val="FFFFFF"/>
                </a:solidFill>
                <a:effectLst>
                  <a:outerShdw blurRad="38100" dist="38100" dir="2700000" algn="tl">
                    <a:srgbClr val="000000">
                      <a:alpha val="43137"/>
                    </a:srgbClr>
                  </a:outerShdw>
                </a:effectLst>
                <a:ea typeface="+mn-ea"/>
                <a:cs typeface="Arial" charset="0"/>
              </a:rPr>
              <a:t>Behold the King</a:t>
            </a:r>
            <a:r>
              <a:rPr lang="en-US" altLang="en-US" sz="1800" dirty="0">
                <a:solidFill>
                  <a:srgbClr val="FFFFFF"/>
                </a:solidFill>
                <a:effectLst>
                  <a:outerShdw blurRad="38100" dist="38100" dir="2700000" algn="tl">
                    <a:srgbClr val="000000">
                      <a:alpha val="43137"/>
                    </a:srgbClr>
                  </a:outerShdw>
                </a:effectLst>
                <a:ea typeface="+mn-ea"/>
                <a:cs typeface="Arial" charset="0"/>
              </a:rPr>
              <a:t>, 18-20</a:t>
            </a:r>
            <a:endParaRPr lang="en-US" altLang="en-US" sz="4000" dirty="0">
              <a:solidFill>
                <a:srgbClr val="00FFFF"/>
              </a:solidFill>
              <a:effectLst>
                <a:outerShdw blurRad="38100" dist="38100" dir="2700000" algn="tl">
                  <a:srgbClr val="000000">
                    <a:alpha val="43137"/>
                  </a:srgbClr>
                </a:outerShdw>
              </a:effectLst>
            </a:endParaRP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Tree>
    <p:extLst>
      <p:ext uri="{BB962C8B-B14F-4D97-AF65-F5344CB8AC3E}">
        <p14:creationId xmlns:p14="http://schemas.microsoft.com/office/powerpoint/2010/main" val="3245216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27410" y="1600200"/>
            <a:ext cx="7697390" cy="4850185"/>
          </a:xfrm>
        </p:spPr>
        <p:txBody>
          <a:bodyPr/>
          <a:lstStyle/>
          <a:p>
            <a:pPr marL="457200" indent="-457200">
              <a:spcBef>
                <a:spcPct val="0"/>
              </a:spcBef>
              <a:spcAft>
                <a:spcPts val="1200"/>
              </a:spcAft>
              <a:buClr>
                <a:srgbClr val="66FFFF"/>
              </a:buClr>
              <a:buSzPct val="100000"/>
              <a:buFont typeface="+mj-lt"/>
              <a:buAutoNum type="arabicPeriod"/>
            </a:pPr>
            <a:r>
              <a:rPr lang="en-US" altLang="en-US" sz="2800" dirty="0">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Announcement of judgment of 1</a:t>
            </a:r>
            <a:r>
              <a:rPr lang="en-US" altLang="en-US" sz="2800" baseline="30000" dirty="0">
                <a:effectLst>
                  <a:outerShdw blurRad="38100" dist="38100" dir="2700000" algn="tl">
                    <a:srgbClr val="000000">
                      <a:alpha val="43137"/>
                    </a:srgbClr>
                  </a:outerShdw>
                </a:effectLst>
              </a:rPr>
              <a:t>st</a:t>
            </a:r>
            <a:r>
              <a:rPr lang="en-US" altLang="en-US" sz="2800" dirty="0">
                <a:effectLst>
                  <a:outerShdw blurRad="38100" dist="38100" dir="2700000" algn="tl">
                    <a:srgbClr val="000000">
                      <a:alpha val="43137"/>
                    </a:srgbClr>
                  </a:outerShdw>
                </a:effectLst>
              </a:rPr>
              <a: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sz="2800" dirty="0">
                <a:effectLst>
                  <a:outerShdw blurRad="38100" dist="38100" dir="2700000" algn="tl">
                    <a:srgbClr val="000000">
                      <a:alpha val="43137"/>
                    </a:srgbClr>
                  </a:outerShdw>
                </a:effectLst>
              </a:rPr>
              <a:t>Message does not reappear until 70th Week</a:t>
            </a:r>
          </a:p>
        </p:txBody>
      </p:sp>
      <p:sp>
        <p:nvSpPr>
          <p:cNvPr id="3" name="Rectangle 2">
            <a:extLst>
              <a:ext uri="{FF2B5EF4-FFF2-40B4-BE49-F238E27FC236}">
                <a16:creationId xmlns:a16="http://schemas.microsoft.com/office/drawing/2014/main" id="{FFF013CC-4F81-48CA-A855-946BADDBC2E6}"/>
              </a:ext>
            </a:extLst>
          </p:cNvPr>
          <p:cNvSpPr/>
          <p:nvPr/>
        </p:nvSpPr>
        <p:spPr>
          <a:xfrm>
            <a:off x="0" y="217438"/>
            <a:ext cx="9144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Offer of the Kingdom Framework</a:t>
            </a:r>
          </a:p>
          <a:p>
            <a:pPr algn="ctr"/>
            <a:r>
              <a:rPr lang="en-US" sz="1600" dirty="0">
                <a:latin typeface="Calibri" panose="020F0502020204030204" pitchFamily="34" charset="0"/>
                <a:cs typeface="Calibri" panose="020F0502020204030204" pitchFamily="34" charset="0"/>
              </a:rPr>
              <a:t>Stanley D. Toussaint, </a:t>
            </a:r>
            <a:r>
              <a:rPr lang="en-US" sz="1600" i="1" dirty="0">
                <a:latin typeface="Calibri" panose="020F0502020204030204" pitchFamily="34" charset="0"/>
                <a:cs typeface="Calibri" panose="020F0502020204030204" pitchFamily="34" charset="0"/>
              </a:rPr>
              <a:t>“The Contingency of the Coming Kingdom,” </a:t>
            </a:r>
            <a:r>
              <a:rPr lang="en-US" sz="1600" dirty="0">
                <a:latin typeface="Calibri" panose="020F0502020204030204" pitchFamily="34" charset="0"/>
                <a:cs typeface="Calibri" panose="020F0502020204030204" pitchFamily="34" charset="0"/>
              </a:rPr>
              <a:t>in Integrity of Heart, Skillfulness of Hands: Biblical and Leadership Studies in Honor of Donald K. Campbell (Grand Rapids: Baker, 1994), 225, 232–35.</a:t>
            </a:r>
          </a:p>
        </p:txBody>
      </p:sp>
      <p:pic>
        <p:nvPicPr>
          <p:cNvPr id="9" name="Picture 8">
            <a:extLst>
              <a:ext uri="{FF2B5EF4-FFF2-40B4-BE49-F238E27FC236}">
                <a16:creationId xmlns:a16="http://schemas.microsoft.com/office/drawing/2014/main" id="{12ED6B3A-8DF9-4950-8289-ABE1D492B936}"/>
              </a:ext>
            </a:extLst>
          </p:cNvPr>
          <p:cNvPicPr>
            <a:picLocks noChangeAspect="1"/>
          </p:cNvPicPr>
          <p:nvPr/>
        </p:nvPicPr>
        <p:blipFill>
          <a:blip r:embed="rId2"/>
          <a:stretch>
            <a:fillRect/>
          </a:stretch>
        </p:blipFill>
        <p:spPr>
          <a:xfrm>
            <a:off x="7025972" y="2209800"/>
            <a:ext cx="1915500" cy="1280160"/>
          </a:xfrm>
          <a:prstGeom prst="rect">
            <a:avLst/>
          </a:prstGeom>
        </p:spPr>
      </p:pic>
    </p:spTree>
    <p:extLst>
      <p:ext uri="{BB962C8B-B14F-4D97-AF65-F5344CB8AC3E}">
        <p14:creationId xmlns:p14="http://schemas.microsoft.com/office/powerpoint/2010/main" val="2471811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A567-9582-4EDF-8D00-58DAE07D8C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32882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ts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Deuteronomy 17:15 </a:t>
            </a:r>
          </a:p>
          <a:p>
            <a:pPr marL="0" lvl="0" indent="0" algn="just" eaLnBrk="1" hangingPunct="1">
              <a:spcBef>
                <a:spcPct val="0"/>
              </a:spcBef>
              <a:spcAft>
                <a:spcPts val="1200"/>
              </a:spcAft>
              <a:buClrTx/>
              <a:buSzTx/>
              <a:buNone/>
            </a:pPr>
            <a:r>
              <a:rPr lang="en-US" dirty="0">
                <a:solidFill>
                  <a:srgbClr val="FFFFFF"/>
                </a:solidFill>
                <a:effectLst>
                  <a:outerShdw blurRad="38100" dist="38100" dir="2700000" algn="tl">
                    <a:srgbClr val="000000">
                      <a:alpha val="43137"/>
                    </a:srgbClr>
                  </a:outerShdw>
                </a:effectLst>
                <a:cs typeface="Arial" charset="0"/>
              </a:rPr>
              <a:t>“</a:t>
            </a:r>
            <a:r>
              <a:rPr lang="en-US" b="1" u="sng" dirty="0">
                <a:solidFill>
                  <a:srgbClr val="FFFFCC"/>
                </a:solidFill>
                <a:effectLst>
                  <a:outerShdw blurRad="38100" dist="38100" dir="2700000" algn="tl">
                    <a:srgbClr val="000000">
                      <a:alpha val="43137"/>
                    </a:srgbClr>
                  </a:outerShdw>
                </a:effectLst>
                <a:cs typeface="Arial" charset="0"/>
              </a:rPr>
              <a:t>you shall surely set a king over you whom the </a:t>
            </a:r>
            <a:r>
              <a:rPr lang="en-US" b="1" u="sng" cap="small" dirty="0">
                <a:solidFill>
                  <a:srgbClr val="FFFFCC"/>
                </a:solidFill>
                <a:effectLst>
                  <a:outerShdw blurRad="38100" dist="38100" dir="2700000" algn="tl">
                    <a:srgbClr val="000000">
                      <a:alpha val="43137"/>
                    </a:srgbClr>
                  </a:outerShdw>
                </a:effectLst>
                <a:cs typeface="Arial" charset="0"/>
              </a:rPr>
              <a:t>Lord</a:t>
            </a:r>
            <a:r>
              <a:rPr lang="en-US" b="1" u="sng" dirty="0">
                <a:solidFill>
                  <a:srgbClr val="FFFFCC"/>
                </a:solidFill>
                <a:effectLst>
                  <a:outerShdw blurRad="38100" dist="38100" dir="2700000" algn="tl">
                    <a:srgbClr val="000000">
                      <a:alpha val="43137"/>
                    </a:srgbClr>
                  </a:outerShdw>
                </a:effectLst>
                <a:cs typeface="Arial" charset="0"/>
              </a:rPr>
              <a:t> your God chooses</a:t>
            </a:r>
            <a:r>
              <a:rPr lang="en-US" dirty="0">
                <a:solidFill>
                  <a:srgbClr val="FFFFFF"/>
                </a:solidFill>
                <a:effectLst>
                  <a:outerShdw blurRad="38100" dist="38100" dir="2700000" algn="tl">
                    <a:srgbClr val="000000">
                      <a:alpha val="43137"/>
                    </a:srgbClr>
                  </a:outerShdw>
                </a:effectLst>
                <a:cs typeface="Arial" charset="0"/>
              </a:rPr>
              <a:t>, </a:t>
            </a:r>
            <a:r>
              <a:rPr lang="en-US" i="1" dirty="0">
                <a:solidFill>
                  <a:srgbClr val="FFFFFF"/>
                </a:solidFill>
                <a:effectLst>
                  <a:outerShdw blurRad="38100" dist="38100" dir="2700000" algn="tl">
                    <a:srgbClr val="000000">
                      <a:alpha val="43137"/>
                    </a:srgbClr>
                  </a:outerShdw>
                </a:effectLst>
                <a:cs typeface="Arial" charset="0"/>
              </a:rPr>
              <a:t>one</a:t>
            </a:r>
            <a:r>
              <a:rPr lang="en-US" dirty="0">
                <a:solidFill>
                  <a:srgbClr val="FFFFFF"/>
                </a:solidFill>
                <a:effectLst>
                  <a:outerShdw blurRad="38100" dist="38100" dir="2700000" algn="tl">
                    <a:srgbClr val="000000">
                      <a:alpha val="43137"/>
                    </a:srgbClr>
                  </a:outerShdw>
                </a:effectLst>
                <a:cs typeface="Arial" charset="0"/>
              </a:rPr>
              <a:t> from among your countrymen you shall set as king over yourselves; you may not put a foreigner over yourselves who is not your countryman.</a:t>
            </a:r>
            <a:r>
              <a:rPr lang="en-US" altLang="en-US"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81363" y="3048000"/>
            <a:ext cx="2581275" cy="1728854"/>
          </a:xfrm>
          <a:prstGeom prst="rect">
            <a:avLst/>
          </a:prstGeom>
          <a:noFill/>
          <a:ln w="9525">
            <a:noFill/>
            <a:miter lim="800000"/>
            <a:headEnd/>
            <a:tailEnd/>
          </a:ln>
        </p:spPr>
      </p:pic>
    </p:spTree>
    <p:extLst>
      <p:ext uri="{BB962C8B-B14F-4D97-AF65-F5344CB8AC3E}">
        <p14:creationId xmlns:p14="http://schemas.microsoft.com/office/powerpoint/2010/main" val="178137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692908" y="228600"/>
            <a:ext cx="5758185" cy="1066800"/>
          </a:xfrm>
        </p:spPr>
        <p:txBody>
          <a:bodyPr/>
          <a:lstStyle/>
          <a:p>
            <a:pPr algn="ctr">
              <a:spcAft>
                <a:spcPts val="600"/>
              </a:spcAft>
            </a:pPr>
            <a:r>
              <a:rPr lang="en-US" sz="3200" dirty="0">
                <a:effectLst>
                  <a:outerShdw blurRad="38100" dist="38100" dir="2700000" algn="tl">
                    <a:srgbClr val="000000">
                      <a:alpha val="43137"/>
                    </a:srgbClr>
                  </a:outerShdw>
                </a:effectLst>
              </a:rPr>
              <a:t>Max </a:t>
            </a:r>
            <a:r>
              <a:rPr lang="en-US" sz="3200" dirty="0" err="1">
                <a:effectLst>
                  <a:outerShdw blurRad="38100" dist="38100" dir="2700000" algn="tl">
                    <a:srgbClr val="000000">
                      <a:alpha val="43137"/>
                    </a:srgbClr>
                  </a:outerShdw>
                </a:effectLst>
              </a:rPr>
              <a:t>Zerwick</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Max </a:t>
            </a:r>
            <a:r>
              <a:rPr lang="en-US" sz="1800" dirty="0" err="1">
                <a:solidFill>
                  <a:schemeClr val="tx1"/>
                </a:solidFill>
                <a:effectLst>
                  <a:outerShdw blurRad="38100" dist="38100" dir="2700000" algn="tl">
                    <a:srgbClr val="000000">
                      <a:alpha val="43137"/>
                    </a:srgbClr>
                  </a:outerShdw>
                </a:effectLst>
              </a:rPr>
              <a:t>Zerwick</a:t>
            </a:r>
            <a:r>
              <a:rPr lang="en-US" sz="1800" dirty="0">
                <a:solidFill>
                  <a:schemeClr val="tx1"/>
                </a:solidFill>
                <a:effectLst>
                  <a:outerShdw blurRad="38100" dist="38100" dir="2700000" algn="tl">
                    <a:srgbClr val="000000">
                      <a:alpha val="43137"/>
                    </a:srgbClr>
                  </a:outerShdw>
                </a:effectLst>
              </a:rPr>
              <a:t>, </a:t>
            </a:r>
            <a:r>
              <a:rPr lang="en-US" sz="1800" i="1" dirty="0">
                <a:solidFill>
                  <a:schemeClr val="tx1"/>
                </a:solidFill>
                <a:effectLst>
                  <a:outerShdw blurRad="38100" dist="38100" dir="2700000" algn="tl">
                    <a:srgbClr val="000000">
                      <a:alpha val="43137"/>
                    </a:srgbClr>
                  </a:outerShdw>
                </a:effectLst>
              </a:rPr>
              <a:t>A Grammatical Analysis of the Greek New Testament</a:t>
            </a:r>
            <a:r>
              <a:rPr lang="en-US" sz="1800" dirty="0">
                <a:solidFill>
                  <a:schemeClr val="tx1"/>
                </a:solidFill>
                <a:effectLst>
                  <a:outerShdw blurRad="38100" dist="38100" dir="2700000" algn="tl">
                    <a:srgbClr val="000000">
                      <a:alpha val="43137"/>
                    </a:srgbClr>
                  </a:outerShdw>
                </a:effectLst>
              </a:rPr>
              <a:t> (Rome: </a:t>
            </a:r>
            <a:r>
              <a:rPr lang="en-US" sz="1800" dirty="0" err="1">
                <a:solidFill>
                  <a:schemeClr val="tx1"/>
                </a:solidFill>
                <a:effectLst>
                  <a:outerShdw blurRad="38100" dist="38100" dir="2700000" algn="tl">
                    <a:srgbClr val="000000">
                      <a:alpha val="43137"/>
                    </a:srgbClr>
                  </a:outerShdw>
                </a:effectLst>
              </a:rPr>
              <a:t>Pontificio</a:t>
            </a:r>
            <a:r>
              <a:rPr lang="en-US" sz="1800" dirty="0">
                <a:solidFill>
                  <a:schemeClr val="tx1"/>
                </a:solidFill>
                <a:effectLst>
                  <a:outerShdw blurRad="38100" dist="38100" dir="2700000" algn="tl">
                    <a:srgbClr val="000000">
                      <a:alpha val="43137"/>
                    </a:srgbClr>
                  </a:outerShdw>
                </a:effectLst>
              </a:rPr>
              <a:t> </a:t>
            </a:r>
            <a:r>
              <a:rPr lang="en-US" sz="1800" dirty="0" err="1">
                <a:solidFill>
                  <a:schemeClr val="tx1"/>
                </a:solidFill>
                <a:effectLst>
                  <a:outerShdw blurRad="38100" dist="38100" dir="2700000" algn="tl">
                    <a:srgbClr val="000000">
                      <a:alpha val="43137"/>
                    </a:srgbClr>
                  </a:outerShdw>
                </a:effectLst>
              </a:rPr>
              <a:t>Istituto</a:t>
            </a:r>
            <a:r>
              <a:rPr lang="en-US" sz="1800" dirty="0">
                <a:solidFill>
                  <a:schemeClr val="tx1"/>
                </a:solidFill>
                <a:effectLst>
                  <a:outerShdw blurRad="38100" dist="38100" dir="2700000" algn="tl">
                    <a:srgbClr val="000000">
                      <a:alpha val="43137"/>
                    </a:srgbClr>
                  </a:outerShdw>
                </a:effectLst>
              </a:rPr>
              <a:t> </a:t>
            </a:r>
            <a:r>
              <a:rPr lang="en-US" sz="1800" dirty="0" err="1">
                <a:solidFill>
                  <a:schemeClr val="tx1"/>
                </a:solidFill>
                <a:effectLst>
                  <a:outerShdw blurRad="38100" dist="38100" dir="2700000" algn="tl">
                    <a:srgbClr val="000000">
                      <a:alpha val="43137"/>
                    </a:srgbClr>
                  </a:outerShdw>
                </a:effectLst>
              </a:rPr>
              <a:t>Biblico</a:t>
            </a:r>
            <a:r>
              <a:rPr lang="en-US" sz="1800" dirty="0">
                <a:solidFill>
                  <a:schemeClr val="tx1"/>
                </a:solidFill>
                <a:effectLst>
                  <a:outerShdw blurRad="38100" dist="38100" dir="2700000" algn="tl">
                    <a:srgbClr val="000000">
                      <a:alpha val="43137"/>
                    </a:srgbClr>
                  </a:outerShdw>
                </a:effectLst>
              </a:rPr>
              <a:t>, 1996), 251–52.</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4419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view of the fact that Christ was addressing the Pharisees modern exegetes generally prefer to translate “among” but this meaning is elsewhere unknown. Secular and patristic evidence has been adduced (by C.H. Roberts) for an extension of the meaning “within”, viz.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your hands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(ref. that for which one is responsible),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your power of choice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(cf. “it lies with you”), i.e., from the human side the K[</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ingdom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yours if you choose it, if you will it.”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spTree>
    <p:extLst>
      <p:ext uri="{BB962C8B-B14F-4D97-AF65-F5344CB8AC3E}">
        <p14:creationId xmlns:p14="http://schemas.microsoft.com/office/powerpoint/2010/main" val="1954875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692908" y="228600"/>
            <a:ext cx="5758185" cy="1143000"/>
          </a:xfrm>
        </p:spPr>
        <p:txBody>
          <a:bodyPr/>
          <a:lstStyle/>
          <a:p>
            <a:pPr algn="ctr">
              <a:spcAft>
                <a:spcPts val="600"/>
              </a:spcAft>
            </a:pPr>
            <a:r>
              <a:rPr lang="en-US" sz="3200" dirty="0">
                <a:effectLst>
                  <a:outerShdw blurRad="38100" dist="38100" dir="2700000" algn="tl">
                    <a:srgbClr val="000000">
                      <a:alpha val="43137"/>
                    </a:srgbClr>
                  </a:outerShdw>
                </a:effectLst>
              </a:rPr>
              <a:t>Walter Elwell</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Walter Elwell and Philip Comfort, Tyndale Bible Dictionary (Wheaton, IL: Tyndale House, 2001), 207.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3015601"/>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Another example is that in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koine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 the expression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entos</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humon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(literally, ‘inside of you’) often meant ‘within reach.’ Thus, Jesus’ statement in Luke 17:21 could mean, ‘the kingdom is within reach.’”</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5"/>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7"/>
              <a:stretch>
                <a:fillRect/>
              </a:stretch>
            </p:blipFill>
            <p:spPr>
              <a:xfrm>
                <a:off x="4688419" y="5154400"/>
                <a:ext cx="29880" cy="18000"/>
              </a:xfrm>
              <a:prstGeom prst="rect">
                <a:avLst/>
              </a:prstGeom>
            </p:spPr>
          </p:pic>
        </mc:Fallback>
      </mc:AlternateContent>
      <p:pic>
        <p:nvPicPr>
          <p:cNvPr id="8" name="Picture 2" descr="http://3.bp.blogspot.com/-QEkPt30fRNQ/US-EfJsZfRI/AAAAAAAASK4/JnP_SUUHRas/s1600/a.jpg">
            <a:extLst>
              <a:ext uri="{FF2B5EF4-FFF2-40B4-BE49-F238E27FC236}">
                <a16:creationId xmlns:a16="http://schemas.microsoft.com/office/drawing/2014/main" id="{FBBE4FC6-38A5-4E60-A76F-2BF69899E98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0" y="4441960"/>
            <a:ext cx="2047294" cy="1371600"/>
          </a:xfrm>
          <a:prstGeom prst="rect">
            <a:avLst/>
          </a:prstGeom>
          <a:noFill/>
          <a:ln w="9525">
            <a:noFill/>
            <a:miter lim="800000"/>
            <a:headEnd/>
            <a:tailEnd/>
          </a:ln>
        </p:spPr>
      </p:pic>
    </p:spTree>
    <p:extLst>
      <p:ext uri="{BB962C8B-B14F-4D97-AF65-F5344CB8AC3E}">
        <p14:creationId xmlns:p14="http://schemas.microsoft.com/office/powerpoint/2010/main" val="1615112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399" y="1371600"/>
            <a:ext cx="8935045"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5BA1FFB-779E-4047-BEF0-E9165491DB82}"/>
              </a:ext>
            </a:extLst>
          </p:cNvPr>
          <p:cNvPicPr>
            <a:picLocks noChangeAspect="1"/>
          </p:cNvPicPr>
          <p:nvPr/>
        </p:nvPicPr>
        <p:blipFill>
          <a:blip r:embed="rId2"/>
          <a:stretch>
            <a:fillRect/>
          </a:stretch>
        </p:blipFill>
        <p:spPr>
          <a:xfrm>
            <a:off x="3203786" y="4724400"/>
            <a:ext cx="2736428" cy="1828800"/>
          </a:xfrm>
          <a:prstGeom prst="rect">
            <a:avLst/>
          </a:prstGeom>
        </p:spPr>
      </p:pic>
    </p:spTree>
    <p:extLst>
      <p:ext uri="{BB962C8B-B14F-4D97-AF65-F5344CB8AC3E}">
        <p14:creationId xmlns:p14="http://schemas.microsoft.com/office/powerpoint/2010/main" val="2757583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609600" y="0"/>
            <a:ext cx="7924800" cy="2092881"/>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1:11</a:t>
            </a:r>
          </a:p>
          <a:p>
            <a:pPr algn="just"/>
            <a:r>
              <a:rPr lang="en-US" sz="4000" dirty="0">
                <a:effectLst>
                  <a:outerShdw blurRad="38100" dist="38100" dir="2700000" algn="tl">
                    <a:srgbClr val="000000">
                      <a:alpha val="43137"/>
                    </a:srgbClr>
                  </a:outerShdw>
                </a:effectLst>
                <a:latin typeface="Calibri" panose="020F0502020204030204" pitchFamily="34" charset="0"/>
              </a:rPr>
              <a:t>“He came to His own, and those who were His own did not receive Him.”</a:t>
            </a:r>
          </a:p>
        </p:txBody>
      </p:sp>
      <p:pic>
        <p:nvPicPr>
          <p:cNvPr id="5" name="Picture 4">
            <a:extLst>
              <a:ext uri="{FF2B5EF4-FFF2-40B4-BE49-F238E27FC236}">
                <a16:creationId xmlns:a16="http://schemas.microsoft.com/office/drawing/2014/main" id="{540C5B2B-6984-4127-B1BC-214DC9F8505A}"/>
              </a:ext>
            </a:extLst>
          </p:cNvPr>
          <p:cNvPicPr>
            <a:picLocks noChangeAspect="1"/>
          </p:cNvPicPr>
          <p:nvPr/>
        </p:nvPicPr>
        <p:blipFill>
          <a:blip r:embed="rId3"/>
          <a:stretch>
            <a:fillRect/>
          </a:stretch>
        </p:blipFill>
        <p:spPr>
          <a:xfrm>
            <a:off x="2861733" y="2286000"/>
            <a:ext cx="3420535" cy="2286000"/>
          </a:xfrm>
          <a:prstGeom prst="rect">
            <a:avLst/>
          </a:prstGeom>
        </p:spPr>
      </p:pic>
    </p:spTree>
    <p:extLst>
      <p:ext uri="{BB962C8B-B14F-4D97-AF65-F5344CB8AC3E}">
        <p14:creationId xmlns:p14="http://schemas.microsoft.com/office/powerpoint/2010/main" val="3356074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19:42-44</a:t>
            </a:r>
          </a:p>
          <a:p>
            <a:pPr algn="just"/>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000" baseline="30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saying, ‘If you had known in this day, even you, the things which make for peace! But now they have been hidden from your eyes. </a:t>
            </a:r>
            <a:r>
              <a:rPr lang="en-US" sz="3000" baseline="30000" dirty="0">
                <a:effectLst>
                  <a:outerShdw blurRad="38100" dist="38100" dir="2700000" algn="tl">
                    <a:srgbClr val="000000">
                      <a:alpha val="43137"/>
                    </a:srgbClr>
                  </a:outerShdw>
                </a:effectLst>
                <a:latin typeface="Calibri" panose="020F0502020204030204" pitchFamily="34" charset="0"/>
              </a:rPr>
              <a:t>43 </a:t>
            </a:r>
            <a:r>
              <a:rPr lang="en-US" sz="3000" dirty="0">
                <a:effectLst>
                  <a:outerShdw blurRad="38100" dist="38100" dir="2700000" algn="tl">
                    <a:srgbClr val="000000">
                      <a:alpha val="43137"/>
                    </a:srgbClr>
                  </a:outerShdw>
                </a:effectLst>
                <a:latin typeface="Calibri" panose="020F0502020204030204" pitchFamily="34" charset="0"/>
              </a:rPr>
              <a:t>For the days will come upon you when your enemies will throw up a barricade against you, and surround you and hem you in on every side, </a:t>
            </a:r>
            <a:r>
              <a:rPr lang="en-US" sz="3000" baseline="30000" dirty="0">
                <a:effectLst>
                  <a:outerShdw blurRad="38100" dist="38100" dir="2700000" algn="tl">
                    <a:srgbClr val="000000">
                      <a:alpha val="43137"/>
                    </a:srgbClr>
                  </a:outerShdw>
                </a:effectLst>
                <a:latin typeface="Calibri" panose="020F0502020204030204" pitchFamily="34" charset="0"/>
              </a:rPr>
              <a:t>44 </a:t>
            </a:r>
            <a:r>
              <a:rPr lang="en-US" sz="3000" dirty="0">
                <a:effectLst>
                  <a:outerShdw blurRad="38100" dist="38100" dir="2700000" algn="tl">
                    <a:srgbClr val="000000">
                      <a:alpha val="43137"/>
                    </a:srgbClr>
                  </a:outerShdw>
                </a:effectLst>
                <a:latin typeface="Calibri" panose="020F0502020204030204" pitchFamily="34" charset="0"/>
              </a:rPr>
              <a:t>and they will level you to the ground and your children within you, and they will not leave in you one stone upon another, because you did not recognize the time of your visitation.’”</a:t>
            </a:r>
          </a:p>
        </p:txBody>
      </p:sp>
    </p:spTree>
    <p:extLst>
      <p:ext uri="{BB962C8B-B14F-4D97-AF65-F5344CB8AC3E}">
        <p14:creationId xmlns:p14="http://schemas.microsoft.com/office/powerpoint/2010/main" val="49970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19:11</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While they were listening to these things, Jesus went on to tell a parable, because He was near Jerusalem,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and they supposed that the kingdom of God was going to appear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rPr>
              <a:t>anaphainō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immediately</a:t>
            </a:r>
            <a:r>
              <a:rPr lang="en-US" sz="3400" dirty="0">
                <a:effectLst>
                  <a:outerShdw blurRad="38100" dist="38100" dir="2700000" algn="tl">
                    <a:srgbClr val="000000">
                      <a:alpha val="43137"/>
                    </a:srgbClr>
                  </a:outerShdw>
                </a:effectLst>
                <a:latin typeface="Calibri" panose="020F0502020204030204" pitchFamily="34" charset="0"/>
              </a:rPr>
              <a:t>.”</a:t>
            </a:r>
            <a:endParaRPr lang="en-US" altLang="en-US" sz="3400" kern="0" dirty="0">
              <a:effectLst>
                <a:outerShdw blurRad="38100" dist="38100" dir="2700000" algn="tl">
                  <a:srgbClr val="000000">
                    <a:alpha val="43137"/>
                  </a:srgbClr>
                </a:outerShdw>
              </a:effectLst>
              <a:latin typeface="Calibri" panose="020F0502020204030204" pitchFamily="34" charset="0"/>
            </a:endParaRPr>
          </a:p>
        </p:txBody>
      </p:sp>
      <p:pic>
        <p:nvPicPr>
          <p:cNvPr id="4" name="Picture 2" descr="http://3.bp.blogspot.com/-QEkPt30fRNQ/US-EfJsZfRI/AAAAAAAASK4/JnP_SUUHRas/s1600/a.jpg">
            <a:extLst>
              <a:ext uri="{FF2B5EF4-FFF2-40B4-BE49-F238E27FC236}">
                <a16:creationId xmlns:a16="http://schemas.microsoft.com/office/drawing/2014/main" id="{79222425-5A32-4217-B730-1A38B7533F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8353" y="3429000"/>
            <a:ext cx="2047294" cy="1371600"/>
          </a:xfrm>
          <a:prstGeom prst="rect">
            <a:avLst/>
          </a:prstGeom>
          <a:noFill/>
          <a:ln w="9525">
            <a:noFill/>
            <a:miter lim="800000"/>
            <a:headEnd/>
            <a:tailEnd/>
          </a:ln>
        </p:spPr>
      </p:pic>
    </p:spTree>
    <p:extLst>
      <p:ext uri="{BB962C8B-B14F-4D97-AF65-F5344CB8AC3E}">
        <p14:creationId xmlns:p14="http://schemas.microsoft.com/office/powerpoint/2010/main" val="728416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399" y="1371600"/>
            <a:ext cx="8935045"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34FF61A-E41E-44E7-8ED6-0AEF6590C4C2}"/>
              </a:ext>
            </a:extLst>
          </p:cNvPr>
          <p:cNvPicPr>
            <a:picLocks noChangeAspect="1"/>
          </p:cNvPicPr>
          <p:nvPr/>
        </p:nvPicPr>
        <p:blipFill>
          <a:blip r:embed="rId2"/>
          <a:stretch>
            <a:fillRect/>
          </a:stretch>
        </p:blipFill>
        <p:spPr>
          <a:xfrm>
            <a:off x="3203786" y="4724400"/>
            <a:ext cx="2736428" cy="1828800"/>
          </a:xfrm>
          <a:prstGeom prst="rect">
            <a:avLst/>
          </a:prstGeom>
        </p:spPr>
      </p:pic>
    </p:spTree>
    <p:extLst>
      <p:ext uri="{BB962C8B-B14F-4D97-AF65-F5344CB8AC3E}">
        <p14:creationId xmlns:p14="http://schemas.microsoft.com/office/powerpoint/2010/main" val="437160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21:31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So you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when you see these things happening</a:t>
            </a:r>
            <a:r>
              <a:rPr lang="en-US" sz="3600" dirty="0">
                <a:effectLst>
                  <a:outerShdw blurRad="38100" dist="38100" dir="2700000" algn="tl">
                    <a:srgbClr val="000000">
                      <a:alpha val="43137"/>
                    </a:srgbClr>
                  </a:outerShdw>
                </a:effectLst>
                <a:latin typeface="Calibri" panose="020F0502020204030204" pitchFamily="34" charset="0"/>
              </a:rPr>
              <a:t>, recognize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is near</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B92C1E71-F222-4FB8-845B-DD93A432E05D}"/>
              </a:ext>
            </a:extLst>
          </p:cNvPr>
          <p:cNvPicPr>
            <a:picLocks noChangeAspect="1"/>
          </p:cNvPicPr>
          <p:nvPr/>
        </p:nvPicPr>
        <p:blipFill>
          <a:blip r:embed="rId3"/>
          <a:stretch>
            <a:fillRect/>
          </a:stretch>
        </p:blipFill>
        <p:spPr>
          <a:xfrm>
            <a:off x="2861733" y="2285999"/>
            <a:ext cx="3420535" cy="2286000"/>
          </a:xfrm>
          <a:prstGeom prst="rect">
            <a:avLst/>
          </a:prstGeom>
        </p:spPr>
      </p:pic>
    </p:spTree>
    <p:extLst>
      <p:ext uri="{BB962C8B-B14F-4D97-AF65-F5344CB8AC3E}">
        <p14:creationId xmlns:p14="http://schemas.microsoft.com/office/powerpoint/2010/main" val="1606521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 is not coming with signs to be observed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will they say, ‘Look, here it is!’ or, ‘There it is!’ For behold, the kingdom of God is in your midst.’”</a:t>
            </a:r>
          </a:p>
        </p:txBody>
      </p:sp>
    </p:spTree>
    <p:extLst>
      <p:ext uri="{BB962C8B-B14F-4D97-AF65-F5344CB8AC3E}">
        <p14:creationId xmlns:p14="http://schemas.microsoft.com/office/powerpoint/2010/main" val="1556376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 y="1595021"/>
            <a:ext cx="9144000" cy="5016758"/>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kingdom had already come, why did Jesus prophesy the future Tribulation in Luke 21:31 and say in connection with that series of events, ‘When you see these things happening, recognize that the kingdom of God is near’? The implication is clear: This kingdom is not near now. It was near (in the sense that Jesus personally offered it to Israel), but then it ceased being near. Then in the future Tribulation the millennial kingdom will again be near. . . . In 10:9, 11 the seventy were told to preach that the kingdom of…</a:t>
            </a:r>
          </a:p>
        </p:txBody>
      </p:sp>
      <p:sp>
        <p:nvSpPr>
          <p:cNvPr id="3" name="Rectangle 2"/>
          <p:cNvSpPr/>
          <p:nvPr/>
        </p:nvSpPr>
        <p:spPr>
          <a:xfrm>
            <a:off x="1628774" y="228600"/>
            <a:ext cx="5886452"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21:31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D. Toussaint and Jay A. Quine, “No, Not Yet: The Contingency of God’s Promised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164 (April–June 2007): 138, 141.</a:t>
            </a:r>
          </a:p>
        </p:txBody>
      </p:sp>
    </p:spTree>
    <p:extLst>
      <p:ext uri="{BB962C8B-B14F-4D97-AF65-F5344CB8AC3E}">
        <p14:creationId xmlns:p14="http://schemas.microsoft.com/office/powerpoint/2010/main" val="40207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00200"/>
            <a:ext cx="9144000" cy="5016758"/>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had drawn near. But in 19:11 the disciples thought the kingdom was close at hand, but it was no longer near. This contrasts… with 10:9, 11. Again Israel’s rejection of the Lord is seen in the words of the citizenry, ‘We do not want this man to reign over us’ (19:14). But this parable teaches more than Jewish rejection; it also affirms that the Lord’s followers have responsibilities to fulfill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interim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while He is gone. Because Israel had rejected the King, the kingdom was postponed; it was no longer ‘at hand.’”</a:t>
            </a:r>
          </a:p>
        </p:txBody>
      </p:sp>
      <p:sp>
        <p:nvSpPr>
          <p:cNvPr id="5" name="Rectangle 4">
            <a:extLst>
              <a:ext uri="{FF2B5EF4-FFF2-40B4-BE49-F238E27FC236}">
                <a16:creationId xmlns:a16="http://schemas.microsoft.com/office/drawing/2014/main" id="{14F31E7E-212C-490A-A9EF-6B8B094431FB}"/>
              </a:ext>
            </a:extLst>
          </p:cNvPr>
          <p:cNvSpPr/>
          <p:nvPr/>
        </p:nvSpPr>
        <p:spPr>
          <a:xfrm>
            <a:off x="1666874" y="228600"/>
            <a:ext cx="5810252"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21:31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D. Toussaint and Jay A. Quine, “No, Not Yet: The Contingency of God’s Promised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164 (April–June 2007): 138, 141.</a:t>
            </a:r>
          </a:p>
        </p:txBody>
      </p:sp>
    </p:spTree>
    <p:extLst>
      <p:ext uri="{BB962C8B-B14F-4D97-AF65-F5344CB8AC3E}">
        <p14:creationId xmlns:p14="http://schemas.microsoft.com/office/powerpoint/2010/main" val="2590651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400812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8" y="1600200"/>
            <a:ext cx="8765381"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5" name="Picture 2" descr="http://3.bp.blogspot.com/-QEkPt30fRNQ/US-EfJsZfRI/AAAAAAAASK4/JnP_SUUHRas/s1600/a.jpg">
            <a:extLst>
              <a:ext uri="{FF2B5EF4-FFF2-40B4-BE49-F238E27FC236}">
                <a16:creationId xmlns:a16="http://schemas.microsoft.com/office/drawing/2014/main" id="{AA4F8DF8-AC58-4F99-8132-38CA72E8C4A7}"/>
              </a:ext>
            </a:extLst>
          </p:cNvPr>
          <p:cNvPicPr>
            <a:picLocks noChangeAspect="1" noChangeArrowheads="1"/>
          </p:cNvPicPr>
          <p:nvPr/>
        </p:nvPicPr>
        <p:blipFill>
          <a:blip r:embed="rId2" cstate="print"/>
          <a:srcRect/>
          <a:stretch>
            <a:fillRect/>
          </a:stretch>
        </p:blipFill>
        <p:spPr bwMode="auto">
          <a:xfrm>
            <a:off x="2865438" y="4038600"/>
            <a:ext cx="3413125" cy="2286000"/>
          </a:xfrm>
          <a:prstGeom prst="rect">
            <a:avLst/>
          </a:prstGeom>
          <a:noFill/>
          <a:ln w="9525">
            <a:noFill/>
            <a:miter lim="800000"/>
            <a:headEnd/>
            <a:tailEnd/>
          </a:ln>
        </p:spPr>
      </p:pic>
    </p:spTree>
    <p:extLst>
      <p:ext uri="{BB962C8B-B14F-4D97-AF65-F5344CB8AC3E}">
        <p14:creationId xmlns:p14="http://schemas.microsoft.com/office/powerpoint/2010/main" val="3988879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399" y="1371600"/>
            <a:ext cx="8935045"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34FF61A-E41E-44E7-8ED6-0AEF6590C4C2}"/>
              </a:ext>
            </a:extLst>
          </p:cNvPr>
          <p:cNvPicPr>
            <a:picLocks noChangeAspect="1"/>
          </p:cNvPicPr>
          <p:nvPr/>
        </p:nvPicPr>
        <p:blipFill>
          <a:blip r:embed="rId2"/>
          <a:stretch>
            <a:fillRect/>
          </a:stretch>
        </p:blipFill>
        <p:spPr>
          <a:xfrm>
            <a:off x="3203786" y="4724400"/>
            <a:ext cx="2736428" cy="1828800"/>
          </a:xfrm>
          <a:prstGeom prst="rect">
            <a:avLst/>
          </a:prstGeom>
        </p:spPr>
      </p:pic>
    </p:spTree>
    <p:extLst>
      <p:ext uri="{BB962C8B-B14F-4D97-AF65-F5344CB8AC3E}">
        <p14:creationId xmlns:p14="http://schemas.microsoft.com/office/powerpoint/2010/main" val="202140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21031</TotalTime>
  <Words>3001</Words>
  <Application>Microsoft Office PowerPoint</Application>
  <PresentationFormat>On-screen Show (4:3)</PresentationFormat>
  <Paragraphs>295</Paragraphs>
  <Slides>63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Times New Roman</vt:lpstr>
      <vt:lpstr>Wingdings</vt:lpstr>
      <vt:lpstr>Azure</vt:lpstr>
      <vt:lpstr>PowerPoint Presentation</vt:lpstr>
      <vt:lpstr>The Coming Kingdom Chapter 16</vt:lpstr>
      <vt:lpstr>Kingdom Study Outline</vt:lpstr>
      <vt:lpstr>Kingdom Study Outline</vt:lpstr>
      <vt:lpstr>1. Kingdom Throughout the Bible</vt:lpstr>
      <vt:lpstr>1. Kingdom Throughout the Bible</vt:lpstr>
      <vt:lpstr>Kingdom Study Outline</vt:lpstr>
      <vt:lpstr>2. The Main Problem with Kingdom Now NT interpretations</vt:lpstr>
      <vt:lpstr>Kingdom Study Outline</vt:lpstr>
      <vt:lpstr>Response to Kingdom Now Problem Passages</vt:lpstr>
      <vt:lpstr>Response to Kingdom Now Problem Passages</vt:lpstr>
      <vt:lpstr>1. Passages from Christ’s ministry</vt:lpstr>
      <vt:lpstr>1. Passages from Christ’s ministry</vt:lpstr>
      <vt:lpstr>PowerPoint Presentation</vt:lpstr>
      <vt:lpstr>Focus on the Gospels Rather than the Epistles Gibbs and Bolger; cited in Paul Smith,  New Evangelicalism (Costa Mesa, CA: Calvary, 2011), 119.</vt:lpstr>
      <vt:lpstr>E.R. Craven “Excursus on the Basileia,” in Revelation of John, J. P. Lange (New York: Scribner, 1874), 96.</vt:lpstr>
      <vt:lpstr>h. The Kingdom is Within Your Midst  (Luke 17:20-21)</vt:lpstr>
      <vt:lpstr>h. The Kingdom is Within Your Midst  (Luke 17:20-21)</vt:lpstr>
      <vt:lpstr>PowerPoint Presentation</vt:lpstr>
      <vt:lpstr>1. The Kingdom is Within You?</vt:lpstr>
      <vt:lpstr>1. The Kingdom is Within You?</vt:lpstr>
      <vt:lpstr>PowerPoint Presentation</vt:lpstr>
      <vt:lpstr>PowerPoint Presentation</vt:lpstr>
      <vt:lpstr>E.R. Craven “Excursus on the Basileia,” in Revelation of John, J. P. Lange (New York: Scribner, 1874), 96.</vt:lpstr>
      <vt:lpstr>1. The Kingdom is Within You?</vt:lpstr>
      <vt:lpstr>PowerPoint Presentation</vt:lpstr>
      <vt:lpstr>PowerPoint Presentation</vt:lpstr>
      <vt:lpstr>PowerPoint Presentation</vt:lpstr>
      <vt:lpstr>1. The Kingdom is Within You?</vt:lpstr>
      <vt:lpstr>1. The Kingdom is Within You?</vt:lpstr>
      <vt:lpstr>OT PROPHETS DESCRIBE THE KINGDOM</vt:lpstr>
      <vt:lpstr>1. The Kingdom is Within You?</vt:lpstr>
      <vt:lpstr>1. The Kingdom is Within You?</vt:lpstr>
      <vt:lpstr>PowerPoint Presentation</vt:lpstr>
      <vt:lpstr>h. The Kingdom is Within Your Midst  (Luke 17:20-21)</vt:lpstr>
      <vt:lpstr>2. Sufficiency of the Offer of the Kingdom Framework</vt:lpstr>
      <vt:lpstr>2. Sufficiency of the Offer of the Kingdom Framework</vt:lpstr>
      <vt:lpstr>PowerPoint Presentation</vt:lpstr>
      <vt:lpstr>PowerPoint Presentation</vt:lpstr>
      <vt:lpstr>PowerPoint Presentation</vt:lpstr>
      <vt:lpstr>PowerPoint Presentation</vt:lpstr>
      <vt:lpstr>E.R. Craven “Excursus on the Basileia,” in Revelation of John, J. P. Lange (New York: Scribner, 1874), 96.</vt:lpstr>
      <vt:lpstr>PowerPoint Presentation</vt:lpstr>
      <vt:lpstr>2. Sufficiency of the Offer of the Kingdom Framework</vt:lpstr>
      <vt:lpstr>Matthew and the Kingdom Toussaint, Behold the King, 18-20</vt:lpstr>
      <vt:lpstr>PowerPoint Presentation</vt:lpstr>
      <vt:lpstr>Messengers of the Kingdom In Matthew Toussaint, Behold the King, 18-20</vt:lpstr>
      <vt:lpstr>PowerPoint Presentation</vt:lpstr>
      <vt:lpstr>PowerPoint Presentation</vt:lpstr>
      <vt:lpstr>Max Zerwick Max Zerwick, A Grammatical Analysis of the Greek New Testament (Rome: Pontificio Istituto Biblico, 1996), 251–52.</vt:lpstr>
      <vt:lpstr>Walter Elwell Walter Elwell and Philip Comfort, Tyndale Bible Dictionary (Wheaton, IL: Tyndale House, 2001), 207.</vt:lpstr>
      <vt:lpstr>2. Sufficiency of the Offer of the Kingdom Framework</vt:lpstr>
      <vt:lpstr>PowerPoint Presentation</vt:lpstr>
      <vt:lpstr>PowerPoint Presentation</vt:lpstr>
      <vt:lpstr>PowerPoint Presentation</vt:lpstr>
      <vt:lpstr>2. Sufficiency of the Offer of the Kingdom Framework</vt:lpstr>
      <vt:lpstr>PowerPoint Presentation</vt:lpstr>
      <vt:lpstr>PowerPoint Presentation</vt:lpstr>
      <vt:lpstr>PowerPoint Presentation</vt:lpstr>
      <vt:lpstr>PowerPoint Presentation</vt:lpstr>
      <vt:lpstr>PowerPoint Presentation</vt:lpstr>
      <vt:lpstr>h. The Kingdom is Within Your Midst  (Luke 17:20-21)</vt:lpstr>
      <vt:lpstr>2. Sufficiency of the Offer of the Kingdom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SLBC_048 -Kingdom_09-05-2018</dc:title>
  <dc:subject>Kingdom Series</dc:subject>
  <dc:creator>A. Woods</dc:creator>
  <dc:description>Modified by Jim McGowan</dc:description>
  <cp:lastModifiedBy>Jim McGowan</cp:lastModifiedBy>
  <cp:revision>2402</cp:revision>
  <cp:lastPrinted>2018-09-05T02:43:35Z</cp:lastPrinted>
  <dcterms:created xsi:type="dcterms:W3CDTF">2009-03-17T12:21:13Z</dcterms:created>
  <dcterms:modified xsi:type="dcterms:W3CDTF">2018-09-05T02:44:04Z</dcterms:modified>
</cp:coreProperties>
</file>