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7"/>
  </p:notesMasterIdLst>
  <p:handoutMasterIdLst>
    <p:handoutMasterId r:id="rId78"/>
  </p:handoutMasterIdLst>
  <p:sldIdLst>
    <p:sldId id="256" r:id="rId2"/>
    <p:sldId id="372" r:id="rId3"/>
    <p:sldId id="990" r:id="rId4"/>
    <p:sldId id="3352" r:id="rId5"/>
    <p:sldId id="3889" r:id="rId6"/>
    <p:sldId id="3843" r:id="rId7"/>
    <p:sldId id="3862" r:id="rId8"/>
    <p:sldId id="3853" r:id="rId9"/>
    <p:sldId id="4206" r:id="rId10"/>
    <p:sldId id="4207" r:id="rId11"/>
    <p:sldId id="4208" r:id="rId12"/>
    <p:sldId id="3891" r:id="rId13"/>
    <p:sldId id="3919" r:id="rId14"/>
    <p:sldId id="3890" r:id="rId15"/>
    <p:sldId id="4238" r:id="rId16"/>
    <p:sldId id="4210" r:id="rId17"/>
    <p:sldId id="719" r:id="rId18"/>
    <p:sldId id="308" r:id="rId19"/>
    <p:sldId id="3923" r:id="rId20"/>
    <p:sldId id="3924" r:id="rId21"/>
    <p:sldId id="4239" r:id="rId22"/>
    <p:sldId id="3830" r:id="rId23"/>
    <p:sldId id="3925" r:id="rId24"/>
    <p:sldId id="4240" r:id="rId25"/>
    <p:sldId id="3902" r:id="rId26"/>
    <p:sldId id="4241" r:id="rId27"/>
    <p:sldId id="3910" r:id="rId28"/>
    <p:sldId id="4242" r:id="rId29"/>
    <p:sldId id="3931" r:id="rId30"/>
    <p:sldId id="4243" r:id="rId31"/>
    <p:sldId id="3935" r:id="rId32"/>
    <p:sldId id="3936" r:id="rId33"/>
    <p:sldId id="4220" r:id="rId34"/>
    <p:sldId id="3937" r:id="rId35"/>
    <p:sldId id="3938" r:id="rId36"/>
    <p:sldId id="3939" r:id="rId37"/>
    <p:sldId id="4244" r:id="rId38"/>
    <p:sldId id="4246" r:id="rId39"/>
    <p:sldId id="4202" r:id="rId40"/>
    <p:sldId id="4203" r:id="rId41"/>
    <p:sldId id="4245" r:id="rId42"/>
    <p:sldId id="4248" r:id="rId43"/>
    <p:sldId id="4249" r:id="rId44"/>
    <p:sldId id="4211" r:id="rId45"/>
    <p:sldId id="4204" r:id="rId46"/>
    <p:sldId id="4224" r:id="rId47"/>
    <p:sldId id="1354" r:id="rId48"/>
    <p:sldId id="1379" r:id="rId49"/>
    <p:sldId id="4149" r:id="rId50"/>
    <p:sldId id="4218" r:id="rId51"/>
    <p:sldId id="4219" r:id="rId52"/>
    <p:sldId id="4188" r:id="rId53"/>
    <p:sldId id="4225" r:id="rId54"/>
    <p:sldId id="4226" r:id="rId55"/>
    <p:sldId id="4227" r:id="rId56"/>
    <p:sldId id="4256" r:id="rId57"/>
    <p:sldId id="4257" r:id="rId58"/>
    <p:sldId id="4252" r:id="rId59"/>
    <p:sldId id="4258" r:id="rId60"/>
    <p:sldId id="4229" r:id="rId61"/>
    <p:sldId id="4228" r:id="rId62"/>
    <p:sldId id="281" r:id="rId63"/>
    <p:sldId id="4259" r:id="rId64"/>
    <p:sldId id="4230" r:id="rId65"/>
    <p:sldId id="4260" r:id="rId66"/>
    <p:sldId id="4233" r:id="rId67"/>
    <p:sldId id="4234" r:id="rId68"/>
    <p:sldId id="4232" r:id="rId69"/>
    <p:sldId id="4235" r:id="rId70"/>
    <p:sldId id="4236" r:id="rId71"/>
    <p:sldId id="4261" r:id="rId72"/>
    <p:sldId id="4237" r:id="rId73"/>
    <p:sldId id="424" r:id="rId74"/>
    <p:sldId id="856" r:id="rId75"/>
    <p:sldId id="978" r:id="rId7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FF99"/>
    <a:srgbClr val="003300"/>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21" autoAdjust="0"/>
    <p:restoredTop sz="94824" autoAdjust="0"/>
  </p:normalViewPr>
  <p:slideViewPr>
    <p:cSldViewPr>
      <p:cViewPr varScale="1">
        <p:scale>
          <a:sx n="105" d="100"/>
          <a:sy n="105" d="100"/>
        </p:scale>
        <p:origin x="19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5/17/2018</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5/17/2018</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Ecclesiology</a:t>
            </a:r>
            <a:endParaRPr lang="en-US" dirty="0"/>
          </a:p>
        </p:txBody>
      </p:sp>
      <p:sp>
        <p:nvSpPr>
          <p:cNvPr id="5" name="Date Placeholder 4"/>
          <p:cNvSpPr>
            <a:spLocks noGrp="1"/>
          </p:cNvSpPr>
          <p:nvPr>
            <p:ph type="dt" idx="11"/>
          </p:nvPr>
        </p:nvSpPr>
        <p:spPr/>
        <p:txBody>
          <a:bodyPr/>
          <a:lstStyle/>
          <a:p>
            <a:pPr>
              <a:defRPr/>
            </a:pPr>
            <a:r>
              <a:rPr lang="en-US"/>
              <a:t>5/17/2018</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Tree>
    <p:extLst>
      <p:ext uri="{BB962C8B-B14F-4D97-AF65-F5344CB8AC3E}">
        <p14:creationId xmlns:p14="http://schemas.microsoft.com/office/powerpoint/2010/main" val="337789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579232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718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7" r:id="rId13"/>
    <p:sldLayoutId id="2147483928"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26</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77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b="1" u="sng" dirty="0">
                <a:solidFill>
                  <a:srgbClr val="FFFFCC"/>
                </a:solidFill>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398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2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413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59B3378-E2ED-4ABD-BD97-5B0ACFD15AA6}"/>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12/12/4/4</a:t>
            </a:r>
          </a:p>
        </p:txBody>
      </p:sp>
      <p:sp>
        <p:nvSpPr>
          <p:cNvPr id="9219" name="Rectangle 3">
            <a:extLst>
              <a:ext uri="{FF2B5EF4-FFF2-40B4-BE49-F238E27FC236}">
                <a16:creationId xmlns:a16="http://schemas.microsoft.com/office/drawing/2014/main" id="{C27276FE-97DF-4272-9659-0D74A7F1C8DA}"/>
              </a:ext>
            </a:extLst>
          </p:cNvPr>
          <p:cNvSpPr>
            <a:spLocks noGrp="1" noChangeArrowheads="1"/>
          </p:cNvSpPr>
          <p:nvPr>
            <p:ph type="body" idx="4294967295"/>
          </p:nvPr>
        </p:nvSpPr>
        <p:spPr>
          <a:xfrm>
            <a:off x="762000" y="1600200"/>
            <a:ext cx="4495800" cy="4460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0375" indent="-460375">
              <a:spcBef>
                <a:spcPts val="0"/>
              </a:spcBef>
              <a:spcAft>
                <a:spcPts val="3600"/>
              </a:spcAft>
            </a:pPr>
            <a:r>
              <a:rPr lang="en-US" altLang="en-US" sz="3600" dirty="0">
                <a:effectLst>
                  <a:outerShdw blurRad="38100" dist="38100" dir="2700000" algn="tl">
                    <a:srgbClr val="000000">
                      <a:alpha val="43137"/>
                    </a:srgbClr>
                  </a:outerShdw>
                </a:effectLst>
              </a:rPr>
              <a:t>Romans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Corinthians </a:t>
            </a:r>
            <a:r>
              <a:rPr lang="en-US" altLang="en-US" sz="3600" dirty="0">
                <a:solidFill>
                  <a:schemeClr val="tx2"/>
                </a:solidFill>
                <a:effectLst>
                  <a:outerShdw blurRad="38100" dist="38100" dir="2700000" algn="tl">
                    <a:srgbClr val="000000">
                      <a:alpha val="43137"/>
                    </a:srgbClr>
                  </a:outerShdw>
                </a:effectLst>
                <a:ea typeface="+mj-ea"/>
                <a:cs typeface="+mj-cs"/>
              </a:rPr>
              <a:t>12</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1 Peter </a:t>
            </a:r>
            <a:r>
              <a:rPr lang="en-US" altLang="en-US" sz="3600" dirty="0">
                <a:solidFill>
                  <a:schemeClr val="tx2"/>
                </a:solidFill>
                <a:effectLst>
                  <a:outerShdw blurRad="38100" dist="38100" dir="2700000" algn="tl">
                    <a:srgbClr val="000000">
                      <a:alpha val="43137"/>
                    </a:srgbClr>
                  </a:outerShdw>
                </a:effectLst>
                <a:ea typeface="+mj-ea"/>
                <a:cs typeface="+mj-cs"/>
              </a:rPr>
              <a:t>4</a:t>
            </a:r>
          </a:p>
          <a:p>
            <a:pPr marL="460375" indent="-460375">
              <a:spcBef>
                <a:spcPts val="0"/>
              </a:spcBef>
              <a:spcAft>
                <a:spcPts val="3600"/>
              </a:spcAft>
            </a:pPr>
            <a:r>
              <a:rPr lang="en-US" altLang="en-US" sz="3600" dirty="0">
                <a:effectLst>
                  <a:outerShdw blurRad="38100" dist="38100" dir="2700000" algn="tl">
                    <a:srgbClr val="000000">
                      <a:alpha val="43137"/>
                    </a:srgbClr>
                  </a:outerShdw>
                </a:effectLst>
              </a:rPr>
              <a:t>Ephesians </a:t>
            </a:r>
            <a:r>
              <a:rPr lang="en-US" altLang="en-US" sz="3600" dirty="0">
                <a:solidFill>
                  <a:schemeClr val="tx2"/>
                </a:solidFill>
                <a:effectLst>
                  <a:outerShdw blurRad="38100" dist="38100" dir="2700000" algn="tl">
                    <a:srgbClr val="000000">
                      <a:alpha val="43137"/>
                    </a:srgbClr>
                  </a:outerShdw>
                </a:effectLst>
                <a:ea typeface="+mj-ea"/>
                <a:cs typeface="+mj-cs"/>
              </a:rPr>
              <a:t>4</a:t>
            </a:r>
          </a:p>
        </p:txBody>
      </p:sp>
      <p:pic>
        <p:nvPicPr>
          <p:cNvPr id="9220" name="Picture 5" descr="C:\Users\awoods\AppData\Local\Microsoft\Windows\Temporary Internet Files\Content.IE5\O6YQEJO4\MC900371042[1].wmf">
            <a:extLst>
              <a:ext uri="{FF2B5EF4-FFF2-40B4-BE49-F238E27FC236}">
                <a16:creationId xmlns:a16="http://schemas.microsoft.com/office/drawing/2014/main" id="{70768875-1EF7-4E73-BE87-AA6528BB82C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70012" y="1752600"/>
            <a:ext cx="28071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01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52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5DBB898-F084-4043-8FC6-4014783A9ACA}"/>
              </a:ext>
            </a:extLst>
          </p:cNvPr>
          <p:cNvSpPr>
            <a:spLocks noGrp="1" noChangeArrowheads="1"/>
          </p:cNvSpPr>
          <p:nvPr>
            <p:ph type="title" idx="4294967295"/>
          </p:nvPr>
        </p:nvSpPr>
        <p:spPr>
          <a:xfrm>
            <a:off x="685800" y="228600"/>
            <a:ext cx="7772400" cy="914400"/>
          </a:xfrm>
        </p:spPr>
        <p:txBody>
          <a:bodyPr/>
          <a:lstStyle/>
          <a:p>
            <a:pPr algn="ctr"/>
            <a:r>
              <a:rPr lang="en-US" altLang="en-US" sz="4000" dirty="0">
                <a:effectLst>
                  <a:outerShdw blurRad="38100" dist="38100" dir="2700000" algn="tl">
                    <a:srgbClr val="000000">
                      <a:alpha val="43137"/>
                    </a:srgbClr>
                  </a:outerShdw>
                </a:effectLst>
              </a:rPr>
              <a:t>Two Camps</a:t>
            </a:r>
          </a:p>
        </p:txBody>
      </p:sp>
      <p:sp>
        <p:nvSpPr>
          <p:cNvPr id="6147" name="Rectangle 3">
            <a:extLst>
              <a:ext uri="{FF2B5EF4-FFF2-40B4-BE49-F238E27FC236}">
                <a16:creationId xmlns:a16="http://schemas.microsoft.com/office/drawing/2014/main" id="{6610D133-84FF-4309-BDCE-7370FAB5219D}"/>
              </a:ext>
            </a:extLst>
          </p:cNvPr>
          <p:cNvSpPr>
            <a:spLocks noGrp="1" noChangeArrowheads="1"/>
          </p:cNvSpPr>
          <p:nvPr>
            <p:ph type="body" idx="4294967295"/>
          </p:nvPr>
        </p:nvSpPr>
        <p:spPr>
          <a:xfrm>
            <a:off x="457201" y="1143000"/>
            <a:ext cx="8229599"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2400"/>
              </a:spcAft>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Charismatics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 All the spiritual gifts are in operation today</a:t>
            </a:r>
          </a:p>
          <a:p>
            <a:pPr marL="514350" indent="-514350">
              <a:spcBef>
                <a:spcPts val="0"/>
              </a:spcBef>
              <a:spcAft>
                <a:spcPts val="2400"/>
              </a:spcAft>
              <a:buSzPct val="100000"/>
              <a:buFont typeface="+mj-lt"/>
              <a:buAutoNum type="arabicPeriod"/>
            </a:pPr>
            <a:r>
              <a:rPr lang="en-US" altLang="en-US" b="1" u="sng" dirty="0" err="1">
                <a:solidFill>
                  <a:srgbClr val="FFFFCC"/>
                </a:solidFill>
                <a:effectLst>
                  <a:outerShdw blurRad="38100" dist="38100" dir="2700000" algn="tl">
                    <a:srgbClr val="000000">
                      <a:alpha val="43137"/>
                    </a:srgbClr>
                  </a:outerShdw>
                </a:effectLst>
              </a:rPr>
              <a:t>Cessationists</a:t>
            </a:r>
            <a:r>
              <a:rPr lang="en-US" altLang="en-US" b="1" dirty="0">
                <a:effectLst>
                  <a:outerShdw blurRad="38100" dist="38100" dir="2700000" algn="tl">
                    <a:srgbClr val="000000">
                      <a:alpha val="43137"/>
                    </a:srgbClr>
                  </a:outerShdw>
                </a:effectLst>
              </a:rPr>
              <a:t> </a:t>
            </a:r>
            <a:r>
              <a:rPr lang="en-US" altLang="en-US" dirty="0">
                <a:effectLst>
                  <a:outerShdw blurRad="38100" dist="38100" dir="2700000" algn="tl">
                    <a:srgbClr val="000000">
                      <a:alpha val="43137"/>
                    </a:srgbClr>
                  </a:outerShdw>
                </a:effectLst>
              </a:rPr>
              <a:t>(selective)– Most of the spiritual gifts are in operation today</a:t>
            </a:r>
          </a:p>
        </p:txBody>
      </p:sp>
      <p:pic>
        <p:nvPicPr>
          <p:cNvPr id="2" name="Picture 1">
            <a:extLst>
              <a:ext uri="{FF2B5EF4-FFF2-40B4-BE49-F238E27FC236}">
                <a16:creationId xmlns:a16="http://schemas.microsoft.com/office/drawing/2014/main" id="{B7A5E713-47F4-46A8-9A4B-29AA6F4554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61776" y="3810000"/>
            <a:ext cx="3420449" cy="228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949055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C01CE94-03A5-452C-8A8B-29C2B9291AB1}"/>
              </a:ext>
            </a:extLst>
          </p:cNvPr>
          <p:cNvSpPr>
            <a:spLocks noChangeArrowheads="1"/>
          </p:cNvSpPr>
          <p:nvPr/>
        </p:nvSpPr>
        <p:spPr bwMode="auto">
          <a:xfrm>
            <a:off x="0" y="1647885"/>
            <a:ext cx="9144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“Although agreement with the </a:t>
            </a:r>
            <a:r>
              <a:rPr lang="en-US" alt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POSITION STATEMENTS</a:t>
            </a:r>
            <a:r>
              <a:rPr lang="en-US" alt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not required for membership, they are taught in this church. The </a:t>
            </a:r>
            <a:r>
              <a:rPr lang="en-US" alt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POSITION STATEMENTS are not meant to prohibit</a:t>
            </a:r>
            <a:r>
              <a:rPr lang="en-US" altLang="en-US" sz="3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honest and healthy discussions concerning what the Bible teaches about these issues; however, we believe that such discussions must be conducted under the guiding principle that believers are to strive to maintain unity.”</a:t>
            </a:r>
          </a:p>
        </p:txBody>
      </p:sp>
      <p:sp>
        <p:nvSpPr>
          <p:cNvPr id="57347" name="TextBox 2">
            <a:extLst>
              <a:ext uri="{FF2B5EF4-FFF2-40B4-BE49-F238E27FC236}">
                <a16:creationId xmlns:a16="http://schemas.microsoft.com/office/drawing/2014/main" id="{B8529CD8-7597-408E-9A86-45C36F894EA6}"/>
              </a:ext>
            </a:extLst>
          </p:cNvPr>
          <p:cNvSpPr txBox="1">
            <a:spLocks noChangeArrowheads="1"/>
          </p:cNvSpPr>
          <p:nvPr/>
        </p:nvSpPr>
        <p:spPr bwMode="auto">
          <a:xfrm>
            <a:off x="1257300" y="2286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Preamble to Position Statements of SLBC Constitution</a:t>
            </a:r>
          </a:p>
        </p:txBody>
      </p:sp>
    </p:spTree>
    <p:extLst>
      <p:ext uri="{BB962C8B-B14F-4D97-AF65-F5344CB8AC3E}">
        <p14:creationId xmlns:p14="http://schemas.microsoft.com/office/powerpoint/2010/main" val="101442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before the close of the canon of Scripture (1 Cor. 13:8-10).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213389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u="sng"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Foundational (</a:t>
            </a:r>
            <a:r>
              <a:rPr lang="en-US" altLang="en-US" sz="3000" dirty="0" err="1">
                <a:effectLst>
                  <a:outerShdw blurRad="38100" dist="38100" dir="2700000" algn="tl">
                    <a:srgbClr val="000000">
                      <a:alpha val="43137"/>
                    </a:srgbClr>
                  </a:outerShdw>
                </a:effectLst>
              </a:rPr>
              <a:t>Eph</a:t>
            </a:r>
            <a:r>
              <a:rPr lang="en-US" altLang="en-US" sz="3000" dirty="0">
                <a:effectLst>
                  <a:outerShdw blurRad="38100" dist="38100" dir="2700000" algn="tl">
                    <a:srgbClr val="000000">
                      <a:alpha val="43137"/>
                    </a:srgbClr>
                  </a:outerShdw>
                </a:effectLst>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29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Foundational (</a:t>
            </a:r>
            <a:r>
              <a:rPr lang="en-US" altLang="en-US" sz="3000" b="1" u="sng" dirty="0" err="1">
                <a:solidFill>
                  <a:srgbClr val="FFFFCC"/>
                </a:solidFill>
                <a:effectLst>
                  <a:outerShdw blurRad="38100" dist="38100" dir="2700000" algn="tl">
                    <a:srgbClr val="000000">
                      <a:alpha val="43137"/>
                    </a:srgbClr>
                  </a:outerShdw>
                </a:effectLst>
                <a:ea typeface="+mn-ea"/>
                <a:cs typeface="+mn-cs"/>
              </a:rPr>
              <a:t>Eph</a:t>
            </a:r>
            <a:r>
              <a:rPr lang="en-US" altLang="en-US" sz="3000" b="1" u="sng" dirty="0">
                <a:solidFill>
                  <a:srgbClr val="FFFFCC"/>
                </a:solidFill>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59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958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381000" y="0"/>
            <a:ext cx="8382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Ephesians 2:20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“having been built on the foundation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 and 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Christ Jesus Himself being the corner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99657"/>
            <a:ext cx="2839515" cy="2011680"/>
          </a:xfrm>
          <a:prstGeom prst="rect">
            <a:avLst/>
          </a:prstGeom>
        </p:spPr>
      </p:pic>
    </p:spTree>
    <p:extLst>
      <p:ext uri="{BB962C8B-B14F-4D97-AF65-F5344CB8AC3E}">
        <p14:creationId xmlns:p14="http://schemas.microsoft.com/office/powerpoint/2010/main" val="425746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Confirmatory (</a:t>
            </a:r>
            <a:r>
              <a:rPr lang="en-US" altLang="en-US" sz="3000" b="1" u="sng" dirty="0" err="1">
                <a:solidFill>
                  <a:srgbClr val="FFFFCC"/>
                </a:solidFill>
                <a:effectLst>
                  <a:outerShdw blurRad="38100" dist="38100" dir="2700000" algn="tl">
                    <a:srgbClr val="000000">
                      <a:alpha val="43137"/>
                    </a:srgbClr>
                  </a:outerShdw>
                </a:effectLst>
                <a:ea typeface="+mn-ea"/>
                <a:cs typeface="+mn-cs"/>
              </a:rPr>
              <a:t>Heb</a:t>
            </a:r>
            <a:r>
              <a:rPr lang="en-US" altLang="en-US" sz="3000" b="1" u="sng" dirty="0">
                <a:solidFill>
                  <a:srgbClr val="FFFFCC"/>
                </a:solidFill>
                <a:effectLst>
                  <a:outerShdw blurRad="38100" dist="38100" dir="2700000" algn="tl">
                    <a:srgbClr val="000000">
                      <a:alpha val="43137"/>
                    </a:srgbClr>
                  </a:outerShdw>
                </a:effectLst>
                <a:ea typeface="+mn-ea"/>
                <a:cs typeface="+mn-cs"/>
              </a:rPr>
              <a:t> 2:3-4)</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37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958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7F54CA6-DECA-4777-81F4-836BD0F3FACC}"/>
              </a:ext>
            </a:extLst>
          </p:cNvPr>
          <p:cNvGraphicFramePr>
            <a:graphicFrameLocks noGrp="1"/>
          </p:cNvGraphicFramePr>
          <p:nvPr>
            <p:ph type="tbl" idx="1"/>
            <p:extLst>
              <p:ext uri="{D42A27DB-BD31-4B8C-83A1-F6EECF244321}">
                <p14:modId xmlns:p14="http://schemas.microsoft.com/office/powerpoint/2010/main" val="2757051771"/>
              </p:ext>
            </p:extLst>
          </p:nvPr>
        </p:nvGraphicFramePr>
        <p:xfrm>
          <a:off x="114300" y="434341"/>
          <a:ext cx="8904605" cy="5509258"/>
        </p:xfrm>
        <a:graphic>
          <a:graphicData uri="http://schemas.openxmlformats.org/drawingml/2006/table">
            <a:tbl>
              <a:tblPr firstRow="1" bandRow="1">
                <a:tableStyleId>{D7AC3CCA-C797-4891-BE02-D94E43425B78}</a:tableStyleId>
              </a:tblPr>
              <a:tblGrid>
                <a:gridCol w="1333500">
                  <a:extLst>
                    <a:ext uri="{9D8B030D-6E8A-4147-A177-3AD203B41FA5}">
                      <a16:colId xmlns:a16="http://schemas.microsoft.com/office/drawing/2014/main" val="1530119538"/>
                    </a:ext>
                  </a:extLst>
                </a:gridCol>
                <a:gridCol w="3810000">
                  <a:extLst>
                    <a:ext uri="{9D8B030D-6E8A-4147-A177-3AD203B41FA5}">
                      <a16:colId xmlns:a16="http://schemas.microsoft.com/office/drawing/2014/main" val="1849523623"/>
                    </a:ext>
                  </a:extLst>
                </a:gridCol>
                <a:gridCol w="3761105">
                  <a:extLst>
                    <a:ext uri="{9D8B030D-6E8A-4147-A177-3AD203B41FA5}">
                      <a16:colId xmlns:a16="http://schemas.microsoft.com/office/drawing/2014/main" val="3286782602"/>
                    </a:ext>
                  </a:extLst>
                </a:gridCol>
              </a:tblGrid>
              <a:tr h="751262">
                <a:tc gridSpan="3">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Miracle Clusters In Scripture</a:t>
                      </a:r>
                    </a:p>
                  </a:txBody>
                  <a:tcPr>
                    <a:solidFill>
                      <a:schemeClr val="bg2"/>
                    </a:solidFill>
                  </a:tcPr>
                </a:tc>
                <a:tc hMerge="1">
                  <a:txBody>
                    <a:bodyPr/>
                    <a:lstStyle/>
                    <a:p>
                      <a:endParaRPr lang="en-US" sz="2800" dirty="0"/>
                    </a:p>
                  </a:txBody>
                  <a:tcPr/>
                </a:tc>
                <a:tc hMerge="1">
                  <a:txBody>
                    <a:bodyPr/>
                    <a:lstStyle/>
                    <a:p>
                      <a:endParaRPr lang="en-US" sz="2800" dirty="0"/>
                    </a:p>
                  </a:txBody>
                  <a:tcPr/>
                </a:tc>
                <a:extLst>
                  <a:ext uri="{0D108BD9-81ED-4DB2-BD59-A6C34878D82A}">
                    <a16:rowId xmlns:a16="http://schemas.microsoft.com/office/drawing/2014/main" val="3417994672"/>
                  </a:ext>
                </a:extLst>
              </a:tr>
              <a:tr h="608165">
                <a:tc>
                  <a:txBody>
                    <a:bodyPr/>
                    <a:lstStyle/>
                    <a:p>
                      <a:pPr algn="ctr"/>
                      <a:r>
                        <a:rPr lang="en-US" sz="2800" b="1" dirty="0">
                          <a:latin typeface="Calibri" panose="020F0502020204030204" pitchFamily="34" charset="0"/>
                          <a:cs typeface="Calibri" panose="020F0502020204030204" pitchFamily="34" charset="0"/>
                        </a:rPr>
                        <a:t>NUM.</a:t>
                      </a:r>
                    </a:p>
                  </a:txBody>
                  <a:tcPr/>
                </a:tc>
                <a:tc>
                  <a:txBody>
                    <a:bodyPr/>
                    <a:lstStyle/>
                    <a:p>
                      <a:pPr algn="ctr"/>
                      <a:r>
                        <a:rPr lang="en-US" sz="2800" b="1" dirty="0">
                          <a:solidFill>
                            <a:schemeClr val="bg1">
                              <a:lumMod val="50000"/>
                            </a:schemeClr>
                          </a:solidFill>
                          <a:latin typeface="Calibri" panose="020F0502020204030204" pitchFamily="34" charset="0"/>
                          <a:cs typeface="Calibri" panose="020F0502020204030204" pitchFamily="34" charset="0"/>
                        </a:rPr>
                        <a:t>ERA</a:t>
                      </a:r>
                    </a:p>
                  </a:txBody>
                  <a:tcPr/>
                </a:tc>
                <a:tc>
                  <a:txBody>
                    <a:bodyPr/>
                    <a:lstStyle/>
                    <a:p>
                      <a:pPr algn="ctr"/>
                      <a:r>
                        <a:rPr lang="en-US" sz="2800" b="1" kern="1200" dirty="0">
                          <a:solidFill>
                            <a:srgbClr val="800000"/>
                          </a:solidFill>
                          <a:latin typeface="Calibri" panose="020F0502020204030204" pitchFamily="34" charset="0"/>
                          <a:ea typeface="+mn-ea"/>
                          <a:cs typeface="Calibri" panose="020F0502020204030204" pitchFamily="34" charset="0"/>
                        </a:rPr>
                        <a:t>AUTHENTICATION</a:t>
                      </a:r>
                    </a:p>
                  </a:txBody>
                  <a:tcPr/>
                </a:tc>
                <a:extLst>
                  <a:ext uri="{0D108BD9-81ED-4DB2-BD59-A6C34878D82A}">
                    <a16:rowId xmlns:a16="http://schemas.microsoft.com/office/drawing/2014/main" val="1386983379"/>
                  </a:ext>
                </a:extLst>
              </a:tr>
              <a:tr h="608165">
                <a:tc>
                  <a:txBody>
                    <a:bodyPr/>
                    <a:lstStyle/>
                    <a:p>
                      <a:pPr algn="ctr"/>
                      <a:r>
                        <a:rPr lang="en-US" sz="2800" dirty="0">
                          <a:latin typeface="Calibri" panose="020F0502020204030204" pitchFamily="34" charset="0"/>
                          <a:cs typeface="Calibri" panose="020F0502020204030204" pitchFamily="34" charset="0"/>
                        </a:rPr>
                        <a:t>1.</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Moses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Law</a:t>
                      </a:r>
                    </a:p>
                  </a:txBody>
                  <a:tcPr/>
                </a:tc>
                <a:extLst>
                  <a:ext uri="{0D108BD9-81ED-4DB2-BD59-A6C34878D82A}">
                    <a16:rowId xmlns:a16="http://schemas.microsoft.com/office/drawing/2014/main" val="3442972869"/>
                  </a:ext>
                </a:extLst>
              </a:tr>
              <a:tr h="608165">
                <a:tc>
                  <a:txBody>
                    <a:bodyPr/>
                    <a:lstStyle/>
                    <a:p>
                      <a:pPr algn="ctr"/>
                      <a:r>
                        <a:rPr lang="en-US" sz="2800" dirty="0">
                          <a:latin typeface="Calibri" panose="020F0502020204030204" pitchFamily="34" charset="0"/>
                          <a:cs typeface="Calibri" panose="020F0502020204030204" pitchFamily="34" charset="0"/>
                        </a:rPr>
                        <a:t>2.</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Joshua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Conquest</a:t>
                      </a:r>
                    </a:p>
                  </a:txBody>
                  <a:tcPr/>
                </a:tc>
                <a:extLst>
                  <a:ext uri="{0D108BD9-81ED-4DB2-BD59-A6C34878D82A}">
                    <a16:rowId xmlns:a16="http://schemas.microsoft.com/office/drawing/2014/main" val="3455338283"/>
                  </a:ext>
                </a:extLst>
              </a:tr>
              <a:tr h="608165">
                <a:tc>
                  <a:txBody>
                    <a:bodyPr/>
                    <a:lstStyle/>
                    <a:p>
                      <a:pPr algn="ctr"/>
                      <a:r>
                        <a:rPr lang="en-US" sz="2800" dirty="0">
                          <a:latin typeface="Calibri" panose="020F0502020204030204" pitchFamily="34" charset="0"/>
                          <a:cs typeface="Calibri" panose="020F0502020204030204" pitchFamily="34" charset="0"/>
                        </a:rPr>
                        <a:t>3.</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Elijah-Elisha</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Prophet</a:t>
                      </a:r>
                    </a:p>
                  </a:txBody>
                  <a:tcPr/>
                </a:tc>
                <a:extLst>
                  <a:ext uri="{0D108BD9-81ED-4DB2-BD59-A6C34878D82A}">
                    <a16:rowId xmlns:a16="http://schemas.microsoft.com/office/drawing/2014/main" val="174137350"/>
                  </a:ext>
                </a:extLst>
              </a:tr>
              <a:tr h="608165">
                <a:tc>
                  <a:txBody>
                    <a:bodyPr/>
                    <a:lstStyle/>
                    <a:p>
                      <a:pPr algn="ctr"/>
                      <a:r>
                        <a:rPr lang="en-US" sz="2800" dirty="0">
                          <a:latin typeface="Calibri" panose="020F0502020204030204" pitchFamily="34" charset="0"/>
                          <a:cs typeface="Calibri" panose="020F0502020204030204" pitchFamily="34" charset="0"/>
                        </a:rPr>
                        <a:t>4.</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Christ</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offer</a:t>
                      </a:r>
                    </a:p>
                  </a:txBody>
                  <a:tcPr/>
                </a:tc>
                <a:extLst>
                  <a:ext uri="{0D108BD9-81ED-4DB2-BD59-A6C34878D82A}">
                    <a16:rowId xmlns:a16="http://schemas.microsoft.com/office/drawing/2014/main" val="2714243427"/>
                  </a:ext>
                </a:extLst>
              </a:tr>
              <a:tr h="608165">
                <a:tc>
                  <a:txBody>
                    <a:bodyPr/>
                    <a:lstStyle/>
                    <a:p>
                      <a:pPr algn="ctr"/>
                      <a:r>
                        <a:rPr lang="en-US" sz="2800" dirty="0">
                          <a:latin typeface="Calibri" panose="020F0502020204030204" pitchFamily="34" charset="0"/>
                          <a:cs typeface="Calibri" panose="020F0502020204030204" pitchFamily="34" charset="0"/>
                        </a:rPr>
                        <a:t>5.</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Apostles</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Church</a:t>
                      </a:r>
                    </a:p>
                  </a:txBody>
                  <a:tcPr/>
                </a:tc>
                <a:extLst>
                  <a:ext uri="{0D108BD9-81ED-4DB2-BD59-A6C34878D82A}">
                    <a16:rowId xmlns:a16="http://schemas.microsoft.com/office/drawing/2014/main" val="2594936153"/>
                  </a:ext>
                </a:extLst>
              </a:tr>
              <a:tr h="1109006">
                <a:tc>
                  <a:txBody>
                    <a:bodyPr/>
                    <a:lstStyle/>
                    <a:p>
                      <a:pPr algn="ctr"/>
                      <a:r>
                        <a:rPr lang="en-US" sz="2800" dirty="0">
                          <a:latin typeface="Calibri" panose="020F0502020204030204" pitchFamily="34" charset="0"/>
                          <a:cs typeface="Calibri" panose="020F0502020204030204" pitchFamily="34" charset="0"/>
                        </a:rPr>
                        <a:t>6.</a:t>
                      </a:r>
                    </a:p>
                  </a:txBody>
                  <a:tcPr/>
                </a:tc>
                <a:tc>
                  <a:txBody>
                    <a:bodyPr/>
                    <a:lstStyle/>
                    <a:p>
                      <a:pPr algn="l"/>
                      <a:r>
                        <a:rPr lang="en-US" sz="2700" b="1" kern="1200" dirty="0">
                          <a:solidFill>
                            <a:schemeClr val="bg1">
                              <a:lumMod val="50000"/>
                            </a:schemeClr>
                          </a:solidFill>
                          <a:latin typeface="Calibri" panose="020F0502020204030204" pitchFamily="34" charset="0"/>
                          <a:ea typeface="+mn-ea"/>
                          <a:cs typeface="Calibri" panose="020F0502020204030204" pitchFamily="34" charset="0"/>
                        </a:rPr>
                        <a:t>Tribulation &amp; Millennium</a:t>
                      </a:r>
                    </a:p>
                  </a:txBody>
                  <a:tcPr/>
                </a:tc>
                <a:tc>
                  <a:txBody>
                    <a:bodyPr/>
                    <a:lstStyle/>
                    <a:p>
                      <a:r>
                        <a:rPr lang="en-US" sz="2800" b="1" kern="1200" dirty="0">
                          <a:solidFill>
                            <a:srgbClr val="800000"/>
                          </a:solidFill>
                          <a:latin typeface="Calibri" panose="020F0502020204030204" pitchFamily="34" charset="0"/>
                          <a:ea typeface="+mn-ea"/>
                          <a:cs typeface="Calibri" panose="020F0502020204030204" pitchFamily="34" charset="0"/>
                        </a:rPr>
                        <a:t>Kingdom establishment</a:t>
                      </a:r>
                    </a:p>
                  </a:txBody>
                  <a:tcPr/>
                </a:tc>
                <a:extLst>
                  <a:ext uri="{0D108BD9-81ED-4DB2-BD59-A6C34878D82A}">
                    <a16:rowId xmlns:a16="http://schemas.microsoft.com/office/drawing/2014/main" val="3005588977"/>
                  </a:ext>
                </a:extLst>
              </a:tr>
            </a:tbl>
          </a:graphicData>
        </a:graphic>
      </p:graphicFrame>
    </p:spTree>
    <p:extLst>
      <p:ext uri="{BB962C8B-B14F-4D97-AF65-F5344CB8AC3E}">
        <p14:creationId xmlns:p14="http://schemas.microsoft.com/office/powerpoint/2010/main" val="162628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106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2:43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“Everyone kept feeling a sense of awe; and many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wonders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were taking place through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FDEF1D0-FEE0-4D43-9107-DBE346A0E8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679203"/>
            <a:ext cx="2839515" cy="2011680"/>
          </a:xfrm>
          <a:prstGeom prst="rect">
            <a:avLst/>
          </a:prstGeom>
        </p:spPr>
      </p:pic>
    </p:spTree>
    <p:extLst>
      <p:ext uri="{BB962C8B-B14F-4D97-AF65-F5344CB8AC3E}">
        <p14:creationId xmlns:p14="http://schemas.microsoft.com/office/powerpoint/2010/main" val="2641462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774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14:21-22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21 </a:t>
            </a:r>
            <a:r>
              <a:rPr lang="en-US" sz="3400" dirty="0">
                <a:latin typeface="Calibri" panose="020F0502020204030204" pitchFamily="34" charset="0"/>
                <a:cs typeface="Calibri" panose="020F0502020204030204" pitchFamily="34" charset="0"/>
              </a:rPr>
              <a:t>In the Law it is written, ‘</a:t>
            </a:r>
            <a:r>
              <a:rPr lang="en-US" sz="3400" cap="small" dirty="0">
                <a:latin typeface="Calibri" panose="020F0502020204030204" pitchFamily="34" charset="0"/>
                <a:cs typeface="Calibri" panose="020F0502020204030204" pitchFamily="34" charset="0"/>
              </a:rPr>
              <a:t>By men of strange tongues and by the lips of strangers I will speak to this people, and even so they will not listen to Me</a:t>
            </a:r>
            <a:r>
              <a:rPr lang="en-US" sz="3400" dirty="0">
                <a:latin typeface="Calibri" panose="020F0502020204030204" pitchFamily="34" charset="0"/>
                <a:cs typeface="Calibri" panose="020F0502020204030204" pitchFamily="34" charset="0"/>
              </a:rPr>
              <a:t>,’ says the Lord. </a:t>
            </a:r>
            <a:r>
              <a:rPr lang="en-US" sz="3400" baseline="30000" dirty="0">
                <a:latin typeface="Calibri" panose="020F0502020204030204" pitchFamily="34" charset="0"/>
                <a:cs typeface="Calibri" panose="020F0502020204030204" pitchFamily="34" charset="0"/>
              </a:rPr>
              <a:t>22 </a:t>
            </a:r>
            <a:r>
              <a:rPr lang="en-US" sz="3400" b="1" u="sng" dirty="0">
                <a:solidFill>
                  <a:srgbClr val="FFFFCC"/>
                </a:solidFill>
                <a:latin typeface="Calibri" panose="020F0502020204030204" pitchFamily="34" charset="0"/>
                <a:cs typeface="Calibri" panose="020F0502020204030204" pitchFamily="34" charset="0"/>
              </a:rPr>
              <a:t>So then tongues are for a sign, not to those who believe but to unbelievers</a:t>
            </a:r>
            <a:r>
              <a:rPr lang="en-US" sz="3400" dirty="0">
                <a:latin typeface="Calibri" panose="020F0502020204030204" pitchFamily="34" charset="0"/>
                <a:cs typeface="Calibri" panose="020F0502020204030204" pitchFamily="34" charset="0"/>
              </a:rPr>
              <a:t>; but prophecy </a:t>
            </a:r>
            <a:r>
              <a:rPr lang="en-US" sz="3400" i="1" dirty="0">
                <a:latin typeface="Calibri" panose="020F0502020204030204" pitchFamily="34" charset="0"/>
                <a:cs typeface="Calibri" panose="020F0502020204030204" pitchFamily="34" charset="0"/>
              </a:rPr>
              <a:t>is for a sign</a:t>
            </a:r>
            <a:r>
              <a:rPr lang="en-US" sz="3400" dirty="0">
                <a:latin typeface="Calibri" panose="020F0502020204030204" pitchFamily="34" charset="0"/>
                <a:cs typeface="Calibri" panose="020F0502020204030204" pitchFamily="34" charset="0"/>
              </a:rPr>
              <a:t>, not to unbelievers but to those who believe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20156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9686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167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5:12, 15-16</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hands of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wonders were taking place among the people; and they were all with one accord in Solomon’s portico…</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such an extent that they even carried the sick out into the streets and laid them on cots and pallets, so that when Peter came by at least his shadow might fall on any one of them.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Also the people from the cities in the vicinity of Jerusalem were coming together, bringing people who were sick or afflicted with unclean spirits, and they were all being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healed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10593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90500" y="-23446"/>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Acts 3:1-10</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90500" y="914400"/>
            <a:ext cx="6705600" cy="5638800"/>
          </a:xfrm>
        </p:spPr>
        <p:txBody>
          <a:bodyPr/>
          <a:lstStyle/>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No prayer</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No faith</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Indirect</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By an apostle</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Instantaneous</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Automatic</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Undeniable</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No geographical barriers</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Spontaneous</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Common</a:t>
            </a:r>
          </a:p>
          <a:p>
            <a:pPr marL="365760" indent="-687388" eaLnBrk="1" hangingPunct="1">
              <a:spcBef>
                <a:spcPts val="0"/>
              </a:spcBef>
              <a:spcAft>
                <a:spcPts val="6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Universal</a:t>
            </a:r>
          </a:p>
        </p:txBody>
      </p:sp>
      <p:pic>
        <p:nvPicPr>
          <p:cNvPr id="2" name="Picture 1">
            <a:extLst>
              <a:ext uri="{FF2B5EF4-FFF2-40B4-BE49-F238E27FC236}">
                <a16:creationId xmlns:a16="http://schemas.microsoft.com/office/drawing/2014/main" id="{62058859-17EF-447D-8D47-DDAD21A5B4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400" y="1066800"/>
            <a:ext cx="5621020" cy="2858146"/>
          </a:xfrm>
          <a:prstGeom prst="rect">
            <a:avLst/>
          </a:prstGeom>
        </p:spPr>
      </p:pic>
    </p:spTree>
    <p:extLst>
      <p:ext uri="{BB962C8B-B14F-4D97-AF65-F5344CB8AC3E}">
        <p14:creationId xmlns:p14="http://schemas.microsoft.com/office/powerpoint/2010/main" val="2747514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gift of healings were temporal gifts, given by the Holy Spirit solely to authenticate both the apostles and their message before the close of the canon of Scripture (1 Cor. 13:8-10</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do not believe that these are active as gifts today.  However, we affirm that God is sovereign and may heal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and/or give someone the ability to speak in a tongue (foreign language)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today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1397562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5:14-15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anyone among you sick? Then he must call for the elders of the church and they are to pray over him, anointing him with oil in the name of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prayer offered in faith will restore the one who is sick, and the Lord will raise him up, and if he has committed sins, they will be forgiven him.”</a:t>
            </a:r>
          </a:p>
        </p:txBody>
      </p:sp>
    </p:spTree>
    <p:extLst>
      <p:ext uri="{BB962C8B-B14F-4D97-AF65-F5344CB8AC3E}">
        <p14:creationId xmlns:p14="http://schemas.microsoft.com/office/powerpoint/2010/main" val="529365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A6D8513-BA30-4AD2-9434-1F7D6676E8D9}"/>
              </a:ext>
            </a:extLst>
          </p:cNvPr>
          <p:cNvGraphicFramePr>
            <a:graphicFrameLocks noGrp="1"/>
          </p:cNvGraphicFramePr>
          <p:nvPr>
            <p:ph idx="1"/>
            <p:extLst>
              <p:ext uri="{D42A27DB-BD31-4B8C-83A1-F6EECF244321}">
                <p14:modId xmlns:p14="http://schemas.microsoft.com/office/powerpoint/2010/main" val="1362027240"/>
              </p:ext>
            </p:extLst>
          </p:nvPr>
        </p:nvGraphicFramePr>
        <p:xfrm>
          <a:off x="152400" y="457200"/>
          <a:ext cx="8839200" cy="4602480"/>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826681536"/>
                    </a:ext>
                  </a:extLst>
                </a:gridCol>
                <a:gridCol w="4419600">
                  <a:extLst>
                    <a:ext uri="{9D8B030D-6E8A-4147-A177-3AD203B41FA5}">
                      <a16:colId xmlns:a16="http://schemas.microsoft.com/office/drawing/2014/main" val="4010003526"/>
                    </a:ext>
                  </a:extLst>
                </a:gridCol>
              </a:tblGrid>
              <a:tr h="370840">
                <a:tc>
                  <a:txBody>
                    <a:bodyPr/>
                    <a:lstStyle/>
                    <a:p>
                      <a:pPr algn="ctr"/>
                      <a:r>
                        <a:rPr 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APOSTOLIC GIFT </a:t>
                      </a:r>
                    </a:p>
                    <a:p>
                      <a:pPr algn="ctr"/>
                      <a:r>
                        <a:rPr 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OF HEALING</a:t>
                      </a:r>
                    </a:p>
                  </a:txBody>
                  <a:tcPr/>
                </a:tc>
                <a:tc>
                  <a:txBody>
                    <a:bodyPr/>
                    <a:lstStyle/>
                    <a:p>
                      <a:pPr algn="ctr"/>
                      <a:r>
                        <a:rPr 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HEALING </a:t>
                      </a:r>
                    </a:p>
                    <a:p>
                      <a:pPr algn="ctr"/>
                      <a:r>
                        <a:rPr lang="en-US" sz="34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TODAY</a:t>
                      </a:r>
                    </a:p>
                  </a:txBody>
                  <a:tcPr/>
                </a:tc>
                <a:extLst>
                  <a:ext uri="{0D108BD9-81ED-4DB2-BD59-A6C34878D82A}">
                    <a16:rowId xmlns:a16="http://schemas.microsoft.com/office/drawing/2014/main" val="3406806472"/>
                  </a:ext>
                </a:extLst>
              </a:tr>
              <a:tr h="370840">
                <a:tc>
                  <a:txBody>
                    <a:bodyPr/>
                    <a:lstStyle/>
                    <a:p>
                      <a:r>
                        <a:rPr lang="en-US" sz="3200" b="1" dirty="0">
                          <a:solidFill>
                            <a:srgbClr val="0000CC"/>
                          </a:solidFill>
                          <a:latin typeface="Calibri" panose="020F0502020204030204" pitchFamily="34" charset="0"/>
                          <a:cs typeface="Calibri" panose="020F0502020204030204" pitchFamily="34" charset="0"/>
                        </a:rPr>
                        <a:t>No prayer</a:t>
                      </a:r>
                    </a:p>
                  </a:txBody>
                  <a:tcPr/>
                </a:tc>
                <a:tc>
                  <a:txBody>
                    <a:bodyPr/>
                    <a:lstStyle/>
                    <a:p>
                      <a:r>
                        <a:rPr lang="en-US" sz="3200" b="1" dirty="0">
                          <a:solidFill>
                            <a:srgbClr val="C00000"/>
                          </a:solidFill>
                          <a:latin typeface="Calibri" panose="020F0502020204030204" pitchFamily="34" charset="0"/>
                          <a:cs typeface="Calibri" panose="020F0502020204030204" pitchFamily="34" charset="0"/>
                        </a:rPr>
                        <a:t>Prayer</a:t>
                      </a:r>
                    </a:p>
                  </a:txBody>
                  <a:tcPr/>
                </a:tc>
                <a:extLst>
                  <a:ext uri="{0D108BD9-81ED-4DB2-BD59-A6C34878D82A}">
                    <a16:rowId xmlns:a16="http://schemas.microsoft.com/office/drawing/2014/main" val="2900353435"/>
                  </a:ext>
                </a:extLst>
              </a:tr>
              <a:tr h="370840">
                <a:tc>
                  <a:txBody>
                    <a:bodyPr/>
                    <a:lstStyle/>
                    <a:p>
                      <a:r>
                        <a:rPr lang="en-US" sz="3200" b="1" dirty="0">
                          <a:solidFill>
                            <a:srgbClr val="0000CC"/>
                          </a:solidFill>
                          <a:latin typeface="Calibri" panose="020F0502020204030204" pitchFamily="34" charset="0"/>
                          <a:cs typeface="Calibri" panose="020F0502020204030204" pitchFamily="34" charset="0"/>
                        </a:rPr>
                        <a:t>Indirect</a:t>
                      </a:r>
                    </a:p>
                  </a:txBody>
                  <a:tcPr/>
                </a:tc>
                <a:tc>
                  <a:txBody>
                    <a:bodyPr/>
                    <a:lstStyle/>
                    <a:p>
                      <a:r>
                        <a:rPr lang="en-US" sz="3200" b="1" dirty="0">
                          <a:solidFill>
                            <a:srgbClr val="C00000"/>
                          </a:solidFill>
                          <a:latin typeface="Calibri" panose="020F0502020204030204" pitchFamily="34" charset="0"/>
                          <a:cs typeface="Calibri" panose="020F0502020204030204" pitchFamily="34" charset="0"/>
                        </a:rPr>
                        <a:t>Direct</a:t>
                      </a:r>
                    </a:p>
                  </a:txBody>
                  <a:tcPr/>
                </a:tc>
                <a:extLst>
                  <a:ext uri="{0D108BD9-81ED-4DB2-BD59-A6C34878D82A}">
                    <a16:rowId xmlns:a16="http://schemas.microsoft.com/office/drawing/2014/main" val="649787852"/>
                  </a:ext>
                </a:extLst>
              </a:tr>
              <a:tr h="370840">
                <a:tc>
                  <a:txBody>
                    <a:bodyPr/>
                    <a:lstStyle/>
                    <a:p>
                      <a:r>
                        <a:rPr lang="en-US" sz="3200" b="1" dirty="0">
                          <a:solidFill>
                            <a:srgbClr val="0000CC"/>
                          </a:solidFill>
                          <a:latin typeface="Calibri" panose="020F0502020204030204" pitchFamily="34" charset="0"/>
                          <a:cs typeface="Calibri" panose="020F0502020204030204" pitchFamily="34" charset="0"/>
                        </a:rPr>
                        <a:t>Apostles</a:t>
                      </a:r>
                    </a:p>
                  </a:txBody>
                  <a:tcPr/>
                </a:tc>
                <a:tc>
                  <a:txBody>
                    <a:bodyPr/>
                    <a:lstStyle/>
                    <a:p>
                      <a:r>
                        <a:rPr lang="en-US" sz="3200" b="1" dirty="0">
                          <a:solidFill>
                            <a:srgbClr val="C00000"/>
                          </a:solidFill>
                          <a:latin typeface="Calibri" panose="020F0502020204030204" pitchFamily="34" charset="0"/>
                          <a:cs typeface="Calibri" panose="020F0502020204030204" pitchFamily="34" charset="0"/>
                        </a:rPr>
                        <a:t>Physicians</a:t>
                      </a:r>
                    </a:p>
                  </a:txBody>
                  <a:tcPr/>
                </a:tc>
                <a:extLst>
                  <a:ext uri="{0D108BD9-81ED-4DB2-BD59-A6C34878D82A}">
                    <a16:rowId xmlns:a16="http://schemas.microsoft.com/office/drawing/2014/main" val="114749633"/>
                  </a:ext>
                </a:extLst>
              </a:tr>
              <a:tr h="370840">
                <a:tc>
                  <a:txBody>
                    <a:bodyPr/>
                    <a:lstStyle/>
                    <a:p>
                      <a:r>
                        <a:rPr lang="en-US" sz="3200" b="1" dirty="0">
                          <a:solidFill>
                            <a:srgbClr val="0000CC"/>
                          </a:solidFill>
                          <a:latin typeface="Calibri" panose="020F0502020204030204" pitchFamily="34" charset="0"/>
                          <a:cs typeface="Calibri" panose="020F0502020204030204" pitchFamily="34" charset="0"/>
                        </a:rPr>
                        <a:t>Instantaneous</a:t>
                      </a:r>
                    </a:p>
                  </a:txBody>
                  <a:tcPr/>
                </a:tc>
                <a:tc>
                  <a:txBody>
                    <a:bodyPr/>
                    <a:lstStyle/>
                    <a:p>
                      <a:r>
                        <a:rPr lang="en-US" sz="3200" b="1" dirty="0">
                          <a:solidFill>
                            <a:srgbClr val="C00000"/>
                          </a:solidFill>
                          <a:latin typeface="Calibri" panose="020F0502020204030204" pitchFamily="34" charset="0"/>
                          <a:cs typeface="Calibri" panose="020F0502020204030204" pitchFamily="34" charset="0"/>
                        </a:rPr>
                        <a:t>Gradual</a:t>
                      </a:r>
                    </a:p>
                  </a:txBody>
                  <a:tcPr/>
                </a:tc>
                <a:extLst>
                  <a:ext uri="{0D108BD9-81ED-4DB2-BD59-A6C34878D82A}">
                    <a16:rowId xmlns:a16="http://schemas.microsoft.com/office/drawing/2014/main" val="499165986"/>
                  </a:ext>
                </a:extLst>
              </a:tr>
              <a:tr h="370840">
                <a:tc>
                  <a:txBody>
                    <a:bodyPr/>
                    <a:lstStyle/>
                    <a:p>
                      <a:r>
                        <a:rPr lang="en-US" sz="3200" b="1" dirty="0">
                          <a:solidFill>
                            <a:srgbClr val="0000CC"/>
                          </a:solidFill>
                          <a:latin typeface="Calibri" panose="020F0502020204030204" pitchFamily="34" charset="0"/>
                          <a:cs typeface="Calibri" panose="020F0502020204030204" pitchFamily="34" charset="0"/>
                        </a:rPr>
                        <a:t>Common</a:t>
                      </a:r>
                    </a:p>
                  </a:txBody>
                  <a:tcPr/>
                </a:tc>
                <a:tc>
                  <a:txBody>
                    <a:bodyPr/>
                    <a:lstStyle/>
                    <a:p>
                      <a:r>
                        <a:rPr lang="en-US" sz="3200" b="1" dirty="0">
                          <a:solidFill>
                            <a:srgbClr val="C00000"/>
                          </a:solidFill>
                          <a:latin typeface="Calibri" panose="020F0502020204030204" pitchFamily="34" charset="0"/>
                          <a:cs typeface="Calibri" panose="020F0502020204030204" pitchFamily="34" charset="0"/>
                        </a:rPr>
                        <a:t>Less common</a:t>
                      </a:r>
                    </a:p>
                  </a:txBody>
                  <a:tcPr/>
                </a:tc>
                <a:extLst>
                  <a:ext uri="{0D108BD9-81ED-4DB2-BD59-A6C34878D82A}">
                    <a16:rowId xmlns:a16="http://schemas.microsoft.com/office/drawing/2014/main" val="3872759971"/>
                  </a:ext>
                </a:extLst>
              </a:tr>
              <a:tr h="370840">
                <a:tc>
                  <a:txBody>
                    <a:bodyPr/>
                    <a:lstStyle/>
                    <a:p>
                      <a:r>
                        <a:rPr lang="en-US" sz="3200" b="1" dirty="0">
                          <a:solidFill>
                            <a:srgbClr val="0000CC"/>
                          </a:solidFill>
                          <a:latin typeface="Calibri" panose="020F0502020204030204" pitchFamily="34" charset="0"/>
                          <a:cs typeface="Calibri" panose="020F0502020204030204" pitchFamily="34" charset="0"/>
                        </a:rPr>
                        <a:t>Automatic</a:t>
                      </a:r>
                    </a:p>
                  </a:txBody>
                  <a:tcPr/>
                </a:tc>
                <a:tc>
                  <a:txBody>
                    <a:bodyPr/>
                    <a:lstStyle/>
                    <a:p>
                      <a:r>
                        <a:rPr lang="en-US" sz="3200" b="1" dirty="0">
                          <a:solidFill>
                            <a:srgbClr val="C00000"/>
                          </a:solidFill>
                          <a:latin typeface="Calibri" panose="020F0502020204030204" pitchFamily="34" charset="0"/>
                          <a:cs typeface="Calibri" panose="020F0502020204030204" pitchFamily="34" charset="0"/>
                        </a:rPr>
                        <a:t>Non-automatic</a:t>
                      </a:r>
                    </a:p>
                  </a:txBody>
                  <a:tcPr/>
                </a:tc>
                <a:extLst>
                  <a:ext uri="{0D108BD9-81ED-4DB2-BD59-A6C34878D82A}">
                    <a16:rowId xmlns:a16="http://schemas.microsoft.com/office/drawing/2014/main" val="2002376967"/>
                  </a:ext>
                </a:extLst>
              </a:tr>
            </a:tbl>
          </a:graphicData>
        </a:graphic>
      </p:graphicFrame>
    </p:spTree>
    <p:extLst>
      <p:ext uri="{BB962C8B-B14F-4D97-AF65-F5344CB8AC3E}">
        <p14:creationId xmlns:p14="http://schemas.microsoft.com/office/powerpoint/2010/main" val="2333867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561-0FC0-48E3-834C-DFC5120E8363}"/>
              </a:ext>
            </a:extLst>
          </p:cNvPr>
          <p:cNvSpPr>
            <a:spLocks noGrp="1"/>
          </p:cNvSpPr>
          <p:nvPr>
            <p:ph type="title"/>
          </p:nvPr>
        </p:nvSpPr>
        <p:spPr>
          <a:xfrm>
            <a:off x="1981200" y="228600"/>
            <a:ext cx="5181600" cy="685800"/>
          </a:xfrm>
        </p:spPr>
        <p:txBody>
          <a:bodyPr/>
          <a:lstStyle/>
          <a:p>
            <a:pPr algn="ctr"/>
            <a:r>
              <a:rPr lang="en-US" sz="3600" dirty="0">
                <a:effectLst>
                  <a:outerShdw blurRad="38100" dist="38100" dir="2700000" algn="tl">
                    <a:srgbClr val="000000">
                      <a:alpha val="43137"/>
                    </a:srgbClr>
                  </a:outerShdw>
                </a:effectLst>
              </a:rPr>
              <a:t>Automatic Healing Today?</a:t>
            </a:r>
          </a:p>
        </p:txBody>
      </p:sp>
      <p:sp>
        <p:nvSpPr>
          <p:cNvPr id="3" name="Content Placeholder 2">
            <a:extLst>
              <a:ext uri="{FF2B5EF4-FFF2-40B4-BE49-F238E27FC236}">
                <a16:creationId xmlns:a16="http://schemas.microsoft.com/office/drawing/2014/main" id="{9CDEF49C-4E01-4EB2-9641-1A17A6420F7D}"/>
              </a:ext>
            </a:extLst>
          </p:cNvPr>
          <p:cNvSpPr>
            <a:spLocks noGrp="1"/>
          </p:cNvSpPr>
          <p:nvPr>
            <p:ph idx="1"/>
          </p:nvPr>
        </p:nvSpPr>
        <p:spPr>
          <a:xfrm>
            <a:off x="0" y="990600"/>
            <a:ext cx="9144000" cy="5486400"/>
          </a:xfrm>
        </p:spPr>
        <p:txBody>
          <a:bodyPr/>
          <a:lstStyle/>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Scripture – Gal. 4:13; 2 Cor. 12:7-9; 1 Tim. 5:23; 2 Tim. 4:20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guilt</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view of God</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sometimes caused by sin – John 5:14; 1 Cor. 11:30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not always caused by sin – Job 1:1-2, 5; 2:7-8; Ps. 34:19</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Theology of suffering</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Healing is only guaranteed (Isa. 53:4; 1 Pet. 2:24-25) in the Eternal State – Rom. 8:22-23; Isa. 65:20; Rev. 21:4</a:t>
            </a:r>
          </a:p>
        </p:txBody>
      </p:sp>
    </p:spTree>
    <p:extLst>
      <p:ext uri="{BB962C8B-B14F-4D97-AF65-F5344CB8AC3E}">
        <p14:creationId xmlns:p14="http://schemas.microsoft.com/office/powerpoint/2010/main" val="1698225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561-0FC0-48E3-834C-DFC5120E8363}"/>
              </a:ext>
            </a:extLst>
          </p:cNvPr>
          <p:cNvSpPr>
            <a:spLocks noGrp="1"/>
          </p:cNvSpPr>
          <p:nvPr>
            <p:ph type="title"/>
          </p:nvPr>
        </p:nvSpPr>
        <p:spPr>
          <a:xfrm>
            <a:off x="1981200" y="228600"/>
            <a:ext cx="5181600" cy="685800"/>
          </a:xfrm>
        </p:spPr>
        <p:txBody>
          <a:bodyPr/>
          <a:lstStyle/>
          <a:p>
            <a:pPr algn="ctr"/>
            <a:r>
              <a:rPr lang="en-US" sz="3600" dirty="0">
                <a:effectLst>
                  <a:outerShdw blurRad="38100" dist="38100" dir="2700000" algn="tl">
                    <a:srgbClr val="000000">
                      <a:alpha val="43137"/>
                    </a:srgbClr>
                  </a:outerShdw>
                </a:effectLst>
              </a:rPr>
              <a:t>Automatic Healing Today?</a:t>
            </a:r>
          </a:p>
        </p:txBody>
      </p:sp>
      <p:sp>
        <p:nvSpPr>
          <p:cNvPr id="3" name="Content Placeholder 2">
            <a:extLst>
              <a:ext uri="{FF2B5EF4-FFF2-40B4-BE49-F238E27FC236}">
                <a16:creationId xmlns:a16="http://schemas.microsoft.com/office/drawing/2014/main" id="{9CDEF49C-4E01-4EB2-9641-1A17A6420F7D}"/>
              </a:ext>
            </a:extLst>
          </p:cNvPr>
          <p:cNvSpPr>
            <a:spLocks noGrp="1"/>
          </p:cNvSpPr>
          <p:nvPr>
            <p:ph idx="1"/>
          </p:nvPr>
        </p:nvSpPr>
        <p:spPr>
          <a:xfrm>
            <a:off x="0" y="990600"/>
            <a:ext cx="9144000" cy="5486400"/>
          </a:xfrm>
        </p:spPr>
        <p:txBody>
          <a:bodyPr/>
          <a:lstStyle/>
          <a:p>
            <a:pPr marL="514350" indent="-514350">
              <a:spcBef>
                <a:spcPts val="0"/>
              </a:spcBef>
              <a:spcAft>
                <a:spcPts val="1200"/>
              </a:spcAft>
              <a:buSzPct val="100000"/>
              <a:buFont typeface="+mj-lt"/>
              <a:buAutoNum type="arabicPeriod"/>
            </a:pPr>
            <a:r>
              <a:rPr lang="en-US" sz="2700" b="1" u="sng" dirty="0">
                <a:solidFill>
                  <a:srgbClr val="FFFFCC"/>
                </a:solidFill>
                <a:effectLst>
                  <a:outerShdw blurRad="38100" dist="38100" dir="2700000" algn="tl">
                    <a:srgbClr val="000000">
                      <a:alpha val="43137"/>
                    </a:srgbClr>
                  </a:outerShdw>
                </a:effectLst>
              </a:rPr>
              <a:t>Scripture – Gal. 4:13; 2 Cor. 12:7-9; 1 Tim. 5:23; 2 Tim. 4:20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guilt</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view of God</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sometimes caused by sin – John 5:14; 1 Cor. 11:30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not always caused by sin – Job 1:1-2, 5; 2:7-8; Ps. 34:19</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Theology of suffering</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Healing is only guaranteed (Isa. 53:4; 1 Pet. 2:24-25) in the Eternal State – Rom. 8:22-23; Isa. 65:20; Rev. 21:4</a:t>
            </a:r>
          </a:p>
        </p:txBody>
      </p:sp>
    </p:spTree>
    <p:extLst>
      <p:ext uri="{BB962C8B-B14F-4D97-AF65-F5344CB8AC3E}">
        <p14:creationId xmlns:p14="http://schemas.microsoft.com/office/powerpoint/2010/main" val="1806726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4:13-14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know that it was because of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bodily illness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preached the gospel to you the first time;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that which was a trial to you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bodily condition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did not despise or loathe, but you received me as an angel of God, as Christ Jesus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36603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5:23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longer drink water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exclusively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use a little wine for the sake of your stomach and your frequent ailments.”</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771536"/>
            <a:ext cx="2839515" cy="2011680"/>
          </a:xfrm>
          <a:prstGeom prst="rect">
            <a:avLst/>
          </a:prstGeom>
        </p:spPr>
      </p:pic>
    </p:spTree>
    <p:extLst>
      <p:ext uri="{BB962C8B-B14F-4D97-AF65-F5344CB8AC3E}">
        <p14:creationId xmlns:p14="http://schemas.microsoft.com/office/powerpoint/2010/main" val="3037192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751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1143000" y="0"/>
            <a:ext cx="6858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Timothy 4:20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“Erastus remained at Corinth, but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Trophimus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left sick at Miletus.”</a:t>
            </a:r>
          </a:p>
        </p:txBody>
      </p:sp>
      <p:pic>
        <p:nvPicPr>
          <p:cNvPr id="6" name="Picture 5">
            <a:extLst>
              <a:ext uri="{FF2B5EF4-FFF2-40B4-BE49-F238E27FC236}">
                <a16:creationId xmlns:a16="http://schemas.microsoft.com/office/drawing/2014/main" id="{6EB2E2C7-B3F4-48C2-B86D-A81679D4B9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771536"/>
            <a:ext cx="2839515" cy="2011680"/>
          </a:xfrm>
          <a:prstGeom prst="rect">
            <a:avLst/>
          </a:prstGeom>
        </p:spPr>
      </p:pic>
    </p:spTree>
    <p:extLst>
      <p:ext uri="{BB962C8B-B14F-4D97-AF65-F5344CB8AC3E}">
        <p14:creationId xmlns:p14="http://schemas.microsoft.com/office/powerpoint/2010/main" val="1937848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561-0FC0-48E3-834C-DFC5120E8363}"/>
              </a:ext>
            </a:extLst>
          </p:cNvPr>
          <p:cNvSpPr>
            <a:spLocks noGrp="1"/>
          </p:cNvSpPr>
          <p:nvPr>
            <p:ph type="title"/>
          </p:nvPr>
        </p:nvSpPr>
        <p:spPr>
          <a:xfrm>
            <a:off x="1981200" y="228600"/>
            <a:ext cx="5181600" cy="685800"/>
          </a:xfrm>
        </p:spPr>
        <p:txBody>
          <a:bodyPr/>
          <a:lstStyle/>
          <a:p>
            <a:pPr algn="ctr"/>
            <a:r>
              <a:rPr lang="en-US" sz="3600" dirty="0">
                <a:effectLst>
                  <a:outerShdw blurRad="38100" dist="38100" dir="2700000" algn="tl">
                    <a:srgbClr val="000000">
                      <a:alpha val="43137"/>
                    </a:srgbClr>
                  </a:outerShdw>
                </a:effectLst>
              </a:rPr>
              <a:t>Automatic Healing Today?</a:t>
            </a:r>
          </a:p>
        </p:txBody>
      </p:sp>
      <p:sp>
        <p:nvSpPr>
          <p:cNvPr id="3" name="Content Placeholder 2">
            <a:extLst>
              <a:ext uri="{FF2B5EF4-FFF2-40B4-BE49-F238E27FC236}">
                <a16:creationId xmlns:a16="http://schemas.microsoft.com/office/drawing/2014/main" id="{9CDEF49C-4E01-4EB2-9641-1A17A6420F7D}"/>
              </a:ext>
            </a:extLst>
          </p:cNvPr>
          <p:cNvSpPr>
            <a:spLocks noGrp="1"/>
          </p:cNvSpPr>
          <p:nvPr>
            <p:ph idx="1"/>
          </p:nvPr>
        </p:nvSpPr>
        <p:spPr>
          <a:xfrm>
            <a:off x="0" y="990600"/>
            <a:ext cx="9144000" cy="5486400"/>
          </a:xfrm>
        </p:spPr>
        <p:txBody>
          <a:bodyPr/>
          <a:lstStyle/>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Scripture – Gal. 4:13; 2 Cor. 12:7-9; 1 Tim. 5:23; 2 Tim. 4:20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guilt</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view of God</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sometimes caused by sin – John 5:14; 1 Cor. 11:30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not always caused by sin – Job 1:1-2, 5; 2:7-8; Ps. 34:19</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Theology of suffering</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Healing is only guaranteed (Isa. 53:4; 1 Pet. 2:24-25) in the Eternal State – Rom. 8:22-23; Isa. 65:20; Rev. 21:4</a:t>
            </a:r>
          </a:p>
        </p:txBody>
      </p:sp>
    </p:spTree>
    <p:extLst>
      <p:ext uri="{BB962C8B-B14F-4D97-AF65-F5344CB8AC3E}">
        <p14:creationId xmlns:p14="http://schemas.microsoft.com/office/powerpoint/2010/main" val="3681223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Galatians 4:13-14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you know that it was because of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bodily illness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 preached the gospel to you the first time;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that which was a trial to you in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 bodily condition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did not despise or loathe, but you received me as an angel of God, as Christ Jesus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Himself</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73253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Timothy 5:23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longer drink water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exclusively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use a little wine for the sake of your stomach and your frequent ailments.”</a:t>
            </a:r>
          </a:p>
        </p:txBody>
      </p:sp>
      <p:pic>
        <p:nvPicPr>
          <p:cNvPr id="5" name="Picture 4">
            <a:extLst>
              <a:ext uri="{FF2B5EF4-FFF2-40B4-BE49-F238E27FC236}">
                <a16:creationId xmlns:a16="http://schemas.microsoft.com/office/drawing/2014/main" id="{3B454EE3-DCAC-4F76-A0FF-4F65ACD14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52243" y="2771536"/>
            <a:ext cx="2839515" cy="2011680"/>
          </a:xfrm>
          <a:prstGeom prst="rect">
            <a:avLst/>
          </a:prstGeom>
        </p:spPr>
      </p:pic>
    </p:spTree>
    <p:extLst>
      <p:ext uri="{BB962C8B-B14F-4D97-AF65-F5344CB8AC3E}">
        <p14:creationId xmlns:p14="http://schemas.microsoft.com/office/powerpoint/2010/main" val="1287966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561-0FC0-48E3-834C-DFC5120E8363}"/>
              </a:ext>
            </a:extLst>
          </p:cNvPr>
          <p:cNvSpPr>
            <a:spLocks noGrp="1"/>
          </p:cNvSpPr>
          <p:nvPr>
            <p:ph type="title"/>
          </p:nvPr>
        </p:nvSpPr>
        <p:spPr>
          <a:xfrm>
            <a:off x="685800" y="228600"/>
            <a:ext cx="7772400" cy="685800"/>
          </a:xfrm>
        </p:spPr>
        <p:txBody>
          <a:bodyPr/>
          <a:lstStyle/>
          <a:p>
            <a:pPr algn="ctr"/>
            <a:r>
              <a:rPr lang="en-US" sz="3600" dirty="0">
                <a:effectLst>
                  <a:outerShdw blurRad="38100" dist="38100" dir="2700000" algn="tl">
                    <a:srgbClr val="000000">
                      <a:alpha val="43137"/>
                    </a:srgbClr>
                  </a:outerShdw>
                </a:effectLst>
              </a:rPr>
              <a:t>Automatic Healing Today?</a:t>
            </a:r>
          </a:p>
        </p:txBody>
      </p:sp>
      <p:sp>
        <p:nvSpPr>
          <p:cNvPr id="3" name="Content Placeholder 2">
            <a:extLst>
              <a:ext uri="{FF2B5EF4-FFF2-40B4-BE49-F238E27FC236}">
                <a16:creationId xmlns:a16="http://schemas.microsoft.com/office/drawing/2014/main" id="{9CDEF49C-4E01-4EB2-9641-1A17A6420F7D}"/>
              </a:ext>
            </a:extLst>
          </p:cNvPr>
          <p:cNvSpPr>
            <a:spLocks noGrp="1"/>
          </p:cNvSpPr>
          <p:nvPr>
            <p:ph idx="1"/>
          </p:nvPr>
        </p:nvSpPr>
        <p:spPr>
          <a:xfrm>
            <a:off x="0" y="990600"/>
            <a:ext cx="9144000" cy="5486400"/>
          </a:xfrm>
        </p:spPr>
        <p:txBody>
          <a:bodyPr/>
          <a:lstStyle/>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Scripture – Gal. 4:13; 2 Cor. 12:7-9; 1 Tim. 5:23; 2 Tim. 4:20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guilt</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view of God</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sometimes caused by sin – John 5:14; 1 Cor. 11:30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not always caused by sin – Job 1:1-2, 5; 2:7-8; Ps. 34:19</a:t>
            </a:r>
          </a:p>
          <a:p>
            <a:pPr marL="514350" indent="-514350">
              <a:spcBef>
                <a:spcPts val="0"/>
              </a:spcBef>
              <a:spcAft>
                <a:spcPts val="1200"/>
              </a:spcAft>
              <a:buSzPct val="100000"/>
              <a:buFont typeface="+mj-lt"/>
              <a:buAutoNum type="arabicPeriod"/>
            </a:pPr>
            <a:r>
              <a:rPr lang="en-US" sz="2700" b="1" u="sng" dirty="0">
                <a:solidFill>
                  <a:srgbClr val="FFFFCC"/>
                </a:solidFill>
                <a:effectLst>
                  <a:outerShdw blurRad="38100" dist="38100" dir="2700000" algn="tl">
                    <a:srgbClr val="000000">
                      <a:alpha val="43137"/>
                    </a:srgbClr>
                  </a:outerShdw>
                </a:effectLst>
              </a:rPr>
              <a:t>Theology of suffering</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Healing is only guaranteed (Isa. 53:4; 1 Pet. 2:24-25) in the Eternal State – Rom. 8:22-23; Isa. 65:20; Rev. 21:4</a:t>
            </a:r>
          </a:p>
        </p:txBody>
      </p:sp>
    </p:spTree>
    <p:extLst>
      <p:ext uri="{BB962C8B-B14F-4D97-AF65-F5344CB8AC3E}">
        <p14:creationId xmlns:p14="http://schemas.microsoft.com/office/powerpoint/2010/main" val="2258096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561-0FC0-48E3-834C-DFC5120E8363}"/>
              </a:ext>
            </a:extLst>
          </p:cNvPr>
          <p:cNvSpPr>
            <a:spLocks noGrp="1"/>
          </p:cNvSpPr>
          <p:nvPr>
            <p:ph type="title"/>
          </p:nvPr>
        </p:nvSpPr>
        <p:spPr>
          <a:xfrm>
            <a:off x="2247900" y="228600"/>
            <a:ext cx="4648201" cy="762000"/>
          </a:xfrm>
        </p:spPr>
        <p:txBody>
          <a:bodyPr/>
          <a:lstStyle/>
          <a:p>
            <a:pPr algn="ctr"/>
            <a:r>
              <a:rPr lang="en-US" sz="4000" dirty="0">
                <a:effectLst>
                  <a:outerShdw blurRad="38100" dist="38100" dir="2700000" algn="tl">
                    <a:srgbClr val="000000">
                      <a:alpha val="43137"/>
                    </a:srgbClr>
                  </a:outerShdw>
                </a:effectLst>
              </a:rPr>
              <a:t>Theology of Suffering</a:t>
            </a:r>
          </a:p>
        </p:txBody>
      </p:sp>
      <p:sp>
        <p:nvSpPr>
          <p:cNvPr id="3" name="Content Placeholder 2">
            <a:extLst>
              <a:ext uri="{FF2B5EF4-FFF2-40B4-BE49-F238E27FC236}">
                <a16:creationId xmlns:a16="http://schemas.microsoft.com/office/drawing/2014/main" id="{9CDEF49C-4E01-4EB2-9641-1A17A6420F7D}"/>
              </a:ext>
            </a:extLst>
          </p:cNvPr>
          <p:cNvSpPr>
            <a:spLocks noGrp="1"/>
          </p:cNvSpPr>
          <p:nvPr>
            <p:ph idx="1"/>
          </p:nvPr>
        </p:nvSpPr>
        <p:spPr>
          <a:xfrm>
            <a:off x="0" y="1143000"/>
            <a:ext cx="9144000" cy="4800600"/>
          </a:xfrm>
        </p:spPr>
        <p:txBody>
          <a:bodyPr/>
          <a:lstStyle/>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Sympathy – 2 Cor. 1:3-4</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Christ-like character – Jas. 1:2-4</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Testimony to unbelievers – John 11:4; 12:10-11</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Dependence upon God – Deut. 6:10-12; 8:3; 2 Cor. 12:6-9</a:t>
            </a:r>
          </a:p>
          <a:p>
            <a:pPr marL="514350" indent="-514350">
              <a:spcBef>
                <a:spcPts val="0"/>
              </a:spcBef>
              <a:spcAft>
                <a:spcPts val="2400"/>
              </a:spcAft>
              <a:buSzPct val="100000"/>
              <a:buFont typeface="+mj-lt"/>
              <a:buAutoNum type="arabicPeriod"/>
            </a:pPr>
            <a:r>
              <a:rPr lang="en-US" dirty="0">
                <a:effectLst>
                  <a:outerShdw blurRad="38100" dist="38100" dir="2700000" algn="tl">
                    <a:srgbClr val="000000">
                      <a:alpha val="43137"/>
                    </a:srgbClr>
                  </a:outerShdw>
                </a:effectLst>
              </a:rPr>
              <a:t>Prayer – Acts 12:5</a:t>
            </a:r>
            <a:endParaRPr lang="en-US" sz="27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7508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2561-0FC0-48E3-834C-DFC5120E8363}"/>
              </a:ext>
            </a:extLst>
          </p:cNvPr>
          <p:cNvSpPr>
            <a:spLocks noGrp="1"/>
          </p:cNvSpPr>
          <p:nvPr>
            <p:ph type="title"/>
          </p:nvPr>
        </p:nvSpPr>
        <p:spPr>
          <a:xfrm>
            <a:off x="685800" y="228600"/>
            <a:ext cx="7772400" cy="685800"/>
          </a:xfrm>
        </p:spPr>
        <p:txBody>
          <a:bodyPr/>
          <a:lstStyle/>
          <a:p>
            <a:pPr algn="ctr"/>
            <a:r>
              <a:rPr lang="en-US" sz="3600" dirty="0">
                <a:effectLst>
                  <a:outerShdw blurRad="38100" dist="38100" dir="2700000" algn="tl">
                    <a:srgbClr val="000000">
                      <a:alpha val="43137"/>
                    </a:srgbClr>
                  </a:outerShdw>
                </a:effectLst>
              </a:rPr>
              <a:t>Automatic Healing Today?</a:t>
            </a:r>
          </a:p>
        </p:txBody>
      </p:sp>
      <p:sp>
        <p:nvSpPr>
          <p:cNvPr id="3" name="Content Placeholder 2">
            <a:extLst>
              <a:ext uri="{FF2B5EF4-FFF2-40B4-BE49-F238E27FC236}">
                <a16:creationId xmlns:a16="http://schemas.microsoft.com/office/drawing/2014/main" id="{9CDEF49C-4E01-4EB2-9641-1A17A6420F7D}"/>
              </a:ext>
            </a:extLst>
          </p:cNvPr>
          <p:cNvSpPr>
            <a:spLocks noGrp="1"/>
          </p:cNvSpPr>
          <p:nvPr>
            <p:ph idx="1"/>
          </p:nvPr>
        </p:nvSpPr>
        <p:spPr>
          <a:xfrm>
            <a:off x="0" y="990600"/>
            <a:ext cx="9144000" cy="5486400"/>
          </a:xfrm>
        </p:spPr>
        <p:txBody>
          <a:bodyPr/>
          <a:lstStyle/>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Scripture – Gal. 4:13; 2 Cor. 12:7-9; 1 Tim. 5:23; 2 Tim. 4:20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guilt</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False view of God</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sometimes caused by sin – John 5:14; 1 Cor. 11:30</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Sickness is not always caused by sin – Job 1:1-2, 5; 2:7-8; Ps. 34:19</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Theology of suffering</a:t>
            </a:r>
          </a:p>
          <a:p>
            <a:pPr marL="514350" indent="-514350">
              <a:spcBef>
                <a:spcPts val="0"/>
              </a:spcBef>
              <a:spcAft>
                <a:spcPts val="1200"/>
              </a:spcAft>
              <a:buSzPct val="100000"/>
              <a:buFont typeface="+mj-lt"/>
              <a:buAutoNum type="arabicPeriod"/>
            </a:pPr>
            <a:r>
              <a:rPr lang="en-US" sz="2700" dirty="0">
                <a:effectLst>
                  <a:outerShdw blurRad="38100" dist="38100" dir="2700000" algn="tl">
                    <a:srgbClr val="000000">
                      <a:alpha val="43137"/>
                    </a:srgbClr>
                  </a:outerShdw>
                </a:effectLst>
              </a:rPr>
              <a:t>Healing is only guaranteed (Isa. 53:4; 1 Pet. 2:24-25) in the Eternal State – Rom. 8:22-23; Isa. 65:20; Rev. 21:4</a:t>
            </a:r>
          </a:p>
        </p:txBody>
      </p:sp>
    </p:spTree>
    <p:extLst>
      <p:ext uri="{BB962C8B-B14F-4D97-AF65-F5344CB8AC3E}">
        <p14:creationId xmlns:p14="http://schemas.microsoft.com/office/powerpoint/2010/main" val="200863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6333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C0AF70-B179-470D-9C25-D9298A0F79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28185" cy="5316840"/>
          </a:xfrm>
          <a:prstGeom prst="rect">
            <a:avLst/>
          </a:prstGeom>
          <a:noFill/>
          <a:ln w="28575">
            <a:noFill/>
            <a:miter lim="800000"/>
            <a:headEnd/>
            <a:tailEnd/>
          </a:ln>
        </p:spPr>
        <p:txBody>
          <a:bodyPr wrap="square">
            <a:spAutoFit/>
          </a:bodyPr>
          <a:lstStyle/>
          <a:p>
            <a:pPr algn="ctr">
              <a:spcAft>
                <a:spcPts val="6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Romans 8:19-23</a:t>
            </a:r>
            <a:endPar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just">
              <a:defRPr/>
            </a:pPr>
            <a:r>
              <a:rPr lang="en-US" sz="2750" baseline="30000" dirty="0">
                <a:effectLst>
                  <a:outerShdw blurRad="38100" dist="38100" dir="2700000" algn="tl">
                    <a:srgbClr val="000000">
                      <a:alpha val="43137"/>
                    </a:srgbClr>
                  </a:outerShdw>
                </a:effectLst>
                <a:latin typeface="Calibri" panose="020F0502020204030204" pitchFamily="34" charset="0"/>
              </a:rPr>
              <a:t>19</a:t>
            </a:r>
            <a:r>
              <a:rPr lang="en-US" sz="2750" dirty="0">
                <a:effectLst>
                  <a:outerShdw blurRad="38100" dist="38100" dir="2700000" algn="tl">
                    <a:srgbClr val="000000">
                      <a:alpha val="43137"/>
                    </a:srgbClr>
                  </a:outerShdw>
                </a:effectLst>
                <a:latin typeface="Calibri" panose="020F0502020204030204" pitchFamily="34" charset="0"/>
              </a:rPr>
              <a:t> “For the anxious longing of the creation waits eagerly for the revealing of the sons of God. </a:t>
            </a:r>
            <a:r>
              <a:rPr lang="en-US" sz="2750" baseline="30000" dirty="0">
                <a:effectLst>
                  <a:outerShdw blurRad="38100" dist="38100" dir="2700000" algn="tl">
                    <a:srgbClr val="000000">
                      <a:alpha val="43137"/>
                    </a:srgbClr>
                  </a:outerShdw>
                </a:effectLst>
                <a:latin typeface="Calibri" panose="020F0502020204030204" pitchFamily="34" charset="0"/>
              </a:rPr>
              <a:t>20</a:t>
            </a:r>
            <a:r>
              <a:rPr lang="en-US" sz="2750" dirty="0">
                <a:effectLst>
                  <a:outerShdw blurRad="38100" dist="38100" dir="2700000" algn="tl">
                    <a:srgbClr val="000000">
                      <a:alpha val="43137"/>
                    </a:srgbClr>
                  </a:outerShdw>
                </a:effectLst>
                <a:latin typeface="Calibri" panose="020F0502020204030204" pitchFamily="34" charset="0"/>
              </a:rPr>
              <a:t> For the creation was subjected to futility, not willingly, but because of Him who subjected it, in hope </a:t>
            </a:r>
            <a:r>
              <a:rPr lang="en-US" sz="2750" baseline="30000" dirty="0">
                <a:effectLst>
                  <a:outerShdw blurRad="38100" dist="38100" dir="2700000" algn="tl">
                    <a:srgbClr val="000000">
                      <a:alpha val="43137"/>
                    </a:srgbClr>
                  </a:outerShdw>
                </a:effectLst>
                <a:latin typeface="Calibri" panose="020F0502020204030204" pitchFamily="34" charset="0"/>
              </a:rPr>
              <a:t>21</a:t>
            </a:r>
            <a:r>
              <a:rPr lang="en-US" sz="2750" dirty="0">
                <a:effectLst>
                  <a:outerShdw blurRad="38100" dist="38100" dir="2700000" algn="tl">
                    <a:srgbClr val="000000">
                      <a:alpha val="43137"/>
                    </a:srgbClr>
                  </a:outerShdw>
                </a:effectLst>
                <a:latin typeface="Calibri" panose="020F0502020204030204" pitchFamily="34" charset="0"/>
              </a:rPr>
              <a:t> that the creation itself also will be set free from its slavery to corruption into the freedom of the glory of the children of God. </a:t>
            </a:r>
            <a:r>
              <a:rPr lang="en-US" sz="2750" baseline="30000" dirty="0">
                <a:effectLst>
                  <a:outerShdw blurRad="38100" dist="38100" dir="2700000" algn="tl">
                    <a:srgbClr val="000000">
                      <a:alpha val="43137"/>
                    </a:srgbClr>
                  </a:outerShdw>
                </a:effectLst>
                <a:latin typeface="Calibri" panose="020F0502020204030204" pitchFamily="34" charset="0"/>
              </a:rPr>
              <a:t>22</a:t>
            </a:r>
            <a:r>
              <a:rPr lang="en-US" sz="2750" dirty="0">
                <a:effectLst>
                  <a:outerShdw blurRad="38100" dist="38100" dir="2700000" algn="tl">
                    <a:srgbClr val="000000">
                      <a:alpha val="43137"/>
                    </a:srgbClr>
                  </a:outerShdw>
                </a:effectLst>
                <a:latin typeface="Calibri" panose="020F0502020204030204" pitchFamily="34" charset="0"/>
              </a:rPr>
              <a:t> For we know that </a:t>
            </a:r>
            <a:r>
              <a:rPr lang="en-US" sz="2750" b="1" u="sng" dirty="0">
                <a:solidFill>
                  <a:srgbClr val="FFFFCC"/>
                </a:solidFill>
                <a:effectLst>
                  <a:outerShdw blurRad="38100" dist="38100" dir="2700000" algn="tl">
                    <a:srgbClr val="000000">
                      <a:alpha val="43137"/>
                    </a:srgbClr>
                  </a:outerShdw>
                </a:effectLst>
                <a:latin typeface="Calibri" panose="020F0502020204030204" pitchFamily="34" charset="0"/>
              </a:rPr>
              <a:t>the whole creation groans </a:t>
            </a:r>
            <a:r>
              <a:rPr lang="en-US" sz="2750" dirty="0">
                <a:effectLst>
                  <a:outerShdw blurRad="38100" dist="38100" dir="2700000" algn="tl">
                    <a:srgbClr val="000000">
                      <a:alpha val="43137"/>
                    </a:srgbClr>
                  </a:outerShdw>
                </a:effectLst>
                <a:latin typeface="Calibri" panose="020F0502020204030204" pitchFamily="34" charset="0"/>
              </a:rPr>
              <a:t>and suffers the pains of childbirth together until now.</a:t>
            </a:r>
            <a:r>
              <a:rPr lang="en-US" sz="2750" b="1" baseline="30000" dirty="0">
                <a:effectLst>
                  <a:outerShdw blurRad="38100" dist="38100" dir="2700000" algn="tl">
                    <a:srgbClr val="000000">
                      <a:alpha val="43137"/>
                    </a:srgbClr>
                  </a:outerShdw>
                </a:effectLst>
                <a:latin typeface="Calibri" panose="020F0502020204030204" pitchFamily="34" charset="0"/>
              </a:rPr>
              <a:t> </a:t>
            </a:r>
            <a:r>
              <a:rPr lang="en-US" sz="2750" baseline="30000" dirty="0">
                <a:effectLst>
                  <a:outerShdw blurRad="38100" dist="38100" dir="2700000" algn="tl">
                    <a:srgbClr val="000000">
                      <a:alpha val="43137"/>
                    </a:srgbClr>
                  </a:outerShdw>
                </a:effectLst>
                <a:latin typeface="Calibri" panose="020F0502020204030204" pitchFamily="34" charset="0"/>
              </a:rPr>
              <a:t>23</a:t>
            </a:r>
            <a:r>
              <a:rPr lang="en-US" sz="2750" b="1" baseline="30000" dirty="0">
                <a:effectLst>
                  <a:outerShdw blurRad="38100" dist="38100" dir="2700000" algn="tl">
                    <a:srgbClr val="000000">
                      <a:alpha val="43137"/>
                    </a:srgbClr>
                  </a:outerShdw>
                </a:effectLst>
                <a:latin typeface="Calibri" panose="020F0502020204030204" pitchFamily="34" charset="0"/>
              </a:rPr>
              <a:t> </a:t>
            </a:r>
            <a:r>
              <a:rPr lang="en-US" sz="2750" dirty="0">
                <a:effectLst>
                  <a:outerShdw blurRad="38100" dist="38100" dir="2700000" algn="tl">
                    <a:srgbClr val="000000">
                      <a:alpha val="43137"/>
                    </a:srgbClr>
                  </a:outerShdw>
                </a:effectLst>
                <a:latin typeface="Calibri" panose="020F0502020204030204" pitchFamily="34" charset="0"/>
              </a:rPr>
              <a:t>And not only this, but also we ourselves, having the first fruits of the Spirit, even </a:t>
            </a:r>
            <a:r>
              <a:rPr lang="en-US" sz="2750" b="1" u="sng" dirty="0">
                <a:solidFill>
                  <a:srgbClr val="FFFFCC"/>
                </a:solidFill>
                <a:effectLst>
                  <a:outerShdw blurRad="38100" dist="38100" dir="2700000" algn="tl">
                    <a:srgbClr val="000000">
                      <a:alpha val="43137"/>
                    </a:srgbClr>
                  </a:outerShdw>
                </a:effectLst>
                <a:latin typeface="Calibri" panose="020F0502020204030204" pitchFamily="34" charset="0"/>
              </a:rPr>
              <a:t>we ourselves groan</a:t>
            </a:r>
            <a:r>
              <a:rPr lang="en-US" sz="2750" dirty="0">
                <a:effectLst>
                  <a:outerShdw blurRad="38100" dist="38100" dir="2700000" algn="tl">
                    <a:srgbClr val="000000">
                      <a:alpha val="43137"/>
                    </a:srgbClr>
                  </a:outerShdw>
                </a:effectLst>
                <a:latin typeface="Calibri" panose="020F0502020204030204" pitchFamily="34" charset="0"/>
              </a:rPr>
              <a:t> within ourselves, waiting eagerly for our adoption as sons, the redemption of </a:t>
            </a:r>
            <a:r>
              <a:rPr lang="en-US" sz="2750" b="1" u="sng" dirty="0">
                <a:solidFill>
                  <a:srgbClr val="FFFFCC"/>
                </a:solidFill>
                <a:effectLst>
                  <a:outerShdw blurRad="38100" dist="38100" dir="2700000" algn="tl">
                    <a:srgbClr val="000000">
                      <a:alpha val="43137"/>
                    </a:srgbClr>
                  </a:outerShdw>
                </a:effectLst>
                <a:latin typeface="Calibri" panose="020F0502020204030204" pitchFamily="34" charset="0"/>
              </a:rPr>
              <a:t>our body</a:t>
            </a:r>
            <a:r>
              <a:rPr lang="en-US" sz="275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125725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244781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C110834-AA45-4ED8-884A-7484CE886F43}"/>
              </a:ext>
            </a:extLst>
          </p:cNvPr>
          <p:cNvSpPr>
            <a:spLocks noGrp="1" noChangeArrowheads="1"/>
          </p:cNvSpPr>
          <p:nvPr>
            <p:ph type="title"/>
          </p:nvPr>
        </p:nvSpPr>
        <p:spPr>
          <a:xfrm>
            <a:off x="628650" y="228600"/>
            <a:ext cx="7886700" cy="777874"/>
          </a:xfrm>
          <a:ln>
            <a:miter lim="800000"/>
            <a:headEnd/>
            <a:tailEnd/>
          </a:ln>
        </p:spPr>
        <p:txBody>
          <a:bodyPr>
            <a:normAutofit/>
          </a:bodyPr>
          <a:lstStyle/>
          <a:p>
            <a:pPr algn="ctr" eaLnBrk="1" hangingPunct="1">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rPr>
              <a:t>VII. Purposes of the Local Church</a:t>
            </a:r>
          </a:p>
        </p:txBody>
      </p:sp>
      <p:sp>
        <p:nvSpPr>
          <p:cNvPr id="14339" name="Rectangle 3">
            <a:extLst>
              <a:ext uri="{FF2B5EF4-FFF2-40B4-BE49-F238E27FC236}">
                <a16:creationId xmlns:a16="http://schemas.microsoft.com/office/drawing/2014/main" id="{68B7DCC6-7FF8-4283-A613-52CA565971B1}"/>
              </a:ext>
            </a:extLst>
          </p:cNvPr>
          <p:cNvSpPr>
            <a:spLocks noGrp="1" noChangeArrowheads="1"/>
          </p:cNvSpPr>
          <p:nvPr>
            <p:ph type="body" idx="1"/>
          </p:nvPr>
        </p:nvSpPr>
        <p:spPr>
          <a:xfrm>
            <a:off x="3124200" y="1600200"/>
            <a:ext cx="5715000" cy="3733800"/>
          </a:xfrm>
        </p:spPr>
        <p:txBody>
          <a:bodyPr>
            <a:normAutofit/>
          </a:bodyPr>
          <a:lstStyle/>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Glorify God (Eph 3:21)</a:t>
            </a:r>
          </a:p>
          <a:p>
            <a:pPr marL="457200" indent="-457200" eaLnBrk="1" hangingPunct="1">
              <a:spcBef>
                <a:spcPts val="0"/>
              </a:spcBef>
              <a:spcAft>
                <a:spcPts val="3600"/>
              </a:spcAft>
              <a:buClr>
                <a:srgbClr val="00FFFF"/>
              </a:buClr>
              <a:defRPr/>
            </a:pPr>
            <a:r>
              <a:rPr lang="en-US" sz="3200" b="1" u="sng" dirty="0">
                <a:solidFill>
                  <a:srgbClr val="FFFFCC"/>
                </a:solidFill>
                <a:effectLst>
                  <a:outerShdw blurRad="38100" dist="38100" dir="2700000" algn="tl">
                    <a:srgbClr val="000000">
                      <a:alpha val="43137"/>
                    </a:srgbClr>
                  </a:outerShdw>
                </a:effectLst>
              </a:rPr>
              <a:t>Edify the saints (Eph 4:11-16)</a:t>
            </a:r>
          </a:p>
          <a:p>
            <a:pPr marL="457200" indent="-457200" eaLnBrk="1" hangingPunct="1">
              <a:spcBef>
                <a:spcPts val="0"/>
              </a:spcBef>
              <a:spcAft>
                <a:spcPts val="3600"/>
              </a:spcAft>
              <a:buClr>
                <a:srgbClr val="00FFFF"/>
              </a:buClr>
              <a:defRPr/>
            </a:pPr>
            <a:r>
              <a:rPr lang="en-US" sz="3200" dirty="0">
                <a:effectLst>
                  <a:outerShdw blurRad="38100" dist="38100" dir="2700000" algn="tl">
                    <a:srgbClr val="000000">
                      <a:alpha val="43137"/>
                    </a:srgbClr>
                  </a:outerShdw>
                </a:effectLst>
              </a:rPr>
              <a:t>Fulfill the Great Commission (Matt 28:18-20)</a:t>
            </a:r>
          </a:p>
        </p:txBody>
      </p:sp>
      <p:pic>
        <p:nvPicPr>
          <p:cNvPr id="72708" name="Picture 2" descr="https://encrypted-tbn1.gstatic.com/images?q=tbn:ANd9GcRVEkk3EF6aIGxY0Yz0z_uevMi3B1FPvrIm0btZT0dvwfQOys6K">
            <a:extLst>
              <a:ext uri="{FF2B5EF4-FFF2-40B4-BE49-F238E27FC236}">
                <a16:creationId xmlns:a16="http://schemas.microsoft.com/office/drawing/2014/main" id="{EAF4AD47-3C1A-440C-9761-C29244245D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7526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526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nvPr>
        </p:nvGraphicFramePr>
        <p:xfrm>
          <a:off x="152400" y="152400"/>
          <a:ext cx="8839200" cy="6488846"/>
        </p:xfrm>
        <a:graphic>
          <a:graphicData uri="http://schemas.openxmlformats.org/drawingml/2006/table">
            <a:tbl>
              <a:tblPr>
                <a:tableStyleId>{8A107856-5554-42FB-B03E-39F5DBC370BA}</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728126">
                <a:tc gridSpan="2">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endParaRPr lang="en-US" altLang="en-US" sz="34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4" marB="45714" anchor="ctr" horzOverflow="overflow">
                    <a:solidFill>
                      <a:schemeClr val="bg2">
                        <a:lumMod val="95000"/>
                        <a:lumOff val="5000"/>
                      </a:schemeClr>
                    </a:solidFill>
                  </a:tcPr>
                </a:tc>
                <a:extLst>
                  <a:ext uri="{0D108BD9-81ED-4DB2-BD59-A6C34878D82A}">
                    <a16:rowId xmlns:a16="http://schemas.microsoft.com/office/drawing/2014/main" val="1524377864"/>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defRPr/>
                      </a:pPr>
                      <a:r>
                        <a:rPr lang="en-US" altLang="en-US" sz="2800" b="1" dirty="0">
                          <a:solidFill>
                            <a:schemeClr val="bg2"/>
                          </a:solidFill>
                          <a:effectLst/>
                          <a:latin typeface="Calibri" panose="020F0502020204030204" pitchFamily="34" charset="0"/>
                          <a:ea typeface="+mj-ea"/>
                          <a:cs typeface="+mj-cs"/>
                        </a:rPr>
                        <a:t>Millennium Rev.20</a:t>
                      </a:r>
                      <a:endParaRPr lang="en-US" sz="2800" b="1" dirty="0">
                        <a:solidFill>
                          <a:schemeClr val="bg2"/>
                        </a:solidFill>
                        <a:effectLst/>
                        <a:latin typeface="Calibri" panose="020F0502020204030204" pitchFamily="34" charset="0"/>
                        <a:ea typeface="+mj-ea"/>
                        <a:cs typeface="+mj-cs"/>
                      </a:endParaRP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defRPr/>
                      </a:pPr>
                      <a:r>
                        <a:rPr lang="en-US" altLang="en-US" sz="2800" b="1" dirty="0">
                          <a:solidFill>
                            <a:schemeClr val="bg2"/>
                          </a:solidFill>
                          <a:effectLst/>
                          <a:latin typeface="Calibri" panose="020F0502020204030204" pitchFamily="34" charset="0"/>
                          <a:ea typeface="+mj-ea"/>
                          <a:cs typeface="+mj-cs"/>
                        </a:rPr>
                        <a:t>Eternal State Rev.21-22</a:t>
                      </a:r>
                    </a:p>
                  </a:txBody>
                  <a:tcPr marT="45714" marB="45714" anchor="ctr" horzOverflow="overflow"/>
                </a:tc>
                <a:extLst>
                  <a:ext uri="{0D108BD9-81ED-4DB2-BD59-A6C34878D82A}">
                    <a16:rowId xmlns:a16="http://schemas.microsoft.com/office/drawing/2014/main" val="3464079253"/>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 restrained</a:t>
                      </a:r>
                      <a:endParaRPr kumimoji="0" lang="en-US" sz="28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 removed</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4" marB="45714" anchor="ctr" horzOverflow="overflow"/>
                </a:tc>
                <a:extLst>
                  <a:ext uri="{0D108BD9-81ED-4DB2-BD59-A6C34878D82A}">
                    <a16:rowId xmlns:a16="http://schemas.microsoft.com/office/drawing/2014/main" val="10000"/>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Curse restrained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Curse removed</a:t>
                      </a:r>
                    </a:p>
                  </a:txBody>
                  <a:tcPr marT="45714" marB="45714" anchor="ctr" horzOverflow="overflow"/>
                </a:tc>
                <a:extLst>
                  <a:ext uri="{0D108BD9-81ED-4DB2-BD59-A6C34878D82A}">
                    <a16:rowId xmlns:a16="http://schemas.microsoft.com/office/drawing/2014/main" val="10001"/>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Death</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death</a:t>
                      </a:r>
                    </a:p>
                  </a:txBody>
                  <a:tcPr marT="45714" marB="45714" anchor="ctr" horzOverflow="overflow"/>
                </a:tc>
                <a:extLst>
                  <a:ext uri="{0D108BD9-81ED-4DB2-BD59-A6C34878D82A}">
                    <a16:rowId xmlns:a16="http://schemas.microsoft.com/office/drawing/2014/main" val="10002"/>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Mortals / resurrected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Resurrected only</a:t>
                      </a:r>
                    </a:p>
                  </a:txBody>
                  <a:tcPr marT="45714" marB="45714" anchor="ctr" horzOverflow="overflow"/>
                </a:tc>
                <a:extLst>
                  <a:ext uri="{0D108BD9-81ED-4DB2-BD59-A6C34878D82A}">
                    <a16:rowId xmlns:a16="http://schemas.microsoft.com/office/drawing/2014/main" val="10003"/>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Destinies undecided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Destinies sealed</a:t>
                      </a:r>
                    </a:p>
                  </a:txBody>
                  <a:tcPr marT="45714" marB="45714" anchor="ctr" horzOverflow="overflow"/>
                </a:tc>
                <a:extLst>
                  <a:ext uri="{0D108BD9-81ED-4DB2-BD59-A6C34878D82A}">
                    <a16:rowId xmlns:a16="http://schemas.microsoft.com/office/drawing/2014/main" val="10004"/>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Renovation</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Recreation</a:t>
                      </a:r>
                    </a:p>
                  </a:txBody>
                  <a:tcPr marT="45714" marB="45714" anchor="ctr" horzOverflow="overflow"/>
                </a:tc>
                <a:extLst>
                  <a:ext uri="{0D108BD9-81ED-4DB2-BD59-A6C34878D82A}">
                    <a16:rowId xmlns:a16="http://schemas.microsoft.com/office/drawing/2014/main" val="10005"/>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Temporary</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Eternal</a:t>
                      </a:r>
                    </a:p>
                  </a:txBody>
                  <a:tcPr marT="45714" marB="45714" anchor="ctr" horzOverflow="overflow"/>
                </a:tc>
                <a:extLst>
                  <a:ext uri="{0D108BD9-81ED-4DB2-BD59-A6C34878D82A}">
                    <a16:rowId xmlns:a16="http://schemas.microsoft.com/office/drawing/2014/main" val="10006"/>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Transitional </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Non-transitional</a:t>
                      </a:r>
                    </a:p>
                  </a:txBody>
                  <a:tcPr marT="45714" marB="45714"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836999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nvPr>
        </p:nvGraphicFramePr>
        <p:xfrm>
          <a:off x="152399" y="152433"/>
          <a:ext cx="8839203" cy="5848766"/>
        </p:xfrm>
        <a:graphic>
          <a:graphicData uri="http://schemas.openxmlformats.org/drawingml/2006/table">
            <a:tbl>
              <a:tblPr>
                <a:tableStyleId>{8A107856-5554-42FB-B03E-39F5DBC370BA}</a:tableStyleId>
              </a:tblPr>
              <a:tblGrid>
                <a:gridCol w="2946401">
                  <a:extLst>
                    <a:ext uri="{9D8B030D-6E8A-4147-A177-3AD203B41FA5}">
                      <a16:colId xmlns:a16="http://schemas.microsoft.com/office/drawing/2014/main" val="836798824"/>
                    </a:ext>
                  </a:extLst>
                </a:gridCol>
                <a:gridCol w="2946401">
                  <a:extLst>
                    <a:ext uri="{9D8B030D-6E8A-4147-A177-3AD203B41FA5}">
                      <a16:colId xmlns:a16="http://schemas.microsoft.com/office/drawing/2014/main" val="20000"/>
                    </a:ext>
                  </a:extLst>
                </a:gridCol>
                <a:gridCol w="2946401">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640080">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8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Millennium</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Eternal State</a:t>
                      </a:r>
                    </a:p>
                  </a:txBody>
                  <a:tcPr anchor="ctr" horzOverflow="overflow"/>
                </a:tc>
                <a:extLst>
                  <a:ext uri="{0D108BD9-81ED-4DB2-BD59-A6C34878D82A}">
                    <a16:rowId xmlns:a16="http://schemas.microsoft.com/office/drawing/2014/main" val="3299604231"/>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Passage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20:1-10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tc>
                <a:extLst>
                  <a:ext uri="{0D108BD9-81ED-4DB2-BD59-A6C34878D82A}">
                    <a16:rowId xmlns:a16="http://schemas.microsoft.com/office/drawing/2014/main" val="1045901084"/>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Time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20:4</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tc>
                <a:extLst>
                  <a:ext uri="{0D108BD9-81ED-4DB2-BD59-A6C34878D82A}">
                    <a16:rowId xmlns:a16="http://schemas.microsoft.com/office/drawing/2014/main" val="10000"/>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Luminaries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30:26</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tc>
                <a:extLst>
                  <a:ext uri="{0D108BD9-81ED-4DB2-BD59-A6C34878D82A}">
                    <a16:rowId xmlns:a16="http://schemas.microsoft.com/office/drawing/2014/main" val="10001"/>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Temple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err="1">
                          <a:ln>
                            <a:noFill/>
                          </a:ln>
                          <a:solidFill>
                            <a:srgbClr val="C00000"/>
                          </a:solidFill>
                          <a:effectLst/>
                          <a:latin typeface="Calibri" panose="020F0502020204030204" pitchFamily="34" charset="0"/>
                          <a:ea typeface="+mn-ea"/>
                          <a:cs typeface="Calibri" panose="020F0502020204030204" pitchFamily="34" charset="0"/>
                        </a:rPr>
                        <a:t>Ezek</a:t>
                      </a: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 40–48</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tc>
                <a:extLst>
                  <a:ext uri="{0D108BD9-81ED-4DB2-BD59-A6C34878D82A}">
                    <a16:rowId xmlns:a16="http://schemas.microsoft.com/office/drawing/2014/main" val="10002"/>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Death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65:20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tc>
                <a:extLst>
                  <a:ext uri="{0D108BD9-81ED-4DB2-BD59-A6C34878D82A}">
                    <a16:rowId xmlns:a16="http://schemas.microsoft.com/office/drawing/2014/main" val="10003"/>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Satanic activity</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20:7</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tc>
                <a:extLst>
                  <a:ext uri="{0D108BD9-81ED-4DB2-BD59-A6C34878D82A}">
                    <a16:rowId xmlns:a16="http://schemas.microsoft.com/office/drawing/2014/main" val="10004"/>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Rebellion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20:8-9</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47223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685800" y="152400"/>
            <a:ext cx="7772400" cy="609600"/>
          </a:xfrm>
        </p:spPr>
        <p:txBody>
          <a:bodyPr/>
          <a:lstStyle/>
          <a:p>
            <a:pPr algn="ctr"/>
            <a:r>
              <a:rPr lang="en-US" altLang="en-US" sz="3600" dirty="0">
                <a:effectLst>
                  <a:outerShdw blurRad="38100" dist="38100" dir="2700000" algn="tl">
                    <a:srgbClr val="000000">
                      <a:alpha val="43137"/>
                    </a:srgbClr>
                  </a:outerShdw>
                </a:effectLst>
              </a:rPr>
              <a:t>The Case for Selective Cessationism</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228600" y="914400"/>
            <a:ext cx="8915401"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Preliminary thoughts</a:t>
            </a:r>
          </a:p>
          <a:p>
            <a:pPr marL="461963" indent="-461963">
              <a:spcBef>
                <a:spcPts val="0"/>
              </a:spcBef>
              <a:spcAft>
                <a:spcPts val="600"/>
              </a:spcAft>
              <a:buSzPct val="100000"/>
              <a:buFont typeface="+mj-lt"/>
              <a:buAutoNum type="romanUcPeriod"/>
            </a:pPr>
            <a:r>
              <a:rPr lang="en-US" altLang="en-US" sz="3000" b="1" dirty="0">
                <a:solidFill>
                  <a:srgbClr val="FFFFCC"/>
                </a:solidFill>
                <a:effectLst>
                  <a:outerShdw blurRad="38100" dist="38100" dir="2700000" algn="tl">
                    <a:srgbClr val="000000">
                      <a:alpha val="43137"/>
                    </a:srgbClr>
                  </a:outerShdw>
                </a:effectLst>
              </a:rPr>
              <a:t>Four categories of gifts</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ea typeface="+mn-ea"/>
                <a:cs typeface="+mn-cs"/>
              </a:rPr>
              <a:t>Foundational (</a:t>
            </a:r>
            <a:r>
              <a:rPr lang="en-US" altLang="en-US" sz="3000" dirty="0" err="1">
                <a:effectLst>
                  <a:outerShdw blurRad="38100" dist="38100" dir="2700000" algn="tl">
                    <a:srgbClr val="000000">
                      <a:alpha val="43137"/>
                    </a:srgbClr>
                  </a:outerShdw>
                </a:effectLst>
                <a:ea typeface="+mn-ea"/>
                <a:cs typeface="+mn-cs"/>
              </a:rPr>
              <a:t>Eph</a:t>
            </a:r>
            <a:r>
              <a:rPr lang="en-US" altLang="en-US" sz="3000" dirty="0">
                <a:effectLst>
                  <a:outerShdw blurRad="38100" dist="38100" dir="2700000" algn="tl">
                    <a:srgbClr val="000000">
                      <a:alpha val="43137"/>
                    </a:srgbClr>
                  </a:outerShdw>
                </a:effectLst>
                <a:ea typeface="+mn-ea"/>
                <a:cs typeface="+mn-cs"/>
              </a:rPr>
              <a:t> 2:20)</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Confirmatory (</a:t>
            </a:r>
            <a:r>
              <a:rPr lang="en-US" altLang="en-US" sz="3000" dirty="0" err="1">
                <a:effectLst>
                  <a:outerShdw blurRad="38100" dist="38100" dir="2700000" algn="tl">
                    <a:srgbClr val="000000">
                      <a:alpha val="43137"/>
                    </a:srgbClr>
                  </a:outerShdw>
                </a:effectLst>
              </a:rPr>
              <a:t>Heb</a:t>
            </a:r>
            <a:r>
              <a:rPr lang="en-US" altLang="en-US" sz="3000" dirty="0">
                <a:effectLst>
                  <a:outerShdw blurRad="38100" dist="38100" dir="2700000" algn="tl">
                    <a:srgbClr val="000000">
                      <a:alpha val="43137"/>
                    </a:srgbClr>
                  </a:outerShdw>
                </a:effectLst>
              </a:rPr>
              <a:t> 2:3-4)</a:t>
            </a:r>
          </a:p>
          <a:p>
            <a:pPr marL="971550" lvl="1" indent="-509588">
              <a:spcBef>
                <a:spcPts val="0"/>
              </a:spcBef>
              <a:spcAft>
                <a:spcPts val="600"/>
              </a:spcAft>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ea typeface="+mn-ea"/>
                <a:cs typeface="+mn-cs"/>
              </a:rPr>
              <a:t>Revelatory (Jude 3)</a:t>
            </a:r>
          </a:p>
          <a:p>
            <a:pPr marL="971550" lvl="1" indent="-509588">
              <a:spcBef>
                <a:spcPts val="0"/>
              </a:spcBef>
              <a:spcAft>
                <a:spcPts val="600"/>
              </a:spcAft>
              <a:buSzPct val="100000"/>
              <a:buFont typeface="+mj-lt"/>
              <a:buAutoNum type="alphaUcPeriod"/>
            </a:pPr>
            <a:r>
              <a:rPr lang="en-US" altLang="en-US" sz="3000" dirty="0">
                <a:effectLst>
                  <a:outerShdw blurRad="38100" dist="38100" dir="2700000" algn="tl">
                    <a:srgbClr val="000000">
                      <a:alpha val="43137"/>
                    </a:srgbClr>
                  </a:outerShdw>
                </a:effectLst>
              </a:rPr>
              <a:t>Edificatory gifts continue (Eph. 4:11-16)</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Church history and selective </a:t>
            </a:r>
            <a:r>
              <a:rPr lang="en-US" altLang="en-US" sz="3000" dirty="0" err="1">
                <a:effectLst>
                  <a:outerShdw blurRad="38100" dist="38100" dir="2700000" algn="tl">
                    <a:srgbClr val="000000">
                      <a:alpha val="43137"/>
                    </a:srgbClr>
                  </a:outerShdw>
                </a:effectLst>
              </a:rPr>
              <a:t>cessationism</a:t>
            </a:r>
            <a:endParaRPr lang="en-US" altLang="en-US" sz="3000" dirty="0">
              <a:effectLst>
                <a:outerShdw blurRad="38100" dist="38100" dir="2700000" algn="tl">
                  <a:srgbClr val="000000">
                    <a:alpha val="43137"/>
                  </a:srgbClr>
                </a:outerShdw>
              </a:effectLst>
            </a:endParaRP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Proper operation of the Sign &amp; Revelatory gifts</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True source of the charismatic movement</a:t>
            </a:r>
          </a:p>
          <a:p>
            <a:pPr marL="461963" indent="-461963">
              <a:spcBef>
                <a:spcPts val="0"/>
              </a:spcBef>
              <a:spcAft>
                <a:spcPts val="600"/>
              </a:spcAft>
              <a:buSzPct val="100000"/>
              <a:buFont typeface="+mj-lt"/>
              <a:buAutoNum type="romanUcPeriod"/>
            </a:pPr>
            <a:r>
              <a:rPr lang="en-US" altLang="en-US" sz="3000" dirty="0">
                <a:effectLst>
                  <a:outerShdw blurRad="38100" dist="38100" dir="2700000" algn="tl">
                    <a:srgbClr val="000000">
                      <a:alpha val="43137"/>
                    </a:srgbClr>
                  </a:outerShdw>
                </a:effectLst>
              </a:rPr>
              <a:t>Explanation of the Charismatic movement's popularity</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60574" y="1295400"/>
            <a:ext cx="19050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14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7 Disputed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699655" y="841664"/>
            <a:ext cx="6199187" cy="4918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Apostle</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Worker of Miracle</a:t>
            </a:r>
            <a:r>
              <a:rPr lang="en-US" altLang="en-US" sz="3600" b="1" u="sng" dirty="0">
                <a:solidFill>
                  <a:srgbClr val="FFFFCC"/>
                </a:solidFill>
                <a:effectLst>
                  <a:outerShdw blurRad="38100" dist="38100" dir="2700000" algn="tl">
                    <a:srgbClr val="000000">
                      <a:alpha val="43137"/>
                    </a:srgbClr>
                  </a:outerShdw>
                </a:effectLst>
              </a:rPr>
              <a:t>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Interpretation of tongues</a:t>
            </a:r>
          </a:p>
          <a:p>
            <a:pPr marL="742950" indent="-742950">
              <a:spcBef>
                <a:spcPts val="0"/>
              </a:spcBef>
              <a:spcAft>
                <a:spcPts val="1800"/>
              </a:spcAft>
              <a:buSzPct val="100000"/>
              <a:buFont typeface="+mj-lt"/>
              <a:buAutoNum type="arabicPeriod"/>
            </a:pPr>
            <a:r>
              <a:rPr lang="en-US" altLang="en-US" sz="3600" dirty="0">
                <a:effectLst>
                  <a:outerShdw blurRad="38100" dist="38100" dir="2700000" algn="tl">
                    <a:srgbClr val="000000">
                      <a:alpha val="43137"/>
                    </a:srgbClr>
                  </a:outerShdw>
                </a:effectLst>
              </a:rPr>
              <a:t>Healing</a:t>
            </a:r>
          </a:p>
          <a:p>
            <a:pPr marL="742950" indent="-742950">
              <a:spcBef>
                <a:spcPts val="0"/>
              </a:spcBef>
              <a:spcAft>
                <a:spcPts val="18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Knowledge</a:t>
            </a:r>
          </a:p>
        </p:txBody>
      </p:sp>
      <p:pic>
        <p:nvPicPr>
          <p:cNvPr id="5124" name="Picture 7" descr="C:\Users\awoods\AppData\Local\Microsoft\Windows\Temporary Internet Files\Content.IE5\4YST7Z0P\MC900082279[1].wmf">
            <a:extLst>
              <a:ext uri="{FF2B5EF4-FFF2-40B4-BE49-F238E27FC236}">
                <a16:creationId xmlns:a16="http://schemas.microsoft.com/office/drawing/2014/main" id="{F4D94816-D1FB-4D9A-8D6F-2066B5190E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63265" y="1676400"/>
            <a:ext cx="300867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963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Revelatory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152401" y="1142999"/>
            <a:ext cx="8839199" cy="3581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 (Deut. 18:18; 2 Pet. 1:20-21; Eph. 3:5; 1 Cor. 14:29-30; Acts 11:28; 21:10-11)</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Knowledge (1 Cor. 13:2, 8-9; 14:6)</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 &amp; Interpretation of tongues        (1 Cor. 14:21-22 vs. 26-27)</a:t>
            </a:r>
          </a:p>
        </p:txBody>
      </p:sp>
    </p:spTree>
    <p:extLst>
      <p:ext uri="{BB962C8B-B14F-4D97-AF65-F5344CB8AC3E}">
        <p14:creationId xmlns:p14="http://schemas.microsoft.com/office/powerpoint/2010/main" val="12703827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Revelatory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152401" y="1142999"/>
            <a:ext cx="8839199" cy="3581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Prophet (Deut. 18:18; 2 Pet. 1:20-21; Eph. 3:5; 1 Cor. 14:29-30; Acts 11:28; 21:10-11)</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Knowledge (1 Cor. 13:2, 8-9; 14:6)</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 &amp; Interpretation of tongues        (1 Cor. 14:21-22 vs. 26-27)</a:t>
            </a:r>
          </a:p>
        </p:txBody>
      </p:sp>
    </p:spTree>
    <p:extLst>
      <p:ext uri="{BB962C8B-B14F-4D97-AF65-F5344CB8AC3E}">
        <p14:creationId xmlns:p14="http://schemas.microsoft.com/office/powerpoint/2010/main" val="34468957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Revelatory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152401" y="1142999"/>
            <a:ext cx="8839199" cy="3581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 (Deut. 18:18; 2 Pet. 1:20-21; Eph. 3:5; 1 Cor. 14:29-30; Acts 11:28; 21:10-11)</a:t>
            </a:r>
          </a:p>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Knowledge (1 Cor. 13:2, 8-9; 14:6)</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Tongues &amp; Interpretation of tongues        (1 Cor. 14:21-22 vs. 26-27)</a:t>
            </a:r>
          </a:p>
        </p:txBody>
      </p:sp>
    </p:spTree>
    <p:extLst>
      <p:ext uri="{BB962C8B-B14F-4D97-AF65-F5344CB8AC3E}">
        <p14:creationId xmlns:p14="http://schemas.microsoft.com/office/powerpoint/2010/main" val="1591283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8</a:t>
            </a:r>
            <a:r>
              <a:rPr lang="en-US" sz="3600" dirty="0">
                <a:latin typeface="Calibri" panose="020F0502020204030204" pitchFamily="34" charset="0"/>
                <a:cs typeface="Calibri" panose="020F0502020204030204" pitchFamily="34" charset="0"/>
              </a:rPr>
              <a:t> Love never fails; but if there are gifts of </a:t>
            </a:r>
            <a:r>
              <a:rPr lang="en-US" sz="3600" b="1" u="sng" dirty="0">
                <a:solidFill>
                  <a:srgbClr val="FFFFCC"/>
                </a:solidFill>
                <a:latin typeface="Calibri" panose="020F0502020204030204" pitchFamily="34" charset="0"/>
                <a:cs typeface="Calibri" panose="020F0502020204030204" pitchFamily="34" charset="0"/>
              </a:rPr>
              <a:t>prophecy</a:t>
            </a:r>
            <a:r>
              <a:rPr lang="en-US" sz="3600" dirty="0">
                <a:latin typeface="Calibri" panose="020F0502020204030204" pitchFamily="34" charset="0"/>
                <a:cs typeface="Calibri" panose="020F0502020204030204" pitchFamily="34" charset="0"/>
              </a:rPr>
              <a:t>, they will be done away; if there are </a:t>
            </a:r>
            <a:r>
              <a:rPr lang="en-US" sz="3600" b="1" u="sng" dirty="0">
                <a:solidFill>
                  <a:srgbClr val="FFFFCC"/>
                </a:solidFill>
                <a:latin typeface="Calibri" panose="020F0502020204030204" pitchFamily="34" charset="0"/>
                <a:cs typeface="Calibri" panose="020F0502020204030204" pitchFamily="34" charset="0"/>
              </a:rPr>
              <a:t>tongues</a:t>
            </a:r>
            <a:r>
              <a:rPr lang="en-US" sz="3600" dirty="0">
                <a:latin typeface="Calibri" panose="020F0502020204030204" pitchFamily="34" charset="0"/>
                <a:cs typeface="Calibri" panose="020F0502020204030204" pitchFamily="34" charset="0"/>
              </a:rPr>
              <a:t>, they will cease; if there is </a:t>
            </a:r>
            <a:r>
              <a:rPr lang="en-US" sz="3600" b="1" u="sng" dirty="0">
                <a:solidFill>
                  <a:srgbClr val="FFFFCC"/>
                </a:solidFill>
                <a:latin typeface="Calibri" panose="020F0502020204030204" pitchFamily="34" charset="0"/>
                <a:cs typeface="Calibri" panose="020F0502020204030204" pitchFamily="34" charset="0"/>
              </a:rPr>
              <a:t>knowledge</a:t>
            </a:r>
            <a:r>
              <a:rPr lang="en-US" sz="3600" dirty="0">
                <a:latin typeface="Calibri" panose="020F0502020204030204" pitchFamily="34" charset="0"/>
                <a:cs typeface="Calibri" panose="020F0502020204030204" pitchFamily="34" charset="0"/>
              </a:rPr>
              <a:t>, it will be done away. </a:t>
            </a:r>
            <a:r>
              <a:rPr lang="en-US" sz="3600" baseline="30000" dirty="0">
                <a:latin typeface="Calibri" panose="020F0502020204030204" pitchFamily="34" charset="0"/>
                <a:cs typeface="Calibri" panose="020F0502020204030204" pitchFamily="34" charset="0"/>
              </a:rPr>
              <a:t>9</a:t>
            </a:r>
            <a:r>
              <a:rPr lang="en-US" sz="3600" dirty="0">
                <a:latin typeface="Calibri" panose="020F0502020204030204" pitchFamily="34" charset="0"/>
                <a:cs typeface="Calibri" panose="020F0502020204030204" pitchFamily="34" charset="0"/>
              </a:rPr>
              <a:t> For we know in part and we prophesy in part; </a:t>
            </a:r>
            <a:r>
              <a:rPr lang="en-US" sz="3600" baseline="30000" dirty="0">
                <a:latin typeface="Calibri" panose="020F0502020204030204" pitchFamily="34" charset="0"/>
                <a:cs typeface="Calibri" panose="020F0502020204030204" pitchFamily="34" charset="0"/>
              </a:rPr>
              <a:t>10</a:t>
            </a:r>
            <a:r>
              <a:rPr lang="en-US" sz="3600" dirty="0">
                <a:latin typeface="Calibri" panose="020F0502020204030204" pitchFamily="34" charset="0"/>
                <a:cs typeface="Calibri" panose="020F0502020204030204" pitchFamily="34" charset="0"/>
              </a:rPr>
              <a:t> but when the perfect comes, the partial will be done away.”</a:t>
            </a:r>
          </a:p>
        </p:txBody>
      </p:sp>
    </p:spTree>
    <p:extLst>
      <p:ext uri="{BB962C8B-B14F-4D97-AF65-F5344CB8AC3E}">
        <p14:creationId xmlns:p14="http://schemas.microsoft.com/office/powerpoint/2010/main" val="3507883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E979D93-D2D2-498E-8A28-89B77DF713C9}"/>
              </a:ext>
            </a:extLst>
          </p:cNvPr>
          <p:cNvSpPr>
            <a:spLocks noGrp="1" noChangeArrowheads="1"/>
          </p:cNvSpPr>
          <p:nvPr>
            <p:ph type="title" idx="4294967295"/>
          </p:nvPr>
        </p:nvSpPr>
        <p:spPr>
          <a:xfrm>
            <a:off x="685800" y="38100"/>
            <a:ext cx="7772400" cy="838200"/>
          </a:xfrm>
        </p:spPr>
        <p:txBody>
          <a:bodyPr/>
          <a:lstStyle/>
          <a:p>
            <a:pPr algn="ctr"/>
            <a:r>
              <a:rPr lang="en-US" altLang="en-US" sz="4000" dirty="0">
                <a:effectLst>
                  <a:outerShdw blurRad="38100" dist="38100" dir="2700000" algn="tl">
                    <a:srgbClr val="000000">
                      <a:alpha val="43137"/>
                    </a:srgbClr>
                  </a:outerShdw>
                </a:effectLst>
              </a:rPr>
              <a:t>The Revelatory Gifts</a:t>
            </a:r>
          </a:p>
        </p:txBody>
      </p:sp>
      <p:sp>
        <p:nvSpPr>
          <p:cNvPr id="5123" name="Rectangle 3">
            <a:extLst>
              <a:ext uri="{FF2B5EF4-FFF2-40B4-BE49-F238E27FC236}">
                <a16:creationId xmlns:a16="http://schemas.microsoft.com/office/drawing/2014/main" id="{E92DEF6B-AC30-4A39-A2C5-F1BDCCA83447}"/>
              </a:ext>
            </a:extLst>
          </p:cNvPr>
          <p:cNvSpPr>
            <a:spLocks noGrp="1" noChangeArrowheads="1"/>
          </p:cNvSpPr>
          <p:nvPr>
            <p:ph type="body" idx="4294967295"/>
          </p:nvPr>
        </p:nvSpPr>
        <p:spPr>
          <a:xfrm>
            <a:off x="152401" y="1142999"/>
            <a:ext cx="8839199" cy="35814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Prophet (Deut. 18:18; 2 Pet. 1:20-21; Eph. 3:5; 1 Cor. 14:29-30; Acts 11:28; 21:10-11)</a:t>
            </a:r>
          </a:p>
          <a:p>
            <a:pPr marL="742950" indent="-742950">
              <a:spcBef>
                <a:spcPts val="0"/>
              </a:spcBef>
              <a:spcAft>
                <a:spcPts val="2400"/>
              </a:spcAft>
              <a:buSzPct val="100000"/>
              <a:buFont typeface="+mj-lt"/>
              <a:buAutoNum type="arabicPeriod"/>
            </a:pPr>
            <a:r>
              <a:rPr lang="en-US" altLang="en-US" sz="3600" dirty="0">
                <a:effectLst>
                  <a:outerShdw blurRad="38100" dist="38100" dir="2700000" algn="tl">
                    <a:srgbClr val="000000">
                      <a:alpha val="43137"/>
                    </a:srgbClr>
                  </a:outerShdw>
                </a:effectLst>
              </a:rPr>
              <a:t>Knowledge (1 Cor. 13:2, 8-9; 14:6)</a:t>
            </a:r>
          </a:p>
          <a:p>
            <a:pPr marL="742950" indent="-742950">
              <a:spcBef>
                <a:spcPts val="0"/>
              </a:spcBef>
              <a:spcAft>
                <a:spcPts val="2400"/>
              </a:spcAft>
              <a:buSzPct val="100000"/>
              <a:buFont typeface="+mj-lt"/>
              <a:buAutoNum type="arabicPeriod"/>
            </a:pPr>
            <a:r>
              <a:rPr lang="en-US" altLang="en-US" sz="3600" b="1" u="sng" dirty="0">
                <a:solidFill>
                  <a:srgbClr val="FFFFCC"/>
                </a:solidFill>
                <a:effectLst>
                  <a:outerShdw blurRad="38100" dist="38100" dir="2700000" algn="tl">
                    <a:srgbClr val="000000">
                      <a:alpha val="43137"/>
                    </a:srgbClr>
                  </a:outerShdw>
                </a:effectLst>
              </a:rPr>
              <a:t>Tongues &amp; Interpretation of tongues        (1 Cor. 14:21-22 vs. 26-27)</a:t>
            </a:r>
          </a:p>
        </p:txBody>
      </p:sp>
    </p:spTree>
    <p:extLst>
      <p:ext uri="{BB962C8B-B14F-4D97-AF65-F5344CB8AC3E}">
        <p14:creationId xmlns:p14="http://schemas.microsoft.com/office/powerpoint/2010/main" val="357074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a:t>
            </a:r>
          </a:p>
        </p:txBody>
      </p:sp>
    </p:spTree>
    <p:extLst>
      <p:ext uri="{BB962C8B-B14F-4D97-AF65-F5344CB8AC3E}">
        <p14:creationId xmlns:p14="http://schemas.microsoft.com/office/powerpoint/2010/main" val="3684329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14:21-22</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latin typeface="Calibri" panose="020F0502020204030204" pitchFamily="34" charset="0"/>
                <a:cs typeface="Calibri" panose="020F0502020204030204" pitchFamily="34" charset="0"/>
              </a:rPr>
              <a:t>21 </a:t>
            </a:r>
            <a:r>
              <a:rPr lang="en-US" sz="3200" dirty="0">
                <a:latin typeface="Calibri" panose="020F0502020204030204" pitchFamily="34" charset="0"/>
                <a:cs typeface="Calibri" panose="020F0502020204030204" pitchFamily="34" charset="0"/>
              </a:rPr>
              <a:t>In the Law it is written, ‘</a:t>
            </a:r>
            <a:r>
              <a:rPr lang="en-US" sz="3200" cap="small" dirty="0">
                <a:latin typeface="Calibri" panose="020F0502020204030204" pitchFamily="34" charset="0"/>
                <a:cs typeface="Calibri" panose="020F0502020204030204" pitchFamily="34" charset="0"/>
              </a:rPr>
              <a:t>By men of strange tongues and by the lips of strangers I will speak to this people, and even so they will not listen to Me</a:t>
            </a:r>
            <a:r>
              <a:rPr lang="en-US" sz="3200" dirty="0">
                <a:latin typeface="Calibri" panose="020F0502020204030204" pitchFamily="34" charset="0"/>
                <a:cs typeface="Calibri" panose="020F0502020204030204" pitchFamily="34" charset="0"/>
              </a:rPr>
              <a:t>,’ says the Lord. </a:t>
            </a:r>
            <a:r>
              <a:rPr lang="en-US" sz="3200" b="1" baseline="30000" dirty="0">
                <a:latin typeface="Calibri" panose="020F0502020204030204" pitchFamily="34" charset="0"/>
                <a:cs typeface="Calibri" panose="020F0502020204030204" pitchFamily="34" charset="0"/>
              </a:rPr>
              <a:t>22 </a:t>
            </a:r>
            <a:r>
              <a:rPr lang="en-US" sz="3200" b="1" u="sng" dirty="0">
                <a:solidFill>
                  <a:srgbClr val="FFFFCC"/>
                </a:solidFill>
                <a:latin typeface="Calibri" panose="020F0502020204030204" pitchFamily="34" charset="0"/>
                <a:cs typeface="Calibri" panose="020F0502020204030204" pitchFamily="34" charset="0"/>
              </a:rPr>
              <a:t>So then tongues are for a sign, not to those who believe but to unbelievers</a:t>
            </a:r>
            <a:r>
              <a:rPr lang="en-US" sz="3200" dirty="0">
                <a:latin typeface="Calibri" panose="020F0502020204030204" pitchFamily="34" charset="0"/>
                <a:cs typeface="Calibri" panose="020F0502020204030204" pitchFamily="34" charset="0"/>
              </a:rPr>
              <a:t>; but prophecy </a:t>
            </a:r>
            <a:r>
              <a:rPr lang="en-US" sz="3200" i="1" dirty="0">
                <a:latin typeface="Calibri" panose="020F0502020204030204" pitchFamily="34" charset="0"/>
                <a:cs typeface="Calibri" panose="020F0502020204030204" pitchFamily="34" charset="0"/>
              </a:rPr>
              <a:t>is for a sign</a:t>
            </a:r>
            <a:r>
              <a:rPr lang="en-US" sz="3200" dirty="0">
                <a:latin typeface="Calibri" panose="020F0502020204030204" pitchFamily="34" charset="0"/>
                <a:cs typeface="Calibri" panose="020F0502020204030204" pitchFamily="34" charset="0"/>
              </a:rPr>
              <a:t>, not to unbelievers but to those who believe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30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were temporal gifts, given by the Holy Spirit solely to authenticate both the apostles and their message before the close of the canon of Scripture (1 Cor. 13:8-10).  We do not believe that these are active as gifts today.</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95378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DB23F40-C392-4743-BB39-DAA465EB008A}"/>
              </a:ext>
            </a:extLst>
          </p:cNvPr>
          <p:cNvSpPr>
            <a:spLocks noGrp="1" noChangeArrowheads="1"/>
          </p:cNvSpPr>
          <p:nvPr>
            <p:ph type="title"/>
          </p:nvPr>
        </p:nvSpPr>
        <p:spPr>
          <a:xfrm>
            <a:off x="228600" y="228600"/>
            <a:ext cx="8686800" cy="762000"/>
          </a:xfrm>
        </p:spPr>
        <p:txBody>
          <a:bodyPr/>
          <a:lstStyle/>
          <a:p>
            <a:pPr algn="ctr" eaLnBrk="1" hangingPunct="1"/>
            <a:r>
              <a:rPr lang="en-US" altLang="en-US" sz="4000" dirty="0">
                <a:effectLst>
                  <a:outerShdw blurRad="38100" dist="38100" dir="2700000" algn="tl">
                    <a:srgbClr val="000000">
                      <a:alpha val="43137"/>
                    </a:srgbClr>
                  </a:outerShdw>
                </a:effectLst>
              </a:rPr>
              <a:t>Spiritual Gifts </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Corinthians 12–14)</a:t>
            </a:r>
            <a:endParaRPr lang="en-US" altLang="en-US" sz="4000" dirty="0">
              <a:effectLst>
                <a:outerShdw blurRad="38100" dist="38100" dir="2700000" algn="tl">
                  <a:srgbClr val="000000">
                    <a:alpha val="43137"/>
                  </a:srgbClr>
                </a:outerShdw>
              </a:effectLst>
            </a:endParaRPr>
          </a:p>
        </p:txBody>
      </p:sp>
      <p:sp>
        <p:nvSpPr>
          <p:cNvPr id="27651" name="Rectangle 3">
            <a:extLst>
              <a:ext uri="{FF2B5EF4-FFF2-40B4-BE49-F238E27FC236}">
                <a16:creationId xmlns:a16="http://schemas.microsoft.com/office/drawing/2014/main" id="{007E4587-4284-4D0F-A640-BA40D4978EBE}"/>
              </a:ext>
            </a:extLst>
          </p:cNvPr>
          <p:cNvSpPr>
            <a:spLocks noGrp="1" noChangeArrowheads="1"/>
          </p:cNvSpPr>
          <p:nvPr>
            <p:ph type="body" idx="1"/>
          </p:nvPr>
        </p:nvSpPr>
        <p:spPr>
          <a:xfrm>
            <a:off x="152400" y="1371600"/>
            <a:ext cx="8991600" cy="4689475"/>
          </a:xfrm>
        </p:spPr>
        <p:txBody>
          <a:bodyPr/>
          <a:lstStyle/>
          <a:p>
            <a:pPr marL="457200" indent="-4572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Unity (1:11; 3:22; 6; 8–10; 11:18-19; 12:25; 15:12)</a:t>
            </a:r>
          </a:p>
          <a:p>
            <a:pPr marL="457200" indent="-4572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Corinthians 12</a:t>
            </a:r>
            <a:r>
              <a:rPr lang="en-US" altLang="en-US" dirty="0">
                <a:effectLst>
                  <a:outerShdw blurRad="38100" dist="38100" dir="2700000" algn="tl">
                    <a:srgbClr val="000000">
                      <a:alpha val="43137"/>
                    </a:srgbClr>
                  </a:outerShdw>
                </a:effectLst>
              </a:rPr>
              <a:t>–14</a:t>
            </a:r>
          </a:p>
          <a:p>
            <a:pPr marL="914400" lvl="1" indent="-457200" eaLnBrk="1" hangingPunct="1">
              <a:spcBef>
                <a:spcPts val="0"/>
              </a:spcBef>
              <a:spcAft>
                <a:spcPts val="1800"/>
              </a:spcAft>
              <a:buSzPct val="100000"/>
              <a:buAutoNum type="alphaLcPeriod"/>
              <a:defRPr/>
            </a:pPr>
            <a:r>
              <a:rPr lang="en-US" dirty="0"/>
              <a:t>Many gifts for use in one Body-1 Cor. 12</a:t>
            </a:r>
          </a:p>
          <a:p>
            <a:pPr marL="914400" lvl="1" indent="-457200" eaLnBrk="1" hangingPunct="1">
              <a:spcBef>
                <a:spcPts val="0"/>
              </a:spcBef>
              <a:spcAft>
                <a:spcPts val="1800"/>
              </a:spcAft>
              <a:buSzPct val="100000"/>
              <a:buAutoNum type="alphaLcPeriod"/>
              <a:defRPr/>
            </a:pPr>
            <a:r>
              <a:rPr lang="en-US" dirty="0"/>
              <a:t>The needed emphasis of Love-1 Cor. 13</a:t>
            </a:r>
          </a:p>
          <a:p>
            <a:pPr marL="914400" lvl="1" indent="-457200" eaLnBrk="1" hangingPunct="1">
              <a:spcBef>
                <a:spcPts val="0"/>
              </a:spcBef>
              <a:spcAft>
                <a:spcPts val="1800"/>
              </a:spcAft>
              <a:buSzPct val="100000"/>
              <a:buAutoNum type="alphaLcPeriod"/>
              <a:defRPr/>
            </a:pPr>
            <a:r>
              <a:rPr lang="en-US" dirty="0"/>
              <a:t>Priority and Order-1 Cor. 14</a:t>
            </a:r>
          </a:p>
        </p:txBody>
      </p:sp>
    </p:spTree>
    <p:extLst>
      <p:ext uri="{BB962C8B-B14F-4D97-AF65-F5344CB8AC3E}">
        <p14:creationId xmlns:p14="http://schemas.microsoft.com/office/powerpoint/2010/main" val="39287900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DB23F40-C392-4743-BB39-DAA465EB008A}"/>
              </a:ext>
            </a:extLst>
          </p:cNvPr>
          <p:cNvSpPr>
            <a:spLocks noGrp="1" noChangeArrowheads="1"/>
          </p:cNvSpPr>
          <p:nvPr>
            <p:ph type="title"/>
          </p:nvPr>
        </p:nvSpPr>
        <p:spPr>
          <a:xfrm>
            <a:off x="228600" y="228600"/>
            <a:ext cx="8686800" cy="762000"/>
          </a:xfrm>
        </p:spPr>
        <p:txBody>
          <a:bodyPr/>
          <a:lstStyle/>
          <a:p>
            <a:pPr algn="ctr" eaLnBrk="1" hangingPunct="1"/>
            <a:r>
              <a:rPr lang="en-US" altLang="en-US" sz="4000" dirty="0">
                <a:effectLst>
                  <a:outerShdw blurRad="38100" dist="38100" dir="2700000" algn="tl">
                    <a:srgbClr val="000000">
                      <a:alpha val="43137"/>
                    </a:srgbClr>
                  </a:outerShdw>
                </a:effectLst>
              </a:rPr>
              <a:t>Spiritual Gifts </a:t>
            </a:r>
            <a:br>
              <a:rPr lang="en-US" altLang="en-US" sz="40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rPr>
              <a:t>(1 Corinthians 12–14)</a:t>
            </a:r>
            <a:endParaRPr lang="en-US" altLang="en-US" sz="4000" dirty="0">
              <a:effectLst>
                <a:outerShdw blurRad="38100" dist="38100" dir="2700000" algn="tl">
                  <a:srgbClr val="000000">
                    <a:alpha val="43137"/>
                  </a:srgbClr>
                </a:outerShdw>
              </a:effectLst>
            </a:endParaRPr>
          </a:p>
        </p:txBody>
      </p:sp>
      <p:sp>
        <p:nvSpPr>
          <p:cNvPr id="27651" name="Rectangle 3">
            <a:extLst>
              <a:ext uri="{FF2B5EF4-FFF2-40B4-BE49-F238E27FC236}">
                <a16:creationId xmlns:a16="http://schemas.microsoft.com/office/drawing/2014/main" id="{007E4587-4284-4D0F-A640-BA40D4978EBE}"/>
              </a:ext>
            </a:extLst>
          </p:cNvPr>
          <p:cNvSpPr>
            <a:spLocks noGrp="1" noChangeArrowheads="1"/>
          </p:cNvSpPr>
          <p:nvPr>
            <p:ph type="body" idx="1"/>
          </p:nvPr>
        </p:nvSpPr>
        <p:spPr>
          <a:xfrm>
            <a:off x="152400" y="1371600"/>
            <a:ext cx="8991600" cy="4689475"/>
          </a:xfrm>
        </p:spPr>
        <p:txBody>
          <a:bodyPr/>
          <a:lstStyle/>
          <a:p>
            <a:pPr marL="457200" indent="-4572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Unity (1:11; 3:22; 6; 8–10; 11:18-19; 12:25; 15:12)</a:t>
            </a:r>
          </a:p>
          <a:p>
            <a:pPr marL="457200" indent="-457200">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Corinthians 12</a:t>
            </a:r>
            <a:r>
              <a:rPr lang="en-US" altLang="en-US" dirty="0">
                <a:effectLst>
                  <a:outerShdw blurRad="38100" dist="38100" dir="2700000" algn="tl">
                    <a:srgbClr val="000000">
                      <a:alpha val="43137"/>
                    </a:srgbClr>
                  </a:outerShdw>
                </a:effectLst>
              </a:rPr>
              <a:t>–14</a:t>
            </a:r>
          </a:p>
          <a:p>
            <a:pPr marL="914400" lvl="1" indent="-457200" eaLnBrk="1" hangingPunct="1">
              <a:spcBef>
                <a:spcPts val="0"/>
              </a:spcBef>
              <a:spcAft>
                <a:spcPts val="1800"/>
              </a:spcAft>
              <a:buSzPct val="100000"/>
              <a:buAutoNum type="alphaLcPeriod"/>
              <a:defRPr/>
            </a:pPr>
            <a:r>
              <a:rPr lang="en-US" dirty="0"/>
              <a:t>Many gifts for use in one Body-1 Cor. 12</a:t>
            </a:r>
          </a:p>
          <a:p>
            <a:pPr marL="914400" lvl="1" indent="-457200" eaLnBrk="1" hangingPunct="1">
              <a:spcBef>
                <a:spcPts val="0"/>
              </a:spcBef>
              <a:spcAft>
                <a:spcPts val="1800"/>
              </a:spcAft>
              <a:buSzPct val="100000"/>
              <a:buAutoNum type="alphaLcPeriod"/>
              <a:defRPr/>
            </a:pPr>
            <a:r>
              <a:rPr lang="en-US" b="1" u="sng" dirty="0">
                <a:solidFill>
                  <a:srgbClr val="FFFFCC"/>
                </a:solidFill>
              </a:rPr>
              <a:t>The needed emphasis of Love-1 Cor. 13</a:t>
            </a:r>
          </a:p>
          <a:p>
            <a:pPr marL="914400" lvl="1" indent="-457200" eaLnBrk="1" hangingPunct="1">
              <a:spcBef>
                <a:spcPts val="0"/>
              </a:spcBef>
              <a:spcAft>
                <a:spcPts val="1800"/>
              </a:spcAft>
              <a:buSzPct val="100000"/>
              <a:buAutoNum type="alphaLcPeriod"/>
              <a:defRPr/>
            </a:pPr>
            <a:r>
              <a:rPr lang="en-US" dirty="0"/>
              <a:t>Priority and Order-1 Cor. 14</a:t>
            </a:r>
          </a:p>
        </p:txBody>
      </p:sp>
    </p:spTree>
    <p:extLst>
      <p:ext uri="{BB962C8B-B14F-4D97-AF65-F5344CB8AC3E}">
        <p14:creationId xmlns:p14="http://schemas.microsoft.com/office/powerpoint/2010/main" val="3324345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B. Love Emphasis (1 Cor. 13)</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371601" y="1600199"/>
            <a:ext cx="6019800"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Necessity of love (13:1-3)</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Nature of love (13:4-7)</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Endurance of love (13:8-13)</a:t>
            </a:r>
          </a:p>
        </p:txBody>
      </p:sp>
    </p:spTree>
    <p:extLst>
      <p:ext uri="{BB962C8B-B14F-4D97-AF65-F5344CB8AC3E}">
        <p14:creationId xmlns:p14="http://schemas.microsoft.com/office/powerpoint/2010/main" val="409704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B. Love Emphasis (1 Cor. 13)</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371601" y="1600199"/>
            <a:ext cx="6197402"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Necessity of love (13:1-3)</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Nature of love (13:4-7)</a:t>
            </a:r>
          </a:p>
          <a:p>
            <a:pPr marL="457200" indent="-457200">
              <a:spcBef>
                <a:spcPts val="0"/>
              </a:spcBef>
              <a:spcAft>
                <a:spcPts val="2400"/>
              </a:spcAft>
              <a:buSzPct val="100000"/>
              <a:buFont typeface="+mj-lt"/>
              <a:buAutoNum type="arabicPeriod"/>
              <a:defRPr/>
            </a:pPr>
            <a:r>
              <a:rPr lang="en-US" sz="3600" b="1" u="sng" dirty="0">
                <a:solidFill>
                  <a:srgbClr val="FFFFCC"/>
                </a:solidFill>
              </a:rPr>
              <a:t>Endurance of love (13:8-13)</a:t>
            </a:r>
          </a:p>
        </p:txBody>
      </p:sp>
    </p:spTree>
    <p:extLst>
      <p:ext uri="{BB962C8B-B14F-4D97-AF65-F5344CB8AC3E}">
        <p14:creationId xmlns:p14="http://schemas.microsoft.com/office/powerpoint/2010/main" val="1495391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Love never fails; but if there are gifts of prophecy, they will be done away; if there are tongues, they will cease; if there is knowledge, it will be done away.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know in part and we prophesy in part;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when the perfect comes, the partial will be done away.”</a:t>
            </a:r>
          </a:p>
        </p:txBody>
      </p:sp>
    </p:spTree>
    <p:extLst>
      <p:ext uri="{BB962C8B-B14F-4D97-AF65-F5344CB8AC3E}">
        <p14:creationId xmlns:p14="http://schemas.microsoft.com/office/powerpoint/2010/main" val="1932515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13:11-13</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I was a child, I used to speak like a child, think like a child, reason like a child; when I became a man, I did away with childish things.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now we see in a mirror dimly, but then face to face; now I know in part, but then I will know fully just as I also have been fully known.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now faith, hope, love, abide these three; but the greatest of these is love.”</a:t>
            </a:r>
          </a:p>
        </p:txBody>
      </p:sp>
    </p:spTree>
    <p:extLst>
      <p:ext uri="{BB962C8B-B14F-4D97-AF65-F5344CB8AC3E}">
        <p14:creationId xmlns:p14="http://schemas.microsoft.com/office/powerpoint/2010/main" val="12597008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228600" y="228600"/>
            <a:ext cx="8686800" cy="1143000"/>
          </a:xfrm>
        </p:spPr>
        <p:txBody>
          <a:bodyPr/>
          <a:lstStyle/>
          <a:p>
            <a:pPr algn="ctr" eaLnBrk="1" hangingPunct="1"/>
            <a:r>
              <a:rPr lang="en-US" altLang="en-US" sz="4000" dirty="0"/>
              <a:t>Endurance of Love Emphasis </a:t>
            </a:r>
            <a:br>
              <a:rPr lang="en-US" altLang="en-US" sz="4000" dirty="0"/>
            </a:br>
            <a:r>
              <a:rPr lang="en-US" altLang="en-US" sz="3200" dirty="0"/>
              <a:t>(1 Cor. 13:8-13)</a:t>
            </a:r>
            <a:endParaRPr lang="en-US" altLang="en-US" sz="4000" dirty="0"/>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255588" y="1600200"/>
            <a:ext cx="8888412" cy="4460875"/>
          </a:xfrm>
        </p:spPr>
        <p:txBody>
          <a:bodyPr/>
          <a:lstStyle/>
          <a:p>
            <a:pPr marL="457200" indent="-457200">
              <a:spcBef>
                <a:spcPts val="0"/>
              </a:spcBef>
              <a:spcAft>
                <a:spcPts val="2400"/>
              </a:spcAft>
              <a:buSzPct val="100000"/>
              <a:buFont typeface="+mj-lt"/>
              <a:buAutoNum type="alphaLcPeriod"/>
              <a:defRPr/>
            </a:pPr>
            <a:r>
              <a:rPr lang="en-US" dirty="0">
                <a:effectLst>
                  <a:outerShdw blurRad="38100" dist="38100" dir="2700000" algn="tl">
                    <a:srgbClr val="000000">
                      <a:alpha val="43137"/>
                    </a:srgbClr>
                  </a:outerShdw>
                </a:effectLst>
              </a:rPr>
              <a:t>Unlike Love, the revelatory gifts will cease (8-10)</a:t>
            </a:r>
          </a:p>
          <a:p>
            <a:pPr marL="457200" indent="-457200">
              <a:spcBef>
                <a:spcPts val="0"/>
              </a:spcBef>
              <a:spcAft>
                <a:spcPts val="2400"/>
              </a:spcAft>
              <a:buSzPct val="100000"/>
              <a:buFont typeface="+mj-lt"/>
              <a:buAutoNum type="alphaLcPeriod"/>
              <a:defRPr/>
            </a:pPr>
            <a:r>
              <a:rPr lang="en-US" dirty="0">
                <a:effectLst>
                  <a:outerShdw blurRad="38100" dist="38100" dir="2700000" algn="tl">
                    <a:srgbClr val="000000">
                      <a:alpha val="43137"/>
                    </a:srgbClr>
                  </a:outerShdw>
                </a:effectLst>
                <a:ea typeface="+mn-ea"/>
                <a:cs typeface="+mn-cs"/>
              </a:rPr>
              <a:t>Two illustrations (11-12)</a:t>
            </a:r>
          </a:p>
          <a:p>
            <a:pPr marL="914400" lvl="1" indent="-457200" eaLnBrk="1" hangingPunct="1">
              <a:spcBef>
                <a:spcPts val="0"/>
              </a:spcBef>
              <a:spcAft>
                <a:spcPts val="1800"/>
              </a:spcAft>
              <a:buSzPct val="100000"/>
              <a:buFont typeface="Wingdings" panose="05000000000000000000" pitchFamily="2" charset="2"/>
              <a:buAutoNum type="alphaLcPeriod"/>
              <a:defRPr/>
            </a:pPr>
            <a:r>
              <a:rPr lang="en-US" dirty="0"/>
              <a:t>Immaturity to maturity (11)</a:t>
            </a:r>
          </a:p>
          <a:p>
            <a:pPr marL="914400" lvl="1" indent="-457200" eaLnBrk="1" hangingPunct="1">
              <a:spcBef>
                <a:spcPts val="0"/>
              </a:spcBef>
              <a:spcAft>
                <a:spcPts val="1800"/>
              </a:spcAft>
              <a:buSzPct val="100000"/>
              <a:buFont typeface="Wingdings" panose="05000000000000000000" pitchFamily="2" charset="2"/>
              <a:buAutoNum type="alphaLcPeriod"/>
              <a:defRPr/>
            </a:pPr>
            <a:r>
              <a:rPr lang="en-US" dirty="0"/>
              <a:t>Limited to full sight (12)</a:t>
            </a:r>
          </a:p>
          <a:p>
            <a:pPr marL="457200" indent="-457200">
              <a:spcBef>
                <a:spcPts val="0"/>
              </a:spcBef>
              <a:spcAft>
                <a:spcPts val="2400"/>
              </a:spcAft>
              <a:buSzPct val="100000"/>
              <a:buFont typeface="+mj-lt"/>
              <a:buAutoNum type="alphaLcPeriod"/>
              <a:defRPr/>
            </a:pPr>
            <a:r>
              <a:rPr lang="en-US" dirty="0">
                <a:effectLst>
                  <a:outerShdw blurRad="38100" dist="38100" dir="2700000" algn="tl">
                    <a:srgbClr val="000000">
                      <a:alpha val="43137"/>
                    </a:srgbClr>
                  </a:outerShdw>
                </a:effectLst>
              </a:rPr>
              <a:t>Unlike love, Faith and Hope will cease (13)</a:t>
            </a:r>
          </a:p>
        </p:txBody>
      </p:sp>
    </p:spTree>
    <p:extLst>
      <p:ext uri="{BB962C8B-B14F-4D97-AF65-F5344CB8AC3E}">
        <p14:creationId xmlns:p14="http://schemas.microsoft.com/office/powerpoint/2010/main" val="3944709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13:8-10</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latin typeface="Calibri" panose="020F0502020204030204" pitchFamily="34" charset="0"/>
                <a:cs typeface="Calibri" panose="020F0502020204030204" pitchFamily="34" charset="0"/>
              </a:rPr>
              <a:t>8</a:t>
            </a:r>
            <a:r>
              <a:rPr lang="en-US" sz="3400" dirty="0">
                <a:latin typeface="Calibri" panose="020F0502020204030204" pitchFamily="34" charset="0"/>
                <a:cs typeface="Calibri" panose="020F0502020204030204" pitchFamily="34" charset="0"/>
              </a:rPr>
              <a:t> Love never fails; but if there are gifts of </a:t>
            </a:r>
            <a:r>
              <a:rPr lang="en-US" sz="3400" b="1" u="sng" dirty="0">
                <a:solidFill>
                  <a:srgbClr val="FFFFCC"/>
                </a:solidFill>
                <a:latin typeface="Calibri" panose="020F0502020204030204" pitchFamily="34" charset="0"/>
                <a:cs typeface="Calibri" panose="020F0502020204030204" pitchFamily="34" charset="0"/>
              </a:rPr>
              <a:t>prophecy</a:t>
            </a:r>
            <a:r>
              <a:rPr lang="en-US" sz="3400" dirty="0">
                <a:latin typeface="Calibri" panose="020F0502020204030204" pitchFamily="34" charset="0"/>
                <a:cs typeface="Calibri" panose="020F0502020204030204" pitchFamily="34" charset="0"/>
              </a:rPr>
              <a:t>, they will be done away; if there are </a:t>
            </a:r>
            <a:r>
              <a:rPr lang="en-US" sz="3400" b="1" u="sng" dirty="0">
                <a:solidFill>
                  <a:srgbClr val="FFFFCC"/>
                </a:solidFill>
                <a:latin typeface="Calibri" panose="020F0502020204030204" pitchFamily="34" charset="0"/>
                <a:cs typeface="Calibri" panose="020F0502020204030204" pitchFamily="34" charset="0"/>
              </a:rPr>
              <a:t>tongues</a:t>
            </a:r>
            <a:r>
              <a:rPr lang="en-US" sz="3400" dirty="0">
                <a:latin typeface="Calibri" panose="020F0502020204030204" pitchFamily="34" charset="0"/>
                <a:cs typeface="Calibri" panose="020F0502020204030204" pitchFamily="34" charset="0"/>
              </a:rPr>
              <a:t>, they will cease; if there is </a:t>
            </a:r>
            <a:r>
              <a:rPr lang="en-US" sz="3400" b="1" u="sng" dirty="0">
                <a:solidFill>
                  <a:srgbClr val="FFFFCC"/>
                </a:solidFill>
                <a:latin typeface="Calibri" panose="020F0502020204030204" pitchFamily="34" charset="0"/>
                <a:cs typeface="Calibri" panose="020F0502020204030204" pitchFamily="34" charset="0"/>
              </a:rPr>
              <a:t>knowledge</a:t>
            </a:r>
            <a:r>
              <a:rPr lang="en-US" sz="3400" dirty="0">
                <a:latin typeface="Calibri" panose="020F0502020204030204" pitchFamily="34" charset="0"/>
                <a:cs typeface="Calibri" panose="020F0502020204030204" pitchFamily="34" charset="0"/>
              </a:rPr>
              <a:t>, it will be done away. </a:t>
            </a:r>
            <a:r>
              <a:rPr lang="en-US" sz="3400" baseline="30000" dirty="0">
                <a:latin typeface="Calibri" panose="020F0502020204030204" pitchFamily="34" charset="0"/>
                <a:cs typeface="Calibri" panose="020F0502020204030204" pitchFamily="34" charset="0"/>
              </a:rPr>
              <a:t>9</a:t>
            </a:r>
            <a:r>
              <a:rPr lang="en-US" sz="3400" dirty="0">
                <a:latin typeface="Calibri" panose="020F0502020204030204" pitchFamily="34" charset="0"/>
                <a:cs typeface="Calibri" panose="020F0502020204030204" pitchFamily="34" charset="0"/>
              </a:rPr>
              <a:t> For we know in part and we prophesy in part; </a:t>
            </a:r>
            <a:r>
              <a:rPr lang="en-US" sz="3400" baseline="30000" dirty="0">
                <a:latin typeface="Calibri" panose="020F0502020204030204" pitchFamily="34" charset="0"/>
                <a:cs typeface="Calibri" panose="020F0502020204030204" pitchFamily="34" charset="0"/>
              </a:rPr>
              <a:t>10</a:t>
            </a:r>
            <a:r>
              <a:rPr lang="en-US" sz="3400" dirty="0">
                <a:latin typeface="Calibri" panose="020F0502020204030204" pitchFamily="34" charset="0"/>
                <a:cs typeface="Calibri" panose="020F0502020204030204" pitchFamily="34" charset="0"/>
              </a:rPr>
              <a:t> but when </a:t>
            </a:r>
            <a:r>
              <a:rPr lang="en-US" sz="3400" b="1" u="sng" dirty="0">
                <a:solidFill>
                  <a:srgbClr val="FFFFCC"/>
                </a:solidFill>
                <a:latin typeface="Calibri" panose="020F0502020204030204" pitchFamily="34" charset="0"/>
                <a:cs typeface="Calibri" panose="020F0502020204030204" pitchFamily="34" charset="0"/>
              </a:rPr>
              <a:t>the perfect </a:t>
            </a:r>
            <a:r>
              <a:rPr lang="en-US" sz="3400" b="1" i="1" u="sng" dirty="0">
                <a:solidFill>
                  <a:srgbClr val="FFFFCC"/>
                </a:solidFill>
                <a:latin typeface="Calibri" panose="020F0502020204030204" pitchFamily="34" charset="0"/>
                <a:cs typeface="Calibri" panose="020F0502020204030204" pitchFamily="34" charset="0"/>
              </a:rPr>
              <a:t>[</a:t>
            </a:r>
            <a:r>
              <a:rPr lang="en-US" sz="3400" b="1" i="1" u="sng" dirty="0" err="1">
                <a:solidFill>
                  <a:srgbClr val="FFFFCC"/>
                </a:solidFill>
                <a:latin typeface="Calibri" panose="020F0502020204030204" pitchFamily="34" charset="0"/>
                <a:cs typeface="Calibri" panose="020F0502020204030204" pitchFamily="34" charset="0"/>
              </a:rPr>
              <a:t>teleios</a:t>
            </a:r>
            <a:r>
              <a:rPr lang="en-US" sz="3400" b="1" i="1" u="sng" dirty="0">
                <a:solidFill>
                  <a:srgbClr val="FFFFCC"/>
                </a:solidFill>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 comes, the partial will be done away.”</a:t>
            </a:r>
          </a:p>
        </p:txBody>
      </p:sp>
    </p:spTree>
    <p:extLst>
      <p:ext uri="{BB962C8B-B14F-4D97-AF65-F5344CB8AC3E}">
        <p14:creationId xmlns:p14="http://schemas.microsoft.com/office/powerpoint/2010/main" val="138406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D578C86-C0CF-496F-8999-460CADF778E2}"/>
              </a:ext>
            </a:extLst>
          </p:cNvPr>
          <p:cNvSpPr>
            <a:spLocks noGrp="1" noChangeArrowheads="1"/>
          </p:cNvSpPr>
          <p:nvPr>
            <p:ph type="ctrTitle" idx="4294967295"/>
          </p:nvPr>
        </p:nvSpPr>
        <p:spPr>
          <a:xfrm>
            <a:off x="1943100" y="228600"/>
            <a:ext cx="5257800" cy="1143000"/>
          </a:xfrm>
        </p:spPr>
        <p:txBody>
          <a:bodyPr/>
          <a:lstStyle/>
          <a:p>
            <a:pPr algn="ctr" eaLnBrk="1" hangingPunct="1"/>
            <a:r>
              <a:rPr lang="en-US" altLang="en-US" dirty="0"/>
              <a:t>Spiritual Gifts</a:t>
            </a:r>
          </a:p>
        </p:txBody>
      </p:sp>
      <p:pic>
        <p:nvPicPr>
          <p:cNvPr id="3076" name="Picture 4">
            <a:extLst>
              <a:ext uri="{FF2B5EF4-FFF2-40B4-BE49-F238E27FC236}">
                <a16:creationId xmlns:a16="http://schemas.microsoft.com/office/drawing/2014/main" id="{F2CC30DE-0E47-4CC7-B9DE-68D7577AB47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85280" y="1447800"/>
            <a:ext cx="397344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14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t>Three Interpretations of “The Perfect” [</a:t>
            </a:r>
            <a:r>
              <a:rPr lang="en-US" altLang="en-US" sz="4000" dirty="0" err="1"/>
              <a:t>teleios</a:t>
            </a:r>
            <a:r>
              <a:rPr lang="en-US" altLang="en-US" sz="4000" dirty="0"/>
              <a:t>] in 1 Cor. 13:10</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1828799"/>
            <a:ext cx="6096000"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Completion of the NT canon</a:t>
            </a:r>
          </a:p>
        </p:txBody>
      </p:sp>
    </p:spTree>
    <p:extLst>
      <p:ext uri="{BB962C8B-B14F-4D97-AF65-F5344CB8AC3E}">
        <p14:creationId xmlns:p14="http://schemas.microsoft.com/office/powerpoint/2010/main" val="41475874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FF4B663B-F042-4DF7-9F22-C818D74A4E9B}"/>
              </a:ext>
            </a:extLst>
          </p:cNvPr>
          <p:cNvSpPr>
            <a:spLocks noGrp="1" noChangeArrowheads="1"/>
          </p:cNvSpPr>
          <p:nvPr>
            <p:ph type="title"/>
          </p:nvPr>
        </p:nvSpPr>
        <p:spPr>
          <a:xfrm>
            <a:off x="685800" y="228600"/>
            <a:ext cx="7772400" cy="1371600"/>
          </a:xfrm>
        </p:spPr>
        <p:txBody>
          <a:bodyPr/>
          <a:lstStyle/>
          <a:p>
            <a:pPr algn="ctr" eaLnBrk="1" hangingPunct="1"/>
            <a:r>
              <a:rPr lang="en-US" altLang="en-US" sz="4000" dirty="0"/>
              <a:t>Three Interpretations of “The Perfect” [</a:t>
            </a:r>
            <a:r>
              <a:rPr lang="en-US" altLang="en-US" sz="4000" dirty="0" err="1"/>
              <a:t>teleios</a:t>
            </a:r>
            <a:r>
              <a:rPr lang="en-US" altLang="en-US" sz="4000" dirty="0"/>
              <a:t>] in 1 Cor. 13:10</a:t>
            </a:r>
          </a:p>
        </p:txBody>
      </p:sp>
      <p:sp>
        <p:nvSpPr>
          <p:cNvPr id="29699" name="Rectangle 3">
            <a:extLst>
              <a:ext uri="{FF2B5EF4-FFF2-40B4-BE49-F238E27FC236}">
                <a16:creationId xmlns:a16="http://schemas.microsoft.com/office/drawing/2014/main" id="{5B6DA678-B630-4101-818B-B7D7CF794202}"/>
              </a:ext>
            </a:extLst>
          </p:cNvPr>
          <p:cNvSpPr>
            <a:spLocks noGrp="1" noChangeArrowheads="1"/>
          </p:cNvSpPr>
          <p:nvPr>
            <p:ph type="body" idx="1"/>
          </p:nvPr>
        </p:nvSpPr>
        <p:spPr>
          <a:xfrm>
            <a:off x="1524000" y="1828799"/>
            <a:ext cx="6096000" cy="2819401"/>
          </a:xfrm>
        </p:spPr>
        <p:txBody>
          <a:bodyPr/>
          <a:lstStyle/>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Eschaton or End</a:t>
            </a:r>
          </a:p>
          <a:p>
            <a:pPr marL="457200" indent="-457200">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rPr>
              <a:t>Maturity of the Church</a:t>
            </a:r>
          </a:p>
          <a:p>
            <a:pPr marL="457200" indent="-457200">
              <a:spcBef>
                <a:spcPts val="0"/>
              </a:spcBef>
              <a:spcAft>
                <a:spcPts val="2400"/>
              </a:spcAft>
              <a:buSzPct val="100000"/>
              <a:buFont typeface="+mj-lt"/>
              <a:buAutoNum type="arabicPeriod"/>
              <a:defRPr/>
            </a:pPr>
            <a:r>
              <a:rPr lang="en-US" sz="3600" b="1" u="sng" dirty="0">
                <a:solidFill>
                  <a:srgbClr val="FFFFCC"/>
                </a:solidFill>
              </a:rPr>
              <a:t>Completion of the NT canon</a:t>
            </a:r>
          </a:p>
        </p:txBody>
      </p:sp>
    </p:spTree>
    <p:extLst>
      <p:ext uri="{BB962C8B-B14F-4D97-AF65-F5344CB8AC3E}">
        <p14:creationId xmlns:p14="http://schemas.microsoft.com/office/powerpoint/2010/main" val="34617637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95C18B4-3333-4DA6-8D6E-6290BDCE8111}"/>
              </a:ext>
            </a:extLst>
          </p:cNvPr>
          <p:cNvSpPr>
            <a:spLocks noChangeArrowheads="1"/>
          </p:cNvSpPr>
          <p:nvPr/>
        </p:nvSpPr>
        <p:spPr bwMode="auto">
          <a:xfrm>
            <a:off x="0" y="1011734"/>
            <a:ext cx="91440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TEMPORARY SPIRITUAL GIFTS</a:t>
            </a:r>
            <a:r>
              <a:rPr lang="en-US"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church teaches that the miraculous sign gifts, including the gift of tongues, (always the ability to speak in a previously unlearned, known language) along with the gift of healings were temporal gifts, given by the Holy Spirit solely to authenticate both the apostles and their message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close of the canon of Scripture (1 Cor. 13:8-10).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do not believe that these are active as gifts today.  However, we affirm that God is sovereign and may heal and/or give someone the ability to speak in a tongue (foreign language) today.  We believe that the majority of what is termed ‘miraculous’ within the contemporary charismatic movement is something other than the Biblical gifts of tongues or healing.”</a:t>
            </a:r>
            <a:endParaRPr lang="en-US" alt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A863381-68EB-46BD-96E4-BD482E1C14A2}"/>
              </a:ext>
            </a:extLst>
          </p:cNvPr>
          <p:cNvSpPr txBox="1"/>
          <p:nvPr/>
        </p:nvSpPr>
        <p:spPr>
          <a:xfrm>
            <a:off x="1638300" y="228600"/>
            <a:ext cx="5867400" cy="646331"/>
          </a:xfrm>
          <a:prstGeom prst="rect">
            <a:avLst/>
          </a:prstGeom>
          <a:noFill/>
        </p:spPr>
        <p:txBody>
          <a:bodyPr wrap="square" rtlCol="0">
            <a:spAutoFit/>
          </a:bodyPr>
          <a:lstStyle/>
          <a:p>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SLBC Position Statement No. 7</a:t>
            </a:r>
          </a:p>
        </p:txBody>
      </p:sp>
    </p:spTree>
    <p:extLst>
      <p:ext uri="{BB962C8B-B14F-4D97-AF65-F5344CB8AC3E}">
        <p14:creationId xmlns:p14="http://schemas.microsoft.com/office/powerpoint/2010/main" val="23560730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190500" y="1600200"/>
            <a:ext cx="8763000" cy="50292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means that you and I, who have the Scriptures open before us, know much more than the apostle Paul of Gods truth...It means that we are altogether superior...even to the apostles themselves, including the apostle Paul! It means that we are now in a position which . . . ‘we know, even as we are known’  by God . . . indeed, there is only one word to describe such a view, it is nonsense.”</a:t>
            </a:r>
          </a:p>
        </p:txBody>
      </p:sp>
      <p:sp>
        <p:nvSpPr>
          <p:cNvPr id="6" name="Rectangle 2"/>
          <p:cNvSpPr>
            <a:spLocks noChangeArrowheads="1"/>
          </p:cNvSpPr>
          <p:nvPr/>
        </p:nvSpPr>
        <p:spPr bwMode="auto">
          <a:xfrm>
            <a:off x="1981200" y="228600"/>
            <a:ext cx="5181600" cy="990600"/>
          </a:xfrm>
          <a:prstGeom prst="rect">
            <a:avLst/>
          </a:prstGeom>
          <a:noFill/>
          <a:ln w="9525">
            <a:noFill/>
            <a:miter lim="800000"/>
            <a:headEnd/>
            <a:tailEnd/>
          </a:ln>
          <a:effectLst/>
        </p:spPr>
        <p:txBody>
          <a:bodyPr anchor="ctr"/>
          <a:lstStyle/>
          <a:p>
            <a:pPr algn="ctr">
              <a:defRPr/>
            </a:pPr>
            <a:r>
              <a:rPr lang="en-US" sz="1600" kern="0" dirty="0">
                <a:effectLst>
                  <a:outerShdw blurRad="38100" dist="38100" dir="2700000" algn="tl">
                    <a:srgbClr val="000000">
                      <a:alpha val="43137"/>
                    </a:srgbClr>
                  </a:outerShdw>
                </a:effectLst>
              </a:rPr>
              <a:t> </a:t>
            </a:r>
            <a:r>
              <a:rPr lang="en-US" sz="3000" dirty="0">
                <a:solidFill>
                  <a:srgbClr val="00FFFF"/>
                </a:solidFill>
                <a:effectLst>
                  <a:outerShdw blurRad="38100" dist="38100" dir="2700000" algn="tl">
                    <a:srgbClr val="000000">
                      <a:alpha val="43137"/>
                    </a:srgbClr>
                  </a:outerShdw>
                </a:effectLst>
                <a:latin typeface="Calibri" panose="020F0502020204030204" pitchFamily="34" charset="0"/>
              </a:rPr>
              <a:t>D. Martyn Lloyd-Jones</a:t>
            </a:r>
          </a:p>
          <a:p>
            <a:pPr algn="ctr">
              <a:defRPr/>
            </a:pP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 Martyn Lloyd Jones, </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Prove All Things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Christopher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Catherwood</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(Eastbourne, England: Kingsway, 1985), 32–33.</a:t>
            </a:r>
          </a:p>
        </p:txBody>
      </p:sp>
      <p:pic>
        <p:nvPicPr>
          <p:cNvPr id="1026" name="Picture 2" descr="Image result">
            <a:extLst>
              <a:ext uri="{FF2B5EF4-FFF2-40B4-BE49-F238E27FC236}">
                <a16:creationId xmlns:a16="http://schemas.microsoft.com/office/drawing/2014/main" id="{F83881BF-DB43-41B6-A8E7-997462339F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920" y="232645"/>
            <a:ext cx="882080" cy="66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8486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762000"/>
            <a:ext cx="6019800" cy="6019800"/>
          </a:xfrm>
        </p:spPr>
        <p:txBody>
          <a:bodyPr/>
          <a:lstStyle/>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Universal vs. local</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Word pictures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Origin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 – Church differences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Intercalation</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rPr>
              <a:t>Purposes</a:t>
            </a:r>
          </a:p>
          <a:p>
            <a:pPr marL="571500" indent="-571500" eaLnBrk="1" hangingPunct="1">
              <a:spcBef>
                <a:spcPts val="0"/>
              </a:spcBef>
              <a:spcAft>
                <a:spcPts val="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Activities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Government</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Officers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Ordinances</a:t>
            </a:r>
          </a:p>
          <a:p>
            <a:pPr marL="571500" indent="-571500" eaLnBrk="1" hangingPunct="1">
              <a:spcBef>
                <a:spcPts val="0"/>
              </a:spcBef>
              <a:spcAft>
                <a:spcPts val="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014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dirty="0">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10739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E8C02B-3AC0-4E9B-81C8-9EFB28CC5B44}"/>
              </a:ext>
            </a:extLst>
          </p:cNvPr>
          <p:cNvSpPr>
            <a:spLocks noGrp="1" noChangeArrowheads="1"/>
          </p:cNvSpPr>
          <p:nvPr>
            <p:ph type="title" idx="4294967295"/>
          </p:nvPr>
        </p:nvSpPr>
        <p:spPr>
          <a:xfrm>
            <a:off x="685800" y="228600"/>
            <a:ext cx="7772400" cy="762000"/>
          </a:xfrm>
        </p:spPr>
        <p:txBody>
          <a:bodyPr/>
          <a:lstStyle/>
          <a:p>
            <a:pPr algn="ctr"/>
            <a:r>
              <a:rPr lang="en-US" altLang="en-US" sz="4000" dirty="0">
                <a:effectLst>
                  <a:outerShdw blurRad="38100" dist="38100" dir="2700000" algn="tl">
                    <a:srgbClr val="000000">
                      <a:alpha val="43137"/>
                    </a:srgbClr>
                  </a:outerShdw>
                </a:effectLst>
              </a:rPr>
              <a:t>Four Questions</a:t>
            </a:r>
          </a:p>
        </p:txBody>
      </p:sp>
      <p:sp>
        <p:nvSpPr>
          <p:cNvPr id="4099" name="Rectangle 3">
            <a:extLst>
              <a:ext uri="{FF2B5EF4-FFF2-40B4-BE49-F238E27FC236}">
                <a16:creationId xmlns:a16="http://schemas.microsoft.com/office/drawing/2014/main" id="{379077E4-92FE-4262-ADFC-E97481C29CA9}"/>
              </a:ext>
            </a:extLst>
          </p:cNvPr>
          <p:cNvSpPr>
            <a:spLocks noGrp="1" noChangeArrowheads="1"/>
          </p:cNvSpPr>
          <p:nvPr>
            <p:ph type="body" idx="4294967295"/>
          </p:nvPr>
        </p:nvSpPr>
        <p:spPr>
          <a:xfrm>
            <a:off x="0" y="1143000"/>
            <a:ext cx="9144000" cy="40854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some general observations about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Are all the spiritual gifts for today?</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What are the spiritual gifts?</a:t>
            </a:r>
          </a:p>
          <a:p>
            <a:pPr marL="514350" indent="-514350">
              <a:spcBef>
                <a:spcPts val="0"/>
              </a:spcBef>
              <a:spcAft>
                <a:spcPts val="1800"/>
              </a:spcAft>
              <a:buSzPct val="100000"/>
              <a:buFont typeface="+mj-lt"/>
              <a:buAutoNum type="arabicPeriod"/>
            </a:pPr>
            <a:r>
              <a:rPr lang="en-US" altLang="en-US" sz="3000" dirty="0">
                <a:effectLst>
                  <a:outerShdw blurRad="38100" dist="38100" dir="2700000" algn="tl">
                    <a:srgbClr val="000000">
                      <a:alpha val="43137"/>
                    </a:srgbClr>
                  </a:outerShdw>
                </a:effectLst>
              </a:rPr>
              <a:t>How do we discover our own unique area of gifting?</a:t>
            </a:r>
          </a:p>
        </p:txBody>
      </p:sp>
      <p:pic>
        <p:nvPicPr>
          <p:cNvPr id="4100" name="Picture 4" descr="C:\Users\awoods\AppData\Local\Microsoft\Windows\Temporary Internet Files\Content.IE5\Q1EAF2DI\MC900388932[1].wmf">
            <a:extLst>
              <a:ext uri="{FF2B5EF4-FFF2-40B4-BE49-F238E27FC236}">
                <a16:creationId xmlns:a16="http://schemas.microsoft.com/office/drawing/2014/main" id="{D8E92F51-3F76-422E-9E96-0DD685F70D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2169" y="4191000"/>
            <a:ext cx="2379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20183"/>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5839</TotalTime>
  <Words>2357</Words>
  <Application>Microsoft Office PowerPoint</Application>
  <PresentationFormat>On-screen Show (4:3)</PresentationFormat>
  <Paragraphs>449</Paragraphs>
  <Slides>75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75</vt:i4>
      </vt:variant>
    </vt:vector>
  </HeadingPairs>
  <TitlesOfParts>
    <vt:vector size="79" baseType="lpstr">
      <vt:lpstr>Calibri</vt:lpstr>
      <vt:lpstr>Times New Roman</vt:lpstr>
      <vt:lpstr>Wingdings</vt:lpstr>
      <vt:lpstr>Azure</vt:lpstr>
      <vt:lpstr>PowerPoint Presentation</vt:lpstr>
      <vt:lpstr>Areas of Systematic Theology</vt:lpstr>
      <vt:lpstr>Ecclesiology Overview</vt:lpstr>
      <vt:lpstr>VII. Purposes of the Local Church</vt:lpstr>
      <vt:lpstr>VII. Purposes of the Local Church</vt:lpstr>
      <vt:lpstr>PowerPoint Presentation</vt:lpstr>
      <vt:lpstr>Spiritual Gifts</vt:lpstr>
      <vt:lpstr>Areas of Systematic Theology</vt:lpstr>
      <vt:lpstr>Four Questions</vt:lpstr>
      <vt:lpstr>Four Questions</vt:lpstr>
      <vt:lpstr>Four Questions</vt:lpstr>
      <vt:lpstr>The Case for Selective Cessationism</vt:lpstr>
      <vt:lpstr>The Case for Selective Cessationism</vt:lpstr>
      <vt:lpstr>12/12/4/4</vt:lpstr>
      <vt:lpstr>The 7 Disputed Gifts</vt:lpstr>
      <vt:lpstr>Two Camps</vt:lpstr>
      <vt:lpstr>PowerPoint Presentation</vt:lpstr>
      <vt:lpstr>PowerPoint Presentation</vt:lpstr>
      <vt:lpstr>The Case for Selective Cessationism</vt:lpstr>
      <vt:lpstr>The Case for Selective Cessationism</vt:lpstr>
      <vt:lpstr>The 7 Disputed Gifts</vt:lpstr>
      <vt:lpstr>PowerPoint Presentation</vt:lpstr>
      <vt:lpstr>The Case for Selective Cessationism</vt:lpstr>
      <vt:lpstr>The 7 Disputed Gifts</vt:lpstr>
      <vt:lpstr>PowerPoint Presentation</vt:lpstr>
      <vt:lpstr>The 7 Disputed Gifts</vt:lpstr>
      <vt:lpstr>PowerPoint Presentation</vt:lpstr>
      <vt:lpstr>The 7 Disputed Gifts</vt:lpstr>
      <vt:lpstr>PowerPoint Presentation</vt:lpstr>
      <vt:lpstr>The 7 Disputed Gifts</vt:lpstr>
      <vt:lpstr>PowerPoint Presentation</vt:lpstr>
      <vt:lpstr>Acts 3:1-10</vt:lpstr>
      <vt:lpstr>PowerPoint Presentation</vt:lpstr>
      <vt:lpstr>PowerPoint Presentation</vt:lpstr>
      <vt:lpstr>PowerPoint Presentation</vt:lpstr>
      <vt:lpstr>Automatic Healing Today?</vt:lpstr>
      <vt:lpstr>Automatic Healing Today?</vt:lpstr>
      <vt:lpstr>PowerPoint Presentation</vt:lpstr>
      <vt:lpstr>PowerPoint Presentation</vt:lpstr>
      <vt:lpstr>PowerPoint Presentation</vt:lpstr>
      <vt:lpstr>Automatic Healing Today?</vt:lpstr>
      <vt:lpstr>PowerPoint Presentation</vt:lpstr>
      <vt:lpstr>PowerPoint Presentation</vt:lpstr>
      <vt:lpstr>Automatic Healing Today?</vt:lpstr>
      <vt:lpstr>Theology of Suffering</vt:lpstr>
      <vt:lpstr>Automatic Healing Today?</vt:lpstr>
      <vt:lpstr>PowerPoint Presentation</vt:lpstr>
      <vt:lpstr>PowerPoint Presentation</vt:lpstr>
      <vt:lpstr>PowerPoint Presentation</vt:lpstr>
      <vt:lpstr>PowerPoint Presentation</vt:lpstr>
      <vt:lpstr>PowerPoint Presentation</vt:lpstr>
      <vt:lpstr>PowerPoint Presentation</vt:lpstr>
      <vt:lpstr>The Case for Selective Cessationism</vt:lpstr>
      <vt:lpstr>The 7 Disputed Gifts</vt:lpstr>
      <vt:lpstr>The Revelatory Gifts</vt:lpstr>
      <vt:lpstr>The Revelatory Gifts</vt:lpstr>
      <vt:lpstr>The Revelatory Gifts</vt:lpstr>
      <vt:lpstr>PowerPoint Presentation</vt:lpstr>
      <vt:lpstr>The Revelatory Gifts</vt:lpstr>
      <vt:lpstr>PowerPoint Presentation</vt:lpstr>
      <vt:lpstr>PowerPoint Presentation</vt:lpstr>
      <vt:lpstr>Spiritual Gifts  (1 Corinthians 12–14)</vt:lpstr>
      <vt:lpstr>Spiritual Gifts  (1 Corinthians 12–14)</vt:lpstr>
      <vt:lpstr>B. Love Emphasis (1 Cor. 13)</vt:lpstr>
      <vt:lpstr>B. Love Emphasis (1 Cor. 13)</vt:lpstr>
      <vt:lpstr>PowerPoint Presentation</vt:lpstr>
      <vt:lpstr>PowerPoint Presentation</vt:lpstr>
      <vt:lpstr>Endurance of Love Emphasis  (1 Cor. 13:8-13)</vt:lpstr>
      <vt:lpstr>PowerPoint Presentation</vt:lpstr>
      <vt:lpstr>Three Interpretations of “The Perfect” [teleios] in 1 Cor. 13:10</vt:lpstr>
      <vt:lpstr>Three Interpretations of “The Perfect” [teleios] in 1 Cor. 13:10</vt:lpstr>
      <vt:lpstr>PowerPoint Presentation</vt:lpstr>
      <vt:lpstr>PowerPoint Presentation</vt:lpstr>
      <vt:lpstr>Conclusion</vt:lpstr>
      <vt:lpstr>Ecclesiology Overview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538</cp:revision>
  <cp:lastPrinted>2018-06-15T20:44:30Z</cp:lastPrinted>
  <dcterms:created xsi:type="dcterms:W3CDTF">2009-02-28T19:27:16Z</dcterms:created>
  <dcterms:modified xsi:type="dcterms:W3CDTF">2018-06-15T20:44:48Z</dcterms:modified>
</cp:coreProperties>
</file>