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4261" r:id="rId15"/>
    <p:sldId id="2761" r:id="rId16"/>
    <p:sldId id="4220" r:id="rId17"/>
    <p:sldId id="4233" r:id="rId18"/>
    <p:sldId id="4234" r:id="rId19"/>
    <p:sldId id="4235" r:id="rId20"/>
    <p:sldId id="4259" r:id="rId21"/>
    <p:sldId id="1213" r:id="rId22"/>
    <p:sldId id="4263" r:id="rId23"/>
    <p:sldId id="1268" r:id="rId24"/>
    <p:sldId id="4300" r:id="rId25"/>
    <p:sldId id="4270" r:id="rId26"/>
    <p:sldId id="1618" r:id="rId27"/>
    <p:sldId id="4288" r:id="rId28"/>
    <p:sldId id="4289" r:id="rId29"/>
    <p:sldId id="4264" r:id="rId30"/>
    <p:sldId id="4271" r:id="rId31"/>
    <p:sldId id="4272" r:id="rId32"/>
    <p:sldId id="4290" r:id="rId33"/>
    <p:sldId id="4265" r:id="rId34"/>
    <p:sldId id="4273" r:id="rId35"/>
    <p:sldId id="4274" r:id="rId36"/>
    <p:sldId id="2649" r:id="rId37"/>
    <p:sldId id="571" r:id="rId38"/>
    <p:sldId id="3848" r:id="rId39"/>
    <p:sldId id="1646" r:id="rId40"/>
    <p:sldId id="1660" r:id="rId41"/>
    <p:sldId id="4275" r:id="rId42"/>
    <p:sldId id="4151" r:id="rId43"/>
    <p:sldId id="4291" r:id="rId44"/>
    <p:sldId id="4294" r:id="rId45"/>
    <p:sldId id="4276" r:id="rId46"/>
    <p:sldId id="3738" r:id="rId47"/>
    <p:sldId id="4292" r:id="rId48"/>
    <p:sldId id="4293" r:id="rId49"/>
    <p:sldId id="4277" r:id="rId50"/>
    <p:sldId id="4295" r:id="rId51"/>
    <p:sldId id="4267" r:id="rId52"/>
    <p:sldId id="4278" r:id="rId53"/>
    <p:sldId id="4279" r:id="rId54"/>
    <p:sldId id="4280" r:id="rId55"/>
    <p:sldId id="4281" r:id="rId56"/>
    <p:sldId id="1666" r:id="rId57"/>
    <p:sldId id="1675" r:id="rId58"/>
    <p:sldId id="1668" r:id="rId59"/>
    <p:sldId id="4296" r:id="rId60"/>
    <p:sldId id="4268" r:id="rId61"/>
    <p:sldId id="857" r:id="rId62"/>
    <p:sldId id="809" r:id="rId63"/>
    <p:sldId id="810" r:id="rId64"/>
    <p:sldId id="4284" r:id="rId65"/>
    <p:sldId id="4285" r:id="rId66"/>
    <p:sldId id="4283" r:id="rId67"/>
    <p:sldId id="4282" r:id="rId68"/>
    <p:sldId id="1686" r:id="rId69"/>
    <p:sldId id="1669" r:id="rId70"/>
    <p:sldId id="4297" r:id="rId71"/>
    <p:sldId id="4269" r:id="rId72"/>
    <p:sldId id="4286" r:id="rId73"/>
    <p:sldId id="4186" r:id="rId74"/>
    <p:sldId id="2307" r:id="rId75"/>
    <p:sldId id="4298" r:id="rId76"/>
    <p:sldId id="4260" r:id="rId77"/>
    <p:sldId id="4287" r:id="rId78"/>
    <p:sldId id="4299"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6" d="100"/>
          <a:sy n="106" d="100"/>
        </p:scale>
        <p:origin x="17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5/2/2018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5/2/2018</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67</a:t>
            </a:fld>
            <a:endParaRPr lang="en-US" altLang="en-US" dirty="0"/>
          </a:p>
        </p:txBody>
      </p:sp>
    </p:spTree>
    <p:extLst>
      <p:ext uri="{BB962C8B-B14F-4D97-AF65-F5344CB8AC3E}">
        <p14:creationId xmlns:p14="http://schemas.microsoft.com/office/powerpoint/2010/main" val="80041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5/2/2018</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72</a:t>
            </a:fld>
            <a:endParaRPr lang="en-US" altLang="en-US" dirty="0"/>
          </a:p>
        </p:txBody>
      </p:sp>
    </p:spTree>
    <p:extLst>
      <p:ext uri="{BB962C8B-B14F-4D97-AF65-F5344CB8AC3E}">
        <p14:creationId xmlns:p14="http://schemas.microsoft.com/office/powerpoint/2010/main" val="110466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5/2/2018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5/2/2018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34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5/2/2018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1049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35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181889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36</a:t>
            </a:fld>
            <a:endParaRPr lang="en-US" altLang="en-US" sz="12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5/2/2018</a:t>
            </a:r>
            <a:endParaRPr lang="en-US" dirty="0"/>
          </a:p>
        </p:txBody>
      </p:sp>
    </p:spTree>
    <p:extLst>
      <p:ext uri="{BB962C8B-B14F-4D97-AF65-F5344CB8AC3E}">
        <p14:creationId xmlns:p14="http://schemas.microsoft.com/office/powerpoint/2010/main" val="401518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5/2/2018</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42</a:t>
            </a:fld>
            <a:endParaRPr lang="en-US" altLang="en-US" dirty="0"/>
          </a:p>
        </p:txBody>
      </p:sp>
    </p:spTree>
    <p:extLst>
      <p:ext uri="{BB962C8B-B14F-4D97-AF65-F5344CB8AC3E}">
        <p14:creationId xmlns:p14="http://schemas.microsoft.com/office/powerpoint/2010/main" val="46115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5/2/2018</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52</a:t>
            </a:fld>
            <a:endParaRPr lang="en-US" altLang="en-US" dirty="0"/>
          </a:p>
        </p:txBody>
      </p:sp>
    </p:spTree>
    <p:extLst>
      <p:ext uri="{BB962C8B-B14F-4D97-AF65-F5344CB8AC3E}">
        <p14:creationId xmlns:p14="http://schemas.microsoft.com/office/powerpoint/2010/main" val="25415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54169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5/2/2018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74905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 id="21474926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2.xml"/><Relationship Id="rId4" Type="http://schemas.openxmlformats.org/officeDocument/2006/relationships/image" Target="../media/image30.emf"/><Relationship Id="rId9"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5.xml"/><Relationship Id="rId4" Type="http://schemas.openxmlformats.org/officeDocument/2006/relationships/image" Target="../media/image30.emf"/><Relationship Id="rId9"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emf"/><Relationship Id="rId5" Type="http://schemas.openxmlformats.org/officeDocument/2006/relationships/customXml" Target="../ink/ink8.xml"/><Relationship Id="rId4" Type="http://schemas.openxmlformats.org/officeDocument/2006/relationships/image" Target="../media/image30.emf"/><Relationship Id="rId9" Type="http://schemas.openxmlformats.org/officeDocument/2006/relationships/image" Target="../media/image2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20.png"/><Relationship Id="rId5" Type="http://schemas.openxmlformats.org/officeDocument/2006/relationships/customXml" Target="../ink/ink11.xml"/><Relationship Id="rId4" Type="http://schemas.openxmlformats.org/officeDocument/2006/relationships/image" Target="../media/image210.png"/><Relationship Id="rId9" Type="http://schemas.openxmlformats.org/officeDocument/2006/relationships/image" Target="../media/image24.jpeg"/></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514350" indent="-514350">
              <a:spcBef>
                <a:spcPct val="0"/>
              </a:spcBef>
              <a:spcAft>
                <a:spcPts val="1800"/>
              </a:spcAft>
              <a:buClr>
                <a:srgbClr val="66FFFF"/>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1521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130572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42311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B33E7-46C1-4DD6-B3FA-D3ECC88643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5:3, 10</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the poor in spirit,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heaven...”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those who have been persecuted for the sake of righteousness,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heaven.</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3BFEBFD4-F5B1-4C2E-8D70-6251751EF0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623" y="3230880"/>
            <a:ext cx="2456755" cy="1645920"/>
          </a:xfrm>
          <a:prstGeom prst="rect">
            <a:avLst/>
          </a:prstGeom>
          <a:noFill/>
          <a:ln w="9525">
            <a:noFill/>
            <a:miter lim="800000"/>
            <a:headEnd/>
            <a:tailEnd/>
          </a:ln>
        </p:spPr>
      </p:pic>
    </p:spTree>
    <p:extLst>
      <p:ext uri="{BB962C8B-B14F-4D97-AF65-F5344CB8AC3E}">
        <p14:creationId xmlns:p14="http://schemas.microsoft.com/office/powerpoint/2010/main" val="90016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457200" indent="-45720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160035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457200" indent="-45720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88469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3181CFE-CBF5-4865-8A5E-9987B5BB2424}"/>
              </a:ext>
            </a:extLst>
          </p:cNvPr>
          <p:cNvSpPr>
            <a:spLocks noGrp="1" noChangeArrowheads="1"/>
          </p:cNvSpPr>
          <p:nvPr>
            <p:ph type="subTitle" idx="4294967295"/>
          </p:nvPr>
        </p:nvSpPr>
        <p:spPr>
          <a:xfrm>
            <a:off x="0" y="228600"/>
            <a:ext cx="9144000" cy="1219200"/>
          </a:xfrm>
        </p:spPr>
        <p:txBody>
          <a:bodyPr lIns="92075" tIns="46038" rIns="92075" bIns="46038"/>
          <a:lstStyle/>
          <a:p>
            <a:pPr algn="ctr">
              <a:buFont typeface="Wingdings" panose="05000000000000000000" pitchFamily="2" charset="2"/>
              <a:buNone/>
              <a:defRPr/>
            </a:pPr>
            <a:r>
              <a:rPr lang="en-US" sz="3600" i="1" dirty="0">
                <a:solidFill>
                  <a:schemeClr val="tx2"/>
                </a:solidFill>
                <a:effectLst>
                  <a:outerShdw blurRad="38100" dist="38100" dir="2700000" algn="tl">
                    <a:srgbClr val="000000">
                      <a:alpha val="43137"/>
                    </a:srgbClr>
                  </a:outerShdw>
                </a:effectLst>
                <a:ea typeface="+mj-ea"/>
                <a:cs typeface="+mj-cs"/>
              </a:rPr>
              <a:t>The Dispensational and Kingdom Implications of the ‘Lord’s Prayer’ In Matthew 6:9-13</a:t>
            </a:r>
          </a:p>
        </p:txBody>
      </p:sp>
      <p:pic>
        <p:nvPicPr>
          <p:cNvPr id="19461" name="Picture 5">
            <a:extLst>
              <a:ext uri="{FF2B5EF4-FFF2-40B4-BE49-F238E27FC236}">
                <a16:creationId xmlns:a16="http://schemas.microsoft.com/office/drawing/2014/main" id="{F13A73BE-FE6B-429E-9E3A-5E6BD3F511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1674" y="1600200"/>
            <a:ext cx="3640652" cy="4114800"/>
          </a:xfrm>
          <a:prstGeom prst="ellipse">
            <a:avLst/>
          </a:prstGeom>
          <a:ln>
            <a:noFill/>
          </a:ln>
          <a:effectLst>
            <a:softEdge rad="112500"/>
          </a:effectLst>
          <a:extLst/>
        </p:spPr>
      </p:pic>
      <p:sp>
        <p:nvSpPr>
          <p:cNvPr id="6" name="Rectangle 3">
            <a:extLst>
              <a:ext uri="{FF2B5EF4-FFF2-40B4-BE49-F238E27FC236}">
                <a16:creationId xmlns:a16="http://schemas.microsoft.com/office/drawing/2014/main" id="{ABB716AF-B2D2-4043-9620-B386C0C50AB8}"/>
              </a:ext>
            </a:extLst>
          </p:cNvPr>
          <p:cNvSpPr txBox="1">
            <a:spLocks noChangeArrowheads="1"/>
          </p:cNvSpPr>
          <p:nvPr/>
        </p:nvSpPr>
        <p:spPr bwMode="auto">
          <a:xfrm>
            <a:off x="914400" y="5591175"/>
            <a:ext cx="7315200" cy="1038225"/>
          </a:xfrm>
          <a:prstGeom prst="rect">
            <a:avLst/>
          </a:prstGeom>
          <a:noFill/>
          <a:ln w="9525">
            <a:noFill/>
            <a:miter lim="800000"/>
            <a:headEnd/>
            <a:tailEnd/>
          </a:ln>
          <a:effectLst/>
        </p:spPr>
        <p:txBody>
          <a:bodyPr lIns="92075" tIns="46038" rIns="92075" bIns="46038"/>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defRPr/>
            </a:pPr>
            <a:r>
              <a:rPr lang="en-US" sz="6000" i="1" dirty="0">
                <a:solidFill>
                  <a:srgbClr val="FFC000"/>
                </a:solidFill>
                <a:latin typeface="Calibri" pitchFamily="34" charset="0"/>
                <a:cs typeface="Calibri" pitchFamily="34" charset="0"/>
              </a:rPr>
              <a:t>Matthew 6:9-13</a:t>
            </a:r>
          </a:p>
        </p:txBody>
      </p:sp>
    </p:spTree>
    <p:extLst>
      <p:ext uri="{BB962C8B-B14F-4D97-AF65-F5344CB8AC3E}">
        <p14:creationId xmlns:p14="http://schemas.microsoft.com/office/powerpoint/2010/main" val="83571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kingdom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21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600700" cy="1295400"/>
          </a:xfrm>
        </p:spPr>
        <p:txBody>
          <a:bodyPr anchor="t"/>
          <a:lstStyle/>
          <a:p>
            <a:pPr algn="ctr">
              <a:spcAft>
                <a:spcPts val="0"/>
              </a:spcAft>
              <a:defRPr/>
            </a:pPr>
            <a:r>
              <a:rPr lang="en-US" sz="3600" kern="1200" dirty="0">
                <a:effectLst>
                  <a:outerShdw blurRad="38100" dist="38100" dir="2700000" algn="tl">
                    <a:srgbClr val="000000">
                      <a:alpha val="43137"/>
                    </a:srgbClr>
                  </a:outerShdw>
                </a:effectLst>
                <a:ea typeface="+mn-ea"/>
                <a:cs typeface="Calibri" panose="020F0502020204030204" pitchFamily="34" charset="0"/>
              </a:rPr>
              <a:t>Harry </a:t>
            </a:r>
            <a:r>
              <a:rPr lang="en-US" sz="3600" kern="1200" dirty="0" err="1">
                <a:effectLst>
                  <a:outerShdw blurRad="38100" dist="38100" dir="2700000" algn="tl">
                    <a:srgbClr val="000000">
                      <a:alpha val="43137"/>
                    </a:srgbClr>
                  </a:outerShdw>
                </a:effectLst>
                <a:ea typeface="+mn-ea"/>
                <a:cs typeface="Calibri" panose="020F0502020204030204" pitchFamily="34" charset="0"/>
              </a:rPr>
              <a:t>Ironside</a:t>
            </a:r>
            <a:br>
              <a:rPr lang="en-US" sz="3600" b="1" u="sng"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Henry Allen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Ironside</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 Expository Notes on the Gospel of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Mattthew</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 (New York: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Loizeaux</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 1948), 63.</a:t>
            </a:r>
            <a:endParaRPr lang="en-US" sz="2000" i="1"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p:cNvSpPr>
            <a:spLocks noGrp="1" noChangeArrowheads="1"/>
          </p:cNvSpPr>
          <p:nvPr>
            <p:ph type="body" idx="1"/>
          </p:nvPr>
        </p:nvSpPr>
        <p:spPr>
          <a:xfrm>
            <a:off x="2667000" y="1676400"/>
            <a:ext cx="6400800" cy="4876800"/>
          </a:xfrm>
        </p:spPr>
        <p:txBody>
          <a:bodyPr/>
          <a:lstStyle/>
          <a:p>
            <a:pPr marL="0" indent="0" algn="just">
              <a:buFontTx/>
              <a:buNone/>
              <a:defRPr/>
            </a:pPr>
            <a:r>
              <a:rPr lang="en-US" sz="3600" i="1"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Jesus Himself could not pray for it, for it includes a request for forgiveness of sins, and He was ever the Sinless One.</a:t>
            </a:r>
            <a:r>
              <a:rPr lang="en-US" sz="3600" i="1" dirty="0">
                <a:effectLst>
                  <a:outerShdw blurRad="38100" dist="38100" dir="2700000" algn="tl">
                    <a:srgbClr val="000000">
                      <a:alpha val="43137"/>
                    </a:srgbClr>
                  </a:outerShdw>
                </a:effectLst>
                <a:cs typeface="Calibri" panose="020F0502020204030204" pitchFamily="34" charset="0"/>
              </a:rPr>
              <a:t>”</a:t>
            </a:r>
          </a:p>
        </p:txBody>
      </p:sp>
      <p:pic>
        <p:nvPicPr>
          <p:cNvPr id="1026" name="Picture 2" descr="Image result for harry ironside">
            <a:extLst>
              <a:ext uri="{FF2B5EF4-FFF2-40B4-BE49-F238E27FC236}">
                <a16:creationId xmlns:a16="http://schemas.microsoft.com/office/drawing/2014/main" id="{21287D1D-3E5D-471D-A337-43B341BFE8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1" y="1905000"/>
            <a:ext cx="243839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2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D622190-CAAD-4742-8F0A-D5563EB114B5}"/>
              </a:ext>
            </a:extLst>
          </p:cNvPr>
          <p:cNvSpPr>
            <a:spLocks noGrp="1" noChangeArrowheads="1"/>
          </p:cNvSpPr>
          <p:nvPr>
            <p:ph type="title"/>
          </p:nvPr>
        </p:nvSpPr>
        <p:spPr>
          <a:xfrm>
            <a:off x="1676400" y="228600"/>
            <a:ext cx="5791200" cy="8382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Matthew’s 3-fold Purpose</a:t>
            </a:r>
          </a:p>
        </p:txBody>
      </p:sp>
      <p:sp>
        <p:nvSpPr>
          <p:cNvPr id="17411" name="Rectangle 3">
            <a:extLst>
              <a:ext uri="{FF2B5EF4-FFF2-40B4-BE49-F238E27FC236}">
                <a16:creationId xmlns:a16="http://schemas.microsoft.com/office/drawing/2014/main" id="{5F6AC893-DE3F-4B51-8695-6BC169A991EE}"/>
              </a:ext>
            </a:extLst>
          </p:cNvPr>
          <p:cNvSpPr>
            <a:spLocks noGrp="1" noChangeArrowheads="1"/>
          </p:cNvSpPr>
          <p:nvPr>
            <p:ph type="body" idx="1"/>
          </p:nvPr>
        </p:nvSpPr>
        <p:spPr>
          <a:xfrm>
            <a:off x="152400" y="1295400"/>
            <a:ext cx="8839200" cy="4191000"/>
          </a:xfrm>
        </p:spPr>
        <p:txBody>
          <a:bodyPr/>
          <a:lstStyle/>
          <a:p>
            <a:pPr marL="457200"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explain:</a:t>
            </a:r>
          </a:p>
          <a:p>
            <a:pPr marL="857250" lvl="1"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that Jesus in whom they had believed, was the long-awaited Jewish Messiah,</a:t>
            </a:r>
          </a:p>
          <a:p>
            <a:pPr marL="857250" lvl="1"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why the kingdom had been postponed despite the fact that the king had arrived, and</a:t>
            </a:r>
          </a:p>
          <a:p>
            <a:pPr marL="857250" lvl="1" indent="-457200"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interim program of God during the kingdom’s absence.</a:t>
            </a:r>
          </a:p>
        </p:txBody>
      </p:sp>
      <p:pic>
        <p:nvPicPr>
          <p:cNvPr id="34820" name="Picture 4" descr="King_of_Kings[1]">
            <a:extLst>
              <a:ext uri="{FF2B5EF4-FFF2-40B4-BE49-F238E27FC236}">
                <a16:creationId xmlns:a16="http://schemas.microsoft.com/office/drawing/2014/main" id="{1DACCFFD-8163-4ED3-96AA-53C4ADBD23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2314" y="5257800"/>
            <a:ext cx="101308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a:extLst>
              <a:ext uri="{FF2B5EF4-FFF2-40B4-BE49-F238E27FC236}">
                <a16:creationId xmlns:a16="http://schemas.microsoft.com/office/drawing/2014/main" id="{26FC9951-9960-4B1E-B17D-D7F0AE99DA38}"/>
              </a:ext>
            </a:extLst>
          </p:cNvPr>
          <p:cNvSpPr txBox="1">
            <a:spLocks noChangeArrowheads="1"/>
          </p:cNvSpPr>
          <p:nvPr/>
        </p:nvSpPr>
        <p:spPr bwMode="auto">
          <a:xfrm>
            <a:off x="2133600" y="6381690"/>
            <a:ext cx="464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18-20</a:t>
            </a:r>
          </a:p>
        </p:txBody>
      </p:sp>
      <p:pic>
        <p:nvPicPr>
          <p:cNvPr id="6" name="Picture 5">
            <a:extLst>
              <a:ext uri="{FF2B5EF4-FFF2-40B4-BE49-F238E27FC236}">
                <a16:creationId xmlns:a16="http://schemas.microsoft.com/office/drawing/2014/main" id="{3CEC8419-33B2-458D-A12F-1D6B609A3E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10985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112.</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819400" y="1562476"/>
            <a:ext cx="6172200" cy="4762123"/>
          </a:xfrm>
        </p:spPr>
        <p:txBody>
          <a:bodyPr/>
          <a:lstStyle/>
          <a:p>
            <a:pPr marL="0" indent="0" algn="just" eaLnBrk="1" hangingPunct="1">
              <a:spcBef>
                <a:spcPts val="0"/>
              </a:spcBef>
              <a:buNone/>
              <a:defRPr/>
            </a:pPr>
            <a:r>
              <a:rPr lang="en-US" sz="40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sample prayer, it can be concluded, is given in the context of the coming kingdom. </a:t>
            </a:r>
            <a:r>
              <a:rPr lang="en-US" b="1" u="sng" dirty="0">
                <a:solidFill>
                  <a:srgbClr val="FFFFCC"/>
                </a:solidFill>
                <a:effectLst>
                  <a:outerShdw blurRad="38100" dist="38100" dir="2700000" algn="tl">
                    <a:srgbClr val="000000">
                      <a:alpha val="43137"/>
                    </a:srgbClr>
                  </a:outerShdw>
                </a:effectLst>
              </a:rPr>
              <a:t>The first three requests</a:t>
            </a:r>
            <a:r>
              <a:rPr lang="en-US" dirty="0">
                <a:effectLst>
                  <a:outerShdw blurRad="38100" dist="38100" dir="2700000" algn="tl">
                    <a:srgbClr val="000000">
                      <a:alpha val="43137"/>
                    </a:srgbClr>
                  </a:outerShdw>
                </a:effectLst>
              </a:rPr>
              <a:t> are petitions for the coming of the kingdom. </a:t>
            </a:r>
            <a:r>
              <a:rPr lang="en-US" b="1" u="sng" dirty="0">
                <a:solidFill>
                  <a:srgbClr val="FFFFCC"/>
                </a:solidFill>
                <a:effectLst>
                  <a:outerShdw blurRad="38100" dist="38100" dir="2700000" algn="tl">
                    <a:srgbClr val="000000">
                      <a:alpha val="43137"/>
                    </a:srgbClr>
                  </a:outerShdw>
                </a:effectLst>
              </a:rPr>
              <a:t>The last three</a:t>
            </a:r>
            <a:r>
              <a:rPr lang="en-US" dirty="0">
                <a:effectLst>
                  <a:outerShdw blurRad="38100" dist="38100" dir="2700000" algn="tl">
                    <a:srgbClr val="000000">
                      <a:alpha val="43137"/>
                    </a:srgbClr>
                  </a:outerShdw>
                </a:effectLst>
              </a:rPr>
              <a:t> are for the needs of the disciples in the interim preceding the establishment of the kingdom</a:t>
            </a:r>
            <a:r>
              <a:rPr lang="en-US" sz="40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152400" y="18288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535043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D52DF971-0DD3-4E07-A547-D5A4D80B1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355889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38749D0E-A2C2-476F-9CEC-7727A68C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309593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A8D3156F-8842-438F-95D0-92713A13E1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362622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Hallowed be Your name</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7524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Isaiah 29:23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But when he sees his children, the work of My hands, in his midst, They will </a:t>
            </a:r>
            <a:r>
              <a:rPr lang="en-US" sz="3600" b="1" u="sng" dirty="0">
                <a:solidFill>
                  <a:srgbClr val="FFFFCC"/>
                </a:solidFill>
                <a:effectLst>
                  <a:outerShdw blurRad="38100" dist="38100" dir="2700000" algn="tl">
                    <a:srgbClr val="000000">
                      <a:alpha val="43137"/>
                    </a:srgbClr>
                  </a:outerShdw>
                </a:effectLst>
                <a:cs typeface="Arial" charset="0"/>
              </a:rPr>
              <a:t>sanctify My name</a:t>
            </a:r>
            <a:r>
              <a:rPr lang="en-US" sz="3600" dirty="0">
                <a:effectLst>
                  <a:outerShdw blurRad="38100" dist="38100" dir="2700000" algn="tl">
                    <a:srgbClr val="000000">
                      <a:alpha val="43137"/>
                    </a:srgbClr>
                  </a:outerShdw>
                </a:effectLst>
              </a:rPr>
              <a:t>; Indeed, they will sanctify the Holy One of Jacob And will stand in awe of the God of Israel.</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3924099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Ezekiel 36:23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dirty="0">
                <a:effectLst>
                  <a:outerShdw blurRad="38100" dist="38100" dir="2700000" algn="tl">
                    <a:srgbClr val="000000">
                      <a:alpha val="43137"/>
                    </a:srgbClr>
                  </a:outerShdw>
                </a:effectLst>
              </a:rPr>
              <a:t>I will vindicate the holiness of </a:t>
            </a:r>
            <a:r>
              <a:rPr lang="en-US" b="1" u="sng" dirty="0">
                <a:solidFill>
                  <a:srgbClr val="FFFFCC"/>
                </a:solidFill>
                <a:effectLst>
                  <a:outerShdw blurRad="38100" dist="38100" dir="2700000" algn="tl">
                    <a:srgbClr val="000000">
                      <a:alpha val="43137"/>
                    </a:srgbClr>
                  </a:outerShdw>
                </a:effectLst>
              </a:rPr>
              <a:t>My great name</a:t>
            </a:r>
            <a:r>
              <a:rPr lang="en-US" dirty="0">
                <a:effectLst>
                  <a:outerShdw blurRad="38100" dist="38100" dir="2700000" algn="tl">
                    <a:srgbClr val="000000">
                      <a:alpha val="43137"/>
                    </a:srgbClr>
                  </a:outerShdw>
                </a:effectLst>
              </a:rPr>
              <a:t> which has been profaned among the nations, which you have profaned in their midst. Then the nations will know that I am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declares the Lord </a:t>
            </a:r>
            <a:r>
              <a:rPr lang="en-US" cap="small" dirty="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“when I prove Myself holy among you in their sight</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324892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B2A36041-E65A-4050-8621-A428E22737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335944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kingdom come</a:t>
            </a:r>
            <a:r>
              <a:rPr lang="en-US" sz="3600" dirty="0">
                <a:effectLst>
                  <a:outerShdw blurRad="38100" dist="38100" dir="2700000" algn="tl">
                    <a:srgbClr val="000000">
                      <a:alpha val="43137"/>
                    </a:srgbClr>
                  </a:outerShdw>
                </a:effectLst>
                <a:latin typeface="Calibri" panose="020F0502020204030204" pitchFamily="34" charset="0"/>
              </a:rPr>
              <a:t>.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6118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87914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298555859"/>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kumimoji="0" lang="en-US" sz="28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85102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3352800" y="1143000"/>
            <a:ext cx="5638800" cy="5486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Kingdom Characteristics </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Is. 2:1-4; 11:6-9; 65:17-25</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Jerusalem = center of world spiritual and political authority</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Perfect justice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World peace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Peace in the animal kingdom</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Universal spiritual knowledge. </a:t>
            </a: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28600" y="1295400"/>
            <a:ext cx="2771043" cy="3657600"/>
          </a:xfrm>
        </p:spPr>
      </p:pic>
    </p:spTree>
    <p:extLst>
      <p:ext uri="{BB962C8B-B14F-4D97-AF65-F5344CB8AC3E}">
        <p14:creationId xmlns:p14="http://schemas.microsoft.com/office/powerpoint/2010/main" val="379629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233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2:44</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those kings the God of heaven will set up a kingdom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will never be destroyed, and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will not be left for another people; it will crush and put an end to all these kingdoms, but it will itself endure forever.”</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EEF3D0-0F95-4C8B-A9F5-B2FB72422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7563" y="3429000"/>
            <a:ext cx="2328874" cy="1603387"/>
          </a:xfrm>
          <a:prstGeom prst="rect">
            <a:avLst/>
          </a:prstGeom>
        </p:spPr>
      </p:pic>
    </p:spTree>
    <p:extLst>
      <p:ext uri="{BB962C8B-B14F-4D97-AF65-F5344CB8AC3E}">
        <p14:creationId xmlns:p14="http://schemas.microsoft.com/office/powerpoint/2010/main" val="1058846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1729BEE-F8F4-4498-B210-EC269EEDBF2B}"/>
              </a:ext>
            </a:extLst>
          </p:cNvPr>
          <p:cNvSpPr>
            <a:spLocks noGrp="1"/>
          </p:cNvSpPr>
          <p:nvPr>
            <p:ph type="title"/>
          </p:nvPr>
        </p:nvSpPr>
        <p:spPr>
          <a:xfrm>
            <a:off x="2114550" y="228600"/>
            <a:ext cx="4914900" cy="1066800"/>
          </a:xfrm>
        </p:spPr>
        <p:txBody>
          <a:bodyPr/>
          <a:lstStyle/>
          <a:p>
            <a:pPr algn="ctr"/>
            <a:r>
              <a:rPr lang="en-US" altLang="en-US" sz="3600" dirty="0"/>
              <a:t>College of Biblical Studies </a:t>
            </a:r>
            <a:br>
              <a:rPr lang="en-US" altLang="en-US" sz="3600" dirty="0"/>
            </a:br>
            <a:r>
              <a:rPr lang="en-US" altLang="en-US" sz="3600" dirty="0"/>
              <a:t>Doctrinal Statement</a:t>
            </a:r>
          </a:p>
        </p:txBody>
      </p:sp>
      <p:sp>
        <p:nvSpPr>
          <p:cNvPr id="3" name="Content Placeholder 2">
            <a:extLst>
              <a:ext uri="{FF2B5EF4-FFF2-40B4-BE49-F238E27FC236}">
                <a16:creationId xmlns:a16="http://schemas.microsoft.com/office/drawing/2014/main" id="{ECB7D4B2-5AC7-4420-8CD8-26B0FEADDDD2}"/>
              </a:ext>
            </a:extLst>
          </p:cNvPr>
          <p:cNvSpPr>
            <a:spLocks noGrp="1"/>
          </p:cNvSpPr>
          <p:nvPr>
            <p:ph idx="1"/>
          </p:nvPr>
        </p:nvSpPr>
        <p:spPr>
          <a:xfrm>
            <a:off x="133350" y="1600200"/>
            <a:ext cx="8782050" cy="4876800"/>
          </a:xfrm>
        </p:spPr>
        <p:txBody>
          <a:bodyPr/>
          <a:lstStyle/>
          <a:p>
            <a:pPr marL="0" indent="0" algn="just">
              <a:buNone/>
              <a:defRPr/>
            </a:pPr>
            <a:r>
              <a:rPr lang="en-US" dirty="0">
                <a:effectLst/>
              </a:rPr>
              <a:t>The </a:t>
            </a:r>
            <a:r>
              <a:rPr lang="en-US" b="1" u="sng" kern="1200" dirty="0">
                <a:solidFill>
                  <a:srgbClr val="FFFFCC"/>
                </a:solidFill>
                <a:effectLst/>
                <a:cs typeface="Calibri" panose="020F0502020204030204" pitchFamily="34" charset="0"/>
              </a:rPr>
              <a:t>imminent return of the Lord</a:t>
            </a:r>
            <a:r>
              <a:rPr lang="en-US" dirty="0">
                <a:effectLst/>
              </a:rPr>
              <a:t>, which is the blessed hope of the Church, </a:t>
            </a:r>
            <a:r>
              <a:rPr lang="en-US" b="1" u="sng" kern="1200" dirty="0">
                <a:solidFill>
                  <a:srgbClr val="FFFFCC"/>
                </a:solidFill>
                <a:effectLst/>
                <a:cs typeface="Calibri" panose="020F0502020204030204" pitchFamily="34" charset="0"/>
              </a:rPr>
              <a:t>is to be followed in order by: the tribulation; the establishment of the reign of Christ on earth for one thousand years</a:t>
            </a:r>
            <a:r>
              <a:rPr lang="en-US" dirty="0">
                <a:effectLst/>
              </a:rPr>
              <a:t>; the eternal state of punishment for the unsaved and the eternal state of blessing for the saved (Titus 2:13; 1 Thess. 1:10; 4:13‑18; 5:4‑10; Rev. 3:10; Matt. 24:21, 29, 30; 25:31; Rev. 20:1‑6, 11‑15; Matt. 25:46).</a:t>
            </a:r>
          </a:p>
        </p:txBody>
      </p:sp>
      <p:pic>
        <p:nvPicPr>
          <p:cNvPr id="49156" name="Picture 2" descr="http://t3.gstatic.com/images?q=tbn:ANd9GcSrat0BAAxf0f6e99fGVhOrwYjhfy8HKJv3ouVbgNqiaXrn-jLL">
            <a:extLst>
              <a:ext uri="{FF2B5EF4-FFF2-40B4-BE49-F238E27FC236}">
                <a16:creationId xmlns:a16="http://schemas.microsoft.com/office/drawing/2014/main" id="{DC908D52-FFCB-47F6-AB33-09FEA54B48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0" y="104775"/>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00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190D013-F4F9-41CA-B2BE-54D748951CE5}"/>
              </a:ext>
            </a:extLst>
          </p:cNvPr>
          <p:cNvSpPr>
            <a:spLocks noGrp="1"/>
          </p:cNvSpPr>
          <p:nvPr>
            <p:ph type="title" idx="4294967295"/>
          </p:nvPr>
        </p:nvSpPr>
        <p:spPr>
          <a:xfrm>
            <a:off x="1600200" y="228600"/>
            <a:ext cx="5943600" cy="609600"/>
          </a:xfrm>
        </p:spPr>
        <p:txBody>
          <a:bodyPr/>
          <a:lstStyle/>
          <a:p>
            <a:pPr algn="ctr"/>
            <a:r>
              <a:rPr lang="en-US" altLang="en-US" sz="3600" dirty="0">
                <a:effectLst>
                  <a:outerShdw blurRad="38100" dist="38100" dir="2700000" algn="tl">
                    <a:srgbClr val="000000">
                      <a:alpha val="43137"/>
                    </a:srgbClr>
                  </a:outerShdw>
                </a:effectLst>
              </a:rPr>
              <a:t>SLBC Position Statement No. 4</a:t>
            </a:r>
          </a:p>
        </p:txBody>
      </p:sp>
      <p:pic>
        <p:nvPicPr>
          <p:cNvPr id="50181" name="Picture 2" descr="http://docs-eu.livesiteadmin.com/24e40b27-8e38-459e-8f71-bbb6c6361a35/257bd009f93e73cdff5dedd4becd2498.jpg">
            <a:extLst>
              <a:ext uri="{FF2B5EF4-FFF2-40B4-BE49-F238E27FC236}">
                <a16:creationId xmlns:a16="http://schemas.microsoft.com/office/drawing/2014/main" id="{C38B080B-EBD6-4F70-A8F2-D888283CF6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152400"/>
            <a:ext cx="898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a:extLst>
              <a:ext uri="{FF2B5EF4-FFF2-40B4-BE49-F238E27FC236}">
                <a16:creationId xmlns:a16="http://schemas.microsoft.com/office/drawing/2014/main" id="{5EB93BD4-84C8-478D-BB2E-DA3551B1452F}"/>
              </a:ext>
            </a:extLst>
          </p:cNvPr>
          <p:cNvSpPr>
            <a:spLocks noChangeArrowheads="1"/>
          </p:cNvSpPr>
          <p:nvPr/>
        </p:nvSpPr>
        <p:spPr bwMode="auto">
          <a:xfrm>
            <a:off x="0" y="10879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DISPENSATIONS</a:t>
            </a:r>
            <a:r>
              <a:rPr lang="en-US" altLang="en-US" sz="2800" b="1" dirty="0">
                <a:effectLst>
                  <a:outerShdw blurRad="38100" dist="38100" dir="2700000" algn="tl">
                    <a:srgbClr val="000000">
                      <a:alpha val="43137"/>
                    </a:srgbClr>
                  </a:outerShdw>
                </a:effectLst>
                <a:latin typeface="Calibri" panose="020F0502020204030204" pitchFamily="34" charset="0"/>
              </a:rPr>
              <a:t> - </a:t>
            </a:r>
            <a:r>
              <a:rPr lang="en-US" altLang="en-US" sz="2800" dirty="0">
                <a:effectLst>
                  <a:outerShdw blurRad="38100" dist="38100" dir="2700000" algn="tl">
                    <a:srgbClr val="000000">
                      <a:alpha val="43137"/>
                    </a:srgbClr>
                  </a:outerShdw>
                </a:effectLst>
                <a:latin typeface="Calibri" panose="020F0502020204030204" pitchFamily="34" charset="0"/>
              </a:rPr>
              <a:t>A Dispensation is a specific manner in which God governs during a particular period of time. We are a dispensational church. That is, we believe that God has chosen to administer or govern His purpose on earth through man under varying dispensations. These changes in government are a result of God’s choice, and do not indicate that His character ever changes. </a:t>
            </a:r>
            <a:r>
              <a:rPr lang="en-US" alt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least three of these dispensations</a:t>
            </a:r>
            <a:r>
              <a:rPr lang="en-US" altLang="en-US" sz="2800" dirty="0">
                <a:effectLst>
                  <a:outerShdw blurRad="38100" dist="38100" dir="2700000" algn="tl">
                    <a:srgbClr val="000000">
                      <a:alpha val="43137"/>
                    </a:srgbClr>
                  </a:outerShdw>
                </a:effectLst>
                <a:latin typeface="Calibri" panose="020F0502020204030204" pitchFamily="34" charset="0"/>
              </a:rPr>
              <a:t> are mentioned in the Bible and are the subject of extended revelation, viz.: </a:t>
            </a:r>
            <a:r>
              <a:rPr lang="en-US" alt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 of the Mosaic Law, the present Dispensation of Grace, and the future Dispensation of the Millennial Kingdom</a:t>
            </a:r>
            <a:r>
              <a:rPr lang="en-US" altLang="en-US" sz="2800" dirty="0">
                <a:effectLst>
                  <a:outerShdw blurRad="38100" dist="38100" dir="2700000" algn="tl">
                    <a:srgbClr val="000000">
                      <a:alpha val="43137"/>
                    </a:srgbClr>
                  </a:outerShdw>
                </a:effectLst>
                <a:latin typeface="Calibri" panose="020F0502020204030204" pitchFamily="34" charset="0"/>
              </a:rPr>
              <a:t>. In interpreting the Bible, we believe that </a:t>
            </a:r>
            <a:r>
              <a:rPr lang="en-US" alt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distinct and should not be intermingled or confused.</a:t>
            </a:r>
          </a:p>
        </p:txBody>
      </p:sp>
    </p:spTree>
    <p:extLst>
      <p:ext uri="{BB962C8B-B14F-4D97-AF65-F5344CB8AC3E}">
        <p14:creationId xmlns:p14="http://schemas.microsoft.com/office/powerpoint/2010/main" val="1386891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700338" y="228600"/>
            <a:ext cx="3743325"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108.</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3200400" y="1562477"/>
            <a:ext cx="5638800" cy="3542924"/>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Toussaint criticizes “those who with Platonic concepts subjectively spiritualize the future aspect of the kingdom of God in Christ’s teaching.”</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52425"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70966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683508" y="228600"/>
            <a:ext cx="3776985" cy="106680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13160"/>
            <a:ext cx="9144000" cy="49400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rPr>
              <a:t>It should be remembered that Jesus was teaching His disciples how to pray, and the petitioning for God to bring about His kingdom certainly indicates that the world in which we live is not yet under His rule. Jesus introduced the kingdom at His appearing (cf. Matthew 4:17) but was rejected by His own people who chose to have Caesar as their king (John 19:15). He was not declaring that the kingdom would come in the hearts of His servants but that it would exercise dominion over the whole earth (</a:t>
            </a:r>
            <a:r>
              <a:rPr lang="en-US" sz="2600" i="1" dirty="0" err="1">
                <a:effectLst>
                  <a:outerShdw blurRad="38100" dist="38100" dir="2700000" algn="tl">
                    <a:srgbClr val="000000">
                      <a:alpha val="43137"/>
                    </a:srgbClr>
                  </a:outerShdw>
                </a:effectLst>
                <a:latin typeface="Calibri" panose="020F0502020204030204" pitchFamily="34" charset="0"/>
              </a:rPr>
              <a:t>gē</a:t>
            </a:r>
            <a:r>
              <a:rPr lang="en-US" sz="2600" dirty="0">
                <a:effectLst>
                  <a:outerShdw blurRad="38100" dist="38100" dir="2700000" algn="tl">
                    <a:srgbClr val="000000">
                      <a:alpha val="43137"/>
                    </a:srgbClr>
                  </a:outerShdw>
                </a:effectLst>
                <a:latin typeface="Calibri" panose="020F0502020204030204" pitchFamily="34" charset="0"/>
              </a:rPr>
              <a:t>). Thus, even though He was the Messiah and brought the promise of the kingdom to the nation, the kingdom is still expressed in eschatological terms, ‘let it come,’ because it is not yet realized in human history since the Messiah was rejected and killed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9" name="Picture 8">
            <a:extLst>
              <a:ext uri="{FF2B5EF4-FFF2-40B4-BE49-F238E27FC236}">
                <a16:creationId xmlns:a16="http://schemas.microsoft.com/office/drawing/2014/main" id="{BFE26C01-971A-4B7E-88D9-5E236FB963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17" y="121920"/>
            <a:ext cx="916229" cy="1371600"/>
          </a:xfrm>
          <a:prstGeom prst="rect">
            <a:avLst/>
          </a:prstGeom>
        </p:spPr>
      </p:pic>
    </p:spTree>
    <p:extLst>
      <p:ext uri="{BB962C8B-B14F-4D97-AF65-F5344CB8AC3E}">
        <p14:creationId xmlns:p14="http://schemas.microsoft.com/office/powerpoint/2010/main" val="3324736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E3EBEA30-7126-42D0-B4CE-D6975A6E8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4171284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will be done, On earth as it is in heaven</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27527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110.</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971800" y="1562477"/>
            <a:ext cx="6033070" cy="2819400"/>
          </a:xfrm>
        </p:spPr>
        <p:txBody>
          <a:bodyPr/>
          <a:lstStyle/>
          <a:p>
            <a:pPr marL="0" indent="0" algn="just" eaLnBrk="1" hangingPunct="1">
              <a:spcBef>
                <a:spcPts val="0"/>
              </a:spcBef>
              <a:buNone/>
              <a:defRPr/>
            </a:pPr>
            <a:r>
              <a:rPr lang="en-US" sz="3600" dirty="0">
                <a:effectLst/>
              </a:rPr>
              <a:t>In other words, Matthew 6:10b “is an appeal for God’s sovereignty to be absolutely manifested on earth.”</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04800"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4076209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7E2B5-93F8-47B6-B4EF-ED223620E7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92415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8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5245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172980AB-27F7-42EA-88D9-FB4157624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846948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1F31BE75-F8D0-4561-96FB-7D363D433B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530376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500" y="228600"/>
            <a:ext cx="3429000" cy="1257300"/>
          </a:xfrm>
        </p:spPr>
        <p:txBody>
          <a:bodyPr/>
          <a:lstStyle/>
          <a:p>
            <a:pPr algn="ctr">
              <a:defRPr/>
            </a:pPr>
            <a:r>
              <a:rPr lang="en-US" sz="3600" dirty="0">
                <a:effectLst>
                  <a:outerShdw blurRad="38100" dist="38100" dir="2700000" algn="tl">
                    <a:srgbClr val="000000">
                      <a:alpha val="43137"/>
                    </a:srgbClr>
                  </a:outerShdw>
                </a:effectLst>
                <a:latin typeface="Calibri" panose="020F0502020204030204" pitchFamily="34" charset="0"/>
              </a:rPr>
              <a:t>John Walvoord</a:t>
            </a:r>
            <a:br>
              <a:rPr lang="en-US" sz="2000" dirty="0">
                <a:effectLst>
                  <a:outerShdw blurRad="38100" dist="38100" dir="2700000" algn="tl">
                    <a:srgbClr val="000000">
                      <a:alpha val="43137"/>
                    </a:srgbClr>
                  </a:outerShdw>
                </a:effectLst>
                <a:latin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rPr>
              <a:t>Matthew: Thy Kingdom Come</a:t>
            </a:r>
            <a:r>
              <a:rPr lang="en-US" sz="2000" dirty="0">
                <a:solidFill>
                  <a:schemeClr val="tx1"/>
                </a:solidFill>
                <a:effectLst>
                  <a:outerShdw blurRad="38100" dist="38100" dir="2700000" algn="tl">
                    <a:srgbClr val="000000">
                      <a:alpha val="43137"/>
                    </a:srgbClr>
                  </a:outerShdw>
                </a:effectLst>
              </a:rPr>
              <a:t> (Chicago: Moody, 1974), 53.</a:t>
            </a:r>
          </a:p>
        </p:txBody>
      </p:sp>
      <p:sp>
        <p:nvSpPr>
          <p:cNvPr id="16387" name="Rectangle 3"/>
          <p:cNvSpPr>
            <a:spLocks noGrp="1" noChangeArrowheads="1"/>
          </p:cNvSpPr>
          <p:nvPr>
            <p:ph type="body" idx="1"/>
          </p:nvPr>
        </p:nvSpPr>
        <p:spPr>
          <a:xfrm>
            <a:off x="0" y="5524500"/>
            <a:ext cx="9144000" cy="1257300"/>
          </a:xfrm>
        </p:spPr>
        <p:txBody>
          <a:bodyPr/>
          <a:lstStyle/>
          <a:p>
            <a:pPr marL="0" indent="0" algn="just">
              <a:buFontTx/>
              <a:buNone/>
              <a:defRPr/>
            </a:pPr>
            <a:r>
              <a:rPr lang="en-US" sz="3600" i="1"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rPr>
              <a:t>In verse 11, the petitions are changed to the first person relating to human need</a:t>
            </a:r>
            <a:r>
              <a:rPr lang="en-US" sz="3600" dirty="0">
                <a:effectLst>
                  <a:outerShdw blurRad="38100" dist="38100" dir="2700000" algn="tl">
                    <a:srgbClr val="000000">
                      <a:alpha val="43137"/>
                    </a:srgbClr>
                  </a:outerShdw>
                </a:effectLst>
                <a:latin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9508" cy="1097280"/>
          </a:xfrm>
          <a:prstGeom prst="rect">
            <a:avLst/>
          </a:prstGeom>
          <a:noFill/>
        </p:spPr>
      </p:pic>
      <p:pic>
        <p:nvPicPr>
          <p:cNvPr id="3" name="Picture 2">
            <a:extLst>
              <a:ext uri="{FF2B5EF4-FFF2-40B4-BE49-F238E27FC236}">
                <a16:creationId xmlns:a16="http://schemas.microsoft.com/office/drawing/2014/main" id="{CF378BFA-40F1-4DF4-A6BC-6C93EE2D4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714351"/>
            <a:ext cx="4876800" cy="3657600"/>
          </a:xfrm>
          <a:prstGeom prst="rect">
            <a:avLst/>
          </a:prstGeom>
        </p:spPr>
      </p:pic>
    </p:spTree>
    <p:extLst>
      <p:ext uri="{BB962C8B-B14F-4D97-AF65-F5344CB8AC3E}">
        <p14:creationId xmlns:p14="http://schemas.microsoft.com/office/powerpoint/2010/main" val="200356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EB3F24BB-84E5-402C-8956-1EDF6902F2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356555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latin typeface="Calibri" panose="020F0502020204030204" pitchFamily="34" charset="0"/>
              </a:rPr>
              <a:t>9 </a:t>
            </a:r>
            <a:r>
              <a:rPr lang="en-US" sz="3600" dirty="0">
                <a:latin typeface="Calibri" panose="020F0502020204030204" pitchFamily="34" charset="0"/>
              </a:rPr>
              <a:t>Pray, then, in this way: ‘Our Father who is in heaven, Hallowed be Your name. </a:t>
            </a:r>
            <a:r>
              <a:rPr lang="en-US" sz="3600" b="1" baseline="30000" dirty="0">
                <a:latin typeface="Calibri" panose="020F0502020204030204" pitchFamily="34" charset="0"/>
              </a:rPr>
              <a:t>10 </a:t>
            </a:r>
            <a:r>
              <a:rPr lang="en-US" sz="3600" dirty="0">
                <a:latin typeface="Calibri" panose="020F0502020204030204" pitchFamily="34" charset="0"/>
              </a:rPr>
              <a:t>Your kingdom come. Your will be done, On earth as it is in heaven. </a:t>
            </a:r>
            <a:r>
              <a:rPr lang="en-US" sz="3600" b="1" baseline="30000" dirty="0">
                <a:latin typeface="Calibri" panose="020F0502020204030204" pitchFamily="34" charset="0"/>
              </a:rPr>
              <a:t>11 </a:t>
            </a:r>
            <a:r>
              <a:rPr lang="en-US" sz="3600" b="1" u="sng" dirty="0">
                <a:solidFill>
                  <a:srgbClr val="FFFFCC"/>
                </a:solidFill>
                <a:latin typeface="Calibri" panose="020F0502020204030204" pitchFamily="34" charset="0"/>
              </a:rPr>
              <a:t>Give us this day our daily bread</a:t>
            </a:r>
            <a:r>
              <a:rPr lang="en-US" sz="3600" dirty="0">
                <a:latin typeface="Calibri" panose="020F0502020204030204" pitchFamily="34" charset="0"/>
              </a:rPr>
              <a:t>. </a:t>
            </a:r>
            <a:r>
              <a:rPr lang="en-US" sz="3600" b="1" baseline="30000" dirty="0">
                <a:latin typeface="Calibri" panose="020F0502020204030204" pitchFamily="34" charset="0"/>
              </a:rPr>
              <a:t>12 </a:t>
            </a:r>
            <a:r>
              <a:rPr lang="en-US" sz="3600" dirty="0">
                <a:latin typeface="Calibri" panose="020F0502020204030204" pitchFamily="34" charset="0"/>
              </a:rPr>
              <a:t>And forgive us our debts, as we also have forgiven our debtors.</a:t>
            </a:r>
            <a:r>
              <a:rPr lang="en-US" sz="3600" b="1" baseline="30000" dirty="0">
                <a:latin typeface="Calibri" panose="020F0502020204030204" pitchFamily="34" charset="0"/>
              </a:rPr>
              <a:t>13 </a:t>
            </a:r>
            <a:r>
              <a:rPr lang="en-US" sz="3600" dirty="0">
                <a:latin typeface="Calibri" panose="020F0502020204030204" pitchFamily="34" charset="0"/>
              </a:rPr>
              <a:t>And do not lead us into temptation, but deliver us from evil</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34889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504428" y="228600"/>
            <a:ext cx="4277371" cy="106680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148.</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827606" y="1600200"/>
            <a:ext cx="6196823" cy="48946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According to Glasscock, ‘Bread’ was most likely used figuratively for food in general (Gen. 3:19).”</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F92B4B8D-5BE8-495C-A245-99E1290CC9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3850" y="1790700"/>
            <a:ext cx="2443276" cy="3657600"/>
          </a:xfrm>
          <a:prstGeom prst="rect">
            <a:avLst/>
          </a:prstGeom>
        </p:spPr>
      </p:pic>
    </p:spTree>
    <p:extLst>
      <p:ext uri="{BB962C8B-B14F-4D97-AF65-F5344CB8AC3E}">
        <p14:creationId xmlns:p14="http://schemas.microsoft.com/office/powerpoint/2010/main" val="3525404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Amos 9:13 </a:t>
            </a:r>
          </a:p>
          <a:p>
            <a:pPr marL="0" lvl="0" indent="0" algn="just" eaLnBrk="1" hangingPunct="1">
              <a:spcBef>
                <a:spcPct val="0"/>
              </a:spcBef>
              <a:spcAft>
                <a:spcPts val="1200"/>
              </a:spcAft>
              <a:buClrTx/>
              <a:buSzTx/>
              <a:buNone/>
            </a:pPr>
            <a:r>
              <a:rPr lang="en-US" sz="40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Behold, days are coming,” declares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plowman will overtake the reaper</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the </a:t>
            </a:r>
            <a:r>
              <a:rPr lang="en-US" sz="3600" dirty="0" err="1">
                <a:effectLst>
                  <a:outerShdw blurRad="38100" dist="38100" dir="2700000" algn="tl">
                    <a:srgbClr val="000000">
                      <a:alpha val="43137"/>
                    </a:srgbClr>
                  </a:outerShdw>
                </a:effectLst>
              </a:rPr>
              <a:t>treader</a:t>
            </a:r>
            <a:r>
              <a:rPr lang="en-US" sz="3600" dirty="0">
                <a:effectLst>
                  <a:outerShdw blurRad="38100" dist="38100" dir="2700000" algn="tl">
                    <a:srgbClr val="000000">
                      <a:alpha val="43137"/>
                    </a:srgbClr>
                  </a:outerShdw>
                </a:effectLst>
              </a:rPr>
              <a:t> of grapes him who sows seed;</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mountains will drip sweet wine</a:t>
            </a:r>
            <a:br>
              <a:rPr lang="en-US" sz="40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all the hills will be dissolved</a:t>
            </a:r>
            <a:r>
              <a:rPr lang="en-US" sz="4000" dirty="0">
                <a:effectLst>
                  <a:outerShdw blurRad="38100" dist="38100" dir="2700000" algn="tl">
                    <a:srgbClr val="000000">
                      <a:alpha val="43137"/>
                    </a:srgbClr>
                  </a:outerShdw>
                </a:effectLst>
              </a:rPr>
              <a:t>.</a:t>
            </a:r>
            <a:r>
              <a:rPr lang="en-US" altLang="en-US" sz="40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657600"/>
            <a:ext cx="2047875" cy="1371600"/>
          </a:xfrm>
          <a:prstGeom prst="rect">
            <a:avLst/>
          </a:prstGeom>
          <a:noFill/>
          <a:ln w="9525">
            <a:noFill/>
            <a:miter lim="800000"/>
            <a:headEnd/>
            <a:tailEnd/>
          </a:ln>
        </p:spPr>
      </p:pic>
    </p:spTree>
    <p:extLst>
      <p:ext uri="{BB962C8B-B14F-4D97-AF65-F5344CB8AC3E}">
        <p14:creationId xmlns:p14="http://schemas.microsoft.com/office/powerpoint/2010/main" val="69781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4800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Isaiah 65:21-22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b="1"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They will build houses and inhabit </a:t>
            </a:r>
            <a:r>
              <a:rPr lang="en-US" sz="3600" i="1" dirty="0">
                <a:effectLst>
                  <a:outerShdw blurRad="38100" dist="38100" dir="2700000" algn="tl">
                    <a:srgbClr val="000000">
                      <a:alpha val="43137"/>
                    </a:srgbClr>
                  </a:outerShdw>
                </a:effectLst>
              </a:rPr>
              <a:t>them</a:t>
            </a:r>
            <a:r>
              <a:rPr lang="en-US" sz="3600" dirty="0">
                <a:effectLst>
                  <a:outerShdw blurRad="38100" dist="38100" dir="2700000" algn="tl">
                    <a:srgbClr val="000000">
                      <a:alpha val="43137"/>
                    </a:srgbClr>
                  </a:outerShdw>
                </a:effectLst>
              </a:rPr>
              <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also plant vineyards and eat their fruit.</a:t>
            </a:r>
            <a:br>
              <a:rPr lang="en-US" sz="3600" dirty="0">
                <a:effectLst>
                  <a:outerShdw blurRad="38100" dist="38100" dir="2700000" algn="tl">
                    <a:srgbClr val="000000">
                      <a:alpha val="43137"/>
                    </a:srgbClr>
                  </a:outerShdw>
                </a:effectLst>
              </a:rPr>
            </a:br>
            <a:r>
              <a:rPr lang="en-US" sz="3600" b="1" baseline="30000" dirty="0">
                <a:effectLst>
                  <a:outerShdw blurRad="38100" dist="38100" dir="2700000" algn="tl">
                    <a:srgbClr val="000000">
                      <a:alpha val="43137"/>
                    </a:srgbClr>
                  </a:outerShdw>
                </a:effectLst>
              </a:rPr>
              <a:t>22 </a:t>
            </a:r>
            <a:r>
              <a:rPr lang="en-US" sz="3600" dirty="0">
                <a:effectLst>
                  <a:outerShdw blurRad="38100" dist="38100" dir="2700000" algn="tl">
                    <a:srgbClr val="000000">
                      <a:alpha val="43137"/>
                    </a:srgbClr>
                  </a:outerShdw>
                </a:effectLst>
              </a:rPr>
              <a:t>They will not build and another inhabit,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not plant and another eat;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For as the lifetime of a tree, </a:t>
            </a:r>
            <a:r>
              <a:rPr lang="en-US" sz="3600" i="1" dirty="0">
                <a:effectLst>
                  <a:outerShdw blurRad="38100" dist="38100" dir="2700000" algn="tl">
                    <a:srgbClr val="000000">
                      <a:alpha val="43137"/>
                    </a:srgbClr>
                  </a:outerShdw>
                </a:effectLst>
              </a:rPr>
              <a:t>so will be</a:t>
            </a:r>
            <a:r>
              <a:rPr lang="en-US" sz="3600" dirty="0">
                <a:effectLst>
                  <a:outerShdw blurRad="38100" dist="38100" dir="2700000" algn="tl">
                    <a:srgbClr val="000000">
                      <a:alpha val="43137"/>
                    </a:srgbClr>
                  </a:outerShdw>
                </a:effectLst>
              </a:rPr>
              <a:t> the days of My people, And My chosen ones will wear out the work of their hands.</a:t>
            </a:r>
            <a:r>
              <a:rPr lang="en-US" altLang="en-US" sz="3600" dirty="0">
                <a:solidFill>
                  <a:srgbClr val="FFFFFF"/>
                </a:solidFill>
                <a:effectLst>
                  <a:outerShdw blurRad="38100" dist="38100" dir="2700000" algn="tl">
                    <a:srgbClr val="000000">
                      <a:alpha val="43137"/>
                    </a:srgbClr>
                  </a:outerShdw>
                </a:effectLst>
                <a:cs typeface="Arial" charset="0"/>
              </a:rPr>
              <a:t>”</a:t>
            </a:r>
          </a:p>
        </p:txBody>
      </p:sp>
    </p:spTree>
    <p:extLst>
      <p:ext uri="{BB962C8B-B14F-4D97-AF65-F5344CB8AC3E}">
        <p14:creationId xmlns:p14="http://schemas.microsoft.com/office/powerpoint/2010/main" val="500564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Zechariah 8:12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For </a:t>
            </a:r>
            <a:r>
              <a:rPr lang="en-US" sz="3600" i="1" dirty="0">
                <a:effectLst>
                  <a:outerShdw blurRad="38100" dist="38100" dir="2700000" algn="tl">
                    <a:srgbClr val="000000">
                      <a:alpha val="43137"/>
                    </a:srgbClr>
                  </a:outerShdw>
                </a:effectLst>
              </a:rPr>
              <a:t>there will be</a:t>
            </a:r>
            <a:r>
              <a:rPr lang="en-US" sz="3600" dirty="0">
                <a:effectLst>
                  <a:outerShdw blurRad="38100" dist="38100" dir="2700000" algn="tl">
                    <a:srgbClr val="000000">
                      <a:alpha val="43137"/>
                    </a:srgbClr>
                  </a:outerShdw>
                </a:effectLst>
              </a:rPr>
              <a:t> peace for the seed: the vine will yield its fruit, the land will yield its produce and the heavens will give their dew; and I will cause the remnant of this people to inherit all these </a:t>
            </a:r>
            <a:r>
              <a:rPr lang="en-US" sz="3600" i="1" dirty="0">
                <a:effectLst>
                  <a:outerShdw blurRad="38100" dist="38100" dir="2700000" algn="tl">
                    <a:srgbClr val="000000">
                      <a:alpha val="43137"/>
                    </a:srgbClr>
                  </a:outerShdw>
                </a:effectLst>
              </a:rPr>
              <a:t>things</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909608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A4F4ED3-27FA-43A6-8FE3-B681D25A8AC2}"/>
              </a:ext>
            </a:extLst>
          </p:cNvPr>
          <p:cNvSpPr>
            <a:spLocks noGrp="1" noChangeArrowheads="1"/>
          </p:cNvSpPr>
          <p:nvPr>
            <p:ph type="title"/>
          </p:nvPr>
        </p:nvSpPr>
        <p:spPr>
          <a:xfrm>
            <a:off x="2209800" y="274320"/>
            <a:ext cx="4724400" cy="1097280"/>
          </a:xfrm>
        </p:spPr>
        <p:txBody>
          <a:bodyPr/>
          <a:lstStyle/>
          <a:p>
            <a:pPr algn="ctr" eaLnBrk="1" hangingPunct="1">
              <a:spcAft>
                <a:spcPts val="1200"/>
              </a:spcAft>
            </a:pPr>
            <a:r>
              <a:rPr lang="en-US" altLang="en-US" sz="3600" dirty="0"/>
              <a:t>Matthew’s Audience</a:t>
            </a:r>
            <a:br>
              <a:rPr lang="en-US" altLang="en-US" sz="3600" dirty="0"/>
            </a:br>
            <a:r>
              <a:rPr 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Stanley D. Toussaint, Behold the King: A Study of Matthew (Grand Rapids, Kregel, 2005), 15-18.</a:t>
            </a:r>
            <a:endParaRPr lang="en-US" altLang="en-US" sz="2400" dirty="0">
              <a:solidFill>
                <a:schemeClr val="tx1"/>
              </a:solidFill>
              <a:cs typeface="Calibri" panose="020F0502020204030204" pitchFamily="34" charset="0"/>
            </a:endParaRPr>
          </a:p>
        </p:txBody>
      </p:sp>
      <p:sp>
        <p:nvSpPr>
          <p:cNvPr id="15363" name="Rectangle 3">
            <a:extLst>
              <a:ext uri="{FF2B5EF4-FFF2-40B4-BE49-F238E27FC236}">
                <a16:creationId xmlns:a16="http://schemas.microsoft.com/office/drawing/2014/main" id="{C01C116C-E6FB-4ABD-899C-FF57F4A001B3}"/>
              </a:ext>
            </a:extLst>
          </p:cNvPr>
          <p:cNvSpPr>
            <a:spLocks noGrp="1" noChangeArrowheads="1"/>
          </p:cNvSpPr>
          <p:nvPr>
            <p:ph type="body" idx="1"/>
          </p:nvPr>
        </p:nvSpPr>
        <p:spPr>
          <a:xfrm>
            <a:off x="457200" y="1371600"/>
            <a:ext cx="6629400" cy="5105400"/>
          </a:xfrm>
        </p:spPr>
        <p:txBody>
          <a:bodyPr/>
          <a:lstStyle/>
          <a:p>
            <a:pPr marL="457200" indent="-457200" eaLnBrk="1" hangingPunct="1">
              <a:spcBef>
                <a:spcPts val="0"/>
              </a:spcBef>
              <a:spcAft>
                <a:spcPts val="900"/>
              </a:spcAft>
              <a:defRPr/>
            </a:pPr>
            <a:r>
              <a:rPr lang="en-US" sz="2800" dirty="0"/>
              <a:t>Jewish</a:t>
            </a:r>
          </a:p>
          <a:p>
            <a:pPr marL="914400" lvl="1" indent="-457200" eaLnBrk="1" hangingPunct="1">
              <a:spcBef>
                <a:spcPts val="0"/>
              </a:spcBef>
              <a:spcAft>
                <a:spcPts val="900"/>
              </a:spcAft>
              <a:defRPr/>
            </a:pPr>
            <a:r>
              <a:rPr lang="en-US" sz="2800" dirty="0"/>
              <a:t>OT citations</a:t>
            </a:r>
          </a:p>
          <a:p>
            <a:pPr marL="914400" lvl="1" indent="-457200" eaLnBrk="1" hangingPunct="1">
              <a:spcBef>
                <a:spcPts val="0"/>
              </a:spcBef>
              <a:spcAft>
                <a:spcPts val="900"/>
              </a:spcAft>
              <a:defRPr/>
            </a:pPr>
            <a:r>
              <a:rPr lang="en-US" sz="2800" dirty="0"/>
              <a:t>Five fold structure</a:t>
            </a:r>
          </a:p>
          <a:p>
            <a:pPr marL="914400" lvl="1" indent="-457200" eaLnBrk="1" hangingPunct="1">
              <a:spcBef>
                <a:spcPts val="0"/>
              </a:spcBef>
              <a:spcAft>
                <a:spcPts val="900"/>
              </a:spcAft>
              <a:defRPr/>
            </a:pPr>
            <a:r>
              <a:rPr lang="en-US" sz="2800" dirty="0"/>
              <a:t>Jewish vocabulary</a:t>
            </a:r>
          </a:p>
          <a:p>
            <a:pPr marL="914400" lvl="1" indent="-457200" eaLnBrk="1" hangingPunct="1">
              <a:spcBef>
                <a:spcPts val="0"/>
              </a:spcBef>
              <a:spcAft>
                <a:spcPts val="900"/>
              </a:spcAft>
              <a:defRPr/>
            </a:pPr>
            <a:r>
              <a:rPr lang="en-US" sz="2800" dirty="0"/>
              <a:t>Jewish subject matter</a:t>
            </a:r>
          </a:p>
          <a:p>
            <a:pPr marL="914400" lvl="1" indent="-457200" eaLnBrk="1" hangingPunct="1">
              <a:spcBef>
                <a:spcPts val="0"/>
              </a:spcBef>
              <a:spcAft>
                <a:spcPts val="900"/>
              </a:spcAft>
              <a:defRPr/>
            </a:pPr>
            <a:r>
              <a:rPr lang="en-US" sz="2800" dirty="0"/>
              <a:t>Genealogy (Matt 1; Luke 3)</a:t>
            </a:r>
          </a:p>
          <a:p>
            <a:pPr marL="914400" lvl="1" indent="-457200" eaLnBrk="1" hangingPunct="1">
              <a:spcBef>
                <a:spcPts val="0"/>
              </a:spcBef>
              <a:spcAft>
                <a:spcPts val="900"/>
              </a:spcAft>
              <a:defRPr/>
            </a:pPr>
            <a:r>
              <a:rPr lang="en-US" sz="2800" dirty="0"/>
              <a:t>Focus on Peter (Gal 2:7-8)</a:t>
            </a:r>
          </a:p>
          <a:p>
            <a:pPr marL="914400" lvl="1" indent="-457200" eaLnBrk="1" hangingPunct="1">
              <a:spcBef>
                <a:spcPts val="0"/>
              </a:spcBef>
              <a:spcAft>
                <a:spcPts val="900"/>
              </a:spcAft>
              <a:defRPr/>
            </a:pPr>
            <a:r>
              <a:rPr lang="en-US" sz="2800" dirty="0"/>
              <a:t>Unexplained Jewish customs</a:t>
            </a:r>
          </a:p>
          <a:p>
            <a:pPr marL="914400" lvl="1" indent="-457200" eaLnBrk="1" hangingPunct="1">
              <a:spcBef>
                <a:spcPts val="0"/>
              </a:spcBef>
              <a:spcAft>
                <a:spcPts val="900"/>
              </a:spcAft>
              <a:defRPr/>
            </a:pPr>
            <a:r>
              <a:rPr lang="en-US" sz="2800" dirty="0"/>
              <a:t>Church fathers</a:t>
            </a:r>
          </a:p>
          <a:p>
            <a:pPr marL="457200" indent="-457200" eaLnBrk="1" hangingPunct="1">
              <a:spcBef>
                <a:spcPts val="0"/>
              </a:spcBef>
              <a:spcAft>
                <a:spcPts val="900"/>
              </a:spcAft>
              <a:defRPr/>
            </a:pPr>
            <a:r>
              <a:rPr lang="en-US" sz="2800" dirty="0"/>
              <a:t>Believers: Eusebius, Origen</a:t>
            </a:r>
          </a:p>
        </p:txBody>
      </p:sp>
      <p:pic>
        <p:nvPicPr>
          <p:cNvPr id="31748" name="Picture 4" descr="King_of_Kings[1]">
            <a:extLst>
              <a:ext uri="{FF2B5EF4-FFF2-40B4-BE49-F238E27FC236}">
                <a16:creationId xmlns:a16="http://schemas.microsoft.com/office/drawing/2014/main" id="{8A79FE0D-B824-4708-8967-6B4F0D75BF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1828800"/>
            <a:ext cx="2659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FEB3541-5594-443C-A38A-DC46FFC50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24841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9E4FC52-4677-469A-A220-78E42B9E6B46}"/>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Divisions of Five</a:t>
            </a:r>
            <a:br>
              <a:rPr lang="en-US" altLang="en-US" sz="40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Toussaint, </a:t>
            </a:r>
            <a:r>
              <a:rPr lang="en-US" altLang="en-US" sz="2400" i="1" dirty="0">
                <a:solidFill>
                  <a:schemeClr val="tx1"/>
                </a:solidFill>
                <a:effectLst>
                  <a:outerShdw blurRad="38100" dist="38100" dir="2700000" algn="tl">
                    <a:srgbClr val="000000">
                      <a:alpha val="43137"/>
                    </a:srgbClr>
                  </a:outerShdw>
                </a:effectLst>
                <a:cs typeface="Calibri" panose="020F0502020204030204" pitchFamily="34" charset="0"/>
              </a:rPr>
              <a:t>Behold the King</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 15-18</a:t>
            </a:r>
          </a:p>
        </p:txBody>
      </p:sp>
      <p:sp>
        <p:nvSpPr>
          <p:cNvPr id="24579" name="Rectangle 3">
            <a:extLst>
              <a:ext uri="{FF2B5EF4-FFF2-40B4-BE49-F238E27FC236}">
                <a16:creationId xmlns:a16="http://schemas.microsoft.com/office/drawing/2014/main" id="{08C68FC3-44D8-44AC-8F64-8A8E3AAAE860}"/>
              </a:ext>
            </a:extLst>
          </p:cNvPr>
          <p:cNvSpPr>
            <a:spLocks noGrp="1" noChangeArrowheads="1"/>
          </p:cNvSpPr>
          <p:nvPr>
            <p:ph type="body" sz="half" idx="4294967295"/>
          </p:nvPr>
        </p:nvSpPr>
        <p:spPr>
          <a:xfrm>
            <a:off x="3733800" y="1524000"/>
            <a:ext cx="5334000" cy="3352800"/>
          </a:xfrm>
        </p:spPr>
        <p:txBody>
          <a:bodyPr/>
          <a:lstStyle/>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Sermon on the Mount (5-7) </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Missions Discourse (10)</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Parables (13)</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Humility Discourse (18)</a:t>
            </a:r>
          </a:p>
          <a:p>
            <a:pPr marL="457200" indent="-457200" eaLnBrk="1" hangingPunct="1">
              <a:buSzPct val="100000"/>
              <a:buFontTx/>
              <a:buAutoNum type="arabicPeriod"/>
              <a:defRPr/>
            </a:pPr>
            <a:r>
              <a:rPr lang="en-US" dirty="0">
                <a:effectLst>
                  <a:outerShdw blurRad="38100" dist="38100" dir="2700000" algn="tl">
                    <a:srgbClr val="000000">
                      <a:alpha val="43137"/>
                    </a:srgbClr>
                  </a:outerShdw>
                </a:effectLst>
                <a:cs typeface="Calibri" panose="020F0502020204030204" pitchFamily="34" charset="0"/>
              </a:rPr>
              <a:t>Olivet Discourse (24-25)</a:t>
            </a:r>
          </a:p>
        </p:txBody>
      </p:sp>
      <p:sp>
        <p:nvSpPr>
          <p:cNvPr id="32772" name="Rectangle 4">
            <a:extLst>
              <a:ext uri="{FF2B5EF4-FFF2-40B4-BE49-F238E27FC236}">
                <a16:creationId xmlns:a16="http://schemas.microsoft.com/office/drawing/2014/main" id="{C54998CF-0009-4558-9EB0-5BC4A559983C}"/>
              </a:ext>
            </a:extLst>
          </p:cNvPr>
          <p:cNvSpPr>
            <a:spLocks noChangeArrowheads="1"/>
          </p:cNvSpPr>
          <p:nvPr/>
        </p:nvSpPr>
        <p:spPr bwMode="auto">
          <a:xfrm>
            <a:off x="628650" y="4953000"/>
            <a:ext cx="7886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US" alt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when Jesus had finished saying these things” </a:t>
            </a:r>
            <a:r>
              <a:rPr lang="en-US" alt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(7:28; 11:1; 13:53; 19:1; 26:1) </a:t>
            </a:r>
          </a:p>
        </p:txBody>
      </p:sp>
      <p:pic>
        <p:nvPicPr>
          <p:cNvPr id="32773" name="Picture 5" descr="BD07736_">
            <a:extLst>
              <a:ext uri="{FF2B5EF4-FFF2-40B4-BE49-F238E27FC236}">
                <a16:creationId xmlns:a16="http://schemas.microsoft.com/office/drawing/2014/main" id="{8F2DA382-F4DA-467A-80E6-3ADE2062780C}"/>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152400" y="1752600"/>
            <a:ext cx="3360121" cy="2514600"/>
          </a:xfrm>
        </p:spPr>
      </p:pic>
      <p:pic>
        <p:nvPicPr>
          <p:cNvPr id="7" name="Picture 6">
            <a:extLst>
              <a:ext uri="{FF2B5EF4-FFF2-40B4-BE49-F238E27FC236}">
                <a16:creationId xmlns:a16="http://schemas.microsoft.com/office/drawing/2014/main" id="{34652AE6-692A-479D-8EB8-2915312D9D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606523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65EB18-5F19-4EA4-A8A9-D49329F531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2776"/>
            <a:ext cx="9144000" cy="6632448"/>
          </a:xfrm>
          <a:prstGeom prst="rect">
            <a:avLst/>
          </a:prstGeom>
        </p:spPr>
      </p:pic>
    </p:spTree>
    <p:extLst>
      <p:ext uri="{BB962C8B-B14F-4D97-AF65-F5344CB8AC3E}">
        <p14:creationId xmlns:p14="http://schemas.microsoft.com/office/powerpoint/2010/main" val="137763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B3240CDB-72D3-4E5B-986E-B21F1E960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48739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74476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600" dirty="0">
                <a:solidFill>
                  <a:srgbClr val="00FFFF"/>
                </a:solidFill>
                <a:effectLst>
                  <a:outerShdw blurRad="38100" dist="38100" dir="2700000" algn="tl">
                    <a:srgbClr val="000000">
                      <a:alpha val="43137"/>
                    </a:srgbClr>
                  </a:outerShdw>
                </a:effectLst>
              </a:rPr>
              <a:t>Passage Conditioning Salvation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on </a:t>
            </a:r>
            <a:r>
              <a:rPr lang="en-US" sz="3600" b="1" u="sng" dirty="0">
                <a:solidFill>
                  <a:srgbClr val="FFFFCC"/>
                </a:solidFill>
                <a:effectLst>
                  <a:outerShdw blurRad="38100" dist="38100" dir="2700000" algn="tl">
                    <a:srgbClr val="000000">
                      <a:alpha val="43137"/>
                    </a:srgbClr>
                  </a:outerShdw>
                </a:effectLst>
              </a:rPr>
              <a:t>Faith Alone</a:t>
            </a:r>
            <a:r>
              <a:rPr lang="en-US" sz="3600" b="1" dirty="0">
                <a:solidFill>
                  <a:srgbClr val="FFFFCC"/>
                </a:solidFill>
                <a:effectLst>
                  <a:outerShdw blurRad="38100" dist="38100" dir="2700000" algn="tl">
                    <a:srgbClr val="000000">
                      <a:alpha val="43137"/>
                    </a:srgbClr>
                  </a:outerShdw>
                </a:effectLst>
              </a:rPr>
              <a:t> </a:t>
            </a:r>
            <a:r>
              <a:rPr lang="en-US" sz="3600" i="1" dirty="0">
                <a:solidFill>
                  <a:srgbClr val="00FFFF"/>
                </a:solidFill>
                <a:effectLst>
                  <a:outerShdw blurRad="38100" dist="38100" dir="2700000" algn="tl">
                    <a:srgbClr val="000000">
                      <a:alpha val="43137"/>
                    </a:srgbClr>
                  </a:outerShdw>
                </a:effectLst>
              </a:rPr>
              <a:t>(Sola Fide)</a:t>
            </a:r>
          </a:p>
        </p:txBody>
      </p:sp>
      <p:sp>
        <p:nvSpPr>
          <p:cNvPr id="3" name="Content Placeholder 2"/>
          <p:cNvSpPr>
            <a:spLocks noGrp="1"/>
          </p:cNvSpPr>
          <p:nvPr>
            <p:ph idx="1"/>
          </p:nvPr>
        </p:nvSpPr>
        <p:spPr>
          <a:xfrm>
            <a:off x="457200" y="1600200"/>
            <a:ext cx="8229600" cy="3886200"/>
          </a:xfrm>
        </p:spPr>
        <p:txBody>
          <a:bodyPr/>
          <a:lstStyle/>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Genesis 15:6</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John 3:16; 5:24; 6:28-29, 47; 16:8-9; 20:30-31</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Acts 16:30-31</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Romans 1:16; Ephesians 2:8-9</a:t>
            </a:r>
          </a:p>
          <a:p>
            <a:pPr marL="457200" indent="-457200">
              <a:spcBef>
                <a:spcPts val="0"/>
              </a:spcBef>
              <a:spcAft>
                <a:spcPts val="2400"/>
              </a:spcAft>
            </a:pPr>
            <a:r>
              <a:rPr lang="en-US" dirty="0">
                <a:effectLst>
                  <a:outerShdw blurRad="38100" dist="38100" dir="2700000" algn="tl">
                    <a:srgbClr val="000000">
                      <a:alpha val="43137"/>
                    </a:srgbClr>
                  </a:outerShdw>
                </a:effectLst>
                <a:cs typeface="Calibri" panose="020F0502020204030204" pitchFamily="34" charset="0"/>
              </a:rPr>
              <a:t>Hebrews 11:6</a:t>
            </a:r>
          </a:p>
        </p:txBody>
      </p:sp>
      <p:pic>
        <p:nvPicPr>
          <p:cNvPr id="4"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896" y="3997436"/>
            <a:ext cx="2127504" cy="2631964"/>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3417808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effectLst>
                  <a:outerShdw blurRad="38100" dist="38100" dir="2700000" algn="tl">
                    <a:srgbClr val="000000">
                      <a:alpha val="43137"/>
                    </a:srgbClr>
                  </a:outerShdw>
                </a:effectLst>
              </a:rPr>
              <a:t>Gen 15:6</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rPr>
              <a:t>Then he </a:t>
            </a:r>
            <a:r>
              <a:rPr lang="en-US" altLang="en-US" sz="2800" b="1" u="sng" dirty="0">
                <a:solidFill>
                  <a:srgbClr val="FFFFCC"/>
                </a:solidFill>
                <a:effectLst>
                  <a:outerShdw blurRad="38100" dist="38100" dir="2700000" algn="tl">
                    <a:srgbClr val="000000">
                      <a:alpha val="43137"/>
                    </a:srgbClr>
                  </a:outerShdw>
                </a:effectLst>
              </a:rPr>
              <a:t>believed</a:t>
            </a:r>
            <a:r>
              <a:rPr lang="en-US" altLang="en-US" sz="2800" dirty="0">
                <a:effectLst>
                  <a:outerShdw blurRad="38100" dist="38100" dir="2700000" algn="tl">
                    <a:srgbClr val="000000">
                      <a:alpha val="43137"/>
                    </a:srgbClr>
                  </a:outerShdw>
                </a:effectLst>
              </a:rPr>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209800"/>
            <a:ext cx="1847850" cy="22860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effectLst>
                  <a:outerShdw blurRad="38100" dist="38100" dir="2700000" algn="tl">
                    <a:srgbClr val="000000">
                      <a:alpha val="43137"/>
                    </a:srgbClr>
                  </a:outerShdw>
                </a:effectLst>
                <a:latin typeface="Calibri" panose="020F0502020204030204" pitchFamily="34" charset="0"/>
              </a:rPr>
              <a:t>John 3:16</a:t>
            </a:r>
          </a:p>
          <a:p>
            <a:pPr marL="0" indent="0">
              <a:spcBef>
                <a:spcPts val="0"/>
              </a:spcBef>
              <a:spcAft>
                <a:spcPts val="0"/>
              </a:spcAft>
              <a:buNone/>
              <a:defRPr/>
            </a:pPr>
            <a:r>
              <a:rPr lang="en-US" altLang="en-US" sz="2400" dirty="0">
                <a:effectLst>
                  <a:outerShdw blurRad="38100" dist="38100" dir="2700000" algn="tl">
                    <a:srgbClr val="000000">
                      <a:alpha val="43137"/>
                    </a:srgbClr>
                  </a:outerShdw>
                </a:effectLst>
                <a:latin typeface="Calibri" panose="020F0502020204030204" pitchFamily="34" charset="0"/>
              </a:rPr>
              <a:t>For God so loved the world, that He gave His only begotten Son, that whoever </a:t>
            </a:r>
            <a:r>
              <a:rPr lang="en-US" altLang="en-US" sz="2400" b="1" u="sng" dirty="0">
                <a:solidFill>
                  <a:srgbClr val="FFFFCC"/>
                </a:solidFill>
                <a:effectLst>
                  <a:outerShdw blurRad="38100" dist="38100" dir="2700000" algn="tl">
                    <a:srgbClr val="000000">
                      <a:alpha val="43137"/>
                    </a:srgbClr>
                  </a:outerShdw>
                </a:effectLst>
                <a:latin typeface="Calibri" panose="020F0502020204030204" pitchFamily="34" charset="0"/>
              </a:rPr>
              <a:t>believes</a:t>
            </a:r>
            <a:r>
              <a:rPr lang="en-US" altLang="en-US" sz="2400" dirty="0">
                <a:effectLst>
                  <a:outerShdw blurRad="38100" dist="38100" dir="2700000" algn="tl">
                    <a:srgbClr val="000000">
                      <a:alpha val="43137"/>
                    </a:srgbClr>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effectLst>
                  <a:outerShdw blurRad="38100" dist="38100" dir="2700000" algn="tl">
                    <a:srgbClr val="000000">
                      <a:alpha val="43137"/>
                    </a:srgbClr>
                  </a:outerShdw>
                </a:effectLst>
                <a:latin typeface="Calibri" panose="020F0502020204030204" pitchFamily="34" charset="0"/>
              </a:rPr>
              <a:t>Acts 16:30-31</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Believe</a:t>
            </a:r>
            <a:r>
              <a:rPr lang="en-US" altLang="en-US" sz="2800" dirty="0">
                <a:effectLst>
                  <a:outerShdw blurRad="38100" dist="38100" dir="2700000" algn="tl">
                    <a:srgbClr val="000000">
                      <a:alpha val="43137"/>
                    </a:srgbClr>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2443192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5521325"/>
            <a:ext cx="8229600" cy="1143000"/>
          </a:xfrm>
        </p:spPr>
        <p:txBody>
          <a:bodyPr/>
          <a:lstStyle/>
          <a:p>
            <a:pPr algn="ctr" eaLnBrk="1" hangingPunct="1"/>
            <a:r>
              <a:rPr lang="en-US" altLang="en-US" sz="2000" dirty="0">
                <a:solidFill>
                  <a:schemeClr val="tx1"/>
                </a:solidFill>
                <a:effectLst>
                  <a:outerShdw blurRad="38100" dist="38100" dir="2700000" algn="tl">
                    <a:srgbClr val="000000">
                      <a:alpha val="43137"/>
                    </a:srgbClr>
                  </a:outerShdw>
                </a:effectLst>
              </a:rPr>
              <a:t>Lewis Sperry Chafer, vol. 7, </a:t>
            </a:r>
            <a:r>
              <a:rPr lang="en-US" altLang="en-US" sz="2000" i="1" dirty="0">
                <a:solidFill>
                  <a:schemeClr val="tx1"/>
                </a:solidFill>
                <a:effectLst>
                  <a:outerShdw blurRad="38100" dist="38100" dir="2700000" algn="tl">
                    <a:srgbClr val="000000">
                      <a:alpha val="43137"/>
                    </a:srgbClr>
                  </a:outerShdw>
                </a:effectLst>
              </a:rPr>
              <a:t>Systematic Theology</a:t>
            </a:r>
            <a:r>
              <a:rPr lang="en-US" altLang="en-US" sz="2000" dirty="0">
                <a:solidFill>
                  <a:schemeClr val="tx1"/>
                </a:solidFill>
                <a:effectLst>
                  <a:outerShdw blurRad="38100" dist="38100" dir="2700000" algn="tl">
                    <a:srgbClr val="000000">
                      <a:alpha val="43137"/>
                    </a:srgbClr>
                  </a:outerShdw>
                </a:effectLst>
              </a:rPr>
              <a:t> </a:t>
            </a:r>
            <a:br>
              <a:rPr lang="en-US" altLang="en-US" sz="2000" dirty="0">
                <a:solidFill>
                  <a:schemeClr val="tx1"/>
                </a:solidFill>
                <a:effectLst>
                  <a:outerShdw blurRad="38100" dist="38100" dir="2700000" algn="tl">
                    <a:srgbClr val="000000">
                      <a:alpha val="43137"/>
                    </a:srgbClr>
                  </a:outerShdw>
                </a:effectLst>
              </a:rPr>
            </a:br>
            <a:r>
              <a:rPr lang="en-US" altLang="en-US" sz="2000" dirty="0">
                <a:solidFill>
                  <a:schemeClr val="tx1"/>
                </a:solidFill>
                <a:effectLst>
                  <a:outerShdw blurRad="38100" dist="38100" dir="2700000" algn="tl">
                    <a:srgbClr val="000000">
                      <a:alpha val="43137"/>
                    </a:srgbClr>
                  </a:outerShdw>
                </a:effectLst>
              </a:rPr>
              <a:t>(Grand Rapids, MI: Kregel Publications, 1993), 265-66.</a:t>
            </a:r>
          </a:p>
        </p:txBody>
      </p:sp>
      <p:sp>
        <p:nvSpPr>
          <p:cNvPr id="105475" name="Content Placeholder 2"/>
          <p:cNvSpPr>
            <a:spLocks noGrp="1"/>
          </p:cNvSpPr>
          <p:nvPr>
            <p:ph idx="1"/>
          </p:nvPr>
        </p:nvSpPr>
        <p:spPr>
          <a:xfrm>
            <a:off x="3276600" y="1219200"/>
            <a:ext cx="5495453" cy="2667000"/>
          </a:xfrm>
        </p:spPr>
        <p:txBody>
          <a:bodyPr/>
          <a:lstStyle/>
          <a:p>
            <a:pPr marL="0" indent="0" algn="just" eaLnBrk="1" hangingPunct="1">
              <a:buNone/>
            </a:pPr>
            <a:r>
              <a:rPr lang="en-US" altLang="en-US" b="1" dirty="0">
                <a:solidFill>
                  <a:srgbClr val="FFFFCC"/>
                </a:solidFill>
                <a:effectLst>
                  <a:outerShdw blurRad="38100" dist="38100" dir="2700000" algn="tl">
                    <a:srgbClr val="000000">
                      <a:alpha val="43137"/>
                    </a:srgbClr>
                  </a:outerShdw>
                </a:effectLst>
              </a:rPr>
              <a:t>“</a:t>
            </a:r>
            <a:r>
              <a:rPr lang="en-US" altLang="en-US" b="1" u="sng" dirty="0">
                <a:solidFill>
                  <a:srgbClr val="FFFFCC"/>
                </a:solidFill>
                <a:effectLst>
                  <a:outerShdw blurRad="38100" dist="38100" dir="2700000" algn="tl">
                    <a:srgbClr val="000000">
                      <a:alpha val="43137"/>
                    </a:srgbClr>
                  </a:outerShdw>
                </a:effectLst>
              </a:rPr>
              <a:t>…because upwards of 150 passages of Scripture condition salvation upon believing only</a:t>
            </a:r>
            <a:r>
              <a:rPr lang="en-US" altLang="en-US" b="1" dirty="0">
                <a:solidFill>
                  <a:srgbClr val="FFFFCC"/>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(cf. John 3:16; Acts 16:31). </a:t>
            </a:r>
          </a:p>
        </p:txBody>
      </p:sp>
      <p:pic>
        <p:nvPicPr>
          <p:cNvPr id="47108"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304802" y="1405102"/>
            <a:ext cx="2594994"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spTree>
    <p:extLst>
      <p:ext uri="{BB962C8B-B14F-4D97-AF65-F5344CB8AC3E}">
        <p14:creationId xmlns:p14="http://schemas.microsoft.com/office/powerpoint/2010/main" val="1760618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Our Father</a:t>
            </a:r>
            <a:r>
              <a:rPr lang="en-US" sz="3600" dirty="0">
                <a:effectLst>
                  <a:outerShdw blurRad="38100" dist="38100" dir="2700000" algn="tl">
                    <a:srgbClr val="000000">
                      <a:alpha val="43137"/>
                    </a:srgbClr>
                  </a:outerShdw>
                </a:effectLst>
                <a:latin typeface="Calibri" panose="020F0502020204030204" pitchFamily="34" charset="0"/>
              </a:rPr>
              <a:t>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43613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111.</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971800" y="1562477"/>
            <a:ext cx="6033070" cy="2819400"/>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Toussaint explains, “Judicial forgiveness is not in view (Acts 10:43) but fellowship (1 John 1:5–9). It is impossible for one to be in fellowship with God as long as he harbors ill will in his heart.”</a:t>
            </a:r>
          </a:p>
          <a:p>
            <a:pPr marL="0" indent="0" algn="just" eaLnBrk="1" hangingPunct="1">
              <a:spcBef>
                <a:spcPts val="0"/>
              </a:spcBef>
              <a:buNone/>
              <a:defRPr/>
            </a:pPr>
            <a:endParaRPr lang="en-US" sz="4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04800"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206183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76550" y="228600"/>
            <a:ext cx="3390900" cy="1371600"/>
          </a:xfrm>
        </p:spPr>
        <p:txBody>
          <a:bodyPr/>
          <a:lstStyle/>
          <a:p>
            <a:pPr algn="ctr">
              <a:defRPr/>
            </a:pPr>
            <a:r>
              <a:rPr lang="en-US" sz="3600" dirty="0">
                <a:effectLst>
                  <a:outerShdw blurRad="38100" dist="38100" dir="2700000" algn="tl">
                    <a:srgbClr val="000000">
                      <a:alpha val="43137"/>
                    </a:srgbClr>
                  </a:outerShdw>
                </a:effectLst>
                <a:latin typeface="Calibri" panose="020F0502020204030204" pitchFamily="34" charset="0"/>
              </a:rPr>
              <a:t>John Walvoord</a:t>
            </a:r>
            <a:br>
              <a:rPr lang="en-US" sz="2000" dirty="0">
                <a:effectLst>
                  <a:outerShdw blurRad="38100" dist="38100" dir="2700000" algn="tl">
                    <a:srgbClr val="000000">
                      <a:alpha val="43137"/>
                    </a:srgbClr>
                  </a:outerShdw>
                </a:effectLst>
                <a:latin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rPr>
              <a:t>Matthew: Thy Kingdom Come</a:t>
            </a:r>
            <a:r>
              <a:rPr lang="en-US" sz="2000" dirty="0">
                <a:solidFill>
                  <a:schemeClr val="tx1"/>
                </a:solidFill>
                <a:effectLst>
                  <a:outerShdw blurRad="38100" dist="38100" dir="2700000" algn="tl">
                    <a:srgbClr val="000000">
                      <a:alpha val="43137"/>
                    </a:srgbClr>
                  </a:outerShdw>
                </a:effectLst>
              </a:rPr>
              <a:t> (Chicago: Moody, 1974), 53.</a:t>
            </a:r>
          </a:p>
        </p:txBody>
      </p:sp>
      <p:sp>
        <p:nvSpPr>
          <p:cNvPr id="16387" name="Rectangle 3"/>
          <p:cNvSpPr>
            <a:spLocks noGrp="1" noChangeArrowheads="1"/>
          </p:cNvSpPr>
          <p:nvPr>
            <p:ph type="body" idx="1"/>
          </p:nvPr>
        </p:nvSpPr>
        <p:spPr>
          <a:xfrm>
            <a:off x="0" y="1828800"/>
            <a:ext cx="9144000" cy="2286000"/>
          </a:xfrm>
        </p:spPr>
        <p:txBody>
          <a:bodyPr/>
          <a:lstStyle/>
          <a:p>
            <a:pPr marL="0" indent="0" algn="just">
              <a:buFontTx/>
              <a:buNone/>
              <a:defRPr/>
            </a:pPr>
            <a:r>
              <a:rPr lang="en-US" sz="4000" i="1"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rPr>
              <a:t>The Christian already forgiven judicially should not expect restoration in the family unless he, himself, is forgiving</a:t>
            </a:r>
            <a:r>
              <a:rPr lang="en-US" sz="4000" dirty="0">
                <a:effectLst>
                  <a:outerShdw blurRad="38100" dist="38100" dir="2700000" algn="tl">
                    <a:srgbClr val="000000">
                      <a:alpha val="43137"/>
                    </a:srgbClr>
                  </a:outerShdw>
                </a:effectLst>
                <a:latin typeface="Calibri" panose="020F0502020204030204" pitchFamily="34" charset="0"/>
              </a:rPr>
              <a:t>.</a:t>
            </a:r>
            <a:r>
              <a:rPr lang="en-US" sz="4000"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9508" cy="1097280"/>
          </a:xfrm>
          <a:prstGeom prst="rect">
            <a:avLst/>
          </a:prstGeom>
          <a:noFill/>
        </p:spPr>
      </p:pic>
    </p:spTree>
    <p:extLst>
      <p:ext uri="{BB962C8B-B14F-4D97-AF65-F5344CB8AC3E}">
        <p14:creationId xmlns:p14="http://schemas.microsoft.com/office/powerpoint/2010/main" val="2227774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664457" y="228600"/>
            <a:ext cx="3815086" cy="126492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148-49.</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53012"/>
            <a:ext cx="9144000" cy="510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It is not likely here that the issue of forgiveness is referring to initial redemptive forgiveness (for salvation) but the forgiveness for offense against the Father in the perpetual daily life situation (for fellowship). There is no salvific passage that requires the one being saved to perform any act, such as forgiving others, in order to gain forgiveness. The overwhelming testimony of Scripture is that salvation from eternal torment is a free gift not granted on the basis of any act (Eph. 2:8-9; Titus 3:5; Rom. 4:5; etc.).”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9" name="Picture 8">
            <a:extLst>
              <a:ext uri="{FF2B5EF4-FFF2-40B4-BE49-F238E27FC236}">
                <a16:creationId xmlns:a16="http://schemas.microsoft.com/office/drawing/2014/main" id="{2F5B6C43-994E-4064-95E8-3D4E53AAAB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17" y="121920"/>
            <a:ext cx="916229" cy="1371600"/>
          </a:xfrm>
          <a:prstGeom prst="rect">
            <a:avLst/>
          </a:prstGeom>
        </p:spPr>
      </p:pic>
    </p:spTree>
    <p:extLst>
      <p:ext uri="{BB962C8B-B14F-4D97-AF65-F5344CB8AC3E}">
        <p14:creationId xmlns:p14="http://schemas.microsoft.com/office/powerpoint/2010/main" val="4249106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EABDF6F-625B-410F-BE0E-ACF15485DAB2}"/>
              </a:ext>
            </a:extLst>
          </p:cNvPr>
          <p:cNvSpPr>
            <a:spLocks noGrp="1"/>
          </p:cNvSpPr>
          <p:nvPr>
            <p:ph type="title" idx="4294967295"/>
          </p:nvPr>
        </p:nvSpPr>
        <p:spPr>
          <a:xfrm>
            <a:off x="685800" y="228600"/>
            <a:ext cx="7772400" cy="11430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rPr>
              <a:t>Three Tenses of Salvation</a:t>
            </a:r>
          </a:p>
        </p:txBody>
      </p:sp>
      <p:graphicFrame>
        <p:nvGraphicFramePr>
          <p:cNvPr id="4" name="Content Placeholder 3">
            <a:extLst>
              <a:ext uri="{FF2B5EF4-FFF2-40B4-BE49-F238E27FC236}">
                <a16:creationId xmlns:a16="http://schemas.microsoft.com/office/drawing/2014/main" id="{A32121C4-9522-486F-B55C-F0372234B047}"/>
              </a:ext>
            </a:extLst>
          </p:cNvPr>
          <p:cNvGraphicFramePr>
            <a:graphicFrameLocks noGrp="1"/>
          </p:cNvGraphicFramePr>
          <p:nvPr>
            <p:ph idx="4294967295"/>
            <p:extLst>
              <p:ext uri="{D42A27DB-BD31-4B8C-83A1-F6EECF244321}">
                <p14:modId xmlns:p14="http://schemas.microsoft.com/office/powerpoint/2010/main" val="2560662231"/>
              </p:ext>
            </p:extLst>
          </p:nvPr>
        </p:nvGraphicFramePr>
        <p:xfrm>
          <a:off x="152400" y="1447800"/>
          <a:ext cx="8915400" cy="3429000"/>
        </p:xfrm>
        <a:graphic>
          <a:graphicData uri="http://schemas.openxmlformats.org/drawingml/2006/table">
            <a:tbl>
              <a:tblPr>
                <a:tableStyleId>{16D9F66E-5EB9-4882-86FB-DCBF35E3C3E4}</a:tableStyleId>
              </a:tblPr>
              <a:tblGrid>
                <a:gridCol w="26416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50154">
                <a:tc>
                  <a:txBody>
                    <a:bodyPr/>
                    <a:lstStyle/>
                    <a:p>
                      <a:pPr algn="ctr"/>
                      <a:r>
                        <a:rPr lang="en-US" sz="2400" b="1" u="none" dirty="0">
                          <a:latin typeface="Calibri" pitchFamily="34" charset="0"/>
                          <a:cs typeface="Calibri" pitchFamily="34" charset="0"/>
                        </a:rPr>
                        <a:t>Phase</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Justification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i="0" u="none" dirty="0">
                          <a:latin typeface="Calibri" pitchFamily="34" charset="0"/>
                          <a:cs typeface="Calibri" pitchFamily="34" charset="0"/>
                        </a:rPr>
                        <a:t>Sanctification</a:t>
                      </a:r>
                      <a:endParaRPr lang="en-US" sz="2400" b="1" i="0"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i="1" u="sng" dirty="0">
                          <a:latin typeface="Calibri" pitchFamily="34" charset="0"/>
                          <a:cs typeface="Calibri" pitchFamily="34" charset="0"/>
                        </a:rPr>
                        <a:t>Glorification</a:t>
                      </a:r>
                      <a:endParaRPr lang="en-US" sz="2400" b="1" i="1" u="sng" dirty="0">
                        <a:solidFill>
                          <a:srgbClr val="FFFF00"/>
                        </a:solidFill>
                        <a:latin typeface="Calibri" pitchFamily="34" charset="0"/>
                        <a:cs typeface="Calibri" pitchFamily="34" charset="0"/>
                      </a:endParaRPr>
                    </a:p>
                  </a:txBody>
                  <a:tcPr marT="45712" marB="45712" anchor="ctr">
                    <a:solidFill>
                      <a:srgbClr val="FFFFCC"/>
                    </a:solidFill>
                  </a:tcPr>
                </a:tc>
                <a:extLst>
                  <a:ext uri="{0D108BD9-81ED-4DB2-BD59-A6C34878D82A}">
                    <a16:rowId xmlns:a16="http://schemas.microsoft.com/office/drawing/2014/main" val="10000"/>
                  </a:ext>
                </a:extLst>
              </a:tr>
              <a:tr h="696747">
                <a:tc>
                  <a:txBody>
                    <a:bodyPr/>
                    <a:lstStyle/>
                    <a:p>
                      <a:pPr algn="ctr"/>
                      <a:r>
                        <a:rPr lang="en-US" sz="2400" b="1" u="none" dirty="0">
                          <a:latin typeface="Calibri" pitchFamily="34" charset="0"/>
                          <a:cs typeface="Calibri" pitchFamily="34" charset="0"/>
                        </a:rPr>
                        <a:t>Tense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Past</a:t>
                      </a:r>
                    </a:p>
                  </a:txBody>
                  <a:tcPr marT="45712" marB="45712" anchor="ctr"/>
                </a:tc>
                <a:tc>
                  <a:txBody>
                    <a:bodyPr/>
                    <a:lstStyle/>
                    <a:p>
                      <a:pPr algn="ctr"/>
                      <a:r>
                        <a:rPr lang="en-US" sz="2400" b="1" i="0"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Future</a:t>
                      </a:r>
                    </a:p>
                  </a:txBody>
                  <a:tcPr marT="45712" marB="45712" anchor="ctr">
                    <a:solidFill>
                      <a:srgbClr val="FFFFCC"/>
                    </a:solidFill>
                  </a:tcPr>
                </a:tc>
                <a:extLst>
                  <a:ext uri="{0D108BD9-81ED-4DB2-BD59-A6C34878D82A}">
                    <a16:rowId xmlns:a16="http://schemas.microsoft.com/office/drawing/2014/main" val="10001"/>
                  </a:ext>
                </a:extLst>
              </a:tr>
              <a:tr h="898619">
                <a:tc>
                  <a:txBody>
                    <a:bodyPr/>
                    <a:lstStyle/>
                    <a:p>
                      <a:pPr algn="ctr"/>
                      <a:r>
                        <a:rPr lang="en-US" sz="2400" b="1" u="none" dirty="0">
                          <a:latin typeface="Calibri" pitchFamily="34" charset="0"/>
                          <a:cs typeface="Calibri" pitchFamily="34" charset="0"/>
                        </a:rPr>
                        <a:t>Saved from sin’s:</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i="0" u="none" dirty="0">
                          <a:solidFill>
                            <a:srgbClr val="C00000"/>
                          </a:solidFill>
                          <a:latin typeface="Calibri" pitchFamily="34" charset="0"/>
                          <a:cs typeface="Calibri" pitchFamily="34" charset="0"/>
                        </a:rPr>
                        <a:t>Power</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Presence</a:t>
                      </a:r>
                    </a:p>
                  </a:txBody>
                  <a:tcPr marT="45712" marB="45712" anchor="ctr">
                    <a:solidFill>
                      <a:srgbClr val="FFFFCC"/>
                    </a:solidFill>
                  </a:tcPr>
                </a:tc>
                <a:extLst>
                  <a:ext uri="{0D108BD9-81ED-4DB2-BD59-A6C34878D82A}">
                    <a16:rowId xmlns:a16="http://schemas.microsoft.com/office/drawing/2014/main" val="10002"/>
                  </a:ext>
                </a:extLst>
              </a:tr>
              <a:tr h="1283480">
                <a:tc>
                  <a:txBody>
                    <a:bodyPr/>
                    <a:lstStyle/>
                    <a:p>
                      <a:pPr algn="ctr"/>
                      <a:r>
                        <a:rPr lang="en-US" sz="2400" b="1" u="none" dirty="0">
                          <a:latin typeface="Calibri" pitchFamily="34" charset="0"/>
                          <a:cs typeface="Calibri" pitchFamily="34" charset="0"/>
                        </a:rPr>
                        <a:t>Scripture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i="0"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Rom 5:10</a:t>
                      </a:r>
                    </a:p>
                  </a:txBody>
                  <a:tcPr marT="45712" marB="45712" anchor="ct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3038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A53ACC0-5AB1-45D0-82DB-3667B293FBF8}"/>
              </a:ext>
            </a:extLst>
          </p:cNvPr>
          <p:cNvSpPr>
            <a:spLocks noGrp="1"/>
          </p:cNvSpPr>
          <p:nvPr>
            <p:ph type="title" idx="4294967295"/>
          </p:nvPr>
        </p:nvSpPr>
        <p:spPr>
          <a:xfrm>
            <a:off x="685800" y="228600"/>
            <a:ext cx="7772400" cy="11430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rPr>
              <a:t>Three Tenses of Salvation</a:t>
            </a:r>
          </a:p>
        </p:txBody>
      </p:sp>
      <p:graphicFrame>
        <p:nvGraphicFramePr>
          <p:cNvPr id="4" name="Content Placeholder 3">
            <a:extLst>
              <a:ext uri="{FF2B5EF4-FFF2-40B4-BE49-F238E27FC236}">
                <a16:creationId xmlns:a16="http://schemas.microsoft.com/office/drawing/2014/main" id="{792A19C2-EE20-4424-BF81-3356F78FA5A1}"/>
              </a:ext>
            </a:extLst>
          </p:cNvPr>
          <p:cNvGraphicFramePr>
            <a:graphicFrameLocks noGrp="1"/>
          </p:cNvGraphicFramePr>
          <p:nvPr>
            <p:ph idx="4294967295"/>
            <p:extLst>
              <p:ext uri="{D42A27DB-BD31-4B8C-83A1-F6EECF244321}">
                <p14:modId xmlns:p14="http://schemas.microsoft.com/office/powerpoint/2010/main" val="3320614282"/>
              </p:ext>
            </p:extLst>
          </p:nvPr>
        </p:nvGraphicFramePr>
        <p:xfrm>
          <a:off x="152400" y="1447800"/>
          <a:ext cx="8915400" cy="3429000"/>
        </p:xfrm>
        <a:graphic>
          <a:graphicData uri="http://schemas.openxmlformats.org/drawingml/2006/table">
            <a:tbl>
              <a:tblPr>
                <a:tableStyleId>{16D9F66E-5EB9-4882-86FB-DCBF35E3C3E4}</a:tableStyleId>
              </a:tblPr>
              <a:tblGrid>
                <a:gridCol w="26416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50154">
                <a:tc>
                  <a:txBody>
                    <a:bodyPr/>
                    <a:lstStyle/>
                    <a:p>
                      <a:pPr algn="ctr"/>
                      <a:r>
                        <a:rPr lang="en-US" sz="2400" b="1" u="none" dirty="0">
                          <a:latin typeface="Calibri" pitchFamily="34" charset="0"/>
                          <a:cs typeface="Calibri" pitchFamily="34" charset="0"/>
                        </a:rPr>
                        <a:t>Phase</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Justification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i="1" u="sng" dirty="0">
                          <a:latin typeface="Calibri" pitchFamily="34" charset="0"/>
                          <a:cs typeface="Calibri" pitchFamily="34" charset="0"/>
                        </a:rPr>
                        <a:t>Sanctification</a:t>
                      </a:r>
                      <a:endParaRPr lang="en-US" sz="2400" b="1" i="1" u="sng"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400" b="1" u="none" dirty="0">
                          <a:latin typeface="Calibri" pitchFamily="34" charset="0"/>
                          <a:cs typeface="Calibri" pitchFamily="34" charset="0"/>
                        </a:rPr>
                        <a:t>Glorification</a:t>
                      </a:r>
                      <a:endParaRPr lang="en-US" sz="2400" b="1" u="none"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696747">
                <a:tc>
                  <a:txBody>
                    <a:bodyPr/>
                    <a:lstStyle/>
                    <a:p>
                      <a:pPr algn="ctr"/>
                      <a:r>
                        <a:rPr lang="en-US" sz="2400" b="1" u="none" dirty="0">
                          <a:latin typeface="Calibri" pitchFamily="34" charset="0"/>
                          <a:cs typeface="Calibri" pitchFamily="34" charset="0"/>
                        </a:rPr>
                        <a:t>Tense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Past</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98619">
                <a:tc>
                  <a:txBody>
                    <a:bodyPr/>
                    <a:lstStyle/>
                    <a:p>
                      <a:pPr algn="ctr"/>
                      <a:r>
                        <a:rPr lang="en-US" sz="2400" b="1" u="none" dirty="0">
                          <a:latin typeface="Calibri" pitchFamily="34" charset="0"/>
                          <a:cs typeface="Calibri" pitchFamily="34" charset="0"/>
                        </a:rPr>
                        <a:t>Saved from sin’s:</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Penalty</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283480">
                <a:tc>
                  <a:txBody>
                    <a:bodyPr/>
                    <a:lstStyle/>
                    <a:p>
                      <a:pPr algn="ctr"/>
                      <a:r>
                        <a:rPr lang="en-US" sz="2400" b="1" u="none" dirty="0">
                          <a:latin typeface="Calibri" pitchFamily="34" charset="0"/>
                          <a:cs typeface="Calibri" pitchFamily="34" charset="0"/>
                        </a:rPr>
                        <a:t>Scripture</a:t>
                      </a:r>
                    </a:p>
                  </a:txBody>
                  <a:tcPr marT="45712" marB="45712" anchor="ctr"/>
                </a:tc>
                <a:tc>
                  <a:txBody>
                    <a:bodyPr/>
                    <a:lstStyle/>
                    <a:p>
                      <a:pPr algn="ctr"/>
                      <a:r>
                        <a:rPr lang="en-US" sz="2400" b="1" u="none"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400" b="1" i="1" u="sng"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400" b="1" u="none"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985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1676454F-C1AE-40A2-A252-E09FF6805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950722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 deliver us from evil</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68652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683508" y="228600"/>
            <a:ext cx="3776985" cy="1264920"/>
          </a:xfrm>
        </p:spPr>
        <p:txBody>
          <a:bodyPr/>
          <a:lstStyle/>
          <a:p>
            <a:pPr algn="ctr">
              <a:spcAft>
                <a:spcPts val="600"/>
              </a:spcAft>
            </a:pPr>
            <a:r>
              <a:rPr lang="en-US" sz="3200" dirty="0">
                <a:effectLst>
                  <a:outerShdw blurRad="38100" dist="38100" dir="2700000" algn="tl">
                    <a:srgbClr val="000000">
                      <a:alpha val="43137"/>
                    </a:srgbClr>
                  </a:outerShdw>
                </a:effectLst>
              </a:rPr>
              <a:t>Ed Glasscock</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Matthew</a:t>
            </a:r>
            <a:r>
              <a:rPr lang="en-US" sz="1800" dirty="0">
                <a:solidFill>
                  <a:schemeClr val="tx1"/>
                </a:solidFill>
                <a:effectLst>
                  <a:outerShdw blurRad="38100" dist="38100" dir="2700000" algn="tl">
                    <a:srgbClr val="000000">
                      <a:alpha val="43137"/>
                    </a:srgbClr>
                  </a:outerShdw>
                </a:effectLst>
              </a:rPr>
              <a:t>, Moody Gospel Commentary (Chicago: Moody, 1997), 150.</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13160"/>
            <a:ext cx="9113760" cy="35502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latin typeface="Calibri" panose="020F0502020204030204" pitchFamily="34" charset="0"/>
                <a:cs typeface="Calibri" panose="020F0502020204030204" pitchFamily="34" charset="0"/>
              </a:rPr>
              <a:t>“</a:t>
            </a:r>
            <a:r>
              <a:rPr lang="en-US" dirty="0">
                <a:effectLst/>
                <a:latin typeface="Calibri" panose="020F0502020204030204" pitchFamily="34" charset="0"/>
              </a:rPr>
              <a:t>...and the object from which we are to seek deliverance is evil. More literally it should be understood as 'the Evil One.'...The petition of the model prayer, then, is for God to allow us to undergo the testing but to be rescued from the snare of the Evil One, the Devil</a:t>
            </a:r>
            <a:r>
              <a:rPr lang="en-US" dirty="0">
                <a:effectLst/>
                <a:latin typeface="Calibri" panose="020F0502020204030204" pitchFamily="34" charset="0"/>
                <a:cs typeface="Calibri" panose="020F0502020204030204" pitchFamily="34" charset="0"/>
              </a:rPr>
              <a:t>.”</a:t>
            </a:r>
            <a:endParaRPr lang="en-US" kern="0" dirty="0">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9" name="Picture 8">
            <a:extLst>
              <a:ext uri="{FF2B5EF4-FFF2-40B4-BE49-F238E27FC236}">
                <a16:creationId xmlns:a16="http://schemas.microsoft.com/office/drawing/2014/main" id="{779B9C99-BBD7-4DFE-9689-DF1DED2033B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17" y="121920"/>
            <a:ext cx="916229" cy="1371600"/>
          </a:xfrm>
          <a:prstGeom prst="rect">
            <a:avLst/>
          </a:prstGeom>
        </p:spPr>
      </p:pic>
    </p:spTree>
    <p:extLst>
      <p:ext uri="{BB962C8B-B14F-4D97-AF65-F5344CB8AC3E}">
        <p14:creationId xmlns:p14="http://schemas.microsoft.com/office/powerpoint/2010/main" val="2049659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10385"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Pre-</a:t>
            </a:r>
            <a:r>
              <a:rPr lang="en-US" dirty="0" err="1">
                <a:effectLst>
                  <a:outerShdw blurRad="38100" dist="38100" dir="2700000" algn="tl">
                    <a:srgbClr val="000000">
                      <a:alpha val="43137"/>
                    </a:srgbClr>
                  </a:outerShdw>
                </a:effectLst>
                <a:latin typeface="Calibri" panose="020F0502020204030204" pitchFamily="34" charset="0"/>
              </a:rPr>
              <a:t>diluvian</a:t>
            </a:r>
            <a:r>
              <a:rPr lang="en-US"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Beginning of millennium (Rev 20:2-3)</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5491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342900" y="2057399"/>
            <a:ext cx="8458200" cy="4572001"/>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Prince of this world (John 12:31; 14:30; 16:11)</a:t>
            </a:r>
          </a:p>
          <a:p>
            <a:pPr marL="461963" indent="-461963">
              <a:spcBef>
                <a:spcPts val="0"/>
              </a:spcBef>
              <a:spcAft>
                <a:spcPts val="1800"/>
              </a:spcAft>
              <a:defRPr/>
            </a:pPr>
            <a:r>
              <a:rPr lang="en-US" dirty="0">
                <a:effectLst>
                  <a:outerShdw blurRad="38100" dist="38100" dir="2700000" algn="tl">
                    <a:srgbClr val="000000">
                      <a:alpha val="43137"/>
                    </a:srgbClr>
                  </a:outerShdw>
                </a:effectLst>
              </a:rPr>
              <a:t>God of this age (2 Cor. 4:4)</a:t>
            </a:r>
          </a:p>
          <a:p>
            <a:pPr marL="461963" indent="-461963">
              <a:spcBef>
                <a:spcPts val="0"/>
              </a:spcBef>
              <a:spcAft>
                <a:spcPts val="1800"/>
              </a:spcAft>
              <a:defRPr/>
            </a:pPr>
            <a:r>
              <a:rPr lang="en-US" dirty="0">
                <a:effectLst>
                  <a:outerShdw blurRad="38100" dist="38100" dir="2700000" algn="tl">
                    <a:srgbClr val="000000">
                      <a:alpha val="43137"/>
                    </a:srgbClr>
                  </a:outerShdw>
                </a:effectLst>
              </a:rPr>
              <a:t>Prince and power of the air (Eph. 2:2)</a:t>
            </a:r>
          </a:p>
          <a:p>
            <a:pPr marL="461963" indent="-461963">
              <a:spcBef>
                <a:spcPts val="0"/>
              </a:spcBef>
              <a:spcAft>
                <a:spcPts val="1800"/>
              </a:spcAft>
              <a:defRPr/>
            </a:pPr>
            <a:r>
              <a:rPr lang="en-US" dirty="0">
                <a:effectLst>
                  <a:outerShdw blurRad="38100" dist="38100" dir="2700000" algn="tl">
                    <a:srgbClr val="000000">
                      <a:alpha val="43137"/>
                    </a:srgbClr>
                  </a:outerShdw>
                </a:effectLst>
              </a:rPr>
              <a:t>Who the believer wrestles with (Eph. 6:12)</a:t>
            </a:r>
          </a:p>
          <a:p>
            <a:pPr marL="461963" indent="-461963">
              <a:spcBef>
                <a:spcPts val="0"/>
              </a:spcBef>
              <a:spcAft>
                <a:spcPts val="1800"/>
              </a:spcAft>
              <a:defRPr/>
            </a:pPr>
            <a:r>
              <a:rPr lang="en-US" dirty="0">
                <a:effectLst>
                  <a:outerShdw blurRad="38100" dist="38100" dir="2700000" algn="tl">
                    <a:srgbClr val="000000">
                      <a:alpha val="43137"/>
                    </a:srgbClr>
                  </a:outerShdw>
                </a:effectLst>
              </a:rPr>
              <a:t>Roaring lion (1 Pet. 5:8)</a:t>
            </a:r>
          </a:p>
          <a:p>
            <a:pPr marL="461963" indent="-461963">
              <a:spcBef>
                <a:spcPts val="0"/>
              </a:spcBef>
              <a:spcAft>
                <a:spcPts val="1800"/>
              </a:spcAft>
              <a:defRPr/>
            </a:pPr>
            <a:r>
              <a:rPr lang="en-US"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52005" cy="109728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6FA3D91C-41F5-4203-9069-F6A3411210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5688695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6000" kern="0" dirty="0">
                <a:solidFill>
                  <a:schemeClr val="tx1"/>
                </a:solidFill>
                <a:effectLst>
                  <a:outerShdw blurRad="38100" dist="38100" dir="2700000" algn="tl">
                    <a:srgbClr val="000000">
                      <a:alpha val="43137"/>
                    </a:srgbClr>
                  </a:outerShdw>
                </a:effectLst>
              </a:rPr>
              <a:t>CONCLUSION</a:t>
            </a:r>
            <a:endParaRPr lang="en-US" altLang="en-US" sz="60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245745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6:9-13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rPr>
              <a:t>Pray, then, in this way: ‘Our Father who is in heaven, Hallowed be Your name. </a:t>
            </a:r>
            <a:r>
              <a:rPr lang="en-US" sz="3600" b="1" baseline="30000" dirty="0">
                <a:effectLst>
                  <a:outerShdw blurRad="38100" dist="38100" dir="2700000" algn="tl">
                    <a:srgbClr val="000000">
                      <a:alpha val="43137"/>
                    </a:srgbClr>
                  </a:outerShdw>
                </a:effectLst>
                <a:latin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rPr>
              <a:t>Your kingdom come. Your will be done, On earth as it is in heaven. </a:t>
            </a:r>
            <a:r>
              <a:rPr lang="en-US" sz="3600" b="1" baseline="30000" dirty="0">
                <a:effectLst>
                  <a:outerShdw blurRad="38100" dist="38100" dir="2700000" algn="tl">
                    <a:srgbClr val="000000">
                      <a:alpha val="43137"/>
                    </a:srgbClr>
                  </a:outerShdw>
                </a:effectLst>
                <a:latin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rPr>
              <a:t>Give us this day our daily bread. </a:t>
            </a:r>
            <a:r>
              <a:rPr lang="en-US" sz="3600" b="1" baseline="30000" dirty="0">
                <a:effectLst>
                  <a:outerShdw blurRad="38100" dist="38100" dir="2700000" algn="tl">
                    <a:srgbClr val="000000">
                      <a:alpha val="43137"/>
                    </a:srgbClr>
                  </a:outerShdw>
                </a:effectLst>
                <a:latin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rPr>
              <a:t>And forgive us our debts, as we also have forgiven our debtors.</a:t>
            </a:r>
            <a:r>
              <a:rPr lang="en-US" sz="3600" b="1" baseline="30000" dirty="0">
                <a:effectLst>
                  <a:outerShdw blurRad="38100" dist="38100" dir="2700000" algn="tl">
                    <a:srgbClr val="000000">
                      <a:alpha val="43137"/>
                    </a:srgbClr>
                  </a:outerShdw>
                </a:effectLst>
                <a:latin typeface="Calibri" panose="020F0502020204030204" pitchFamily="34" charset="0"/>
              </a:rPr>
              <a:t>13 </a:t>
            </a:r>
            <a:r>
              <a:rPr lang="en-US" sz="3600" dirty="0">
                <a:effectLst>
                  <a:outerShdw blurRad="38100" dist="38100" dir="2700000" algn="tl">
                    <a:srgbClr val="000000">
                      <a:alpha val="43137"/>
                    </a:srgbClr>
                  </a:outerShdw>
                </a:effectLst>
                <a:latin typeface="Calibri" panose="020F0502020204030204" pitchFamily="34" charset="0"/>
              </a:rPr>
              <a:t>And do not lead us into temptation, but deliver us from evil.’”</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621251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ea typeface="+mn-ea"/>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7E22C843-4795-41FE-A109-7F109086A5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74397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19913</TotalTime>
  <Words>3540</Words>
  <Application>Microsoft Office PowerPoint</Application>
  <PresentationFormat>On-screen Show (4:3)</PresentationFormat>
  <Paragraphs>452</Paragraphs>
  <Slides>78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1. Passages from Christ’s ministry</vt:lpstr>
      <vt:lpstr>PowerPoint Presentation</vt:lpstr>
      <vt:lpstr>a. The kingdom is at hand (Matt. 3:2)</vt:lpstr>
      <vt:lpstr>1. Passages from Christ’s ministry</vt:lpstr>
      <vt:lpstr>PowerPoint Presentation</vt:lpstr>
      <vt:lpstr>b. Theirs is the kingdom (Matt. 5:3, 10)</vt:lpstr>
      <vt:lpstr>1. Passages from Christ’s ministry</vt:lpstr>
      <vt:lpstr>PowerPoint Presentation</vt:lpstr>
      <vt:lpstr>PowerPoint Presentation</vt:lpstr>
      <vt:lpstr>Harry Ironside Henry Allen Ironside, Expository Notes on the Gospel of Mattthew (New York: Loizeaux, 1948), 63.</vt:lpstr>
      <vt:lpstr>Matthew’s 3-fold Purpose</vt:lpstr>
      <vt:lpstr>Stanley D. Toussaint Behold the King: A Study of Matthew (Grand Rapids, Kregel, 2005), 112.</vt:lpstr>
      <vt:lpstr>Lord’s Prayer (Matt 6:9-13)</vt:lpstr>
      <vt:lpstr>Lord’s Prayer (Matt 6:9-13)</vt:lpstr>
      <vt:lpstr>Lord’s Prayer (Matt 6:9-13)</vt:lpstr>
      <vt:lpstr>PowerPoint Presentation</vt:lpstr>
      <vt:lpstr>PowerPoint Presentation</vt:lpstr>
      <vt:lpstr>PowerPoint Presentation</vt:lpstr>
      <vt:lpstr>Lord’s Prayer (Matt 6:9-13)</vt:lpstr>
      <vt:lpstr>PowerPoint Presentation</vt:lpstr>
      <vt:lpstr>1. Kingdom Throughout the Bible</vt:lpstr>
      <vt:lpstr>1. Kingdom Throughout the Bible</vt:lpstr>
      <vt:lpstr>OT PROPHETS DESCRIBE THE KINGDOM</vt:lpstr>
      <vt:lpstr>PowerPoint Presentation</vt:lpstr>
      <vt:lpstr>PowerPoint Presentation</vt:lpstr>
      <vt:lpstr>College of Biblical Studies  Doctrinal Statement</vt:lpstr>
      <vt:lpstr>SLBC Position Statement No. 4</vt:lpstr>
      <vt:lpstr>Stanley D. Toussaint Behold the King: A Study of Matthew (Grand Rapids, Kregel, 2005), 108.</vt:lpstr>
      <vt:lpstr>Ed Glasscock Matthew, Moody Gospel Commentary (Chicago: Moody, 1997), 147.</vt:lpstr>
      <vt:lpstr>Lord’s Prayer (Matt 6:9-13)</vt:lpstr>
      <vt:lpstr>PowerPoint Presentation</vt:lpstr>
      <vt:lpstr>Stanley D. Toussaint Behold the King: A Study of Matthew (Grand Rapids, Kregel, 2005), 110.</vt:lpstr>
      <vt:lpstr>PowerPoint Presentation</vt:lpstr>
      <vt:lpstr>Lord’s Prayer (Matt 6:9-13)</vt:lpstr>
      <vt:lpstr>Lord’s Prayer (Matt 6:9-13)</vt:lpstr>
      <vt:lpstr>John Walvoord Matthew: Thy Kingdom Come (Chicago: Moody, 1974), 53.</vt:lpstr>
      <vt:lpstr>Lord’s Prayer (Matt 6:9-13)</vt:lpstr>
      <vt:lpstr>PowerPoint Presentation</vt:lpstr>
      <vt:lpstr>Ed Glasscock Matthew, Moody Gospel Commentary (Chicago: Moody, 1997), 148.</vt:lpstr>
      <vt:lpstr>PowerPoint Presentation</vt:lpstr>
      <vt:lpstr>PowerPoint Presentation</vt:lpstr>
      <vt:lpstr>PowerPoint Presentation</vt:lpstr>
      <vt:lpstr>Matthew’s Audience Stanley D. Toussaint, Behold the King: A Study of Matthew (Grand Rapids, Kregel, 2005), 15-18.</vt:lpstr>
      <vt:lpstr>Divisions of Five Toussaint, Behold the King, 15-18</vt:lpstr>
      <vt:lpstr>PowerPoint Presentation</vt:lpstr>
      <vt:lpstr>Lord’s Prayer (Matt 6:9-13)</vt:lpstr>
      <vt:lpstr>PowerPoint Presentation</vt:lpstr>
      <vt:lpstr>Passage Conditioning Salvation  on Faith Alone (Sola Fide)</vt:lpstr>
      <vt:lpstr>PowerPoint Presentation</vt:lpstr>
      <vt:lpstr>Lewis Sperry Chafer, vol. 7, Systematic Theology  (Grand Rapids, MI: Kregel Publications, 1993), 265-66.</vt:lpstr>
      <vt:lpstr>PowerPoint Presentation</vt:lpstr>
      <vt:lpstr>Stanley D. Toussaint Behold the King: A Study of Matthew (Grand Rapids, Kregel, 2005), 111.</vt:lpstr>
      <vt:lpstr>John Walvoord Matthew: Thy Kingdom Come (Chicago: Moody, 1974), 53.</vt:lpstr>
      <vt:lpstr>Ed Glasscock Matthew, Moody Gospel Commentary (Chicago: Moody, 1997), 148-49.</vt:lpstr>
      <vt:lpstr>Three Tenses of Salvation</vt:lpstr>
      <vt:lpstr>Three Tenses of Salvation</vt:lpstr>
      <vt:lpstr>Lord’s Prayer (Matt 6:9-13)</vt:lpstr>
      <vt:lpstr>PowerPoint Presentation</vt:lpstr>
      <vt:lpstr>Ed Glasscock Matthew, Moody Gospel Commentary (Chicago: Moody, 1997), 150.</vt:lpstr>
      <vt:lpstr>Satan’s Progressive Defeat</vt:lpstr>
      <vt:lpstr>Names &amp; Titles Demonstrating Satan’s Post-Fall, Earthly Authority  (Job 1:7; 2:2; Luke 4:5-8; Rom. 8:19-22)</vt:lpstr>
      <vt:lpstr>Lord’s Prayer (Matt 6:9-13)</vt:lpstr>
      <vt:lpstr>PowerPoint Presentation</vt:lpstr>
      <vt:lpstr>PowerPoint Presentation</vt:lpstr>
      <vt:lpstr>Lord’s Prayer (Matt 6:9-13)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SLBC_042 -Kingdom_April-18-2018</dc:title>
  <dc:subject>Kingdom Series</dc:subject>
  <dc:creator>A. Woods</dc:creator>
  <dc:description>Modified by Jim McGowan</dc:description>
  <cp:lastModifiedBy>Andy Woods</cp:lastModifiedBy>
  <cp:revision>2259</cp:revision>
  <cp:lastPrinted>2018-05-02T00:01:41Z</cp:lastPrinted>
  <dcterms:created xsi:type="dcterms:W3CDTF">2009-03-17T12:21:13Z</dcterms:created>
  <dcterms:modified xsi:type="dcterms:W3CDTF">2018-05-02T16:21:17Z</dcterms:modified>
</cp:coreProperties>
</file>