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43" r:id="rId1"/>
  </p:sldMasterIdLst>
  <p:notesMasterIdLst>
    <p:notesMasterId r:id="rId41"/>
  </p:notesMasterIdLst>
  <p:handoutMasterIdLst>
    <p:handoutMasterId r:id="rId42"/>
  </p:handoutMasterIdLst>
  <p:sldIdLst>
    <p:sldId id="409" r:id="rId2"/>
    <p:sldId id="446" r:id="rId3"/>
    <p:sldId id="416" r:id="rId4"/>
    <p:sldId id="402" r:id="rId5"/>
    <p:sldId id="453" r:id="rId6"/>
    <p:sldId id="438" r:id="rId7"/>
    <p:sldId id="441" r:id="rId8"/>
    <p:sldId id="455" r:id="rId9"/>
    <p:sldId id="456" r:id="rId10"/>
    <p:sldId id="457"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3" r:id="rId25"/>
    <p:sldId id="474" r:id="rId26"/>
    <p:sldId id="487" r:id="rId27"/>
    <p:sldId id="475" r:id="rId28"/>
    <p:sldId id="476" r:id="rId29"/>
    <p:sldId id="477" r:id="rId30"/>
    <p:sldId id="478" r:id="rId31"/>
    <p:sldId id="479" r:id="rId32"/>
    <p:sldId id="480" r:id="rId33"/>
    <p:sldId id="489" r:id="rId34"/>
    <p:sldId id="481" r:id="rId35"/>
    <p:sldId id="482" r:id="rId36"/>
    <p:sldId id="483" r:id="rId37"/>
    <p:sldId id="484" r:id="rId38"/>
    <p:sldId id="485" r:id="rId39"/>
    <p:sldId id="486" r:id="rId4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42B7D8"/>
    <a:srgbClr val="95E24F"/>
    <a:srgbClr val="296F83"/>
    <a:srgbClr val="F1D705"/>
    <a:srgbClr val="C8B205"/>
    <a:srgbClr val="E5CB08"/>
    <a:srgbClr val="FADF18"/>
    <a:srgbClr val="FFD411"/>
    <a:srgbClr val="FFF0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autoAdjust="0"/>
    <p:restoredTop sz="96353" autoAdjust="0"/>
  </p:normalViewPr>
  <p:slideViewPr>
    <p:cSldViewPr snapToGrid="0" snapToObjects="1">
      <p:cViewPr>
        <p:scale>
          <a:sx n="100" d="100"/>
          <a:sy n="100" d="100"/>
        </p:scale>
        <p:origin x="1806" y="318"/>
      </p:cViewPr>
      <p:guideLst>
        <p:guide orient="horz" pos="2160"/>
        <p:guide pos="2880"/>
      </p:guideLst>
    </p:cSldViewPr>
  </p:slideViewPr>
  <p:outlineViewPr>
    <p:cViewPr>
      <p:scale>
        <a:sx n="33" d="100"/>
        <a:sy n="33" d="100"/>
      </p:scale>
      <p:origin x="0" y="122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7" d="100"/>
          <a:sy n="67" d="100"/>
        </p:scale>
        <p:origin x="-2968" y="-11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AF68AB-CB17-48E5-8596-3D011E7DD92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a:t>Alex Garcia - God's Design for Pleasure</a:t>
            </a:r>
          </a:p>
        </p:txBody>
      </p:sp>
      <p:sp>
        <p:nvSpPr>
          <p:cNvPr id="3" name="Date Placeholder 2">
            <a:extLst>
              <a:ext uri="{FF2B5EF4-FFF2-40B4-BE49-F238E27FC236}">
                <a16:creationId xmlns:a16="http://schemas.microsoft.com/office/drawing/2014/main" id="{11B9951F-8E8C-4065-931D-C3BD06B088B6}"/>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03/04/2018</a:t>
            </a:r>
          </a:p>
        </p:txBody>
      </p:sp>
      <p:sp>
        <p:nvSpPr>
          <p:cNvPr id="4" name="Footer Placeholder 3">
            <a:extLst>
              <a:ext uri="{FF2B5EF4-FFF2-40B4-BE49-F238E27FC236}">
                <a16:creationId xmlns:a16="http://schemas.microsoft.com/office/drawing/2014/main" id="{242E9034-0A86-466A-9541-F56F10BBBBB4}"/>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a:t>Sugar Land Bible Church</a:t>
            </a:r>
          </a:p>
        </p:txBody>
      </p:sp>
      <p:sp>
        <p:nvSpPr>
          <p:cNvPr id="5" name="Slide Number Placeholder 4">
            <a:extLst>
              <a:ext uri="{FF2B5EF4-FFF2-40B4-BE49-F238E27FC236}">
                <a16:creationId xmlns:a16="http://schemas.microsoft.com/office/drawing/2014/main" id="{89C487FA-BC24-4112-8C2F-80F9DF59D635}"/>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02072554-737E-423C-87A6-A2B382292DEF}" type="slidenum">
              <a:rPr lang="en-US" smtClean="0"/>
              <a:t>‹#›</a:t>
            </a:fld>
            <a:endParaRPr lang="en-US"/>
          </a:p>
        </p:txBody>
      </p:sp>
    </p:spTree>
    <p:extLst>
      <p:ext uri="{BB962C8B-B14F-4D97-AF65-F5344CB8AC3E}">
        <p14:creationId xmlns:p14="http://schemas.microsoft.com/office/powerpoint/2010/main" val="247152492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a:t>Alex Garcia - God's Design for Pleasure</a:t>
            </a: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03/04/2018</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r>
              <a:rPr lang="en-US"/>
              <a:t>Sugar Land Bible Church</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F72BD60-DECC-BF4D-8CCF-133AC414370C}" type="slidenum">
              <a:rPr lang="en-US" smtClean="0"/>
              <a:t>‹#›</a:t>
            </a:fld>
            <a:endParaRPr lang="en-US"/>
          </a:p>
        </p:txBody>
      </p:sp>
    </p:spTree>
    <p:extLst>
      <p:ext uri="{BB962C8B-B14F-4D97-AF65-F5344CB8AC3E}">
        <p14:creationId xmlns:p14="http://schemas.microsoft.com/office/powerpoint/2010/main" val="324934278"/>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BF43F5-2A89-144D-A665-E581B43AC6E1}"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02370-9FA5-144E-9D80-0809FD596C27}" type="slidenum">
              <a:rPr lang="en-US" smtClean="0"/>
              <a:t>‹#›</a:t>
            </a:fld>
            <a:endParaRPr lang="en-US"/>
          </a:p>
        </p:txBody>
      </p:sp>
    </p:spTree>
    <p:extLst>
      <p:ext uri="{BB962C8B-B14F-4D97-AF65-F5344CB8AC3E}">
        <p14:creationId xmlns:p14="http://schemas.microsoft.com/office/powerpoint/2010/main" val="425291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F43F5-2A89-144D-A665-E581B43AC6E1}"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168906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F43F5-2A89-144D-A665-E581B43AC6E1}"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3261183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dirty="0">
              <a:solidFill>
                <a:schemeClr val="tx2"/>
              </a:solidFill>
              <a:latin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endParaRPr>
          </a:p>
        </p:txBody>
      </p:sp>
    </p:spTree>
    <p:extLst>
      <p:ext uri="{BB962C8B-B14F-4D97-AF65-F5344CB8AC3E}">
        <p14:creationId xmlns:p14="http://schemas.microsoft.com/office/powerpoint/2010/main" val="169022420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F43F5-2A89-144D-A665-E581B43AC6E1}"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27522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BF43F5-2A89-144D-A665-E581B43AC6E1}"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306870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BF43F5-2A89-144D-A665-E581B43AC6E1}"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123371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BF43F5-2A89-144D-A665-E581B43AC6E1}"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248621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BF43F5-2A89-144D-A665-E581B43AC6E1}"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65966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F43F5-2A89-144D-A665-E581B43AC6E1}"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274722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BF43F5-2A89-144D-A665-E581B43AC6E1}"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extLst>
      <p:ext uri="{BB962C8B-B14F-4D97-AF65-F5344CB8AC3E}">
        <p14:creationId xmlns:p14="http://schemas.microsoft.com/office/powerpoint/2010/main" val="306626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BF43F5-2A89-144D-A665-E581B43AC6E1}"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FFE51-FDF7-0D4B-B804-F980C74C6DC8}" type="slidenum">
              <a:rPr lang="en-US" smtClean="0"/>
              <a:t>‹#›</a:t>
            </a:fld>
            <a:endParaRPr lang="en-US"/>
          </a:p>
        </p:txBody>
      </p:sp>
    </p:spTree>
    <p:extLst>
      <p:ext uri="{BB962C8B-B14F-4D97-AF65-F5344CB8AC3E}">
        <p14:creationId xmlns:p14="http://schemas.microsoft.com/office/powerpoint/2010/main" val="396545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F43F5-2A89-144D-A665-E581B43AC6E1}" type="datetimeFigureOut">
              <a:rPr lang="en-US" smtClean="0"/>
              <a:t>4/27/2018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FFE51-FDF7-0D4B-B804-F980C74C6DC8}" type="slidenum">
              <a:rPr lang="en-US" smtClean="0"/>
              <a:t>‹#›</a:t>
            </a:fld>
            <a:endParaRPr lang="en-US"/>
          </a:p>
        </p:txBody>
      </p:sp>
    </p:spTree>
    <p:extLst>
      <p:ext uri="{BB962C8B-B14F-4D97-AF65-F5344CB8AC3E}">
        <p14:creationId xmlns:p14="http://schemas.microsoft.com/office/powerpoint/2010/main" val="3221230231"/>
      </p:ext>
    </p:extLst>
  </p:cSld>
  <p:clrMap bg1="dk1" tx1="lt1" bg2="dk2" tx2="lt2" accent1="accent1" accent2="accent2" accent3="accent3" accent4="accent4" accent5="accent5" accent6="accent6" hlink="hlink" folHlink="folHlink"/>
  <p:sldLayoutIdLst>
    <p:sldLayoutId id="2147484244" r:id="rId1"/>
    <p:sldLayoutId id="2147484245" r:id="rId2"/>
    <p:sldLayoutId id="2147484246" r:id="rId3"/>
    <p:sldLayoutId id="2147484247" r:id="rId4"/>
    <p:sldLayoutId id="2147484248" r:id="rId5"/>
    <p:sldLayoutId id="2147484249" r:id="rId6"/>
    <p:sldLayoutId id="2147484250" r:id="rId7"/>
    <p:sldLayoutId id="2147484251" r:id="rId8"/>
    <p:sldLayoutId id="2147484252" r:id="rId9"/>
    <p:sldLayoutId id="2147484253" r:id="rId10"/>
    <p:sldLayoutId id="2147484254" r:id="rId11"/>
    <p:sldLayoutId id="214748425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7731" y="1451513"/>
            <a:ext cx="8928538" cy="3930111"/>
          </a:xfrm>
        </p:spPr>
        <p:txBody>
          <a:bodyPr>
            <a:noAutofit/>
          </a:bodyPr>
          <a:lstStyle/>
          <a:p>
            <a:pPr marL="0" lvl="0" indent="0" algn="ctr">
              <a:spcBef>
                <a:spcPts val="0"/>
              </a:spcBef>
              <a:buNone/>
            </a:pPr>
            <a:r>
              <a:rPr lang="en-US" sz="4800" dirty="0">
                <a:effectLst>
                  <a:outerShdw blurRad="38100" dist="38100" dir="2700000" algn="tl">
                    <a:srgbClr val="000000">
                      <a:alpha val="43137"/>
                    </a:srgbClr>
                  </a:outerShdw>
                </a:effectLst>
                <a:latin typeface="Avenir Book"/>
                <a:cs typeface="Avenir Book"/>
              </a:rPr>
              <a:t>JESUS GIVES NEW LIFE</a:t>
            </a:r>
            <a:endParaRPr lang="en-US" sz="4500" dirty="0">
              <a:effectLst>
                <a:outerShdw blurRad="38100" dist="38100" dir="2700000" algn="tl">
                  <a:srgbClr val="000000">
                    <a:alpha val="43137"/>
                  </a:srgbClr>
                </a:outerShdw>
              </a:effectLst>
              <a:latin typeface="Avenir Book"/>
              <a:cs typeface="Avenir Book"/>
            </a:endParaRPr>
          </a:p>
          <a:p>
            <a:pPr marL="0" lvl="0" indent="0" algn="ctr">
              <a:spcBef>
                <a:spcPts val="0"/>
              </a:spcBef>
              <a:buNone/>
            </a:pPr>
            <a:r>
              <a:rPr lang="en-US" sz="4000" dirty="0">
                <a:effectLst>
                  <a:outerShdw blurRad="38100" dist="38100" dir="2700000" algn="tl">
                    <a:srgbClr val="000000">
                      <a:alpha val="43137"/>
                    </a:srgbClr>
                  </a:outerShdw>
                </a:effectLst>
                <a:latin typeface="Avenir Book"/>
                <a:cs typeface="Avenir Book"/>
              </a:rPr>
              <a:t>(John 11:1-45)</a:t>
            </a:r>
          </a:p>
          <a:p>
            <a:pPr marL="0" lvl="0" indent="0" algn="ctr">
              <a:spcBef>
                <a:spcPts val="0"/>
              </a:spcBef>
              <a:buNone/>
            </a:pPr>
            <a:endParaRPr lang="en-US" sz="3600" dirty="0">
              <a:effectLst>
                <a:outerShdw blurRad="38100" dist="38100" dir="2700000" algn="tl">
                  <a:srgbClr val="000000">
                    <a:alpha val="43137"/>
                  </a:srgbClr>
                </a:outerShdw>
              </a:effectLst>
              <a:latin typeface="Avenir Book"/>
              <a:cs typeface="Avenir Book"/>
            </a:endParaRPr>
          </a:p>
          <a:p>
            <a:pPr marL="0" lvl="0" indent="0" algn="ctr">
              <a:spcBef>
                <a:spcPts val="0"/>
              </a:spcBef>
              <a:buNone/>
            </a:pPr>
            <a:endParaRPr lang="en-US" sz="3600" dirty="0">
              <a:effectLst>
                <a:outerShdw blurRad="38100" dist="38100" dir="2700000" algn="tl">
                  <a:srgbClr val="000000">
                    <a:alpha val="43137"/>
                  </a:srgbClr>
                </a:outerShdw>
              </a:effectLst>
              <a:latin typeface="Avenir Book"/>
              <a:cs typeface="Avenir Book"/>
            </a:endParaRPr>
          </a:p>
          <a:p>
            <a:pPr marL="0" lvl="0" indent="0" algn="ctr">
              <a:spcBef>
                <a:spcPts val="0"/>
              </a:spcBef>
              <a:buNone/>
            </a:pPr>
            <a:r>
              <a:rPr lang="en-US" sz="3600" dirty="0">
                <a:effectLst>
                  <a:outerShdw blurRad="38100" dist="38100" dir="2700000" algn="tl">
                    <a:srgbClr val="000000">
                      <a:alpha val="43137"/>
                    </a:srgbClr>
                  </a:outerShdw>
                </a:effectLst>
                <a:latin typeface="Avenir Book"/>
                <a:cs typeface="Avenir Book"/>
              </a:rPr>
              <a:t>April 29, 2018</a:t>
            </a:r>
          </a:p>
          <a:p>
            <a:pPr marL="0" lvl="0" indent="0" algn="ctr">
              <a:spcBef>
                <a:spcPts val="0"/>
              </a:spcBef>
              <a:buNone/>
            </a:pPr>
            <a:r>
              <a:rPr lang="en-US" sz="3600" dirty="0">
                <a:effectLst>
                  <a:outerShdw blurRad="38100" dist="38100" dir="2700000" algn="tl">
                    <a:srgbClr val="000000">
                      <a:alpha val="43137"/>
                    </a:srgbClr>
                  </a:outerShdw>
                </a:effectLst>
                <a:latin typeface="Avenir Book"/>
                <a:cs typeface="Avenir Book"/>
              </a:rPr>
              <a:t>Alex Garcia</a:t>
            </a:r>
          </a:p>
        </p:txBody>
      </p:sp>
    </p:spTree>
    <p:extLst>
      <p:ext uri="{BB962C8B-B14F-4D97-AF65-F5344CB8AC3E}">
        <p14:creationId xmlns:p14="http://schemas.microsoft.com/office/powerpoint/2010/main" val="3696761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457200" indent="-457200" algn="just">
              <a:spcBef>
                <a:spcPts val="1296"/>
              </a:spcBef>
              <a:buFont typeface="+mj-lt"/>
              <a:buAutoNum type="arabicPeriod"/>
            </a:pPr>
            <a:r>
              <a:rPr lang="en-US" b="1" dirty="0">
                <a:solidFill>
                  <a:srgbClr val="FFFFCC"/>
                </a:solidFill>
                <a:effectLst>
                  <a:outerShdw blurRad="38100" dist="38100" dir="2700000" algn="tl">
                    <a:srgbClr val="000000">
                      <a:alpha val="43137"/>
                    </a:srgbClr>
                  </a:outerShdw>
                </a:effectLst>
                <a:latin typeface="Avenir Book"/>
                <a:cs typeface="Avenir Book"/>
              </a:rPr>
              <a:t>God’s purpose is to glorify Himself. </a:t>
            </a:r>
          </a:p>
          <a:p>
            <a:pPr marL="457200" lvl="2" indent="0" algn="just">
              <a:spcBef>
                <a:spcPts val="1296"/>
              </a:spcBef>
              <a:buNone/>
            </a:pPr>
            <a:r>
              <a:rPr lang="en-US" sz="3200" dirty="0">
                <a:effectLst>
                  <a:outerShdw blurRad="38100" dist="38100" dir="2700000" algn="tl">
                    <a:srgbClr val="000000">
                      <a:alpha val="43137"/>
                    </a:srgbClr>
                  </a:outerShdw>
                </a:effectLst>
                <a:latin typeface="Avenir Book"/>
                <a:cs typeface="Avenir Book"/>
              </a:rPr>
              <a:t>(</a:t>
            </a:r>
            <a:r>
              <a:rPr lang="cs-CZ" sz="3200" dirty="0" err="1">
                <a:effectLst>
                  <a:outerShdw blurRad="38100" dist="38100" dir="2700000" algn="tl">
                    <a:srgbClr val="000000">
                      <a:alpha val="43137"/>
                    </a:srgbClr>
                  </a:outerShdw>
                </a:effectLst>
                <a:latin typeface="Avenir Book"/>
                <a:cs typeface="Avenir Book"/>
              </a:rPr>
              <a:t>Isaiah</a:t>
            </a:r>
            <a:r>
              <a:rPr lang="cs-CZ" sz="3200" dirty="0">
                <a:effectLst>
                  <a:outerShdw blurRad="38100" dist="38100" dir="2700000" algn="tl">
                    <a:srgbClr val="000000">
                      <a:alpha val="43137"/>
                    </a:srgbClr>
                  </a:outerShdw>
                </a:effectLst>
                <a:latin typeface="Avenir Book"/>
                <a:cs typeface="Avenir Book"/>
              </a:rPr>
              <a:t> 48:9-11, </a:t>
            </a:r>
            <a:r>
              <a:rPr lang="cs-CZ" sz="3200" dirty="0" err="1">
                <a:effectLst>
                  <a:outerShdw blurRad="38100" dist="38100" dir="2700000" algn="tl">
                    <a:srgbClr val="000000">
                      <a:alpha val="43137"/>
                    </a:srgbClr>
                  </a:outerShdw>
                </a:effectLst>
                <a:latin typeface="Avenir Book"/>
                <a:cs typeface="Avenir Book"/>
              </a:rPr>
              <a:t>Habakkuk</a:t>
            </a:r>
            <a:r>
              <a:rPr lang="cs-CZ" sz="3200" dirty="0">
                <a:effectLst>
                  <a:outerShdw blurRad="38100" dist="38100" dir="2700000" algn="tl">
                    <a:srgbClr val="000000">
                      <a:alpha val="43137"/>
                    </a:srgbClr>
                  </a:outerShdw>
                </a:effectLst>
                <a:latin typeface="Avenir Book"/>
                <a:cs typeface="Avenir Book"/>
              </a:rPr>
              <a:t> 2:14, John 14:13, </a:t>
            </a:r>
            <a:r>
              <a:rPr lang="cs-CZ" sz="3200" dirty="0" err="1">
                <a:effectLst>
                  <a:outerShdw blurRad="38100" dist="38100" dir="2700000" algn="tl">
                    <a:srgbClr val="000000">
                      <a:alpha val="43137"/>
                    </a:srgbClr>
                  </a:outerShdw>
                </a:effectLst>
                <a:latin typeface="Avenir Book"/>
                <a:cs typeface="Avenir Book"/>
              </a:rPr>
              <a:t>Romans</a:t>
            </a:r>
            <a:r>
              <a:rPr lang="cs-CZ" sz="3200" dirty="0">
                <a:effectLst>
                  <a:outerShdw blurRad="38100" dist="38100" dir="2700000" algn="tl">
                    <a:srgbClr val="000000">
                      <a:alpha val="43137"/>
                    </a:srgbClr>
                  </a:outerShdw>
                </a:effectLst>
                <a:latin typeface="Avenir Book"/>
                <a:cs typeface="Avenir Book"/>
              </a:rPr>
              <a:t> 11:36, 1 </a:t>
            </a:r>
            <a:r>
              <a:rPr lang="cs-CZ" sz="3200" dirty="0" err="1">
                <a:effectLst>
                  <a:outerShdw blurRad="38100" dist="38100" dir="2700000" algn="tl">
                    <a:srgbClr val="000000">
                      <a:alpha val="43137"/>
                    </a:srgbClr>
                  </a:outerShdw>
                </a:effectLst>
                <a:latin typeface="Avenir Book"/>
                <a:cs typeface="Avenir Book"/>
              </a:rPr>
              <a:t>Corinthians</a:t>
            </a:r>
            <a:r>
              <a:rPr lang="cs-CZ" sz="3200" dirty="0">
                <a:effectLst>
                  <a:outerShdw blurRad="38100" dist="38100" dir="2700000" algn="tl">
                    <a:srgbClr val="000000">
                      <a:alpha val="43137"/>
                    </a:srgbClr>
                  </a:outerShdw>
                </a:effectLst>
                <a:latin typeface="Avenir Book"/>
                <a:cs typeface="Avenir Book"/>
              </a:rPr>
              <a:t> 10:31) </a:t>
            </a:r>
            <a:endParaRPr lang="en-US" sz="3200"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379272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God’s purpose is to glorify Himself. </a:t>
            </a:r>
          </a:p>
          <a:p>
            <a:pPr marL="514350" indent="-514350" algn="just">
              <a:spcBef>
                <a:spcPts val="1296"/>
              </a:spcBef>
              <a:buFont typeface="+mj-lt"/>
              <a:buAutoNum type="arabicPeriod"/>
            </a:pPr>
            <a:r>
              <a:rPr lang="en-US" b="1" dirty="0">
                <a:solidFill>
                  <a:srgbClr val="FFFFCC"/>
                </a:solidFill>
                <a:effectLst>
                  <a:outerShdw blurRad="38100" dist="38100" dir="2700000" algn="tl">
                    <a:srgbClr val="000000">
                      <a:alpha val="43137"/>
                    </a:srgbClr>
                  </a:outerShdw>
                </a:effectLst>
                <a:latin typeface="Avenir Book"/>
                <a:cs typeface="Avenir Book"/>
              </a:rPr>
              <a:t>At times, God allows us to suffer for His glory.  </a:t>
            </a: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65981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God’s purpose is to glorify Himself.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At times, God allows us to suffer for His glory.  </a:t>
            </a:r>
          </a:p>
          <a:p>
            <a:pPr marL="514350" indent="-514350" algn="just">
              <a:spcBef>
                <a:spcPts val="1296"/>
              </a:spcBef>
              <a:buFont typeface="+mj-lt"/>
              <a:buAutoNum type="arabicPeriod"/>
            </a:pPr>
            <a:r>
              <a:rPr lang="en-US" b="1" dirty="0">
                <a:solidFill>
                  <a:srgbClr val="FFFFCC"/>
                </a:solidFill>
                <a:effectLst>
                  <a:outerShdw blurRad="38100" dist="38100" dir="2700000" algn="tl">
                    <a:srgbClr val="000000">
                      <a:alpha val="43137"/>
                    </a:srgbClr>
                  </a:outerShdw>
                </a:effectLst>
                <a:latin typeface="Avenir Book"/>
                <a:cs typeface="Avenir Book"/>
              </a:rPr>
              <a:t>Trust God when suffering for His glory.</a:t>
            </a: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4170242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God’s purpose is to glorify Himself.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At times, God allows us to suffer for His glory.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Trust God when suffering for His glory.</a:t>
            </a:r>
          </a:p>
          <a:p>
            <a:pPr marL="514350" indent="-514350" algn="just">
              <a:spcBef>
                <a:spcPts val="1296"/>
              </a:spcBef>
              <a:buFont typeface="+mj-lt"/>
              <a:buAutoNum type="arabicPeriod"/>
            </a:pPr>
            <a:r>
              <a:rPr lang="en-US" b="1" dirty="0">
                <a:solidFill>
                  <a:srgbClr val="FFFFCC"/>
                </a:solidFill>
                <a:effectLst>
                  <a:outerShdw blurRad="38100" dist="38100" dir="2700000" algn="tl">
                    <a:srgbClr val="000000">
                      <a:alpha val="43137"/>
                    </a:srgbClr>
                  </a:outerShdw>
                </a:effectLst>
                <a:latin typeface="Avenir Book"/>
                <a:cs typeface="Avenir Book"/>
              </a:rPr>
              <a:t>Jesus, the God-Man, weeps with us in our suffering.</a:t>
            </a: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2794586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5545108"/>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11:7-10</a:t>
            </a:r>
          </a:p>
          <a:p>
            <a:pPr algn="just">
              <a:spcAft>
                <a:spcPts val="1000"/>
              </a:spcAft>
            </a:pPr>
            <a:r>
              <a:rPr lang="en-US" sz="3200" dirty="0">
                <a:effectLst>
                  <a:outerShdw blurRad="38100" dist="38100" dir="2700000" algn="tl">
                    <a:srgbClr val="000000">
                      <a:alpha val="43137"/>
                    </a:srgbClr>
                  </a:outerShdw>
                </a:effectLst>
              </a:rPr>
              <a:t>“</a:t>
            </a:r>
            <a:r>
              <a:rPr lang="en-US" sz="3200" baseline="30000" dirty="0">
                <a:effectLst>
                  <a:outerShdw blurRad="38100" dist="38100" dir="2700000" algn="tl">
                    <a:srgbClr val="000000">
                      <a:alpha val="43137"/>
                    </a:srgbClr>
                  </a:outerShdw>
                </a:effectLst>
              </a:rPr>
              <a:t>7</a:t>
            </a:r>
            <a:r>
              <a:rPr lang="en-US" sz="3200" dirty="0">
                <a:effectLst>
                  <a:outerShdw blurRad="38100" dist="38100" dir="2700000" algn="tl">
                    <a:srgbClr val="000000">
                      <a:alpha val="43137"/>
                    </a:srgbClr>
                  </a:outerShdw>
                </a:effectLst>
              </a:rPr>
              <a:t> Then after this He said to the disciples, ‘Let us go to Judea again.’ </a:t>
            </a:r>
            <a:r>
              <a:rPr lang="en-US" sz="3200" baseline="30000" dirty="0">
                <a:effectLst>
                  <a:outerShdw blurRad="38100" dist="38100" dir="2700000" algn="tl">
                    <a:srgbClr val="000000">
                      <a:alpha val="43137"/>
                    </a:srgbClr>
                  </a:outerShdw>
                </a:effectLst>
              </a:rPr>
              <a:t>8</a:t>
            </a:r>
            <a:r>
              <a:rPr lang="en-US" sz="3200" dirty="0">
                <a:effectLst>
                  <a:outerShdw blurRad="38100" dist="38100" dir="2700000" algn="tl">
                    <a:srgbClr val="000000">
                      <a:alpha val="43137"/>
                    </a:srgbClr>
                  </a:outerShdw>
                </a:effectLst>
              </a:rPr>
              <a:t> The disciples said to Him, ‘Rabbi, the Jews were just now seeking to stone You, and are You going there again?’ </a:t>
            </a:r>
            <a:r>
              <a:rPr lang="en-US" sz="3200" baseline="30000" dirty="0">
                <a:effectLst>
                  <a:outerShdw blurRad="38100" dist="38100" dir="2700000" algn="tl">
                    <a:srgbClr val="000000">
                      <a:alpha val="43137"/>
                    </a:srgbClr>
                  </a:outerShdw>
                </a:effectLst>
              </a:rPr>
              <a:t>9</a:t>
            </a:r>
            <a:r>
              <a:rPr lang="en-US" sz="3200" dirty="0">
                <a:effectLst>
                  <a:outerShdw blurRad="38100" dist="38100" dir="2700000" algn="tl">
                    <a:srgbClr val="000000">
                      <a:alpha val="43137"/>
                    </a:srgbClr>
                  </a:outerShdw>
                </a:effectLst>
              </a:rPr>
              <a:t> Jesus answered, ‘Are there not twelve hours in the day? If anyone walks in the day, he does not stumble, because he sees the light of this world. </a:t>
            </a:r>
            <a:r>
              <a:rPr lang="en-US" sz="3200" baseline="30000" dirty="0">
                <a:effectLst>
                  <a:outerShdw blurRad="38100" dist="38100" dir="2700000" algn="tl">
                    <a:srgbClr val="000000">
                      <a:alpha val="43137"/>
                    </a:srgbClr>
                  </a:outerShdw>
                </a:effectLst>
              </a:rPr>
              <a:t>10</a:t>
            </a:r>
            <a:r>
              <a:rPr lang="en-US" sz="3200" dirty="0">
                <a:effectLst>
                  <a:outerShdw blurRad="38100" dist="38100" dir="2700000" algn="tl">
                    <a:srgbClr val="000000">
                      <a:alpha val="43137"/>
                    </a:srgbClr>
                  </a:outerShdw>
                </a:effectLst>
              </a:rPr>
              <a:t> But if anyone walks in the night, he stumbles, because the light is not in him.’”</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3273979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28BDED-8720-4651-A454-903F5733E85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19524" y="19638"/>
            <a:ext cx="8904953" cy="3944670"/>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11:11</a:t>
            </a:r>
          </a:p>
          <a:p>
            <a:pPr algn="just">
              <a:spcAft>
                <a:spcPts val="1000"/>
              </a:spcAft>
            </a:pPr>
            <a:r>
              <a:rPr lang="en-US" sz="3800" dirty="0">
                <a:effectLst>
                  <a:outerShdw blurRad="38100" dist="38100" dir="2700000" algn="tl">
                    <a:srgbClr val="000000">
                      <a:alpha val="43137"/>
                    </a:srgbClr>
                  </a:outerShdw>
                </a:effectLst>
              </a:rPr>
              <a:t>“This He said, and after that He said to them, ‘Our friend Lazarus has fallen asleep; but I go, so that I may awaken him out of sleep.’” </a:t>
            </a:r>
          </a:p>
          <a:p>
            <a:pPr algn="just">
              <a:spcAft>
                <a:spcPts val="1000"/>
              </a:spcAft>
            </a:pP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405542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28BDED-8720-4651-A454-903F5733E85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19524" y="19638"/>
            <a:ext cx="8904953" cy="4129335"/>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rPr>
              <a:t>Daniel 12:2</a:t>
            </a:r>
          </a:p>
          <a:p>
            <a:pPr algn="just">
              <a:spcAft>
                <a:spcPts val="1000"/>
              </a:spcAft>
            </a:pPr>
            <a:r>
              <a:rPr lang="en-US" sz="4000" dirty="0">
                <a:effectLst>
                  <a:outerShdw blurRad="38100" dist="38100" dir="2700000" algn="tl">
                    <a:srgbClr val="000000">
                      <a:alpha val="43137"/>
                    </a:srgbClr>
                  </a:outerShdw>
                </a:effectLst>
              </a:rPr>
              <a:t>“Many of those who </a:t>
            </a:r>
            <a:r>
              <a:rPr lang="en-US" sz="4000" b="1" u="sng" dirty="0">
                <a:solidFill>
                  <a:srgbClr val="FFFFCC"/>
                </a:solidFill>
                <a:effectLst>
                  <a:outerShdw blurRad="38100" dist="38100" dir="2700000" algn="tl">
                    <a:srgbClr val="000000">
                      <a:alpha val="43137"/>
                    </a:srgbClr>
                  </a:outerShdw>
                </a:effectLst>
              </a:rPr>
              <a:t>sleep</a:t>
            </a:r>
            <a:r>
              <a:rPr lang="en-US" sz="4000" dirty="0">
                <a:effectLst>
                  <a:outerShdw blurRad="38100" dist="38100" dir="2700000" algn="tl">
                    <a:srgbClr val="000000">
                      <a:alpha val="43137"/>
                    </a:srgbClr>
                  </a:outerShdw>
                </a:effectLst>
              </a:rPr>
              <a:t> in the dust of the ground will awake, these to everlasting life, but the others to disgrace and everlasting contempt.”</a:t>
            </a:r>
          </a:p>
          <a:p>
            <a:pPr algn="just">
              <a:spcAft>
                <a:spcPts val="1000"/>
              </a:spcAft>
            </a:pP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488338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5052665"/>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11:12-15</a:t>
            </a:r>
          </a:p>
          <a:p>
            <a:pPr algn="just">
              <a:spcAft>
                <a:spcPts val="1000"/>
              </a:spcAft>
            </a:pPr>
            <a:r>
              <a:rPr lang="en-US" sz="3200" dirty="0">
                <a:effectLst>
                  <a:outerShdw blurRad="38100" dist="38100" dir="2700000" algn="tl">
                    <a:srgbClr val="000000">
                      <a:alpha val="43137"/>
                    </a:srgbClr>
                  </a:outerShdw>
                </a:effectLst>
              </a:rPr>
              <a:t>“</a:t>
            </a:r>
            <a:r>
              <a:rPr lang="en-US" sz="3200" baseline="30000" dirty="0">
                <a:effectLst>
                  <a:outerShdw blurRad="38100" dist="38100" dir="2700000" algn="tl">
                    <a:srgbClr val="000000">
                      <a:alpha val="43137"/>
                    </a:srgbClr>
                  </a:outerShdw>
                </a:effectLst>
              </a:rPr>
              <a:t>12 </a:t>
            </a:r>
            <a:r>
              <a:rPr lang="en-US" sz="3200" dirty="0">
                <a:effectLst>
                  <a:outerShdw blurRad="38100" dist="38100" dir="2700000" algn="tl">
                    <a:srgbClr val="000000">
                      <a:alpha val="43137"/>
                    </a:srgbClr>
                  </a:outerShdw>
                </a:effectLst>
              </a:rPr>
              <a:t>The disciples then said to Him, ‘Lord, if he has fallen asleep, he will recover.’ </a:t>
            </a:r>
            <a:r>
              <a:rPr lang="en-US" sz="3200" baseline="30000" dirty="0">
                <a:effectLst>
                  <a:outerShdw blurRad="38100" dist="38100" dir="2700000" algn="tl">
                    <a:srgbClr val="000000">
                      <a:alpha val="43137"/>
                    </a:srgbClr>
                  </a:outerShdw>
                </a:effectLst>
              </a:rPr>
              <a:t>13</a:t>
            </a:r>
            <a:r>
              <a:rPr lang="en-US" sz="3200" dirty="0">
                <a:effectLst>
                  <a:outerShdw blurRad="38100" dist="38100" dir="2700000" algn="tl">
                    <a:srgbClr val="000000">
                      <a:alpha val="43137"/>
                    </a:srgbClr>
                  </a:outerShdw>
                </a:effectLst>
              </a:rPr>
              <a:t> Now Jesus had spoken of his death, but they thought that He was speaking of literal sleep. </a:t>
            </a:r>
            <a:r>
              <a:rPr lang="en-US" sz="3200" baseline="30000" dirty="0">
                <a:effectLst>
                  <a:outerShdw blurRad="38100" dist="38100" dir="2700000" algn="tl">
                    <a:srgbClr val="000000">
                      <a:alpha val="43137"/>
                    </a:srgbClr>
                  </a:outerShdw>
                </a:effectLst>
              </a:rPr>
              <a:t>14</a:t>
            </a:r>
            <a:r>
              <a:rPr lang="en-US" sz="3200" dirty="0">
                <a:effectLst>
                  <a:outerShdw blurRad="38100" dist="38100" dir="2700000" algn="tl">
                    <a:srgbClr val="000000">
                      <a:alpha val="43137"/>
                    </a:srgbClr>
                  </a:outerShdw>
                </a:effectLst>
              </a:rPr>
              <a:t> So Jesus then said to them plainly, ‘Lazarus is dead, </a:t>
            </a:r>
            <a:r>
              <a:rPr lang="en-US" sz="3200" baseline="30000" dirty="0">
                <a:effectLst>
                  <a:outerShdw blurRad="38100" dist="38100" dir="2700000" algn="tl">
                    <a:srgbClr val="000000">
                      <a:alpha val="43137"/>
                    </a:srgbClr>
                  </a:outerShdw>
                </a:effectLst>
              </a:rPr>
              <a:t>15</a:t>
            </a:r>
            <a:r>
              <a:rPr lang="en-US" sz="3200" dirty="0">
                <a:effectLst>
                  <a:outerShdw blurRad="38100" dist="38100" dir="2700000" algn="tl">
                    <a:srgbClr val="000000">
                      <a:alpha val="43137"/>
                    </a:srgbClr>
                  </a:outerShdw>
                </a:effectLst>
              </a:rPr>
              <a:t> and I am glad for your sakes that I was not there, so that you may </a:t>
            </a:r>
            <a:r>
              <a:rPr lang="en-US" sz="3200" b="1" u="sng" dirty="0">
                <a:solidFill>
                  <a:srgbClr val="FFFFCC"/>
                </a:solidFill>
                <a:effectLst>
                  <a:outerShdw blurRad="38100" dist="38100" dir="2700000" algn="tl">
                    <a:srgbClr val="000000">
                      <a:alpha val="43137"/>
                    </a:srgbClr>
                  </a:outerShdw>
                </a:effectLst>
              </a:rPr>
              <a:t>believe</a:t>
            </a:r>
            <a:r>
              <a:rPr lang="en-US" sz="3200" dirty="0">
                <a:effectLst>
                  <a:outerShdw blurRad="38100" dist="38100" dir="2700000" algn="tl">
                    <a:srgbClr val="000000">
                      <a:alpha val="43137"/>
                    </a:srgbClr>
                  </a:outerShdw>
                </a:effectLst>
              </a:rPr>
              <a:t>; but let us go to him.’”</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44738799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270074"/>
            <a:ext cx="8957734" cy="5221705"/>
          </a:xfrm>
        </p:spPr>
        <p:txBody>
          <a:bodyPr>
            <a:noAutofit/>
          </a:bodyPr>
          <a:lstStyle/>
          <a:p>
            <a:pPr marL="514350" indent="-514350" algn="just">
              <a:spcBef>
                <a:spcPts val="1296"/>
              </a:spcBef>
              <a:buFont typeface="+mj-lt"/>
              <a:buAutoNum type="arabicPeriod"/>
            </a:pPr>
            <a:r>
              <a:rPr lang="en-US" sz="3400" dirty="0">
                <a:effectLst>
                  <a:outerShdw blurRad="38100" dist="38100" dir="2700000" algn="tl">
                    <a:srgbClr val="000000">
                      <a:alpha val="43137"/>
                    </a:srgbClr>
                  </a:outerShdw>
                </a:effectLst>
                <a:latin typeface="Avenir Book"/>
                <a:cs typeface="Avenir Book"/>
              </a:rPr>
              <a:t>The disciples (believers): grow their faith. </a:t>
            </a:r>
          </a:p>
          <a:p>
            <a:pPr marL="514350" indent="-514350" algn="just">
              <a:spcBef>
                <a:spcPts val="1296"/>
              </a:spcBef>
              <a:buFont typeface="+mj-lt"/>
              <a:buAutoNum type="arabicPeriod"/>
            </a:pPr>
            <a:r>
              <a:rPr lang="en-US" sz="3400" dirty="0">
                <a:effectLst>
                  <a:outerShdw blurRad="38100" dist="38100" dir="2700000" algn="tl">
                    <a:srgbClr val="000000">
                      <a:alpha val="43137"/>
                    </a:srgbClr>
                  </a:outerShdw>
                </a:effectLst>
                <a:latin typeface="Avenir Book"/>
                <a:cs typeface="Avenir Book"/>
              </a:rPr>
              <a:t>Martha &amp; Mary (believers): grow their faith.  </a:t>
            </a:r>
          </a:p>
          <a:p>
            <a:pPr marL="514350" indent="-514350" algn="just">
              <a:spcBef>
                <a:spcPts val="1296"/>
              </a:spcBef>
              <a:buFont typeface="+mj-lt"/>
              <a:buAutoNum type="arabicPeriod"/>
            </a:pPr>
            <a:r>
              <a:rPr lang="en-US" sz="3400" dirty="0">
                <a:effectLst>
                  <a:outerShdw blurRad="38100" dist="38100" dir="2700000" algn="tl">
                    <a:srgbClr val="000000">
                      <a:alpha val="43137"/>
                    </a:srgbClr>
                  </a:outerShdw>
                </a:effectLst>
                <a:latin typeface="Avenir Book"/>
                <a:cs typeface="Avenir Book"/>
              </a:rPr>
              <a:t>Crowd around the tomb (unbelievers): believe in Jesus and receive new life.</a:t>
            </a:r>
            <a:endParaRPr lang="en-US" sz="3400" b="1" dirty="0">
              <a:effectLst>
                <a:outerShdw blurRad="38100" dist="38100" dir="2700000" algn="tl">
                  <a:srgbClr val="000000">
                    <a:alpha val="43137"/>
                  </a:srgbClr>
                </a:outerShdw>
              </a:effectLst>
              <a:latin typeface="Avenir Book"/>
              <a:cs typeface="Avenir Book"/>
            </a:endParaRPr>
          </a:p>
        </p:txBody>
      </p:sp>
      <p:sp>
        <p:nvSpPr>
          <p:cNvPr id="8" name="TextBox 7"/>
          <p:cNvSpPr txBox="1"/>
          <p:nvPr/>
        </p:nvSpPr>
        <p:spPr>
          <a:xfrm>
            <a:off x="0" y="232525"/>
            <a:ext cx="9144000" cy="707886"/>
          </a:xfrm>
          <a:prstGeom prst="rect">
            <a:avLst/>
          </a:prstGeom>
          <a:noFill/>
          <a:ln w="38100" cmpd="dbl">
            <a:noFill/>
          </a:ln>
        </p:spPr>
        <p:txBody>
          <a:bodyPr wrap="square" rtlCol="0">
            <a:spAutoFit/>
          </a:bodyPr>
          <a:lstStyle/>
          <a:p>
            <a:pPr algn="ctr"/>
            <a:r>
              <a:rPr lang="en-US" sz="4000" b="1" dirty="0">
                <a:solidFill>
                  <a:srgbClr val="FFFFCC"/>
                </a:solidFill>
                <a:effectLst>
                  <a:outerShdw blurRad="38100" dist="38100" dir="2700000" algn="tl">
                    <a:srgbClr val="000000">
                      <a:alpha val="43137"/>
                    </a:srgbClr>
                  </a:outerShdw>
                </a:effectLst>
                <a:latin typeface="Avenir Book"/>
                <a:cs typeface="Avenir Book"/>
              </a:rPr>
              <a:t>THREE GROUPS</a:t>
            </a:r>
          </a:p>
        </p:txBody>
      </p:sp>
    </p:spTree>
    <p:extLst>
      <p:ext uri="{BB962C8B-B14F-4D97-AF65-F5344CB8AC3E}">
        <p14:creationId xmlns:p14="http://schemas.microsoft.com/office/powerpoint/2010/main" val="739103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28BDED-8720-4651-A454-903F5733E85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19524" y="19638"/>
            <a:ext cx="8904953" cy="2616101"/>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11:16</a:t>
            </a:r>
          </a:p>
          <a:p>
            <a:pPr algn="just">
              <a:spcAft>
                <a:spcPts val="1000"/>
              </a:spcAft>
            </a:pPr>
            <a:r>
              <a:rPr lang="en-US" sz="3800" dirty="0">
                <a:effectLst>
                  <a:outerShdw blurRad="38100" dist="38100" dir="2700000" algn="tl">
                    <a:srgbClr val="000000">
                      <a:alpha val="43137"/>
                    </a:srgbClr>
                  </a:outerShdw>
                </a:effectLst>
              </a:rPr>
              <a:t>“Therefore Thomas, who is called </a:t>
            </a:r>
            <a:r>
              <a:rPr lang="en-US" sz="3800" dirty="0" err="1">
                <a:effectLst>
                  <a:outerShdw blurRad="38100" dist="38100" dir="2700000" algn="tl">
                    <a:srgbClr val="000000">
                      <a:alpha val="43137"/>
                    </a:srgbClr>
                  </a:outerShdw>
                </a:effectLst>
              </a:rPr>
              <a:t>Didymus</a:t>
            </a:r>
            <a:r>
              <a:rPr lang="en-US" sz="3800" dirty="0">
                <a:effectLst>
                  <a:outerShdw blurRad="38100" dist="38100" dir="2700000" algn="tl">
                    <a:srgbClr val="000000">
                      <a:alpha val="43137"/>
                    </a:srgbClr>
                  </a:outerShdw>
                </a:effectLst>
              </a:rPr>
              <a:t>, said to his fellow disciples, ‘Let us also go, so that we may die with Him.’” </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802023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81" y="274638"/>
            <a:ext cx="7872438" cy="1143000"/>
          </a:xfrm>
        </p:spPr>
        <p:txBody>
          <a:bodyPr>
            <a:noAutofit/>
          </a:bodyPr>
          <a:lstStyle/>
          <a:p>
            <a:r>
              <a:rPr lang="en-US" sz="3700" dirty="0" err="1">
                <a:solidFill>
                  <a:srgbClr val="FFFFCC"/>
                </a:solidFill>
                <a:effectLst>
                  <a:outerShdw blurRad="38100" dist="38100" dir="2700000" algn="tl">
                    <a:srgbClr val="000000">
                      <a:alpha val="43137"/>
                    </a:srgbClr>
                  </a:outerShdw>
                </a:effectLst>
                <a:latin typeface="Avenir Book"/>
                <a:cs typeface="Avenir Book"/>
              </a:rPr>
              <a:t>Celcus</a:t>
            </a:r>
            <a:r>
              <a:rPr lang="en-US" sz="3700" dirty="0">
                <a:solidFill>
                  <a:srgbClr val="FFFFCC"/>
                </a:solidFill>
                <a:effectLst>
                  <a:outerShdw blurRad="38100" dist="38100" dir="2700000" algn="tl">
                    <a:srgbClr val="000000">
                      <a:alpha val="43137"/>
                    </a:srgbClr>
                  </a:outerShdw>
                </a:effectLst>
                <a:latin typeface="Avenir Book"/>
                <a:cs typeface="Avenir Book"/>
              </a:rPr>
              <a:t> (2</a:t>
            </a:r>
            <a:r>
              <a:rPr lang="en-US" sz="3700" baseline="30000" dirty="0">
                <a:solidFill>
                  <a:srgbClr val="FFFFCC"/>
                </a:solidFill>
                <a:effectLst>
                  <a:outerShdw blurRad="38100" dist="38100" dir="2700000" algn="tl">
                    <a:srgbClr val="000000">
                      <a:alpha val="43137"/>
                    </a:srgbClr>
                  </a:outerShdw>
                </a:effectLst>
                <a:latin typeface="Avenir Book"/>
                <a:cs typeface="Avenir Book"/>
              </a:rPr>
              <a:t>nd</a:t>
            </a:r>
            <a:r>
              <a:rPr lang="en-US" sz="3700" dirty="0">
                <a:solidFill>
                  <a:srgbClr val="FFFFCC"/>
                </a:solidFill>
                <a:effectLst>
                  <a:outerShdw blurRad="38100" dist="38100" dir="2700000" algn="tl">
                    <a:srgbClr val="000000">
                      <a:alpha val="43137"/>
                    </a:srgbClr>
                  </a:outerShdw>
                </a:effectLst>
                <a:latin typeface="Avenir Book"/>
                <a:cs typeface="Avenir Book"/>
              </a:rPr>
              <a:t> Century) Attacks Jesus’ Works</a:t>
            </a:r>
          </a:p>
        </p:txBody>
      </p:sp>
      <p:sp>
        <p:nvSpPr>
          <p:cNvPr id="3" name="Content Placeholder 2"/>
          <p:cNvSpPr>
            <a:spLocks noGrp="1"/>
          </p:cNvSpPr>
          <p:nvPr>
            <p:ph idx="1"/>
          </p:nvPr>
        </p:nvSpPr>
        <p:spPr>
          <a:xfrm>
            <a:off x="362868" y="1417638"/>
            <a:ext cx="8243917" cy="4955567"/>
          </a:xfrm>
        </p:spPr>
        <p:txBody>
          <a:bodyPr>
            <a:normAutofit fontScale="92500" lnSpcReduction="20000"/>
          </a:bodyPr>
          <a:lstStyle/>
          <a:p>
            <a:pPr marL="0" indent="0" algn="just">
              <a:buNone/>
            </a:pPr>
            <a:r>
              <a:rPr lang="en-US" sz="4100" dirty="0">
                <a:effectLst>
                  <a:outerShdw blurRad="38100" dist="38100" dir="2700000" algn="tl">
                    <a:srgbClr val="000000">
                      <a:alpha val="43137"/>
                    </a:srgbClr>
                  </a:outerShdw>
                </a:effectLst>
                <a:latin typeface="Avenir Book"/>
                <a:cs typeface="Avenir Book"/>
              </a:rPr>
              <a:t>“[</a:t>
            </a:r>
            <a:r>
              <a:rPr lang="en-US" sz="4100" dirty="0" err="1">
                <a:effectLst>
                  <a:outerShdw blurRad="38100" dist="38100" dir="2700000" algn="tl">
                    <a:srgbClr val="000000">
                      <a:alpha val="43137"/>
                    </a:srgbClr>
                  </a:outerShdw>
                </a:effectLst>
                <a:latin typeface="Avenir Book"/>
                <a:cs typeface="Avenir Book"/>
              </a:rPr>
              <a:t>Celsus</a:t>
            </a:r>
            <a:r>
              <a:rPr lang="en-US" sz="4100" dirty="0">
                <a:effectLst>
                  <a:outerShdw blurRad="38100" dist="38100" dir="2700000" algn="tl">
                    <a:srgbClr val="000000">
                      <a:alpha val="43137"/>
                    </a:srgbClr>
                  </a:outerShdw>
                </a:effectLst>
                <a:latin typeface="Avenir Book"/>
                <a:cs typeface="Avenir Book"/>
              </a:rPr>
              <a:t>] compares them [Jesus’ works] to the </a:t>
            </a:r>
            <a:r>
              <a:rPr lang="en-US" sz="4000" b="1" u="sng" dirty="0">
                <a:solidFill>
                  <a:srgbClr val="FFFFCC"/>
                </a:solidFill>
                <a:effectLst>
                  <a:outerShdw blurRad="38100" dist="38100" dir="2700000" algn="tl">
                    <a:srgbClr val="000000">
                      <a:alpha val="43137"/>
                    </a:srgbClr>
                  </a:outerShdw>
                </a:effectLst>
                <a:latin typeface="Avenir Book"/>
                <a:ea typeface="+mj-ea"/>
              </a:rPr>
              <a:t>tricks of jugglers</a:t>
            </a:r>
            <a:r>
              <a:rPr lang="en-US" sz="4100" dirty="0">
                <a:effectLst>
                  <a:outerShdw blurRad="38100" dist="38100" dir="2700000" algn="tl">
                    <a:srgbClr val="000000">
                      <a:alpha val="43137"/>
                    </a:srgbClr>
                  </a:outerShdw>
                </a:effectLst>
                <a:latin typeface="Avenir Book"/>
                <a:cs typeface="Avenir Book"/>
              </a:rPr>
              <a:t>, who profess to do more wonderful things . . . . But, as it helped his [</a:t>
            </a:r>
            <a:r>
              <a:rPr lang="en-US" sz="4100" dirty="0" err="1">
                <a:effectLst>
                  <a:outerShdw blurRad="38100" dist="38100" dir="2700000" algn="tl">
                    <a:srgbClr val="000000">
                      <a:alpha val="43137"/>
                    </a:srgbClr>
                  </a:outerShdw>
                </a:effectLst>
                <a:latin typeface="Avenir Book"/>
                <a:cs typeface="Avenir Book"/>
              </a:rPr>
              <a:t>Celcus</a:t>
            </a:r>
            <a:r>
              <a:rPr lang="en-US" sz="4100" dirty="0">
                <a:effectLst>
                  <a:outerShdw blurRad="38100" dist="38100" dir="2700000" algn="tl">
                    <a:srgbClr val="000000">
                      <a:alpha val="43137"/>
                    </a:srgbClr>
                  </a:outerShdw>
                </a:effectLst>
                <a:latin typeface="Avenir Book"/>
                <a:cs typeface="Avenir Book"/>
              </a:rPr>
              <a:t>’] purpose, he compares the (miracles) related of Jesus to the results produced by </a:t>
            </a:r>
            <a:r>
              <a:rPr lang="en-US" sz="4000" b="1" u="sng" dirty="0">
                <a:solidFill>
                  <a:srgbClr val="FFFFCC"/>
                </a:solidFill>
                <a:effectLst>
                  <a:outerShdw blurRad="38100" dist="38100" dir="2700000" algn="tl">
                    <a:srgbClr val="000000">
                      <a:alpha val="43137"/>
                    </a:srgbClr>
                  </a:outerShdw>
                </a:effectLst>
                <a:latin typeface="Avenir Book"/>
                <a:ea typeface="+mj-ea"/>
              </a:rPr>
              <a:t>magic</a:t>
            </a:r>
            <a:r>
              <a:rPr lang="en-US" sz="4100" dirty="0">
                <a:effectLst>
                  <a:outerShdw blurRad="38100" dist="38100" dir="2700000" algn="tl">
                    <a:srgbClr val="000000">
                      <a:alpha val="43137"/>
                    </a:srgbClr>
                  </a:outerShdw>
                </a:effectLst>
                <a:latin typeface="Avenir Book"/>
                <a:cs typeface="Avenir Book"/>
              </a:rPr>
              <a:t>.” </a:t>
            </a:r>
          </a:p>
          <a:p>
            <a:pPr marL="0" indent="0">
              <a:buNone/>
            </a:pPr>
            <a:endParaRPr lang="en-US" sz="4200" dirty="0">
              <a:effectLst>
                <a:outerShdw blurRad="38100" dist="38100" dir="2700000" algn="tl">
                  <a:srgbClr val="000000">
                    <a:alpha val="43137"/>
                  </a:srgbClr>
                </a:outerShdw>
              </a:effectLst>
            </a:endParaRPr>
          </a:p>
          <a:p>
            <a:pPr marL="0" indent="0">
              <a:buNone/>
            </a:pPr>
            <a:endParaRPr lang="en-US" sz="4200" dirty="0">
              <a:effectLst>
                <a:outerShdw blurRad="38100" dist="38100" dir="2700000" algn="tl">
                  <a:srgbClr val="000000">
                    <a:alpha val="43137"/>
                  </a:srgbClr>
                </a:outerShdw>
              </a:effectLst>
            </a:endParaRPr>
          </a:p>
          <a:p>
            <a:pPr marL="0" indent="0">
              <a:buNone/>
            </a:pPr>
            <a:r>
              <a:rPr lang="en-US" sz="1900" dirty="0">
                <a:effectLst>
                  <a:outerShdw blurRad="38100" dist="38100" dir="2700000" algn="tl">
                    <a:srgbClr val="000000">
                      <a:alpha val="43137"/>
                    </a:srgbClr>
                  </a:outerShdw>
                </a:effectLst>
              </a:rPr>
              <a:t>“Origen against </a:t>
            </a:r>
            <a:r>
              <a:rPr lang="en-US" sz="1900" dirty="0" err="1">
                <a:effectLst>
                  <a:outerShdw blurRad="38100" dist="38100" dir="2700000" algn="tl">
                    <a:srgbClr val="000000">
                      <a:alpha val="43137"/>
                    </a:srgbClr>
                  </a:outerShdw>
                </a:effectLst>
              </a:rPr>
              <a:t>Celsus</a:t>
            </a:r>
            <a:r>
              <a:rPr lang="en-US" sz="1900" dirty="0">
                <a:effectLst>
                  <a:outerShdw blurRad="38100" dist="38100" dir="2700000" algn="tl">
                    <a:srgbClr val="000000">
                      <a:alpha val="43137"/>
                    </a:srgbClr>
                  </a:outerShdw>
                </a:effectLst>
              </a:rPr>
              <a:t>,” in </a:t>
            </a:r>
            <a:r>
              <a:rPr lang="en-US" sz="1900" i="1" dirty="0">
                <a:effectLst>
                  <a:outerShdw blurRad="38100" dist="38100" dir="2700000" algn="tl">
                    <a:srgbClr val="000000">
                      <a:alpha val="43137"/>
                    </a:srgbClr>
                  </a:outerShdw>
                </a:effectLst>
              </a:rPr>
              <a:t>The Ante-Nicene Fathers, ed.</a:t>
            </a:r>
            <a:r>
              <a:rPr lang="en-US" sz="1900" dirty="0">
                <a:effectLst>
                  <a:outerShdw blurRad="38100" dist="38100" dir="2700000" algn="tl">
                    <a:srgbClr val="000000">
                      <a:alpha val="43137"/>
                    </a:srgbClr>
                  </a:outerShdw>
                </a:effectLst>
              </a:rPr>
              <a:t> A. Roberts, J. Donaldson, and A. C. </a:t>
            </a:r>
            <a:r>
              <a:rPr lang="en-US" sz="1900" dirty="0" err="1">
                <a:effectLst>
                  <a:outerShdw blurRad="38100" dist="38100" dir="2700000" algn="tl">
                    <a:srgbClr val="000000">
                      <a:alpha val="43137"/>
                    </a:srgbClr>
                  </a:outerShdw>
                </a:effectLst>
              </a:rPr>
              <a:t>Coxe</a:t>
            </a:r>
            <a:r>
              <a:rPr lang="en-US" sz="1900" dirty="0">
                <a:effectLst>
                  <a:outerShdw blurRad="38100" dist="38100" dir="2700000" algn="tl">
                    <a:srgbClr val="000000">
                      <a:alpha val="43137"/>
                    </a:srgbClr>
                  </a:outerShdw>
                </a:effectLst>
              </a:rPr>
              <a:t>, vol. 4 trans. Frederick Crombie (Buffalo, NY: Christian Literature Company, 1885), 427.</a:t>
            </a:r>
          </a:p>
        </p:txBody>
      </p:sp>
    </p:spTree>
    <p:extLst>
      <p:ext uri="{BB962C8B-B14F-4D97-AF65-F5344CB8AC3E}">
        <p14:creationId xmlns:p14="http://schemas.microsoft.com/office/powerpoint/2010/main" val="3696762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5114221"/>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11:17-19</a:t>
            </a:r>
          </a:p>
          <a:p>
            <a:pPr algn="just">
              <a:spcAft>
                <a:spcPts val="1000"/>
              </a:spcAft>
            </a:pPr>
            <a:r>
              <a:rPr lang="en-US" sz="32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17</a:t>
            </a:r>
            <a:r>
              <a:rPr lang="en-US" sz="3600" dirty="0">
                <a:effectLst>
                  <a:outerShdw blurRad="38100" dist="38100" dir="2700000" algn="tl">
                    <a:srgbClr val="000000">
                      <a:alpha val="43137"/>
                    </a:srgbClr>
                  </a:outerShdw>
                </a:effectLst>
              </a:rPr>
              <a:t> So when Jesus came, He found that he had already been in the tomb four days. </a:t>
            </a:r>
            <a:r>
              <a:rPr lang="en-US" sz="3600" baseline="30000" dirty="0">
                <a:effectLst>
                  <a:outerShdw blurRad="38100" dist="38100" dir="2700000" algn="tl">
                    <a:srgbClr val="000000">
                      <a:alpha val="43137"/>
                    </a:srgbClr>
                  </a:outerShdw>
                </a:effectLst>
              </a:rPr>
              <a:t>18</a:t>
            </a:r>
            <a:r>
              <a:rPr lang="en-US" sz="3600" dirty="0">
                <a:effectLst>
                  <a:outerShdw blurRad="38100" dist="38100" dir="2700000" algn="tl">
                    <a:srgbClr val="000000">
                      <a:alpha val="43137"/>
                    </a:srgbClr>
                  </a:outerShdw>
                </a:effectLst>
              </a:rPr>
              <a:t> Now Bethany was near Jerusalem, about two miles off; </a:t>
            </a:r>
            <a:r>
              <a:rPr lang="en-US" sz="3600" baseline="30000" dirty="0">
                <a:effectLst>
                  <a:outerShdw blurRad="38100" dist="38100" dir="2700000" algn="tl">
                    <a:srgbClr val="000000">
                      <a:alpha val="43137"/>
                    </a:srgbClr>
                  </a:outerShdw>
                </a:effectLst>
              </a:rPr>
              <a:t>19</a:t>
            </a:r>
            <a:r>
              <a:rPr lang="en-US" sz="3600" dirty="0">
                <a:effectLst>
                  <a:outerShdw blurRad="38100" dist="38100" dir="2700000" algn="tl">
                    <a:srgbClr val="000000">
                      <a:alpha val="43137"/>
                    </a:srgbClr>
                  </a:outerShdw>
                </a:effectLst>
              </a:rPr>
              <a:t> and many of the Jews had come to Martha and Mary, to console them concerning their brother.”</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76597532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5483553"/>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11:20-22</a:t>
            </a:r>
          </a:p>
          <a:p>
            <a:pPr algn="just">
              <a:spcAft>
                <a:spcPts val="1000"/>
              </a:spcAft>
            </a:pPr>
            <a:r>
              <a:rPr lang="en-US" sz="3600" baseline="30000" dirty="0">
                <a:effectLst>
                  <a:outerShdw blurRad="38100" dist="38100" dir="2700000" algn="tl">
                    <a:srgbClr val="000000">
                      <a:alpha val="43137"/>
                    </a:srgbClr>
                  </a:outerShdw>
                </a:effectLst>
              </a:rPr>
              <a:t>“20</a:t>
            </a:r>
            <a:r>
              <a:rPr lang="en-US" sz="3600" dirty="0">
                <a:effectLst>
                  <a:outerShdw blurRad="38100" dist="38100" dir="2700000" algn="tl">
                    <a:srgbClr val="000000">
                      <a:alpha val="43137"/>
                    </a:srgbClr>
                  </a:outerShdw>
                </a:effectLst>
              </a:rPr>
              <a:t> Martha therefore, when she heard that Jesus was coming, went to meet Him, but Mary stayed at the house. </a:t>
            </a:r>
            <a:r>
              <a:rPr lang="en-US" sz="3600" baseline="30000" dirty="0">
                <a:effectLst>
                  <a:outerShdw blurRad="38100" dist="38100" dir="2700000" algn="tl">
                    <a:srgbClr val="000000">
                      <a:alpha val="43137"/>
                    </a:srgbClr>
                  </a:outerShdw>
                </a:effectLst>
              </a:rPr>
              <a:t>21</a:t>
            </a:r>
            <a:r>
              <a:rPr lang="en-US" sz="3600" dirty="0">
                <a:effectLst>
                  <a:outerShdw blurRad="38100" dist="38100" dir="2700000" algn="tl">
                    <a:srgbClr val="000000">
                      <a:alpha val="43137"/>
                    </a:srgbClr>
                  </a:outerShdw>
                </a:effectLst>
              </a:rPr>
              <a:t> Martha then said to Jesus, ‘Lord, if You had been here, my brother would not have died. </a:t>
            </a:r>
            <a:r>
              <a:rPr lang="en-US" sz="3600" baseline="30000" dirty="0">
                <a:effectLst>
                  <a:outerShdw blurRad="38100" dist="38100" dir="2700000" algn="tl">
                    <a:srgbClr val="000000">
                      <a:alpha val="43137"/>
                    </a:srgbClr>
                  </a:outerShdw>
                </a:effectLst>
              </a:rPr>
              <a:t>22</a:t>
            </a:r>
            <a:r>
              <a:rPr lang="en-US" sz="3600" dirty="0">
                <a:effectLst>
                  <a:outerShdw blurRad="38100" dist="38100" dir="2700000" algn="tl">
                    <a:srgbClr val="000000">
                      <a:alpha val="43137"/>
                    </a:srgbClr>
                  </a:outerShdw>
                </a:effectLst>
              </a:rPr>
              <a:t> Even now I know that whatever You ask of God, God will give You.’”</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42245992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3944670"/>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11:23-24</a:t>
            </a:r>
          </a:p>
          <a:p>
            <a:pPr algn="just">
              <a:spcAft>
                <a:spcPts val="1000"/>
              </a:spcAft>
            </a:pPr>
            <a:r>
              <a:rPr lang="en-US" sz="3800" dirty="0">
                <a:effectLst>
                  <a:outerShdw blurRad="38100" dist="38100" dir="2700000" algn="tl">
                    <a:srgbClr val="000000">
                      <a:alpha val="43137"/>
                    </a:srgbClr>
                  </a:outerShdw>
                </a:effectLst>
              </a:rPr>
              <a:t>“</a:t>
            </a:r>
            <a:r>
              <a:rPr lang="en-US" sz="3800" baseline="30000" dirty="0">
                <a:effectLst>
                  <a:outerShdw blurRad="38100" dist="38100" dir="2700000" algn="tl">
                    <a:srgbClr val="000000">
                      <a:alpha val="43137"/>
                    </a:srgbClr>
                  </a:outerShdw>
                </a:effectLst>
              </a:rPr>
              <a:t>23</a:t>
            </a:r>
            <a:r>
              <a:rPr lang="en-US" sz="3800" dirty="0">
                <a:effectLst>
                  <a:outerShdw blurRad="38100" dist="38100" dir="2700000" algn="tl">
                    <a:srgbClr val="000000">
                      <a:alpha val="43137"/>
                    </a:srgbClr>
                  </a:outerShdw>
                </a:effectLst>
              </a:rPr>
              <a:t> Jesus said to her, ‘Your brother will rise again.’ </a:t>
            </a:r>
            <a:r>
              <a:rPr lang="en-US" sz="3800" baseline="30000" dirty="0">
                <a:effectLst>
                  <a:outerShdw blurRad="38100" dist="38100" dir="2700000" algn="tl">
                    <a:srgbClr val="000000">
                      <a:alpha val="43137"/>
                    </a:srgbClr>
                  </a:outerShdw>
                </a:effectLst>
              </a:rPr>
              <a:t>24</a:t>
            </a:r>
            <a:r>
              <a:rPr lang="en-US" sz="3800" dirty="0">
                <a:effectLst>
                  <a:outerShdw blurRad="38100" dist="38100" dir="2700000" algn="tl">
                    <a:srgbClr val="000000">
                      <a:alpha val="43137"/>
                    </a:srgbClr>
                  </a:outerShdw>
                </a:effectLst>
              </a:rPr>
              <a:t> Martha said to Him, ‘I know that he will rise again in the resurrection on the last day.’”</a:t>
            </a:r>
            <a:r>
              <a:rPr lang="en-US" sz="3600" dirty="0">
                <a:effectLst>
                  <a:outerShdw blurRad="38100" dist="38100" dir="2700000" algn="tl">
                    <a:srgbClr val="000000">
                      <a:alpha val="43137"/>
                    </a:srgbClr>
                  </a:outerShdw>
                </a:effectLst>
              </a:rPr>
              <a:t> </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85171823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4375557"/>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11:25-26</a:t>
            </a:r>
          </a:p>
          <a:p>
            <a:pPr algn="just">
              <a:spcAft>
                <a:spcPts val="1000"/>
              </a:spcAft>
            </a:pPr>
            <a:r>
              <a:rPr lang="en-US" sz="36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25</a:t>
            </a:r>
            <a:r>
              <a:rPr lang="en-US" sz="3600" dirty="0">
                <a:effectLst>
                  <a:outerShdw blurRad="38100" dist="38100" dir="2700000" algn="tl">
                    <a:srgbClr val="000000">
                      <a:alpha val="43137"/>
                    </a:srgbClr>
                  </a:outerShdw>
                </a:effectLst>
              </a:rPr>
              <a:t> Jesus said to her, ‘I am the resurrection and the life; he who believes in Me will live even if he dies, </a:t>
            </a:r>
            <a:r>
              <a:rPr lang="en-US" sz="3600" baseline="30000" dirty="0">
                <a:effectLst>
                  <a:outerShdw blurRad="38100" dist="38100" dir="2700000" algn="tl">
                    <a:srgbClr val="000000">
                      <a:alpha val="43137"/>
                    </a:srgbClr>
                  </a:outerShdw>
                </a:effectLst>
              </a:rPr>
              <a:t>26</a:t>
            </a:r>
            <a:r>
              <a:rPr lang="en-US" sz="3600" dirty="0">
                <a:effectLst>
                  <a:outerShdw blurRad="38100" dist="38100" dir="2700000" algn="tl">
                    <a:srgbClr val="000000">
                      <a:alpha val="43137"/>
                    </a:srgbClr>
                  </a:outerShdw>
                </a:effectLst>
              </a:rPr>
              <a:t> and everyone who lives and believes in Me will never die. Do you believe this?’” </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8254528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4375557"/>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1 </a:t>
            </a:r>
            <a:r>
              <a:rPr lang="en-US" altLang="en-US" sz="4000" dirty="0" err="1">
                <a:solidFill>
                  <a:srgbClr val="00FFFF"/>
                </a:solidFill>
                <a:effectLst>
                  <a:outerShdw blurRad="38100" dist="38100" dir="2700000" algn="tl">
                    <a:srgbClr val="000000">
                      <a:alpha val="43137"/>
                    </a:srgbClr>
                  </a:outerShdw>
                </a:effectLst>
                <a:latin typeface="Calibri" panose="020F0502020204030204" pitchFamily="34" charset="0"/>
                <a:ea typeface="+mj-ea"/>
              </a:rPr>
              <a:t>Cor</a:t>
            </a: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 15:55-57</a:t>
            </a:r>
          </a:p>
          <a:p>
            <a:pPr algn="just">
              <a:spcAft>
                <a:spcPts val="1000"/>
              </a:spcAft>
            </a:pPr>
            <a:r>
              <a:rPr lang="en-US" sz="36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55</a:t>
            </a:r>
            <a:r>
              <a:rPr lang="en-US" sz="3600" dirty="0">
                <a:effectLst>
                  <a:outerShdw blurRad="38100" dist="38100" dir="2700000" algn="tl">
                    <a:srgbClr val="000000">
                      <a:alpha val="43137"/>
                    </a:srgbClr>
                  </a:outerShdw>
                </a:effectLst>
              </a:rPr>
              <a:t> O death, where is your victory? O death, where is your sting?” </a:t>
            </a:r>
            <a:r>
              <a:rPr lang="en-US" sz="3600" baseline="30000" dirty="0">
                <a:effectLst>
                  <a:outerShdw blurRad="38100" dist="38100" dir="2700000" algn="tl">
                    <a:srgbClr val="000000">
                      <a:alpha val="43137"/>
                    </a:srgbClr>
                  </a:outerShdw>
                </a:effectLst>
              </a:rPr>
              <a:t>56</a:t>
            </a:r>
            <a:r>
              <a:rPr lang="en-US" sz="3600" dirty="0">
                <a:effectLst>
                  <a:outerShdw blurRad="38100" dist="38100" dir="2700000" algn="tl">
                    <a:srgbClr val="000000">
                      <a:alpha val="43137"/>
                    </a:srgbClr>
                  </a:outerShdw>
                </a:effectLst>
              </a:rPr>
              <a:t> The sting of death is sin, and the power of sin is the law; </a:t>
            </a:r>
            <a:r>
              <a:rPr lang="en-US" sz="3600" baseline="30000" dirty="0">
                <a:effectLst>
                  <a:outerShdw blurRad="38100" dist="38100" dir="2700000" algn="tl">
                    <a:srgbClr val="000000">
                      <a:alpha val="43137"/>
                    </a:srgbClr>
                  </a:outerShdw>
                </a:effectLst>
              </a:rPr>
              <a:t>57</a:t>
            </a:r>
            <a:r>
              <a:rPr lang="en-US" sz="3600" dirty="0">
                <a:effectLst>
                  <a:outerShdw blurRad="38100" dist="38100" dir="2700000" algn="tl">
                    <a:srgbClr val="000000">
                      <a:alpha val="43137"/>
                    </a:srgbClr>
                  </a:outerShdw>
                </a:effectLst>
              </a:rPr>
              <a:t> but thanks be to God, who gives us the victory through our Lord Jesus Christ.” </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97930040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3267561"/>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11:27</a:t>
            </a:r>
          </a:p>
          <a:p>
            <a:pPr algn="just">
              <a:spcAft>
                <a:spcPts val="1000"/>
              </a:spcAft>
            </a:pPr>
            <a:r>
              <a:rPr lang="en-US" sz="3600" dirty="0">
                <a:effectLst>
                  <a:outerShdw blurRad="38100" dist="38100" dir="2700000" algn="tl">
                    <a:srgbClr val="000000">
                      <a:alpha val="43137"/>
                    </a:srgbClr>
                  </a:outerShdw>
                </a:effectLst>
              </a:rPr>
              <a:t>“She said to Him, “Yes, Lord; I have believed that You are the Christ, the Son of God, even He who comes into the world.” </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6141346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God’s purpose is to glorify Himself.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At times, God allows us to suffer for His glory.  </a:t>
            </a:r>
          </a:p>
          <a:p>
            <a:pPr marL="514350" indent="-514350" algn="just">
              <a:spcBef>
                <a:spcPts val="1296"/>
              </a:spcBef>
              <a:buFont typeface="+mj-lt"/>
              <a:buAutoNum type="arabicPeriod"/>
            </a:pPr>
            <a:r>
              <a:rPr lang="en-US" b="1" dirty="0">
                <a:solidFill>
                  <a:srgbClr val="FFFFCC"/>
                </a:solidFill>
                <a:effectLst>
                  <a:outerShdw blurRad="38100" dist="38100" dir="2700000" algn="tl">
                    <a:srgbClr val="000000">
                      <a:alpha val="43137"/>
                    </a:srgbClr>
                  </a:outerShdw>
                </a:effectLst>
                <a:latin typeface="Avenir Book"/>
                <a:cs typeface="Avenir Book"/>
              </a:rPr>
              <a:t>Trust God when suffering for His glory.</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Jesus, the God-Man, weeps with us in our suffering.</a:t>
            </a: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2228982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5483553"/>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11:28-30</a:t>
            </a:r>
          </a:p>
          <a:p>
            <a:pPr algn="just">
              <a:spcAft>
                <a:spcPts val="1000"/>
              </a:spcAft>
            </a:pPr>
            <a:r>
              <a:rPr lang="en-US" sz="36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28</a:t>
            </a:r>
            <a:r>
              <a:rPr lang="en-US" sz="3600" dirty="0">
                <a:effectLst>
                  <a:outerShdw blurRad="38100" dist="38100" dir="2700000" algn="tl">
                    <a:srgbClr val="000000">
                      <a:alpha val="43137"/>
                    </a:srgbClr>
                  </a:outerShdw>
                </a:effectLst>
              </a:rPr>
              <a:t> When she had said this, she went away and called Mary her sister, saying secretly, ‘The Teacher is here and is calling for you.’ </a:t>
            </a:r>
            <a:r>
              <a:rPr lang="en-US" sz="3600" baseline="30000" dirty="0">
                <a:effectLst>
                  <a:outerShdw blurRad="38100" dist="38100" dir="2700000" algn="tl">
                    <a:srgbClr val="000000">
                      <a:alpha val="43137"/>
                    </a:srgbClr>
                  </a:outerShdw>
                </a:effectLst>
              </a:rPr>
              <a:t>29</a:t>
            </a:r>
            <a:r>
              <a:rPr lang="en-US" sz="3600" dirty="0">
                <a:effectLst>
                  <a:outerShdw blurRad="38100" dist="38100" dir="2700000" algn="tl">
                    <a:srgbClr val="000000">
                      <a:alpha val="43137"/>
                    </a:srgbClr>
                  </a:outerShdw>
                </a:effectLst>
              </a:rPr>
              <a:t> And when she heard it, she got up quickly and was coming to Him. </a:t>
            </a:r>
            <a:r>
              <a:rPr lang="en-US" sz="3600" baseline="30000" dirty="0">
                <a:effectLst>
                  <a:outerShdw blurRad="38100" dist="38100" dir="2700000" algn="tl">
                    <a:srgbClr val="000000">
                      <a:alpha val="43137"/>
                    </a:srgbClr>
                  </a:outerShdw>
                </a:effectLst>
              </a:rPr>
              <a:t>30</a:t>
            </a:r>
            <a:r>
              <a:rPr lang="en-US" sz="3600" dirty="0">
                <a:effectLst>
                  <a:outerShdw blurRad="38100" dist="38100" dir="2700000" algn="tl">
                    <a:srgbClr val="000000">
                      <a:alpha val="43137"/>
                    </a:srgbClr>
                  </a:outerShdw>
                </a:effectLst>
              </a:rPr>
              <a:t> Now Jesus had not yet come into the village, but was still in the place where Martha met Him.’”</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89831699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30498"/>
            <a:ext cx="8904953" cy="5914440"/>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38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11:31-32</a:t>
            </a:r>
          </a:p>
          <a:p>
            <a:pPr algn="just">
              <a:spcAft>
                <a:spcPts val="1000"/>
              </a:spcAft>
            </a:pPr>
            <a:r>
              <a:rPr lang="en-US" sz="3400" dirty="0">
                <a:effectLst>
                  <a:outerShdw blurRad="38100" dist="38100" dir="2700000" algn="tl">
                    <a:srgbClr val="000000">
                      <a:alpha val="43137"/>
                    </a:srgbClr>
                  </a:outerShdw>
                </a:effectLst>
              </a:rPr>
              <a:t>“</a:t>
            </a:r>
            <a:r>
              <a:rPr lang="en-US" sz="3400" baseline="30000" dirty="0">
                <a:effectLst>
                  <a:outerShdw blurRad="38100" dist="38100" dir="2700000" algn="tl">
                    <a:srgbClr val="000000">
                      <a:alpha val="43137"/>
                    </a:srgbClr>
                  </a:outerShdw>
                </a:effectLst>
              </a:rPr>
              <a:t>31</a:t>
            </a:r>
            <a:r>
              <a:rPr lang="en-US" sz="3400" dirty="0">
                <a:effectLst>
                  <a:outerShdw blurRad="38100" dist="38100" dir="2700000" algn="tl">
                    <a:srgbClr val="000000">
                      <a:alpha val="43137"/>
                    </a:srgbClr>
                  </a:outerShdw>
                </a:effectLst>
              </a:rPr>
              <a:t> Then the Jews who were with her in the house, and consoling her, when they saw that Mary got up quickly and went out, they followed her, supposing that she was going to the tomb to weep there. </a:t>
            </a:r>
            <a:r>
              <a:rPr lang="en-US" sz="3400" baseline="30000" dirty="0">
                <a:effectLst>
                  <a:outerShdw blurRad="38100" dist="38100" dir="2700000" algn="tl">
                    <a:srgbClr val="000000">
                      <a:alpha val="43137"/>
                    </a:srgbClr>
                  </a:outerShdw>
                </a:effectLst>
              </a:rPr>
              <a:t>32</a:t>
            </a:r>
            <a:r>
              <a:rPr lang="en-US" sz="3400" dirty="0">
                <a:effectLst>
                  <a:outerShdw blurRad="38100" dist="38100" dir="2700000" algn="tl">
                    <a:srgbClr val="000000">
                      <a:alpha val="43137"/>
                    </a:srgbClr>
                  </a:outerShdw>
                </a:effectLst>
              </a:rPr>
              <a:t> Therefore, when Mary came where Jesus was, she saw Him, and fell at His feet, saying to Him, ‘Lord, if You had been here, my brother would not have died.’”</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72393842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4929555"/>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11:33-35</a:t>
            </a:r>
          </a:p>
          <a:p>
            <a:pPr algn="just">
              <a:spcAft>
                <a:spcPts val="1000"/>
              </a:spcAft>
            </a:pPr>
            <a:r>
              <a:rPr lang="en-US" sz="36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33</a:t>
            </a:r>
            <a:r>
              <a:rPr lang="en-US" sz="3600" dirty="0">
                <a:effectLst>
                  <a:outerShdw blurRad="38100" dist="38100" dir="2700000" algn="tl">
                    <a:srgbClr val="000000">
                      <a:alpha val="43137"/>
                    </a:srgbClr>
                  </a:outerShdw>
                </a:effectLst>
              </a:rPr>
              <a:t> When Jesus therefore saw her weeping, and the Jews who came with her also weeping, He was deeply moved in spirit and was troubled, </a:t>
            </a:r>
            <a:r>
              <a:rPr lang="en-US" sz="3600" baseline="30000" dirty="0">
                <a:effectLst>
                  <a:outerShdw blurRad="38100" dist="38100" dir="2700000" algn="tl">
                    <a:srgbClr val="000000">
                      <a:alpha val="43137"/>
                    </a:srgbClr>
                  </a:outerShdw>
                </a:effectLst>
              </a:rPr>
              <a:t>34</a:t>
            </a:r>
            <a:r>
              <a:rPr lang="en-US" sz="3600" dirty="0">
                <a:effectLst>
                  <a:outerShdw blurRad="38100" dist="38100" dir="2700000" algn="tl">
                    <a:srgbClr val="000000">
                      <a:alpha val="43137"/>
                    </a:srgbClr>
                  </a:outerShdw>
                </a:effectLst>
              </a:rPr>
              <a:t> and said, ‘Where have you laid him?’ They said to Him, ‘Lord, come and see.’ </a:t>
            </a:r>
            <a:r>
              <a:rPr lang="en-US" sz="3600" baseline="30000" dirty="0">
                <a:effectLst>
                  <a:outerShdw blurRad="38100" dist="38100" dir="2700000" algn="tl">
                    <a:srgbClr val="000000">
                      <a:alpha val="43137"/>
                    </a:srgbClr>
                  </a:outerShdw>
                </a:effectLst>
              </a:rPr>
              <a:t>35</a:t>
            </a:r>
            <a:r>
              <a:rPr lang="en-US" sz="3600" dirty="0">
                <a:effectLst>
                  <a:outerShdw blurRad="38100" dist="38100" dir="2700000" algn="tl">
                    <a:srgbClr val="000000">
                      <a:alpha val="43137"/>
                    </a:srgbClr>
                  </a:outerShdw>
                </a:effectLst>
              </a:rPr>
              <a:t> Jesus wept.”</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7071690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233572" y="19638"/>
            <a:ext cx="8671381" cy="4001095"/>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rPr>
              <a:t>Isaiah 35:5-6</a:t>
            </a:r>
          </a:p>
          <a:p>
            <a:pPr algn="just">
              <a:spcAft>
                <a:spcPts val="1000"/>
              </a:spcAft>
            </a:pPr>
            <a:r>
              <a:rPr lang="en-US" sz="4000" dirty="0">
                <a:effectLst>
                  <a:outerShdw blurRad="38100" dist="38100" dir="2700000" algn="tl">
                    <a:srgbClr val="000000">
                      <a:alpha val="43137"/>
                    </a:srgbClr>
                  </a:outerShdw>
                </a:effectLst>
              </a:rPr>
              <a:t>“</a:t>
            </a:r>
            <a:r>
              <a:rPr lang="en-US" sz="4000" baseline="30000" dirty="0">
                <a:effectLst>
                  <a:outerShdw blurRad="38100" dist="38100" dir="2700000" algn="tl">
                    <a:srgbClr val="000000">
                      <a:alpha val="43137"/>
                    </a:srgbClr>
                  </a:outerShdw>
                </a:effectLst>
              </a:rPr>
              <a:t>5 </a:t>
            </a:r>
            <a:r>
              <a:rPr lang="en-US" sz="4000" dirty="0">
                <a:effectLst>
                  <a:outerShdw blurRad="38100" dist="38100" dir="2700000" algn="tl">
                    <a:srgbClr val="000000">
                      <a:alpha val="43137"/>
                    </a:srgbClr>
                  </a:outerShdw>
                </a:effectLst>
              </a:rPr>
              <a:t>Then the eyes of the </a:t>
            </a:r>
            <a:r>
              <a:rPr lang="en-US" sz="4000" b="1" u="sng" dirty="0">
                <a:solidFill>
                  <a:srgbClr val="FFFFCC"/>
                </a:solidFill>
                <a:effectLst>
                  <a:outerShdw blurRad="38100" dist="38100" dir="2700000" algn="tl">
                    <a:srgbClr val="000000">
                      <a:alpha val="43137"/>
                    </a:srgbClr>
                  </a:outerShdw>
                </a:effectLst>
                <a:latin typeface="Avenir Book"/>
                <a:ea typeface="+mj-ea"/>
              </a:rPr>
              <a:t>blind</a:t>
            </a:r>
            <a:r>
              <a:rPr lang="en-US" sz="4000" dirty="0">
                <a:effectLst>
                  <a:outerShdw blurRad="38100" dist="38100" dir="2700000" algn="tl">
                    <a:srgbClr val="000000">
                      <a:alpha val="43137"/>
                    </a:srgbClr>
                  </a:outerShdw>
                </a:effectLst>
              </a:rPr>
              <a:t> will be opened and the ears of the </a:t>
            </a:r>
            <a:r>
              <a:rPr lang="en-US" sz="4000" b="1" u="sng" dirty="0">
                <a:solidFill>
                  <a:srgbClr val="FFFFCC"/>
                </a:solidFill>
                <a:effectLst>
                  <a:outerShdw blurRad="38100" dist="38100" dir="2700000" algn="tl">
                    <a:srgbClr val="000000">
                      <a:alpha val="43137"/>
                    </a:srgbClr>
                  </a:outerShdw>
                </a:effectLst>
                <a:latin typeface="Avenir Book"/>
                <a:ea typeface="+mj-ea"/>
              </a:rPr>
              <a:t>deaf</a:t>
            </a:r>
            <a:r>
              <a:rPr lang="en-US" sz="4000" dirty="0">
                <a:effectLst>
                  <a:outerShdw blurRad="38100" dist="38100" dir="2700000" algn="tl">
                    <a:srgbClr val="000000">
                      <a:alpha val="43137"/>
                    </a:srgbClr>
                  </a:outerShdw>
                </a:effectLst>
              </a:rPr>
              <a:t> will be unstopped. </a:t>
            </a:r>
            <a:r>
              <a:rPr lang="en-US" sz="4000" baseline="30000" dirty="0">
                <a:effectLst>
                  <a:outerShdw blurRad="38100" dist="38100" dir="2700000" algn="tl">
                    <a:srgbClr val="000000">
                      <a:alpha val="43137"/>
                    </a:srgbClr>
                  </a:outerShdw>
                </a:effectLst>
              </a:rPr>
              <a:t>6</a:t>
            </a:r>
            <a:r>
              <a:rPr lang="en-US" sz="4000" dirty="0">
                <a:effectLst>
                  <a:outerShdw blurRad="38100" dist="38100" dir="2700000" algn="tl">
                    <a:srgbClr val="000000">
                      <a:alpha val="43137"/>
                    </a:srgbClr>
                  </a:outerShdw>
                </a:effectLst>
              </a:rPr>
              <a:t> Then the </a:t>
            </a:r>
            <a:r>
              <a:rPr lang="en-US" sz="4000" b="1" u="sng" dirty="0">
                <a:solidFill>
                  <a:srgbClr val="FFFFCC"/>
                </a:solidFill>
                <a:effectLst>
                  <a:outerShdw blurRad="38100" dist="38100" dir="2700000" algn="tl">
                    <a:srgbClr val="000000">
                      <a:alpha val="43137"/>
                    </a:srgbClr>
                  </a:outerShdw>
                </a:effectLst>
                <a:latin typeface="Avenir Book"/>
                <a:ea typeface="+mj-ea"/>
              </a:rPr>
              <a:t>lame</a:t>
            </a:r>
            <a:r>
              <a:rPr lang="en-US" sz="4000" dirty="0">
                <a:effectLst>
                  <a:outerShdw blurRad="38100" dist="38100" dir="2700000" algn="tl">
                    <a:srgbClr val="000000">
                      <a:alpha val="43137"/>
                    </a:srgbClr>
                  </a:outerShdw>
                </a:effectLst>
              </a:rPr>
              <a:t> will leap like a deer, and the tongue of the </a:t>
            </a:r>
            <a:r>
              <a:rPr lang="en-US" sz="4000" b="1" u="sng" dirty="0">
                <a:solidFill>
                  <a:srgbClr val="FFFFCC"/>
                </a:solidFill>
                <a:effectLst>
                  <a:outerShdw blurRad="38100" dist="38100" dir="2700000" algn="tl">
                    <a:srgbClr val="000000">
                      <a:alpha val="43137"/>
                    </a:srgbClr>
                  </a:outerShdw>
                </a:effectLst>
                <a:latin typeface="Avenir Book"/>
                <a:ea typeface="+mj-ea"/>
              </a:rPr>
              <a:t>mute</a:t>
            </a:r>
            <a:r>
              <a:rPr lang="en-US" sz="4000" dirty="0">
                <a:effectLst>
                  <a:outerShdw blurRad="38100" dist="38100" dir="2700000" algn="tl">
                    <a:srgbClr val="000000">
                      <a:alpha val="43137"/>
                    </a:srgbClr>
                  </a:outerShdw>
                </a:effectLst>
              </a:rPr>
              <a:t> will shout for joy .”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4723211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God’s purpose is to glorify Himself.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At times, God allows us to suffer for His glory.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Trust God when suffering for His glory.</a:t>
            </a:r>
          </a:p>
          <a:p>
            <a:pPr marL="514350" indent="-514350" algn="just">
              <a:spcBef>
                <a:spcPts val="1296"/>
              </a:spcBef>
              <a:buFont typeface="+mj-lt"/>
              <a:buAutoNum type="arabicPeriod"/>
            </a:pPr>
            <a:r>
              <a:rPr lang="en-US" b="1" dirty="0">
                <a:solidFill>
                  <a:srgbClr val="FFFFCC"/>
                </a:solidFill>
                <a:effectLst>
                  <a:outerShdw blurRad="38100" dist="38100" dir="2700000" algn="tl">
                    <a:srgbClr val="000000">
                      <a:alpha val="43137"/>
                    </a:srgbClr>
                  </a:outerShdw>
                </a:effectLst>
                <a:latin typeface="Avenir Book"/>
                <a:cs typeface="Avenir Book"/>
              </a:rPr>
              <a:t>Jesus, the God-Man, weeps with us in our suffering.</a:t>
            </a: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1735504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4503797"/>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11:36-37</a:t>
            </a:r>
          </a:p>
          <a:p>
            <a:pPr algn="just">
              <a:spcAft>
                <a:spcPts val="1000"/>
              </a:spcAft>
            </a:pPr>
            <a:r>
              <a:rPr lang="en-US" sz="36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36</a:t>
            </a:r>
            <a:r>
              <a:rPr lang="en-US" sz="3600" dirty="0">
                <a:effectLst>
                  <a:outerShdw blurRad="38100" dist="38100" dir="2700000" algn="tl">
                    <a:srgbClr val="000000">
                      <a:alpha val="43137"/>
                    </a:srgbClr>
                  </a:outerShdw>
                </a:effectLst>
              </a:rPr>
              <a:t> So the Jews were saying, ‘See how He loved him!’ </a:t>
            </a:r>
            <a:r>
              <a:rPr lang="en-US" sz="3600" baseline="30000" dirty="0">
                <a:effectLst>
                  <a:outerShdw blurRad="38100" dist="38100" dir="2700000" algn="tl">
                    <a:srgbClr val="000000">
                      <a:alpha val="43137"/>
                    </a:srgbClr>
                  </a:outerShdw>
                </a:effectLst>
              </a:rPr>
              <a:t>37</a:t>
            </a:r>
            <a:r>
              <a:rPr lang="en-US" sz="3600" dirty="0">
                <a:effectLst>
                  <a:outerShdw blurRad="38100" dist="38100" dir="2700000" algn="tl">
                    <a:srgbClr val="000000">
                      <a:alpha val="43137"/>
                    </a:srgbClr>
                  </a:outerShdw>
                </a:effectLst>
              </a:rPr>
              <a:t> But some of them said, ‘Could not this man, who opened the eyes of the blind man, have kept this man also from dying?’”</a:t>
            </a:r>
          </a:p>
          <a:p>
            <a:pPr algn="just">
              <a:spcAft>
                <a:spcPts val="1000"/>
              </a:spcAft>
            </a:pPr>
            <a:endParaRPr lang="en-US" sz="3600" dirty="0">
              <a:effectLst>
                <a:outerShdw blurRad="38100" dist="38100" dir="2700000" algn="tl">
                  <a:srgbClr val="000000">
                    <a:alpha val="43137"/>
                  </a:srgbClr>
                </a:outerShdw>
              </a:effectLst>
            </a:endParaRP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88809526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270074"/>
            <a:ext cx="8957734" cy="5221705"/>
          </a:xfrm>
        </p:spPr>
        <p:txBody>
          <a:bodyPr>
            <a:noAutofit/>
          </a:bodyPr>
          <a:lstStyle/>
          <a:p>
            <a:pPr marL="514350" indent="-514350" algn="just">
              <a:spcBef>
                <a:spcPts val="1296"/>
              </a:spcBef>
              <a:buFont typeface="+mj-lt"/>
              <a:buAutoNum type="arabicPeriod"/>
            </a:pPr>
            <a:r>
              <a:rPr lang="en-US" sz="3400" dirty="0">
                <a:effectLst>
                  <a:outerShdw blurRad="38100" dist="38100" dir="2700000" algn="tl">
                    <a:srgbClr val="000000">
                      <a:alpha val="43137"/>
                    </a:srgbClr>
                  </a:outerShdw>
                </a:effectLst>
                <a:latin typeface="Avenir Book"/>
                <a:cs typeface="Avenir Book"/>
              </a:rPr>
              <a:t>The disciples (believers): grow their faith. </a:t>
            </a:r>
          </a:p>
          <a:p>
            <a:pPr marL="514350" indent="-514350" algn="just">
              <a:spcBef>
                <a:spcPts val="1296"/>
              </a:spcBef>
              <a:buFont typeface="+mj-lt"/>
              <a:buAutoNum type="arabicPeriod"/>
            </a:pPr>
            <a:r>
              <a:rPr lang="en-US" sz="3400" dirty="0">
                <a:effectLst>
                  <a:outerShdw blurRad="38100" dist="38100" dir="2700000" algn="tl">
                    <a:srgbClr val="000000">
                      <a:alpha val="43137"/>
                    </a:srgbClr>
                  </a:outerShdw>
                </a:effectLst>
                <a:latin typeface="Avenir Book"/>
                <a:cs typeface="Avenir Book"/>
              </a:rPr>
              <a:t>Martha &amp; Mary (believers): grow their faith.  </a:t>
            </a:r>
          </a:p>
          <a:p>
            <a:pPr marL="514350" indent="-514350" algn="just">
              <a:spcBef>
                <a:spcPts val="1296"/>
              </a:spcBef>
              <a:buFont typeface="+mj-lt"/>
              <a:buAutoNum type="arabicPeriod"/>
            </a:pPr>
            <a:r>
              <a:rPr lang="en-US" sz="3400" b="1" dirty="0">
                <a:solidFill>
                  <a:srgbClr val="FFFFCC"/>
                </a:solidFill>
                <a:effectLst>
                  <a:outerShdw blurRad="38100" dist="38100" dir="2700000" algn="tl">
                    <a:srgbClr val="000000">
                      <a:alpha val="43137"/>
                    </a:srgbClr>
                  </a:outerShdw>
                </a:effectLst>
                <a:latin typeface="Avenir Book"/>
                <a:cs typeface="Avenir Book"/>
              </a:rPr>
              <a:t>Crowd around the tomb (unbelievers): believe in Jesus and receive new life.</a:t>
            </a:r>
          </a:p>
        </p:txBody>
      </p:sp>
      <p:sp>
        <p:nvSpPr>
          <p:cNvPr id="8" name="TextBox 7"/>
          <p:cNvSpPr txBox="1"/>
          <p:nvPr/>
        </p:nvSpPr>
        <p:spPr>
          <a:xfrm>
            <a:off x="0" y="232525"/>
            <a:ext cx="9144000" cy="707886"/>
          </a:xfrm>
          <a:prstGeom prst="rect">
            <a:avLst/>
          </a:prstGeom>
          <a:noFill/>
          <a:ln w="38100" cmpd="dbl">
            <a:noFill/>
          </a:ln>
        </p:spPr>
        <p:txBody>
          <a:bodyPr wrap="square" rtlCol="0">
            <a:spAutoFit/>
          </a:bodyPr>
          <a:lstStyle/>
          <a:p>
            <a:pPr algn="ctr"/>
            <a:r>
              <a:rPr lang="en-US" sz="4000" b="1" dirty="0">
                <a:solidFill>
                  <a:srgbClr val="FFFFCC"/>
                </a:solidFill>
                <a:effectLst>
                  <a:outerShdw blurRad="38100" dist="38100" dir="2700000" algn="tl">
                    <a:srgbClr val="000000">
                      <a:alpha val="43137"/>
                    </a:srgbClr>
                  </a:outerShdw>
                </a:effectLst>
                <a:latin typeface="Avenir Book"/>
                <a:cs typeface="Avenir Book"/>
              </a:rPr>
              <a:t>THREE GROUPS</a:t>
            </a:r>
          </a:p>
        </p:txBody>
      </p:sp>
    </p:spTree>
    <p:extLst>
      <p:ext uri="{BB962C8B-B14F-4D97-AF65-F5344CB8AC3E}">
        <p14:creationId xmlns:p14="http://schemas.microsoft.com/office/powerpoint/2010/main" val="3428735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CC"/>
                </a:solidFill>
                <a:effectLst>
                  <a:outerShdw blurRad="38100" dist="38100" dir="2700000" algn="tl">
                    <a:srgbClr val="000000">
                      <a:alpha val="43137"/>
                    </a:srgbClr>
                  </a:outerShdw>
                </a:effectLst>
                <a:latin typeface="Avenir Book"/>
                <a:cs typeface="Avenir Book"/>
              </a:rPr>
              <a:t>Raising of Lazarus (Outline)</a:t>
            </a:r>
          </a:p>
        </p:txBody>
      </p:sp>
      <p:sp>
        <p:nvSpPr>
          <p:cNvPr id="3" name="Content Placeholder 2"/>
          <p:cNvSpPr>
            <a:spLocks noGrp="1"/>
          </p:cNvSpPr>
          <p:nvPr>
            <p:ph idx="1"/>
          </p:nvPr>
        </p:nvSpPr>
        <p:spPr>
          <a:xfrm>
            <a:off x="417724" y="1600200"/>
            <a:ext cx="9028193" cy="4525963"/>
          </a:xfrm>
        </p:spPr>
        <p:txBody>
          <a:bodyPr>
            <a:normAutofit/>
          </a:bodyPr>
          <a:lstStyle/>
          <a:p>
            <a:pPr marL="685800" indent="-685800">
              <a:buFont typeface="+mj-lt"/>
              <a:buAutoNum type="romanUcPeriod"/>
            </a:pPr>
            <a:r>
              <a:rPr lang="en-US" sz="3600" dirty="0">
                <a:effectLst>
                  <a:outerShdw blurRad="38100" dist="38100" dir="2700000" algn="tl">
                    <a:srgbClr val="000000">
                      <a:alpha val="43137"/>
                    </a:srgbClr>
                  </a:outerShdw>
                </a:effectLst>
                <a:latin typeface="Avenir Book"/>
                <a:cs typeface="Avenir Book"/>
              </a:rPr>
              <a:t>Lazarus is sick and dies (v. 1-16).</a:t>
            </a:r>
          </a:p>
          <a:p>
            <a:pPr marL="685800" indent="-685800">
              <a:buFont typeface="+mj-lt"/>
              <a:buAutoNum type="romanUcPeriod"/>
            </a:pPr>
            <a:r>
              <a:rPr lang="en-US" sz="3600" dirty="0">
                <a:effectLst>
                  <a:outerShdw blurRad="38100" dist="38100" dir="2700000" algn="tl">
                    <a:srgbClr val="000000">
                      <a:alpha val="43137"/>
                    </a:srgbClr>
                  </a:outerShdw>
                </a:effectLst>
                <a:latin typeface="Avenir Book"/>
                <a:cs typeface="Avenir Book"/>
              </a:rPr>
              <a:t>Jesus claims to bring new life (v. 17-27).</a:t>
            </a:r>
          </a:p>
          <a:p>
            <a:pPr marL="685800" indent="-685800">
              <a:buFont typeface="+mj-lt"/>
              <a:buAutoNum type="romanUcPeriod"/>
            </a:pPr>
            <a:r>
              <a:rPr lang="en-US" sz="3600" dirty="0">
                <a:effectLst>
                  <a:outerShdw blurRad="38100" dist="38100" dir="2700000" algn="tl">
                    <a:srgbClr val="000000">
                      <a:alpha val="43137"/>
                    </a:srgbClr>
                  </a:outerShdw>
                </a:effectLst>
                <a:latin typeface="Avenir Book"/>
                <a:cs typeface="Avenir Book"/>
              </a:rPr>
              <a:t>Mourning over Lazarus (v. 28-37).</a:t>
            </a:r>
          </a:p>
          <a:p>
            <a:pPr marL="685800" indent="-685800">
              <a:buFont typeface="+mj-lt"/>
              <a:buAutoNum type="romanUcPeriod"/>
            </a:pPr>
            <a:r>
              <a:rPr lang="en-US" sz="3600" dirty="0">
                <a:effectLst>
                  <a:outerShdw blurRad="38100" dist="38100" dir="2700000" algn="tl">
                    <a:srgbClr val="000000">
                      <a:alpha val="43137"/>
                    </a:srgbClr>
                  </a:outerShdw>
                </a:effectLst>
                <a:latin typeface="Avenir Book"/>
                <a:cs typeface="Avenir Book"/>
              </a:rPr>
              <a:t>Jesus proves His claim of new life by 	 raising Lazarus (v. 38-45). </a:t>
            </a:r>
          </a:p>
        </p:txBody>
      </p:sp>
    </p:spTree>
    <p:extLst>
      <p:ext uri="{BB962C8B-B14F-4D97-AF65-F5344CB8AC3E}">
        <p14:creationId xmlns:p14="http://schemas.microsoft.com/office/powerpoint/2010/main" val="2293663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30498"/>
            <a:ext cx="8904953" cy="5760551"/>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38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11:38-40</a:t>
            </a:r>
          </a:p>
          <a:p>
            <a:pPr algn="just">
              <a:spcAft>
                <a:spcPts val="1000"/>
              </a:spcAft>
            </a:pPr>
            <a:r>
              <a:rPr lang="en-US" sz="3400" dirty="0">
                <a:effectLst>
                  <a:outerShdw blurRad="38100" dist="38100" dir="2700000" algn="tl">
                    <a:srgbClr val="000000">
                      <a:alpha val="43137"/>
                    </a:srgbClr>
                  </a:outerShdw>
                </a:effectLst>
              </a:rPr>
              <a:t>“</a:t>
            </a:r>
            <a:r>
              <a:rPr lang="en-US" sz="3400" baseline="30000" dirty="0">
                <a:effectLst>
                  <a:outerShdw blurRad="38100" dist="38100" dir="2700000" algn="tl">
                    <a:srgbClr val="000000">
                      <a:alpha val="43137"/>
                    </a:srgbClr>
                  </a:outerShdw>
                </a:effectLst>
              </a:rPr>
              <a:t>38</a:t>
            </a:r>
            <a:r>
              <a:rPr lang="en-US" sz="3400" dirty="0">
                <a:effectLst>
                  <a:outerShdw blurRad="38100" dist="38100" dir="2700000" algn="tl">
                    <a:srgbClr val="000000">
                      <a:alpha val="43137"/>
                    </a:srgbClr>
                  </a:outerShdw>
                </a:effectLst>
              </a:rPr>
              <a:t> So Jesus, again being deeply moved within, came to the tomb. Now it was a cave, and a stone was lying against it. </a:t>
            </a:r>
            <a:r>
              <a:rPr lang="en-US" sz="3400" baseline="30000" dirty="0">
                <a:effectLst>
                  <a:outerShdw blurRad="38100" dist="38100" dir="2700000" algn="tl">
                    <a:srgbClr val="000000">
                      <a:alpha val="43137"/>
                    </a:srgbClr>
                  </a:outerShdw>
                </a:effectLst>
              </a:rPr>
              <a:t>39</a:t>
            </a:r>
            <a:r>
              <a:rPr lang="en-US" sz="3400" dirty="0">
                <a:effectLst>
                  <a:outerShdw blurRad="38100" dist="38100" dir="2700000" algn="tl">
                    <a:srgbClr val="000000">
                      <a:alpha val="43137"/>
                    </a:srgbClr>
                  </a:outerShdw>
                </a:effectLst>
              </a:rPr>
              <a:t> Jesus said, ‘Remove the stone.’ Martha, the sister of the deceased, said to Him, ‘Lord, by this time there will be a stench, for he has been dead four days.’ </a:t>
            </a:r>
            <a:r>
              <a:rPr lang="en-US" sz="3400" baseline="30000" dirty="0">
                <a:effectLst>
                  <a:outerShdw blurRad="38100" dist="38100" dir="2700000" algn="tl">
                    <a:srgbClr val="000000">
                      <a:alpha val="43137"/>
                    </a:srgbClr>
                  </a:outerShdw>
                </a:effectLst>
              </a:rPr>
              <a:t>40</a:t>
            </a:r>
            <a:r>
              <a:rPr lang="en-US" sz="3400" dirty="0">
                <a:effectLst>
                  <a:outerShdw blurRad="38100" dist="38100" dir="2700000" algn="tl">
                    <a:srgbClr val="000000">
                      <a:alpha val="43137"/>
                    </a:srgbClr>
                  </a:outerShdw>
                </a:effectLst>
              </a:rPr>
              <a:t> Jesus said to her, ‘Did I not say to you that if you believe, you will see the glory of God?’” </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8799200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God’s purpose is to glorify Himself.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At times, God allows us to suffer for His glory.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Trust God when suffering for His glory.</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Jesus, the God-Man, weeps with us in our suffering.</a:t>
            </a:r>
          </a:p>
          <a:p>
            <a:pPr marL="514350" indent="-514350" algn="just">
              <a:spcBef>
                <a:spcPts val="1296"/>
              </a:spcBef>
              <a:buFont typeface="+mj-lt"/>
              <a:buAutoNum type="arabicPeriod"/>
            </a:pPr>
            <a:r>
              <a:rPr lang="en-US" b="1" dirty="0">
                <a:effectLst>
                  <a:outerShdw blurRad="38100" dist="38100" dir="2700000" algn="tl">
                    <a:srgbClr val="000000">
                      <a:alpha val="43137"/>
                    </a:srgbClr>
                  </a:outerShdw>
                </a:effectLst>
                <a:latin typeface="Avenir Book"/>
                <a:cs typeface="Avenir Book"/>
              </a:rPr>
              <a:t>God blesses those who seek His glory.</a:t>
            </a: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3006704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5611793"/>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11:41-42</a:t>
            </a:r>
          </a:p>
          <a:p>
            <a:pPr algn="just">
              <a:spcAft>
                <a:spcPts val="1000"/>
              </a:spcAft>
            </a:pPr>
            <a:r>
              <a:rPr lang="en-US" sz="36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41</a:t>
            </a:r>
            <a:r>
              <a:rPr lang="en-US" sz="3600" dirty="0">
                <a:effectLst>
                  <a:outerShdw blurRad="38100" dist="38100" dir="2700000" algn="tl">
                    <a:srgbClr val="000000">
                      <a:alpha val="43137"/>
                    </a:srgbClr>
                  </a:outerShdw>
                </a:effectLst>
              </a:rPr>
              <a:t> So they removed the stone. Then Jesus raised His eyes, and said, ‘Father, I thank You that You have heard Me. </a:t>
            </a:r>
            <a:r>
              <a:rPr lang="en-US" sz="3600" baseline="30000" dirty="0">
                <a:effectLst>
                  <a:outerShdw blurRad="38100" dist="38100" dir="2700000" algn="tl">
                    <a:srgbClr val="000000">
                      <a:alpha val="43137"/>
                    </a:srgbClr>
                  </a:outerShdw>
                </a:effectLst>
              </a:rPr>
              <a:t>42</a:t>
            </a:r>
            <a:r>
              <a:rPr lang="en-US" sz="3600" dirty="0">
                <a:effectLst>
                  <a:outerShdw blurRad="38100" dist="38100" dir="2700000" algn="tl">
                    <a:srgbClr val="000000">
                      <a:alpha val="43137"/>
                    </a:srgbClr>
                  </a:outerShdw>
                </a:effectLst>
              </a:rPr>
              <a:t> I knew that You always hear Me; but because of the people standing around I said it, so that they may believe that You sent Me.’”</a:t>
            </a:r>
          </a:p>
          <a:p>
            <a:pPr algn="just">
              <a:spcAft>
                <a:spcPts val="1000"/>
              </a:spcAft>
            </a:pPr>
            <a:endParaRPr lang="en-US" sz="3600" dirty="0">
              <a:effectLst>
                <a:outerShdw blurRad="38100" dist="38100" dir="2700000" algn="tl">
                  <a:srgbClr val="000000">
                    <a:alpha val="43137"/>
                  </a:srgbClr>
                </a:outerShdw>
              </a:effectLst>
            </a:endParaRP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50540531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5611793"/>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11:43-44</a:t>
            </a:r>
          </a:p>
          <a:p>
            <a:pPr algn="just">
              <a:spcAft>
                <a:spcPts val="1000"/>
              </a:spcAft>
            </a:pPr>
            <a:r>
              <a:rPr lang="en-US" sz="36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43</a:t>
            </a:r>
            <a:r>
              <a:rPr lang="en-US" sz="3600" dirty="0">
                <a:effectLst>
                  <a:outerShdw blurRad="38100" dist="38100" dir="2700000" algn="tl">
                    <a:srgbClr val="000000">
                      <a:alpha val="43137"/>
                    </a:srgbClr>
                  </a:outerShdw>
                </a:effectLst>
              </a:rPr>
              <a:t> When He had said these things, He cried out with a loud voice, ‘Lazarus, come forth.’    </a:t>
            </a:r>
            <a:r>
              <a:rPr lang="en-US" sz="3600" baseline="30000" dirty="0">
                <a:effectLst>
                  <a:outerShdw blurRad="38100" dist="38100" dir="2700000" algn="tl">
                    <a:srgbClr val="000000">
                      <a:alpha val="43137"/>
                    </a:srgbClr>
                  </a:outerShdw>
                </a:effectLst>
              </a:rPr>
              <a:t>44</a:t>
            </a:r>
            <a:r>
              <a:rPr lang="en-US" sz="3600" dirty="0">
                <a:effectLst>
                  <a:outerShdw blurRad="38100" dist="38100" dir="2700000" algn="tl">
                    <a:srgbClr val="000000">
                      <a:alpha val="43137"/>
                    </a:srgbClr>
                  </a:outerShdw>
                </a:effectLst>
              </a:rPr>
              <a:t> The man who had died came forth, bound hand and foot with wrappings, and his face was wrapped around with a cloth. Jesus said to them, ‘Unbind him, and let him go.’”</a:t>
            </a:r>
          </a:p>
          <a:p>
            <a:pPr algn="just">
              <a:spcAft>
                <a:spcPts val="1000"/>
              </a:spcAft>
            </a:pPr>
            <a:endParaRPr lang="en-US" sz="3600" dirty="0">
              <a:effectLst>
                <a:outerShdw blurRad="38100" dist="38100" dir="2700000" algn="tl">
                  <a:srgbClr val="000000">
                    <a:alpha val="43137"/>
                  </a:srgbClr>
                </a:outerShdw>
              </a:effectLst>
            </a:endParaRP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10658655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21772" y="19638"/>
            <a:ext cx="8904953" cy="4042132"/>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11:45</a:t>
            </a:r>
          </a:p>
          <a:p>
            <a:pPr algn="just">
              <a:spcAft>
                <a:spcPts val="1000"/>
              </a:spcAft>
            </a:pPr>
            <a:r>
              <a:rPr lang="en-US" sz="3800" dirty="0">
                <a:effectLst>
                  <a:outerShdw blurRad="38100" dist="38100" dir="2700000" algn="tl">
                    <a:srgbClr val="000000">
                      <a:alpha val="43137"/>
                    </a:srgbClr>
                  </a:outerShdw>
                </a:effectLst>
              </a:rPr>
              <a:t>“Therefore many of the Jews who came to Mary, and saw what He had done, believed in Him.”</a:t>
            </a:r>
          </a:p>
          <a:p>
            <a:pPr algn="just">
              <a:spcAft>
                <a:spcPts val="1000"/>
              </a:spcAft>
            </a:pPr>
            <a:endParaRPr lang="en-US" sz="3600" dirty="0">
              <a:effectLst>
                <a:outerShdw blurRad="38100" dist="38100" dir="2700000" algn="tl">
                  <a:srgbClr val="000000">
                    <a:alpha val="43137"/>
                  </a:srgbClr>
                </a:outerShdw>
              </a:effectLst>
            </a:endParaRP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88569190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God’s purpose is to glorify Himself.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At times, God allows us to suffer for His glory.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Trust God when suffering for His glory.</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Jesus, the God-Man, weeps with us in our suffering.</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 blesses those who seek His glory.</a:t>
            </a: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339563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28BDED-8720-4651-A454-903F5733E85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119524" y="19638"/>
            <a:ext cx="8904953" cy="4129335"/>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rPr>
              <a:t>Daniel 12:2</a:t>
            </a:r>
          </a:p>
          <a:p>
            <a:pPr algn="just">
              <a:spcAft>
                <a:spcPts val="1000"/>
              </a:spcAft>
            </a:pPr>
            <a:r>
              <a:rPr lang="en-US" sz="4000" dirty="0">
                <a:effectLst>
                  <a:outerShdw blurRad="38100" dist="38100" dir="2700000" algn="tl">
                    <a:srgbClr val="000000">
                      <a:alpha val="43137"/>
                    </a:srgbClr>
                  </a:outerShdw>
                </a:effectLst>
              </a:rPr>
              <a:t>“Many of those who sleep in the dust of the ground will awake, these to everlasting life, but the others to disgrace and everlasting contempt.”</a:t>
            </a:r>
          </a:p>
          <a:p>
            <a:pPr algn="just">
              <a:spcAft>
                <a:spcPts val="1000"/>
              </a:spcAft>
            </a:pP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05364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233572" y="19638"/>
            <a:ext cx="8671381" cy="5975995"/>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20:30-31</a:t>
            </a:r>
          </a:p>
          <a:p>
            <a:pPr algn="just">
              <a:spcAft>
                <a:spcPts val="1000"/>
              </a:spcAft>
            </a:pPr>
            <a:r>
              <a:rPr lang="en-US" sz="3800" dirty="0">
                <a:effectLst>
                  <a:outerShdw blurRad="38100" dist="38100" dir="2700000" algn="tl">
                    <a:srgbClr val="000000">
                      <a:alpha val="43137"/>
                    </a:srgbClr>
                  </a:outerShdw>
                </a:effectLst>
              </a:rPr>
              <a:t>“</a:t>
            </a:r>
            <a:r>
              <a:rPr lang="en-US" sz="3800" baseline="30000" dirty="0">
                <a:effectLst>
                  <a:outerShdw blurRad="38100" dist="38100" dir="2700000" algn="tl">
                    <a:srgbClr val="000000">
                      <a:alpha val="43137"/>
                    </a:srgbClr>
                  </a:outerShdw>
                </a:effectLst>
              </a:rPr>
              <a:t>30</a:t>
            </a:r>
            <a:r>
              <a:rPr lang="en-US" sz="3800" dirty="0">
                <a:effectLst>
                  <a:outerShdw blurRad="38100" dist="38100" dir="2700000" algn="tl">
                    <a:srgbClr val="000000">
                      <a:alpha val="43137"/>
                    </a:srgbClr>
                  </a:outerShdw>
                </a:effectLst>
              </a:rPr>
              <a:t> Therefore many other signs Jesus also performed in the presence of the disciples, which are not written in this book; </a:t>
            </a:r>
            <a:r>
              <a:rPr lang="en-US" sz="3800" baseline="30000" dirty="0">
                <a:effectLst>
                  <a:outerShdw blurRad="38100" dist="38100" dir="2700000" algn="tl">
                    <a:srgbClr val="000000">
                      <a:alpha val="43137"/>
                    </a:srgbClr>
                  </a:outerShdw>
                </a:effectLst>
              </a:rPr>
              <a:t>31</a:t>
            </a:r>
            <a:r>
              <a:rPr lang="en-US" sz="3800" dirty="0">
                <a:effectLst>
                  <a:outerShdw blurRad="38100" dist="38100" dir="2700000" algn="tl">
                    <a:srgbClr val="000000">
                      <a:alpha val="43137"/>
                    </a:srgbClr>
                  </a:outerShdw>
                </a:effectLst>
              </a:rPr>
              <a:t> but these have been written so that you may </a:t>
            </a:r>
            <a:r>
              <a:rPr lang="en-US" sz="3800" b="1" u="sng" dirty="0">
                <a:solidFill>
                  <a:srgbClr val="FFFFCC"/>
                </a:solidFill>
                <a:effectLst>
                  <a:outerShdw blurRad="38100" dist="38100" dir="2700000" algn="tl">
                    <a:srgbClr val="000000">
                      <a:alpha val="43137"/>
                    </a:srgbClr>
                  </a:outerShdw>
                </a:effectLst>
              </a:rPr>
              <a:t>believe</a:t>
            </a:r>
            <a:r>
              <a:rPr lang="en-US" sz="3800" dirty="0">
                <a:effectLst>
                  <a:outerShdw blurRad="38100" dist="38100" dir="2700000" algn="tl">
                    <a:srgbClr val="000000">
                      <a:alpha val="43137"/>
                    </a:srgbClr>
                  </a:outerShdw>
                </a:effectLst>
              </a:rPr>
              <a:t> that Jesus is the Christ, the Son of God; and that believing you may have life in His name.”</a:t>
            </a:r>
            <a:r>
              <a:rPr lang="en-US" sz="4000" dirty="0">
                <a:effectLst>
                  <a:outerShdw blurRad="38100" dist="38100" dir="2700000" algn="tl">
                    <a:srgbClr val="000000">
                      <a:alpha val="43137"/>
                    </a:srgbClr>
                  </a:outerShdw>
                </a:effectLst>
              </a:rPr>
              <a:t> </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254119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CC"/>
                </a:solidFill>
                <a:effectLst>
                  <a:outerShdw blurRad="38100" dist="38100" dir="2700000" algn="tl">
                    <a:srgbClr val="000000">
                      <a:alpha val="43137"/>
                    </a:srgbClr>
                  </a:outerShdw>
                </a:effectLst>
                <a:latin typeface="Avenir Book"/>
                <a:cs typeface="Avenir Book"/>
              </a:rPr>
              <a:t>Raising of Lazarus (Outline)</a:t>
            </a:r>
          </a:p>
        </p:txBody>
      </p:sp>
      <p:sp>
        <p:nvSpPr>
          <p:cNvPr id="3" name="Content Placeholder 2"/>
          <p:cNvSpPr>
            <a:spLocks noGrp="1"/>
          </p:cNvSpPr>
          <p:nvPr>
            <p:ph idx="1"/>
          </p:nvPr>
        </p:nvSpPr>
        <p:spPr>
          <a:xfrm>
            <a:off x="417724" y="1600200"/>
            <a:ext cx="9028193" cy="4525963"/>
          </a:xfrm>
        </p:spPr>
        <p:txBody>
          <a:bodyPr>
            <a:normAutofit/>
          </a:bodyPr>
          <a:lstStyle/>
          <a:p>
            <a:pPr marL="685800" indent="-685800">
              <a:buFont typeface="+mj-lt"/>
              <a:buAutoNum type="romanUcPeriod"/>
            </a:pPr>
            <a:r>
              <a:rPr lang="en-US" sz="3600" dirty="0">
                <a:effectLst>
                  <a:outerShdw blurRad="38100" dist="38100" dir="2700000" algn="tl">
                    <a:srgbClr val="000000">
                      <a:alpha val="43137"/>
                    </a:srgbClr>
                  </a:outerShdw>
                </a:effectLst>
                <a:latin typeface="Avenir Book"/>
                <a:cs typeface="Avenir Book"/>
              </a:rPr>
              <a:t>Lazarus is sick and dies (v. 1-16).</a:t>
            </a:r>
          </a:p>
          <a:p>
            <a:pPr marL="685800" indent="-685800">
              <a:buFont typeface="+mj-lt"/>
              <a:buAutoNum type="romanUcPeriod"/>
            </a:pPr>
            <a:r>
              <a:rPr lang="en-US" sz="3600" dirty="0">
                <a:effectLst>
                  <a:outerShdw blurRad="38100" dist="38100" dir="2700000" algn="tl">
                    <a:srgbClr val="000000">
                      <a:alpha val="43137"/>
                    </a:srgbClr>
                  </a:outerShdw>
                </a:effectLst>
                <a:latin typeface="Avenir Book"/>
                <a:cs typeface="Avenir Book"/>
              </a:rPr>
              <a:t>Jesus claims to bring new life (v. 17-27).</a:t>
            </a:r>
          </a:p>
          <a:p>
            <a:pPr marL="685800" indent="-685800">
              <a:buFont typeface="+mj-lt"/>
              <a:buAutoNum type="romanUcPeriod"/>
            </a:pPr>
            <a:r>
              <a:rPr lang="en-US" sz="3600" dirty="0">
                <a:effectLst>
                  <a:outerShdw blurRad="38100" dist="38100" dir="2700000" algn="tl">
                    <a:srgbClr val="000000">
                      <a:alpha val="43137"/>
                    </a:srgbClr>
                  </a:outerShdw>
                </a:effectLst>
                <a:latin typeface="Avenir Book"/>
                <a:cs typeface="Avenir Book"/>
              </a:rPr>
              <a:t>Mourning over Lazarus (v. 28-37).</a:t>
            </a:r>
          </a:p>
          <a:p>
            <a:pPr marL="685800" indent="-685800">
              <a:buFont typeface="+mj-lt"/>
              <a:buAutoNum type="romanUcPeriod"/>
            </a:pPr>
            <a:r>
              <a:rPr lang="en-US" sz="3600" dirty="0">
                <a:effectLst>
                  <a:outerShdw blurRad="38100" dist="38100" dir="2700000" algn="tl">
                    <a:srgbClr val="000000">
                      <a:alpha val="43137"/>
                    </a:srgbClr>
                  </a:outerShdw>
                </a:effectLst>
                <a:latin typeface="Avenir Book"/>
                <a:cs typeface="Avenir Book"/>
              </a:rPr>
              <a:t>Jesus proves His claim of new life by 	 raising Lazarus (v. 38-45). </a:t>
            </a:r>
          </a:p>
        </p:txBody>
      </p:sp>
    </p:spTree>
    <p:extLst>
      <p:ext uri="{BB962C8B-B14F-4D97-AF65-F5344CB8AC3E}">
        <p14:creationId xmlns:p14="http://schemas.microsoft.com/office/powerpoint/2010/main" val="1080633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133" y="1109742"/>
            <a:ext cx="8957734" cy="5515733"/>
          </a:xfrm>
        </p:spPr>
        <p:txBody>
          <a:bodyPr>
            <a:noAutofit/>
          </a:bodyPr>
          <a:lstStyle/>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God’s purpose is to glorify Himself.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At times, God allows us to suffer for His glory.  </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Trust God when suffering for His glory.</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Jesus, the God-Man, weeps with us in our suffering.</a:t>
            </a:r>
          </a:p>
          <a:p>
            <a:pPr marL="514350" indent="-514350" algn="just">
              <a:spcBef>
                <a:spcPts val="1296"/>
              </a:spcBef>
              <a:buFont typeface="+mj-lt"/>
              <a:buAutoNum type="arabicPeriod"/>
            </a:pPr>
            <a:r>
              <a:rPr lang="en-US" dirty="0">
                <a:effectLst>
                  <a:outerShdw blurRad="38100" dist="38100" dir="2700000" algn="tl">
                    <a:srgbClr val="000000">
                      <a:alpha val="43137"/>
                    </a:srgbClr>
                  </a:outerShdw>
                </a:effectLst>
                <a:latin typeface="Avenir Book"/>
                <a:cs typeface="Avenir Book"/>
              </a:rPr>
              <a:t>God blesses those who seek His glory.</a:t>
            </a:r>
          </a:p>
        </p:txBody>
      </p:sp>
      <p:sp>
        <p:nvSpPr>
          <p:cNvPr id="8" name="TextBox 7"/>
          <p:cNvSpPr txBox="1"/>
          <p:nvPr/>
        </p:nvSpPr>
        <p:spPr>
          <a:xfrm>
            <a:off x="0" y="232525"/>
            <a:ext cx="9144000" cy="677108"/>
          </a:xfrm>
          <a:prstGeom prst="rect">
            <a:avLst/>
          </a:prstGeom>
          <a:noFill/>
          <a:ln w="38100" cmpd="dbl">
            <a:noFill/>
          </a:ln>
        </p:spPr>
        <p:txBody>
          <a:bodyPr wrap="square" rtlCol="0">
            <a:spAutoFit/>
          </a:bodyPr>
          <a:lstStyle/>
          <a:p>
            <a:pPr algn="ctr"/>
            <a:r>
              <a:rPr lang="en-US" sz="3800" b="1" dirty="0">
                <a:solidFill>
                  <a:srgbClr val="FFFFCC"/>
                </a:solidFill>
                <a:effectLst>
                  <a:outerShdw blurRad="38100" dist="38100" dir="2700000" algn="tl">
                    <a:srgbClr val="000000">
                      <a:alpha val="43137"/>
                    </a:srgbClr>
                  </a:outerShdw>
                </a:effectLst>
                <a:latin typeface="Avenir Book"/>
                <a:cs typeface="Avenir Book"/>
              </a:rPr>
              <a:t>LAZARUS PRINCIPLES</a:t>
            </a:r>
          </a:p>
        </p:txBody>
      </p:sp>
    </p:spTree>
    <p:extLst>
      <p:ext uri="{BB962C8B-B14F-4D97-AF65-F5344CB8AC3E}">
        <p14:creationId xmlns:p14="http://schemas.microsoft.com/office/powerpoint/2010/main" val="339220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4428"/>
            <a:ext cx="9144000" cy="6853431"/>
          </a:xfrm>
          <a:prstGeom prst="rect">
            <a:avLst/>
          </a:prstGeom>
        </p:spPr>
      </p:pic>
      <p:sp>
        <p:nvSpPr>
          <p:cNvPr id="134147" name="Rectangle 1"/>
          <p:cNvSpPr>
            <a:spLocks noChangeArrowheads="1"/>
          </p:cNvSpPr>
          <p:nvPr/>
        </p:nvSpPr>
        <p:spPr bwMode="auto">
          <a:xfrm>
            <a:off x="233572" y="-13786"/>
            <a:ext cx="8671381" cy="5698996"/>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11:1-3</a:t>
            </a:r>
          </a:p>
          <a:p>
            <a:pPr algn="just">
              <a:spcAft>
                <a:spcPts val="1000"/>
              </a:spcAft>
            </a:pPr>
            <a:r>
              <a:rPr lang="en-US" sz="3700" dirty="0">
                <a:effectLst>
                  <a:outerShdw blurRad="38100" dist="38100" dir="2700000" algn="tl">
                    <a:srgbClr val="000000">
                      <a:alpha val="43137"/>
                    </a:srgbClr>
                  </a:outerShdw>
                </a:effectLst>
              </a:rPr>
              <a:t>“</a:t>
            </a:r>
            <a:r>
              <a:rPr lang="en-US" sz="3700" baseline="30000" dirty="0">
                <a:effectLst>
                  <a:outerShdw blurRad="38100" dist="38100" dir="2700000" algn="tl">
                    <a:srgbClr val="000000">
                      <a:alpha val="43137"/>
                    </a:srgbClr>
                  </a:outerShdw>
                </a:effectLst>
              </a:rPr>
              <a:t>1</a:t>
            </a:r>
            <a:r>
              <a:rPr lang="en-US" sz="3700" dirty="0">
                <a:effectLst>
                  <a:outerShdw blurRad="38100" dist="38100" dir="2700000" algn="tl">
                    <a:srgbClr val="000000">
                      <a:alpha val="43137"/>
                    </a:srgbClr>
                  </a:outerShdw>
                </a:effectLst>
              </a:rPr>
              <a:t> Now a certain man was sick, Lazarus of Bethany, the village of Mary and her sister Martha. </a:t>
            </a:r>
            <a:r>
              <a:rPr lang="en-US" sz="3700" baseline="30000" dirty="0">
                <a:effectLst>
                  <a:outerShdw blurRad="38100" dist="38100" dir="2700000" algn="tl">
                    <a:srgbClr val="000000">
                      <a:alpha val="43137"/>
                    </a:srgbClr>
                  </a:outerShdw>
                </a:effectLst>
              </a:rPr>
              <a:t>2</a:t>
            </a:r>
            <a:r>
              <a:rPr lang="en-US" sz="3700" dirty="0">
                <a:effectLst>
                  <a:outerShdw blurRad="38100" dist="38100" dir="2700000" algn="tl">
                    <a:srgbClr val="000000">
                      <a:alpha val="43137"/>
                    </a:srgbClr>
                  </a:outerShdw>
                </a:effectLst>
              </a:rPr>
              <a:t> It was the Mary who anointed the Lord with ointment, and wiped His feet with her hair, whose brother Lazarus was sick.     </a:t>
            </a:r>
            <a:r>
              <a:rPr lang="en-US" sz="3700" baseline="30000" dirty="0">
                <a:effectLst>
                  <a:outerShdw blurRad="38100" dist="38100" dir="2700000" algn="tl">
                    <a:srgbClr val="000000">
                      <a:alpha val="43137"/>
                    </a:srgbClr>
                  </a:outerShdw>
                </a:effectLst>
              </a:rPr>
              <a:t>3 </a:t>
            </a:r>
            <a:r>
              <a:rPr lang="en-US" sz="3700" dirty="0">
                <a:effectLst>
                  <a:outerShdw blurRad="38100" dist="38100" dir="2700000" algn="tl">
                    <a:srgbClr val="000000">
                      <a:alpha val="43137"/>
                    </a:srgbClr>
                  </a:outerShdw>
                </a:effectLst>
              </a:rPr>
              <a:t>So the sisters sent word to Him, saying, ‘Lord, behold, he whom You love is sick.’” </a:t>
            </a:r>
            <a:r>
              <a:rPr lang="en-US" sz="4000" dirty="0">
                <a:effectLst>
                  <a:outerShdw blurRad="38100" dist="38100" dir="2700000" algn="tl">
                    <a:srgbClr val="000000">
                      <a:alpha val="43137"/>
                    </a:srgbClr>
                  </a:outerShdw>
                </a:effectLst>
              </a:rPr>
              <a:t> </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73058382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01F50D-02E7-42CF-84F6-97FD381C6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84"/>
            <a:ext cx="9144000" cy="6853431"/>
          </a:xfrm>
          <a:prstGeom prst="rect">
            <a:avLst/>
          </a:prstGeom>
        </p:spPr>
      </p:pic>
      <p:sp>
        <p:nvSpPr>
          <p:cNvPr id="134147" name="Rectangle 1"/>
          <p:cNvSpPr>
            <a:spLocks noChangeArrowheads="1"/>
          </p:cNvSpPr>
          <p:nvPr/>
        </p:nvSpPr>
        <p:spPr bwMode="auto">
          <a:xfrm>
            <a:off x="233572" y="19638"/>
            <a:ext cx="8671381" cy="5545108"/>
          </a:xfrm>
          <a:prstGeom prst="rect">
            <a:avLst/>
          </a:prstGeom>
          <a:noFill/>
          <a:ln w="28575">
            <a:noFill/>
            <a:miter lim="800000"/>
            <a:headEnd/>
            <a:tailEnd/>
          </a:ln>
        </p:spPr>
        <p:txBody>
          <a:bodyPr wrap="square">
            <a:spAutoFit/>
          </a:bodyPr>
          <a:lstStyle/>
          <a:p>
            <a:pPr algn="ctr">
              <a:spcBef>
                <a:spcPts val="60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rPr>
              <a:t>John 11:4-6</a:t>
            </a:r>
          </a:p>
          <a:p>
            <a:pPr algn="just">
              <a:spcAft>
                <a:spcPts val="1000"/>
              </a:spcAft>
            </a:pPr>
            <a:r>
              <a:rPr lang="en-US" sz="3600" dirty="0">
                <a:effectLst>
                  <a:outerShdw blurRad="38100" dist="38100" dir="2700000" algn="tl">
                    <a:srgbClr val="000000">
                      <a:alpha val="43137"/>
                    </a:srgbClr>
                  </a:outerShdw>
                </a:effectLst>
              </a:rPr>
              <a:t>“</a:t>
            </a:r>
            <a:r>
              <a:rPr lang="en-US" sz="3600" baseline="30000" dirty="0">
                <a:effectLst>
                  <a:outerShdw blurRad="38100" dist="38100" dir="2700000" algn="tl">
                    <a:srgbClr val="000000">
                      <a:alpha val="43137"/>
                    </a:srgbClr>
                  </a:outerShdw>
                </a:effectLst>
              </a:rPr>
              <a:t>4 </a:t>
            </a:r>
            <a:r>
              <a:rPr lang="en-US" sz="3600" dirty="0">
                <a:effectLst>
                  <a:outerShdw blurRad="38100" dist="38100" dir="2700000" algn="tl">
                    <a:srgbClr val="000000">
                      <a:alpha val="43137"/>
                    </a:srgbClr>
                  </a:outerShdw>
                </a:effectLst>
              </a:rPr>
              <a:t>But when Jesus heard this, He said, ‘This sickness is not to end in death, but for the glory of God, so that the Son of God may be glorified by it.’ </a:t>
            </a:r>
            <a:r>
              <a:rPr lang="en-US" sz="3600" baseline="30000" dirty="0">
                <a:effectLst>
                  <a:outerShdw blurRad="38100" dist="38100" dir="2700000" algn="tl">
                    <a:srgbClr val="000000">
                      <a:alpha val="43137"/>
                    </a:srgbClr>
                  </a:outerShdw>
                </a:effectLst>
              </a:rPr>
              <a:t>5 </a:t>
            </a:r>
            <a:r>
              <a:rPr lang="en-US" sz="3600" dirty="0">
                <a:effectLst>
                  <a:outerShdw blurRad="38100" dist="38100" dir="2700000" algn="tl">
                    <a:srgbClr val="000000">
                      <a:alpha val="43137"/>
                    </a:srgbClr>
                  </a:outerShdw>
                </a:effectLst>
              </a:rPr>
              <a:t>Now Jesus loved Martha and her sister and Lazarus. </a:t>
            </a:r>
            <a:r>
              <a:rPr lang="en-US" sz="3600" baseline="30000" dirty="0">
                <a:effectLst>
                  <a:outerShdw blurRad="38100" dist="38100" dir="2700000" algn="tl">
                    <a:srgbClr val="000000">
                      <a:alpha val="43137"/>
                    </a:srgbClr>
                  </a:outerShdw>
                </a:effectLst>
              </a:rPr>
              <a:t>6 </a:t>
            </a:r>
            <a:r>
              <a:rPr lang="en-US" sz="3600" dirty="0">
                <a:effectLst>
                  <a:outerShdw blurRad="38100" dist="38100" dir="2700000" algn="tl">
                    <a:srgbClr val="000000">
                      <a:alpha val="43137"/>
                    </a:srgbClr>
                  </a:outerShdw>
                </a:effectLst>
              </a:rPr>
              <a:t>So when He heard that he was sick, He then stayed two days longer in the place where He was.” </a:t>
            </a:r>
          </a:p>
          <a:p>
            <a:pPr algn="just">
              <a:spcAft>
                <a:spcPts val="1000"/>
              </a:spcAft>
            </a:pPr>
            <a:r>
              <a:rPr lang="en-US" sz="4000" dirty="0">
                <a:effectLst>
                  <a:outerShdw blurRad="38100" dist="38100" dir="2700000" algn="tl">
                    <a:srgbClr val="000000">
                      <a:alpha val="43137"/>
                    </a:srgbClr>
                  </a:outerShdw>
                </a:effectLst>
              </a:rPr>
              <a:t> </a:t>
            </a:r>
            <a:endParaRPr lang="en-US" sz="40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730583825"/>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6923</TotalTime>
  <Words>2028</Words>
  <Application>Microsoft Office PowerPoint</Application>
  <PresentationFormat>On-screen Show (4:3)</PresentationFormat>
  <Paragraphs>143</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Avenir Book</vt:lpstr>
      <vt:lpstr>Calibri</vt:lpstr>
      <vt:lpstr>Wingdings</vt:lpstr>
      <vt:lpstr>Office Theme</vt:lpstr>
      <vt:lpstr>PowerPoint Presentation</vt:lpstr>
      <vt:lpstr>Celcus (2nd Century) Attacks Jesus’ Works</vt:lpstr>
      <vt:lpstr>PowerPoint Presentation</vt:lpstr>
      <vt:lpstr>PowerPoint Presentation</vt:lpstr>
      <vt:lpstr>PowerPoint Presentation</vt:lpstr>
      <vt:lpstr>Raising of Lazarus (Outline)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Raising of Lazarus (Outline)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dc:title>
  <dc:creator>Alex Garcia</dc:creator>
  <cp:lastModifiedBy>Jim McGowan</cp:lastModifiedBy>
  <cp:revision>234</cp:revision>
  <cp:lastPrinted>2018-02-28T19:15:28Z</cp:lastPrinted>
  <dcterms:created xsi:type="dcterms:W3CDTF">2017-09-05T17:55:46Z</dcterms:created>
  <dcterms:modified xsi:type="dcterms:W3CDTF">2018-04-27T12:48:37Z</dcterms:modified>
</cp:coreProperties>
</file>