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3"/>
  </p:notesMasterIdLst>
  <p:handoutMasterIdLst>
    <p:handoutMasterId r:id="rId54"/>
  </p:handoutMasterIdLst>
  <p:sldIdLst>
    <p:sldId id="256" r:id="rId2"/>
    <p:sldId id="372" r:id="rId3"/>
    <p:sldId id="990" r:id="rId4"/>
    <p:sldId id="3352" r:id="rId5"/>
    <p:sldId id="3353" r:id="rId6"/>
    <p:sldId id="1445" r:id="rId7"/>
    <p:sldId id="1446" r:id="rId8"/>
    <p:sldId id="3829" r:id="rId9"/>
    <p:sldId id="3821" r:id="rId10"/>
    <p:sldId id="3354" r:id="rId11"/>
    <p:sldId id="3822" r:id="rId12"/>
    <p:sldId id="3830" r:id="rId13"/>
    <p:sldId id="3843" r:id="rId14"/>
    <p:sldId id="3842" r:id="rId15"/>
    <p:sldId id="3844" r:id="rId16"/>
    <p:sldId id="3845" r:id="rId17"/>
    <p:sldId id="3823" r:id="rId18"/>
    <p:sldId id="821" r:id="rId19"/>
    <p:sldId id="822" r:id="rId20"/>
    <p:sldId id="3824" r:id="rId21"/>
    <p:sldId id="3355" r:id="rId22"/>
    <p:sldId id="808" r:id="rId23"/>
    <p:sldId id="809" r:id="rId24"/>
    <p:sldId id="3836" r:id="rId25"/>
    <p:sldId id="810" r:id="rId26"/>
    <p:sldId id="3827" r:id="rId27"/>
    <p:sldId id="3828" r:id="rId28"/>
    <p:sldId id="3825" r:id="rId29"/>
    <p:sldId id="3850" r:id="rId30"/>
    <p:sldId id="3851" r:id="rId31"/>
    <p:sldId id="3849" r:id="rId32"/>
    <p:sldId id="3840" r:id="rId33"/>
    <p:sldId id="3841" r:id="rId34"/>
    <p:sldId id="3852" r:id="rId35"/>
    <p:sldId id="3837" r:id="rId36"/>
    <p:sldId id="3847" r:id="rId37"/>
    <p:sldId id="3853" r:id="rId38"/>
    <p:sldId id="3838" r:id="rId39"/>
    <p:sldId id="2201" r:id="rId40"/>
    <p:sldId id="2204" r:id="rId41"/>
    <p:sldId id="3839" r:id="rId42"/>
    <p:sldId id="2206" r:id="rId43"/>
    <p:sldId id="571" r:id="rId44"/>
    <p:sldId id="3848" r:id="rId45"/>
    <p:sldId id="3724" r:id="rId46"/>
    <p:sldId id="3735" r:id="rId47"/>
    <p:sldId id="3738" r:id="rId48"/>
    <p:sldId id="2559" r:id="rId49"/>
    <p:sldId id="3372" r:id="rId50"/>
    <p:sldId id="856" r:id="rId51"/>
    <p:sldId id="978" r:id="rId52"/>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66FF99"/>
    <a:srgbClr val="003300"/>
    <a:srgbClr val="0066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21" autoAdjust="0"/>
    <p:restoredTop sz="94824" autoAdjust="0"/>
  </p:normalViewPr>
  <p:slideViewPr>
    <p:cSldViewPr>
      <p:cViewPr varScale="1">
        <p:scale>
          <a:sx n="109" d="100"/>
          <a:sy n="109" d="100"/>
        </p:scale>
        <p:origin x="187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3170583" cy="480388"/>
          </a:xfrm>
          <a:prstGeom prst="rect">
            <a:avLst/>
          </a:prstGeom>
          <a:noFill/>
          <a:ln w="9525">
            <a:noFill/>
            <a:miter lim="800000"/>
            <a:headEnd/>
            <a:tailEnd/>
          </a:ln>
          <a:effectLst/>
        </p:spPr>
        <p:txBody>
          <a:bodyPr vert="horz" wrap="square" lIns="96641" tIns="48321" rIns="96641" bIns="48321" numCol="1" anchor="t" anchorCtr="0" compatLnSpc="1">
            <a:prstTxWarp prst="textNoShape">
              <a:avLst/>
            </a:prstTxWarp>
          </a:bodyPr>
          <a:lstStyle>
            <a:lvl1pPr defTabSz="966510" eaLnBrk="1" hangingPunct="1">
              <a:defRPr sz="1200">
                <a:latin typeface="Times New Roman" charset="0"/>
              </a:defRPr>
            </a:lvl1pPr>
          </a:lstStyle>
          <a:p>
            <a:pPr>
              <a:defRPr/>
            </a:pPr>
            <a:r>
              <a:rPr lang="en-US">
                <a:latin typeface="Calibri" panose="020F0502020204030204" pitchFamily="34" charset="0"/>
              </a:rPr>
              <a:t>Dr. Andy Woods - Ecclessiology</a:t>
            </a:r>
            <a:endParaRPr lang="en-US" dirty="0">
              <a:latin typeface="Calibri" panose="020F0502020204030204" pitchFamily="34" charset="0"/>
            </a:endParaRPr>
          </a:p>
        </p:txBody>
      </p:sp>
      <p:sp>
        <p:nvSpPr>
          <p:cNvPr id="25603" name="Rectangle 3"/>
          <p:cNvSpPr>
            <a:spLocks noGrp="1" noChangeArrowheads="1"/>
          </p:cNvSpPr>
          <p:nvPr>
            <p:ph type="dt" sz="quarter" idx="1"/>
          </p:nvPr>
        </p:nvSpPr>
        <p:spPr bwMode="auto">
          <a:xfrm>
            <a:off x="4144618" y="0"/>
            <a:ext cx="3170583" cy="480388"/>
          </a:xfrm>
          <a:prstGeom prst="rect">
            <a:avLst/>
          </a:prstGeom>
          <a:noFill/>
          <a:ln w="9525">
            <a:noFill/>
            <a:miter lim="800000"/>
            <a:headEnd/>
            <a:tailEnd/>
          </a:ln>
          <a:effectLst/>
        </p:spPr>
        <p:txBody>
          <a:bodyPr vert="horz" wrap="square" lIns="96641" tIns="48321" rIns="96641" bIns="48321" numCol="1" anchor="t" anchorCtr="0" compatLnSpc="1">
            <a:prstTxWarp prst="textNoShape">
              <a:avLst/>
            </a:prstTxWarp>
          </a:bodyPr>
          <a:lstStyle>
            <a:lvl1pPr algn="r" defTabSz="966510" eaLnBrk="1" hangingPunct="1">
              <a:defRPr sz="1200">
                <a:latin typeface="Times New Roman" charset="0"/>
              </a:defRPr>
            </a:lvl1pPr>
          </a:lstStyle>
          <a:p>
            <a:pPr>
              <a:defRPr/>
            </a:pPr>
            <a:r>
              <a:rPr lang="en-US">
                <a:latin typeface="Calibri" panose="020F0502020204030204" pitchFamily="34" charset="0"/>
              </a:rPr>
              <a:t>04/15/2018</a:t>
            </a:r>
            <a:endParaRPr lang="en-US" dirty="0">
              <a:latin typeface="Calibri" panose="020F0502020204030204" pitchFamily="34" charset="0"/>
            </a:endParaRPr>
          </a:p>
        </p:txBody>
      </p:sp>
      <p:sp>
        <p:nvSpPr>
          <p:cNvPr id="25604" name="Rectangle 4"/>
          <p:cNvSpPr>
            <a:spLocks noGrp="1" noChangeArrowheads="1"/>
          </p:cNvSpPr>
          <p:nvPr>
            <p:ph type="ftr" sz="quarter" idx="2"/>
          </p:nvPr>
        </p:nvSpPr>
        <p:spPr bwMode="auto">
          <a:xfrm>
            <a:off x="0" y="9120814"/>
            <a:ext cx="3170583" cy="480387"/>
          </a:xfrm>
          <a:prstGeom prst="rect">
            <a:avLst/>
          </a:prstGeom>
          <a:noFill/>
          <a:ln w="9525">
            <a:noFill/>
            <a:miter lim="800000"/>
            <a:headEnd/>
            <a:tailEnd/>
          </a:ln>
          <a:effectLst/>
        </p:spPr>
        <p:txBody>
          <a:bodyPr vert="horz" wrap="square" lIns="96641" tIns="48321" rIns="96641" bIns="48321" numCol="1" anchor="b" anchorCtr="0" compatLnSpc="1">
            <a:prstTxWarp prst="textNoShape">
              <a:avLst/>
            </a:prstTxWarp>
          </a:bodyPr>
          <a:lstStyle>
            <a:lvl1pPr defTabSz="966510" eaLnBrk="1" hangingPunct="1">
              <a:defRPr sz="1200">
                <a:latin typeface="Times New Roman" charset="0"/>
              </a:defRPr>
            </a:lvl1pPr>
          </a:lstStyle>
          <a:p>
            <a:pPr>
              <a:defRPr/>
            </a:pPr>
            <a:r>
              <a:rPr lang="en-US">
                <a:latin typeface="Calibri" panose="020F0502020204030204" pitchFamily="34" charset="0"/>
              </a:rPr>
              <a:t>Sugar Land Bible Church</a:t>
            </a:r>
            <a:endParaRPr lang="en-US" dirty="0">
              <a:latin typeface="Calibri" panose="020F0502020204030204" pitchFamily="34" charset="0"/>
            </a:endParaRPr>
          </a:p>
        </p:txBody>
      </p:sp>
      <p:sp>
        <p:nvSpPr>
          <p:cNvPr id="25605" name="Rectangle 5"/>
          <p:cNvSpPr>
            <a:spLocks noGrp="1" noChangeArrowheads="1"/>
          </p:cNvSpPr>
          <p:nvPr>
            <p:ph type="sldNum" sz="quarter" idx="3"/>
          </p:nvPr>
        </p:nvSpPr>
        <p:spPr bwMode="auto">
          <a:xfrm>
            <a:off x="4144618" y="9120814"/>
            <a:ext cx="3170583" cy="480387"/>
          </a:xfrm>
          <a:prstGeom prst="rect">
            <a:avLst/>
          </a:prstGeom>
          <a:noFill/>
          <a:ln w="9525">
            <a:noFill/>
            <a:miter lim="800000"/>
            <a:headEnd/>
            <a:tailEnd/>
          </a:ln>
          <a:effectLst/>
        </p:spPr>
        <p:txBody>
          <a:bodyPr vert="horz" wrap="square" lIns="96641" tIns="48321" rIns="96641" bIns="48321" numCol="1" anchor="b" anchorCtr="0" compatLnSpc="1">
            <a:prstTxWarp prst="textNoShape">
              <a:avLst/>
            </a:prstTxWarp>
          </a:bodyPr>
          <a:lstStyle>
            <a:lvl1pPr algn="r" defTabSz="966510" eaLnBrk="1" hangingPunct="1">
              <a:defRPr sz="1200" smtClean="0"/>
            </a:lvl1pPr>
          </a:lstStyle>
          <a:p>
            <a:pPr>
              <a:defRPr/>
            </a:pPr>
            <a:fld id="{64D9FA50-B652-4374-A60C-942D4D86F55D}" type="slidenum">
              <a:rPr lang="en-US" altLang="en-US">
                <a:latin typeface="Calibri" panose="020F0502020204030204" pitchFamily="34" charset="0"/>
              </a:rPr>
              <a:pPr>
                <a:defRPr/>
              </a:pPr>
              <a:t>‹#›</a:t>
            </a:fld>
            <a:endParaRPr lang="en-US"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sldNum="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1-19T16:48:20.075"/>
    </inkml:context>
    <inkml:brush xml:id="br0">
      <inkml:brushProperty name="width" value="0.0265" units="cm"/>
      <inkml:brushProperty name="height" value="0.0265" units="cm"/>
    </inkml:brush>
  </inkml:definitions>
  <inkml:trace contextRef="#ctx0" brushRef="#br0">17 0 2688,'-17'0'1056,"17"0"-576,0 34-512,0-18 224</inkml:trace>
  <inkml:trace contextRef="#ctx0" brushRef="#br0" timeOffset="90.0217">1 51 4000,'0'0'-576,"0"0"288,0 0 128,0 0 192,0 0 64,0 0-32,0 0 32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4-01T15:24:34.858"/>
    </inkml:context>
    <inkml:brush xml:id="br0">
      <inkml:brushProperty name="width" value="0.05" units="cm"/>
      <inkml:brushProperty name="height" value="0.05" units="cm"/>
    </inkml:brush>
  </inkml:definitions>
  <inkml:trace contextRef="#ctx0" brushRef="#br0">17 48 2816,'0'-1'-62,"0"0"80,0 1 77,0-1 70,0 0 65,0 0 60,0 0 55,0 0 49,0 0 36,0 0 37,0-1 560,0 0 230,0-2 1809,0 2-2026,0 1-298,0 0-61,0 0-77,0 0-89,0 0-99,0 0-253,0 1-34,0-1-34,0 1-37,0-1-39,0 1-41,0 0-42,0-1-44,0 1-47,0 0-48,0-1-51,0 1-51,0 0-54,0 0-57,0-3 608,0 0-32,0-7-26,0 7-17,0 3-48,0 0-26,0 0 0,0 0-59,0 0 0,0 0 80,0 0 80,0 0 26,0 0 22,0 0-74,0 0-28,0 0-26,0 0-21,0 0 10,0 0-15,0 0-1,0 0 16,0 3-5,0 7 27,0-7-32,0-3-6,0 0 38,0 0 79,0 0 54,0 0-16,0 0-42,0 0-76,0 0-31,0 0 21,0 0 5,-3 3-74,-7 7 10,7-7 43,3 0-10,0 20-4,0-20-26,0 0 40,0-3-26,0 0-65,0 0 22,0 0 53,0 0-48,0 0 0,0 0 69,1 4 22,-2 5-97,1-6-31,0-3 26,0 0 59,0 0 70,0 0 57,0 0-47,0 0-21,0 0-27,0-3-32,0-7-16,0 7 32,4 4 22,5-2-28,-6 1-53,-3-9-23,0 2 95,0 7-13,0 0 48,0 0 64,0 0 48,0 0-16,0 0-21,0 0-1,0 0-68,0 0-60,0 0-4,0 0 15,0 0-16,0 0 1,0 0 26,0 0 32,0 0 26,0 0 6,0 0 11,0 0 37,0 0-11,0 0-21,0 0-58,0 0-6,0 0-54,0 0-68,0 0 20,0 0 65,0 0-6,0 0 1,0 0-31,0 0-78,0 0-27,0 0-40,0 0-234,0 0 147,0 0-36,0 0-49,0 0-62,0 0-72,0 0-66,0 0-53,0 0-43,0 0-37,0 0-48,0 1-67,0 1-83,0 0 101,0 0-52,0 1-207,0 3-555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40" tIns="47420" rIns="94840" bIns="47420" rtlCol="0"/>
          <a:lstStyle>
            <a:lvl1pPr algn="l" eaLnBrk="1" hangingPunct="1">
              <a:defRPr sz="1200">
                <a:latin typeface="Calibri" panose="020F0502020204030204" pitchFamily="34" charset="0"/>
              </a:defRPr>
            </a:lvl1pPr>
          </a:lstStyle>
          <a:p>
            <a:pPr>
              <a:defRPr/>
            </a:pPr>
            <a:r>
              <a:rPr lang="en-US"/>
              <a:t>Dr. Andy Woods - Ecclessiology</a:t>
            </a:r>
            <a:endParaRPr lang="en-US" dirty="0"/>
          </a:p>
        </p:txBody>
      </p:sp>
      <p:sp>
        <p:nvSpPr>
          <p:cNvPr id="3" name="Date Placeholder 2"/>
          <p:cNvSpPr>
            <a:spLocks noGrp="1"/>
          </p:cNvSpPr>
          <p:nvPr>
            <p:ph type="dt" idx="1"/>
          </p:nvPr>
        </p:nvSpPr>
        <p:spPr>
          <a:xfrm>
            <a:off x="4142962" y="0"/>
            <a:ext cx="3170583" cy="480388"/>
          </a:xfrm>
          <a:prstGeom prst="rect">
            <a:avLst/>
          </a:prstGeom>
        </p:spPr>
        <p:txBody>
          <a:bodyPr vert="horz" lIns="94840" tIns="47420" rIns="94840" bIns="47420" rtlCol="0"/>
          <a:lstStyle>
            <a:lvl1pPr algn="r" eaLnBrk="1" hangingPunct="1">
              <a:defRPr sz="1200">
                <a:latin typeface="Calibri" panose="020F0502020204030204" pitchFamily="34" charset="0"/>
              </a:defRPr>
            </a:lvl1pPr>
          </a:lstStyle>
          <a:p>
            <a:pPr>
              <a:defRPr/>
            </a:pPr>
            <a:r>
              <a:rPr lang="en-US"/>
              <a:t>04/15/2018</a:t>
            </a:r>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4840" tIns="47420" rIns="94840" bIns="47420" rtlCol="0" anchor="ctr"/>
          <a:lstStyle/>
          <a:p>
            <a:pPr lvl="0"/>
            <a:endParaRPr lang="en-US" noProof="0"/>
          </a:p>
        </p:txBody>
      </p:sp>
      <p:sp>
        <p:nvSpPr>
          <p:cNvPr id="5" name="Notes Placeholder 4"/>
          <p:cNvSpPr>
            <a:spLocks noGrp="1"/>
          </p:cNvSpPr>
          <p:nvPr>
            <p:ph type="body" sz="quarter" idx="3"/>
          </p:nvPr>
        </p:nvSpPr>
        <p:spPr>
          <a:xfrm>
            <a:off x="732183" y="4561227"/>
            <a:ext cx="5850835" cy="4320213"/>
          </a:xfrm>
          <a:prstGeom prst="rect">
            <a:avLst/>
          </a:prstGeom>
        </p:spPr>
        <p:txBody>
          <a:bodyPr vert="horz" lIns="94840" tIns="47420" rIns="94840" bIns="474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19173"/>
            <a:ext cx="3170583" cy="480388"/>
          </a:xfrm>
          <a:prstGeom prst="rect">
            <a:avLst/>
          </a:prstGeom>
        </p:spPr>
        <p:txBody>
          <a:bodyPr vert="horz" lIns="94840" tIns="47420" rIns="94840" bIns="47420" rtlCol="0" anchor="b"/>
          <a:lstStyle>
            <a:lvl1pPr algn="l" eaLnBrk="1" hangingPunct="1">
              <a:defRPr sz="1200">
                <a:latin typeface="Calibri" panose="020F0502020204030204" pitchFamily="34" charset="0"/>
              </a:defRPr>
            </a:lvl1pPr>
          </a:lstStyle>
          <a:p>
            <a:pPr>
              <a:defRPr/>
            </a:pPr>
            <a:r>
              <a:rPr lang="en-US"/>
              <a:t>Sugar Land Bible Church</a:t>
            </a:r>
            <a:endParaRPr lang="en-US" dirty="0"/>
          </a:p>
        </p:txBody>
      </p:sp>
      <p:sp>
        <p:nvSpPr>
          <p:cNvPr id="7" name="Slide Number Placeholder 6"/>
          <p:cNvSpPr>
            <a:spLocks noGrp="1"/>
          </p:cNvSpPr>
          <p:nvPr>
            <p:ph type="sldNum" sz="quarter" idx="5"/>
          </p:nvPr>
        </p:nvSpPr>
        <p:spPr>
          <a:xfrm>
            <a:off x="4142962" y="9119173"/>
            <a:ext cx="3170583" cy="480388"/>
          </a:xfrm>
          <a:prstGeom prst="rect">
            <a:avLst/>
          </a:prstGeom>
        </p:spPr>
        <p:txBody>
          <a:bodyPr vert="horz" wrap="square" lIns="94840" tIns="47420" rIns="94840" bIns="474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2EE12E10-4977-4B34-9E69-F74DF60D6BD7}"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sldNum="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60712"/>
          </a:xfrm>
        </p:spPr>
      </p:sp>
      <p:sp>
        <p:nvSpPr>
          <p:cNvPr id="3" name="Notes Placeholder 2"/>
          <p:cNvSpPr>
            <a:spLocks noGrp="1"/>
          </p:cNvSpPr>
          <p:nvPr>
            <p:ph type="body" idx="1"/>
          </p:nvPr>
        </p:nvSpPr>
        <p:spPr/>
        <p:txBody>
          <a:bodyPr/>
          <a:lstStyle/>
          <a:p>
            <a:endParaRPr lang="en-US" dirty="0"/>
          </a:p>
        </p:txBody>
      </p:sp>
      <p:sp>
        <p:nvSpPr>
          <p:cNvPr id="5" name="Footer Placeholder 4"/>
          <p:cNvSpPr>
            <a:spLocks noGrp="1"/>
          </p:cNvSpPr>
          <p:nvPr>
            <p:ph type="ftr" sz="quarter" idx="11"/>
          </p:nvPr>
        </p:nvSpPr>
        <p:spPr/>
        <p:txBody>
          <a:bodyPr/>
          <a:lstStyle/>
          <a:p>
            <a:pPr defTabSz="939273">
              <a:defRPr/>
            </a:pPr>
            <a:r>
              <a:rPr lang="en-US" sz="18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39273">
              <a:defRPr/>
            </a:pPr>
            <a:r>
              <a:rPr lang="en-US" sz="1800" kern="0">
                <a:solidFill>
                  <a:sysClr val="windowText" lastClr="000000"/>
                </a:solidFill>
              </a:rPr>
              <a:t>Dr. Andy Woods - Soteriology</a:t>
            </a:r>
          </a:p>
        </p:txBody>
      </p:sp>
      <p:sp>
        <p:nvSpPr>
          <p:cNvPr id="7" name="Date Placeholder 6">
            <a:extLst>
              <a:ext uri="{FF2B5EF4-FFF2-40B4-BE49-F238E27FC236}">
                <a16:creationId xmlns:a16="http://schemas.microsoft.com/office/drawing/2014/main" id="{F203D63F-3B59-4196-8E20-921763975CE7}"/>
              </a:ext>
            </a:extLst>
          </p:cNvPr>
          <p:cNvSpPr>
            <a:spLocks noGrp="1"/>
          </p:cNvSpPr>
          <p:nvPr>
            <p:ph type="dt" idx="13"/>
          </p:nvPr>
        </p:nvSpPr>
        <p:spPr/>
        <p:txBody>
          <a:bodyPr/>
          <a:lstStyle/>
          <a:p>
            <a:pPr>
              <a:defRPr/>
            </a:pPr>
            <a:r>
              <a:rPr lang="en-US"/>
              <a:t>04/15/2018</a:t>
            </a:r>
            <a:endParaRPr lang="en-US" dirty="0"/>
          </a:p>
        </p:txBody>
      </p:sp>
    </p:spTree>
    <p:extLst>
      <p:ext uri="{BB962C8B-B14F-4D97-AF65-F5344CB8AC3E}">
        <p14:creationId xmlns:p14="http://schemas.microsoft.com/office/powerpoint/2010/main" val="2314276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60712"/>
          </a:xfrm>
        </p:spPr>
      </p:sp>
      <p:sp>
        <p:nvSpPr>
          <p:cNvPr id="3" name="Notes Placeholder 2"/>
          <p:cNvSpPr>
            <a:spLocks noGrp="1"/>
          </p:cNvSpPr>
          <p:nvPr>
            <p:ph type="body" idx="1"/>
          </p:nvPr>
        </p:nvSpPr>
        <p:spPr/>
        <p:txBody>
          <a:bodyPr/>
          <a:lstStyle/>
          <a:p>
            <a:r>
              <a:rPr lang="en-US" dirty="0"/>
              <a:t>Ray Steadman – “1</a:t>
            </a:r>
            <a:r>
              <a:rPr lang="en-US" baseline="30000" dirty="0"/>
              <a:t>st</a:t>
            </a:r>
            <a:r>
              <a:rPr lang="en-US" dirty="0"/>
              <a:t> Californians”</a:t>
            </a:r>
          </a:p>
          <a:p>
            <a:endParaRPr lang="en-US" dirty="0"/>
          </a:p>
          <a:p>
            <a:r>
              <a:rPr lang="en-US" dirty="0"/>
              <a:t>Unbelievers vs Categories of Believers</a:t>
            </a:r>
          </a:p>
          <a:p>
            <a:endParaRPr lang="en-US" dirty="0"/>
          </a:p>
          <a:p>
            <a:r>
              <a:rPr lang="en-US" dirty="0"/>
              <a:t>Unbelievers</a:t>
            </a:r>
            <a:r>
              <a:rPr lang="en-US" baseline="0" dirty="0"/>
              <a:t> – </a:t>
            </a:r>
            <a:r>
              <a:rPr lang="el-GR" sz="1300" b="1" dirty="0"/>
              <a:t>ψυχικός </a:t>
            </a:r>
            <a:r>
              <a:rPr lang="en-US" sz="1300" b="1" dirty="0" err="1"/>
              <a:t>psuchikós</a:t>
            </a:r>
            <a:r>
              <a:rPr lang="en-US" baseline="0" dirty="0"/>
              <a:t>; </a:t>
            </a:r>
            <a:r>
              <a:rPr lang="en-US" sz="1300" dirty="0"/>
              <a:t>Natural, pertaining to the natural as distinguished from the spiritual</a:t>
            </a:r>
            <a:endParaRPr lang="en-US" baseline="0" dirty="0"/>
          </a:p>
          <a:p>
            <a:r>
              <a:rPr lang="en-US" baseline="0" dirty="0"/>
              <a:t>Spiritual Believers – </a:t>
            </a:r>
            <a:r>
              <a:rPr lang="el-GR" b="1" baseline="0" dirty="0"/>
              <a:t>πνευματικός </a:t>
            </a:r>
            <a:r>
              <a:rPr lang="en-US" b="1" baseline="0" dirty="0" err="1"/>
              <a:t>pneumatikós</a:t>
            </a:r>
            <a:r>
              <a:rPr lang="en-US" baseline="0" dirty="0"/>
              <a:t>; of persons who are spiritual, enlightened by the Holy Spirit </a:t>
            </a:r>
          </a:p>
          <a:p>
            <a:r>
              <a:rPr lang="en-US" baseline="0" dirty="0"/>
              <a:t>Infant Believers – </a:t>
            </a:r>
            <a:r>
              <a:rPr lang="el-GR" sz="1300" b="1" dirty="0"/>
              <a:t>σάρκινος</a:t>
            </a:r>
            <a:r>
              <a:rPr lang="en-US" sz="1300" b="1" dirty="0"/>
              <a:t> </a:t>
            </a:r>
            <a:r>
              <a:rPr lang="en-US" sz="1300" b="1" i="1" dirty="0" err="1"/>
              <a:t>sárkinos</a:t>
            </a:r>
            <a:r>
              <a:rPr lang="en-US" sz="1300" b="1" i="1" dirty="0"/>
              <a:t>; </a:t>
            </a:r>
            <a:r>
              <a:rPr lang="en-US" sz="1300" i="1" dirty="0"/>
              <a:t>with propensities of the flesh unto sin; </a:t>
            </a:r>
            <a:r>
              <a:rPr lang="el-GR" sz="1300" b="1" i="1" dirty="0"/>
              <a:t>νήπιος </a:t>
            </a:r>
            <a:r>
              <a:rPr lang="en-US" sz="1300" b="1" i="1" dirty="0" err="1"/>
              <a:t>nḗpios</a:t>
            </a:r>
            <a:r>
              <a:rPr lang="en-US" sz="1300" b="1" i="1" dirty="0"/>
              <a:t>; </a:t>
            </a:r>
            <a:r>
              <a:rPr lang="en-US" sz="1300" dirty="0"/>
              <a:t>an infant, child, baby without any definite limitation of age. (This relates to immaturity and lack of instruction)</a:t>
            </a:r>
            <a:endParaRPr lang="en-US" sz="1300" b="1" i="1" dirty="0"/>
          </a:p>
          <a:p>
            <a:r>
              <a:rPr lang="en-US" dirty="0"/>
              <a:t>Carnal Believers</a:t>
            </a:r>
            <a:r>
              <a:rPr lang="en-US" baseline="0" dirty="0"/>
              <a:t> – </a:t>
            </a:r>
            <a:r>
              <a:rPr lang="el-GR" sz="1300" b="1" dirty="0"/>
              <a:t>σαρκικός</a:t>
            </a:r>
            <a:r>
              <a:rPr lang="en-US" sz="1300" b="1" dirty="0"/>
              <a:t> </a:t>
            </a:r>
            <a:r>
              <a:rPr lang="en-US" sz="1300" b="1" i="1" dirty="0" err="1"/>
              <a:t>sarkikós</a:t>
            </a:r>
            <a:r>
              <a:rPr lang="en-US" sz="1300" b="1" i="1" dirty="0"/>
              <a:t>; </a:t>
            </a:r>
            <a:r>
              <a:rPr lang="en-US" sz="1300" i="1" dirty="0"/>
              <a:t>tendency to satisfy the flesh, implying sinfulness, sinful propensity, carnal</a:t>
            </a:r>
            <a:r>
              <a:rPr lang="en-US" sz="1300" dirty="0"/>
              <a:t> (This relates to disobedience and open rebellion)</a:t>
            </a:r>
          </a:p>
          <a:p>
            <a:endParaRPr lang="en-US" sz="1300" i="1" dirty="0"/>
          </a:p>
        </p:txBody>
      </p:sp>
      <p:sp>
        <p:nvSpPr>
          <p:cNvPr id="5" name="Footer Placeholder 4"/>
          <p:cNvSpPr>
            <a:spLocks noGrp="1"/>
          </p:cNvSpPr>
          <p:nvPr>
            <p:ph type="ftr" sz="quarter" idx="11"/>
          </p:nvPr>
        </p:nvSpPr>
        <p:spPr/>
        <p:txBody>
          <a:bodyPr/>
          <a:lstStyle/>
          <a:p>
            <a:pPr defTabSz="939273">
              <a:defRPr/>
            </a:pPr>
            <a:r>
              <a:rPr lang="en-US" sz="18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39273">
              <a:defRPr/>
            </a:pPr>
            <a:r>
              <a:rPr lang="en-US" sz="1800" kern="0">
                <a:solidFill>
                  <a:sysClr val="windowText" lastClr="000000"/>
                </a:solidFill>
              </a:rPr>
              <a:t>Dr. Andy Woods - Soteriology</a:t>
            </a:r>
          </a:p>
        </p:txBody>
      </p:sp>
      <p:sp>
        <p:nvSpPr>
          <p:cNvPr id="7" name="Date Placeholder 6">
            <a:extLst>
              <a:ext uri="{FF2B5EF4-FFF2-40B4-BE49-F238E27FC236}">
                <a16:creationId xmlns:a16="http://schemas.microsoft.com/office/drawing/2014/main" id="{7FEF2E6E-A47A-43CE-A653-404B6BCB78B9}"/>
              </a:ext>
            </a:extLst>
          </p:cNvPr>
          <p:cNvSpPr>
            <a:spLocks noGrp="1"/>
          </p:cNvSpPr>
          <p:nvPr>
            <p:ph type="dt" idx="13"/>
          </p:nvPr>
        </p:nvSpPr>
        <p:spPr/>
        <p:txBody>
          <a:bodyPr/>
          <a:lstStyle/>
          <a:p>
            <a:pPr>
              <a:defRPr/>
            </a:pPr>
            <a:r>
              <a:rPr lang="en-US"/>
              <a:t>04/15/2018</a:t>
            </a:r>
            <a:endParaRPr lang="en-US" dirty="0"/>
          </a:p>
        </p:txBody>
      </p:sp>
    </p:spTree>
    <p:extLst>
      <p:ext uri="{BB962C8B-B14F-4D97-AF65-F5344CB8AC3E}">
        <p14:creationId xmlns:p14="http://schemas.microsoft.com/office/powerpoint/2010/main" val="1414745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grpSp>
      </p:grpSp>
      <p:sp>
        <p:nvSpPr>
          <p:cNvPr id="18466"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8467"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smtClean="0">
                <a:solidFill>
                  <a:srgbClr val="FFFFFF"/>
                </a:solidFill>
              </a:defRPr>
            </a:lvl1pPr>
          </a:lstStyle>
          <a:p>
            <a:pPr>
              <a:defRPr/>
            </a:pPr>
            <a:fld id="{45D4CAFE-C319-4571-8217-AC672F7692FF}" type="slidenum">
              <a:rPr lang="en-US" altLang="en-US"/>
              <a:pPr>
                <a:defRPr/>
              </a:pPr>
              <a:t>‹#›</a:t>
            </a:fld>
            <a:endParaRPr lang="en-US" altLang="en-US"/>
          </a:p>
        </p:txBody>
      </p:sp>
    </p:spTree>
    <p:extLst>
      <p:ext uri="{BB962C8B-B14F-4D97-AF65-F5344CB8AC3E}">
        <p14:creationId xmlns:p14="http://schemas.microsoft.com/office/powerpoint/2010/main" val="987856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C0876B10-3D84-4311-8447-02D560279475}" type="slidenum">
              <a:rPr lang="en-US" altLang="en-US"/>
              <a:pPr>
                <a:defRPr/>
              </a:pPr>
              <a:t>‹#›</a:t>
            </a:fld>
            <a:endParaRPr lang="en-US" altLang="en-US"/>
          </a:p>
        </p:txBody>
      </p:sp>
    </p:spTree>
    <p:extLst>
      <p:ext uri="{BB962C8B-B14F-4D97-AF65-F5344CB8AC3E}">
        <p14:creationId xmlns:p14="http://schemas.microsoft.com/office/powerpoint/2010/main" val="2541819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8D6343EB-E510-474F-81AE-1CC688088EE5}" type="slidenum">
              <a:rPr lang="en-US" altLang="en-US"/>
              <a:pPr>
                <a:defRPr/>
              </a:pPr>
              <a:t>‹#›</a:t>
            </a:fld>
            <a:endParaRPr lang="en-US" altLang="en-US"/>
          </a:p>
        </p:txBody>
      </p:sp>
    </p:spTree>
    <p:extLst>
      <p:ext uri="{BB962C8B-B14F-4D97-AF65-F5344CB8AC3E}">
        <p14:creationId xmlns:p14="http://schemas.microsoft.com/office/powerpoint/2010/main" val="971881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37FD5E51-C704-4CB5-AD20-00065384E650}" type="slidenum">
              <a:rPr lang="en-US" altLang="en-US"/>
              <a:pPr>
                <a:defRPr/>
              </a:pPr>
              <a:t>‹#›</a:t>
            </a:fld>
            <a:endParaRPr lang="en-US" altLang="en-US"/>
          </a:p>
        </p:txBody>
      </p:sp>
    </p:spTree>
    <p:extLst>
      <p:ext uri="{BB962C8B-B14F-4D97-AF65-F5344CB8AC3E}">
        <p14:creationId xmlns:p14="http://schemas.microsoft.com/office/powerpoint/2010/main" val="19691747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2"/>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25792325"/>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09404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A60F24F6-3D46-4411-917A-59364F9CF2A7}" type="slidenum">
              <a:rPr lang="en-US" altLang="en-US"/>
              <a:pPr>
                <a:defRPr/>
              </a:pPr>
              <a:t>‹#›</a:t>
            </a:fld>
            <a:endParaRPr lang="en-US" altLang="en-US"/>
          </a:p>
        </p:txBody>
      </p:sp>
    </p:spTree>
    <p:extLst>
      <p:ext uri="{BB962C8B-B14F-4D97-AF65-F5344CB8AC3E}">
        <p14:creationId xmlns:p14="http://schemas.microsoft.com/office/powerpoint/2010/main" val="665050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53F88F1C-F52B-4866-9B19-20E62C6DC28C}" type="slidenum">
              <a:rPr lang="en-US" altLang="en-US"/>
              <a:pPr>
                <a:defRPr/>
              </a:pPr>
              <a:t>‹#›</a:t>
            </a:fld>
            <a:endParaRPr lang="en-US" altLang="en-US"/>
          </a:p>
        </p:txBody>
      </p:sp>
    </p:spTree>
    <p:extLst>
      <p:ext uri="{BB962C8B-B14F-4D97-AF65-F5344CB8AC3E}">
        <p14:creationId xmlns:p14="http://schemas.microsoft.com/office/powerpoint/2010/main" val="866586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9"/>
          <p:cNvSpPr>
            <a:spLocks noGrp="1" noChangeArrowheads="1"/>
          </p:cNvSpPr>
          <p:nvPr>
            <p:ph type="dt" sz="half" idx="10"/>
          </p:nvPr>
        </p:nvSpPr>
        <p:spPr/>
        <p:txBody>
          <a:bodyPr/>
          <a:lstStyle>
            <a:lvl1pPr>
              <a:defRPr/>
            </a:lvl1pPr>
          </a:lstStyle>
          <a:p>
            <a:pPr>
              <a:defRPr/>
            </a:pPr>
            <a:endParaRPr lang="en-US"/>
          </a:p>
        </p:txBody>
      </p:sp>
      <p:sp>
        <p:nvSpPr>
          <p:cNvPr id="6" name="Rectangle 1060"/>
          <p:cNvSpPr>
            <a:spLocks noGrp="1" noChangeArrowheads="1"/>
          </p:cNvSpPr>
          <p:nvPr>
            <p:ph type="ftr" sz="quarter" idx="11"/>
          </p:nvPr>
        </p:nvSpPr>
        <p:spPr/>
        <p:txBody>
          <a:bodyPr/>
          <a:lstStyle>
            <a:lvl1pPr>
              <a:defRPr/>
            </a:lvl1pPr>
          </a:lstStyle>
          <a:p>
            <a:pPr>
              <a:defRPr/>
            </a:pPr>
            <a:endParaRPr lang="en-US"/>
          </a:p>
        </p:txBody>
      </p:sp>
      <p:sp>
        <p:nvSpPr>
          <p:cNvPr id="7" name="Rectangle 1061"/>
          <p:cNvSpPr>
            <a:spLocks noGrp="1" noChangeArrowheads="1"/>
          </p:cNvSpPr>
          <p:nvPr>
            <p:ph type="sldNum" sz="quarter" idx="12"/>
          </p:nvPr>
        </p:nvSpPr>
        <p:spPr/>
        <p:txBody>
          <a:bodyPr/>
          <a:lstStyle>
            <a:lvl1pPr>
              <a:defRPr smtClean="0"/>
            </a:lvl1pPr>
          </a:lstStyle>
          <a:p>
            <a:pPr>
              <a:defRPr/>
            </a:pPr>
            <a:fld id="{1834585D-10B2-47BE-B30E-3840132CB95F}" type="slidenum">
              <a:rPr lang="en-US" altLang="en-US"/>
              <a:pPr>
                <a:defRPr/>
              </a:pPr>
              <a:t>‹#›</a:t>
            </a:fld>
            <a:endParaRPr lang="en-US" altLang="en-US"/>
          </a:p>
        </p:txBody>
      </p:sp>
    </p:spTree>
    <p:extLst>
      <p:ext uri="{BB962C8B-B14F-4D97-AF65-F5344CB8AC3E}">
        <p14:creationId xmlns:p14="http://schemas.microsoft.com/office/powerpoint/2010/main" val="715822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9"/>
          <p:cNvSpPr>
            <a:spLocks noGrp="1" noChangeArrowheads="1"/>
          </p:cNvSpPr>
          <p:nvPr>
            <p:ph type="dt" sz="half" idx="10"/>
          </p:nvPr>
        </p:nvSpPr>
        <p:spPr/>
        <p:txBody>
          <a:bodyPr/>
          <a:lstStyle>
            <a:lvl1pPr>
              <a:defRPr/>
            </a:lvl1pPr>
          </a:lstStyle>
          <a:p>
            <a:pPr>
              <a:defRPr/>
            </a:pPr>
            <a:endParaRPr lang="en-US"/>
          </a:p>
        </p:txBody>
      </p:sp>
      <p:sp>
        <p:nvSpPr>
          <p:cNvPr id="8" name="Rectangle 1060"/>
          <p:cNvSpPr>
            <a:spLocks noGrp="1" noChangeArrowheads="1"/>
          </p:cNvSpPr>
          <p:nvPr>
            <p:ph type="ftr" sz="quarter" idx="11"/>
          </p:nvPr>
        </p:nvSpPr>
        <p:spPr/>
        <p:txBody>
          <a:bodyPr/>
          <a:lstStyle>
            <a:lvl1pPr>
              <a:defRPr/>
            </a:lvl1pPr>
          </a:lstStyle>
          <a:p>
            <a:pPr>
              <a:defRPr/>
            </a:pPr>
            <a:endParaRPr lang="en-US"/>
          </a:p>
        </p:txBody>
      </p:sp>
      <p:sp>
        <p:nvSpPr>
          <p:cNvPr id="9" name="Rectangle 1061"/>
          <p:cNvSpPr>
            <a:spLocks noGrp="1" noChangeArrowheads="1"/>
          </p:cNvSpPr>
          <p:nvPr>
            <p:ph type="sldNum" sz="quarter" idx="12"/>
          </p:nvPr>
        </p:nvSpPr>
        <p:spPr/>
        <p:txBody>
          <a:bodyPr/>
          <a:lstStyle>
            <a:lvl1pPr>
              <a:defRPr smtClean="0"/>
            </a:lvl1pPr>
          </a:lstStyle>
          <a:p>
            <a:pPr>
              <a:defRPr/>
            </a:pPr>
            <a:fld id="{71C7DA9A-C91F-4D7C-9543-1232334F43DC}" type="slidenum">
              <a:rPr lang="en-US" altLang="en-US"/>
              <a:pPr>
                <a:defRPr/>
              </a:pPr>
              <a:t>‹#›</a:t>
            </a:fld>
            <a:endParaRPr lang="en-US" altLang="en-US"/>
          </a:p>
        </p:txBody>
      </p:sp>
    </p:spTree>
    <p:extLst>
      <p:ext uri="{BB962C8B-B14F-4D97-AF65-F5344CB8AC3E}">
        <p14:creationId xmlns:p14="http://schemas.microsoft.com/office/powerpoint/2010/main" val="3891287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59"/>
          <p:cNvSpPr>
            <a:spLocks noGrp="1" noChangeArrowheads="1"/>
          </p:cNvSpPr>
          <p:nvPr>
            <p:ph type="dt" sz="half" idx="10"/>
          </p:nvPr>
        </p:nvSpPr>
        <p:spPr/>
        <p:txBody>
          <a:bodyPr/>
          <a:lstStyle>
            <a:lvl1pPr>
              <a:defRPr/>
            </a:lvl1pPr>
          </a:lstStyle>
          <a:p>
            <a:pPr>
              <a:defRPr/>
            </a:pPr>
            <a:endParaRPr lang="en-US"/>
          </a:p>
        </p:txBody>
      </p:sp>
      <p:sp>
        <p:nvSpPr>
          <p:cNvPr id="4" name="Rectangle 1060"/>
          <p:cNvSpPr>
            <a:spLocks noGrp="1" noChangeArrowheads="1"/>
          </p:cNvSpPr>
          <p:nvPr>
            <p:ph type="ftr" sz="quarter" idx="11"/>
          </p:nvPr>
        </p:nvSpPr>
        <p:spPr/>
        <p:txBody>
          <a:bodyPr/>
          <a:lstStyle>
            <a:lvl1pPr>
              <a:defRPr/>
            </a:lvl1pPr>
          </a:lstStyle>
          <a:p>
            <a:pPr>
              <a:defRPr/>
            </a:pPr>
            <a:endParaRPr lang="en-US"/>
          </a:p>
        </p:txBody>
      </p:sp>
      <p:sp>
        <p:nvSpPr>
          <p:cNvPr id="5" name="Rectangle 1061"/>
          <p:cNvSpPr>
            <a:spLocks noGrp="1" noChangeArrowheads="1"/>
          </p:cNvSpPr>
          <p:nvPr>
            <p:ph type="sldNum" sz="quarter" idx="12"/>
          </p:nvPr>
        </p:nvSpPr>
        <p:spPr/>
        <p:txBody>
          <a:bodyPr/>
          <a:lstStyle>
            <a:lvl1pPr>
              <a:defRPr smtClean="0"/>
            </a:lvl1pPr>
          </a:lstStyle>
          <a:p>
            <a:pPr>
              <a:defRPr/>
            </a:pPr>
            <a:fld id="{228044A3-C64B-439C-B7F2-9F7A50A2C066}" type="slidenum">
              <a:rPr lang="en-US" altLang="en-US"/>
              <a:pPr>
                <a:defRPr/>
              </a:pPr>
              <a:t>‹#›</a:t>
            </a:fld>
            <a:endParaRPr lang="en-US" altLang="en-US"/>
          </a:p>
        </p:txBody>
      </p:sp>
    </p:spTree>
    <p:extLst>
      <p:ext uri="{BB962C8B-B14F-4D97-AF65-F5344CB8AC3E}">
        <p14:creationId xmlns:p14="http://schemas.microsoft.com/office/powerpoint/2010/main" val="3997023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059"/>
          <p:cNvSpPr>
            <a:spLocks noGrp="1" noChangeArrowheads="1"/>
          </p:cNvSpPr>
          <p:nvPr>
            <p:ph type="dt" sz="half" idx="10"/>
          </p:nvPr>
        </p:nvSpPr>
        <p:spPr/>
        <p:txBody>
          <a:bodyPr/>
          <a:lstStyle>
            <a:lvl1pPr>
              <a:defRPr/>
            </a:lvl1pPr>
          </a:lstStyle>
          <a:p>
            <a:pPr>
              <a:defRPr/>
            </a:pPr>
            <a:endParaRPr lang="en-US"/>
          </a:p>
        </p:txBody>
      </p:sp>
      <p:sp>
        <p:nvSpPr>
          <p:cNvPr id="3" name="Rectangle 1060"/>
          <p:cNvSpPr>
            <a:spLocks noGrp="1" noChangeArrowheads="1"/>
          </p:cNvSpPr>
          <p:nvPr>
            <p:ph type="ftr" sz="quarter" idx="11"/>
          </p:nvPr>
        </p:nvSpPr>
        <p:spPr/>
        <p:txBody>
          <a:bodyPr/>
          <a:lstStyle>
            <a:lvl1pPr>
              <a:defRPr/>
            </a:lvl1pPr>
          </a:lstStyle>
          <a:p>
            <a:pPr>
              <a:defRPr/>
            </a:pPr>
            <a:endParaRPr lang="en-US"/>
          </a:p>
        </p:txBody>
      </p:sp>
      <p:sp>
        <p:nvSpPr>
          <p:cNvPr id="4" name="Rectangle 1061"/>
          <p:cNvSpPr>
            <a:spLocks noGrp="1" noChangeArrowheads="1"/>
          </p:cNvSpPr>
          <p:nvPr>
            <p:ph type="sldNum" sz="quarter" idx="12"/>
          </p:nvPr>
        </p:nvSpPr>
        <p:spPr/>
        <p:txBody>
          <a:bodyPr/>
          <a:lstStyle>
            <a:lvl1pPr>
              <a:defRPr smtClean="0"/>
            </a:lvl1pPr>
          </a:lstStyle>
          <a:p>
            <a:pPr>
              <a:defRPr/>
            </a:pPr>
            <a:fld id="{E2E853EB-C01D-41FA-99BA-0A731164B337}" type="slidenum">
              <a:rPr lang="en-US" altLang="en-US"/>
              <a:pPr>
                <a:defRPr/>
              </a:pPr>
              <a:t>‹#›</a:t>
            </a:fld>
            <a:endParaRPr lang="en-US" altLang="en-US"/>
          </a:p>
        </p:txBody>
      </p:sp>
    </p:spTree>
    <p:extLst>
      <p:ext uri="{BB962C8B-B14F-4D97-AF65-F5344CB8AC3E}">
        <p14:creationId xmlns:p14="http://schemas.microsoft.com/office/powerpoint/2010/main" val="2504222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9"/>
          <p:cNvSpPr>
            <a:spLocks noGrp="1" noChangeArrowheads="1"/>
          </p:cNvSpPr>
          <p:nvPr>
            <p:ph type="dt" sz="half" idx="10"/>
          </p:nvPr>
        </p:nvSpPr>
        <p:spPr/>
        <p:txBody>
          <a:bodyPr/>
          <a:lstStyle>
            <a:lvl1pPr>
              <a:defRPr/>
            </a:lvl1pPr>
          </a:lstStyle>
          <a:p>
            <a:pPr>
              <a:defRPr/>
            </a:pPr>
            <a:endParaRPr lang="en-US"/>
          </a:p>
        </p:txBody>
      </p:sp>
      <p:sp>
        <p:nvSpPr>
          <p:cNvPr id="6" name="Rectangle 1060"/>
          <p:cNvSpPr>
            <a:spLocks noGrp="1" noChangeArrowheads="1"/>
          </p:cNvSpPr>
          <p:nvPr>
            <p:ph type="ftr" sz="quarter" idx="11"/>
          </p:nvPr>
        </p:nvSpPr>
        <p:spPr/>
        <p:txBody>
          <a:bodyPr/>
          <a:lstStyle>
            <a:lvl1pPr>
              <a:defRPr/>
            </a:lvl1pPr>
          </a:lstStyle>
          <a:p>
            <a:pPr>
              <a:defRPr/>
            </a:pPr>
            <a:endParaRPr lang="en-US"/>
          </a:p>
        </p:txBody>
      </p:sp>
      <p:sp>
        <p:nvSpPr>
          <p:cNvPr id="7" name="Rectangle 1061"/>
          <p:cNvSpPr>
            <a:spLocks noGrp="1" noChangeArrowheads="1"/>
          </p:cNvSpPr>
          <p:nvPr>
            <p:ph type="sldNum" sz="quarter" idx="12"/>
          </p:nvPr>
        </p:nvSpPr>
        <p:spPr/>
        <p:txBody>
          <a:bodyPr/>
          <a:lstStyle>
            <a:lvl1pPr>
              <a:defRPr smtClean="0"/>
            </a:lvl1pPr>
          </a:lstStyle>
          <a:p>
            <a:pPr>
              <a:defRPr/>
            </a:pPr>
            <a:fld id="{47164743-69A0-4AE9-A82A-E469AF6283A7}" type="slidenum">
              <a:rPr lang="en-US" altLang="en-US"/>
              <a:pPr>
                <a:defRPr/>
              </a:pPr>
              <a:t>‹#›</a:t>
            </a:fld>
            <a:endParaRPr lang="en-US" altLang="en-US"/>
          </a:p>
        </p:txBody>
      </p:sp>
    </p:spTree>
    <p:extLst>
      <p:ext uri="{BB962C8B-B14F-4D97-AF65-F5344CB8AC3E}">
        <p14:creationId xmlns:p14="http://schemas.microsoft.com/office/powerpoint/2010/main" val="102889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9"/>
          <p:cNvSpPr>
            <a:spLocks noGrp="1" noChangeArrowheads="1"/>
          </p:cNvSpPr>
          <p:nvPr>
            <p:ph type="dt" sz="half" idx="10"/>
          </p:nvPr>
        </p:nvSpPr>
        <p:spPr/>
        <p:txBody>
          <a:bodyPr/>
          <a:lstStyle>
            <a:lvl1pPr>
              <a:defRPr/>
            </a:lvl1pPr>
          </a:lstStyle>
          <a:p>
            <a:pPr>
              <a:defRPr/>
            </a:pPr>
            <a:endParaRPr lang="en-US"/>
          </a:p>
        </p:txBody>
      </p:sp>
      <p:sp>
        <p:nvSpPr>
          <p:cNvPr id="6" name="Rectangle 1060"/>
          <p:cNvSpPr>
            <a:spLocks noGrp="1" noChangeArrowheads="1"/>
          </p:cNvSpPr>
          <p:nvPr>
            <p:ph type="ftr" sz="quarter" idx="11"/>
          </p:nvPr>
        </p:nvSpPr>
        <p:spPr/>
        <p:txBody>
          <a:bodyPr/>
          <a:lstStyle>
            <a:lvl1pPr>
              <a:defRPr/>
            </a:lvl1pPr>
          </a:lstStyle>
          <a:p>
            <a:pPr>
              <a:defRPr/>
            </a:pPr>
            <a:endParaRPr lang="en-US"/>
          </a:p>
        </p:txBody>
      </p:sp>
      <p:sp>
        <p:nvSpPr>
          <p:cNvPr id="7" name="Rectangle 1061"/>
          <p:cNvSpPr>
            <a:spLocks noGrp="1" noChangeArrowheads="1"/>
          </p:cNvSpPr>
          <p:nvPr>
            <p:ph type="sldNum" sz="quarter" idx="12"/>
          </p:nvPr>
        </p:nvSpPr>
        <p:spPr/>
        <p:txBody>
          <a:bodyPr/>
          <a:lstStyle>
            <a:lvl1pPr>
              <a:defRPr smtClean="0"/>
            </a:lvl1pPr>
          </a:lstStyle>
          <a:p>
            <a:pPr>
              <a:defRPr/>
            </a:pPr>
            <a:fld id="{E63F167E-0034-4040-A80B-059AAEDBFB1F}" type="slidenum">
              <a:rPr lang="en-US" altLang="en-US"/>
              <a:pPr>
                <a:defRPr/>
              </a:pPr>
              <a:t>‹#›</a:t>
            </a:fld>
            <a:endParaRPr lang="en-US" altLang="en-US"/>
          </a:p>
        </p:txBody>
      </p:sp>
    </p:spTree>
    <p:extLst>
      <p:ext uri="{BB962C8B-B14F-4D97-AF65-F5344CB8AC3E}">
        <p14:creationId xmlns:p14="http://schemas.microsoft.com/office/powerpoint/2010/main" val="1875238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grpSp>
        <p:nvGrpSpPr>
          <p:cNvPr id="1026" name="Group 1026"/>
          <p:cNvGrpSpPr>
            <a:grpSpLocks/>
          </p:cNvGrpSpPr>
          <p:nvPr/>
        </p:nvGrpSpPr>
        <p:grpSpPr bwMode="auto">
          <a:xfrm>
            <a:off x="0" y="0"/>
            <a:ext cx="1085850" cy="6854825"/>
            <a:chOff x="0" y="0"/>
            <a:chExt cx="684" cy="4318"/>
          </a:xfrm>
        </p:grpSpPr>
        <p:sp>
          <p:nvSpPr>
            <p:cNvPr id="17411" name="Rectangle 1027"/>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1033" name="Group 1028"/>
            <p:cNvGrpSpPr>
              <a:grpSpLocks/>
            </p:cNvGrpSpPr>
            <p:nvPr/>
          </p:nvGrpSpPr>
          <p:grpSpPr bwMode="auto">
            <a:xfrm>
              <a:off x="48" y="102"/>
              <a:ext cx="96" cy="4128"/>
              <a:chOff x="48" y="102"/>
              <a:chExt cx="96" cy="4128"/>
            </a:xfrm>
          </p:grpSpPr>
          <p:sp>
            <p:nvSpPr>
              <p:cNvPr id="1034" name="Rectangle 1029"/>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5" name="Rectangle 1030"/>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6" name="Rectangle 1031"/>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7" name="Rectangle 1032"/>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8" name="Rectangle 1033"/>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9" name="Rectangle 1034"/>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0" name="Rectangle 1035"/>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1" name="Rectangle 1036"/>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2" name="Rectangle 1037"/>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3" name="Rectangle 1038"/>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4" name="Rectangle 1039"/>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5" name="Rectangle 1040"/>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6" name="Rectangle 1041"/>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7" name="Rectangle 1042"/>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8" name="Rectangle 1043"/>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9" name="Rectangle 1044"/>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0" name="Rectangle 1045"/>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1" name="Rectangle 1046"/>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2" name="Rectangle 1047"/>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3" name="Rectangle 1048"/>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4" name="Rectangle 1049"/>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5" name="Rectangle 1050"/>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6" name="Rectangle 1051"/>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7" name="Rectangle 1052"/>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8" name="Rectangle 1053"/>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9" name="Rectangle 1054"/>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0" name="Rectangle 1055"/>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1" name="Rectangle 1056"/>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2" name="Rectangle 1057"/>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grpSp>
      </p:grpSp>
      <p:sp>
        <p:nvSpPr>
          <p:cNvPr id="1027" name="Rectangle 1058"/>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7443" name="Rectangle 1059"/>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defRPr>
            </a:lvl1pPr>
          </a:lstStyle>
          <a:p>
            <a:pPr>
              <a:defRPr/>
            </a:pPr>
            <a:endParaRPr lang="en-US" dirty="0"/>
          </a:p>
        </p:txBody>
      </p:sp>
      <p:sp>
        <p:nvSpPr>
          <p:cNvPr id="17444" name="Rectangle 1060"/>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defRPr>
            </a:lvl1pPr>
          </a:lstStyle>
          <a:p>
            <a:pPr>
              <a:defRPr/>
            </a:pPr>
            <a:endParaRPr lang="en-US" dirty="0"/>
          </a:p>
        </p:txBody>
      </p:sp>
      <p:sp>
        <p:nvSpPr>
          <p:cNvPr id="17445" name="Rectangle 1061"/>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24A62825-CB94-47F8-9653-B250F41B4225}" type="slidenum">
              <a:rPr lang="en-US" altLang="en-US" smtClean="0"/>
              <a:pPr>
                <a:defRPr/>
              </a:pPr>
              <a:t>‹#›</a:t>
            </a:fld>
            <a:endParaRPr lang="en-US" altLang="en-US" dirty="0"/>
          </a:p>
        </p:txBody>
      </p:sp>
      <p:sp>
        <p:nvSpPr>
          <p:cNvPr id="17446" name="Rectangle 1062"/>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 id="2147483923" r:id="rId12"/>
    <p:sldLayoutId id="2147483927" r:id="rId13"/>
    <p:sldLayoutId id="2147483928" r:id="rId14"/>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11.png"/><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christiannewswire.com/news/249586720.html"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76996" y="2477941"/>
            <a:ext cx="1390008" cy="1902117"/>
          </a:xfrm>
          <a:prstGeom prst="rect">
            <a:avLst/>
          </a:prstGeom>
        </p:spPr>
      </p:pic>
      <p:sp>
        <p:nvSpPr>
          <p:cNvPr id="5" name="Title 1"/>
          <p:cNvSpPr txBox="1">
            <a:spLocks/>
          </p:cNvSpPr>
          <p:nvPr/>
        </p:nvSpPr>
        <p:spPr bwMode="auto">
          <a:xfrm>
            <a:off x="2971800" y="685800"/>
            <a:ext cx="3048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4400">
                <a:solidFill>
                  <a:srgbClr val="00FFFF"/>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eaLnBrk="1" hangingPunct="1">
              <a:defRPr/>
            </a:pPr>
            <a:r>
              <a:rPr lang="en-US" altLang="en-US" dirty="0">
                <a:effectLst>
                  <a:outerShdw blurRad="38100" dist="38100" dir="2700000" algn="tl">
                    <a:srgbClr val="000000">
                      <a:alpha val="43137"/>
                    </a:srgbClr>
                  </a:outerShdw>
                </a:effectLst>
                <a:cs typeface="Calibri" panose="020F0502020204030204" pitchFamily="34" charset="0"/>
              </a:rPr>
              <a:t>Ecclesiology</a:t>
            </a:r>
            <a:br>
              <a:rPr lang="en-US" altLang="en-US" b="1" kern="0" dirty="0">
                <a:effectLst>
                  <a:outerShdw blurRad="38100" dist="38100" dir="2700000" algn="tl">
                    <a:srgbClr val="000000">
                      <a:alpha val="43137"/>
                    </a:srgbClr>
                  </a:outerShdw>
                </a:effectLst>
              </a:rPr>
            </a:br>
            <a:r>
              <a:rPr lang="en-US" altLang="en-US" sz="2800" kern="0" dirty="0">
                <a:effectLst>
                  <a:outerShdw blurRad="38100" dist="38100" dir="2700000" algn="tl">
                    <a:srgbClr val="000000">
                      <a:alpha val="43137"/>
                    </a:srgbClr>
                  </a:outerShdw>
                </a:effectLst>
              </a:rPr>
              <a:t>Session 20</a:t>
            </a:r>
            <a:endParaRPr lang="en-US" altLang="en-US" kern="0" dirty="0">
              <a:effectLst>
                <a:outerShdw blurRad="38100" dist="38100" dir="2700000" algn="tl">
                  <a:srgbClr val="000000">
                    <a:alpha val="43137"/>
                  </a:srgbClr>
                </a:outerShdw>
              </a:effectLst>
            </a:endParaRPr>
          </a:p>
        </p:txBody>
      </p:sp>
      <p:sp>
        <p:nvSpPr>
          <p:cNvPr id="8" name="Subtitle 2"/>
          <p:cNvSpPr txBox="1">
            <a:spLocks/>
          </p:cNvSpPr>
          <p:nvPr/>
        </p:nvSpPr>
        <p:spPr bwMode="auto">
          <a:xfrm>
            <a:off x="838200" y="4572000"/>
            <a:ext cx="7467600" cy="17526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r>
              <a:rPr lang="en-US" altLang="en-US" kern="0" dirty="0">
                <a:solidFill>
                  <a:schemeClr val="tx1"/>
                </a:solidFill>
                <a:effectLst>
                  <a:outerShdw blurRad="38100" dist="38100" dir="2700000" algn="tl">
                    <a:srgbClr val="000000">
                      <a:alpha val="43137"/>
                    </a:srgbClr>
                  </a:outerShdw>
                </a:effectLst>
              </a:rPr>
              <a:t>Dr. Andy Woods</a:t>
            </a:r>
          </a:p>
          <a:p>
            <a:pPr eaLnBrk="1" hangingPunct="1"/>
            <a:endParaRPr lang="en-US" altLang="en-US" sz="2000" kern="0" dirty="0">
              <a:solidFill>
                <a:schemeClr val="tx1"/>
              </a:solidFill>
              <a:effectLst>
                <a:outerShdw blurRad="38100" dist="38100" dir="2700000" algn="tl">
                  <a:srgbClr val="000000">
                    <a:alpha val="43137"/>
                  </a:srgbClr>
                </a:outerShdw>
              </a:effectLst>
            </a:endParaRPr>
          </a:p>
          <a:p>
            <a:pPr eaLnBrk="1" hangingPunct="1"/>
            <a:r>
              <a:rPr lang="en-US" altLang="en-US" sz="2000" kern="0" dirty="0">
                <a:solidFill>
                  <a:schemeClr val="tx1"/>
                </a:solidFill>
                <a:effectLst>
                  <a:outerShdw blurRad="38100" dist="38100" dir="2700000" algn="tl">
                    <a:srgbClr val="000000">
                      <a:alpha val="43137"/>
                    </a:srgbClr>
                  </a:outerShdw>
                </a:effectLst>
              </a:rPr>
              <a:t>Senior Pastor – Sugar Land Bible Church</a:t>
            </a:r>
          </a:p>
          <a:p>
            <a:pPr eaLnBrk="1" hangingPunct="1"/>
            <a:r>
              <a:rPr lang="en-US" altLang="en-US" sz="2000" kern="0" dirty="0">
                <a:solidFill>
                  <a:schemeClr val="tx1"/>
                </a:solidFill>
                <a:effectLst>
                  <a:outerShdw blurRad="38100" dist="38100" dir="2700000" algn="tl">
                    <a:srgbClr val="000000">
                      <a:alpha val="43137"/>
                    </a:srgbClr>
                  </a:outerShdw>
                </a:effectLst>
              </a:rPr>
              <a:t>President – Chafer Theological Seminary</a:t>
            </a: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3E27B7D1-57B0-45DC-ABD1-2E4F00DC204F}"/>
                  </a:ext>
                </a:extLst>
              </p14:cNvPr>
              <p14:cNvContentPartPr/>
              <p14:nvPr/>
            </p14:nvContentPartPr>
            <p14:xfrm>
              <a:off x="10853129" y="4297026"/>
              <a:ext cx="6120" cy="18180"/>
            </p14:xfrm>
          </p:contentPart>
        </mc:Choice>
        <mc:Fallback xmlns="">
          <p:pic>
            <p:nvPicPr>
              <p:cNvPr id="6" name="Ink 5">
                <a:extLst>
                  <a:ext uri="{FF2B5EF4-FFF2-40B4-BE49-F238E27FC236}">
                    <a16:creationId xmlns:a16="http://schemas.microsoft.com/office/drawing/2014/main" id="{3E27B7D1-57B0-45DC-ABD1-2E4F00DC204F}"/>
                  </a:ext>
                </a:extLst>
              </p:cNvPr>
              <p:cNvPicPr/>
              <p:nvPr/>
            </p:nvPicPr>
            <p:blipFill>
              <a:blip r:embed="rId4"/>
              <a:stretch>
                <a:fillRect/>
              </a:stretch>
            </p:blipFill>
            <p:spPr>
              <a:xfrm>
                <a:off x="10848709" y="4292481"/>
                <a:ext cx="14620" cy="26920"/>
              </a:xfrm>
              <a:prstGeom prst="rect">
                <a:avLst/>
              </a:prstGeom>
            </p:spPr>
          </p:pic>
        </mc:Fallback>
      </mc:AlternateContent>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5C110834-AA45-4ED8-884A-7484CE886F43}"/>
              </a:ext>
            </a:extLst>
          </p:cNvPr>
          <p:cNvSpPr>
            <a:spLocks noGrp="1" noChangeArrowheads="1"/>
          </p:cNvSpPr>
          <p:nvPr>
            <p:ph type="title"/>
          </p:nvPr>
        </p:nvSpPr>
        <p:spPr>
          <a:xfrm>
            <a:off x="628650" y="228600"/>
            <a:ext cx="7886700" cy="777874"/>
          </a:xfrm>
          <a:ln>
            <a:miter lim="800000"/>
            <a:headEnd/>
            <a:tailEnd/>
          </a:ln>
        </p:spPr>
        <p:txBody>
          <a:bodyPr>
            <a:normAutofit/>
          </a:bodyPr>
          <a:lstStyle/>
          <a:p>
            <a:pPr algn="ctr" eaLnBrk="1" hangingPunct="1">
              <a:defRPr/>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rPr>
              <a:t>VII. Purposes of the Local Church</a:t>
            </a:r>
          </a:p>
        </p:txBody>
      </p:sp>
      <p:sp>
        <p:nvSpPr>
          <p:cNvPr id="14339" name="Rectangle 3">
            <a:extLst>
              <a:ext uri="{FF2B5EF4-FFF2-40B4-BE49-F238E27FC236}">
                <a16:creationId xmlns:a16="http://schemas.microsoft.com/office/drawing/2014/main" id="{68B7DCC6-7FF8-4283-A613-52CA565971B1}"/>
              </a:ext>
            </a:extLst>
          </p:cNvPr>
          <p:cNvSpPr>
            <a:spLocks noGrp="1" noChangeArrowheads="1"/>
          </p:cNvSpPr>
          <p:nvPr>
            <p:ph type="body" idx="1"/>
          </p:nvPr>
        </p:nvSpPr>
        <p:spPr>
          <a:xfrm>
            <a:off x="3124200" y="1600200"/>
            <a:ext cx="5715000" cy="3733800"/>
          </a:xfrm>
        </p:spPr>
        <p:txBody>
          <a:bodyPr>
            <a:normAutofit/>
          </a:bodyPr>
          <a:lstStyle/>
          <a:p>
            <a:pPr marL="457200" indent="-457200" eaLnBrk="1" hangingPunct="1">
              <a:spcBef>
                <a:spcPts val="0"/>
              </a:spcBef>
              <a:spcAft>
                <a:spcPts val="3600"/>
              </a:spcAft>
              <a:buClr>
                <a:srgbClr val="00FFFF"/>
              </a:buClr>
              <a:defRPr/>
            </a:pPr>
            <a:r>
              <a:rPr lang="en-US" sz="3200" dirty="0">
                <a:effectLst>
                  <a:outerShdw blurRad="38100" dist="38100" dir="2700000" algn="tl">
                    <a:srgbClr val="000000">
                      <a:alpha val="43137"/>
                    </a:srgbClr>
                  </a:outerShdw>
                </a:effectLst>
              </a:rPr>
              <a:t>Glorify God (Eph 3:21)</a:t>
            </a:r>
          </a:p>
          <a:p>
            <a:pPr marL="457200" indent="-457200" eaLnBrk="1" hangingPunct="1">
              <a:spcBef>
                <a:spcPts val="0"/>
              </a:spcBef>
              <a:spcAft>
                <a:spcPts val="3600"/>
              </a:spcAft>
              <a:buClr>
                <a:srgbClr val="00FFFF"/>
              </a:buClr>
              <a:defRPr/>
            </a:pPr>
            <a:r>
              <a:rPr lang="en-US" b="1" u="sng" dirty="0">
                <a:solidFill>
                  <a:srgbClr val="FFFFCC"/>
                </a:solidFill>
                <a:effectLst>
                  <a:outerShdw blurRad="38100" dist="38100" dir="2700000" algn="tl">
                    <a:srgbClr val="000000">
                      <a:alpha val="43137"/>
                    </a:srgbClr>
                  </a:outerShdw>
                </a:effectLst>
              </a:rPr>
              <a:t>Edify the saints (Eph 4:11-16)</a:t>
            </a:r>
          </a:p>
          <a:p>
            <a:pPr marL="457200" indent="-457200" eaLnBrk="1" hangingPunct="1">
              <a:spcBef>
                <a:spcPts val="0"/>
              </a:spcBef>
              <a:spcAft>
                <a:spcPts val="3600"/>
              </a:spcAft>
              <a:buClr>
                <a:srgbClr val="00FFFF"/>
              </a:buClr>
              <a:defRPr/>
            </a:pPr>
            <a:r>
              <a:rPr lang="en-US" sz="3200" dirty="0">
                <a:effectLst>
                  <a:outerShdw blurRad="38100" dist="38100" dir="2700000" algn="tl">
                    <a:srgbClr val="000000">
                      <a:alpha val="43137"/>
                    </a:srgbClr>
                  </a:outerShdw>
                </a:effectLst>
              </a:rPr>
              <a:t>Fulfill the Great Commission (Matt 28:18-20)</a:t>
            </a:r>
          </a:p>
        </p:txBody>
      </p:sp>
      <p:pic>
        <p:nvPicPr>
          <p:cNvPr id="72708" name="Picture 2" descr="https://encrypted-tbn1.gstatic.com/images?q=tbn:ANd9GcRVEkk3EF6aIGxY0Yz0z_uevMi3B1FPvrIm0btZT0dvwfQOys6K">
            <a:extLst>
              <a:ext uri="{FF2B5EF4-FFF2-40B4-BE49-F238E27FC236}">
                <a16:creationId xmlns:a16="http://schemas.microsoft.com/office/drawing/2014/main" id="{EAF4AD47-3C1A-440C-9761-C29244245D7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1000" y="1752600"/>
            <a:ext cx="20574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9526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4:11-16</a:t>
            </a:r>
          </a:p>
          <a:p>
            <a:pPr algn="just">
              <a:spcAft>
                <a:spcPts val="12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He gave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some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apostles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some 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prophets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some 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evangelists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some 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pastors and teachers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equipping</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saints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work of service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building up</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the body of Christ;”</a:t>
            </a:r>
          </a:p>
        </p:txBody>
      </p:sp>
    </p:spTree>
    <p:extLst>
      <p:ext uri="{BB962C8B-B14F-4D97-AF65-F5344CB8AC3E}">
        <p14:creationId xmlns:p14="http://schemas.microsoft.com/office/powerpoint/2010/main" val="2809125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Ephesians 2:20</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r>
              <a:rPr lang="en-US" sz="3600" dirty="0">
                <a:latin typeface="Calibri" panose="020F0502020204030204" pitchFamily="34" charset="0"/>
                <a:cs typeface="Calibri" panose="020F0502020204030204" pitchFamily="34" charset="0"/>
              </a:rPr>
              <a:t>“having been built on the foundation of the </a:t>
            </a:r>
            <a:r>
              <a:rPr lang="en-US" sz="3600" b="1" u="sng" dirty="0">
                <a:solidFill>
                  <a:srgbClr val="FFFFCC"/>
                </a:solidFill>
                <a:latin typeface="Calibri" panose="020F0502020204030204" pitchFamily="34" charset="0"/>
                <a:cs typeface="Calibri" panose="020F0502020204030204" pitchFamily="34" charset="0"/>
              </a:rPr>
              <a:t>apostles and prophets</a:t>
            </a:r>
            <a:r>
              <a:rPr lang="en-US" sz="3600" dirty="0">
                <a:latin typeface="Calibri" panose="020F0502020204030204" pitchFamily="34" charset="0"/>
                <a:cs typeface="Calibri" panose="020F0502020204030204" pitchFamily="34" charset="0"/>
              </a:rPr>
              <a:t>, Christ Jesus Himself being the corner </a:t>
            </a:r>
            <a:r>
              <a:rPr lang="en-US" sz="3600" i="1" dirty="0">
                <a:latin typeface="Calibri" panose="020F0502020204030204" pitchFamily="34" charset="0"/>
                <a:cs typeface="Calibri" panose="020F0502020204030204" pitchFamily="34" charset="0"/>
              </a:rPr>
              <a:t>stone</a:t>
            </a:r>
            <a:r>
              <a:rPr lang="en-US" sz="3600" dirty="0">
                <a:latin typeface="Calibri" panose="020F0502020204030204" pitchFamily="34" charset="0"/>
                <a:cs typeface="Calibri" panose="020F0502020204030204" pitchFamily="34" charset="0"/>
              </a:rPr>
              <a:t>,” </a:t>
            </a:r>
          </a:p>
        </p:txBody>
      </p:sp>
      <p:pic>
        <p:nvPicPr>
          <p:cNvPr id="5" name="Picture 4">
            <a:extLst>
              <a:ext uri="{FF2B5EF4-FFF2-40B4-BE49-F238E27FC236}">
                <a16:creationId xmlns:a16="http://schemas.microsoft.com/office/drawing/2014/main" id="{3B454EE3-DCAC-4F76-A0FF-4F65ACD144D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52243" y="2699657"/>
            <a:ext cx="2839515" cy="2011680"/>
          </a:xfrm>
          <a:prstGeom prst="rect">
            <a:avLst/>
          </a:prstGeom>
        </p:spPr>
      </p:pic>
    </p:spTree>
    <p:extLst>
      <p:ext uri="{BB962C8B-B14F-4D97-AF65-F5344CB8AC3E}">
        <p14:creationId xmlns:p14="http://schemas.microsoft.com/office/powerpoint/2010/main" val="4257464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4:11-16</a:t>
            </a:r>
          </a:p>
          <a:p>
            <a:pPr algn="just">
              <a:spcAft>
                <a:spcPts val="12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He gave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some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apostles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some 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prophets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some 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evangelists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some 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pastors and teachers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equipping</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saints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work of service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building up</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the body of Christ;”</a:t>
            </a:r>
          </a:p>
        </p:txBody>
      </p:sp>
    </p:spTree>
    <p:extLst>
      <p:ext uri="{BB962C8B-B14F-4D97-AF65-F5344CB8AC3E}">
        <p14:creationId xmlns:p14="http://schemas.microsoft.com/office/powerpoint/2010/main" val="3684329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Timothy 3:16-17</a:t>
            </a:r>
          </a:p>
          <a:p>
            <a:pPr algn="just">
              <a:spcAft>
                <a:spcPts val="1200"/>
              </a:spcAft>
            </a:pPr>
            <a:r>
              <a:rPr lang="en-US" sz="33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3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a:t>
            </a:r>
            <a:r>
              <a:rPr lang="en-US" sz="33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3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 Scripture</a:t>
            </a:r>
            <a:r>
              <a:rPr lang="en-US" sz="33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is inspired by God and profitable for teaching, for reproof, for correction, for training in righteousness; </a:t>
            </a:r>
            <a:r>
              <a:rPr lang="en-US" sz="33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a:t>
            </a:r>
            <a:r>
              <a:rPr lang="en-US" sz="33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so that the man of God may be </a:t>
            </a:r>
            <a:r>
              <a:rPr lang="en-US" sz="33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adequate, equipped for every good work</a:t>
            </a:r>
            <a:r>
              <a:rPr lang="en-US" sz="33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1">
            <a:extLst>
              <a:ext uri="{FF2B5EF4-FFF2-40B4-BE49-F238E27FC236}">
                <a16:creationId xmlns:a16="http://schemas.microsoft.com/office/drawing/2014/main" id="{8B32EAF3-0CD6-4D66-BEEA-04DFB02EC89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6775" y="3000375"/>
            <a:ext cx="2450451" cy="1828800"/>
          </a:xfrm>
          <a:prstGeom prst="rect">
            <a:avLst/>
          </a:prstGeom>
          <a:ln>
            <a:solidFill>
              <a:schemeClr val="tx1"/>
            </a:solidFill>
          </a:ln>
        </p:spPr>
      </p:pic>
    </p:spTree>
    <p:extLst>
      <p:ext uri="{BB962C8B-B14F-4D97-AF65-F5344CB8AC3E}">
        <p14:creationId xmlns:p14="http://schemas.microsoft.com/office/powerpoint/2010/main" val="3478934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95FEFD-3F19-4C33-B6C4-FE870A17044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800" y="228600"/>
            <a:ext cx="8534400" cy="6400800"/>
          </a:xfrm>
          <a:prstGeom prst="rect">
            <a:avLst/>
          </a:prstGeom>
          <a:solidFill>
            <a:schemeClr val="tx1">
              <a:lumMod val="75000"/>
            </a:schemeClr>
          </a:solidFill>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143B3D81-FB20-4F41-8C06-C80EF0ED8820}"/>
                  </a:ext>
                </a:extLst>
              </p14:cNvPr>
              <p14:cNvContentPartPr/>
              <p14:nvPr/>
            </p14:nvContentPartPr>
            <p14:xfrm>
              <a:off x="5923155" y="3525265"/>
              <a:ext cx="6120" cy="29160"/>
            </p14:xfrm>
          </p:contentPart>
        </mc:Choice>
        <mc:Fallback xmlns="">
          <p:pic>
            <p:nvPicPr>
              <p:cNvPr id="4" name="Ink 3">
                <a:extLst>
                  <a:ext uri="{FF2B5EF4-FFF2-40B4-BE49-F238E27FC236}">
                    <a16:creationId xmlns:a16="http://schemas.microsoft.com/office/drawing/2014/main" id="{143B3D81-FB20-4F41-8C06-C80EF0ED8820}"/>
                  </a:ext>
                </a:extLst>
              </p:cNvPr>
              <p:cNvPicPr/>
              <p:nvPr/>
            </p:nvPicPr>
            <p:blipFill>
              <a:blip r:embed="rId4"/>
              <a:stretch>
                <a:fillRect/>
              </a:stretch>
            </p:blipFill>
            <p:spPr>
              <a:xfrm>
                <a:off x="5914515" y="3516265"/>
                <a:ext cx="23760" cy="46800"/>
              </a:xfrm>
              <a:prstGeom prst="rect">
                <a:avLst/>
              </a:prstGeom>
            </p:spPr>
          </p:pic>
        </mc:Fallback>
      </mc:AlternateContent>
    </p:spTree>
    <p:extLst>
      <p:ext uri="{BB962C8B-B14F-4D97-AF65-F5344CB8AC3E}">
        <p14:creationId xmlns:p14="http://schemas.microsoft.com/office/powerpoint/2010/main" val="3206650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Timothy 3:16-17</a:t>
            </a:r>
          </a:p>
          <a:p>
            <a:pPr algn="just">
              <a:spcAft>
                <a:spcPts val="120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 Scripture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is inspired by God and profitable for teaching, for reproof, for correction, for training in righteousness;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so that the man of God may be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adequate, equipped for every good work</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1">
            <a:extLst>
              <a:ext uri="{FF2B5EF4-FFF2-40B4-BE49-F238E27FC236}">
                <a16:creationId xmlns:a16="http://schemas.microsoft.com/office/drawing/2014/main" id="{8B32EAF3-0CD6-4D66-BEEA-04DFB02EC89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6775" y="3048000"/>
            <a:ext cx="2450451" cy="1828800"/>
          </a:xfrm>
          <a:prstGeom prst="rect">
            <a:avLst/>
          </a:prstGeom>
          <a:ln>
            <a:solidFill>
              <a:schemeClr val="tx1"/>
            </a:solidFill>
          </a:ln>
        </p:spPr>
      </p:pic>
    </p:spTree>
    <p:extLst>
      <p:ext uri="{BB962C8B-B14F-4D97-AF65-F5344CB8AC3E}">
        <p14:creationId xmlns:p14="http://schemas.microsoft.com/office/powerpoint/2010/main" val="1782648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30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4:11-16</a:t>
            </a:r>
          </a:p>
          <a:p>
            <a:pPr algn="just">
              <a:spcAft>
                <a:spcPts val="120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until we all attain to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unity</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the faith, and of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knowledge of the Son of God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a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mature man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the measure of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stature which belongs to the fullness of Christ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As a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result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we are no longer to be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children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tossed here and there by waves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carried about by every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wind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doctrine, by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trickery of men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by craftiness in deceitful scheming;”</a:t>
            </a:r>
          </a:p>
        </p:txBody>
      </p:sp>
    </p:spTree>
    <p:extLst>
      <p:ext uri="{BB962C8B-B14F-4D97-AF65-F5344CB8AC3E}">
        <p14:creationId xmlns:p14="http://schemas.microsoft.com/office/powerpoint/2010/main" val="3534850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3C753918-8092-44DE-8FAE-6C6C3AD69B8B}"/>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 name="Rectangle 3"/>
          <p:cNvSpPr txBox="1">
            <a:spLocks/>
          </p:cNvSpPr>
          <p:nvPr/>
        </p:nvSpPr>
        <p:spPr bwMode="auto">
          <a:xfrm>
            <a:off x="0" y="0"/>
            <a:ext cx="9144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ts val="900"/>
              </a:spcAft>
              <a:buNone/>
            </a:pPr>
            <a:r>
              <a:rPr lang="en-US" alt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3:1-3 (NKJV) </a:t>
            </a:r>
          </a:p>
          <a:p>
            <a:pPr marL="0" indent="0" algn="just">
              <a:buNone/>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 brethren, could not speak to you as to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spiritual</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people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as to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carnal</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as to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babes</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Christ.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 fed you with milk and not with solid food; for until now you were not able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receive it,</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even now you are still not able;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you are still carnal. For where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 are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envy, strife, and divisions among you, are you not carnal and behaving like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mere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men</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467057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46237F-AF13-481B-AF55-952AEC32B9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000" y="304800"/>
            <a:ext cx="8153400" cy="6129506"/>
          </a:xfrm>
          <a:prstGeom prst="rect">
            <a:avLst/>
          </a:prstGeom>
        </p:spPr>
      </p:pic>
    </p:spTree>
    <p:extLst>
      <p:ext uri="{BB962C8B-B14F-4D97-AF65-F5344CB8AC3E}">
        <p14:creationId xmlns:p14="http://schemas.microsoft.com/office/powerpoint/2010/main" val="590536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990600" y="228600"/>
            <a:ext cx="7162800" cy="685800"/>
          </a:xfrm>
        </p:spPr>
        <p:txBody>
          <a:bodyPr/>
          <a:lstStyle/>
          <a:p>
            <a:pPr algn="ctr"/>
            <a:r>
              <a:rPr lang="en-US" altLang="en-US" sz="3600" dirty="0">
                <a:solidFill>
                  <a:srgbClr val="00FFFF"/>
                </a:solidFill>
                <a:effectLst>
                  <a:outerShdw blurRad="38100" dist="38100" dir="2700000" algn="tl">
                    <a:srgbClr val="000000">
                      <a:alpha val="43137"/>
                    </a:srgbClr>
                  </a:outerShdw>
                </a:effectLst>
              </a:rPr>
              <a:t>Areas of Systematic Theology</a:t>
            </a:r>
          </a:p>
        </p:txBody>
      </p:sp>
      <p:sp>
        <p:nvSpPr>
          <p:cNvPr id="3075" name="Content Placeholder 2"/>
          <p:cNvSpPr>
            <a:spLocks noGrp="1"/>
          </p:cNvSpPr>
          <p:nvPr>
            <p:ph idx="1"/>
          </p:nvPr>
        </p:nvSpPr>
        <p:spPr>
          <a:xfrm>
            <a:off x="228600" y="914400"/>
            <a:ext cx="7315200" cy="5791200"/>
          </a:xfrm>
        </p:spPr>
        <p:txBody>
          <a:bodyPr/>
          <a:lstStyle/>
          <a:p>
            <a:pPr>
              <a:spcBef>
                <a:spcPts val="0"/>
              </a:spcBef>
              <a:spcAft>
                <a:spcPts val="600"/>
              </a:spcAft>
            </a:pPr>
            <a:r>
              <a:rPr lang="en-US" altLang="en-US" dirty="0">
                <a:effectLst>
                  <a:outerShdw blurRad="38100" dist="38100" dir="2700000" algn="tl">
                    <a:srgbClr val="000000">
                      <a:alpha val="43137"/>
                    </a:srgbClr>
                  </a:outerShdw>
                </a:effectLst>
              </a:rPr>
              <a:t>Prolegomena – Introduction</a:t>
            </a:r>
          </a:p>
          <a:p>
            <a:pPr>
              <a:spcBef>
                <a:spcPts val="0"/>
              </a:spcBef>
              <a:spcAft>
                <a:spcPts val="600"/>
              </a:spcAft>
            </a:pPr>
            <a:r>
              <a:rPr lang="en-US" altLang="en-US" dirty="0">
                <a:effectLst>
                  <a:outerShdw blurRad="38100" dist="38100" dir="2700000" algn="tl">
                    <a:srgbClr val="000000">
                      <a:alpha val="43137"/>
                    </a:srgbClr>
                  </a:outerShdw>
                </a:effectLst>
              </a:rPr>
              <a:t>Theology – Study of God</a:t>
            </a:r>
          </a:p>
          <a:p>
            <a:pPr>
              <a:spcBef>
                <a:spcPts val="0"/>
              </a:spcBef>
              <a:spcAft>
                <a:spcPts val="600"/>
              </a:spcAft>
            </a:pPr>
            <a:r>
              <a:rPr lang="en-US" altLang="en-US" dirty="0">
                <a:effectLst>
                  <a:outerShdw blurRad="38100" dist="38100" dir="2700000" algn="tl">
                    <a:srgbClr val="000000">
                      <a:alpha val="43137"/>
                    </a:srgbClr>
                  </a:outerShdw>
                </a:effectLst>
              </a:rPr>
              <a:t>Christology – Study of Christ</a:t>
            </a:r>
          </a:p>
          <a:p>
            <a:pPr>
              <a:spcBef>
                <a:spcPts val="0"/>
              </a:spcBef>
              <a:spcAft>
                <a:spcPts val="600"/>
              </a:spcAft>
            </a:pPr>
            <a:r>
              <a:rPr lang="en-US" altLang="en-US" dirty="0">
                <a:effectLst>
                  <a:outerShdw blurRad="38100" dist="38100" dir="2700000" algn="tl">
                    <a:srgbClr val="000000">
                      <a:alpha val="43137"/>
                    </a:srgbClr>
                  </a:outerShdw>
                </a:effectLst>
              </a:rPr>
              <a:t>Pneumatology – Study of the Holy Spirit</a:t>
            </a:r>
          </a:p>
          <a:p>
            <a:pPr>
              <a:spcBef>
                <a:spcPts val="0"/>
              </a:spcBef>
              <a:spcAft>
                <a:spcPts val="600"/>
              </a:spcAft>
            </a:pPr>
            <a:r>
              <a:rPr lang="en-US" altLang="en-US" dirty="0">
                <a:effectLst>
                  <a:outerShdw blurRad="38100" dist="38100" dir="2700000" algn="tl">
                    <a:srgbClr val="000000">
                      <a:alpha val="43137"/>
                    </a:srgbClr>
                  </a:outerShdw>
                </a:effectLst>
              </a:rPr>
              <a:t>Anthropology – Study of Man</a:t>
            </a:r>
          </a:p>
          <a:p>
            <a:pPr>
              <a:spcBef>
                <a:spcPts val="0"/>
              </a:spcBef>
              <a:spcAft>
                <a:spcPts val="600"/>
              </a:spcAft>
            </a:pPr>
            <a:r>
              <a:rPr lang="en-US" altLang="en-US" dirty="0">
                <a:effectLst>
                  <a:outerShdw blurRad="38100" dist="38100" dir="2700000" algn="tl">
                    <a:srgbClr val="000000">
                      <a:alpha val="43137"/>
                    </a:srgbClr>
                  </a:outerShdw>
                </a:effectLst>
              </a:rPr>
              <a:t>Hamartiology – Study of sin</a:t>
            </a:r>
          </a:p>
          <a:p>
            <a:pPr>
              <a:spcBef>
                <a:spcPts val="0"/>
              </a:spcBef>
              <a:spcAft>
                <a:spcPts val="600"/>
              </a:spcAft>
            </a:pPr>
            <a:r>
              <a:rPr lang="en-US" altLang="en-US" dirty="0">
                <a:effectLst>
                  <a:outerShdw blurRad="38100" dist="38100" dir="2700000" algn="tl">
                    <a:srgbClr val="000000">
                      <a:alpha val="43137"/>
                    </a:srgbClr>
                  </a:outerShdw>
                </a:effectLst>
              </a:rPr>
              <a:t>Soteriology – Study of salvation</a:t>
            </a:r>
          </a:p>
          <a:p>
            <a:pPr>
              <a:spcBef>
                <a:spcPts val="0"/>
              </a:spcBef>
              <a:spcAft>
                <a:spcPts val="600"/>
              </a:spcAft>
            </a:pPr>
            <a:r>
              <a:rPr lang="en-US" altLang="en-US" dirty="0">
                <a:effectLst>
                  <a:outerShdw blurRad="38100" dist="38100" dir="2700000" algn="tl">
                    <a:srgbClr val="000000">
                      <a:alpha val="43137"/>
                    </a:srgbClr>
                  </a:outerShdw>
                </a:effectLst>
              </a:rPr>
              <a:t>Angelology – Study of angels</a:t>
            </a:r>
          </a:p>
          <a:p>
            <a:pPr>
              <a:spcBef>
                <a:spcPts val="0"/>
              </a:spcBef>
              <a:spcAft>
                <a:spcPts val="600"/>
              </a:spcAft>
            </a:pPr>
            <a:r>
              <a:rPr lang="en-US" altLang="en-US" b="1" u="sng" dirty="0">
                <a:solidFill>
                  <a:srgbClr val="FFFFCC"/>
                </a:solidFill>
                <a:effectLst>
                  <a:outerShdw blurRad="38100" dist="38100" dir="2700000" algn="tl">
                    <a:srgbClr val="000000">
                      <a:alpha val="43137"/>
                    </a:srgbClr>
                  </a:outerShdw>
                </a:effectLst>
              </a:rPr>
              <a:t>Ecclesiology – Study of the Church</a:t>
            </a:r>
          </a:p>
          <a:p>
            <a:pPr>
              <a:spcBef>
                <a:spcPts val="0"/>
              </a:spcBef>
              <a:spcAft>
                <a:spcPts val="600"/>
              </a:spcAft>
            </a:pPr>
            <a:r>
              <a:rPr lang="en-US" altLang="en-US" dirty="0">
                <a:effectLst>
                  <a:outerShdw blurRad="38100" dist="38100" dir="2700000" algn="tl">
                    <a:srgbClr val="000000">
                      <a:alpha val="43137"/>
                    </a:srgbClr>
                  </a:outerShdw>
                </a:effectLst>
              </a:rPr>
              <a:t>Eschatology – Study of the end</a:t>
            </a:r>
          </a:p>
        </p:txBody>
      </p:sp>
      <p:pic>
        <p:nvPicPr>
          <p:cNvPr id="3076" name="Picture 2" descr="http://studentsofjesus.com/storage/Systematic%20Theology.jpg?__SQUARESPACE_CACHEVERSION=133843368137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9800" y="3962400"/>
            <a:ext cx="2819400"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4" descr="http://rediscoveringthebible.com/SystematicTheology.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29300" y="1143000"/>
            <a:ext cx="3009900" cy="1249363"/>
          </a:xfrm>
          <a:prstGeom prst="rect">
            <a:avLst/>
          </a:prstGeom>
          <a:solidFill>
            <a:srgbClr val="FFFFFF">
              <a:shade val="85000"/>
            </a:srgbClr>
          </a:solidFill>
          <a:ln w="9525">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829609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30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4:11-16</a:t>
            </a:r>
          </a:p>
          <a:p>
            <a:pPr algn="just">
              <a:spcAft>
                <a:spcPts val="120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speaking</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truth in love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we are to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grow up</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aspects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into Him who is the head, even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Christ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from whom the whole body, being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fitted and held together</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by what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every joint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supplies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according to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proper working</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each</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individual part, causes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growth</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the body for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building up of itself</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love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5640324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5C110834-AA45-4ED8-884A-7484CE886F43}"/>
              </a:ext>
            </a:extLst>
          </p:cNvPr>
          <p:cNvSpPr>
            <a:spLocks noGrp="1" noChangeArrowheads="1"/>
          </p:cNvSpPr>
          <p:nvPr>
            <p:ph type="title"/>
          </p:nvPr>
        </p:nvSpPr>
        <p:spPr>
          <a:xfrm>
            <a:off x="628650" y="228600"/>
            <a:ext cx="7886700" cy="777874"/>
          </a:xfrm>
          <a:ln>
            <a:miter lim="800000"/>
            <a:headEnd/>
            <a:tailEnd/>
          </a:ln>
        </p:spPr>
        <p:txBody>
          <a:bodyPr>
            <a:normAutofit/>
          </a:bodyPr>
          <a:lstStyle/>
          <a:p>
            <a:pPr algn="ctr" eaLnBrk="1" hangingPunct="1">
              <a:defRPr/>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rPr>
              <a:t>VII. Purposes of the Local Church</a:t>
            </a:r>
          </a:p>
        </p:txBody>
      </p:sp>
      <p:sp>
        <p:nvSpPr>
          <p:cNvPr id="14339" name="Rectangle 3">
            <a:extLst>
              <a:ext uri="{FF2B5EF4-FFF2-40B4-BE49-F238E27FC236}">
                <a16:creationId xmlns:a16="http://schemas.microsoft.com/office/drawing/2014/main" id="{68B7DCC6-7FF8-4283-A613-52CA565971B1}"/>
              </a:ext>
            </a:extLst>
          </p:cNvPr>
          <p:cNvSpPr>
            <a:spLocks noGrp="1" noChangeArrowheads="1"/>
          </p:cNvSpPr>
          <p:nvPr>
            <p:ph type="body" idx="1"/>
          </p:nvPr>
        </p:nvSpPr>
        <p:spPr>
          <a:xfrm>
            <a:off x="3124200" y="1600200"/>
            <a:ext cx="5715000" cy="3733800"/>
          </a:xfrm>
        </p:spPr>
        <p:txBody>
          <a:bodyPr>
            <a:normAutofit/>
          </a:bodyPr>
          <a:lstStyle/>
          <a:p>
            <a:pPr marL="457200" indent="-457200" eaLnBrk="1" hangingPunct="1">
              <a:spcBef>
                <a:spcPts val="0"/>
              </a:spcBef>
              <a:spcAft>
                <a:spcPts val="3600"/>
              </a:spcAft>
              <a:buClr>
                <a:srgbClr val="00FFFF"/>
              </a:buClr>
              <a:defRPr/>
            </a:pPr>
            <a:r>
              <a:rPr lang="en-US" sz="3200" dirty="0">
                <a:effectLst>
                  <a:outerShdw blurRad="38100" dist="38100" dir="2700000" algn="tl">
                    <a:srgbClr val="000000">
                      <a:alpha val="43137"/>
                    </a:srgbClr>
                  </a:outerShdw>
                </a:effectLst>
              </a:rPr>
              <a:t>Glorify God (Eph 3:21)</a:t>
            </a:r>
          </a:p>
          <a:p>
            <a:pPr marL="457200" indent="-457200" eaLnBrk="1" hangingPunct="1">
              <a:spcBef>
                <a:spcPts val="0"/>
              </a:spcBef>
              <a:spcAft>
                <a:spcPts val="3600"/>
              </a:spcAft>
              <a:buClr>
                <a:srgbClr val="00FFFF"/>
              </a:buClr>
              <a:defRPr/>
            </a:pPr>
            <a:r>
              <a:rPr lang="en-US" sz="3200" dirty="0">
                <a:effectLst>
                  <a:outerShdw blurRad="38100" dist="38100" dir="2700000" algn="tl">
                    <a:srgbClr val="000000">
                      <a:alpha val="43137"/>
                    </a:srgbClr>
                  </a:outerShdw>
                </a:effectLst>
              </a:rPr>
              <a:t>Edify the saints (Eph 4:11-16)</a:t>
            </a:r>
          </a:p>
          <a:p>
            <a:pPr marL="457200" indent="-457200" eaLnBrk="1" hangingPunct="1">
              <a:spcBef>
                <a:spcPts val="0"/>
              </a:spcBef>
              <a:spcAft>
                <a:spcPts val="3600"/>
              </a:spcAft>
              <a:buClr>
                <a:srgbClr val="00FFFF"/>
              </a:buClr>
              <a:defRPr/>
            </a:pPr>
            <a:r>
              <a:rPr lang="en-US" b="1" u="sng" dirty="0">
                <a:solidFill>
                  <a:srgbClr val="FFFFCC"/>
                </a:solidFill>
                <a:effectLst>
                  <a:outerShdw blurRad="38100" dist="38100" dir="2700000" algn="tl">
                    <a:srgbClr val="000000">
                      <a:alpha val="43137"/>
                    </a:srgbClr>
                  </a:outerShdw>
                </a:effectLst>
              </a:rPr>
              <a:t>Fulfill the Great Commission (Matt 28:18-20)</a:t>
            </a:r>
          </a:p>
        </p:txBody>
      </p:sp>
      <p:pic>
        <p:nvPicPr>
          <p:cNvPr id="72708" name="Picture 2" descr="https://encrypted-tbn1.gstatic.com/images?q=tbn:ANd9GcRVEkk3EF6aIGxY0Yz0z_uevMi3B1FPvrIm0btZT0dvwfQOys6K">
            <a:extLst>
              <a:ext uri="{FF2B5EF4-FFF2-40B4-BE49-F238E27FC236}">
                <a16:creationId xmlns:a16="http://schemas.microsoft.com/office/drawing/2014/main" id="{EAF4AD47-3C1A-440C-9761-C29244245D7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1000" y="1752600"/>
            <a:ext cx="20574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15486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0B658D-C686-4A7D-BE53-DD513CC90D0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7647" y="76200"/>
            <a:ext cx="9108705" cy="4247317"/>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28:18-20</a:t>
            </a:r>
          </a:p>
          <a:p>
            <a:pPr algn="just">
              <a:spcBef>
                <a:spcPts val="600"/>
              </a:spcBef>
              <a:spcAft>
                <a:spcPts val="60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Jesus came up and spoke to them, saying, ‘All authority has been given to Me in heaven and on earth.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19 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therefore and make disciples of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 the nations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baptizing them in the name of the Father and the Son and the Holy Spirit,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teaching them to observe all that I commanded you; and lo, I am with you always, even to the end of the age.’”</a:t>
            </a:r>
            <a:endPar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174051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E5D10A-B944-44B1-B29B-CCD262A7282B}"/>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656524" y="76200"/>
            <a:ext cx="7830952" cy="2800767"/>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Mark 16:15</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into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 the world</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preach the gospel to all creation.”</a:t>
            </a:r>
          </a:p>
          <a:p>
            <a:pPr algn="just">
              <a:spcBef>
                <a:spcPts val="600"/>
              </a:spcBef>
              <a:spcAft>
                <a:spcPts val="600"/>
              </a:spcAft>
            </a:pP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20178" y="2514600"/>
            <a:ext cx="1903645" cy="2286000"/>
          </a:xfrm>
          <a:prstGeom prst="ellipse">
            <a:avLst/>
          </a:prstGeom>
          <a:ln>
            <a:noFill/>
          </a:ln>
          <a:effectLst>
            <a:softEdge rad="112500"/>
          </a:effectLst>
        </p:spPr>
      </p:pic>
    </p:spTree>
    <p:extLst>
      <p:ext uri="{BB962C8B-B14F-4D97-AF65-F5344CB8AC3E}">
        <p14:creationId xmlns:p14="http://schemas.microsoft.com/office/powerpoint/2010/main" val="30213869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E5D10A-B944-44B1-B29B-CCD262A7282B}"/>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228600" y="76200"/>
            <a:ext cx="8686800" cy="4708981"/>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Luke 24:46-48</a:t>
            </a:r>
          </a:p>
          <a:p>
            <a:pPr algn="just">
              <a:spcBef>
                <a:spcPts val="600"/>
              </a:spcBef>
              <a:spcAft>
                <a:spcPts val="60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rPr>
              <a:t>46</a:t>
            </a:r>
            <a:r>
              <a:rPr lang="en-US" sz="3400" b="1" baseline="30000"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and He said to them, “Thus it is written, that the Christ would suffer and rise again from the dead the third day, </a:t>
            </a:r>
            <a:r>
              <a:rPr lang="en-US" sz="3400" baseline="30000" dirty="0">
                <a:effectLst>
                  <a:outerShdw blurRad="38100" dist="38100" dir="2700000" algn="tl">
                    <a:srgbClr val="000000">
                      <a:alpha val="43137"/>
                    </a:srgbClr>
                  </a:outerShdw>
                </a:effectLst>
                <a:latin typeface="Calibri" panose="020F0502020204030204" pitchFamily="34" charset="0"/>
              </a:rPr>
              <a:t>47</a:t>
            </a:r>
            <a:r>
              <a:rPr lang="en-US" sz="3400" b="1" baseline="30000"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and that repentance for forgiveness of sins would be proclaimed in His name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to all the nations, beginning from Jerusalem</a:t>
            </a:r>
            <a:r>
              <a:rPr lang="en-US" sz="3400" dirty="0">
                <a:effectLst>
                  <a:outerShdw blurRad="38100" dist="38100" dir="2700000" algn="tl">
                    <a:srgbClr val="000000">
                      <a:alpha val="43137"/>
                    </a:srgbClr>
                  </a:outerShdw>
                </a:effectLst>
                <a:latin typeface="Calibri" panose="020F0502020204030204" pitchFamily="34" charset="0"/>
              </a:rPr>
              <a:t>. </a:t>
            </a:r>
            <a:r>
              <a:rPr lang="en-US" sz="3400" baseline="30000" dirty="0">
                <a:effectLst>
                  <a:outerShdw blurRad="38100" dist="38100" dir="2700000" algn="tl">
                    <a:srgbClr val="000000">
                      <a:alpha val="43137"/>
                    </a:srgbClr>
                  </a:outerShdw>
                </a:effectLst>
                <a:latin typeface="Calibri" panose="020F0502020204030204" pitchFamily="34" charset="0"/>
              </a:rPr>
              <a:t>48</a:t>
            </a:r>
            <a:r>
              <a:rPr lang="en-US" sz="3400" b="1" baseline="30000"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You are witnesses of these things.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a:p>
            <a:pPr algn="just">
              <a:spcBef>
                <a:spcPts val="600"/>
              </a:spcBef>
              <a:spcAft>
                <a:spcPts val="600"/>
              </a:spcAft>
            </a:pP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494410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2F3D5FC-F6EC-4710-8D71-D73703D8E96B}"/>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17647" y="76200"/>
            <a:ext cx="9108705" cy="3631763"/>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1:8</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you will receive power when the Holy Spirit has come upon you; and you shall be My witnesses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rPr>
              <a:t>both in Jerusalem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rPr>
              <a:t>in all Judea and Samaria</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even to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remotest part of the earth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20178" y="3200400"/>
            <a:ext cx="1903645" cy="2286000"/>
          </a:xfrm>
          <a:prstGeom prst="ellipse">
            <a:avLst/>
          </a:prstGeom>
          <a:ln>
            <a:noFill/>
          </a:ln>
          <a:effectLst>
            <a:softEdge rad="112500"/>
          </a:effectLst>
        </p:spPr>
      </p:pic>
    </p:spTree>
    <p:extLst>
      <p:ext uri="{BB962C8B-B14F-4D97-AF65-F5344CB8AC3E}">
        <p14:creationId xmlns:p14="http://schemas.microsoft.com/office/powerpoint/2010/main" val="26103734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E5D10A-B944-44B1-B29B-CCD262A7282B}"/>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76200"/>
            <a:ext cx="9144000" cy="3231654"/>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20:21</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 Jesus said to them again, “Peace be with you;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as the Father has sent Me, I also send you</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a:p>
            <a:pPr algn="just">
              <a:spcBef>
                <a:spcPts val="600"/>
              </a:spcBef>
              <a:spcAft>
                <a:spcPts val="600"/>
              </a:spcAft>
            </a:pP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D863BE24-94C9-4902-A2D6-B45EBCA9E6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94011" y="2209800"/>
            <a:ext cx="2755978" cy="2560320"/>
          </a:xfrm>
          <a:prstGeom prst="rect">
            <a:avLst/>
          </a:prstGeom>
        </p:spPr>
      </p:pic>
    </p:spTree>
    <p:extLst>
      <p:ext uri="{BB962C8B-B14F-4D97-AF65-F5344CB8AC3E}">
        <p14:creationId xmlns:p14="http://schemas.microsoft.com/office/powerpoint/2010/main" val="41994064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E5D10A-B944-44B1-B29B-CCD262A7282B}"/>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114300" y="76200"/>
            <a:ext cx="8915400" cy="3231654"/>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3:16</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For God so loved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the world</a:t>
            </a:r>
            <a:r>
              <a:rPr lang="en-US" sz="3600" dirty="0">
                <a:effectLst>
                  <a:outerShdw blurRad="38100" dist="38100" dir="2700000" algn="tl">
                    <a:srgbClr val="000000">
                      <a:alpha val="43137"/>
                    </a:srgbClr>
                  </a:outerShdw>
                </a:effectLst>
                <a:latin typeface="Calibri" panose="020F0502020204030204" pitchFamily="34" charset="0"/>
              </a:rPr>
              <a:t>, that He gave His only begotten Son, that whoever believes in Him shall not perish, but have eternal life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a:p>
            <a:pPr algn="just">
              <a:spcBef>
                <a:spcPts val="600"/>
              </a:spcBef>
              <a:spcAft>
                <a:spcPts val="600"/>
              </a:spcAft>
            </a:pP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B791A207-00F0-42E8-9918-FBBB68982CD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01140" y="2590800"/>
            <a:ext cx="3541720" cy="2194560"/>
          </a:xfrm>
          <a:prstGeom prst="rect">
            <a:avLst/>
          </a:prstGeom>
        </p:spPr>
      </p:pic>
    </p:spTree>
    <p:extLst>
      <p:ext uri="{BB962C8B-B14F-4D97-AF65-F5344CB8AC3E}">
        <p14:creationId xmlns:p14="http://schemas.microsoft.com/office/powerpoint/2010/main" val="25391697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5C110834-AA45-4ED8-884A-7484CE886F43}"/>
              </a:ext>
            </a:extLst>
          </p:cNvPr>
          <p:cNvSpPr>
            <a:spLocks noGrp="1" noChangeArrowheads="1"/>
          </p:cNvSpPr>
          <p:nvPr>
            <p:ph type="title"/>
          </p:nvPr>
        </p:nvSpPr>
        <p:spPr>
          <a:xfrm>
            <a:off x="628650" y="228600"/>
            <a:ext cx="7886700" cy="777874"/>
          </a:xfrm>
          <a:ln>
            <a:miter lim="800000"/>
            <a:headEnd/>
            <a:tailEnd/>
          </a:ln>
        </p:spPr>
        <p:txBody>
          <a:bodyPr>
            <a:normAutofit/>
          </a:bodyPr>
          <a:lstStyle/>
          <a:p>
            <a:pPr algn="ctr" eaLnBrk="1" hangingPunct="1">
              <a:defRPr/>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rPr>
              <a:t>VII. Purposes of the Local Church</a:t>
            </a:r>
          </a:p>
        </p:txBody>
      </p:sp>
      <p:sp>
        <p:nvSpPr>
          <p:cNvPr id="14339" name="Rectangle 3">
            <a:extLst>
              <a:ext uri="{FF2B5EF4-FFF2-40B4-BE49-F238E27FC236}">
                <a16:creationId xmlns:a16="http://schemas.microsoft.com/office/drawing/2014/main" id="{68B7DCC6-7FF8-4283-A613-52CA565971B1}"/>
              </a:ext>
            </a:extLst>
          </p:cNvPr>
          <p:cNvSpPr>
            <a:spLocks noGrp="1" noChangeArrowheads="1"/>
          </p:cNvSpPr>
          <p:nvPr>
            <p:ph type="body" idx="1"/>
          </p:nvPr>
        </p:nvSpPr>
        <p:spPr>
          <a:xfrm>
            <a:off x="3124200" y="1600200"/>
            <a:ext cx="5715000" cy="3733800"/>
          </a:xfrm>
        </p:spPr>
        <p:txBody>
          <a:bodyPr>
            <a:normAutofit/>
          </a:bodyPr>
          <a:lstStyle/>
          <a:p>
            <a:pPr marL="457200" indent="-457200" eaLnBrk="1" hangingPunct="1">
              <a:spcBef>
                <a:spcPts val="0"/>
              </a:spcBef>
              <a:spcAft>
                <a:spcPts val="3600"/>
              </a:spcAft>
              <a:buClr>
                <a:srgbClr val="00FFFF"/>
              </a:buClr>
              <a:defRPr/>
            </a:pPr>
            <a:r>
              <a:rPr lang="en-US" sz="3200" dirty="0">
                <a:effectLst>
                  <a:outerShdw blurRad="38100" dist="38100" dir="2700000" algn="tl">
                    <a:srgbClr val="000000">
                      <a:alpha val="43137"/>
                    </a:srgbClr>
                  </a:outerShdw>
                </a:effectLst>
              </a:rPr>
              <a:t>Glorify God (Eph 3:21)</a:t>
            </a:r>
          </a:p>
          <a:p>
            <a:pPr marL="457200" indent="-457200" eaLnBrk="1" hangingPunct="1">
              <a:spcBef>
                <a:spcPts val="0"/>
              </a:spcBef>
              <a:spcAft>
                <a:spcPts val="3600"/>
              </a:spcAft>
              <a:buClr>
                <a:srgbClr val="00FFFF"/>
              </a:buClr>
              <a:defRPr/>
            </a:pPr>
            <a:r>
              <a:rPr lang="en-US" sz="3200" dirty="0">
                <a:effectLst>
                  <a:outerShdw blurRad="38100" dist="38100" dir="2700000" algn="tl">
                    <a:srgbClr val="000000">
                      <a:alpha val="43137"/>
                    </a:srgbClr>
                  </a:outerShdw>
                </a:effectLst>
              </a:rPr>
              <a:t>Edify the saints (Eph 4:11-16)</a:t>
            </a:r>
          </a:p>
          <a:p>
            <a:pPr marL="457200" indent="-457200" eaLnBrk="1" hangingPunct="1">
              <a:spcBef>
                <a:spcPts val="0"/>
              </a:spcBef>
              <a:spcAft>
                <a:spcPts val="3600"/>
              </a:spcAft>
              <a:buClr>
                <a:srgbClr val="00FFFF"/>
              </a:buClr>
              <a:defRPr/>
            </a:pPr>
            <a:r>
              <a:rPr lang="en-US" sz="3200" dirty="0">
                <a:effectLst>
                  <a:outerShdw blurRad="38100" dist="38100" dir="2700000" algn="tl">
                    <a:srgbClr val="000000">
                      <a:alpha val="43137"/>
                    </a:srgbClr>
                  </a:outerShdw>
                </a:effectLst>
              </a:rPr>
              <a:t>Fulfill the Great Commission (Matt 28:18-20)</a:t>
            </a:r>
          </a:p>
        </p:txBody>
      </p:sp>
      <p:pic>
        <p:nvPicPr>
          <p:cNvPr id="72708" name="Picture 2" descr="https://encrypted-tbn1.gstatic.com/images?q=tbn:ANd9GcRVEkk3EF6aIGxY0Yz0z_uevMi3B1FPvrIm0btZT0dvwfQOys6K">
            <a:extLst>
              <a:ext uri="{FF2B5EF4-FFF2-40B4-BE49-F238E27FC236}">
                <a16:creationId xmlns:a16="http://schemas.microsoft.com/office/drawing/2014/main" id="{EAF4AD47-3C1A-440C-9761-C29244245D7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1000" y="1752600"/>
            <a:ext cx="20574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25180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5C110834-AA45-4ED8-884A-7484CE886F43}"/>
              </a:ext>
            </a:extLst>
          </p:cNvPr>
          <p:cNvSpPr>
            <a:spLocks noGrp="1" noChangeArrowheads="1"/>
          </p:cNvSpPr>
          <p:nvPr>
            <p:ph type="title"/>
          </p:nvPr>
        </p:nvSpPr>
        <p:spPr>
          <a:xfrm>
            <a:off x="628650" y="228600"/>
            <a:ext cx="7886700" cy="777874"/>
          </a:xfrm>
          <a:ln>
            <a:miter lim="800000"/>
            <a:headEnd/>
            <a:tailEnd/>
          </a:ln>
        </p:spPr>
        <p:txBody>
          <a:bodyPr>
            <a:normAutofit/>
          </a:bodyPr>
          <a:lstStyle/>
          <a:p>
            <a:pPr algn="ctr" eaLnBrk="1" hangingPunct="1">
              <a:defRPr/>
            </a:pPr>
            <a:r>
              <a:rPr lang="en-US" sz="4000" dirty="0">
                <a:solidFill>
                  <a:srgbClr val="00FFFF"/>
                </a:solidFill>
                <a:effectLst>
                  <a:outerShdw blurRad="38100" dist="38100" dir="2700000" algn="tl">
                    <a:srgbClr val="000000">
                      <a:alpha val="43137"/>
                    </a:srgbClr>
                  </a:outerShdw>
                </a:effectLst>
              </a:rPr>
              <a:t>Three Misdirected Church Purposes</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ndParaRPr>
          </a:p>
        </p:txBody>
      </p:sp>
      <p:sp>
        <p:nvSpPr>
          <p:cNvPr id="14339" name="Rectangle 3">
            <a:extLst>
              <a:ext uri="{FF2B5EF4-FFF2-40B4-BE49-F238E27FC236}">
                <a16:creationId xmlns:a16="http://schemas.microsoft.com/office/drawing/2014/main" id="{68B7DCC6-7FF8-4283-A613-52CA565971B1}"/>
              </a:ext>
            </a:extLst>
          </p:cNvPr>
          <p:cNvSpPr>
            <a:spLocks noGrp="1" noChangeArrowheads="1"/>
          </p:cNvSpPr>
          <p:nvPr>
            <p:ph type="body" idx="1"/>
          </p:nvPr>
        </p:nvSpPr>
        <p:spPr>
          <a:xfrm>
            <a:off x="3124200" y="1600200"/>
            <a:ext cx="5715000" cy="3733800"/>
          </a:xfrm>
        </p:spPr>
        <p:txBody>
          <a:bodyPr>
            <a:normAutofit/>
          </a:bodyPr>
          <a:lstStyle/>
          <a:p>
            <a:pPr marL="457200" indent="-457200" eaLnBrk="1" hangingPunct="1">
              <a:spcBef>
                <a:spcPts val="0"/>
              </a:spcBef>
              <a:spcAft>
                <a:spcPts val="3600"/>
              </a:spcAft>
              <a:buClr>
                <a:srgbClr val="00FFFF"/>
              </a:buClr>
              <a:defRPr/>
            </a:pPr>
            <a:r>
              <a:rPr lang="en-US" dirty="0">
                <a:effectLst>
                  <a:outerShdw blurRad="38100" dist="38100" dir="2700000" algn="tl">
                    <a:srgbClr val="000000">
                      <a:alpha val="43137"/>
                    </a:srgbClr>
                  </a:outerShdw>
                </a:effectLst>
              </a:rPr>
              <a:t>Holistic Redemption</a:t>
            </a:r>
            <a:endParaRPr lang="en-US" sz="3200" dirty="0">
              <a:effectLst>
                <a:outerShdw blurRad="38100" dist="38100" dir="2700000" algn="tl">
                  <a:srgbClr val="000000">
                    <a:alpha val="43137"/>
                  </a:srgbClr>
                </a:outerShdw>
              </a:effectLst>
            </a:endParaRPr>
          </a:p>
          <a:p>
            <a:pPr marL="457200" indent="-457200" eaLnBrk="1" hangingPunct="1">
              <a:spcBef>
                <a:spcPts val="0"/>
              </a:spcBef>
              <a:spcAft>
                <a:spcPts val="3600"/>
              </a:spcAft>
              <a:buClr>
                <a:srgbClr val="00FFFF"/>
              </a:buClr>
              <a:defRPr/>
            </a:pPr>
            <a:r>
              <a:rPr lang="en-US" dirty="0">
                <a:effectLst>
                  <a:outerShdw blurRad="38100" dist="38100" dir="2700000" algn="tl">
                    <a:srgbClr val="000000">
                      <a:alpha val="43137"/>
                    </a:srgbClr>
                  </a:outerShdw>
                </a:effectLst>
              </a:rPr>
              <a:t>Social Gospel</a:t>
            </a:r>
            <a:endParaRPr lang="en-US" sz="3200" dirty="0">
              <a:effectLst>
                <a:outerShdw blurRad="38100" dist="38100" dir="2700000" algn="tl">
                  <a:srgbClr val="000000">
                    <a:alpha val="43137"/>
                  </a:srgbClr>
                </a:outerShdw>
              </a:effectLst>
            </a:endParaRPr>
          </a:p>
          <a:p>
            <a:pPr marL="457200" indent="-457200" eaLnBrk="1" hangingPunct="1">
              <a:spcBef>
                <a:spcPts val="0"/>
              </a:spcBef>
              <a:spcAft>
                <a:spcPts val="3600"/>
              </a:spcAft>
              <a:buClr>
                <a:srgbClr val="00FFFF"/>
              </a:buClr>
              <a:defRPr/>
            </a:pPr>
            <a:r>
              <a:rPr lang="en-US" dirty="0">
                <a:effectLst>
                  <a:outerShdw blurRad="38100" dist="38100" dir="2700000" algn="tl">
                    <a:srgbClr val="000000">
                      <a:alpha val="43137"/>
                    </a:srgbClr>
                  </a:outerShdw>
                </a:effectLst>
              </a:rPr>
              <a:t>Bringing in the Kingdom</a:t>
            </a:r>
            <a:endParaRPr lang="en-US" sz="3200" dirty="0">
              <a:effectLst>
                <a:outerShdw blurRad="38100" dist="38100" dir="2700000" algn="tl">
                  <a:srgbClr val="000000">
                    <a:alpha val="43137"/>
                  </a:srgbClr>
                </a:outerShdw>
              </a:effectLst>
            </a:endParaRPr>
          </a:p>
        </p:txBody>
      </p:sp>
      <p:pic>
        <p:nvPicPr>
          <p:cNvPr id="5" name="Picture 2" descr="http://3.bp.blogspot.com/-QEkPt30fRNQ/US-EfJsZfRI/AAAAAAAASK4/JnP_SUUHRas/s1600/a.jpg">
            <a:extLst>
              <a:ext uri="{FF2B5EF4-FFF2-40B4-BE49-F238E27FC236}">
                <a16:creationId xmlns:a16="http://schemas.microsoft.com/office/drawing/2014/main" id="{7AA07ED6-DBE9-48B4-9493-FD6E1E4287AD}"/>
              </a:ext>
            </a:extLst>
          </p:cNvPr>
          <p:cNvPicPr>
            <a:picLocks noChangeAspect="1" noChangeArrowheads="1"/>
          </p:cNvPicPr>
          <p:nvPr/>
        </p:nvPicPr>
        <p:blipFill>
          <a:blip r:embed="rId2" cstate="print"/>
          <a:srcRect/>
          <a:stretch>
            <a:fillRect/>
          </a:stretch>
        </p:blipFill>
        <p:spPr bwMode="auto">
          <a:xfrm>
            <a:off x="228600" y="2024575"/>
            <a:ext cx="2183784" cy="1463040"/>
          </a:xfrm>
          <a:prstGeom prst="rect">
            <a:avLst/>
          </a:prstGeom>
          <a:noFill/>
          <a:ln w="9525">
            <a:noFill/>
            <a:miter lim="800000"/>
            <a:headEnd/>
            <a:tailEnd/>
          </a:ln>
        </p:spPr>
      </p:pic>
    </p:spTree>
    <p:extLst>
      <p:ext uri="{BB962C8B-B14F-4D97-AF65-F5344CB8AC3E}">
        <p14:creationId xmlns:p14="http://schemas.microsoft.com/office/powerpoint/2010/main" val="2903508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685800" y="228600"/>
            <a:ext cx="7772400" cy="6096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Ecclesiology Overview</a:t>
            </a:r>
          </a:p>
        </p:txBody>
      </p:sp>
      <p:sp>
        <p:nvSpPr>
          <p:cNvPr id="6147" name="Rectangle 3"/>
          <p:cNvSpPr>
            <a:spLocks noGrp="1"/>
          </p:cNvSpPr>
          <p:nvPr>
            <p:ph type="body" idx="1"/>
          </p:nvPr>
        </p:nvSpPr>
        <p:spPr>
          <a:xfrm>
            <a:off x="457200" y="762000"/>
            <a:ext cx="6019800" cy="6019800"/>
          </a:xfrm>
        </p:spPr>
        <p:txBody>
          <a:bodyPr/>
          <a:lstStyle/>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Definition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Universal vs. local</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Word pictures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Origin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Israel – Church differences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Intercalation</a:t>
            </a:r>
          </a:p>
          <a:p>
            <a:pPr marL="571500" indent="-571500" eaLnBrk="1" hangingPunct="1">
              <a:spcBef>
                <a:spcPts val="0"/>
              </a:spcBef>
              <a:spcAft>
                <a:spcPts val="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Purposes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Activities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Government</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Officers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Ordinances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Purity</a:t>
            </a:r>
          </a:p>
        </p:txBody>
      </p:sp>
      <p:pic>
        <p:nvPicPr>
          <p:cNvPr id="18436" name="Picture 2" descr="http://image.slidesharecdn.com/ecclesiologyandmodelsofthechurch-1207707008649037-8/95/ecclesiology-and-models-of-the-church-1-728.jpg?cb=120768182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26000" y="3581400"/>
            <a:ext cx="4165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9686019"/>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5C110834-AA45-4ED8-884A-7484CE886F43}"/>
              </a:ext>
            </a:extLst>
          </p:cNvPr>
          <p:cNvSpPr>
            <a:spLocks noGrp="1" noChangeArrowheads="1"/>
          </p:cNvSpPr>
          <p:nvPr>
            <p:ph type="title"/>
          </p:nvPr>
        </p:nvSpPr>
        <p:spPr>
          <a:xfrm>
            <a:off x="628650" y="228600"/>
            <a:ext cx="7886700" cy="777874"/>
          </a:xfrm>
          <a:ln>
            <a:miter lim="800000"/>
            <a:headEnd/>
            <a:tailEnd/>
          </a:ln>
        </p:spPr>
        <p:txBody>
          <a:bodyPr>
            <a:normAutofit/>
          </a:bodyPr>
          <a:lstStyle/>
          <a:p>
            <a:pPr algn="ctr" eaLnBrk="1" hangingPunct="1">
              <a:defRPr/>
            </a:pPr>
            <a:r>
              <a:rPr lang="en-US" sz="4000" dirty="0">
                <a:solidFill>
                  <a:srgbClr val="00FFFF"/>
                </a:solidFill>
                <a:effectLst>
                  <a:outerShdw blurRad="38100" dist="38100" dir="2700000" algn="tl">
                    <a:srgbClr val="000000">
                      <a:alpha val="43137"/>
                    </a:srgbClr>
                  </a:outerShdw>
                </a:effectLst>
              </a:rPr>
              <a:t>Three Misdirected Church Purposes</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ndParaRPr>
          </a:p>
        </p:txBody>
      </p:sp>
      <p:sp>
        <p:nvSpPr>
          <p:cNvPr id="14339" name="Rectangle 3">
            <a:extLst>
              <a:ext uri="{FF2B5EF4-FFF2-40B4-BE49-F238E27FC236}">
                <a16:creationId xmlns:a16="http://schemas.microsoft.com/office/drawing/2014/main" id="{68B7DCC6-7FF8-4283-A613-52CA565971B1}"/>
              </a:ext>
            </a:extLst>
          </p:cNvPr>
          <p:cNvSpPr>
            <a:spLocks noGrp="1" noChangeArrowheads="1"/>
          </p:cNvSpPr>
          <p:nvPr>
            <p:ph type="body" idx="1"/>
          </p:nvPr>
        </p:nvSpPr>
        <p:spPr>
          <a:xfrm>
            <a:off x="3124200" y="1600200"/>
            <a:ext cx="5715000" cy="3733800"/>
          </a:xfrm>
        </p:spPr>
        <p:txBody>
          <a:bodyPr>
            <a:normAutofit/>
          </a:bodyPr>
          <a:lstStyle/>
          <a:p>
            <a:pPr marL="457200" indent="-457200" eaLnBrk="1" hangingPunct="1">
              <a:spcBef>
                <a:spcPts val="0"/>
              </a:spcBef>
              <a:spcAft>
                <a:spcPts val="3600"/>
              </a:spcAft>
              <a:buClr>
                <a:srgbClr val="00FFFF"/>
              </a:buClr>
              <a:defRPr/>
            </a:pPr>
            <a:r>
              <a:rPr lang="en-US" b="1" u="sng" dirty="0">
                <a:solidFill>
                  <a:srgbClr val="FFFFCC"/>
                </a:solidFill>
                <a:effectLst>
                  <a:outerShdw blurRad="38100" dist="38100" dir="2700000" algn="tl">
                    <a:srgbClr val="000000">
                      <a:alpha val="43137"/>
                    </a:srgbClr>
                  </a:outerShdw>
                </a:effectLst>
              </a:rPr>
              <a:t>Holistic Redemption</a:t>
            </a:r>
            <a:endParaRPr lang="en-US" sz="3200" b="1" u="sng" dirty="0">
              <a:solidFill>
                <a:srgbClr val="FFFFCC"/>
              </a:solidFill>
              <a:effectLst>
                <a:outerShdw blurRad="38100" dist="38100" dir="2700000" algn="tl">
                  <a:srgbClr val="000000">
                    <a:alpha val="43137"/>
                  </a:srgbClr>
                </a:outerShdw>
              </a:effectLst>
            </a:endParaRPr>
          </a:p>
          <a:p>
            <a:pPr marL="457200" indent="-457200" eaLnBrk="1" hangingPunct="1">
              <a:spcBef>
                <a:spcPts val="0"/>
              </a:spcBef>
              <a:spcAft>
                <a:spcPts val="3600"/>
              </a:spcAft>
              <a:buClr>
                <a:srgbClr val="00FFFF"/>
              </a:buClr>
              <a:defRPr/>
            </a:pPr>
            <a:r>
              <a:rPr lang="en-US" dirty="0">
                <a:effectLst>
                  <a:outerShdw blurRad="38100" dist="38100" dir="2700000" algn="tl">
                    <a:srgbClr val="000000">
                      <a:alpha val="43137"/>
                    </a:srgbClr>
                  </a:outerShdw>
                </a:effectLst>
              </a:rPr>
              <a:t>Social Gospel</a:t>
            </a:r>
            <a:endParaRPr lang="en-US" sz="3200" dirty="0">
              <a:effectLst>
                <a:outerShdw blurRad="38100" dist="38100" dir="2700000" algn="tl">
                  <a:srgbClr val="000000">
                    <a:alpha val="43137"/>
                  </a:srgbClr>
                </a:outerShdw>
              </a:effectLst>
            </a:endParaRPr>
          </a:p>
          <a:p>
            <a:pPr marL="457200" indent="-457200" eaLnBrk="1" hangingPunct="1">
              <a:spcBef>
                <a:spcPts val="0"/>
              </a:spcBef>
              <a:spcAft>
                <a:spcPts val="3600"/>
              </a:spcAft>
              <a:buClr>
                <a:srgbClr val="00FFFF"/>
              </a:buClr>
              <a:defRPr/>
            </a:pPr>
            <a:r>
              <a:rPr lang="en-US" dirty="0">
                <a:effectLst>
                  <a:outerShdw blurRad="38100" dist="38100" dir="2700000" algn="tl">
                    <a:srgbClr val="000000">
                      <a:alpha val="43137"/>
                    </a:srgbClr>
                  </a:outerShdw>
                </a:effectLst>
              </a:rPr>
              <a:t>Bringing in the Kingdom</a:t>
            </a:r>
            <a:endParaRPr lang="en-US" sz="3200" dirty="0">
              <a:effectLst>
                <a:outerShdw blurRad="38100" dist="38100" dir="2700000" algn="tl">
                  <a:srgbClr val="000000">
                    <a:alpha val="43137"/>
                  </a:srgbClr>
                </a:outerShdw>
              </a:effectLst>
            </a:endParaRPr>
          </a:p>
        </p:txBody>
      </p:sp>
      <p:pic>
        <p:nvPicPr>
          <p:cNvPr id="5" name="Picture 2" descr="http://3.bp.blogspot.com/-QEkPt30fRNQ/US-EfJsZfRI/AAAAAAAASK4/JnP_SUUHRas/s1600/a.jpg">
            <a:extLst>
              <a:ext uri="{FF2B5EF4-FFF2-40B4-BE49-F238E27FC236}">
                <a16:creationId xmlns:a16="http://schemas.microsoft.com/office/drawing/2014/main" id="{7AA07ED6-DBE9-48B4-9493-FD6E1E4287AD}"/>
              </a:ext>
            </a:extLst>
          </p:cNvPr>
          <p:cNvPicPr>
            <a:picLocks noChangeAspect="1" noChangeArrowheads="1"/>
          </p:cNvPicPr>
          <p:nvPr/>
        </p:nvPicPr>
        <p:blipFill>
          <a:blip r:embed="rId2" cstate="print"/>
          <a:srcRect/>
          <a:stretch>
            <a:fillRect/>
          </a:stretch>
        </p:blipFill>
        <p:spPr bwMode="auto">
          <a:xfrm>
            <a:off x="228600" y="2024575"/>
            <a:ext cx="2183784" cy="1463040"/>
          </a:xfrm>
          <a:prstGeom prst="rect">
            <a:avLst/>
          </a:prstGeom>
          <a:noFill/>
          <a:ln w="9525">
            <a:noFill/>
            <a:miter lim="800000"/>
            <a:headEnd/>
            <a:tailEnd/>
          </a:ln>
        </p:spPr>
      </p:pic>
    </p:spTree>
    <p:extLst>
      <p:ext uri="{BB962C8B-B14F-4D97-AF65-F5344CB8AC3E}">
        <p14:creationId xmlns:p14="http://schemas.microsoft.com/office/powerpoint/2010/main" val="17044236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0" y="1069731"/>
            <a:ext cx="9144000" cy="5178669"/>
          </a:xfrm>
        </p:spPr>
        <p:txBody>
          <a:bodyPr/>
          <a:lstStyle/>
          <a:p>
            <a:pPr marL="0" indent="0" algn="just">
              <a:buNone/>
            </a:pPr>
            <a:r>
              <a:rPr lang="en-US" sz="2600" dirty="0">
                <a:effectLst>
                  <a:outerShdw blurRad="38100" dist="38100" dir="2700000" algn="tl">
                    <a:srgbClr val="000000">
                      <a:alpha val="43137"/>
                    </a:srgbClr>
                  </a:outerShdw>
                </a:effectLst>
                <a:cs typeface="Calibri" panose="020F0502020204030204" pitchFamily="34" charset="0"/>
              </a:rPr>
              <a:t>“</a:t>
            </a:r>
            <a:r>
              <a:rPr lang="en-US" sz="2600" dirty="0">
                <a:effectLst/>
                <a:cs typeface="Calibri" panose="020F0502020204030204" pitchFamily="34" charset="0"/>
              </a:rPr>
              <a:t>Negative-thinking theologians looked at the doctrine of sin, salvation and repentance... through distorted glasses tinted with mortification mentality. Too many prayers of confession of sin and repentance have been destructive to the emotional health of Christians...I am not fully forgiven  until I allow God to write his new dream for my life on the blackboard of my mind, and I dare to believe 'I am; therefore, I can. I am a child of God...</a:t>
            </a:r>
            <a:r>
              <a:rPr lang="en-US" sz="2600" b="1" u="sng" dirty="0">
                <a:solidFill>
                  <a:srgbClr val="FFFFCC"/>
                </a:solidFill>
                <a:effectLst/>
                <a:cs typeface="Calibri" panose="020F0502020204030204" pitchFamily="34" charset="0"/>
              </a:rPr>
              <a:t>God has a great plan to redeem society</a:t>
            </a:r>
            <a:r>
              <a:rPr lang="en-US" sz="2600" dirty="0">
                <a:effectLst/>
                <a:cs typeface="Calibri" panose="020F0502020204030204" pitchFamily="34" charset="0"/>
              </a:rPr>
              <a:t>...The emerging church, reformed according to the needs of self-esteem-starved-souls under the Lordship of Christ.... will help us to affirm the concept that 'While God's ideas may seem humanly impossible, he will give us these ideas which will lead to glorious, self-esteem-generating success.'"</a:t>
            </a:r>
            <a:endParaRPr lang="en-US" sz="2800" dirty="0">
              <a:effectLst>
                <a:outerShdw blurRad="38100" dist="38100" dir="2700000" algn="tl">
                  <a:srgbClr val="000000">
                    <a:alpha val="43137"/>
                  </a:srgbClr>
                </a:outerShdw>
              </a:effectLst>
              <a:cs typeface="Calibri" panose="020F0502020204030204" pitchFamily="34" charset="0"/>
            </a:endParaRPr>
          </a:p>
        </p:txBody>
      </p:sp>
      <p:sp>
        <p:nvSpPr>
          <p:cNvPr id="80900" name="Text Box 4"/>
          <p:cNvSpPr txBox="1">
            <a:spLocks noChangeArrowheads="1"/>
          </p:cNvSpPr>
          <p:nvPr/>
        </p:nvSpPr>
        <p:spPr bwMode="auto">
          <a:xfrm>
            <a:off x="1371600" y="6477000"/>
            <a:ext cx="64008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r>
              <a:rPr lang="en-US" sz="1200" dirty="0">
                <a:latin typeface="Calibri" panose="020F0502020204030204" pitchFamily="34" charset="0"/>
                <a:cs typeface="Calibri" panose="020F0502020204030204" pitchFamily="34" charset="0"/>
              </a:rPr>
              <a:t>Robert H. Schuller, </a:t>
            </a:r>
            <a:r>
              <a:rPr lang="en-US" sz="1200" i="1" dirty="0">
                <a:latin typeface="Calibri" panose="020F0502020204030204" pitchFamily="34" charset="0"/>
                <a:cs typeface="Calibri" panose="020F0502020204030204" pitchFamily="34" charset="0"/>
              </a:rPr>
              <a:t>Self-Esteem: The New Reformation</a:t>
            </a:r>
            <a:r>
              <a:rPr lang="en-US" sz="1200" dirty="0">
                <a:latin typeface="Calibri" panose="020F0502020204030204" pitchFamily="34" charset="0"/>
                <a:cs typeface="Calibri" panose="020F0502020204030204" pitchFamily="34" charset="0"/>
              </a:rPr>
              <a:t> (Waco, TX: Word Books, 1982), 104-05.</a:t>
            </a:r>
            <a:endParaRPr lang="en-US" alt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1026" name="Picture 2" descr="Image result for I am not fully forgiven until I allow God to write his new dream for my life on the blackboard of my mind . . . God has a great plan to redeem society. He needs me and wants to use me..">
            <a:extLst>
              <a:ext uri="{FF2B5EF4-FFF2-40B4-BE49-F238E27FC236}">
                <a16:creationId xmlns:a16="http://schemas.microsoft.com/office/drawing/2014/main" id="{1DD87A97-B7DA-423C-A85F-66251B6E757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7215" y="152400"/>
            <a:ext cx="1619250" cy="762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a:extLst>
              <a:ext uri="{FF2B5EF4-FFF2-40B4-BE49-F238E27FC236}">
                <a16:creationId xmlns:a16="http://schemas.microsoft.com/office/drawing/2014/main" id="{CAAA40EE-C3C9-4EF3-8EDF-E5B612951F6B}"/>
              </a:ext>
            </a:extLst>
          </p:cNvPr>
          <p:cNvSpPr txBox="1">
            <a:spLocks noChangeArrowheads="1"/>
          </p:cNvSpPr>
          <p:nvPr/>
        </p:nvSpPr>
        <p:spPr bwMode="auto">
          <a:xfrm>
            <a:off x="1676400" y="228600"/>
            <a:ext cx="5791200" cy="685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Holistic Redemption? </a:t>
            </a:r>
          </a:p>
        </p:txBody>
      </p:sp>
    </p:spTree>
    <p:extLst>
      <p:ext uri="{BB962C8B-B14F-4D97-AF65-F5344CB8AC3E}">
        <p14:creationId xmlns:p14="http://schemas.microsoft.com/office/powerpoint/2010/main" val="36313248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152400" y="990600"/>
            <a:ext cx="8839200" cy="3657600"/>
          </a:xfrm>
        </p:spPr>
        <p:txBody>
          <a:bodyPr/>
          <a:lstStyle/>
          <a:p>
            <a:pPr marL="0" indent="0" algn="just">
              <a:buNone/>
              <a:defRPr/>
            </a:pPr>
            <a:r>
              <a:rPr lang="en-US" sz="2800" dirty="0">
                <a:effectLst>
                  <a:outerShdw blurRad="38100" dist="38100" dir="2700000" algn="tl">
                    <a:srgbClr val="000000">
                      <a:alpha val="43137"/>
                    </a:srgbClr>
                  </a:outerShdw>
                </a:effectLst>
              </a:rPr>
              <a:t>“</a:t>
            </a:r>
            <a:r>
              <a:rPr lang="en-US" dirty="0">
                <a:effectLst/>
              </a:rPr>
              <a:t>Unfortunately, present-day dispensationalists have written very little in proposing a theology of social ministry.” He continues, “if we as a community of Christ worked on creating our community as a model of social justice and peace, then we really would have some suggestions to make for social reform in our cities and nations.”</a:t>
            </a:r>
          </a:p>
        </p:txBody>
      </p:sp>
      <p:sp>
        <p:nvSpPr>
          <p:cNvPr id="21508" name="Text Box 4"/>
          <p:cNvSpPr txBox="1">
            <a:spLocks noChangeArrowheads="1"/>
          </p:cNvSpPr>
          <p:nvPr/>
        </p:nvSpPr>
        <p:spPr bwMode="auto">
          <a:xfrm>
            <a:off x="0" y="6059269"/>
            <a:ext cx="9150927" cy="646331"/>
          </a:xfrm>
          <a:prstGeom prst="rect">
            <a:avLst/>
          </a:prstGeom>
          <a:noFill/>
          <a:ln w="9525">
            <a:noFill/>
            <a:miter lim="800000"/>
            <a:headEnd/>
            <a:tailEnd/>
          </a:ln>
        </p:spPr>
        <p:txBody>
          <a:bodyPr wrap="square">
            <a:spAutoFit/>
          </a:bodyPr>
          <a:lstStyle/>
          <a:p>
            <a:pPr algn="just">
              <a:spcBef>
                <a:spcPct val="50000"/>
              </a:spcBef>
            </a:pPr>
            <a:r>
              <a:rPr lang="en-US" sz="1200" dirty="0">
                <a:latin typeface="Calibri" panose="020F0502020204030204" pitchFamily="34" charset="0"/>
                <a:cs typeface="Calibri" panose="020F0502020204030204" pitchFamily="34" charset="0"/>
              </a:rPr>
              <a:t>Craig </a:t>
            </a:r>
            <a:r>
              <a:rPr lang="en-US" sz="1200" dirty="0" err="1">
                <a:latin typeface="Calibri" panose="020F0502020204030204" pitchFamily="34" charset="0"/>
                <a:cs typeface="Calibri" panose="020F0502020204030204" pitchFamily="34" charset="0"/>
              </a:rPr>
              <a:t>Blaising</a:t>
            </a:r>
            <a:r>
              <a:rPr lang="en-US" sz="1200" dirty="0">
                <a:latin typeface="Calibri" panose="020F0502020204030204" pitchFamily="34" charset="0"/>
                <a:cs typeface="Calibri" panose="020F0502020204030204" pitchFamily="34" charset="0"/>
              </a:rPr>
              <a:t>, “Dispensationalism: The Search for Definition,” in </a:t>
            </a:r>
            <a:r>
              <a:rPr lang="en-US" sz="1200" i="1" dirty="0">
                <a:latin typeface="Calibri" panose="020F0502020204030204" pitchFamily="34" charset="0"/>
                <a:cs typeface="Calibri" panose="020F0502020204030204" pitchFamily="34" charset="0"/>
              </a:rPr>
              <a:t>Dispensationalism, Israel and the Church</a:t>
            </a:r>
            <a:r>
              <a:rPr lang="en-US" sz="1200" dirty="0">
                <a:latin typeface="Calibri" panose="020F0502020204030204" pitchFamily="34" charset="0"/>
                <a:cs typeface="Calibri" panose="020F0502020204030204" pitchFamily="34" charset="0"/>
              </a:rPr>
              <a:t>, ed. Craig </a:t>
            </a:r>
            <a:r>
              <a:rPr lang="en-US" sz="1200" dirty="0" err="1">
                <a:latin typeface="Calibri" panose="020F0502020204030204" pitchFamily="34" charset="0"/>
                <a:cs typeface="Calibri" panose="020F0502020204030204" pitchFamily="34" charset="0"/>
              </a:rPr>
              <a:t>Blaising</a:t>
            </a:r>
            <a:r>
              <a:rPr lang="en-US" sz="1200" dirty="0">
                <a:latin typeface="Calibri" panose="020F0502020204030204" pitchFamily="34" charset="0"/>
                <a:cs typeface="Calibri" panose="020F0502020204030204" pitchFamily="34" charset="0"/>
              </a:rPr>
              <a:t> and Darrell Bock (Grand Rapids: Zondervan, 1992), 14, n. 3; idem, “Theological and Ministerial Issues in Progressive Dispensationalism,” in </a:t>
            </a:r>
            <a:r>
              <a:rPr lang="en-US" sz="1200" i="1" dirty="0">
                <a:latin typeface="Calibri" panose="020F0502020204030204" pitchFamily="34" charset="0"/>
                <a:cs typeface="Calibri" panose="020F0502020204030204" pitchFamily="34" charset="0"/>
              </a:rPr>
              <a:t>Progressive Dispensationalism</a:t>
            </a:r>
            <a:r>
              <a:rPr lang="en-US" sz="1200" dirty="0">
                <a:latin typeface="Calibri" panose="020F0502020204030204" pitchFamily="34" charset="0"/>
                <a:cs typeface="Calibri" panose="020F0502020204030204" pitchFamily="34" charset="0"/>
              </a:rPr>
              <a:t>, ed. Darrell Bock and Craig </a:t>
            </a:r>
            <a:r>
              <a:rPr lang="en-US" sz="1200" dirty="0" err="1">
                <a:latin typeface="Calibri" panose="020F0502020204030204" pitchFamily="34" charset="0"/>
                <a:cs typeface="Calibri" panose="020F0502020204030204" pitchFamily="34" charset="0"/>
              </a:rPr>
              <a:t>Blaising</a:t>
            </a:r>
            <a:r>
              <a:rPr lang="en-US" sz="1200" dirty="0">
                <a:latin typeface="Calibri" panose="020F0502020204030204" pitchFamily="34" charset="0"/>
                <a:cs typeface="Calibri" panose="020F0502020204030204" pitchFamily="34" charset="0"/>
              </a:rPr>
              <a:t> (Wheaton, IL: Victor, 1993), 288–89.</a:t>
            </a:r>
          </a:p>
        </p:txBody>
      </p:sp>
      <p:sp>
        <p:nvSpPr>
          <p:cNvPr id="6" name="Rectangle 2"/>
          <p:cNvSpPr txBox="1">
            <a:spLocks noChangeArrowheads="1"/>
          </p:cNvSpPr>
          <p:nvPr/>
        </p:nvSpPr>
        <p:spPr bwMode="auto">
          <a:xfrm>
            <a:off x="1676400" y="228600"/>
            <a:ext cx="5791200" cy="685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Holistic Redemption? </a:t>
            </a:r>
          </a:p>
        </p:txBody>
      </p:sp>
      <p:pic>
        <p:nvPicPr>
          <p:cNvPr id="8" name="Picture 2" descr="http://3.bp.blogspot.com/-QEkPt30fRNQ/US-EfJsZfRI/AAAAAAAASK4/JnP_SUUHRas/s1600/a.jpg"/>
          <p:cNvPicPr>
            <a:picLocks noChangeAspect="1" noChangeArrowheads="1"/>
          </p:cNvPicPr>
          <p:nvPr/>
        </p:nvPicPr>
        <p:blipFill>
          <a:blip r:embed="rId2" cstate="print"/>
          <a:srcRect/>
          <a:stretch>
            <a:fillRect/>
          </a:stretch>
        </p:blipFill>
        <p:spPr bwMode="auto">
          <a:xfrm>
            <a:off x="3548352" y="4468091"/>
            <a:ext cx="2047297" cy="1371600"/>
          </a:xfrm>
          <a:prstGeom prst="rect">
            <a:avLst/>
          </a:prstGeom>
          <a:noFill/>
          <a:ln w="9525">
            <a:noFill/>
            <a:miter lim="800000"/>
            <a:headEnd/>
            <a:tailEnd/>
          </a:ln>
        </p:spPr>
      </p:pic>
    </p:spTree>
    <p:extLst>
      <p:ext uri="{BB962C8B-B14F-4D97-AF65-F5344CB8AC3E}">
        <p14:creationId xmlns:p14="http://schemas.microsoft.com/office/powerpoint/2010/main" val="11177326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304800" y="990600"/>
            <a:ext cx="8534400" cy="2438400"/>
          </a:xfrm>
        </p:spPr>
        <p:txBody>
          <a:bodyPr/>
          <a:lstStyle/>
          <a:p>
            <a:pPr marL="0" indent="0" algn="just">
              <a:buNone/>
              <a:defRPr/>
            </a:pPr>
            <a:r>
              <a:rPr lang="en-US" dirty="0">
                <a:effectLst>
                  <a:outerShdw blurRad="38100" dist="38100" dir="2700000" algn="tl">
                    <a:srgbClr val="000000">
                      <a:alpha val="43137"/>
                    </a:srgbClr>
                  </a:outerShdw>
                </a:effectLst>
              </a:rPr>
              <a:t>“</a:t>
            </a:r>
            <a:r>
              <a:rPr lang="en-US" dirty="0">
                <a:effectLst/>
              </a:rPr>
              <a:t>Holistic redemption can easily lead to placing unbalanced, if not wrong, priorities on political action, social agendas, and improving the structures of society.”</a:t>
            </a:r>
            <a:endParaRPr lang="en-US" dirty="0">
              <a:effectLst>
                <a:outerShdw blurRad="38100" dist="38100" dir="2700000" algn="tl">
                  <a:srgbClr val="000000">
                    <a:alpha val="43137"/>
                  </a:srgbClr>
                </a:outerShdw>
              </a:effectLst>
            </a:endParaRPr>
          </a:p>
        </p:txBody>
      </p:sp>
      <p:sp>
        <p:nvSpPr>
          <p:cNvPr id="21508" name="Text Box 4"/>
          <p:cNvSpPr txBox="1">
            <a:spLocks noChangeArrowheads="1"/>
          </p:cNvSpPr>
          <p:nvPr/>
        </p:nvSpPr>
        <p:spPr bwMode="auto">
          <a:xfrm>
            <a:off x="762000" y="6248400"/>
            <a:ext cx="7620000" cy="400110"/>
          </a:xfrm>
          <a:prstGeom prst="rect">
            <a:avLst/>
          </a:prstGeom>
          <a:noFill/>
          <a:ln w="9525">
            <a:noFill/>
            <a:miter lim="800000"/>
            <a:headEnd/>
            <a:tailEnd/>
          </a:ln>
        </p:spPr>
        <p:txBody>
          <a:bodyPr>
            <a:spAutoFit/>
          </a:bodyPr>
          <a:lstStyle/>
          <a:p>
            <a:pPr algn="ctr">
              <a:spcBef>
                <a:spcPct val="50000"/>
              </a:spcBef>
            </a:pPr>
            <a:r>
              <a:rPr lang="en-US" sz="2000" dirty="0">
                <a:latin typeface="Calibri" panose="020F0502020204030204" pitchFamily="34" charset="0"/>
                <a:cs typeface="Calibri" panose="020F0502020204030204" pitchFamily="34" charset="0"/>
              </a:rPr>
              <a:t>Charles C. Ryrie, </a:t>
            </a:r>
            <a:r>
              <a:rPr lang="en-US" sz="2000" i="1" dirty="0">
                <a:latin typeface="Calibri" panose="020F0502020204030204" pitchFamily="34" charset="0"/>
                <a:cs typeface="Calibri" panose="020F0502020204030204" pitchFamily="34" charset="0"/>
              </a:rPr>
              <a:t>Dispensationalism </a:t>
            </a:r>
            <a:r>
              <a:rPr lang="en-US" sz="2000" dirty="0">
                <a:latin typeface="Calibri" panose="020F0502020204030204" pitchFamily="34" charset="0"/>
                <a:cs typeface="Calibri" panose="020F0502020204030204" pitchFamily="34" charset="0"/>
              </a:rPr>
              <a:t>(Chicago: Moody, 1995), 176.</a:t>
            </a:r>
            <a:endParaRPr lang="en-US" alt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6" name="Rectangle 2"/>
          <p:cNvSpPr txBox="1">
            <a:spLocks noChangeArrowheads="1"/>
          </p:cNvSpPr>
          <p:nvPr/>
        </p:nvSpPr>
        <p:spPr bwMode="auto">
          <a:xfrm>
            <a:off x="1676400" y="228600"/>
            <a:ext cx="5791200" cy="685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Holistic Redemption? </a:t>
            </a:r>
          </a:p>
        </p:txBody>
      </p:sp>
      <p:pic>
        <p:nvPicPr>
          <p:cNvPr id="7" name="Picture 2" descr="http://3.bp.blogspot.com/-QEkPt30fRNQ/US-EfJsZfRI/AAAAAAAASK4/JnP_SUUHRas/s1600/a.jpg">
            <a:extLst>
              <a:ext uri="{FF2B5EF4-FFF2-40B4-BE49-F238E27FC236}">
                <a16:creationId xmlns:a16="http://schemas.microsoft.com/office/drawing/2014/main" id="{BBE0739C-06A4-475F-98D2-971717AEBE70}"/>
              </a:ext>
            </a:extLst>
          </p:cNvPr>
          <p:cNvPicPr>
            <a:picLocks noChangeAspect="1" noChangeArrowheads="1"/>
          </p:cNvPicPr>
          <p:nvPr/>
        </p:nvPicPr>
        <p:blipFill>
          <a:blip r:embed="rId2" cstate="print"/>
          <a:srcRect/>
          <a:stretch>
            <a:fillRect/>
          </a:stretch>
        </p:blipFill>
        <p:spPr bwMode="auto">
          <a:xfrm>
            <a:off x="3548352" y="4468091"/>
            <a:ext cx="2047297" cy="1371600"/>
          </a:xfrm>
          <a:prstGeom prst="rect">
            <a:avLst/>
          </a:prstGeom>
          <a:noFill/>
          <a:ln w="9525">
            <a:noFill/>
            <a:miter lim="800000"/>
            <a:headEnd/>
            <a:tailEnd/>
          </a:ln>
        </p:spPr>
      </p:pic>
    </p:spTree>
    <p:extLst>
      <p:ext uri="{BB962C8B-B14F-4D97-AF65-F5344CB8AC3E}">
        <p14:creationId xmlns:p14="http://schemas.microsoft.com/office/powerpoint/2010/main" val="28703785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5C110834-AA45-4ED8-884A-7484CE886F43}"/>
              </a:ext>
            </a:extLst>
          </p:cNvPr>
          <p:cNvSpPr>
            <a:spLocks noGrp="1" noChangeArrowheads="1"/>
          </p:cNvSpPr>
          <p:nvPr>
            <p:ph type="title"/>
          </p:nvPr>
        </p:nvSpPr>
        <p:spPr>
          <a:xfrm>
            <a:off x="628650" y="228600"/>
            <a:ext cx="7886700" cy="777874"/>
          </a:xfrm>
          <a:ln>
            <a:miter lim="800000"/>
            <a:headEnd/>
            <a:tailEnd/>
          </a:ln>
        </p:spPr>
        <p:txBody>
          <a:bodyPr>
            <a:normAutofit/>
          </a:bodyPr>
          <a:lstStyle/>
          <a:p>
            <a:pPr algn="ctr" eaLnBrk="1" hangingPunct="1">
              <a:defRPr/>
            </a:pPr>
            <a:r>
              <a:rPr lang="en-US" sz="4000" dirty="0">
                <a:solidFill>
                  <a:srgbClr val="00FFFF"/>
                </a:solidFill>
                <a:effectLst>
                  <a:outerShdw blurRad="38100" dist="38100" dir="2700000" algn="tl">
                    <a:srgbClr val="000000">
                      <a:alpha val="43137"/>
                    </a:srgbClr>
                  </a:outerShdw>
                </a:effectLst>
              </a:rPr>
              <a:t>Three Misdirected Church Purposes</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ndParaRPr>
          </a:p>
        </p:txBody>
      </p:sp>
      <p:sp>
        <p:nvSpPr>
          <p:cNvPr id="14339" name="Rectangle 3">
            <a:extLst>
              <a:ext uri="{FF2B5EF4-FFF2-40B4-BE49-F238E27FC236}">
                <a16:creationId xmlns:a16="http://schemas.microsoft.com/office/drawing/2014/main" id="{68B7DCC6-7FF8-4283-A613-52CA565971B1}"/>
              </a:ext>
            </a:extLst>
          </p:cNvPr>
          <p:cNvSpPr>
            <a:spLocks noGrp="1" noChangeArrowheads="1"/>
          </p:cNvSpPr>
          <p:nvPr>
            <p:ph type="body" idx="1"/>
          </p:nvPr>
        </p:nvSpPr>
        <p:spPr>
          <a:xfrm>
            <a:off x="3124200" y="1600200"/>
            <a:ext cx="5715000" cy="3733800"/>
          </a:xfrm>
        </p:spPr>
        <p:txBody>
          <a:bodyPr>
            <a:normAutofit/>
          </a:bodyPr>
          <a:lstStyle/>
          <a:p>
            <a:pPr marL="457200" indent="-457200" eaLnBrk="1" hangingPunct="1">
              <a:spcBef>
                <a:spcPts val="0"/>
              </a:spcBef>
              <a:spcAft>
                <a:spcPts val="3600"/>
              </a:spcAft>
              <a:buClr>
                <a:srgbClr val="00FFFF"/>
              </a:buClr>
              <a:defRPr/>
            </a:pPr>
            <a:r>
              <a:rPr lang="en-US" dirty="0">
                <a:effectLst>
                  <a:outerShdw blurRad="38100" dist="38100" dir="2700000" algn="tl">
                    <a:srgbClr val="000000">
                      <a:alpha val="43137"/>
                    </a:srgbClr>
                  </a:outerShdw>
                </a:effectLst>
              </a:rPr>
              <a:t>Holistic Redemption</a:t>
            </a:r>
            <a:endParaRPr lang="en-US" sz="3200" dirty="0">
              <a:effectLst>
                <a:outerShdw blurRad="38100" dist="38100" dir="2700000" algn="tl">
                  <a:srgbClr val="000000">
                    <a:alpha val="43137"/>
                  </a:srgbClr>
                </a:outerShdw>
              </a:effectLst>
            </a:endParaRPr>
          </a:p>
          <a:p>
            <a:pPr marL="457200" indent="-457200" eaLnBrk="1" hangingPunct="1">
              <a:spcBef>
                <a:spcPts val="0"/>
              </a:spcBef>
              <a:spcAft>
                <a:spcPts val="3600"/>
              </a:spcAft>
              <a:buClr>
                <a:srgbClr val="00FFFF"/>
              </a:buClr>
              <a:defRPr/>
            </a:pPr>
            <a:r>
              <a:rPr lang="en-US" b="1" u="sng" dirty="0">
                <a:solidFill>
                  <a:srgbClr val="FFFFCC"/>
                </a:solidFill>
                <a:effectLst>
                  <a:outerShdw blurRad="38100" dist="38100" dir="2700000" algn="tl">
                    <a:srgbClr val="000000">
                      <a:alpha val="43137"/>
                    </a:srgbClr>
                  </a:outerShdw>
                </a:effectLst>
              </a:rPr>
              <a:t>Social Gospel</a:t>
            </a:r>
          </a:p>
          <a:p>
            <a:pPr marL="457200" indent="-457200" eaLnBrk="1" hangingPunct="1">
              <a:spcBef>
                <a:spcPts val="0"/>
              </a:spcBef>
              <a:spcAft>
                <a:spcPts val="3600"/>
              </a:spcAft>
              <a:buClr>
                <a:srgbClr val="00FFFF"/>
              </a:buClr>
              <a:defRPr/>
            </a:pPr>
            <a:r>
              <a:rPr lang="en-US" dirty="0">
                <a:effectLst>
                  <a:outerShdw blurRad="38100" dist="38100" dir="2700000" algn="tl">
                    <a:srgbClr val="000000">
                      <a:alpha val="43137"/>
                    </a:srgbClr>
                  </a:outerShdw>
                </a:effectLst>
              </a:rPr>
              <a:t>Bringing in the Kingdom</a:t>
            </a:r>
            <a:endParaRPr lang="en-US" sz="3200" dirty="0">
              <a:effectLst>
                <a:outerShdw blurRad="38100" dist="38100" dir="2700000" algn="tl">
                  <a:srgbClr val="000000">
                    <a:alpha val="43137"/>
                  </a:srgbClr>
                </a:outerShdw>
              </a:effectLst>
            </a:endParaRPr>
          </a:p>
        </p:txBody>
      </p:sp>
      <p:pic>
        <p:nvPicPr>
          <p:cNvPr id="5" name="Picture 2" descr="http://3.bp.blogspot.com/-QEkPt30fRNQ/US-EfJsZfRI/AAAAAAAASK4/JnP_SUUHRas/s1600/a.jpg">
            <a:extLst>
              <a:ext uri="{FF2B5EF4-FFF2-40B4-BE49-F238E27FC236}">
                <a16:creationId xmlns:a16="http://schemas.microsoft.com/office/drawing/2014/main" id="{7AA07ED6-DBE9-48B4-9493-FD6E1E4287AD}"/>
              </a:ext>
            </a:extLst>
          </p:cNvPr>
          <p:cNvPicPr>
            <a:picLocks noChangeAspect="1" noChangeArrowheads="1"/>
          </p:cNvPicPr>
          <p:nvPr/>
        </p:nvPicPr>
        <p:blipFill>
          <a:blip r:embed="rId2" cstate="print"/>
          <a:srcRect/>
          <a:stretch>
            <a:fillRect/>
          </a:stretch>
        </p:blipFill>
        <p:spPr bwMode="auto">
          <a:xfrm>
            <a:off x="228600" y="2024575"/>
            <a:ext cx="2183784" cy="1463040"/>
          </a:xfrm>
          <a:prstGeom prst="rect">
            <a:avLst/>
          </a:prstGeom>
          <a:noFill/>
          <a:ln w="9525">
            <a:noFill/>
            <a:miter lim="800000"/>
            <a:headEnd/>
            <a:tailEnd/>
          </a:ln>
        </p:spPr>
      </p:pic>
    </p:spTree>
    <p:extLst>
      <p:ext uri="{BB962C8B-B14F-4D97-AF65-F5344CB8AC3E}">
        <p14:creationId xmlns:p14="http://schemas.microsoft.com/office/powerpoint/2010/main" val="7467858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876300" y="228600"/>
            <a:ext cx="7391400" cy="685800"/>
          </a:xfrm>
        </p:spPr>
        <p:txBody>
          <a:bodyPr/>
          <a:lstStyle/>
          <a:p>
            <a:pPr algn="ctr" eaLnBrk="1" hangingPunct="1"/>
            <a:r>
              <a:rPr lang="en-US" sz="3600" dirty="0">
                <a:effectLst>
                  <a:outerShdw blurRad="38100" dist="38100" dir="2700000" algn="tl">
                    <a:srgbClr val="000000">
                      <a:alpha val="43137"/>
                    </a:srgbClr>
                  </a:outerShdw>
                </a:effectLst>
              </a:rPr>
              <a:t>Emergent Church &amp; the Social Gospel</a:t>
            </a:r>
          </a:p>
        </p:txBody>
      </p:sp>
      <p:sp>
        <p:nvSpPr>
          <p:cNvPr id="38915" name="Rectangle 3"/>
          <p:cNvSpPr>
            <a:spLocks noGrp="1" noChangeArrowheads="1"/>
          </p:cNvSpPr>
          <p:nvPr>
            <p:ph type="body" idx="4294967295"/>
          </p:nvPr>
        </p:nvSpPr>
        <p:spPr>
          <a:xfrm>
            <a:off x="228600" y="914400"/>
            <a:ext cx="8713788" cy="3886201"/>
          </a:xfrm>
        </p:spPr>
        <p:txBody>
          <a:bodyPr/>
          <a:lstStyle/>
          <a:p>
            <a:pPr marL="0" indent="0" algn="just" eaLnBrk="1" hangingPunct="1">
              <a:buNone/>
              <a:defRPr/>
            </a:pPr>
            <a:r>
              <a:rPr lang="en-US" dirty="0">
                <a:effectLst>
                  <a:outerShdw blurRad="38100" dist="38100" dir="2700000" algn="tl">
                    <a:srgbClr val="000000">
                      <a:alpha val="43137"/>
                    </a:srgbClr>
                  </a:outerShdw>
                </a:effectLst>
              </a:rPr>
              <a:t>“</a:t>
            </a:r>
            <a:r>
              <a:rPr lang="en-US" dirty="0"/>
              <a:t>The church has been preoccupied with the question, ‘What happens to your soul after you die?’ As if the reason for Jesus coming can be summed up in, ‘Jesus is trying to get more souls into heaven as opposed to hell, after they die.’ I just think a fair reading of the Gospels blows that out of the water.</a:t>
            </a:r>
            <a:r>
              <a:rPr lang="en-US" dirty="0">
                <a:effectLst>
                  <a:outerShdw blurRad="38100" dist="38100" dir="2700000" algn="tl">
                    <a:srgbClr val="000000">
                      <a:alpha val="43137"/>
                    </a:srgbClr>
                  </a:outerShdw>
                </a:effectLst>
              </a:rPr>
              <a:t> ”</a:t>
            </a:r>
          </a:p>
          <a:p>
            <a:pPr marL="0" indent="0" algn="just" eaLnBrk="1" hangingPunct="1">
              <a:buNone/>
              <a:defRPr/>
            </a:pPr>
            <a:endParaRPr lang="en-US" sz="2800" dirty="0"/>
          </a:p>
        </p:txBody>
      </p:sp>
      <p:sp>
        <p:nvSpPr>
          <p:cNvPr id="16388" name="Text Box 4"/>
          <p:cNvSpPr txBox="1">
            <a:spLocks noChangeArrowheads="1"/>
          </p:cNvSpPr>
          <p:nvPr/>
        </p:nvSpPr>
        <p:spPr bwMode="auto">
          <a:xfrm>
            <a:off x="1714500" y="6248400"/>
            <a:ext cx="6667500" cy="400110"/>
          </a:xfrm>
          <a:prstGeom prst="rect">
            <a:avLst/>
          </a:prstGeom>
          <a:noFill/>
          <a:ln w="9525">
            <a:noFill/>
            <a:miter lim="800000"/>
            <a:headEnd/>
            <a:tailEnd/>
          </a:ln>
        </p:spPr>
        <p:txBody>
          <a:bodyPr wrap="square">
            <a:spAutoFit/>
          </a:bodyPr>
          <a:lstStyle/>
          <a:p>
            <a:pPr algn="ctr">
              <a:spcBef>
                <a:spcPct val="50000"/>
              </a:spcBef>
            </a:pPr>
            <a:r>
              <a:rPr lang="en-US" sz="2000" dirty="0">
                <a:effectLst>
                  <a:outerShdw blurRad="38100" dist="38100" dir="2700000" algn="tl">
                    <a:srgbClr val="000000">
                      <a:alpha val="43137"/>
                    </a:srgbClr>
                  </a:outerShdw>
                </a:effectLst>
                <a:latin typeface="Calibri" panose="020F0502020204030204" pitchFamily="34" charset="0"/>
              </a:rPr>
              <a:t>Brian McLaren; cited in Roger Oakland, </a:t>
            </a:r>
            <a:r>
              <a:rPr lang="en-US" sz="2000" i="1" dirty="0">
                <a:effectLst>
                  <a:outerShdw blurRad="38100" dist="38100" dir="2700000" algn="tl">
                    <a:srgbClr val="000000">
                      <a:alpha val="43137"/>
                    </a:srgbClr>
                  </a:outerShdw>
                </a:effectLst>
                <a:latin typeface="Calibri" panose="020F0502020204030204" pitchFamily="34" charset="0"/>
              </a:rPr>
              <a:t>Faith Undone</a:t>
            </a:r>
            <a:r>
              <a:rPr lang="en-US" sz="2000" dirty="0">
                <a:effectLst>
                  <a:outerShdw blurRad="38100" dist="38100" dir="2700000" algn="tl">
                    <a:srgbClr val="000000">
                      <a:alpha val="43137"/>
                    </a:srgbClr>
                  </a:outerShdw>
                </a:effectLst>
                <a:latin typeface="Calibri" panose="020F0502020204030204" pitchFamily="34" charset="0"/>
              </a:rPr>
              <a:t>, 203.</a:t>
            </a:r>
          </a:p>
        </p:txBody>
      </p:sp>
      <p:pic>
        <p:nvPicPr>
          <p:cNvPr id="16389" name="Picture 2" descr="http://3.bp.blogspot.com/-QEkPt30fRNQ/US-EfJsZfRI/AAAAAAAASK4/JnP_SUUHRas/s1600/a.jpg"/>
          <p:cNvPicPr>
            <a:picLocks noChangeAspect="1" noChangeArrowheads="1"/>
          </p:cNvPicPr>
          <p:nvPr/>
        </p:nvPicPr>
        <p:blipFill>
          <a:blip r:embed="rId2" cstate="print"/>
          <a:srcRect/>
          <a:stretch>
            <a:fillRect/>
          </a:stretch>
        </p:blipFill>
        <p:spPr bwMode="auto">
          <a:xfrm>
            <a:off x="3480108" y="4632960"/>
            <a:ext cx="2183784" cy="1463040"/>
          </a:xfrm>
          <a:prstGeom prst="rect">
            <a:avLst/>
          </a:prstGeom>
          <a:noFill/>
          <a:ln w="9525">
            <a:noFill/>
            <a:miter lim="800000"/>
            <a:headEnd/>
            <a:tailEnd/>
          </a:ln>
        </p:spPr>
      </p:pic>
    </p:spTree>
    <p:extLst>
      <p:ext uri="{BB962C8B-B14F-4D97-AF65-F5344CB8AC3E}">
        <p14:creationId xmlns:p14="http://schemas.microsoft.com/office/powerpoint/2010/main" val="40861936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0" y="1143000"/>
            <a:ext cx="9144000" cy="5105400"/>
          </a:xfrm>
        </p:spPr>
        <p:txBody>
          <a:bodyPr/>
          <a:lstStyle/>
          <a:p>
            <a:pPr marL="0" indent="0" algn="just" eaLnBrk="1" hangingPunct="1">
              <a:buNone/>
              <a:defRPr/>
            </a:pPr>
            <a:r>
              <a:rPr lang="en-US" dirty="0">
                <a:effectLst>
                  <a:outerShdw blurRad="38100" dist="38100" dir="2700000" algn="tl">
                    <a:srgbClr val="000000">
                      <a:alpha val="43137"/>
                    </a:srgbClr>
                  </a:outerShdw>
                </a:effectLst>
                <a:latin typeface="Calibri" panose="020F0502020204030204" pitchFamily="34" charset="0"/>
              </a:rPr>
              <a:t>“</a:t>
            </a:r>
            <a:r>
              <a:rPr lang="en-US" b="1" u="sng" dirty="0">
                <a:solidFill>
                  <a:srgbClr val="FFFFCC"/>
                </a:solidFill>
                <a:effectLst/>
              </a:rPr>
              <a:t>P.E.A.C.E.</a:t>
            </a:r>
            <a:r>
              <a:rPr lang="en-US" dirty="0">
                <a:effectLst/>
              </a:rPr>
              <a:t> is an acronym for </a:t>
            </a:r>
            <a:r>
              <a:rPr lang="en-US" b="1" u="sng" dirty="0">
                <a:solidFill>
                  <a:srgbClr val="FFFFCC"/>
                </a:solidFill>
                <a:effectLst/>
              </a:rPr>
              <a:t>P</a:t>
            </a:r>
            <a:r>
              <a:rPr lang="en-US" dirty="0">
                <a:effectLst/>
              </a:rPr>
              <a:t>romote reconciliation; </a:t>
            </a:r>
            <a:r>
              <a:rPr lang="en-US" b="1" u="sng" dirty="0">
                <a:solidFill>
                  <a:srgbClr val="FFFFCC"/>
                </a:solidFill>
                <a:effectLst/>
              </a:rPr>
              <a:t>E</a:t>
            </a:r>
            <a:r>
              <a:rPr lang="en-US" dirty="0">
                <a:effectLst/>
              </a:rPr>
              <a:t>quip servant leaders; </a:t>
            </a:r>
            <a:r>
              <a:rPr lang="en-US" b="1" u="sng" dirty="0">
                <a:solidFill>
                  <a:srgbClr val="FFFFCC"/>
                </a:solidFill>
                <a:effectLst/>
              </a:rPr>
              <a:t>A</a:t>
            </a:r>
            <a:r>
              <a:rPr lang="en-US" dirty="0">
                <a:effectLst/>
              </a:rPr>
              <a:t>ssist the poor; </a:t>
            </a:r>
            <a:r>
              <a:rPr lang="en-US" b="1" u="sng" dirty="0">
                <a:solidFill>
                  <a:srgbClr val="FFFFCC"/>
                </a:solidFill>
                <a:effectLst/>
              </a:rPr>
              <a:t>C</a:t>
            </a:r>
            <a:r>
              <a:rPr lang="en-US" dirty="0">
                <a:effectLst/>
              </a:rPr>
              <a:t>are for the sick; and </a:t>
            </a:r>
            <a:r>
              <a:rPr lang="en-US" b="1" u="sng" dirty="0">
                <a:solidFill>
                  <a:srgbClr val="FFFFCC"/>
                </a:solidFill>
                <a:effectLst/>
              </a:rPr>
              <a:t>E</a:t>
            </a:r>
            <a:r>
              <a:rPr lang="en-US" dirty="0">
                <a:effectLst/>
              </a:rPr>
              <a:t>ducate the next generation. Coalition members see these actions as Jesus’ antidote to five “global giants,”—problems that affect billions of people worldwide: spiritual emptiness, self-centered leadership, poverty, pandemic disease, and illiteracy.</a:t>
            </a:r>
            <a:r>
              <a:rPr lang="en-US" dirty="0">
                <a:effectLst>
                  <a:outerShdw blurRad="38100" dist="38100" dir="2700000" algn="tl">
                    <a:srgbClr val="000000">
                      <a:alpha val="43137"/>
                    </a:srgbClr>
                  </a:outerShdw>
                </a:effectLst>
                <a:latin typeface="Calibri" panose="020F0502020204030204" pitchFamily="34" charset="0"/>
              </a:rPr>
              <a:t>”</a:t>
            </a:r>
          </a:p>
        </p:txBody>
      </p:sp>
      <p:sp>
        <p:nvSpPr>
          <p:cNvPr id="80900" name="Text Box 4"/>
          <p:cNvSpPr txBox="1">
            <a:spLocks noChangeArrowheads="1"/>
          </p:cNvSpPr>
          <p:nvPr/>
        </p:nvSpPr>
        <p:spPr bwMode="auto">
          <a:xfrm>
            <a:off x="762001" y="6096000"/>
            <a:ext cx="76199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sz="1600" dirty="0">
                <a:latin typeface="Calibri" panose="020F0502020204030204" pitchFamily="34" charset="0"/>
                <a:cs typeface="Calibri" panose="020F0502020204030204" pitchFamily="34" charset="0"/>
              </a:rPr>
              <a:t>“Rick Warren and 1,700 Leaders Launch the Peace Coalition at Purpose Driven Summit,” accessed November 15, 2014, </a:t>
            </a:r>
            <a:r>
              <a:rPr lang="en-US" sz="1600" u="sng" dirty="0">
                <a:latin typeface="Calibri" panose="020F0502020204030204" pitchFamily="34" charset="0"/>
                <a:cs typeface="Calibri" panose="020F0502020204030204" pitchFamily="34" charset="0"/>
                <a:hlinkClick r:id="rId2" tooltip="http://www.christiannewswire.com/news/249586720.html&#10;CTRL + Click to follow link"/>
              </a:rPr>
              <a:t>http://www.christiannewswire.com/news/249586720.html</a:t>
            </a:r>
            <a:endParaRPr lang="en-US" alt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1" y="76200"/>
            <a:ext cx="1438781"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2"/>
          <p:cNvSpPr>
            <a:spLocks noGrp="1" noChangeArrowheads="1"/>
          </p:cNvSpPr>
          <p:nvPr>
            <p:ph type="title" idx="4294967295"/>
          </p:nvPr>
        </p:nvSpPr>
        <p:spPr>
          <a:xfrm>
            <a:off x="1524000" y="228600"/>
            <a:ext cx="6096000" cy="685800"/>
          </a:xfrm>
        </p:spPr>
        <p:txBody>
          <a:bodyPr/>
          <a:lstStyle/>
          <a:p>
            <a:pPr algn="ctr" eaLnBrk="1" hangingPunct="1"/>
            <a:r>
              <a:rPr lang="en-US" sz="3600" dirty="0">
                <a:effectLst>
                  <a:outerShdw blurRad="38100" dist="38100" dir="2700000" algn="tl">
                    <a:srgbClr val="000000">
                      <a:alpha val="43137"/>
                    </a:srgbClr>
                  </a:outerShdw>
                </a:effectLst>
              </a:rPr>
              <a:t>Social Gospel Confusion</a:t>
            </a:r>
          </a:p>
        </p:txBody>
      </p:sp>
    </p:spTree>
    <p:extLst>
      <p:ext uri="{BB962C8B-B14F-4D97-AF65-F5344CB8AC3E}">
        <p14:creationId xmlns:p14="http://schemas.microsoft.com/office/powerpoint/2010/main" val="38809808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5C110834-AA45-4ED8-884A-7484CE886F43}"/>
              </a:ext>
            </a:extLst>
          </p:cNvPr>
          <p:cNvSpPr>
            <a:spLocks noGrp="1" noChangeArrowheads="1"/>
          </p:cNvSpPr>
          <p:nvPr>
            <p:ph type="title"/>
          </p:nvPr>
        </p:nvSpPr>
        <p:spPr>
          <a:xfrm>
            <a:off x="628650" y="228600"/>
            <a:ext cx="7886700" cy="777874"/>
          </a:xfrm>
          <a:ln>
            <a:miter lim="800000"/>
            <a:headEnd/>
            <a:tailEnd/>
          </a:ln>
        </p:spPr>
        <p:txBody>
          <a:bodyPr>
            <a:normAutofit/>
          </a:bodyPr>
          <a:lstStyle/>
          <a:p>
            <a:pPr algn="ctr" eaLnBrk="1" hangingPunct="1">
              <a:defRPr/>
            </a:pPr>
            <a:r>
              <a:rPr lang="en-US" sz="4000" dirty="0">
                <a:solidFill>
                  <a:srgbClr val="00FFFF"/>
                </a:solidFill>
                <a:effectLst>
                  <a:outerShdw blurRad="38100" dist="38100" dir="2700000" algn="tl">
                    <a:srgbClr val="000000">
                      <a:alpha val="43137"/>
                    </a:srgbClr>
                  </a:outerShdw>
                </a:effectLst>
              </a:rPr>
              <a:t>Three Misdirected Church Purposes</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ndParaRPr>
          </a:p>
        </p:txBody>
      </p:sp>
      <p:sp>
        <p:nvSpPr>
          <p:cNvPr id="14339" name="Rectangle 3">
            <a:extLst>
              <a:ext uri="{FF2B5EF4-FFF2-40B4-BE49-F238E27FC236}">
                <a16:creationId xmlns:a16="http://schemas.microsoft.com/office/drawing/2014/main" id="{68B7DCC6-7FF8-4283-A613-52CA565971B1}"/>
              </a:ext>
            </a:extLst>
          </p:cNvPr>
          <p:cNvSpPr>
            <a:spLocks noGrp="1" noChangeArrowheads="1"/>
          </p:cNvSpPr>
          <p:nvPr>
            <p:ph type="body" idx="1"/>
          </p:nvPr>
        </p:nvSpPr>
        <p:spPr>
          <a:xfrm>
            <a:off x="3124200" y="1600200"/>
            <a:ext cx="5715000" cy="3733800"/>
          </a:xfrm>
        </p:spPr>
        <p:txBody>
          <a:bodyPr>
            <a:normAutofit/>
          </a:bodyPr>
          <a:lstStyle/>
          <a:p>
            <a:pPr marL="457200" indent="-457200" eaLnBrk="1" hangingPunct="1">
              <a:spcBef>
                <a:spcPts val="0"/>
              </a:spcBef>
              <a:spcAft>
                <a:spcPts val="3600"/>
              </a:spcAft>
              <a:buClr>
                <a:srgbClr val="00FFFF"/>
              </a:buClr>
              <a:defRPr/>
            </a:pPr>
            <a:r>
              <a:rPr lang="en-US" dirty="0">
                <a:effectLst>
                  <a:outerShdw blurRad="38100" dist="38100" dir="2700000" algn="tl">
                    <a:srgbClr val="000000">
                      <a:alpha val="43137"/>
                    </a:srgbClr>
                  </a:outerShdw>
                </a:effectLst>
              </a:rPr>
              <a:t>Holistic Redemption</a:t>
            </a:r>
            <a:endParaRPr lang="en-US" sz="3200" dirty="0">
              <a:effectLst>
                <a:outerShdw blurRad="38100" dist="38100" dir="2700000" algn="tl">
                  <a:srgbClr val="000000">
                    <a:alpha val="43137"/>
                  </a:srgbClr>
                </a:outerShdw>
              </a:effectLst>
            </a:endParaRPr>
          </a:p>
          <a:p>
            <a:pPr marL="457200" indent="-457200" eaLnBrk="1" hangingPunct="1">
              <a:spcBef>
                <a:spcPts val="0"/>
              </a:spcBef>
              <a:spcAft>
                <a:spcPts val="3600"/>
              </a:spcAft>
              <a:buClr>
                <a:srgbClr val="00FFFF"/>
              </a:buClr>
              <a:defRPr/>
            </a:pPr>
            <a:r>
              <a:rPr lang="en-US" dirty="0">
                <a:effectLst>
                  <a:outerShdw blurRad="38100" dist="38100" dir="2700000" algn="tl">
                    <a:srgbClr val="000000">
                      <a:alpha val="43137"/>
                    </a:srgbClr>
                  </a:outerShdw>
                </a:effectLst>
              </a:rPr>
              <a:t>Social Gospel</a:t>
            </a:r>
            <a:endParaRPr lang="en-US" sz="3200" dirty="0">
              <a:effectLst>
                <a:outerShdw blurRad="38100" dist="38100" dir="2700000" algn="tl">
                  <a:srgbClr val="000000">
                    <a:alpha val="43137"/>
                  </a:srgbClr>
                </a:outerShdw>
              </a:effectLst>
            </a:endParaRPr>
          </a:p>
          <a:p>
            <a:pPr marL="457200" indent="-457200" eaLnBrk="1" hangingPunct="1">
              <a:spcBef>
                <a:spcPts val="0"/>
              </a:spcBef>
              <a:spcAft>
                <a:spcPts val="3600"/>
              </a:spcAft>
              <a:buClr>
                <a:srgbClr val="00FFFF"/>
              </a:buClr>
              <a:defRPr/>
            </a:pPr>
            <a:r>
              <a:rPr lang="en-US" b="1" u="sng" dirty="0">
                <a:solidFill>
                  <a:srgbClr val="FFFFCC"/>
                </a:solidFill>
                <a:effectLst>
                  <a:outerShdw blurRad="38100" dist="38100" dir="2700000" algn="tl">
                    <a:srgbClr val="000000">
                      <a:alpha val="43137"/>
                    </a:srgbClr>
                  </a:outerShdw>
                </a:effectLst>
              </a:rPr>
              <a:t>Bringing in the Kingdom</a:t>
            </a:r>
          </a:p>
        </p:txBody>
      </p:sp>
      <p:pic>
        <p:nvPicPr>
          <p:cNvPr id="5" name="Picture 2" descr="http://3.bp.blogspot.com/-QEkPt30fRNQ/US-EfJsZfRI/AAAAAAAASK4/JnP_SUUHRas/s1600/a.jpg">
            <a:extLst>
              <a:ext uri="{FF2B5EF4-FFF2-40B4-BE49-F238E27FC236}">
                <a16:creationId xmlns:a16="http://schemas.microsoft.com/office/drawing/2014/main" id="{7AA07ED6-DBE9-48B4-9493-FD6E1E4287AD}"/>
              </a:ext>
            </a:extLst>
          </p:cNvPr>
          <p:cNvPicPr>
            <a:picLocks noChangeAspect="1" noChangeArrowheads="1"/>
          </p:cNvPicPr>
          <p:nvPr/>
        </p:nvPicPr>
        <p:blipFill>
          <a:blip r:embed="rId2" cstate="print"/>
          <a:srcRect/>
          <a:stretch>
            <a:fillRect/>
          </a:stretch>
        </p:blipFill>
        <p:spPr bwMode="auto">
          <a:xfrm>
            <a:off x="228600" y="2024575"/>
            <a:ext cx="2183784" cy="1463040"/>
          </a:xfrm>
          <a:prstGeom prst="rect">
            <a:avLst/>
          </a:prstGeom>
          <a:noFill/>
          <a:ln w="9525">
            <a:noFill/>
            <a:miter lim="800000"/>
            <a:headEnd/>
            <a:tailEnd/>
          </a:ln>
        </p:spPr>
      </p:pic>
    </p:spTree>
    <p:extLst>
      <p:ext uri="{BB962C8B-B14F-4D97-AF65-F5344CB8AC3E}">
        <p14:creationId xmlns:p14="http://schemas.microsoft.com/office/powerpoint/2010/main" val="22853767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1143000" y="209490"/>
            <a:ext cx="6858000" cy="685800"/>
          </a:xfrm>
        </p:spPr>
        <p:txBody>
          <a:bodyPr/>
          <a:lstStyle/>
          <a:p>
            <a:pPr algn="ctr" eaLnBrk="1" hangingPunct="1"/>
            <a:r>
              <a:rPr lang="en-US" sz="3600" dirty="0">
                <a:effectLst>
                  <a:outerShdw blurRad="38100" dist="38100" dir="2700000" algn="tl">
                    <a:srgbClr val="000000">
                      <a:alpha val="43137"/>
                    </a:srgbClr>
                  </a:outerShdw>
                </a:effectLst>
              </a:rPr>
              <a:t>Emergent Church &amp; the Kingdom</a:t>
            </a:r>
          </a:p>
        </p:txBody>
      </p:sp>
      <p:sp>
        <p:nvSpPr>
          <p:cNvPr id="38915" name="Rectangle 3"/>
          <p:cNvSpPr>
            <a:spLocks noGrp="1" noChangeArrowheads="1"/>
          </p:cNvSpPr>
          <p:nvPr>
            <p:ph type="body" idx="4294967295"/>
          </p:nvPr>
        </p:nvSpPr>
        <p:spPr>
          <a:xfrm>
            <a:off x="228600" y="895290"/>
            <a:ext cx="8713788" cy="3905311"/>
          </a:xfrm>
        </p:spPr>
        <p:txBody>
          <a:bodyPr/>
          <a:lstStyle/>
          <a:p>
            <a:pPr marL="0" indent="0" algn="just" eaLnBrk="1" hangingPunct="1">
              <a:buFont typeface="Wingdings" pitchFamily="2" charset="2"/>
              <a:buNone/>
              <a:defRPr/>
            </a:pPr>
            <a:r>
              <a:rPr lang="en-US" sz="3000" dirty="0">
                <a:effectLst>
                  <a:outerShdw blurRad="38100" dist="38100" dir="2700000" algn="tl">
                    <a:srgbClr val="000000">
                      <a:alpha val="43137"/>
                    </a:srgbClr>
                  </a:outerShdw>
                </a:effectLst>
              </a:rPr>
              <a:t>“He selected 12 and trained them in a new way of life. He sent them to teach everyone this new way of life...Even if only a few would practice this new way, many would benefit. Oppressed people would be free. Poor people would be liberated from poverty. Minorities would be treated with respect. Sinners would be loved, not resented.”</a:t>
            </a:r>
          </a:p>
        </p:txBody>
      </p:sp>
      <p:sp>
        <p:nvSpPr>
          <p:cNvPr id="16388" name="Text Box 4"/>
          <p:cNvSpPr txBox="1">
            <a:spLocks noChangeArrowheads="1"/>
          </p:cNvSpPr>
          <p:nvPr/>
        </p:nvSpPr>
        <p:spPr bwMode="auto">
          <a:xfrm>
            <a:off x="1714500" y="6248400"/>
            <a:ext cx="5715000" cy="400110"/>
          </a:xfrm>
          <a:prstGeom prst="rect">
            <a:avLst/>
          </a:prstGeom>
          <a:noFill/>
          <a:ln w="9525">
            <a:noFill/>
            <a:miter lim="800000"/>
            <a:headEnd/>
            <a:tailEnd/>
          </a:ln>
        </p:spPr>
        <p:txBody>
          <a:bodyPr wrap="square">
            <a:spAutoFit/>
          </a:bodyPr>
          <a:lstStyle/>
          <a:p>
            <a:pPr algn="ctr">
              <a:spcBef>
                <a:spcPct val="50000"/>
              </a:spcBef>
            </a:pPr>
            <a:r>
              <a:rPr lang="en-US" sz="2000" dirty="0">
                <a:effectLst>
                  <a:outerShdw blurRad="38100" dist="38100" dir="2700000" algn="tl">
                    <a:srgbClr val="000000">
                      <a:alpha val="43137"/>
                    </a:srgbClr>
                  </a:outerShdw>
                </a:effectLst>
                <a:latin typeface="Calibri" panose="020F0502020204030204" pitchFamily="34" charset="0"/>
              </a:rPr>
              <a:t>Brian McLaren, </a:t>
            </a:r>
            <a:r>
              <a:rPr lang="en-US" sz="2000" i="1" dirty="0">
                <a:effectLst>
                  <a:outerShdw blurRad="38100" dist="38100" dir="2700000" algn="tl">
                    <a:srgbClr val="000000">
                      <a:alpha val="43137"/>
                    </a:srgbClr>
                  </a:outerShdw>
                </a:effectLst>
                <a:latin typeface="Calibri" panose="020F0502020204030204" pitchFamily="34" charset="0"/>
              </a:rPr>
              <a:t>A Generous Orthodoxy</a:t>
            </a:r>
            <a:r>
              <a:rPr lang="en-US" sz="2000" dirty="0">
                <a:effectLst>
                  <a:outerShdw blurRad="38100" dist="38100" dir="2700000" algn="tl">
                    <a:srgbClr val="000000">
                      <a:alpha val="43137"/>
                    </a:srgbClr>
                  </a:outerShdw>
                </a:effectLst>
                <a:latin typeface="Calibri" panose="020F0502020204030204" pitchFamily="34" charset="0"/>
              </a:rPr>
              <a:t>, 111.</a:t>
            </a:r>
          </a:p>
        </p:txBody>
      </p:sp>
      <p:pic>
        <p:nvPicPr>
          <p:cNvPr id="16389" name="Picture 2" descr="http://3.bp.blogspot.com/-QEkPt30fRNQ/US-EfJsZfRI/AAAAAAAASK4/JnP_SUUHRas/s1600/a.jpg"/>
          <p:cNvPicPr>
            <a:picLocks noChangeAspect="1" noChangeArrowheads="1"/>
          </p:cNvPicPr>
          <p:nvPr/>
        </p:nvPicPr>
        <p:blipFill>
          <a:blip r:embed="rId2" cstate="print"/>
          <a:srcRect/>
          <a:stretch>
            <a:fillRect/>
          </a:stretch>
        </p:blipFill>
        <p:spPr bwMode="auto">
          <a:xfrm>
            <a:off x="3480108" y="4632960"/>
            <a:ext cx="2183784" cy="1463040"/>
          </a:xfrm>
          <a:prstGeom prst="rect">
            <a:avLst/>
          </a:prstGeom>
          <a:noFill/>
          <a:ln w="9525">
            <a:noFill/>
            <a:miter lim="800000"/>
            <a:headEnd/>
            <a:tailEnd/>
          </a:ln>
        </p:spPr>
      </p:pic>
    </p:spTree>
    <p:extLst>
      <p:ext uri="{BB962C8B-B14F-4D97-AF65-F5344CB8AC3E}">
        <p14:creationId xmlns:p14="http://schemas.microsoft.com/office/powerpoint/2010/main" val="8637896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1371600" y="216418"/>
            <a:ext cx="6400800" cy="685800"/>
          </a:xfrm>
        </p:spPr>
        <p:txBody>
          <a:bodyPr/>
          <a:lstStyle/>
          <a:p>
            <a:pPr algn="ctr" eaLnBrk="1" hangingPunct="1"/>
            <a:r>
              <a:rPr lang="en-US" sz="3600" dirty="0">
                <a:effectLst>
                  <a:outerShdw blurRad="38100" dist="38100" dir="2700000" algn="tl">
                    <a:srgbClr val="000000">
                      <a:alpha val="43137"/>
                    </a:srgbClr>
                  </a:outerShdw>
                </a:effectLst>
              </a:rPr>
              <a:t>Emergent Church &amp; the Kingdom</a:t>
            </a:r>
          </a:p>
        </p:txBody>
      </p:sp>
      <p:sp>
        <p:nvSpPr>
          <p:cNvPr id="38915" name="Rectangle 3"/>
          <p:cNvSpPr>
            <a:spLocks noGrp="1" noChangeArrowheads="1"/>
          </p:cNvSpPr>
          <p:nvPr>
            <p:ph type="body" idx="4294967295"/>
          </p:nvPr>
        </p:nvSpPr>
        <p:spPr>
          <a:xfrm>
            <a:off x="228600" y="914401"/>
            <a:ext cx="8713788" cy="3024188"/>
          </a:xfrm>
        </p:spPr>
        <p:txBody>
          <a:bodyPr/>
          <a:lstStyle/>
          <a:p>
            <a:pPr marL="0" indent="0" algn="just" eaLnBrk="1" hangingPunct="1">
              <a:buNone/>
              <a:defRPr/>
            </a:pPr>
            <a:r>
              <a:rPr lang="en-US" sz="3000" dirty="0">
                <a:effectLst>
                  <a:outerShdw blurRad="38100" dist="38100" dir="2700000" algn="tl">
                    <a:srgbClr val="000000">
                      <a:alpha val="43137"/>
                    </a:srgbClr>
                  </a:outerShdw>
                </a:effectLst>
              </a:rPr>
              <a:t>“Industrialists would realize that God cares for sparrows and wildflowers-so their industries should respect, not rape, the environment. The homeless would be invited in for a hot meal. </a:t>
            </a:r>
            <a:r>
              <a:rPr lang="en-US" sz="3000" b="1" i="1" u="sng" dirty="0">
                <a:solidFill>
                  <a:srgbClr val="FFFFCC"/>
                </a:solidFill>
                <a:effectLst>
                  <a:outerShdw blurRad="38100" dist="38100" dir="2700000" algn="tl">
                    <a:srgbClr val="000000">
                      <a:alpha val="43137"/>
                    </a:srgbClr>
                  </a:outerShdw>
                </a:effectLst>
              </a:rPr>
              <a:t>The kingdom of God would come</a:t>
            </a:r>
            <a:r>
              <a:rPr lang="en-US" sz="3000" b="1" i="1" dirty="0">
                <a:solidFill>
                  <a:srgbClr val="FFFFCC"/>
                </a:solidFill>
                <a:effectLst>
                  <a:outerShdw blurRad="38100" dist="38100" dir="2700000" algn="tl">
                    <a:srgbClr val="000000">
                      <a:alpha val="43137"/>
                    </a:srgbClr>
                  </a:outerShdw>
                </a:effectLst>
              </a:rPr>
              <a:t> </a:t>
            </a:r>
            <a:r>
              <a:rPr lang="en-US" sz="3000" b="1" dirty="0">
                <a:effectLst>
                  <a:outerShdw blurRad="38100" dist="38100" dir="2700000" algn="tl">
                    <a:srgbClr val="000000">
                      <a:alpha val="43137"/>
                    </a:srgbClr>
                  </a:outerShdw>
                </a:effectLst>
              </a:rPr>
              <a:t>– </a:t>
            </a:r>
            <a:r>
              <a:rPr lang="en-US" sz="3000" dirty="0">
                <a:effectLst>
                  <a:outerShdw blurRad="38100" dist="38100" dir="2700000" algn="tl">
                    <a:srgbClr val="000000">
                      <a:alpha val="43137"/>
                    </a:srgbClr>
                  </a:outerShdw>
                </a:effectLst>
              </a:rPr>
              <a:t>not everywhere at once, not suddenly, but gradually like a seed growing in a field, like yeast spreading in a lump of bread dough, like light spreading across the sky at dawn.”</a:t>
            </a:r>
          </a:p>
        </p:txBody>
      </p:sp>
      <p:sp>
        <p:nvSpPr>
          <p:cNvPr id="16388" name="Text Box 4"/>
          <p:cNvSpPr txBox="1">
            <a:spLocks noChangeArrowheads="1"/>
          </p:cNvSpPr>
          <p:nvPr/>
        </p:nvSpPr>
        <p:spPr bwMode="auto">
          <a:xfrm>
            <a:off x="1714500" y="6248400"/>
            <a:ext cx="5715000" cy="400110"/>
          </a:xfrm>
          <a:prstGeom prst="rect">
            <a:avLst/>
          </a:prstGeom>
          <a:noFill/>
          <a:ln w="9525">
            <a:noFill/>
            <a:miter lim="800000"/>
            <a:headEnd/>
            <a:tailEnd/>
          </a:ln>
        </p:spPr>
        <p:txBody>
          <a:bodyPr wrap="square">
            <a:spAutoFit/>
          </a:bodyPr>
          <a:lstStyle/>
          <a:p>
            <a:pPr algn="ctr">
              <a:spcBef>
                <a:spcPct val="50000"/>
              </a:spcBef>
            </a:pPr>
            <a:r>
              <a:rPr lang="en-US" sz="2000" dirty="0">
                <a:effectLst>
                  <a:outerShdw blurRad="38100" dist="38100" dir="2700000" algn="tl">
                    <a:srgbClr val="000000">
                      <a:alpha val="43137"/>
                    </a:srgbClr>
                  </a:outerShdw>
                </a:effectLst>
                <a:latin typeface="Calibri" panose="020F0502020204030204" pitchFamily="34" charset="0"/>
              </a:rPr>
              <a:t>Brian McLaren, </a:t>
            </a:r>
            <a:r>
              <a:rPr lang="en-US" sz="2000" i="1" dirty="0">
                <a:effectLst>
                  <a:outerShdw blurRad="38100" dist="38100" dir="2700000" algn="tl">
                    <a:srgbClr val="000000">
                      <a:alpha val="43137"/>
                    </a:srgbClr>
                  </a:outerShdw>
                </a:effectLst>
                <a:latin typeface="Calibri" panose="020F0502020204030204" pitchFamily="34" charset="0"/>
              </a:rPr>
              <a:t>A Generous Orthodoxy</a:t>
            </a:r>
            <a:r>
              <a:rPr lang="en-US" sz="2000" dirty="0">
                <a:effectLst>
                  <a:outerShdw blurRad="38100" dist="38100" dir="2700000" algn="tl">
                    <a:srgbClr val="000000">
                      <a:alpha val="43137"/>
                    </a:srgbClr>
                  </a:outerShdw>
                </a:effectLst>
                <a:latin typeface="Calibri" panose="020F0502020204030204" pitchFamily="34" charset="0"/>
              </a:rPr>
              <a:t>, 111.</a:t>
            </a:r>
          </a:p>
        </p:txBody>
      </p:sp>
      <p:pic>
        <p:nvPicPr>
          <p:cNvPr id="7" name="Picture 2" descr="http://3.bp.blogspot.com/-QEkPt30fRNQ/US-EfJsZfRI/AAAAAAAASK4/JnP_SUUHRas/s1600/a.jpg">
            <a:extLst>
              <a:ext uri="{FF2B5EF4-FFF2-40B4-BE49-F238E27FC236}">
                <a16:creationId xmlns:a16="http://schemas.microsoft.com/office/drawing/2014/main" id="{12B28BC8-1B27-47D0-AFEE-B205C5F12014}"/>
              </a:ext>
            </a:extLst>
          </p:cNvPr>
          <p:cNvPicPr>
            <a:picLocks noChangeAspect="1" noChangeArrowheads="1"/>
          </p:cNvPicPr>
          <p:nvPr/>
        </p:nvPicPr>
        <p:blipFill>
          <a:blip r:embed="rId2" cstate="print"/>
          <a:srcRect/>
          <a:stretch>
            <a:fillRect/>
          </a:stretch>
        </p:blipFill>
        <p:spPr bwMode="auto">
          <a:xfrm>
            <a:off x="3480108" y="4632960"/>
            <a:ext cx="2183784" cy="1463040"/>
          </a:xfrm>
          <a:prstGeom prst="rect">
            <a:avLst/>
          </a:prstGeom>
          <a:noFill/>
          <a:ln w="9525">
            <a:noFill/>
            <a:miter lim="800000"/>
            <a:headEnd/>
            <a:tailEnd/>
          </a:ln>
        </p:spPr>
      </p:pic>
    </p:spTree>
    <p:extLst>
      <p:ext uri="{BB962C8B-B14F-4D97-AF65-F5344CB8AC3E}">
        <p14:creationId xmlns:p14="http://schemas.microsoft.com/office/powerpoint/2010/main" val="3352396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5C110834-AA45-4ED8-884A-7484CE886F43}"/>
              </a:ext>
            </a:extLst>
          </p:cNvPr>
          <p:cNvSpPr>
            <a:spLocks noGrp="1" noChangeArrowheads="1"/>
          </p:cNvSpPr>
          <p:nvPr>
            <p:ph type="title"/>
          </p:nvPr>
        </p:nvSpPr>
        <p:spPr>
          <a:xfrm>
            <a:off x="628650" y="228600"/>
            <a:ext cx="7886700" cy="777874"/>
          </a:xfrm>
          <a:ln>
            <a:miter lim="800000"/>
            <a:headEnd/>
            <a:tailEnd/>
          </a:ln>
        </p:spPr>
        <p:txBody>
          <a:bodyPr>
            <a:normAutofit/>
          </a:bodyPr>
          <a:lstStyle/>
          <a:p>
            <a:pPr algn="ctr" eaLnBrk="1" hangingPunct="1">
              <a:defRPr/>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rPr>
              <a:t>VII. Purposes of the Local Church</a:t>
            </a:r>
          </a:p>
        </p:txBody>
      </p:sp>
      <p:sp>
        <p:nvSpPr>
          <p:cNvPr id="14339" name="Rectangle 3">
            <a:extLst>
              <a:ext uri="{FF2B5EF4-FFF2-40B4-BE49-F238E27FC236}">
                <a16:creationId xmlns:a16="http://schemas.microsoft.com/office/drawing/2014/main" id="{68B7DCC6-7FF8-4283-A613-52CA565971B1}"/>
              </a:ext>
            </a:extLst>
          </p:cNvPr>
          <p:cNvSpPr>
            <a:spLocks noGrp="1" noChangeArrowheads="1"/>
          </p:cNvSpPr>
          <p:nvPr>
            <p:ph type="body" idx="1"/>
          </p:nvPr>
        </p:nvSpPr>
        <p:spPr>
          <a:xfrm>
            <a:off x="3124200" y="1600200"/>
            <a:ext cx="5715000" cy="3733800"/>
          </a:xfrm>
        </p:spPr>
        <p:txBody>
          <a:bodyPr>
            <a:normAutofit/>
          </a:bodyPr>
          <a:lstStyle/>
          <a:p>
            <a:pPr marL="457200" indent="-457200" eaLnBrk="1" hangingPunct="1">
              <a:spcBef>
                <a:spcPts val="0"/>
              </a:spcBef>
              <a:spcAft>
                <a:spcPts val="3600"/>
              </a:spcAft>
              <a:buClr>
                <a:srgbClr val="00FFFF"/>
              </a:buClr>
              <a:defRPr/>
            </a:pPr>
            <a:r>
              <a:rPr lang="en-US" sz="3200" dirty="0">
                <a:effectLst>
                  <a:outerShdw blurRad="38100" dist="38100" dir="2700000" algn="tl">
                    <a:srgbClr val="000000">
                      <a:alpha val="43137"/>
                    </a:srgbClr>
                  </a:outerShdw>
                </a:effectLst>
              </a:rPr>
              <a:t>Glorify God (Eph 3:21)</a:t>
            </a:r>
          </a:p>
          <a:p>
            <a:pPr marL="457200" indent="-457200" eaLnBrk="1" hangingPunct="1">
              <a:spcBef>
                <a:spcPts val="0"/>
              </a:spcBef>
              <a:spcAft>
                <a:spcPts val="3600"/>
              </a:spcAft>
              <a:buClr>
                <a:srgbClr val="00FFFF"/>
              </a:buClr>
              <a:defRPr/>
            </a:pPr>
            <a:r>
              <a:rPr lang="en-US" sz="3200" dirty="0">
                <a:effectLst>
                  <a:outerShdw blurRad="38100" dist="38100" dir="2700000" algn="tl">
                    <a:srgbClr val="000000">
                      <a:alpha val="43137"/>
                    </a:srgbClr>
                  </a:outerShdw>
                </a:effectLst>
              </a:rPr>
              <a:t>Edify the saints (Eph 4:11-16)</a:t>
            </a:r>
          </a:p>
          <a:p>
            <a:pPr marL="457200" indent="-457200" eaLnBrk="1" hangingPunct="1">
              <a:spcBef>
                <a:spcPts val="0"/>
              </a:spcBef>
              <a:spcAft>
                <a:spcPts val="3600"/>
              </a:spcAft>
              <a:buClr>
                <a:srgbClr val="00FFFF"/>
              </a:buClr>
              <a:defRPr/>
            </a:pPr>
            <a:r>
              <a:rPr lang="en-US" sz="3200" dirty="0">
                <a:effectLst>
                  <a:outerShdw blurRad="38100" dist="38100" dir="2700000" algn="tl">
                    <a:srgbClr val="000000">
                      <a:alpha val="43137"/>
                    </a:srgbClr>
                  </a:outerShdw>
                </a:effectLst>
              </a:rPr>
              <a:t>Fulfill the Great Commission (Matt 28:18-20)</a:t>
            </a:r>
          </a:p>
        </p:txBody>
      </p:sp>
      <p:pic>
        <p:nvPicPr>
          <p:cNvPr id="72708" name="Picture 2" descr="https://encrypted-tbn1.gstatic.com/images?q=tbn:ANd9GcRVEkk3EF6aIGxY0Yz0z_uevMi3B1FPvrIm0btZT0dvwfQOys6K">
            <a:extLst>
              <a:ext uri="{FF2B5EF4-FFF2-40B4-BE49-F238E27FC236}">
                <a16:creationId xmlns:a16="http://schemas.microsoft.com/office/drawing/2014/main" id="{EAF4AD47-3C1A-440C-9761-C29244245D7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1000" y="1752600"/>
            <a:ext cx="20574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77516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0" y="1148160"/>
            <a:ext cx="9144000" cy="3195239"/>
          </a:xfrm>
        </p:spPr>
        <p:txBody>
          <a:bodyPr/>
          <a:lstStyle/>
          <a:p>
            <a:pPr marL="0" indent="0" algn="just" eaLnBrk="1" hangingPunct="1">
              <a:buFont typeface="Wingdings" panose="05000000000000000000" pitchFamily="2" charset="2"/>
              <a:buNone/>
              <a:defRPr/>
            </a:pPr>
            <a:r>
              <a:rPr lang="en-US" dirty="0">
                <a:effectLst>
                  <a:outerShdw blurRad="38100" dist="38100" dir="2700000" algn="tl">
                    <a:srgbClr val="000000">
                      <a:alpha val="43137"/>
                    </a:srgbClr>
                  </a:outerShdw>
                </a:effectLst>
                <a:latin typeface="Calibri" panose="020F0502020204030204" pitchFamily="34" charset="0"/>
              </a:rPr>
              <a:t>“I stand before you confidently right now and say to you that God is going to use you to change the world...I'm looking at a stadium full of people right now who are telling God they will do </a:t>
            </a:r>
            <a:r>
              <a:rPr lang="en-US" b="1" i="1" u="sng" dirty="0">
                <a:solidFill>
                  <a:srgbClr val="FFFFCC"/>
                </a:solidFill>
                <a:effectLst>
                  <a:outerShdw blurRad="38100" dist="38100" dir="2700000" algn="tl">
                    <a:srgbClr val="000000">
                      <a:alpha val="43137"/>
                    </a:srgbClr>
                  </a:outerShdw>
                </a:effectLst>
                <a:latin typeface="Calibri" panose="020F0502020204030204" pitchFamily="34" charset="0"/>
              </a:rPr>
              <a:t>whatever it takes to establish God's Kingdom</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rPr>
              <a:t> "on earth</a:t>
            </a:r>
            <a:r>
              <a:rPr lang="en-US" b="1"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dirty="0">
                <a:effectLst>
                  <a:outerShdw blurRad="38100" dist="38100" dir="2700000" algn="tl">
                    <a:srgbClr val="000000">
                      <a:alpha val="43137"/>
                    </a:srgbClr>
                  </a:outerShdw>
                </a:effectLst>
                <a:latin typeface="Calibri" panose="020F0502020204030204" pitchFamily="34" charset="0"/>
              </a:rPr>
              <a:t>as it is in heaven." What will happen if the followers of Jesus say to Him, "We are yours?" What kind of spiritual awakening will occur?”</a:t>
            </a:r>
          </a:p>
        </p:txBody>
      </p:sp>
      <p:sp>
        <p:nvSpPr>
          <p:cNvPr id="80900" name="Text Box 4"/>
          <p:cNvSpPr txBox="1">
            <a:spLocks noChangeArrowheads="1"/>
          </p:cNvSpPr>
          <p:nvPr/>
        </p:nvSpPr>
        <p:spPr bwMode="auto">
          <a:xfrm>
            <a:off x="1687513" y="6324600"/>
            <a:ext cx="57689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Bef>
                <a:spcPct val="50000"/>
              </a:spcBef>
            </a:pPr>
            <a:r>
              <a:rPr lang="en-US" altLang="en-US" sz="1800" dirty="0">
                <a:effectLst>
                  <a:outerShdw blurRad="38100" dist="38100" dir="2700000" algn="tl">
                    <a:srgbClr val="000000">
                      <a:alpha val="43137"/>
                    </a:srgbClr>
                  </a:outerShdw>
                </a:effectLst>
                <a:latin typeface="Calibri" panose="020F0502020204030204" pitchFamily="34" charset="0"/>
              </a:rPr>
              <a:t>Rick Warren, cited in Oakland, </a:t>
            </a:r>
            <a:r>
              <a:rPr lang="en-US" altLang="en-US" sz="1800" i="1" dirty="0">
                <a:effectLst>
                  <a:outerShdw blurRad="38100" dist="38100" dir="2700000" algn="tl">
                    <a:srgbClr val="000000">
                      <a:alpha val="43137"/>
                    </a:srgbClr>
                  </a:outerShdw>
                </a:effectLst>
                <a:latin typeface="Calibri" panose="020F0502020204030204" pitchFamily="34" charset="0"/>
                <a:cs typeface="Arial" charset="0"/>
              </a:rPr>
              <a:t>Faith Undone, </a:t>
            </a:r>
            <a:r>
              <a:rPr lang="en-US" altLang="en-US" sz="1800" dirty="0">
                <a:effectLst>
                  <a:outerShdw blurRad="38100" dist="38100" dir="2700000" algn="tl">
                    <a:srgbClr val="000000">
                      <a:alpha val="43137"/>
                    </a:srgbClr>
                  </a:outerShdw>
                </a:effectLst>
                <a:latin typeface="Calibri" panose="020F0502020204030204" pitchFamily="34" charset="0"/>
              </a:rPr>
              <a:t>Kindle edition.</a:t>
            </a:r>
          </a:p>
        </p:txBody>
      </p:sp>
      <p:sp>
        <p:nvSpPr>
          <p:cNvPr id="7" name="Rectangle 2"/>
          <p:cNvSpPr>
            <a:spLocks noGrp="1" noChangeArrowheads="1"/>
          </p:cNvSpPr>
          <p:nvPr>
            <p:ph type="title" idx="4294967295"/>
          </p:nvPr>
        </p:nvSpPr>
        <p:spPr>
          <a:xfrm>
            <a:off x="1524000" y="228600"/>
            <a:ext cx="6096000" cy="685800"/>
          </a:xfrm>
        </p:spPr>
        <p:txBody>
          <a:bodyPr/>
          <a:lstStyle/>
          <a:p>
            <a:pPr algn="ctr" eaLnBrk="1" hangingPunct="1"/>
            <a:r>
              <a:rPr lang="en-US" sz="3600" dirty="0">
                <a:effectLst>
                  <a:outerShdw blurRad="38100" dist="38100" dir="2700000" algn="tl">
                    <a:srgbClr val="000000">
                      <a:alpha val="43137"/>
                    </a:srgbClr>
                  </a:outerShdw>
                </a:effectLst>
              </a:rPr>
              <a:t>Church &amp; Kingdom Confusion</a:t>
            </a:r>
          </a:p>
        </p:txBody>
      </p:sp>
      <p:pic>
        <p:nvPicPr>
          <p:cNvPr id="6" name="Picture 5">
            <a:extLst>
              <a:ext uri="{FF2B5EF4-FFF2-40B4-BE49-F238E27FC236}">
                <a16:creationId xmlns:a16="http://schemas.microsoft.com/office/drawing/2014/main" id="{6FA5DADB-F0DD-42AC-88CB-785721FB162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1" y="76200"/>
            <a:ext cx="1438781"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814087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76200" y="1148162"/>
            <a:ext cx="8991600" cy="3881038"/>
          </a:xfrm>
        </p:spPr>
        <p:txBody>
          <a:bodyPr/>
          <a:lstStyle/>
          <a:p>
            <a:pPr marL="0" indent="0" algn="just">
              <a:buNone/>
              <a:defRPr/>
            </a:pPr>
            <a:r>
              <a:rPr lang="en-US" dirty="0">
                <a:effectLst>
                  <a:outerShdw blurRad="38100" dist="38100" dir="2700000" algn="tl">
                    <a:srgbClr val="000000">
                      <a:alpha val="43137"/>
                    </a:srgbClr>
                  </a:outerShdw>
                </a:effectLst>
              </a:rPr>
              <a:t>“If we are to be a part of this </a:t>
            </a:r>
            <a:r>
              <a:rPr lang="en-US" b="1" u="sng" dirty="0">
                <a:solidFill>
                  <a:srgbClr val="FFFFCC"/>
                </a:solidFill>
                <a:effectLst>
                  <a:outerShdw blurRad="38100" dist="38100" dir="2700000" algn="tl">
                    <a:srgbClr val="000000">
                      <a:alpha val="43137"/>
                    </a:srgbClr>
                  </a:outerShdw>
                </a:effectLst>
              </a:rPr>
              <a:t>coming kingdom</a:t>
            </a:r>
            <a:r>
              <a:rPr lang="en-US" dirty="0">
                <a:effectLst>
                  <a:outerShdw blurRad="38100" dist="38100" dir="2700000" algn="tl">
                    <a:srgbClr val="000000">
                      <a:alpha val="43137"/>
                    </a:srgbClr>
                  </a:outerShdw>
                </a:effectLst>
              </a:rPr>
              <a:t>, God expects our lives – our churches and faith communities too – to be characterized by these authentic signs of our own transformation: compassion, mercy, justice, and love – demonstrated </a:t>
            </a:r>
            <a:r>
              <a:rPr lang="en-US" i="1" dirty="0">
                <a:effectLst>
                  <a:outerShdw blurRad="38100" dist="38100" dir="2700000" algn="tl">
                    <a:srgbClr val="000000">
                      <a:alpha val="43137"/>
                    </a:srgbClr>
                  </a:outerShdw>
                </a:effectLst>
              </a:rPr>
              <a:t>tangibly</a:t>
            </a:r>
            <a:r>
              <a:rPr lang="en-US" dirty="0">
                <a:effectLst>
                  <a:outerShdw blurRad="38100" dist="38100" dir="2700000" algn="tl">
                    <a:srgbClr val="000000">
                      <a:alpha val="43137"/>
                    </a:srgbClr>
                  </a:outerShdw>
                </a:effectLst>
              </a:rPr>
              <a:t>. Only then will our light break forth like the dawn, our healing quickly appear, and our cries for help be answered with a divine </a:t>
            </a:r>
            <a:r>
              <a:rPr lang="en-US" i="1" dirty="0">
                <a:effectLst>
                  <a:outerShdw blurRad="38100" dist="38100" dir="2700000" algn="tl">
                    <a:srgbClr val="000000">
                      <a:alpha val="43137"/>
                    </a:srgbClr>
                  </a:outerShdw>
                </a:effectLst>
              </a:rPr>
              <a:t>Here am I.</a:t>
            </a:r>
            <a:r>
              <a:rPr lang="en-US" dirty="0">
                <a:effectLst>
                  <a:outerShdw blurRad="38100" dist="38100" dir="2700000" algn="tl">
                    <a:srgbClr val="000000">
                      <a:alpha val="43137"/>
                    </a:srgbClr>
                  </a:outerShdw>
                </a:effectLst>
              </a:rPr>
              <a:t>”</a:t>
            </a:r>
          </a:p>
        </p:txBody>
      </p:sp>
      <p:sp>
        <p:nvSpPr>
          <p:cNvPr id="21508" name="Text Box 4"/>
          <p:cNvSpPr txBox="1">
            <a:spLocks noChangeArrowheads="1"/>
          </p:cNvSpPr>
          <p:nvPr/>
        </p:nvSpPr>
        <p:spPr bwMode="auto">
          <a:xfrm>
            <a:off x="838200" y="6324600"/>
            <a:ext cx="7620000" cy="400110"/>
          </a:xfrm>
          <a:prstGeom prst="rect">
            <a:avLst/>
          </a:prstGeom>
          <a:noFill/>
          <a:ln w="9525">
            <a:noFill/>
            <a:miter lim="800000"/>
            <a:headEnd/>
            <a:tailEnd/>
          </a:ln>
        </p:spPr>
        <p:txBody>
          <a:bodyPr>
            <a:spAutoFit/>
          </a:bodyPr>
          <a:lstStyle/>
          <a:p>
            <a:pPr algn="ctr">
              <a:spcBef>
                <a:spcPct val="50000"/>
              </a:spcBef>
            </a:pPr>
            <a:r>
              <a:rPr lang="en-US" sz="2000" dirty="0">
                <a:effectLst>
                  <a:outerShdw blurRad="38100" dist="38100" dir="2700000" algn="tl">
                    <a:srgbClr val="000000">
                      <a:alpha val="43137"/>
                    </a:srgbClr>
                  </a:outerShdw>
                </a:effectLst>
                <a:latin typeface="Calibri" panose="020F0502020204030204" pitchFamily="34" charset="0"/>
              </a:rPr>
              <a:t>Stearns, </a:t>
            </a:r>
            <a:r>
              <a:rPr lang="en-US" sz="2000" i="1" dirty="0">
                <a:effectLst>
                  <a:outerShdw blurRad="38100" dist="38100" dir="2700000" algn="tl">
                    <a:srgbClr val="000000">
                      <a:alpha val="43137"/>
                    </a:srgbClr>
                  </a:outerShdw>
                </a:effectLst>
                <a:latin typeface="Calibri" panose="020F0502020204030204" pitchFamily="34" charset="0"/>
              </a:rPr>
              <a:t>Hole in the Gospel</a:t>
            </a:r>
            <a:r>
              <a:rPr lang="en-US" sz="2000" dirty="0">
                <a:effectLst>
                  <a:outerShdw blurRad="38100" dist="38100" dir="2700000" algn="tl">
                    <a:srgbClr val="000000">
                      <a:alpha val="43137"/>
                    </a:srgbClr>
                  </a:outerShdw>
                </a:effectLst>
                <a:latin typeface="Calibri" panose="020F0502020204030204" pitchFamily="34" charset="0"/>
              </a:rPr>
              <a:t>, 57.</a:t>
            </a:r>
          </a:p>
        </p:txBody>
      </p:sp>
      <p:sp>
        <p:nvSpPr>
          <p:cNvPr id="6" name="Rectangle 2"/>
          <p:cNvSpPr txBox="1">
            <a:spLocks noChangeArrowheads="1"/>
          </p:cNvSpPr>
          <p:nvPr/>
        </p:nvSpPr>
        <p:spPr bwMode="auto">
          <a:xfrm>
            <a:off x="1676400" y="228600"/>
            <a:ext cx="5791200" cy="685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Church &amp; Kingdom Confusion</a:t>
            </a:r>
          </a:p>
        </p:txBody>
      </p:sp>
      <p:pic>
        <p:nvPicPr>
          <p:cNvPr id="8"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50883"/>
            <a:ext cx="1637837" cy="1097280"/>
          </a:xfrm>
          <a:prstGeom prst="rect">
            <a:avLst/>
          </a:prstGeom>
          <a:noFill/>
          <a:ln w="9525">
            <a:noFill/>
            <a:miter lim="800000"/>
            <a:headEnd/>
            <a:tailEnd/>
          </a:ln>
        </p:spPr>
      </p:pic>
    </p:spTree>
    <p:extLst>
      <p:ext uri="{BB962C8B-B14F-4D97-AF65-F5344CB8AC3E}">
        <p14:creationId xmlns:p14="http://schemas.microsoft.com/office/powerpoint/2010/main" val="17394603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0" y="1148162"/>
            <a:ext cx="9144000" cy="3957237"/>
          </a:xfrm>
        </p:spPr>
        <p:txBody>
          <a:bodyPr/>
          <a:lstStyle/>
          <a:p>
            <a:pPr marL="0" indent="0" algn="just">
              <a:buNone/>
              <a:defRPr/>
            </a:pPr>
            <a:r>
              <a:rPr lang="en-US" sz="3000" dirty="0">
                <a:effectLst>
                  <a:outerShdw blurRad="38100" dist="38100" dir="2700000" algn="tl">
                    <a:srgbClr val="000000">
                      <a:alpha val="43137"/>
                    </a:srgbClr>
                  </a:outerShdw>
                </a:effectLst>
              </a:rPr>
              <a:t>“The gospel that we have been given – the whole gospel – is God’s vision for a new way of living…</a:t>
            </a:r>
            <a:r>
              <a:rPr lang="en-US" sz="3000" b="1" u="sng" dirty="0">
                <a:solidFill>
                  <a:srgbClr val="FFFFCC"/>
                </a:solidFill>
                <a:effectLst>
                  <a:outerShdw blurRad="38100" dist="38100" dir="2700000" algn="tl">
                    <a:srgbClr val="000000">
                      <a:alpha val="43137"/>
                    </a:srgbClr>
                  </a:outerShdw>
                </a:effectLst>
              </a:rPr>
              <a:t>Christ’s vision was of a redeemed world order populated by redeemed people – </a:t>
            </a:r>
            <a:r>
              <a:rPr lang="en-US" sz="3000" b="1" i="1" u="sng" dirty="0">
                <a:solidFill>
                  <a:srgbClr val="FFFFCC"/>
                </a:solidFill>
                <a:effectLst>
                  <a:outerShdw blurRad="38100" dist="38100" dir="2700000" algn="tl">
                    <a:srgbClr val="000000">
                      <a:alpha val="43137"/>
                    </a:srgbClr>
                  </a:outerShdw>
                </a:effectLst>
              </a:rPr>
              <a:t>now</a:t>
            </a:r>
            <a:r>
              <a:rPr lang="en-US" sz="3000" i="1" dirty="0">
                <a:effectLst>
                  <a:outerShdw blurRad="38100" dist="38100" dir="2700000" algn="tl">
                    <a:srgbClr val="000000">
                      <a:alpha val="43137"/>
                    </a:srgbClr>
                  </a:outerShdw>
                </a:effectLst>
              </a:rPr>
              <a:t>. To accomplish this, we are to be salt and light </a:t>
            </a:r>
            <a:r>
              <a:rPr lang="en-US" sz="3000" dirty="0">
                <a:effectLst>
                  <a:outerShdw blurRad="38100" dist="38100" dir="2700000" algn="tl">
                    <a:srgbClr val="000000">
                      <a:alpha val="43137"/>
                    </a:srgbClr>
                  </a:outerShdw>
                </a:effectLst>
              </a:rPr>
              <a:t>in a dark and fallen world, the “yeast” that leavens the whole loaf of bread (the whole of society). </a:t>
            </a:r>
            <a:r>
              <a:rPr lang="en-US" sz="3000" i="1" dirty="0">
                <a:effectLst>
                  <a:outerShdw blurRad="38100" dist="38100" dir="2700000" algn="tl">
                    <a:srgbClr val="000000">
                      <a:alpha val="43137"/>
                    </a:srgbClr>
                  </a:outerShdw>
                </a:effectLst>
              </a:rPr>
              <a:t>We are the ones God has </a:t>
            </a:r>
            <a:r>
              <a:rPr lang="en-US" sz="3000" dirty="0">
                <a:effectLst>
                  <a:outerShdw blurRad="38100" dist="38100" dir="2700000" algn="tl">
                    <a:srgbClr val="000000">
                      <a:alpha val="43137"/>
                    </a:srgbClr>
                  </a:outerShdw>
                </a:effectLst>
              </a:rPr>
              <a:t>called to be His Church. It’s up to us. </a:t>
            </a:r>
            <a:r>
              <a:rPr lang="en-US" sz="3000" i="1" dirty="0">
                <a:effectLst>
                  <a:outerShdw blurRad="38100" dist="38100" dir="2700000" algn="tl">
                    <a:srgbClr val="000000">
                      <a:alpha val="43137"/>
                    </a:srgbClr>
                  </a:outerShdw>
                </a:effectLst>
              </a:rPr>
              <a:t>We are to be the </a:t>
            </a:r>
            <a:r>
              <a:rPr lang="en-US" sz="3000" dirty="0">
                <a:effectLst>
                  <a:outerShdw blurRad="38100" dist="38100" dir="2700000" algn="tl">
                    <a:srgbClr val="000000">
                      <a:alpha val="43137"/>
                    </a:srgbClr>
                  </a:outerShdw>
                </a:effectLst>
              </a:rPr>
              <a:t>change. But a changed world requires </a:t>
            </a:r>
            <a:r>
              <a:rPr lang="en-US" sz="3000" i="1" dirty="0">
                <a:effectLst>
                  <a:outerShdw blurRad="38100" dist="38100" dir="2700000" algn="tl">
                    <a:srgbClr val="000000">
                      <a:alpha val="43137"/>
                    </a:srgbClr>
                  </a:outerShdw>
                </a:effectLst>
              </a:rPr>
              <a:t>change agents, and </a:t>
            </a:r>
            <a:r>
              <a:rPr lang="en-US" sz="3000" dirty="0">
                <a:effectLst>
                  <a:outerShdw blurRad="38100" dist="38100" dir="2700000" algn="tl">
                    <a:srgbClr val="000000">
                      <a:alpha val="43137"/>
                    </a:srgbClr>
                  </a:outerShdw>
                </a:effectLst>
              </a:rPr>
              <a:t>change agents are people who have first been changed themselves.”</a:t>
            </a:r>
          </a:p>
        </p:txBody>
      </p:sp>
      <p:sp>
        <p:nvSpPr>
          <p:cNvPr id="22532" name="Text Box 4"/>
          <p:cNvSpPr txBox="1">
            <a:spLocks noChangeArrowheads="1"/>
          </p:cNvSpPr>
          <p:nvPr/>
        </p:nvSpPr>
        <p:spPr bwMode="auto">
          <a:xfrm>
            <a:off x="838200" y="6305490"/>
            <a:ext cx="7620000" cy="400110"/>
          </a:xfrm>
          <a:prstGeom prst="rect">
            <a:avLst/>
          </a:prstGeom>
          <a:noFill/>
          <a:ln w="9525">
            <a:noFill/>
            <a:miter lim="800000"/>
            <a:headEnd/>
            <a:tailEnd/>
          </a:ln>
        </p:spPr>
        <p:txBody>
          <a:bodyPr>
            <a:spAutoFit/>
          </a:bodyPr>
          <a:lstStyle/>
          <a:p>
            <a:pPr algn="ctr">
              <a:spcBef>
                <a:spcPct val="50000"/>
              </a:spcBef>
            </a:pPr>
            <a:r>
              <a:rPr lang="en-US" sz="2000" dirty="0">
                <a:effectLst>
                  <a:outerShdw blurRad="38100" dist="38100" dir="2700000" algn="tl">
                    <a:srgbClr val="000000">
                      <a:alpha val="43137"/>
                    </a:srgbClr>
                  </a:outerShdw>
                </a:effectLst>
                <a:latin typeface="Calibri" panose="020F0502020204030204" pitchFamily="34" charset="0"/>
              </a:rPr>
              <a:t>Stearns, </a:t>
            </a:r>
            <a:r>
              <a:rPr lang="en-US" sz="2000" i="1" dirty="0">
                <a:effectLst>
                  <a:outerShdw blurRad="38100" dist="38100" dir="2700000" algn="tl">
                    <a:srgbClr val="000000">
                      <a:alpha val="43137"/>
                    </a:srgbClr>
                  </a:outerShdw>
                </a:effectLst>
                <a:latin typeface="Calibri" panose="020F0502020204030204" pitchFamily="34" charset="0"/>
              </a:rPr>
              <a:t>Hole in the Gospel</a:t>
            </a:r>
            <a:r>
              <a:rPr lang="en-US" sz="2000" dirty="0">
                <a:effectLst>
                  <a:outerShdw blurRad="38100" dist="38100" dir="2700000" algn="tl">
                    <a:srgbClr val="000000">
                      <a:alpha val="43137"/>
                    </a:srgbClr>
                  </a:outerShdw>
                </a:effectLst>
                <a:latin typeface="Calibri" panose="020F0502020204030204" pitchFamily="34" charset="0"/>
              </a:rPr>
              <a:t>, 276, 243-44.</a:t>
            </a:r>
          </a:p>
        </p:txBody>
      </p:sp>
      <p:sp>
        <p:nvSpPr>
          <p:cNvPr id="7" name="Rectangle 2"/>
          <p:cNvSpPr txBox="1">
            <a:spLocks noChangeArrowheads="1"/>
          </p:cNvSpPr>
          <p:nvPr/>
        </p:nvSpPr>
        <p:spPr bwMode="auto">
          <a:xfrm>
            <a:off x="1562100" y="228600"/>
            <a:ext cx="6019800" cy="685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Church &amp; Kingdom Confusion</a:t>
            </a:r>
          </a:p>
        </p:txBody>
      </p:sp>
      <p:pic>
        <p:nvPicPr>
          <p:cNvPr id="6" name="Picture 2" descr="http://3.bp.blogspot.com/-QEkPt30fRNQ/US-EfJsZfRI/AAAAAAAASK4/JnP_SUUHRas/s1600/a.jpg">
            <a:extLst>
              <a:ext uri="{FF2B5EF4-FFF2-40B4-BE49-F238E27FC236}">
                <a16:creationId xmlns:a16="http://schemas.microsoft.com/office/drawing/2014/main" id="{E1EBEB21-BA21-4216-A325-F97F1B4AA67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50883"/>
            <a:ext cx="1637837" cy="1097280"/>
          </a:xfrm>
          <a:prstGeom prst="rect">
            <a:avLst/>
          </a:prstGeom>
          <a:noFill/>
          <a:ln w="9525">
            <a:noFill/>
            <a:miter lim="800000"/>
            <a:headEnd/>
            <a:tailEnd/>
          </a:ln>
        </p:spPr>
      </p:pic>
    </p:spTree>
    <p:extLst>
      <p:ext uri="{BB962C8B-B14F-4D97-AF65-F5344CB8AC3E}">
        <p14:creationId xmlns:p14="http://schemas.microsoft.com/office/powerpoint/2010/main" val="22402735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66700"/>
            <a:ext cx="2943069"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1027"/>
          <p:cNvSpPr txBox="1">
            <a:spLocks noChangeArrowheads="1"/>
          </p:cNvSpPr>
          <p:nvPr/>
        </p:nvSpPr>
        <p:spPr bwMode="auto">
          <a:xfrm>
            <a:off x="3467100" y="1905000"/>
            <a:ext cx="2209800" cy="2895600"/>
          </a:xfrm>
          <a:prstGeom prst="rect">
            <a:avLst/>
          </a:prstGeom>
          <a:noFill/>
          <a:ln>
            <a:noFill/>
          </a:ln>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kern="0" dirty="0">
                <a:effectLst>
                  <a:outerShdw blurRad="38100" dist="38100" dir="2700000" algn="tl">
                    <a:srgbClr val="000000">
                      <a:alpha val="43137"/>
                    </a:srgbClr>
                  </a:outerShdw>
                </a:effectLst>
              </a:rPr>
              <a:t>Statue </a:t>
            </a:r>
          </a:p>
          <a:p>
            <a:pPr algn="ctr" eaLnBrk="1" hangingPunct="1">
              <a:defRPr/>
            </a:pPr>
            <a:r>
              <a:rPr lang="en-US" altLang="en-US" kern="0" dirty="0">
                <a:effectLst>
                  <a:outerShdw blurRad="38100" dist="38100" dir="2700000" algn="tl">
                    <a:srgbClr val="000000">
                      <a:alpha val="43137"/>
                    </a:srgbClr>
                  </a:outerShdw>
                </a:effectLst>
              </a:rPr>
              <a:t>&amp; </a:t>
            </a:r>
          </a:p>
          <a:p>
            <a:pPr algn="ctr" eaLnBrk="1" hangingPunct="1">
              <a:defRPr/>
            </a:pPr>
            <a:r>
              <a:rPr lang="en-US" altLang="en-US" kern="0" dirty="0">
                <a:effectLst>
                  <a:outerShdw blurRad="38100" dist="38100" dir="2700000" algn="tl">
                    <a:srgbClr val="000000">
                      <a:alpha val="43137"/>
                    </a:srgbClr>
                  </a:outerShdw>
                </a:effectLst>
              </a:rPr>
              <a:t>Stone</a:t>
            </a:r>
          </a:p>
        </p:txBody>
      </p:sp>
      <p:pic>
        <p:nvPicPr>
          <p:cNvPr id="4" name="Picture 1026" descr="C:\STATUE.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72330" y="266700"/>
            <a:ext cx="2943069"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94319298"/>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70F0BF-8E4A-4AE2-BCF8-7D7C7DC59AF2}"/>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477875"/>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Daniel 2:44</a:t>
            </a:r>
          </a:p>
          <a:p>
            <a:pPr algn="just">
              <a:spcBef>
                <a:spcPts val="600"/>
              </a:spcBef>
              <a:spcAft>
                <a:spcPts val="60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the days of those kings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God of heaven will set up a kingdom</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will never be destroyed, and </a:t>
            </a:r>
            <a:r>
              <a:rPr lang="en-US" sz="3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kingdom will not be left for another people; it will crush and put an end to all these kingdoms, but it will itself endure forever.”</a:t>
            </a:r>
            <a:endParaRPr lang="en-US" altLang="en-US" sz="34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2" descr="http://3.bp.blogspot.com/-QEkPt30fRNQ/US-EfJsZfRI/AAAAAAAASK4/JnP_SUUHRas/s1600/a.jpg">
            <a:extLst>
              <a:ext uri="{FF2B5EF4-FFF2-40B4-BE49-F238E27FC236}">
                <a16:creationId xmlns:a16="http://schemas.microsoft.com/office/drawing/2014/main" id="{C566B457-0BA9-45E8-BB45-FA66BFE99442}"/>
              </a:ext>
            </a:extLst>
          </p:cNvPr>
          <p:cNvPicPr>
            <a:picLocks noChangeAspect="1" noChangeArrowheads="1"/>
          </p:cNvPicPr>
          <p:nvPr/>
        </p:nvPicPr>
        <p:blipFill>
          <a:blip r:embed="rId3" cstate="print"/>
          <a:srcRect/>
          <a:stretch>
            <a:fillRect/>
          </a:stretch>
        </p:blipFill>
        <p:spPr bwMode="auto">
          <a:xfrm>
            <a:off x="3548351" y="3505200"/>
            <a:ext cx="2047298" cy="1371600"/>
          </a:xfrm>
          <a:prstGeom prst="rect">
            <a:avLst/>
          </a:prstGeom>
          <a:noFill/>
          <a:ln w="9525">
            <a:noFill/>
            <a:miter lim="800000"/>
            <a:headEnd/>
            <a:tailEnd/>
          </a:ln>
        </p:spPr>
      </p:pic>
    </p:spTree>
    <p:extLst>
      <p:ext uri="{BB962C8B-B14F-4D97-AF65-F5344CB8AC3E}">
        <p14:creationId xmlns:p14="http://schemas.microsoft.com/office/powerpoint/2010/main" val="10588461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6">
            <a:extLst>
              <a:ext uri="{FF2B5EF4-FFF2-40B4-BE49-F238E27FC236}">
                <a16:creationId xmlns:a16="http://schemas.microsoft.com/office/drawing/2014/main" id="{B724DC9A-8723-4D60-AEED-52C2A45607C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09650" y="293688"/>
            <a:ext cx="7124700" cy="627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89229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685800" y="304800"/>
            <a:ext cx="7772400" cy="838200"/>
          </a:xfrm>
        </p:spPr>
        <p:txBody>
          <a:bodyPr/>
          <a:lstStyle/>
          <a:p>
            <a:pPr algn="ctr"/>
            <a:r>
              <a:rPr lang="en-US" sz="3600" dirty="0">
                <a:effectLst>
                  <a:outerShdw blurRad="38100" dist="38100" dir="2700000" algn="tl">
                    <a:srgbClr val="000000">
                      <a:alpha val="43137"/>
                    </a:srgbClr>
                  </a:outerShdw>
                </a:effectLst>
              </a:rPr>
              <a:t>Ultimate Exodus (Rev 11:15)</a:t>
            </a:r>
          </a:p>
        </p:txBody>
      </p:sp>
      <p:sp>
        <p:nvSpPr>
          <p:cNvPr id="72707" name="Rectangle 3"/>
          <p:cNvSpPr>
            <a:spLocks noGrp="1" noChangeArrowheads="1"/>
          </p:cNvSpPr>
          <p:nvPr>
            <p:ph type="body" idx="1"/>
          </p:nvPr>
        </p:nvSpPr>
        <p:spPr>
          <a:xfrm>
            <a:off x="114300" y="1524000"/>
            <a:ext cx="8915400" cy="4537075"/>
          </a:xfrm>
        </p:spPr>
        <p:txBody>
          <a:bodyPr/>
          <a:lstStyle/>
          <a:p>
            <a:pPr marL="465138" indent="-465138" eaLnBrk="1" hangingPunct="1">
              <a:lnSpc>
                <a:spcPct val="90000"/>
              </a:lnSpc>
              <a:spcBef>
                <a:spcPts val="0"/>
              </a:spcBef>
              <a:spcAft>
                <a:spcPts val="2400"/>
              </a:spcAft>
              <a:defRPr/>
            </a:pPr>
            <a:r>
              <a:rPr lang="en-US" b="1" u="sng" dirty="0">
                <a:solidFill>
                  <a:srgbClr val="FFFFCC"/>
                </a:solidFill>
                <a:effectLst>
                  <a:outerShdw blurRad="38100" dist="38100" dir="2700000" algn="tl">
                    <a:srgbClr val="000000">
                      <a:alpha val="43137"/>
                    </a:srgbClr>
                  </a:outerShdw>
                </a:effectLst>
              </a:rPr>
              <a:t>Sores</a:t>
            </a:r>
            <a:r>
              <a:rPr lang="en-US" dirty="0">
                <a:effectLst>
                  <a:outerShdw blurRad="38100" dist="38100" dir="2700000" algn="tl">
                    <a:srgbClr val="000000">
                      <a:alpha val="43137"/>
                    </a:srgbClr>
                  </a:outerShdw>
                </a:effectLst>
              </a:rPr>
              <a:t>: 6</a:t>
            </a:r>
            <a:r>
              <a:rPr lang="en-US" baseline="30000" dirty="0">
                <a:effectLst>
                  <a:outerShdw blurRad="38100" dist="38100" dir="2700000" algn="tl">
                    <a:srgbClr val="000000">
                      <a:alpha val="43137"/>
                    </a:srgbClr>
                  </a:outerShdw>
                </a:effectLst>
              </a:rPr>
              <a:t>th</a:t>
            </a:r>
            <a:r>
              <a:rPr lang="en-US" dirty="0">
                <a:effectLst>
                  <a:outerShdw blurRad="38100" dist="38100" dir="2700000" algn="tl">
                    <a:srgbClr val="000000">
                      <a:alpha val="43137"/>
                    </a:srgbClr>
                  </a:outerShdw>
                </a:effectLst>
              </a:rPr>
              <a:t> plague (Ex 9:8-12), 1</a:t>
            </a:r>
            <a:r>
              <a:rPr lang="en-US" baseline="30000" dirty="0">
                <a:effectLst>
                  <a:outerShdw blurRad="38100" dist="38100" dir="2700000" algn="tl">
                    <a:srgbClr val="000000">
                      <a:alpha val="43137"/>
                    </a:srgbClr>
                  </a:outerShdw>
                </a:effectLst>
              </a:rPr>
              <a:t>st</a:t>
            </a:r>
            <a:r>
              <a:rPr lang="en-US" dirty="0">
                <a:effectLst>
                  <a:outerShdw blurRad="38100" dist="38100" dir="2700000" algn="tl">
                    <a:srgbClr val="000000">
                      <a:alpha val="43137"/>
                    </a:srgbClr>
                  </a:outerShdw>
                </a:effectLst>
              </a:rPr>
              <a:t> bowl (Rev 16:1-2)</a:t>
            </a:r>
          </a:p>
          <a:p>
            <a:pPr marL="465138" indent="-465138" eaLnBrk="1" hangingPunct="1">
              <a:lnSpc>
                <a:spcPct val="90000"/>
              </a:lnSpc>
              <a:spcBef>
                <a:spcPts val="0"/>
              </a:spcBef>
              <a:spcAft>
                <a:spcPts val="2400"/>
              </a:spcAft>
              <a:defRPr/>
            </a:pPr>
            <a:r>
              <a:rPr lang="en-US" b="1" u="sng" dirty="0">
                <a:solidFill>
                  <a:srgbClr val="FFFFCC"/>
                </a:solidFill>
                <a:effectLst>
                  <a:outerShdw blurRad="38100" dist="38100" dir="2700000" algn="tl">
                    <a:srgbClr val="000000">
                      <a:alpha val="43137"/>
                    </a:srgbClr>
                  </a:outerShdw>
                </a:effectLst>
              </a:rPr>
              <a:t>Rivers to blood</a:t>
            </a:r>
            <a:r>
              <a:rPr lang="en-US" dirty="0">
                <a:effectLst>
                  <a:outerShdw blurRad="38100" dist="38100" dir="2700000" algn="tl">
                    <a:srgbClr val="000000">
                      <a:alpha val="43137"/>
                    </a:srgbClr>
                  </a:outerShdw>
                </a:effectLst>
              </a:rPr>
              <a:t>: 1</a:t>
            </a:r>
            <a:r>
              <a:rPr lang="en-US" baseline="30000" dirty="0">
                <a:effectLst>
                  <a:outerShdw blurRad="38100" dist="38100" dir="2700000" algn="tl">
                    <a:srgbClr val="000000">
                      <a:alpha val="43137"/>
                    </a:srgbClr>
                  </a:outerShdw>
                </a:effectLst>
              </a:rPr>
              <a:t>st</a:t>
            </a:r>
            <a:r>
              <a:rPr lang="en-US" dirty="0">
                <a:effectLst>
                  <a:outerShdw blurRad="38100" dist="38100" dir="2700000" algn="tl">
                    <a:srgbClr val="000000">
                      <a:alpha val="43137"/>
                    </a:srgbClr>
                  </a:outerShdw>
                </a:effectLst>
              </a:rPr>
              <a:t> plague (Ex 7:19-21), 3</a:t>
            </a:r>
            <a:r>
              <a:rPr lang="en-US" baseline="30000" dirty="0">
                <a:effectLst>
                  <a:outerShdw blurRad="38100" dist="38100" dir="2700000" algn="tl">
                    <a:srgbClr val="000000">
                      <a:alpha val="43137"/>
                    </a:srgbClr>
                  </a:outerShdw>
                </a:effectLst>
              </a:rPr>
              <a:t>rd</a:t>
            </a:r>
            <a:r>
              <a:rPr lang="en-US" dirty="0">
                <a:effectLst>
                  <a:outerShdw blurRad="38100" dist="38100" dir="2700000" algn="tl">
                    <a:srgbClr val="000000">
                      <a:alpha val="43137"/>
                    </a:srgbClr>
                  </a:outerShdw>
                </a:effectLst>
              </a:rPr>
              <a:t> bowl (Rev 16:4-7)</a:t>
            </a:r>
          </a:p>
          <a:p>
            <a:pPr marL="465138" indent="-465138" eaLnBrk="1" hangingPunct="1">
              <a:lnSpc>
                <a:spcPct val="90000"/>
              </a:lnSpc>
              <a:spcBef>
                <a:spcPts val="0"/>
              </a:spcBef>
              <a:spcAft>
                <a:spcPts val="2400"/>
              </a:spcAft>
              <a:defRPr/>
            </a:pPr>
            <a:r>
              <a:rPr lang="en-US" b="1" u="sng" dirty="0">
                <a:solidFill>
                  <a:srgbClr val="FFFFCC"/>
                </a:solidFill>
                <a:effectLst>
                  <a:outerShdw blurRad="38100" dist="38100" dir="2700000" algn="tl">
                    <a:srgbClr val="000000">
                      <a:alpha val="43137"/>
                    </a:srgbClr>
                  </a:outerShdw>
                </a:effectLst>
              </a:rPr>
              <a:t>Darkness</a:t>
            </a:r>
            <a:r>
              <a:rPr lang="en-US" dirty="0">
                <a:effectLst>
                  <a:outerShdw blurRad="38100" dist="38100" dir="2700000" algn="tl">
                    <a:srgbClr val="000000">
                      <a:alpha val="43137"/>
                    </a:srgbClr>
                  </a:outerShdw>
                </a:effectLst>
              </a:rPr>
              <a:t>: 9</a:t>
            </a:r>
            <a:r>
              <a:rPr lang="en-US" baseline="30000" dirty="0">
                <a:effectLst>
                  <a:outerShdw blurRad="38100" dist="38100" dir="2700000" algn="tl">
                    <a:srgbClr val="000000">
                      <a:alpha val="43137"/>
                    </a:srgbClr>
                  </a:outerShdw>
                </a:effectLst>
              </a:rPr>
              <a:t>th</a:t>
            </a:r>
            <a:r>
              <a:rPr lang="en-US" dirty="0">
                <a:effectLst>
                  <a:outerShdw blurRad="38100" dist="38100" dir="2700000" algn="tl">
                    <a:srgbClr val="000000">
                      <a:alpha val="43137"/>
                    </a:srgbClr>
                  </a:outerShdw>
                </a:effectLst>
              </a:rPr>
              <a:t> plague (Ex 10:21-23), 5</a:t>
            </a:r>
            <a:r>
              <a:rPr lang="en-US" baseline="30000" dirty="0">
                <a:effectLst>
                  <a:outerShdw blurRad="38100" dist="38100" dir="2700000" algn="tl">
                    <a:srgbClr val="000000">
                      <a:alpha val="43137"/>
                    </a:srgbClr>
                  </a:outerShdw>
                </a:effectLst>
              </a:rPr>
              <a:t>th</a:t>
            </a:r>
            <a:r>
              <a:rPr lang="en-US" dirty="0">
                <a:effectLst>
                  <a:outerShdw blurRad="38100" dist="38100" dir="2700000" algn="tl">
                    <a:srgbClr val="000000">
                      <a:alpha val="43137"/>
                    </a:srgbClr>
                  </a:outerShdw>
                </a:effectLst>
              </a:rPr>
              <a:t> bowl (Rev 16:10-11)</a:t>
            </a:r>
          </a:p>
          <a:p>
            <a:pPr marL="465138" indent="-465138" eaLnBrk="1" hangingPunct="1">
              <a:lnSpc>
                <a:spcPct val="90000"/>
              </a:lnSpc>
              <a:spcBef>
                <a:spcPts val="0"/>
              </a:spcBef>
              <a:spcAft>
                <a:spcPts val="2400"/>
              </a:spcAft>
              <a:defRPr/>
            </a:pPr>
            <a:r>
              <a:rPr lang="en-US" b="1" u="sng" dirty="0">
                <a:solidFill>
                  <a:srgbClr val="FFFFCC"/>
                </a:solidFill>
                <a:effectLst>
                  <a:outerShdw blurRad="38100" dist="38100" dir="2700000" algn="tl">
                    <a:srgbClr val="000000">
                      <a:alpha val="43137"/>
                    </a:srgbClr>
                  </a:outerShdw>
                </a:effectLst>
              </a:rPr>
              <a:t>Hail</a:t>
            </a:r>
            <a:r>
              <a:rPr lang="en-US" dirty="0">
                <a:effectLst>
                  <a:outerShdw blurRad="38100" dist="38100" dir="2700000" algn="tl">
                    <a:srgbClr val="000000">
                      <a:alpha val="43137"/>
                    </a:srgbClr>
                  </a:outerShdw>
                </a:effectLst>
              </a:rPr>
              <a:t>: 7</a:t>
            </a:r>
            <a:r>
              <a:rPr lang="en-US" baseline="30000" dirty="0">
                <a:effectLst>
                  <a:outerShdw blurRad="38100" dist="38100" dir="2700000" algn="tl">
                    <a:srgbClr val="000000">
                      <a:alpha val="43137"/>
                    </a:srgbClr>
                  </a:outerShdw>
                </a:effectLst>
              </a:rPr>
              <a:t>th</a:t>
            </a:r>
            <a:r>
              <a:rPr lang="en-US" dirty="0">
                <a:effectLst>
                  <a:outerShdw blurRad="38100" dist="38100" dir="2700000" algn="tl">
                    <a:srgbClr val="000000">
                      <a:alpha val="43137"/>
                    </a:srgbClr>
                  </a:outerShdw>
                </a:effectLst>
              </a:rPr>
              <a:t> plague (Ex 9:22-26), 7</a:t>
            </a:r>
            <a:r>
              <a:rPr lang="en-US" baseline="30000" dirty="0">
                <a:effectLst>
                  <a:outerShdw blurRad="38100" dist="38100" dir="2700000" algn="tl">
                    <a:srgbClr val="000000">
                      <a:alpha val="43137"/>
                    </a:srgbClr>
                  </a:outerShdw>
                </a:effectLst>
              </a:rPr>
              <a:t>th</a:t>
            </a:r>
            <a:r>
              <a:rPr lang="en-US" dirty="0">
                <a:effectLst>
                  <a:outerShdw blurRad="38100" dist="38100" dir="2700000" algn="tl">
                    <a:srgbClr val="000000">
                      <a:alpha val="43137"/>
                    </a:srgbClr>
                  </a:outerShdw>
                </a:effectLst>
              </a:rPr>
              <a:t> bowl (Rev 16:17-21)</a:t>
            </a:r>
          </a:p>
        </p:txBody>
      </p:sp>
    </p:spTree>
    <p:extLst>
      <p:ext uri="{BB962C8B-B14F-4D97-AF65-F5344CB8AC3E}">
        <p14:creationId xmlns:p14="http://schemas.microsoft.com/office/powerpoint/2010/main" val="32354187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48" y="45720"/>
            <a:ext cx="9108705" cy="6766560"/>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76200" y="76200"/>
            <a:ext cx="8991600" cy="3924151"/>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11:15</a:t>
            </a:r>
          </a:p>
          <a:p>
            <a:pPr algn="just"/>
            <a:r>
              <a:rPr lang="en-US" altLang="en-US" sz="3800" kern="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 </a:t>
            </a:r>
            <a:r>
              <a:rPr lang="en-US" altLang="en-US" sz="3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the seventh angel sounded; and there were loud voices in heaven, saying, ‘</a:t>
            </a:r>
            <a:r>
              <a:rPr lang="en-US" sz="3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kingdom of the world has become the kingdom of our Lord and of His Christ</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He will reign forever and ever.’</a:t>
            </a:r>
            <a:r>
              <a:rPr lang="en-US" sz="3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3452452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ChangeArrowheads="1"/>
          </p:cNvSpPr>
          <p:nvPr/>
        </p:nvSpPr>
        <p:spPr bwMode="auto">
          <a:xfrm>
            <a:off x="0" y="1536442"/>
            <a:ext cx="9144000" cy="3231654"/>
          </a:xfrm>
          <a:prstGeom prst="rect">
            <a:avLst/>
          </a:prstGeom>
          <a:noFill/>
          <a:ln w="9525">
            <a:noFill/>
            <a:miter lim="800000"/>
            <a:headEnd/>
            <a:tailEnd/>
          </a:ln>
        </p:spPr>
        <p:txBody>
          <a:bodyPr wrap="square">
            <a:spAutoFit/>
          </a:bodyPr>
          <a:lstStyle/>
          <a:p>
            <a:pPr algn="just"/>
            <a:r>
              <a:rPr lang="en-US" sz="3400" dirty="0">
                <a:latin typeface="Calibri" panose="020F0502020204030204" pitchFamily="34" charset="0"/>
              </a:rPr>
              <a:t>Bestselling author Hal Lindsey warned what could happen to the church in the last days if she began to see herself as the establisher of God's kingdom: “The last days of the church on the earth may be largely </a:t>
            </a:r>
            <a:r>
              <a:rPr lang="en-US" sz="3400" b="1" i="1" u="sng" dirty="0">
                <a:solidFill>
                  <a:srgbClr val="FFFFCC"/>
                </a:solidFill>
                <a:latin typeface="Calibri" panose="020F0502020204030204" pitchFamily="34" charset="0"/>
              </a:rPr>
              <a:t>wasted</a:t>
            </a:r>
            <a:r>
              <a:rPr lang="en-US" sz="3400" dirty="0">
                <a:latin typeface="Calibri" panose="020F0502020204030204" pitchFamily="34" charset="0"/>
              </a:rPr>
              <a:t> seeking to accomplish a task that only the LORD Himself can and will do directly.”</a:t>
            </a:r>
          </a:p>
        </p:txBody>
      </p:sp>
      <p:sp>
        <p:nvSpPr>
          <p:cNvPr id="29699" name="TextBox 4"/>
          <p:cNvSpPr txBox="1">
            <a:spLocks noChangeArrowheads="1"/>
          </p:cNvSpPr>
          <p:nvPr/>
        </p:nvSpPr>
        <p:spPr bwMode="auto">
          <a:xfrm>
            <a:off x="2743200" y="152400"/>
            <a:ext cx="3657600" cy="954107"/>
          </a:xfrm>
          <a:prstGeom prst="rect">
            <a:avLst/>
          </a:prstGeom>
          <a:noFill/>
          <a:ln w="9525">
            <a:noFill/>
            <a:miter lim="800000"/>
            <a:headEnd/>
            <a:tailEnd/>
          </a:ln>
        </p:spPr>
        <p:txBody>
          <a:bodyPr wrap="square">
            <a:spAutoFit/>
          </a:bodyPr>
          <a:lstStyle/>
          <a:p>
            <a:pPr algn="ctr"/>
            <a:r>
              <a:rPr lang="en-US" sz="3600" dirty="0">
                <a:solidFill>
                  <a:schemeClr val="tx2"/>
                </a:solidFill>
                <a:latin typeface="Calibri" panose="020F0502020204030204" pitchFamily="34" charset="0"/>
                <a:ea typeface="+mj-ea"/>
                <a:cs typeface="+mj-cs"/>
              </a:rPr>
              <a:t>Hal Lindsey</a:t>
            </a:r>
          </a:p>
          <a:p>
            <a:pPr algn="ctr"/>
            <a:r>
              <a:rPr lang="en-US" sz="2000" i="1" dirty="0">
                <a:latin typeface="Calibri" panose="020F0502020204030204" pitchFamily="34" charset="0"/>
              </a:rPr>
              <a:t>The Road to Holocaust</a:t>
            </a:r>
            <a:r>
              <a:rPr lang="en-US" sz="2000" dirty="0">
                <a:latin typeface="Calibri" panose="020F0502020204030204" pitchFamily="34" charset="0"/>
              </a:rPr>
              <a:t>,  269</a:t>
            </a:r>
          </a:p>
        </p:txBody>
      </p:sp>
      <p:pic>
        <p:nvPicPr>
          <p:cNvPr id="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40208"/>
            <a:ext cx="857567" cy="10972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spTree>
    <p:extLst>
      <p:ext uri="{BB962C8B-B14F-4D97-AF65-F5344CB8AC3E}">
        <p14:creationId xmlns:p14="http://schemas.microsoft.com/office/powerpoint/2010/main" val="33137454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70F0BF-8E4A-4AE2-BCF8-7D7C7DC59AF2}"/>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15:14</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“Simeon has related how God first concerned Himself about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taking from among the Gentiles a people for His name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57815EB3-2F28-43F5-8B54-1DA78A9B732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96343" y="2788920"/>
            <a:ext cx="2351314" cy="2011680"/>
          </a:xfrm>
          <a:prstGeom prst="rect">
            <a:avLst/>
          </a:prstGeom>
        </p:spPr>
      </p:pic>
    </p:spTree>
    <p:extLst>
      <p:ext uri="{BB962C8B-B14F-4D97-AF65-F5344CB8AC3E}">
        <p14:creationId xmlns:p14="http://schemas.microsoft.com/office/powerpoint/2010/main" val="2605974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5C110834-AA45-4ED8-884A-7484CE886F43}"/>
              </a:ext>
            </a:extLst>
          </p:cNvPr>
          <p:cNvSpPr>
            <a:spLocks noGrp="1" noChangeArrowheads="1"/>
          </p:cNvSpPr>
          <p:nvPr>
            <p:ph type="title"/>
          </p:nvPr>
        </p:nvSpPr>
        <p:spPr>
          <a:xfrm>
            <a:off x="628650" y="228600"/>
            <a:ext cx="7886700" cy="777874"/>
          </a:xfrm>
          <a:ln>
            <a:miter lim="800000"/>
            <a:headEnd/>
            <a:tailEnd/>
          </a:ln>
        </p:spPr>
        <p:txBody>
          <a:bodyPr>
            <a:normAutofit/>
          </a:bodyPr>
          <a:lstStyle/>
          <a:p>
            <a:pPr algn="ctr" eaLnBrk="1" hangingPunct="1">
              <a:defRPr/>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rPr>
              <a:t>VII. Purposes of the Local Church</a:t>
            </a:r>
          </a:p>
        </p:txBody>
      </p:sp>
      <p:sp>
        <p:nvSpPr>
          <p:cNvPr id="14339" name="Rectangle 3">
            <a:extLst>
              <a:ext uri="{FF2B5EF4-FFF2-40B4-BE49-F238E27FC236}">
                <a16:creationId xmlns:a16="http://schemas.microsoft.com/office/drawing/2014/main" id="{68B7DCC6-7FF8-4283-A613-52CA565971B1}"/>
              </a:ext>
            </a:extLst>
          </p:cNvPr>
          <p:cNvSpPr>
            <a:spLocks noGrp="1" noChangeArrowheads="1"/>
          </p:cNvSpPr>
          <p:nvPr>
            <p:ph type="body" idx="1"/>
          </p:nvPr>
        </p:nvSpPr>
        <p:spPr>
          <a:xfrm>
            <a:off x="3124200" y="1600200"/>
            <a:ext cx="5715000" cy="3733800"/>
          </a:xfrm>
        </p:spPr>
        <p:txBody>
          <a:bodyPr>
            <a:normAutofit/>
          </a:bodyPr>
          <a:lstStyle/>
          <a:p>
            <a:pPr marL="457200" indent="-457200" eaLnBrk="1" hangingPunct="1">
              <a:spcBef>
                <a:spcPts val="0"/>
              </a:spcBef>
              <a:spcAft>
                <a:spcPts val="3600"/>
              </a:spcAft>
              <a:buClr>
                <a:srgbClr val="00FFFF"/>
              </a:buClr>
              <a:defRPr/>
            </a:pPr>
            <a:r>
              <a:rPr lang="en-US" sz="3200" b="1" u="sng" dirty="0">
                <a:solidFill>
                  <a:srgbClr val="FFFFCC"/>
                </a:solidFill>
                <a:effectLst>
                  <a:outerShdw blurRad="38100" dist="38100" dir="2700000" algn="tl">
                    <a:srgbClr val="000000">
                      <a:alpha val="43137"/>
                    </a:srgbClr>
                  </a:outerShdw>
                </a:effectLst>
              </a:rPr>
              <a:t>Glorify God (Eph 3:21)</a:t>
            </a:r>
          </a:p>
          <a:p>
            <a:pPr marL="457200" indent="-457200" eaLnBrk="1" hangingPunct="1">
              <a:spcBef>
                <a:spcPts val="0"/>
              </a:spcBef>
              <a:spcAft>
                <a:spcPts val="3600"/>
              </a:spcAft>
              <a:buClr>
                <a:srgbClr val="00FFFF"/>
              </a:buClr>
              <a:defRPr/>
            </a:pPr>
            <a:r>
              <a:rPr lang="en-US" sz="3200" dirty="0">
                <a:effectLst>
                  <a:outerShdw blurRad="38100" dist="38100" dir="2700000" algn="tl">
                    <a:srgbClr val="000000">
                      <a:alpha val="43137"/>
                    </a:srgbClr>
                  </a:outerShdw>
                </a:effectLst>
              </a:rPr>
              <a:t>Edify the saints (Eph 4:11-16)</a:t>
            </a:r>
          </a:p>
          <a:p>
            <a:pPr marL="457200" indent="-457200" eaLnBrk="1" hangingPunct="1">
              <a:spcBef>
                <a:spcPts val="0"/>
              </a:spcBef>
              <a:spcAft>
                <a:spcPts val="3600"/>
              </a:spcAft>
              <a:buClr>
                <a:srgbClr val="00FFFF"/>
              </a:buClr>
              <a:defRPr/>
            </a:pPr>
            <a:r>
              <a:rPr lang="en-US" sz="3200" dirty="0">
                <a:effectLst>
                  <a:outerShdw blurRad="38100" dist="38100" dir="2700000" algn="tl">
                    <a:srgbClr val="000000">
                      <a:alpha val="43137"/>
                    </a:srgbClr>
                  </a:outerShdw>
                </a:effectLst>
              </a:rPr>
              <a:t>Fulfill the Great Commission (Matt 28:18-20)</a:t>
            </a:r>
          </a:p>
        </p:txBody>
      </p:sp>
      <p:pic>
        <p:nvPicPr>
          <p:cNvPr id="72708" name="Picture 2" descr="https://encrypted-tbn1.gstatic.com/images?q=tbn:ANd9GcRVEkk3EF6aIGxY0Yz0z_uevMi3B1FPvrIm0btZT0dvwfQOys6K">
            <a:extLst>
              <a:ext uri="{FF2B5EF4-FFF2-40B4-BE49-F238E27FC236}">
                <a16:creationId xmlns:a16="http://schemas.microsoft.com/office/drawing/2014/main" id="{EAF4AD47-3C1A-440C-9761-C29244245D7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1000" y="1752600"/>
            <a:ext cx="20574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74426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a:xfrm>
            <a:off x="685800" y="2857500"/>
            <a:ext cx="7772400" cy="1143000"/>
          </a:xfrm>
        </p:spPr>
        <p:txBody>
          <a:bodyPr/>
          <a:lstStyle/>
          <a:p>
            <a:pPr algn="ctr"/>
            <a:r>
              <a:rPr lang="en-US" altLang="en-US" sz="6000">
                <a:latin typeface="Calibri" panose="020F0502020204030204" pitchFamily="34" charset="0"/>
              </a:rPr>
              <a:t>Conclusion</a:t>
            </a:r>
          </a:p>
        </p:txBody>
      </p:sp>
    </p:spTree>
    <p:extLst>
      <p:ext uri="{BB962C8B-B14F-4D97-AF65-F5344CB8AC3E}">
        <p14:creationId xmlns:p14="http://schemas.microsoft.com/office/powerpoint/2010/main" val="18749718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685800" y="228600"/>
            <a:ext cx="7772400" cy="6096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Ecclesiology Overview</a:t>
            </a:r>
          </a:p>
        </p:txBody>
      </p:sp>
      <p:sp>
        <p:nvSpPr>
          <p:cNvPr id="6147" name="Rectangle 3"/>
          <p:cNvSpPr>
            <a:spLocks noGrp="1"/>
          </p:cNvSpPr>
          <p:nvPr>
            <p:ph type="body" idx="1"/>
          </p:nvPr>
        </p:nvSpPr>
        <p:spPr>
          <a:xfrm>
            <a:off x="457200" y="762000"/>
            <a:ext cx="6019800" cy="6019800"/>
          </a:xfrm>
        </p:spPr>
        <p:txBody>
          <a:bodyPr/>
          <a:lstStyle/>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Definition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Universal vs. local</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Word pictures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Origin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Israel – Church differences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rPr>
              <a:t>Intercalation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rPr>
              <a:t>Purposes</a:t>
            </a:r>
          </a:p>
          <a:p>
            <a:pPr marL="571500" indent="-571500" eaLnBrk="1" hangingPunct="1">
              <a:spcBef>
                <a:spcPts val="0"/>
              </a:spcBef>
              <a:spcAft>
                <a:spcPts val="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Activities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Government</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Officers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Ordinances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Purity</a:t>
            </a:r>
          </a:p>
        </p:txBody>
      </p:sp>
      <p:pic>
        <p:nvPicPr>
          <p:cNvPr id="18436" name="Picture 2" descr="http://image.slidesharecdn.com/ecclesiologyandmodelsofthechurch-1207707008649037-8/95/ecclesiology-and-models-of-the-church-1-728.jpg?cb=120768182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26000" y="3581400"/>
            <a:ext cx="4165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901413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C5EE36C-61F1-47A3-ACE7-1E269F80610B}"/>
              </a:ext>
            </a:extLst>
          </p:cNvPr>
          <p:cNvSpPr>
            <a:spLocks noGrp="1" noChangeArrowheads="1"/>
          </p:cNvSpPr>
          <p:nvPr>
            <p:ph type="title"/>
          </p:nvPr>
        </p:nvSpPr>
        <p:spPr>
          <a:xfrm>
            <a:off x="1790700" y="228600"/>
            <a:ext cx="5562600" cy="1143000"/>
          </a:xfrm>
        </p:spPr>
        <p:txBody>
          <a:bodyPr/>
          <a:lstStyle/>
          <a:p>
            <a:pPr algn="ctr"/>
            <a:r>
              <a:rPr lang="en-US" altLang="en-US" sz="3600" dirty="0">
                <a:solidFill>
                  <a:srgbClr val="00FFFF"/>
                </a:solidFill>
                <a:effectLst>
                  <a:outerShdw blurRad="38100" dist="38100" dir="2700000" algn="tl">
                    <a:srgbClr val="000000">
                      <a:alpha val="43137"/>
                    </a:srgbClr>
                  </a:outerShdw>
                </a:effectLst>
              </a:rPr>
              <a:t>Dispensational Theology is a </a:t>
            </a:r>
            <a:br>
              <a:rPr lang="en-US" altLang="en-US" sz="3600" dirty="0">
                <a:solidFill>
                  <a:srgbClr val="00FFFF"/>
                </a:solidFill>
                <a:effectLst>
                  <a:outerShdw blurRad="38100" dist="38100" dir="2700000" algn="tl">
                    <a:srgbClr val="000000">
                      <a:alpha val="43137"/>
                    </a:srgbClr>
                  </a:outerShdw>
                </a:effectLst>
              </a:rPr>
            </a:br>
            <a:r>
              <a:rPr lang="en-US" altLang="en-US" sz="3600" dirty="0">
                <a:solidFill>
                  <a:srgbClr val="00FFFF"/>
                </a:solidFill>
                <a:effectLst>
                  <a:outerShdw blurRad="38100" dist="38100" dir="2700000" algn="tl">
                    <a:srgbClr val="000000">
                      <a:alpha val="43137"/>
                    </a:srgbClr>
                  </a:outerShdw>
                </a:effectLst>
              </a:rPr>
              <a:t>System of Theology</a:t>
            </a:r>
          </a:p>
        </p:txBody>
      </p:sp>
      <p:sp>
        <p:nvSpPr>
          <p:cNvPr id="183299" name="Rectangle 3">
            <a:extLst>
              <a:ext uri="{FF2B5EF4-FFF2-40B4-BE49-F238E27FC236}">
                <a16:creationId xmlns:a16="http://schemas.microsoft.com/office/drawing/2014/main" id="{6FF69410-D6C2-4DD1-846E-F3B126A4D8A6}"/>
              </a:ext>
            </a:extLst>
          </p:cNvPr>
          <p:cNvSpPr>
            <a:spLocks noChangeArrowheads="1"/>
          </p:cNvSpPr>
          <p:nvPr/>
        </p:nvSpPr>
        <p:spPr bwMode="auto">
          <a:xfrm>
            <a:off x="177800" y="1600200"/>
            <a:ext cx="8785225" cy="4459288"/>
          </a:xfrm>
          <a:prstGeom prst="rect">
            <a:avLst/>
          </a:prstGeom>
          <a:noFill/>
          <a:ln w="9525">
            <a:noFill/>
            <a:miter lim="800000"/>
            <a:headEnd/>
            <a:tailEnd/>
          </a:ln>
          <a:effectLst/>
        </p:spPr>
        <p:txBody>
          <a:bodyPr lIns="91436" tIns="45718" rIns="91436" bIns="45718"/>
          <a:lstStyle/>
          <a:p>
            <a:pPr algn="just" defTabSz="915001">
              <a:spcBef>
                <a:spcPts val="0"/>
              </a:spcBef>
              <a:spcAft>
                <a:spcPts val="2400"/>
              </a:spcAft>
              <a:defRPr/>
            </a:pPr>
            <a:r>
              <a:rPr lang="en-US" sz="2800" dirty="0">
                <a:effectLst>
                  <a:outerShdw blurRad="38100" dist="38100" dir="2700000" algn="tl">
                    <a:srgbClr val="000000">
                      <a:alpha val="43137"/>
                    </a:srgbClr>
                  </a:outerShdw>
                </a:effectLst>
                <a:latin typeface="Calibri" panose="020F0502020204030204" pitchFamily="34" charset="0"/>
                <a:cs typeface="Arial" charset="0"/>
              </a:rPr>
              <a:t>Traditional-normative dispensational theology is a system that embodies three essential, fundamental concepts called the </a:t>
            </a:r>
            <a:r>
              <a:rPr lang="en-US" sz="2800" b="1" i="1" dirty="0">
                <a:solidFill>
                  <a:srgbClr val="FFFFCC"/>
                </a:solidFill>
                <a:effectLst>
                  <a:outerShdw blurRad="38100" dist="38100" dir="2700000" algn="tl">
                    <a:srgbClr val="000000">
                      <a:alpha val="43137"/>
                    </a:srgbClr>
                  </a:outerShdw>
                </a:effectLst>
                <a:latin typeface="Calibri" panose="020F0502020204030204" pitchFamily="34" charset="0"/>
                <a:cs typeface="Arial" charset="0"/>
              </a:rPr>
              <a:t>sine qua non </a:t>
            </a:r>
            <a:r>
              <a:rPr lang="en-US" sz="2800" dirty="0">
                <a:effectLst>
                  <a:outerShdw blurRad="38100" dist="38100" dir="2700000" algn="tl">
                    <a:srgbClr val="000000">
                      <a:alpha val="43137"/>
                    </a:srgbClr>
                  </a:outerShdw>
                </a:effectLst>
                <a:latin typeface="Calibri" panose="020F0502020204030204" pitchFamily="34" charset="0"/>
                <a:cs typeface="Arial" charset="0"/>
              </a:rPr>
              <a:t>(lit. “without which is not”):</a:t>
            </a:r>
          </a:p>
          <a:p>
            <a:pPr marL="549859" indent="-549859" algn="just" defTabSz="915001">
              <a:spcBef>
                <a:spcPts val="0"/>
              </a:spcBef>
              <a:spcAft>
                <a:spcPts val="2400"/>
              </a:spcAft>
              <a:buClr>
                <a:schemeClr val="tx2"/>
              </a:buClr>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Arial" charset="0"/>
              </a:rPr>
              <a:t>The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Arial" charset="0"/>
              </a:rPr>
              <a:t>consistent</a:t>
            </a:r>
            <a:r>
              <a:rPr lang="en-US" sz="2800" dirty="0">
                <a:effectLst>
                  <a:outerShdw blurRad="38100" dist="38100" dir="2700000" algn="tl">
                    <a:srgbClr val="000000">
                      <a:alpha val="43137"/>
                    </a:srgbClr>
                  </a:outerShdw>
                </a:effectLst>
                <a:latin typeface="Calibri" panose="020F0502020204030204" pitchFamily="34" charset="0"/>
                <a:cs typeface="Arial" charset="0"/>
              </a:rPr>
              <a:t> use of a plain, normal, literal, grammatical-historical method of interpretation;</a:t>
            </a:r>
          </a:p>
          <a:p>
            <a:pPr marL="549859" indent="-549859" algn="just" defTabSz="915001">
              <a:spcBef>
                <a:spcPts val="0"/>
              </a:spcBef>
              <a:spcAft>
                <a:spcPts val="2400"/>
              </a:spcAft>
              <a:buClr>
                <a:schemeClr val="tx2"/>
              </a:buClr>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Arial" charset="0"/>
              </a:rPr>
              <a:t>Which reveals that the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Arial" charset="0"/>
              </a:rPr>
              <a:t>Church is distinct from Israel</a:t>
            </a:r>
            <a:r>
              <a:rPr lang="en-US" sz="2800" dirty="0">
                <a:effectLst>
                  <a:outerShdw blurRad="38100" dist="38100" dir="2700000" algn="tl">
                    <a:srgbClr val="000000">
                      <a:alpha val="43137"/>
                    </a:srgbClr>
                  </a:outerShdw>
                </a:effectLst>
                <a:latin typeface="Calibri" panose="020F0502020204030204" pitchFamily="34" charset="0"/>
                <a:cs typeface="Arial" charset="0"/>
              </a:rPr>
              <a:t>;</a:t>
            </a:r>
          </a:p>
          <a:p>
            <a:pPr marL="549859" indent="-549859" algn="just" defTabSz="915001">
              <a:spcBef>
                <a:spcPts val="0"/>
              </a:spcBef>
              <a:spcAft>
                <a:spcPts val="2400"/>
              </a:spcAft>
              <a:buClr>
                <a:schemeClr val="tx2"/>
              </a:buClr>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Arial" charset="0"/>
              </a:rPr>
              <a:t>God’s overall purpose is to bring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Arial" charset="0"/>
              </a:rPr>
              <a:t>glory to Himself</a:t>
            </a: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Arial" charset="0"/>
              </a:rPr>
              <a:t> </a:t>
            </a:r>
            <a:r>
              <a:rPr lang="en-US" sz="2800" dirty="0">
                <a:effectLst>
                  <a:outerShdw blurRad="38100" dist="38100" dir="2700000" algn="tl">
                    <a:srgbClr val="000000">
                      <a:alpha val="43137"/>
                    </a:srgbClr>
                  </a:outerShdw>
                </a:effectLst>
                <a:latin typeface="Calibri" panose="020F0502020204030204" pitchFamily="34" charset="0"/>
                <a:cs typeface="Arial" charset="0"/>
              </a:rPr>
              <a:t>(Eph. 1:6, 12, 14).</a:t>
            </a:r>
          </a:p>
        </p:txBody>
      </p:sp>
      <p:sp>
        <p:nvSpPr>
          <p:cNvPr id="23556" name="Text Box 4">
            <a:extLst>
              <a:ext uri="{FF2B5EF4-FFF2-40B4-BE49-F238E27FC236}">
                <a16:creationId xmlns:a16="http://schemas.microsoft.com/office/drawing/2014/main" id="{8DD436EF-F9A8-4959-9DEE-70860A4D461B}"/>
              </a:ext>
            </a:extLst>
          </p:cNvPr>
          <p:cNvSpPr txBox="1">
            <a:spLocks noChangeArrowheads="1"/>
          </p:cNvSpPr>
          <p:nvPr/>
        </p:nvSpPr>
        <p:spPr bwMode="auto">
          <a:xfrm>
            <a:off x="2436813" y="6403975"/>
            <a:ext cx="4125912"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479" tIns="41239" rIns="82479" bIns="41239">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dirty="0">
                <a:effectLst>
                  <a:outerShdw blurRad="38100" dist="38100" dir="2700000" algn="tl">
                    <a:srgbClr val="000000">
                      <a:alpha val="43137"/>
                    </a:srgbClr>
                  </a:outerShdw>
                </a:effectLst>
                <a:latin typeface="Calibri" panose="020F0502020204030204" pitchFamily="34" charset="0"/>
              </a:rPr>
              <a:t>Dr. Charles Ryrie, </a:t>
            </a:r>
            <a:r>
              <a:rPr lang="en-US" altLang="en-US" sz="1600" i="1" dirty="0">
                <a:effectLst>
                  <a:outerShdw blurRad="38100" dist="38100" dir="2700000" algn="tl">
                    <a:srgbClr val="000000">
                      <a:alpha val="43137"/>
                    </a:srgbClr>
                  </a:outerShdw>
                </a:effectLst>
                <a:latin typeface="Calibri" panose="020F0502020204030204" pitchFamily="34" charset="0"/>
              </a:rPr>
              <a:t>Dispensationalism</a:t>
            </a:r>
            <a:r>
              <a:rPr lang="en-US" altLang="en-US" sz="1600" dirty="0">
                <a:effectLst>
                  <a:outerShdw blurRad="38100" dist="38100" dir="2700000" algn="tl">
                    <a:srgbClr val="000000">
                      <a:alpha val="43137"/>
                    </a:srgbClr>
                  </a:outerShdw>
                </a:effectLst>
                <a:latin typeface="Calibri" panose="020F0502020204030204" pitchFamily="34" charset="0"/>
              </a:rPr>
              <a:t>, pp. 38-41</a:t>
            </a:r>
          </a:p>
        </p:txBody>
      </p:sp>
    </p:spTree>
    <p:extLst>
      <p:ext uri="{BB962C8B-B14F-4D97-AF65-F5344CB8AC3E}">
        <p14:creationId xmlns:p14="http://schemas.microsoft.com/office/powerpoint/2010/main" val="4105223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a:extLst>
              <a:ext uri="{FF2B5EF4-FFF2-40B4-BE49-F238E27FC236}">
                <a16:creationId xmlns:a16="http://schemas.microsoft.com/office/drawing/2014/main" id="{B5CA431D-63EC-48B9-BB0D-8548B86B432A}"/>
              </a:ext>
            </a:extLst>
          </p:cNvPr>
          <p:cNvSpPr>
            <a:spLocks noGrp="1" noChangeArrowheads="1"/>
          </p:cNvSpPr>
          <p:nvPr>
            <p:ph type="title"/>
          </p:nvPr>
        </p:nvSpPr>
        <p:spPr>
          <a:xfrm>
            <a:off x="2133601" y="228600"/>
            <a:ext cx="4876799" cy="1219200"/>
          </a:xfrm>
        </p:spPr>
        <p:txBody>
          <a:bodyPr/>
          <a:lstStyle/>
          <a:p>
            <a:pPr algn="ctr">
              <a:defRPr/>
            </a:pPr>
            <a:r>
              <a:rPr lang="en-US" sz="3600" dirty="0">
                <a:solidFill>
                  <a:srgbClr val="00FFFF"/>
                </a:solidFill>
                <a:effectLst>
                  <a:outerShdw blurRad="38100" dist="38100" dir="2700000" algn="tl">
                    <a:srgbClr val="000000">
                      <a:alpha val="43137"/>
                    </a:srgbClr>
                  </a:outerShdw>
                </a:effectLst>
              </a:rPr>
              <a:t>Dispensational Theology: </a:t>
            </a:r>
            <a:br>
              <a:rPr lang="en-US" sz="3600" dirty="0">
                <a:solidFill>
                  <a:srgbClr val="00FFFF"/>
                </a:solidFill>
                <a:effectLst>
                  <a:outerShdw blurRad="38100" dist="38100" dir="2700000" algn="tl">
                    <a:srgbClr val="000000">
                      <a:alpha val="43137"/>
                    </a:srgbClr>
                  </a:outerShdw>
                </a:effectLst>
              </a:rPr>
            </a:br>
            <a:r>
              <a:rPr lang="en-US" sz="3600" dirty="0">
                <a:solidFill>
                  <a:srgbClr val="00FFFF"/>
                </a:solidFill>
                <a:effectLst>
                  <a:outerShdw blurRad="38100" dist="38100" dir="2700000" algn="tl">
                    <a:srgbClr val="000000">
                      <a:alpha val="43137"/>
                    </a:srgbClr>
                  </a:outerShdw>
                </a:effectLst>
              </a:rPr>
              <a:t>Doxological Purpose</a:t>
            </a:r>
          </a:p>
        </p:txBody>
      </p:sp>
      <p:sp>
        <p:nvSpPr>
          <p:cNvPr id="24579" name="Text Box 3">
            <a:extLst>
              <a:ext uri="{FF2B5EF4-FFF2-40B4-BE49-F238E27FC236}">
                <a16:creationId xmlns:a16="http://schemas.microsoft.com/office/drawing/2014/main" id="{C5AF1B6B-FD06-48F0-89CD-5A5086BE045D}"/>
              </a:ext>
            </a:extLst>
          </p:cNvPr>
          <p:cNvSpPr txBox="1">
            <a:spLocks noChangeArrowheads="1"/>
          </p:cNvSpPr>
          <p:nvPr/>
        </p:nvSpPr>
        <p:spPr bwMode="auto">
          <a:xfrm>
            <a:off x="2041525" y="6375400"/>
            <a:ext cx="5005388"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479" tIns="41239" rIns="82479" bIns="41239">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i="1" dirty="0">
                <a:effectLst>
                  <a:outerShdw blurRad="38100" dist="38100" dir="2700000" algn="tl">
                    <a:srgbClr val="000000">
                      <a:alpha val="43137"/>
                    </a:srgbClr>
                  </a:outerShdw>
                </a:effectLst>
                <a:latin typeface="Calibri" panose="020F0502020204030204" pitchFamily="34" charset="0"/>
              </a:rPr>
              <a:t>Dictionary of Premillennial Theology</a:t>
            </a:r>
            <a:r>
              <a:rPr lang="en-US" altLang="en-US" sz="1600" dirty="0">
                <a:effectLst>
                  <a:outerShdw blurRad="38100" dist="38100" dir="2700000" algn="tl">
                    <a:srgbClr val="000000">
                      <a:alpha val="43137"/>
                    </a:srgbClr>
                  </a:outerShdw>
                </a:effectLst>
                <a:latin typeface="Calibri" panose="020F0502020204030204" pitchFamily="34" charset="0"/>
              </a:rPr>
              <a:t>, Charles Ryrie, p. 94</a:t>
            </a:r>
          </a:p>
        </p:txBody>
      </p:sp>
      <p:sp>
        <p:nvSpPr>
          <p:cNvPr id="193541" name="Rectangle 5">
            <a:extLst>
              <a:ext uri="{FF2B5EF4-FFF2-40B4-BE49-F238E27FC236}">
                <a16:creationId xmlns:a16="http://schemas.microsoft.com/office/drawing/2014/main" id="{6921FFB6-630D-458C-9DA7-317BB0AFC63B}"/>
              </a:ext>
            </a:extLst>
          </p:cNvPr>
          <p:cNvSpPr>
            <a:spLocks noChangeArrowheads="1"/>
          </p:cNvSpPr>
          <p:nvPr/>
        </p:nvSpPr>
        <p:spPr bwMode="auto">
          <a:xfrm>
            <a:off x="206375" y="1600200"/>
            <a:ext cx="8648700"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lstStyle>
            <a:lvl1pPr marL="549275" indent="-549275"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just" eaLnBrk="1" hangingPunct="1">
              <a:spcBef>
                <a:spcPts val="0"/>
              </a:spcBef>
              <a:spcAft>
                <a:spcPts val="1200"/>
              </a:spcAft>
              <a:buClr>
                <a:schemeClr val="tx2"/>
              </a:buClr>
              <a:buFont typeface="+mj-lt"/>
              <a:buAutoNum type="alphaUcPeriod"/>
            </a:pPr>
            <a:r>
              <a:rPr lang="en-US" altLang="en-US" sz="2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God’s ultimate purpose for the ages is to glorify Himself.  Scripture is not human-centered, as though salvation were the principle point, but God-centered, because His glory is at the center.</a:t>
            </a:r>
          </a:p>
          <a:p>
            <a:pPr algn="just" eaLnBrk="1" hangingPunct="1">
              <a:spcBef>
                <a:spcPts val="0"/>
              </a:spcBef>
              <a:spcAft>
                <a:spcPts val="1200"/>
              </a:spcAft>
              <a:buClr>
                <a:schemeClr val="tx2"/>
              </a:buClr>
              <a:buFont typeface="+mj-lt"/>
              <a:buAutoNum type="alphaUcPeriod"/>
            </a:pPr>
            <a:r>
              <a:rPr lang="en-US" altLang="en-US" sz="2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glory of God is the primary principle that unifies all dispensations, the program of salvation being just one of the means by which God glorifies Himself.  Each successive revelation of God’s plan for the ages, as well as His dealing with the elect, non-elect, angels, and nations all manifest His glory.	</a:t>
            </a:r>
          </a:p>
        </p:txBody>
      </p:sp>
    </p:spTree>
    <p:extLst>
      <p:ext uri="{BB962C8B-B14F-4D97-AF65-F5344CB8AC3E}">
        <p14:creationId xmlns:p14="http://schemas.microsoft.com/office/powerpoint/2010/main" val="3347219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180241-B7B0-4671-A079-84A46BE8651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3270" y="161261"/>
            <a:ext cx="7797460" cy="6535478"/>
          </a:xfrm>
          <a:prstGeom prst="rect">
            <a:avLst/>
          </a:prstGeom>
        </p:spPr>
      </p:pic>
    </p:spTree>
    <p:extLst>
      <p:ext uri="{BB962C8B-B14F-4D97-AF65-F5344CB8AC3E}">
        <p14:creationId xmlns:p14="http://schemas.microsoft.com/office/powerpoint/2010/main" val="3111588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3:21</a:t>
            </a:r>
          </a:p>
          <a:p>
            <a:pPr algn="just">
              <a:spcAft>
                <a:spcPts val="12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Him be the glory in the church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in Christ Jesus to all generations forever and ever. Amen.”</a:t>
            </a:r>
          </a:p>
        </p:txBody>
      </p:sp>
      <p:pic>
        <p:nvPicPr>
          <p:cNvPr id="2" name="Picture 1">
            <a:extLst>
              <a:ext uri="{FF2B5EF4-FFF2-40B4-BE49-F238E27FC236}">
                <a16:creationId xmlns:a16="http://schemas.microsoft.com/office/drawing/2014/main" id="{4FB6E0C7-C551-427A-B805-98F1B83ADCA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0" y="2514600"/>
            <a:ext cx="3048000" cy="2286000"/>
          </a:xfrm>
          <a:prstGeom prst="rect">
            <a:avLst/>
          </a:prstGeom>
        </p:spPr>
      </p:pic>
    </p:spTree>
    <p:extLst>
      <p:ext uri="{BB962C8B-B14F-4D97-AF65-F5344CB8AC3E}">
        <p14:creationId xmlns:p14="http://schemas.microsoft.com/office/powerpoint/2010/main" val="51744782"/>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4995</TotalTime>
  <Words>1974</Words>
  <Application>Microsoft Office PowerPoint</Application>
  <PresentationFormat>On-screen Show (4:3)</PresentationFormat>
  <Paragraphs>180</Paragraphs>
  <Slides>51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Arial</vt:lpstr>
      <vt:lpstr>Calibri</vt:lpstr>
      <vt:lpstr>Times New Roman</vt:lpstr>
      <vt:lpstr>Wingdings</vt:lpstr>
      <vt:lpstr>Azure</vt:lpstr>
      <vt:lpstr>PowerPoint Presentation</vt:lpstr>
      <vt:lpstr>Areas of Systematic Theology</vt:lpstr>
      <vt:lpstr>Ecclesiology Overview</vt:lpstr>
      <vt:lpstr>VII. Purposes of the Local Church</vt:lpstr>
      <vt:lpstr>VII. Purposes of the Local Church</vt:lpstr>
      <vt:lpstr>Dispensational Theology is a  System of Theology</vt:lpstr>
      <vt:lpstr>Dispensational Theology:  Doxological Purpose</vt:lpstr>
      <vt:lpstr>PowerPoint Presentation</vt:lpstr>
      <vt:lpstr>PowerPoint Presentation</vt:lpstr>
      <vt:lpstr>VII. Purposes of the Local Church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VII. Purposes of the Local Church</vt:lpstr>
      <vt:lpstr>PowerPoint Presentation</vt:lpstr>
      <vt:lpstr>PowerPoint Presentation</vt:lpstr>
      <vt:lpstr>PowerPoint Presentation</vt:lpstr>
      <vt:lpstr>PowerPoint Presentation</vt:lpstr>
      <vt:lpstr>PowerPoint Presentation</vt:lpstr>
      <vt:lpstr>PowerPoint Presentation</vt:lpstr>
      <vt:lpstr>VII. Purposes of the Local Church</vt:lpstr>
      <vt:lpstr>Three Misdirected Church Purposes</vt:lpstr>
      <vt:lpstr>Three Misdirected Church Purposes</vt:lpstr>
      <vt:lpstr>PowerPoint Presentation</vt:lpstr>
      <vt:lpstr>PowerPoint Presentation</vt:lpstr>
      <vt:lpstr>PowerPoint Presentation</vt:lpstr>
      <vt:lpstr>Three Misdirected Church Purposes</vt:lpstr>
      <vt:lpstr>Emergent Church &amp; the Social Gospel</vt:lpstr>
      <vt:lpstr>Social Gospel Confusion</vt:lpstr>
      <vt:lpstr>Three Misdirected Church Purposes</vt:lpstr>
      <vt:lpstr>Emergent Church &amp; the Kingdom</vt:lpstr>
      <vt:lpstr>Emergent Church &amp; the Kingdom</vt:lpstr>
      <vt:lpstr>Church &amp; Kingdom Confusion</vt:lpstr>
      <vt:lpstr>PowerPoint Presentation</vt:lpstr>
      <vt:lpstr>PowerPoint Presentation</vt:lpstr>
      <vt:lpstr>PowerPoint Presentation</vt:lpstr>
      <vt:lpstr>PowerPoint Presentation</vt:lpstr>
      <vt:lpstr>PowerPoint Presentation</vt:lpstr>
      <vt:lpstr>Ultimate Exodus (Rev 11:15)</vt:lpstr>
      <vt:lpstr>PowerPoint Presentation</vt:lpstr>
      <vt:lpstr>PowerPoint Presentation</vt:lpstr>
      <vt:lpstr>PowerPoint Presentation</vt:lpstr>
      <vt:lpstr>Conclusion</vt:lpstr>
      <vt:lpstr>Ecclesiology Overview</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Ecclesiology</dc:title>
  <dc:creator>A. Woods</dc:creator>
  <cp:lastModifiedBy>Andy Woods</cp:lastModifiedBy>
  <cp:revision>413</cp:revision>
  <cp:lastPrinted>2018-04-11T15:55:53Z</cp:lastPrinted>
  <dcterms:created xsi:type="dcterms:W3CDTF">2009-02-28T19:27:16Z</dcterms:created>
  <dcterms:modified xsi:type="dcterms:W3CDTF">2018-04-15T02:31:13Z</dcterms:modified>
</cp:coreProperties>
</file>