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handoutMasterIdLst>
    <p:handoutMasterId r:id="rId74"/>
  </p:handoutMasterIdLst>
  <p:sldIdLst>
    <p:sldId id="2408" r:id="rId2"/>
    <p:sldId id="3553" r:id="rId3"/>
    <p:sldId id="3452" r:id="rId4"/>
    <p:sldId id="3480" r:id="rId5"/>
    <p:sldId id="3405" r:id="rId6"/>
    <p:sldId id="3885" r:id="rId7"/>
    <p:sldId id="3630" r:id="rId8"/>
    <p:sldId id="3792" r:id="rId9"/>
    <p:sldId id="3696" r:id="rId10"/>
    <p:sldId id="3828" r:id="rId11"/>
    <p:sldId id="3855" r:id="rId12"/>
    <p:sldId id="3856" r:id="rId13"/>
    <p:sldId id="3857" r:id="rId14"/>
    <p:sldId id="3816" r:id="rId15"/>
    <p:sldId id="3859" r:id="rId16"/>
    <p:sldId id="3858" r:id="rId17"/>
    <p:sldId id="3860" r:id="rId18"/>
    <p:sldId id="3861" r:id="rId19"/>
    <p:sldId id="3862" r:id="rId20"/>
    <p:sldId id="1260" r:id="rId21"/>
    <p:sldId id="3880" r:id="rId22"/>
    <p:sldId id="3871" r:id="rId23"/>
    <p:sldId id="3872" r:id="rId24"/>
    <p:sldId id="3873" r:id="rId25"/>
    <p:sldId id="3874" r:id="rId26"/>
    <p:sldId id="1338" r:id="rId27"/>
    <p:sldId id="1347" r:id="rId28"/>
    <p:sldId id="3875" r:id="rId29"/>
    <p:sldId id="3876" r:id="rId30"/>
    <p:sldId id="1339" r:id="rId31"/>
    <p:sldId id="3877" r:id="rId32"/>
    <p:sldId id="3878" r:id="rId33"/>
    <p:sldId id="3024" r:id="rId34"/>
    <p:sldId id="1127" r:id="rId35"/>
    <p:sldId id="3879" r:id="rId36"/>
    <p:sldId id="1111" r:id="rId37"/>
    <p:sldId id="3881" r:id="rId38"/>
    <p:sldId id="1329" r:id="rId39"/>
    <p:sldId id="1105" r:id="rId40"/>
    <p:sldId id="572" r:id="rId41"/>
    <p:sldId id="3863" r:id="rId42"/>
    <p:sldId id="3864" r:id="rId43"/>
    <p:sldId id="3865" r:id="rId44"/>
    <p:sldId id="2292" r:id="rId45"/>
    <p:sldId id="3883" r:id="rId46"/>
    <p:sldId id="3866" r:id="rId47"/>
    <p:sldId id="676" r:id="rId48"/>
    <p:sldId id="1264" r:id="rId49"/>
    <p:sldId id="3884" r:id="rId50"/>
    <p:sldId id="2839" r:id="rId51"/>
    <p:sldId id="3004" r:id="rId52"/>
    <p:sldId id="2841" r:id="rId53"/>
    <p:sldId id="2842" r:id="rId54"/>
    <p:sldId id="2843" r:id="rId55"/>
    <p:sldId id="3016" r:id="rId56"/>
    <p:sldId id="3017" r:id="rId57"/>
    <p:sldId id="819" r:id="rId58"/>
    <p:sldId id="881" r:id="rId59"/>
    <p:sldId id="882" r:id="rId60"/>
    <p:sldId id="880" r:id="rId61"/>
    <p:sldId id="723" r:id="rId62"/>
    <p:sldId id="731" r:id="rId63"/>
    <p:sldId id="272" r:id="rId64"/>
    <p:sldId id="273" r:id="rId65"/>
    <p:sldId id="558" r:id="rId66"/>
    <p:sldId id="557" r:id="rId67"/>
    <p:sldId id="3867" r:id="rId68"/>
    <p:sldId id="3868" r:id="rId69"/>
    <p:sldId id="3869" r:id="rId70"/>
    <p:sldId id="1348" r:id="rId71"/>
    <p:sldId id="3488" r:id="rId7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99FF66"/>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5365" autoAdjust="0"/>
  </p:normalViewPr>
  <p:slideViewPr>
    <p:cSldViewPr>
      <p:cViewPr>
        <p:scale>
          <a:sx n="100" d="100"/>
          <a:sy n="100" d="100"/>
        </p:scale>
        <p:origin x="170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and </a:t>
            </a:r>
            <a:r>
              <a:rPr lang="en-US" dirty="0" err="1"/>
              <a:t>fro</a:t>
            </a:r>
            <a:r>
              <a:rPr lang="en-US" dirty="0"/>
              <a:t>‘ – refers to the increase in knowledge; progressive illumination</a:t>
            </a:r>
          </a:p>
        </p:txBody>
      </p:sp>
      <p:sp>
        <p:nvSpPr>
          <p:cNvPr id="4" name="Header Placeholder 3"/>
          <p:cNvSpPr>
            <a:spLocks noGrp="1"/>
          </p:cNvSpPr>
          <p:nvPr>
            <p:ph type="hdr" sz="quarter" idx="10"/>
          </p:nvPr>
        </p:nvSpPr>
        <p:spPr/>
        <p:txBody>
          <a:bodyPr/>
          <a:lstStyle/>
          <a:p>
            <a:pPr>
              <a:defRPr/>
            </a:pPr>
            <a:r>
              <a:rPr lang="en-US"/>
              <a:t>Dr. Andy Woods - The Protestant Reformation</a:t>
            </a:r>
            <a:endParaRPr lang="en-US" dirty="0"/>
          </a:p>
        </p:txBody>
      </p:sp>
      <p:sp>
        <p:nvSpPr>
          <p:cNvPr id="5" name="Date Placeholder 4"/>
          <p:cNvSpPr>
            <a:spLocks noGrp="1"/>
          </p:cNvSpPr>
          <p:nvPr>
            <p:ph type="dt" idx="11"/>
          </p:nvPr>
        </p:nvSpPr>
        <p:spPr/>
        <p:txBody>
          <a:bodyPr/>
          <a:lstStyle/>
          <a:p>
            <a:pPr>
              <a:defRPr/>
            </a:pPr>
            <a:r>
              <a:rPr lang="en-US"/>
              <a:t>9/10/2017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B4BBA7F9-A4F9-41CD-9EEF-64BAB7350056}" type="slidenum">
              <a:rPr lang="en-US" altLang="en-US" smtClean="0"/>
              <a:pPr>
                <a:defRPr/>
              </a:pPr>
              <a:t>36</a:t>
            </a:fld>
            <a:endParaRPr lang="en-US" altLang="en-US" dirty="0"/>
          </a:p>
        </p:txBody>
      </p:sp>
    </p:spTree>
    <p:extLst>
      <p:ext uri="{BB962C8B-B14F-4D97-AF65-F5344CB8AC3E}">
        <p14:creationId xmlns:p14="http://schemas.microsoft.com/office/powerpoint/2010/main" val="4037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35195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4/8/2018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4/8/2018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4/8/2018</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289147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a:p>
        </p:txBody>
      </p:sp>
    </p:spTree>
    <p:extLst>
      <p:ext uri="{BB962C8B-B14F-4D97-AF65-F5344CB8AC3E}">
        <p14:creationId xmlns:p14="http://schemas.microsoft.com/office/powerpoint/2010/main" val="411311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80" r:id="rId13"/>
    <p:sldLayoutId id="2147483681" r:id="rId14"/>
    <p:sldLayoutId id="2147483682" r:id="rId15"/>
    <p:sldLayoutId id="2147483683"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hyperlink" Target="http://www.independent.co.uk/travel/news-and-advice/sj-rail-train-tickets-hand-implant-microchip-biometric-sweden-a7793641.html"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hyperlink" Target="http://www.cnn.com/profiles/oren-liebermann"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hyperlink" Target="http://www.matterofprinciple.net/" TargetMode="Externa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hyperlink" Target="http://www.soniclight.com/" TargetMode="Externa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hyperlink" Target="http://www.globes.co.il/en/article-huge-oil-discovery-on-golan-heights-1001071698" TargetMode="Externa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hyperlink" Target="http://www.globes.co.il/en/article-huge-oil-discovery-on-golan-heights-1001071698" TargetMode="Externa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t>
            </a:r>
            <a:r>
              <a:rPr lang="en-US">
                <a:effectLst>
                  <a:outerShdw blurRad="38100" dist="38100" dir="2700000" algn="tl">
                    <a:srgbClr val="000000">
                      <a:alpha val="43137"/>
                    </a:srgbClr>
                  </a:outerShdw>
                </a:effectLst>
                <a:cs typeface="Calibri" pitchFamily="34" charset="0"/>
              </a:rPr>
              <a:t>Andy </a:t>
            </a:r>
            <a:r>
              <a:rPr lang="en-US" dirty="0">
                <a:effectLst>
                  <a:outerShdw blurRad="38100" dist="38100" dir="2700000" algn="tl">
                    <a:srgbClr val="000000">
                      <a:alpha val="43137"/>
                    </a:srgbClr>
                  </a:outerShdw>
                </a:effectLst>
                <a:cs typeface="Calibri" pitchFamily="34" charset="0"/>
              </a:rPr>
              <a:t>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835548"/>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F1B670-98BB-4824-A1A7-B19BE0BEDFA8}"/>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3620998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3581400"/>
          </a:xfrm>
        </p:spPr>
        <p:txBody>
          <a:bodyPr/>
          <a:lstStyle/>
          <a:p>
            <a:pPr marL="457200" indent="-457200">
              <a:spcBef>
                <a:spcPct val="0"/>
              </a:spcBef>
              <a:spcAft>
                <a:spcPts val="18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Description of the End Times (1-4)</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7A3074-4BA2-4060-B331-CA95683EB51E}"/>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6655975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3505200"/>
          </a:xfrm>
        </p:spPr>
        <p:txBody>
          <a:bodyPr/>
          <a:lstStyle/>
          <a:p>
            <a:pPr marL="457200" indent="-457200">
              <a:spcBef>
                <a:spcPct val="0"/>
              </a:spcBef>
              <a:spcAft>
                <a:spcPts val="1800"/>
              </a:spcAft>
              <a:buSzPct val="100000"/>
              <a:buFont typeface="Times New Roman" pitchFamily="18" charset="0"/>
              <a:buAutoNum type="romanUcPeriod"/>
            </a:pPr>
            <a:r>
              <a:rPr lang="en-US" altLang="en-US" b="1" dirty="0">
                <a:solidFill>
                  <a:srgbClr val="FFFFCC"/>
                </a:solidFill>
                <a:effectLst>
                  <a:outerShdw blurRad="38100" dist="38100" dir="2700000" algn="tl">
                    <a:srgbClr val="000000">
                      <a:alpha val="43137"/>
                    </a:srgbClr>
                  </a:outerShdw>
                </a:effectLst>
              </a:rPr>
              <a:t>Description of the End Times (1-4)</a:t>
            </a:r>
          </a:p>
          <a:p>
            <a:pPr marL="914400" lvl="1" indent="-457200">
              <a:spcBef>
                <a:spcPct val="0"/>
              </a:spcBef>
              <a:spcAft>
                <a:spcPts val="18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The Suffering (1)</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49EF6E-BEB9-478A-BC60-0D5B1027FBFC}"/>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7852589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3657600"/>
          </a:xfrm>
        </p:spPr>
        <p:txBody>
          <a:bodyPr/>
          <a:lstStyle/>
          <a:p>
            <a:pPr marL="457200" indent="-457200">
              <a:spcBef>
                <a:spcPct val="0"/>
              </a:spcBef>
              <a:spcAft>
                <a:spcPts val="1800"/>
              </a:spcAft>
              <a:buSzPct val="100000"/>
              <a:buFont typeface="Times New Roman" pitchFamily="18" charset="0"/>
              <a:buAutoNum type="romanUcPeriod"/>
            </a:pPr>
            <a:r>
              <a:rPr lang="en-US" altLang="en-US" b="1" dirty="0">
                <a:solidFill>
                  <a:srgbClr val="FFFFCC"/>
                </a:solidFill>
                <a:effectLst>
                  <a:outerShdw blurRad="38100" dist="38100" dir="2700000" algn="tl">
                    <a:srgbClr val="000000">
                      <a:alpha val="43137"/>
                    </a:srgbClr>
                  </a:outerShdw>
                </a:effectLst>
              </a:rPr>
              <a:t>Description of the End Times (1-4)</a:t>
            </a:r>
          </a:p>
          <a:p>
            <a:pPr marL="914400" lvl="1" indent="-457200">
              <a:spcBef>
                <a:spcPct val="0"/>
              </a:spcBef>
              <a:spcAft>
                <a:spcPts val="1800"/>
              </a:spcAft>
              <a:buSzPct val="100000"/>
              <a:buAutoNum type="alphaUcPeriod"/>
            </a:pPr>
            <a:r>
              <a:rPr lang="en-US" altLang="en-US" b="1" dirty="0">
                <a:effectLst>
                  <a:outerShdw blurRad="38100" dist="38100" dir="2700000" algn="tl">
                    <a:srgbClr val="000000">
                      <a:alpha val="43137"/>
                    </a:srgbClr>
                  </a:outerShdw>
                </a:effectLst>
              </a:rPr>
              <a:t>The Suffering (1)</a:t>
            </a:r>
          </a:p>
          <a:p>
            <a:pPr marL="914400" lvl="1" indent="-457200">
              <a:spcBef>
                <a:spcPct val="0"/>
              </a:spcBef>
              <a:spcAft>
                <a:spcPts val="18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The Separation (2)</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22AD91D-DA2A-479F-8C3D-F4A63C35D20E}"/>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7462230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everlasting life, but the others to disgrace and everlasting contempt.”</a:t>
            </a:r>
          </a:p>
        </p:txBody>
      </p:sp>
      <p:pic>
        <p:nvPicPr>
          <p:cNvPr id="2" name="Picture 1">
            <a:extLst>
              <a:ext uri="{FF2B5EF4-FFF2-40B4-BE49-F238E27FC236}">
                <a16:creationId xmlns:a16="http://schemas.microsoft.com/office/drawing/2014/main" id="{05D377E6-85C1-4B23-BF12-7D9CADAB52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2000" y="3077766"/>
            <a:ext cx="2340000" cy="1828800"/>
          </a:xfrm>
          <a:prstGeom prst="rect">
            <a:avLst/>
          </a:prstGeom>
        </p:spPr>
      </p:pic>
    </p:spTree>
    <p:extLst>
      <p:ext uri="{BB962C8B-B14F-4D97-AF65-F5344CB8AC3E}">
        <p14:creationId xmlns:p14="http://schemas.microsoft.com/office/powerpoint/2010/main" val="11078640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3657600"/>
          </a:xfrm>
        </p:spPr>
        <p:txBody>
          <a:bodyPr/>
          <a:lstStyle/>
          <a:p>
            <a:pPr marL="457200" indent="-457200">
              <a:spcBef>
                <a:spcPct val="0"/>
              </a:spcBef>
              <a:spcAft>
                <a:spcPts val="1800"/>
              </a:spcAft>
              <a:buSzPct val="100000"/>
              <a:buFont typeface="Times New Roman" pitchFamily="18" charset="0"/>
              <a:buAutoNum type="romanUcPeriod"/>
            </a:pPr>
            <a:r>
              <a:rPr lang="en-US" altLang="en-US" b="1" dirty="0">
                <a:solidFill>
                  <a:srgbClr val="FFFFCC"/>
                </a:solidFill>
                <a:effectLst>
                  <a:outerShdw blurRad="38100" dist="38100" dir="2700000" algn="tl">
                    <a:srgbClr val="000000">
                      <a:alpha val="43137"/>
                    </a:srgbClr>
                  </a:outerShdw>
                </a:effectLst>
              </a:rPr>
              <a:t>Description of the End Times (1-4)</a:t>
            </a:r>
          </a:p>
          <a:p>
            <a:pPr marL="914400" lvl="1" indent="-457200">
              <a:spcBef>
                <a:spcPct val="0"/>
              </a:spcBef>
              <a:spcAft>
                <a:spcPts val="1800"/>
              </a:spcAft>
              <a:buSzPct val="100000"/>
              <a:buAutoNum type="alphaUcPeriod"/>
            </a:pPr>
            <a:r>
              <a:rPr lang="en-US" altLang="en-US" b="1" dirty="0">
                <a:effectLst>
                  <a:outerShdw blurRad="38100" dist="38100" dir="2700000" algn="tl">
                    <a:srgbClr val="000000">
                      <a:alpha val="43137"/>
                    </a:srgbClr>
                  </a:outerShdw>
                </a:effectLst>
              </a:rPr>
              <a:t>The Suffering (1)</a:t>
            </a:r>
          </a:p>
          <a:p>
            <a:pPr marL="914400" lvl="1" indent="-457200">
              <a:spcBef>
                <a:spcPct val="0"/>
              </a:spcBef>
              <a:spcAft>
                <a:spcPts val="1800"/>
              </a:spcAft>
              <a:buSzPct val="100000"/>
              <a:buFont typeface="Wingdings" pitchFamily="2" charset="2"/>
              <a:buAutoNum type="alphaUcPeriod"/>
            </a:pPr>
            <a:r>
              <a:rPr lang="en-US" altLang="en-US" b="1" dirty="0">
                <a:effectLst>
                  <a:outerShdw blurRad="38100" dist="38100" dir="2700000" algn="tl">
                    <a:srgbClr val="000000">
                      <a:alpha val="43137"/>
                    </a:srgbClr>
                  </a:outerShdw>
                </a:effectLst>
              </a:rPr>
              <a:t>The Separation (2)</a:t>
            </a:r>
          </a:p>
          <a:p>
            <a:pPr marL="914400" lvl="1" indent="-457200">
              <a:spcBef>
                <a:spcPct val="0"/>
              </a:spcBef>
              <a:spcAft>
                <a:spcPts val="18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The Shining (3)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54484C-5378-4F14-95E8-406270082540}"/>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5753195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insight will shine brightly like the brightness of the expanse of heaven, and those who lead the many to righteousness, like the stars forever and ever.”</a:t>
            </a:r>
          </a:p>
        </p:txBody>
      </p:sp>
      <p:pic>
        <p:nvPicPr>
          <p:cNvPr id="2" name="Picture 1">
            <a:extLst>
              <a:ext uri="{FF2B5EF4-FFF2-40B4-BE49-F238E27FC236}">
                <a16:creationId xmlns:a16="http://schemas.microsoft.com/office/drawing/2014/main" id="{2A03FA90-B4C3-4121-9BA4-E14FBFC2B2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6112378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insight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shine brightly like the brightness of the expanse of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those who lead the many to righteousness,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like the stars forever and 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2505574-59A8-40E8-8BC2-1D0D22458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14932548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12:3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insight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shine brightly like the brightness of the expanse of heaven,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lead the many to righteousness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the stars forever and ever.”</a:t>
            </a:r>
          </a:p>
        </p:txBody>
      </p:sp>
      <p:pic>
        <p:nvPicPr>
          <p:cNvPr id="4" name="Picture 3">
            <a:extLst>
              <a:ext uri="{FF2B5EF4-FFF2-40B4-BE49-F238E27FC236}">
                <a16:creationId xmlns:a16="http://schemas.microsoft.com/office/drawing/2014/main" id="{697FAA74-28E8-4115-AEDD-7DB049C3A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410" y="3124200"/>
            <a:ext cx="2537181" cy="1828800"/>
          </a:xfrm>
          <a:prstGeom prst="ellipse">
            <a:avLst/>
          </a:prstGeom>
        </p:spPr>
      </p:pic>
    </p:spTree>
    <p:extLst>
      <p:ext uri="{BB962C8B-B14F-4D97-AF65-F5344CB8AC3E}">
        <p14:creationId xmlns:p14="http://schemas.microsoft.com/office/powerpoint/2010/main" val="36131618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3581400"/>
          </a:xfrm>
        </p:spPr>
        <p:txBody>
          <a:bodyPr/>
          <a:lstStyle/>
          <a:p>
            <a:pPr marL="457200" indent="-457200">
              <a:spcBef>
                <a:spcPct val="0"/>
              </a:spcBef>
              <a:spcAft>
                <a:spcPts val="1800"/>
              </a:spcAft>
              <a:buSzPct val="100000"/>
              <a:buFont typeface="Times New Roman" pitchFamily="18" charset="0"/>
              <a:buAutoNum type="romanUcPeriod"/>
            </a:pPr>
            <a:r>
              <a:rPr lang="en-US" altLang="en-US" b="1" dirty="0">
                <a:solidFill>
                  <a:srgbClr val="FFFFCC"/>
                </a:solidFill>
                <a:effectLst>
                  <a:outerShdw blurRad="38100" dist="38100" dir="2700000" algn="tl">
                    <a:srgbClr val="000000">
                      <a:alpha val="43137"/>
                    </a:srgbClr>
                  </a:outerShdw>
                </a:effectLst>
              </a:rPr>
              <a:t>Description of the End Times (1-4)</a:t>
            </a:r>
          </a:p>
          <a:p>
            <a:pPr marL="914400" lvl="1" indent="-457200">
              <a:spcBef>
                <a:spcPct val="0"/>
              </a:spcBef>
              <a:spcAft>
                <a:spcPts val="1800"/>
              </a:spcAft>
              <a:buSzPct val="100000"/>
              <a:buAutoNum type="alphaUcPeriod"/>
            </a:pPr>
            <a:r>
              <a:rPr lang="en-US" altLang="en-US" b="1" dirty="0">
                <a:effectLst>
                  <a:outerShdw blurRad="38100" dist="38100" dir="2700000" algn="tl">
                    <a:srgbClr val="000000">
                      <a:alpha val="43137"/>
                    </a:srgbClr>
                  </a:outerShdw>
                </a:effectLst>
              </a:rPr>
              <a:t>The Suffering (1)</a:t>
            </a:r>
          </a:p>
          <a:p>
            <a:pPr marL="914400" lvl="1" indent="-457200">
              <a:spcBef>
                <a:spcPct val="0"/>
              </a:spcBef>
              <a:spcAft>
                <a:spcPts val="1800"/>
              </a:spcAft>
              <a:buSzPct val="100000"/>
              <a:buFont typeface="Wingdings" pitchFamily="2" charset="2"/>
              <a:buAutoNum type="alphaUcPeriod"/>
            </a:pPr>
            <a:r>
              <a:rPr lang="en-US" altLang="en-US" b="1" dirty="0">
                <a:effectLst>
                  <a:outerShdw blurRad="38100" dist="38100" dir="2700000" algn="tl">
                    <a:srgbClr val="000000">
                      <a:alpha val="43137"/>
                    </a:srgbClr>
                  </a:outerShdw>
                </a:effectLst>
              </a:rPr>
              <a:t>The Separation (2)</a:t>
            </a:r>
          </a:p>
          <a:p>
            <a:pPr marL="914400" lvl="1" indent="-457200">
              <a:spcBef>
                <a:spcPct val="0"/>
              </a:spcBef>
              <a:spcAft>
                <a:spcPts val="1800"/>
              </a:spcAft>
              <a:buSzPct val="100000"/>
              <a:buFont typeface="Wingdings" pitchFamily="2" charset="2"/>
              <a:buAutoNum type="alphaUcPeriod"/>
            </a:pPr>
            <a:r>
              <a:rPr lang="en-US" altLang="en-US" b="1" dirty="0">
                <a:effectLst>
                  <a:outerShdw blurRad="38100" dist="38100" dir="2700000" algn="tl">
                    <a:srgbClr val="000000">
                      <a:alpha val="43137"/>
                    </a:srgbClr>
                  </a:outerShdw>
                </a:effectLst>
              </a:rPr>
              <a:t>The Shining (3)</a:t>
            </a:r>
          </a:p>
          <a:p>
            <a:pPr marL="914400" lvl="1" indent="-457200">
              <a:spcBef>
                <a:spcPct val="0"/>
              </a:spcBef>
              <a:spcAft>
                <a:spcPts val="18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1098E8-02D1-4B38-8D6D-71F008BD671E}"/>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5854143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7BF77-7B35-448F-97B6-D51F691920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fontAlgn="auto">
              <a:spcBef>
                <a:spcPts val="0"/>
              </a:spcBef>
              <a:spcAft>
                <a:spcPts val="1200"/>
              </a:spcAft>
              <a:buClrTx/>
              <a:buSzTx/>
              <a:buNone/>
              <a:defRPr/>
            </a:pPr>
            <a:r>
              <a:rPr lang="en-US" altLang="en-US" sz="4400" dirty="0">
                <a:solidFill>
                  <a:srgbClr val="00FFFF"/>
                </a:solidFill>
                <a:effectLst>
                  <a:outerShdw blurRad="38100" dist="38100" dir="2700000" algn="tl">
                    <a:srgbClr val="000000">
                      <a:alpha val="43137"/>
                    </a:srgbClr>
                  </a:outerShdw>
                </a:effectLst>
                <a:ea typeface="+mj-ea"/>
                <a:cs typeface="+mj-cs"/>
              </a:rPr>
              <a:t>Daniel 12:4, 9</a:t>
            </a:r>
          </a:p>
          <a:p>
            <a:pPr marL="0" lvl="0" indent="0" algn="just">
              <a:spcBef>
                <a:spcPct val="0"/>
              </a:spcBef>
              <a:buClrTx/>
              <a:buSzTx/>
              <a:buNone/>
            </a:pPr>
            <a:r>
              <a:rPr lang="en-US" altLang="en-US" sz="3600" dirty="0">
                <a:solidFill>
                  <a:srgbClr val="FFFFCC"/>
                </a:solidFill>
                <a:effectLst/>
                <a:cs typeface="Arial" panose="020B0604020202020204" pitchFamily="34" charset="0"/>
              </a:rPr>
              <a:t>“</a:t>
            </a:r>
            <a:r>
              <a:rPr lang="en-US" sz="3600" dirty="0"/>
              <a:t>But as for you, Daniel, conceal these words and seal up the book until the end of time; many will go back and forth, and </a:t>
            </a:r>
            <a:r>
              <a:rPr lang="en-US" sz="3600" b="1" u="sng" dirty="0">
                <a:solidFill>
                  <a:srgbClr val="FFFFCC"/>
                </a:solidFill>
              </a:rPr>
              <a:t>knowledge will increase</a:t>
            </a:r>
            <a:r>
              <a:rPr lang="en-US" sz="3600" dirty="0"/>
              <a:t>...Go </a:t>
            </a:r>
            <a:r>
              <a:rPr lang="en-US" sz="3600" i="1" dirty="0"/>
              <a:t>your way</a:t>
            </a:r>
            <a:r>
              <a:rPr lang="en-US" sz="3600" dirty="0"/>
              <a:t>, Daniel, for </a:t>
            </a:r>
            <a:r>
              <a:rPr lang="en-US" sz="3600" i="1" dirty="0"/>
              <a:t>these</a:t>
            </a:r>
            <a:r>
              <a:rPr lang="en-US" sz="3600" dirty="0"/>
              <a:t> words are concealed and sealed up </a:t>
            </a:r>
            <a:r>
              <a:rPr lang="en-US" sz="3600" b="1" u="sng" dirty="0">
                <a:solidFill>
                  <a:srgbClr val="FFFFCC"/>
                </a:solidFill>
              </a:rPr>
              <a:t>until the end time</a:t>
            </a:r>
            <a:r>
              <a:rPr lang="en-US" sz="3600" dirty="0"/>
              <a:t>.</a:t>
            </a:r>
            <a:r>
              <a:rPr lang="en-US" altLang="en-US" sz="3600" dirty="0">
                <a:solidFill>
                  <a:srgbClr val="FFFFCC"/>
                </a:solidFill>
                <a:effectLst/>
                <a:cs typeface="Arial" panose="020B0604020202020204" pitchFamily="34" charset="0"/>
              </a:rPr>
              <a:t>”</a:t>
            </a:r>
          </a:p>
        </p:txBody>
      </p:sp>
    </p:spTree>
    <p:extLst>
      <p:ext uri="{BB962C8B-B14F-4D97-AF65-F5344CB8AC3E}">
        <p14:creationId xmlns:p14="http://schemas.microsoft.com/office/powerpoint/2010/main" val="332533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76200"/>
            <a:ext cx="7772400" cy="1143000"/>
          </a:xfrm>
        </p:spPr>
        <p:txBody>
          <a:bodyPr/>
          <a:lstStyle/>
          <a:p>
            <a:pPr algn="ctr" eaLnBrk="1" hangingPunct="1"/>
            <a:r>
              <a:rPr lang="en-US" altLang="en-US" dirty="0">
                <a:latin typeface="Calibri" panose="020F0502020204030204" pitchFamily="34" charset="0"/>
                <a:cs typeface="Calibri" panose="020F0502020204030204" pitchFamily="34" charset="0"/>
              </a:rPr>
              <a:t>Signs of the Times</a:t>
            </a:r>
          </a:p>
        </p:txBody>
      </p:sp>
      <p:sp>
        <p:nvSpPr>
          <p:cNvPr id="21507" name="Rectangle 3"/>
          <p:cNvSpPr>
            <a:spLocks noGrp="1" noChangeArrowheads="1"/>
          </p:cNvSpPr>
          <p:nvPr>
            <p:ph type="body" idx="1"/>
          </p:nvPr>
        </p:nvSpPr>
        <p:spPr>
          <a:xfrm>
            <a:off x="381000" y="1219200"/>
            <a:ext cx="6629400" cy="4953000"/>
          </a:xfrm>
        </p:spPr>
        <p:txBody>
          <a:bodyPr/>
          <a:lstStyle/>
          <a:p>
            <a:pPr marL="457200" indent="-457200" eaLnBrk="1" hangingPunct="1">
              <a:spcBef>
                <a:spcPts val="0"/>
              </a:spcBef>
              <a:spcAft>
                <a:spcPts val="1200"/>
              </a:spcAft>
              <a:defRPr/>
            </a:pPr>
            <a:r>
              <a:rPr lang="en-US" sz="3600" dirty="0">
                <a:latin typeface="Calibri" panose="020F0502020204030204" pitchFamily="34" charset="0"/>
                <a:cs typeface="Calibri" panose="020F0502020204030204" pitchFamily="34" charset="0"/>
              </a:rPr>
              <a:t>Israel</a:t>
            </a:r>
          </a:p>
          <a:p>
            <a:pPr marL="457200" indent="-457200" eaLnBrk="1" hangingPunct="1">
              <a:spcBef>
                <a:spcPts val="0"/>
              </a:spcBef>
              <a:spcAft>
                <a:spcPts val="1200"/>
              </a:spcAft>
              <a:defRPr/>
            </a:pPr>
            <a:r>
              <a:rPr lang="en-US" sz="3600" dirty="0">
                <a:cs typeface="Calibri" panose="020F0502020204030204" pitchFamily="34" charset="0"/>
              </a:rPr>
              <a:t>International Politics</a:t>
            </a:r>
          </a:p>
          <a:p>
            <a:pPr marL="457200" indent="-457200" eaLnBrk="1" hangingPunct="1">
              <a:spcBef>
                <a:spcPts val="0"/>
              </a:spcBef>
              <a:spcAft>
                <a:spcPts val="1200"/>
              </a:spcAft>
              <a:defRPr/>
            </a:pPr>
            <a:r>
              <a:rPr lang="en-US" sz="3600" dirty="0">
                <a:cs typeface="Calibri" panose="020F0502020204030204" pitchFamily="34" charset="0"/>
              </a:rPr>
              <a:t>Economics</a:t>
            </a:r>
          </a:p>
          <a:p>
            <a:pPr marL="457200" indent="-457200" eaLnBrk="1" hangingPunct="1">
              <a:spcBef>
                <a:spcPts val="0"/>
              </a:spcBef>
              <a:spcAft>
                <a:spcPts val="1200"/>
              </a:spcAft>
              <a:defRPr/>
            </a:pPr>
            <a:r>
              <a:rPr lang="en-US" sz="3600" dirty="0">
                <a:cs typeface="Calibri" panose="020F0502020204030204" pitchFamily="34" charset="0"/>
              </a:rPr>
              <a:t>Technology</a:t>
            </a:r>
          </a:p>
          <a:p>
            <a:pPr marL="457200" indent="-457200" eaLnBrk="1" hangingPunct="1">
              <a:spcBef>
                <a:spcPts val="0"/>
              </a:spcBef>
              <a:spcAft>
                <a:spcPts val="1200"/>
              </a:spcAft>
              <a:defRPr/>
            </a:pPr>
            <a:r>
              <a:rPr lang="en-US" sz="3600" dirty="0">
                <a:latin typeface="Calibri" panose="020F0502020204030204" pitchFamily="34" charset="0"/>
                <a:cs typeface="Calibri" panose="020F0502020204030204" pitchFamily="34" charset="0"/>
              </a:rPr>
              <a:t>Spirituality</a:t>
            </a:r>
          </a:p>
          <a:p>
            <a:pPr marL="457200" indent="-457200" eaLnBrk="1" hangingPunct="1">
              <a:spcBef>
                <a:spcPts val="0"/>
              </a:spcBef>
              <a:spcAft>
                <a:spcPts val="1200"/>
              </a:spcAft>
              <a:defRPr/>
            </a:pPr>
            <a:r>
              <a:rPr lang="en-US" sz="3600" dirty="0">
                <a:latin typeface="Calibri" panose="020F0502020204030204" pitchFamily="34" charset="0"/>
                <a:cs typeface="Calibri" panose="020F0502020204030204" pitchFamily="34" charset="0"/>
              </a:rPr>
              <a:t>Society</a:t>
            </a:r>
          </a:p>
          <a:p>
            <a:pPr marL="457200" indent="-457200" eaLnBrk="1" hangingPunct="1">
              <a:spcBef>
                <a:spcPts val="0"/>
              </a:spcBef>
              <a:spcAft>
                <a:spcPts val="1200"/>
              </a:spcAft>
              <a:defRPr/>
            </a:pPr>
            <a:r>
              <a:rPr lang="en-US" sz="3600" dirty="0">
                <a:latin typeface="Calibri" panose="020F0502020204030204" pitchFamily="34" charset="0"/>
                <a:cs typeface="Calibri" panose="020F0502020204030204" pitchFamily="34" charset="0"/>
              </a:rPr>
              <a:t>Understanding Bible Prophecy</a:t>
            </a:r>
          </a:p>
        </p:txBody>
      </p:sp>
      <p:pic>
        <p:nvPicPr>
          <p:cNvPr id="2050" name="Picture 2" descr="Image result for signs of the tim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362200"/>
            <a:ext cx="4031711" cy="226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160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76200"/>
            <a:ext cx="7772400" cy="1143000"/>
          </a:xfrm>
        </p:spPr>
        <p:txBody>
          <a:bodyPr/>
          <a:lstStyle/>
          <a:p>
            <a:pPr algn="ctr" eaLnBrk="1" hangingPunct="1"/>
            <a:r>
              <a:rPr lang="en-US" altLang="en-US" dirty="0">
                <a:latin typeface="Calibri" panose="020F0502020204030204" pitchFamily="34" charset="0"/>
                <a:cs typeface="Calibri" panose="020F0502020204030204" pitchFamily="34" charset="0"/>
              </a:rPr>
              <a:t>Signs of the Times</a:t>
            </a:r>
          </a:p>
        </p:txBody>
      </p:sp>
      <p:sp>
        <p:nvSpPr>
          <p:cNvPr id="21507" name="Rectangle 3"/>
          <p:cNvSpPr>
            <a:spLocks noGrp="1" noChangeArrowheads="1"/>
          </p:cNvSpPr>
          <p:nvPr>
            <p:ph type="body" idx="1"/>
          </p:nvPr>
        </p:nvSpPr>
        <p:spPr>
          <a:xfrm>
            <a:off x="381000" y="1219200"/>
            <a:ext cx="6629400" cy="4953000"/>
          </a:xfrm>
        </p:spPr>
        <p:txBody>
          <a:bodyPr/>
          <a:lstStyle/>
          <a:p>
            <a:pPr marL="457200" indent="-457200" eaLnBrk="1" hangingPunct="1">
              <a:spcBef>
                <a:spcPts val="0"/>
              </a:spcBef>
              <a:spcAft>
                <a:spcPts val="1200"/>
              </a:spcAft>
              <a:defRPr/>
            </a:pPr>
            <a:r>
              <a:rPr lang="en-US" sz="3600" dirty="0">
                <a:latin typeface="Calibri" panose="020F0502020204030204" pitchFamily="34" charset="0"/>
                <a:cs typeface="Calibri" panose="020F0502020204030204" pitchFamily="34" charset="0"/>
              </a:rPr>
              <a:t>Israel</a:t>
            </a:r>
          </a:p>
          <a:p>
            <a:pPr marL="457200" indent="-457200" eaLnBrk="1" hangingPunct="1">
              <a:spcBef>
                <a:spcPts val="0"/>
              </a:spcBef>
              <a:spcAft>
                <a:spcPts val="1200"/>
              </a:spcAft>
              <a:defRPr/>
            </a:pPr>
            <a:r>
              <a:rPr lang="en-US" sz="3600" dirty="0">
                <a:cs typeface="Calibri" panose="020F0502020204030204" pitchFamily="34" charset="0"/>
              </a:rPr>
              <a:t>International Politics</a:t>
            </a:r>
          </a:p>
          <a:p>
            <a:pPr marL="457200" indent="-457200" eaLnBrk="1" hangingPunct="1">
              <a:spcBef>
                <a:spcPts val="0"/>
              </a:spcBef>
              <a:spcAft>
                <a:spcPts val="1200"/>
              </a:spcAft>
              <a:defRPr/>
            </a:pPr>
            <a:r>
              <a:rPr lang="en-US" sz="3600" dirty="0">
                <a:cs typeface="Calibri" panose="020F0502020204030204" pitchFamily="34" charset="0"/>
              </a:rPr>
              <a:t>Economics</a:t>
            </a:r>
          </a:p>
          <a:p>
            <a:pPr marL="457200" indent="-457200" eaLnBrk="1" hangingPunct="1">
              <a:spcBef>
                <a:spcPts val="0"/>
              </a:spcBef>
              <a:spcAft>
                <a:spcPts val="1200"/>
              </a:spcAft>
              <a:defRPr/>
            </a:pPr>
            <a:r>
              <a:rPr lang="en-US" sz="3600" b="1" u="sng" dirty="0">
                <a:solidFill>
                  <a:srgbClr val="FFFFCC"/>
                </a:solidFill>
                <a:cs typeface="Calibri" panose="020F0502020204030204" pitchFamily="34" charset="0"/>
              </a:rPr>
              <a:t>Technology</a:t>
            </a:r>
          </a:p>
          <a:p>
            <a:pPr marL="457200" indent="-457200" eaLnBrk="1" hangingPunct="1">
              <a:spcBef>
                <a:spcPts val="0"/>
              </a:spcBef>
              <a:spcAft>
                <a:spcPts val="1200"/>
              </a:spcAft>
              <a:defRPr/>
            </a:pPr>
            <a:r>
              <a:rPr lang="en-US" sz="3600" dirty="0">
                <a:latin typeface="Calibri" panose="020F0502020204030204" pitchFamily="34" charset="0"/>
                <a:cs typeface="Calibri" panose="020F0502020204030204" pitchFamily="34" charset="0"/>
              </a:rPr>
              <a:t>Spirituality</a:t>
            </a:r>
          </a:p>
          <a:p>
            <a:pPr marL="457200" indent="-457200" eaLnBrk="1" hangingPunct="1">
              <a:spcBef>
                <a:spcPts val="0"/>
              </a:spcBef>
              <a:spcAft>
                <a:spcPts val="1200"/>
              </a:spcAft>
              <a:defRPr/>
            </a:pPr>
            <a:r>
              <a:rPr lang="en-US" sz="3600" dirty="0">
                <a:latin typeface="Calibri" panose="020F0502020204030204" pitchFamily="34" charset="0"/>
                <a:cs typeface="Calibri" panose="020F0502020204030204" pitchFamily="34" charset="0"/>
              </a:rPr>
              <a:t>Society</a:t>
            </a:r>
          </a:p>
          <a:p>
            <a:pPr marL="457200" indent="-457200" eaLnBrk="1" hangingPunct="1">
              <a:spcBef>
                <a:spcPts val="0"/>
              </a:spcBef>
              <a:spcAft>
                <a:spcPts val="1200"/>
              </a:spcAft>
              <a:defRPr/>
            </a:pPr>
            <a:r>
              <a:rPr lang="en-US" sz="3600" dirty="0">
                <a:latin typeface="Calibri" panose="020F0502020204030204" pitchFamily="34" charset="0"/>
                <a:cs typeface="Calibri" panose="020F0502020204030204" pitchFamily="34" charset="0"/>
              </a:rPr>
              <a:t>Understanding Bible Prophecy</a:t>
            </a:r>
          </a:p>
        </p:txBody>
      </p:sp>
      <p:pic>
        <p:nvPicPr>
          <p:cNvPr id="2050" name="Picture 2" descr="Image result for signs of the tim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362200"/>
            <a:ext cx="4031711" cy="226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138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90600" y="228600"/>
            <a:ext cx="7162800" cy="762000"/>
          </a:xfrm>
        </p:spPr>
        <p:txBody>
          <a:bodyPr/>
          <a:lstStyle/>
          <a:p>
            <a:pPr algn="ctr" eaLnBrk="1" hangingPunct="1"/>
            <a:r>
              <a:rPr lang="en-US" altLang="en-US" sz="4000" dirty="0">
                <a:cs typeface="Calibri" panose="020F0502020204030204" pitchFamily="34" charset="0"/>
              </a:rPr>
              <a:t>Technology</a:t>
            </a:r>
            <a:r>
              <a:rPr lang="en-US" altLang="en-US" sz="4000" dirty="0">
                <a:latin typeface="Calibri" panose="020F0502020204030204" pitchFamily="34" charset="0"/>
                <a:cs typeface="Calibri" panose="020F0502020204030204" pitchFamily="34" charset="0"/>
              </a:rPr>
              <a:t> </a:t>
            </a:r>
          </a:p>
        </p:txBody>
      </p:sp>
      <p:sp>
        <p:nvSpPr>
          <p:cNvPr id="22531" name="Rectangle 3"/>
          <p:cNvSpPr>
            <a:spLocks noGrp="1" noChangeArrowheads="1"/>
          </p:cNvSpPr>
          <p:nvPr>
            <p:ph type="body" sz="half" idx="2"/>
          </p:nvPr>
        </p:nvSpPr>
        <p:spPr>
          <a:xfrm>
            <a:off x="1371600" y="1143000"/>
            <a:ext cx="6400800" cy="2549525"/>
          </a:xfrm>
        </p:spPr>
        <p:txBody>
          <a:bodyPr/>
          <a:lstStyle/>
          <a:p>
            <a:pPr marL="457200" indent="-457200" eaLnBrk="1" hangingPunct="1">
              <a:spcBef>
                <a:spcPts val="0"/>
              </a:spcBef>
              <a:spcAft>
                <a:spcPts val="2400"/>
              </a:spcAft>
              <a:defRPr/>
            </a:pPr>
            <a:r>
              <a:rPr lang="en-US" sz="3600" dirty="0">
                <a:latin typeface="Calibri" panose="020F0502020204030204" pitchFamily="34" charset="0"/>
                <a:cs typeface="Calibri" panose="020F0502020204030204" pitchFamily="34" charset="0"/>
              </a:rPr>
              <a:t>Microchip technology</a:t>
            </a:r>
          </a:p>
          <a:p>
            <a:pPr marL="457200" indent="-457200" eaLnBrk="1" hangingPunct="1">
              <a:spcBef>
                <a:spcPts val="0"/>
              </a:spcBef>
              <a:spcAft>
                <a:spcPts val="2400"/>
              </a:spcAft>
              <a:defRPr/>
            </a:pPr>
            <a:r>
              <a:rPr lang="en-US" sz="3600" dirty="0">
                <a:latin typeface="Calibri" panose="020F0502020204030204" pitchFamily="34" charset="0"/>
                <a:cs typeface="Calibri" panose="020F0502020204030204" pitchFamily="34" charset="0"/>
              </a:rPr>
              <a:t>Satellite TV</a:t>
            </a:r>
          </a:p>
          <a:p>
            <a:pPr marL="457200" indent="-457200" eaLnBrk="1" hangingPunct="1">
              <a:spcBef>
                <a:spcPts val="0"/>
              </a:spcBef>
              <a:spcAft>
                <a:spcPts val="2400"/>
              </a:spcAft>
              <a:defRPr/>
            </a:pPr>
            <a:r>
              <a:rPr lang="en-US" sz="3600" dirty="0">
                <a:latin typeface="Calibri" panose="020F0502020204030204" pitchFamily="34" charset="0"/>
                <a:cs typeface="Calibri" panose="020F0502020204030204" pitchFamily="34" charset="0"/>
              </a:rPr>
              <a:t>Weapons of Mass Destruction</a:t>
            </a:r>
          </a:p>
        </p:txBody>
      </p:sp>
      <p:pic>
        <p:nvPicPr>
          <p:cNvPr id="16386" name="Picture 2" descr="Image result for globaliz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0026" y="3733800"/>
            <a:ext cx="3663949" cy="27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80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90600" y="228600"/>
            <a:ext cx="7162800" cy="762000"/>
          </a:xfrm>
        </p:spPr>
        <p:txBody>
          <a:bodyPr/>
          <a:lstStyle/>
          <a:p>
            <a:pPr algn="ctr" eaLnBrk="1" hangingPunct="1"/>
            <a:r>
              <a:rPr lang="en-US" altLang="en-US" sz="4000" dirty="0">
                <a:cs typeface="Calibri" panose="020F0502020204030204" pitchFamily="34" charset="0"/>
              </a:rPr>
              <a:t>Technology</a:t>
            </a:r>
            <a:r>
              <a:rPr lang="en-US" altLang="en-US" sz="4000" dirty="0">
                <a:latin typeface="Calibri" panose="020F0502020204030204" pitchFamily="34" charset="0"/>
                <a:cs typeface="Calibri" panose="020F0502020204030204" pitchFamily="34" charset="0"/>
              </a:rPr>
              <a:t> </a:t>
            </a:r>
          </a:p>
        </p:txBody>
      </p:sp>
      <p:sp>
        <p:nvSpPr>
          <p:cNvPr id="22531" name="Rectangle 3"/>
          <p:cNvSpPr>
            <a:spLocks noGrp="1" noChangeArrowheads="1"/>
          </p:cNvSpPr>
          <p:nvPr>
            <p:ph type="body" sz="half" idx="2"/>
          </p:nvPr>
        </p:nvSpPr>
        <p:spPr>
          <a:xfrm>
            <a:off x="1371600" y="1143000"/>
            <a:ext cx="6400800" cy="2549525"/>
          </a:xfrm>
        </p:spPr>
        <p:txBody>
          <a:bodyPr/>
          <a:lstStyle/>
          <a:p>
            <a:pPr marL="457200" indent="-457200" eaLnBrk="1" hangingPunct="1">
              <a:spcBef>
                <a:spcPts val="0"/>
              </a:spcBef>
              <a:spcAft>
                <a:spcPts val="2400"/>
              </a:spcAft>
              <a:defRPr/>
            </a:pPr>
            <a:r>
              <a:rPr lang="en-US" sz="3600" b="1" u="sng" dirty="0">
                <a:solidFill>
                  <a:srgbClr val="FFFFCC"/>
                </a:solidFill>
                <a:cs typeface="Calibri" panose="020F0502020204030204" pitchFamily="34" charset="0"/>
              </a:rPr>
              <a:t>Microchip technology</a:t>
            </a:r>
          </a:p>
          <a:p>
            <a:pPr marL="457200" indent="-457200" eaLnBrk="1" hangingPunct="1">
              <a:spcBef>
                <a:spcPts val="0"/>
              </a:spcBef>
              <a:spcAft>
                <a:spcPts val="2400"/>
              </a:spcAft>
              <a:defRPr/>
            </a:pPr>
            <a:r>
              <a:rPr lang="en-US" sz="3600" dirty="0">
                <a:latin typeface="Calibri" panose="020F0502020204030204" pitchFamily="34" charset="0"/>
                <a:cs typeface="Calibri" panose="020F0502020204030204" pitchFamily="34" charset="0"/>
              </a:rPr>
              <a:t>Satellite TV</a:t>
            </a:r>
          </a:p>
          <a:p>
            <a:pPr marL="457200" indent="-457200" eaLnBrk="1" hangingPunct="1">
              <a:spcBef>
                <a:spcPts val="0"/>
              </a:spcBef>
              <a:spcAft>
                <a:spcPts val="2400"/>
              </a:spcAft>
              <a:defRPr/>
            </a:pPr>
            <a:r>
              <a:rPr lang="en-US" sz="3600" dirty="0">
                <a:latin typeface="Calibri" panose="020F0502020204030204" pitchFamily="34" charset="0"/>
                <a:cs typeface="Calibri" panose="020F0502020204030204" pitchFamily="34" charset="0"/>
              </a:rPr>
              <a:t>Weapons of Mass Destruction</a:t>
            </a:r>
          </a:p>
        </p:txBody>
      </p:sp>
      <p:pic>
        <p:nvPicPr>
          <p:cNvPr id="16386" name="Picture 2" descr="Image result for globaliz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0026" y="3733800"/>
            <a:ext cx="3663949" cy="27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28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mark of the bea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381000"/>
            <a:ext cx="356235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Image result for mark of the bea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00262" y="3810000"/>
            <a:ext cx="5400675" cy="2695575"/>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Image result for mark of the bea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411480"/>
            <a:ext cx="3988758"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301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0" y="152400"/>
            <a:ext cx="9144000" cy="914400"/>
          </a:xfrm>
        </p:spPr>
        <p:txBody>
          <a:bodyPr/>
          <a:lstStyle/>
          <a:p>
            <a:pPr algn="ctr"/>
            <a:r>
              <a:rPr lang="en-US" sz="2800" b="1" dirty="0">
                <a:effectLst>
                  <a:outerShdw blurRad="38100" dist="38100" dir="2700000" algn="tl">
                    <a:srgbClr val="000000">
                      <a:alpha val="43137"/>
                    </a:srgbClr>
                  </a:outerShdw>
                </a:effectLst>
                <a:cs typeface="Calibri" panose="020F0502020204030204" pitchFamily="34" charset="0"/>
              </a:rPr>
              <a:t>Wisconsin Company to Implant Microchips In Employees</a:t>
            </a:r>
            <a:br>
              <a:rPr lang="en-US" sz="2000" b="1" dirty="0">
                <a:effectLst>
                  <a:outerShdw blurRad="38100" dist="38100" dir="2700000" algn="tl">
                    <a:srgbClr val="000000">
                      <a:alpha val="43137"/>
                    </a:srgbClr>
                  </a:outerShdw>
                </a:effectLst>
                <a:cs typeface="Calibri" panose="020F0502020204030204" pitchFamily="34" charset="0"/>
              </a:rPr>
            </a:br>
            <a:r>
              <a:rPr lang="en-US" sz="2000" dirty="0">
                <a:solidFill>
                  <a:srgbClr val="00FFFF"/>
                </a:solidFill>
                <a:effectLst>
                  <a:outerShdw blurRad="38100" dist="38100" dir="2700000" algn="tl">
                    <a:srgbClr val="000000">
                      <a:alpha val="43137"/>
                    </a:srgbClr>
                  </a:outerShdw>
                </a:effectLst>
                <a:cs typeface="Calibri" panose="020F0502020204030204" pitchFamily="34" charset="0"/>
              </a:rPr>
              <a:t>Josh Rosenthal of 5 Eyewitness ABC News - July 24, 2017 </a:t>
            </a:r>
          </a:p>
        </p:txBody>
      </p:sp>
      <p:sp>
        <p:nvSpPr>
          <p:cNvPr id="4" name="Rectangle 3">
            <a:extLst>
              <a:ext uri="{FF2B5EF4-FFF2-40B4-BE49-F238E27FC236}">
                <a16:creationId xmlns:a16="http://schemas.microsoft.com/office/drawing/2014/main" id="{4229B4CD-D11C-4140-BE37-E1EDEE7D0393}"/>
              </a:ext>
            </a:extLst>
          </p:cNvPr>
          <p:cNvSpPr/>
          <p:nvPr/>
        </p:nvSpPr>
        <p:spPr>
          <a:xfrm>
            <a:off x="0" y="1066800"/>
            <a:ext cx="9144000" cy="529375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rPr>
              <a:t>A Wisconsin company is about to become the first in the U.S. to offer microchip implants to its employees. Yes, you read that right. Microchip implants. ‘It's the next thing that's inevitably going to happen, and we want to be a part of it,’ Three Square Market Chief Executive Officer Todd Westby said. The company designs software for break room markets that are commonly found in office complexes. Just as people are able to purchase items at the market using phones, Westby wants to do the same thing using a microchip implanted inside a person's hand</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‘We'll come up, scan the item,’ he explained, while showing how the process will work at an actual break room market kiosk. ‘We'll hit pay with a credit card, and it's asking to swipe my proximity payment now. I'll hold my hand up, just like my cell phone, and it'll pay for my product.’”</a:t>
            </a:r>
          </a:p>
        </p:txBody>
      </p:sp>
      <p:sp>
        <p:nvSpPr>
          <p:cNvPr id="5" name="TextBox 4">
            <a:extLst>
              <a:ext uri="{FF2B5EF4-FFF2-40B4-BE49-F238E27FC236}">
                <a16:creationId xmlns:a16="http://schemas.microsoft.com/office/drawing/2014/main" id="{1F7CE0F7-2F4D-4B32-9D69-8F44E8A88E09}"/>
              </a:ext>
            </a:extLst>
          </p:cNvPr>
          <p:cNvSpPr txBox="1"/>
          <p:nvPr/>
        </p:nvSpPr>
        <p:spPr>
          <a:xfrm>
            <a:off x="1140619" y="6440143"/>
            <a:ext cx="6862763" cy="265457"/>
          </a:xfrm>
          <a:prstGeom prst="rect">
            <a:avLst/>
          </a:prstGeom>
          <a:noFill/>
        </p:spPr>
        <p:txBody>
          <a:bodyPr wrap="square" rtlCol="0">
            <a:spAutoFit/>
          </a:bodyPr>
          <a:lstStyle/>
          <a:p>
            <a:pPr algn="ctr"/>
            <a:r>
              <a:rPr lang="en-US" sz="112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http://kstp.com/news/wisconsin-company-to-implant-microchips-in-employees-three-square-market/4549459/</a:t>
            </a:r>
          </a:p>
        </p:txBody>
      </p:sp>
    </p:spTree>
    <p:extLst>
      <p:ext uri="{BB962C8B-B14F-4D97-AF65-F5344CB8AC3E}">
        <p14:creationId xmlns:p14="http://schemas.microsoft.com/office/powerpoint/2010/main" val="411924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0" y="152400"/>
            <a:ext cx="9144000" cy="1165831"/>
          </a:xfrm>
        </p:spPr>
        <p:txBody>
          <a:bodyPr/>
          <a:lstStyle/>
          <a:p>
            <a:pPr algn="ctr"/>
            <a:r>
              <a:rPr lang="en-US" sz="2600" b="1" dirty="0">
                <a:effectLst>
                  <a:outerShdw blurRad="38100" dist="38100" dir="2700000" algn="tl">
                    <a:srgbClr val="000000">
                      <a:alpha val="43137"/>
                    </a:srgbClr>
                  </a:outerShdw>
                </a:effectLst>
                <a:cs typeface="Calibri" panose="020F0502020204030204" pitchFamily="34" charset="0"/>
              </a:rPr>
              <a:t>Swedish Commuters Can Use Futuristic Microchip Hand Implant:</a:t>
            </a:r>
            <a:br>
              <a:rPr lang="en-US" sz="2600" b="1" dirty="0">
                <a:effectLst>
                  <a:outerShdw blurRad="38100" dist="38100" dir="2700000" algn="tl">
                    <a:srgbClr val="000000">
                      <a:alpha val="43137"/>
                    </a:srgbClr>
                  </a:outerShdw>
                </a:effectLst>
                <a:cs typeface="Calibri" panose="020F0502020204030204" pitchFamily="34" charset="0"/>
              </a:rPr>
            </a:br>
            <a:r>
              <a:rPr lang="en-US" sz="1800" b="1" dirty="0">
                <a:effectLst>
                  <a:outerShdw blurRad="38100" dist="38100" dir="2700000" algn="tl">
                    <a:srgbClr val="000000">
                      <a:alpha val="43137"/>
                    </a:srgbClr>
                  </a:outerShdw>
                </a:effectLst>
                <a:cs typeface="Calibri" panose="020F0502020204030204" pitchFamily="34" charset="0"/>
              </a:rPr>
              <a:t> </a:t>
            </a:r>
            <a:r>
              <a:rPr lang="en-US" sz="1800" dirty="0">
                <a:effectLst>
                  <a:outerShdw blurRad="38100" dist="38100" dir="2700000" algn="tl">
                    <a:srgbClr val="000000">
                      <a:alpha val="43137"/>
                    </a:srgbClr>
                  </a:outerShdw>
                </a:effectLst>
              </a:rPr>
              <a:t>The future is here – a Swedish rail company is trialing letting passengers use biometric chips as tickets, </a:t>
            </a:r>
            <a:r>
              <a:rPr lang="en-US" sz="1800" b="1" dirty="0">
                <a:solidFill>
                  <a:srgbClr val="00FFFF"/>
                </a:solidFill>
                <a:effectLst>
                  <a:outerShdw blurRad="38100" dist="38100" dir="2700000" algn="tl">
                    <a:srgbClr val="000000">
                      <a:alpha val="43137"/>
                    </a:srgbClr>
                  </a:outerShdw>
                </a:effectLst>
                <a:cs typeface="Calibri" panose="020F0502020204030204" pitchFamily="34" charset="0"/>
              </a:rPr>
              <a:t>Helen Coffey</a:t>
            </a:r>
            <a:r>
              <a:rPr lang="en-US" sz="1800" dirty="0">
                <a:solidFill>
                  <a:srgbClr val="00FFFF"/>
                </a:solidFill>
                <a:effectLst>
                  <a:outerShdw blurRad="38100" dist="38100" dir="2700000" algn="tl">
                    <a:srgbClr val="000000">
                      <a:alpha val="43137"/>
                    </a:srgbClr>
                  </a:outerShdw>
                </a:effectLst>
                <a:cs typeface="Calibri" panose="020F0502020204030204" pitchFamily="34" charset="0"/>
              </a:rPr>
              <a:t> of The Independent - June 16, 2017</a:t>
            </a:r>
          </a:p>
        </p:txBody>
      </p:sp>
      <p:sp>
        <p:nvSpPr>
          <p:cNvPr id="4" name="Rectangle 3">
            <a:extLst>
              <a:ext uri="{FF2B5EF4-FFF2-40B4-BE49-F238E27FC236}">
                <a16:creationId xmlns:a16="http://schemas.microsoft.com/office/drawing/2014/main" id="{4229B4CD-D11C-4140-BE37-E1EDEE7D0393}"/>
              </a:ext>
            </a:extLst>
          </p:cNvPr>
          <p:cNvSpPr/>
          <p:nvPr/>
        </p:nvSpPr>
        <p:spPr>
          <a:xfrm>
            <a:off x="0" y="1447800"/>
            <a:ext cx="9144000" cy="2893100"/>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rPr>
              <a:t>“Gone are the days when an e-ticket was seen as cutting edge – one Swedish rail company is offering passengers the option of using a biometric chip implanted into their hand in lieu of a paper train ticket…The tiny chip has the same technology as Oyster cards and contactless bank cards…to enable conductors to scan passengers’ hands…Around 2,000 Swedes have had the surgical implant to date, most of them employed in the tech industry.”</a:t>
            </a:r>
          </a:p>
        </p:txBody>
      </p:sp>
      <p:sp>
        <p:nvSpPr>
          <p:cNvPr id="5" name="TextBox 4">
            <a:extLst>
              <a:ext uri="{FF2B5EF4-FFF2-40B4-BE49-F238E27FC236}">
                <a16:creationId xmlns:a16="http://schemas.microsoft.com/office/drawing/2014/main" id="{1F7CE0F7-2F4D-4B32-9D69-8F44E8A88E09}"/>
              </a:ext>
            </a:extLst>
          </p:cNvPr>
          <p:cNvSpPr txBox="1"/>
          <p:nvPr/>
        </p:nvSpPr>
        <p:spPr>
          <a:xfrm>
            <a:off x="385957" y="6428601"/>
            <a:ext cx="8372087"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hlinkClick r:id="rId2" tooltip="http://www.independent.co.uk/travel/news-and-advice/sj-rail-train-tickets-hand-implant-microchip-biometric-sweden-a7793641.html&#10;CTRL + Click to follow link"/>
              </a:rPr>
              <a:t>http://www.independent.co.uk/travel/news-and-advice/sj-rail-train-tickets-hand-implant-microchip-biometric-sweden-a7793641.html</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4651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90600" y="228600"/>
            <a:ext cx="7162800" cy="762000"/>
          </a:xfrm>
        </p:spPr>
        <p:txBody>
          <a:bodyPr/>
          <a:lstStyle/>
          <a:p>
            <a:pPr algn="ctr" eaLnBrk="1" hangingPunct="1"/>
            <a:r>
              <a:rPr lang="en-US" altLang="en-US" sz="4000" dirty="0">
                <a:cs typeface="Calibri" panose="020F0502020204030204" pitchFamily="34" charset="0"/>
              </a:rPr>
              <a:t>Technology</a:t>
            </a:r>
            <a:r>
              <a:rPr lang="en-US" altLang="en-US" sz="4000" dirty="0">
                <a:latin typeface="Calibri" panose="020F0502020204030204" pitchFamily="34" charset="0"/>
                <a:cs typeface="Calibri" panose="020F0502020204030204" pitchFamily="34" charset="0"/>
              </a:rPr>
              <a:t> </a:t>
            </a:r>
          </a:p>
        </p:txBody>
      </p:sp>
      <p:sp>
        <p:nvSpPr>
          <p:cNvPr id="22531" name="Rectangle 3"/>
          <p:cNvSpPr>
            <a:spLocks noGrp="1" noChangeArrowheads="1"/>
          </p:cNvSpPr>
          <p:nvPr>
            <p:ph type="body" sz="half" idx="2"/>
          </p:nvPr>
        </p:nvSpPr>
        <p:spPr>
          <a:xfrm>
            <a:off x="1371600" y="1143000"/>
            <a:ext cx="6400800" cy="2549525"/>
          </a:xfrm>
        </p:spPr>
        <p:txBody>
          <a:bodyPr/>
          <a:lstStyle/>
          <a:p>
            <a:pPr marL="457200" indent="-457200" eaLnBrk="1" hangingPunct="1">
              <a:spcBef>
                <a:spcPts val="0"/>
              </a:spcBef>
              <a:spcAft>
                <a:spcPts val="2400"/>
              </a:spcAft>
              <a:defRPr/>
            </a:pPr>
            <a:r>
              <a:rPr lang="en-US" sz="3600" dirty="0">
                <a:cs typeface="Calibri" panose="020F0502020204030204" pitchFamily="34" charset="0"/>
              </a:rPr>
              <a:t>Microchip technology</a:t>
            </a:r>
          </a:p>
          <a:p>
            <a:pPr marL="457200" indent="-457200" eaLnBrk="1" hangingPunct="1">
              <a:spcBef>
                <a:spcPts val="0"/>
              </a:spcBef>
              <a:spcAft>
                <a:spcPts val="2400"/>
              </a:spcAft>
              <a:defRPr/>
            </a:pPr>
            <a:r>
              <a:rPr lang="en-US" sz="3600" b="1" u="sng" dirty="0">
                <a:solidFill>
                  <a:srgbClr val="FFFFCC"/>
                </a:solidFill>
                <a:cs typeface="Calibri" panose="020F0502020204030204" pitchFamily="34" charset="0"/>
              </a:rPr>
              <a:t>Satellite TV</a:t>
            </a:r>
          </a:p>
          <a:p>
            <a:pPr marL="457200" indent="-457200" eaLnBrk="1" hangingPunct="1">
              <a:spcBef>
                <a:spcPts val="0"/>
              </a:spcBef>
              <a:spcAft>
                <a:spcPts val="2400"/>
              </a:spcAft>
              <a:defRPr/>
            </a:pPr>
            <a:r>
              <a:rPr lang="en-US" sz="3600" dirty="0">
                <a:latin typeface="Calibri" panose="020F0502020204030204" pitchFamily="34" charset="0"/>
                <a:cs typeface="Calibri" panose="020F0502020204030204" pitchFamily="34" charset="0"/>
              </a:rPr>
              <a:t>Weapons of Mass Destruction</a:t>
            </a:r>
          </a:p>
        </p:txBody>
      </p:sp>
      <p:pic>
        <p:nvPicPr>
          <p:cNvPr id="16386" name="Picture 2" descr="Image result for globaliz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0026" y="3733800"/>
            <a:ext cx="3663949" cy="27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4AB8B0-3FD6-4A9C-A896-5472DE26B4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3999"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Revelation 11:8-10</a:t>
            </a:r>
          </a:p>
          <a:p>
            <a:pPr algn="just"/>
            <a:r>
              <a:rPr lang="en-US" altLang="en-US" sz="28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8 </a:t>
            </a:r>
            <a:r>
              <a:rPr lang="en-US" sz="2800" dirty="0">
                <a:latin typeface="Calibri" panose="020F0502020204030204" pitchFamily="34" charset="0"/>
                <a:cs typeface="Calibri" panose="020F0502020204030204" pitchFamily="34" charset="0"/>
              </a:rPr>
              <a:t>And their dead bodies </a:t>
            </a:r>
            <a:r>
              <a:rPr lang="en-US" sz="2800" i="1" dirty="0">
                <a:latin typeface="Calibri" panose="020F0502020204030204" pitchFamily="34" charset="0"/>
                <a:cs typeface="Calibri" panose="020F0502020204030204" pitchFamily="34" charset="0"/>
              </a:rPr>
              <a:t>will lie</a:t>
            </a:r>
            <a:r>
              <a:rPr lang="en-US" sz="2800" dirty="0">
                <a:latin typeface="Calibri" panose="020F0502020204030204" pitchFamily="34" charset="0"/>
                <a:cs typeface="Calibri" panose="020F0502020204030204" pitchFamily="34" charset="0"/>
              </a:rPr>
              <a:t> in the street of the great city which mystically is called Sodom and Egypt, where also their Lord was crucified. </a:t>
            </a:r>
            <a:r>
              <a:rPr lang="en-US" sz="2800" baseline="30000" dirty="0">
                <a:latin typeface="Calibri" panose="020F0502020204030204" pitchFamily="34" charset="0"/>
                <a:cs typeface="Calibri" panose="020F0502020204030204" pitchFamily="34" charset="0"/>
              </a:rPr>
              <a:t>9 </a:t>
            </a:r>
            <a:r>
              <a:rPr lang="en-US" sz="28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Those from the peoples and tribes and tongues and nations will look at their dead bodies</a:t>
            </a:r>
            <a:r>
              <a:rPr lang="en-US" sz="2800" dirty="0">
                <a:latin typeface="Calibri" panose="020F0502020204030204" pitchFamily="34" charset="0"/>
                <a:cs typeface="Calibri" panose="020F0502020204030204" pitchFamily="34" charset="0"/>
              </a:rPr>
              <a:t> for three and a half days, and will not permit their dead bodies to be laid in a tomb. </a:t>
            </a:r>
            <a:r>
              <a:rPr lang="en-US" sz="2800" baseline="30000" dirty="0">
                <a:latin typeface="Calibri" panose="020F0502020204030204" pitchFamily="34" charset="0"/>
                <a:cs typeface="Calibri" panose="020F0502020204030204" pitchFamily="34" charset="0"/>
              </a:rPr>
              <a:t>10 </a:t>
            </a:r>
            <a:r>
              <a:rPr lang="en-US" sz="2800" dirty="0">
                <a:latin typeface="Calibri" panose="020F0502020204030204" pitchFamily="34" charset="0"/>
                <a:cs typeface="Calibri" panose="020F0502020204030204" pitchFamily="34" charset="0"/>
              </a:rPr>
              <a:t>And those who dwell on the earth </a:t>
            </a:r>
            <a:r>
              <a:rPr lang="en-US" sz="2800" i="1" dirty="0">
                <a:latin typeface="Calibri" panose="020F0502020204030204" pitchFamily="34" charset="0"/>
                <a:cs typeface="Calibri" panose="020F0502020204030204" pitchFamily="34" charset="0"/>
              </a:rPr>
              <a:t>will</a:t>
            </a:r>
            <a:r>
              <a:rPr lang="en-US" sz="2800" dirty="0">
                <a:latin typeface="Calibri" panose="020F0502020204030204" pitchFamily="34" charset="0"/>
                <a:cs typeface="Calibri" panose="020F0502020204030204" pitchFamily="34" charset="0"/>
              </a:rPr>
              <a:t> rejoice over them and celebrate; and they will send gifts to one another, because these two prophets tormented those who dwell on the earth.”</a:t>
            </a:r>
          </a:p>
        </p:txBody>
      </p:sp>
    </p:spTree>
    <p:extLst>
      <p:ext uri="{BB962C8B-B14F-4D97-AF65-F5344CB8AC3E}">
        <p14:creationId xmlns:p14="http://schemas.microsoft.com/office/powerpoint/2010/main" val="17406663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1295400" y="228600"/>
            <a:ext cx="6553200" cy="1447800"/>
          </a:xfrm>
        </p:spPr>
        <p:txBody>
          <a:bodyPr/>
          <a:lstStyle/>
          <a:p>
            <a:pPr algn="ctr"/>
            <a:r>
              <a:rPr lang="en-US" sz="3200" kern="1200" dirty="0">
                <a:solidFill>
                  <a:srgbClr val="00FFFF"/>
                </a:solidFill>
                <a:effectLst>
                  <a:outerShdw blurRad="38100" dist="38100" dir="2700000" algn="tl">
                    <a:srgbClr val="000000">
                      <a:alpha val="43137"/>
                    </a:srgbClr>
                  </a:outerShdw>
                </a:effectLst>
                <a:ea typeface="+mn-ea"/>
                <a:cs typeface="+mn-cs"/>
              </a:rPr>
              <a:t>Israel Installs Security Cameras as Jerusalem Tensions Build</a:t>
            </a:r>
            <a:br>
              <a:rPr lang="en-US" sz="2000" b="1" dirty="0">
                <a:effectLst>
                  <a:outerShdw blurRad="38100" dist="38100" dir="2700000" algn="tl">
                    <a:srgbClr val="000000">
                      <a:alpha val="43137"/>
                    </a:srgbClr>
                  </a:outerShdw>
                </a:effectLst>
                <a:cs typeface="Calibri" panose="020F0502020204030204" pitchFamily="34" charset="0"/>
              </a:rPr>
            </a:br>
            <a:r>
              <a:rPr lang="en-US" sz="2000" dirty="0">
                <a:solidFill>
                  <a:schemeClr val="tx1"/>
                </a:solidFill>
                <a:effectLst>
                  <a:outerShdw blurRad="38100" dist="38100" dir="2700000" algn="tl">
                    <a:srgbClr val="000000">
                      <a:alpha val="43137"/>
                    </a:srgbClr>
                  </a:outerShdw>
                </a:effectLst>
                <a:cs typeface="Calibri" panose="020F0502020204030204" pitchFamily="34" charset="0"/>
              </a:rPr>
              <a:t>By </a:t>
            </a:r>
            <a:r>
              <a:rPr lang="en-US" sz="2000" u="sng" dirty="0">
                <a:solidFill>
                  <a:schemeClr val="tx1"/>
                </a:solidFill>
                <a:effectLst>
                  <a:outerShdw blurRad="38100" dist="38100" dir="2700000" algn="tl">
                    <a:srgbClr val="000000">
                      <a:alpha val="43137"/>
                    </a:srgbClr>
                  </a:outerShdw>
                </a:effectLst>
                <a:cs typeface="Calibri" panose="020F0502020204030204" pitchFamily="34" charset="0"/>
                <a:hlinkClick r:id="rId2"/>
              </a:rPr>
              <a:t>Oren Liebermann</a:t>
            </a:r>
            <a:r>
              <a:rPr lang="en-US" sz="2000" u="sng"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dirty="0">
                <a:solidFill>
                  <a:schemeClr val="tx1"/>
                </a:solidFill>
                <a:effectLst>
                  <a:outerShdw blurRad="38100" dist="38100" dir="2700000" algn="tl">
                    <a:srgbClr val="000000">
                      <a:alpha val="43137"/>
                    </a:srgbClr>
                  </a:outerShdw>
                </a:effectLst>
                <a:cs typeface="Calibri" panose="020F0502020204030204" pitchFamily="34" charset="0"/>
              </a:rPr>
              <a:t>and Ian Lee, CNN - July 24, 2017</a:t>
            </a:r>
          </a:p>
        </p:txBody>
      </p:sp>
      <p:sp>
        <p:nvSpPr>
          <p:cNvPr id="4" name="Rectangle 3">
            <a:extLst>
              <a:ext uri="{FF2B5EF4-FFF2-40B4-BE49-F238E27FC236}">
                <a16:creationId xmlns:a16="http://schemas.microsoft.com/office/drawing/2014/main" id="{4229B4CD-D11C-4140-BE37-E1EDEE7D0393}"/>
              </a:ext>
            </a:extLst>
          </p:cNvPr>
          <p:cNvSpPr/>
          <p:nvPr/>
        </p:nvSpPr>
        <p:spPr>
          <a:xfrm>
            <a:off x="0" y="1961704"/>
            <a:ext cx="9144000" cy="2677656"/>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(CNN).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has installed security cameras near the entrance to one of the holiest sites in Jerusalem as tensions between Israelis and Palestinians edge higher after a violent week…Israel installed security cameras near the entrance to Old City of Jerusalem holy site early Sunday morning.”</a:t>
            </a:r>
          </a:p>
        </p:txBody>
      </p:sp>
      <p:sp>
        <p:nvSpPr>
          <p:cNvPr id="5" name="TextBox 4">
            <a:extLst>
              <a:ext uri="{FF2B5EF4-FFF2-40B4-BE49-F238E27FC236}">
                <a16:creationId xmlns:a16="http://schemas.microsoft.com/office/drawing/2014/main" id="{1F7CE0F7-2F4D-4B32-9D69-8F44E8A88E09}"/>
              </a:ext>
            </a:extLst>
          </p:cNvPr>
          <p:cNvSpPr txBox="1"/>
          <p:nvPr/>
        </p:nvSpPr>
        <p:spPr>
          <a:xfrm>
            <a:off x="1507331" y="6477000"/>
            <a:ext cx="6129338" cy="265457"/>
          </a:xfrm>
          <a:prstGeom prst="rect">
            <a:avLst/>
          </a:prstGeom>
          <a:noFill/>
        </p:spPr>
        <p:txBody>
          <a:bodyPr wrap="square" rtlCol="0">
            <a:spAutoFit/>
          </a:bodyPr>
          <a:lstStyle/>
          <a:p>
            <a:pPr algn="ctr"/>
            <a:r>
              <a:rPr lang="en-US" sz="112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http://www.cnn.com/2017/07/23/middleeast/israeli-palestinian-jerusalem-security/index.html</a:t>
            </a:r>
          </a:p>
        </p:txBody>
      </p:sp>
    </p:spTree>
    <p:extLst>
      <p:ext uri="{BB962C8B-B14F-4D97-AF65-F5344CB8AC3E}">
        <p14:creationId xmlns:p14="http://schemas.microsoft.com/office/powerpoint/2010/main" val="223673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90600" y="228600"/>
            <a:ext cx="7162800" cy="762000"/>
          </a:xfrm>
        </p:spPr>
        <p:txBody>
          <a:bodyPr/>
          <a:lstStyle/>
          <a:p>
            <a:pPr algn="ctr" eaLnBrk="1" hangingPunct="1"/>
            <a:r>
              <a:rPr lang="en-US" altLang="en-US" sz="4000" dirty="0">
                <a:cs typeface="Calibri" panose="020F0502020204030204" pitchFamily="34" charset="0"/>
              </a:rPr>
              <a:t>Technology</a:t>
            </a:r>
            <a:r>
              <a:rPr lang="en-US" altLang="en-US" sz="4000" dirty="0">
                <a:latin typeface="Calibri" panose="020F0502020204030204" pitchFamily="34" charset="0"/>
                <a:cs typeface="Calibri" panose="020F0502020204030204" pitchFamily="34" charset="0"/>
              </a:rPr>
              <a:t> </a:t>
            </a:r>
          </a:p>
        </p:txBody>
      </p:sp>
      <p:sp>
        <p:nvSpPr>
          <p:cNvPr id="22531" name="Rectangle 3"/>
          <p:cNvSpPr>
            <a:spLocks noGrp="1" noChangeArrowheads="1"/>
          </p:cNvSpPr>
          <p:nvPr>
            <p:ph type="body" sz="half" idx="2"/>
          </p:nvPr>
        </p:nvSpPr>
        <p:spPr>
          <a:xfrm>
            <a:off x="1371600" y="1143000"/>
            <a:ext cx="6400800" cy="2549525"/>
          </a:xfrm>
        </p:spPr>
        <p:txBody>
          <a:bodyPr/>
          <a:lstStyle/>
          <a:p>
            <a:pPr marL="457200" indent="-457200" eaLnBrk="1" hangingPunct="1">
              <a:spcBef>
                <a:spcPts val="0"/>
              </a:spcBef>
              <a:spcAft>
                <a:spcPts val="2400"/>
              </a:spcAft>
              <a:defRPr/>
            </a:pPr>
            <a:r>
              <a:rPr lang="en-US" sz="3600" dirty="0">
                <a:cs typeface="Calibri" panose="020F0502020204030204" pitchFamily="34" charset="0"/>
              </a:rPr>
              <a:t>Microchip technology</a:t>
            </a:r>
          </a:p>
          <a:p>
            <a:pPr marL="457200" indent="-457200" eaLnBrk="1" hangingPunct="1">
              <a:spcBef>
                <a:spcPts val="0"/>
              </a:spcBef>
              <a:spcAft>
                <a:spcPts val="2400"/>
              </a:spcAft>
              <a:defRPr/>
            </a:pPr>
            <a:r>
              <a:rPr lang="en-US" sz="3600" dirty="0">
                <a:cs typeface="Calibri" panose="020F0502020204030204" pitchFamily="34" charset="0"/>
              </a:rPr>
              <a:t>Satellite TV</a:t>
            </a:r>
          </a:p>
          <a:p>
            <a:pPr marL="457200" indent="-457200" eaLnBrk="1" hangingPunct="1">
              <a:spcBef>
                <a:spcPts val="0"/>
              </a:spcBef>
              <a:spcAft>
                <a:spcPts val="2400"/>
              </a:spcAft>
              <a:defRPr/>
            </a:pPr>
            <a:r>
              <a:rPr lang="en-US" sz="3600" b="1" u="sng" dirty="0">
                <a:solidFill>
                  <a:srgbClr val="FFFFCC"/>
                </a:solidFill>
              </a:rPr>
              <a:t>Weapons of Mass Destruction</a:t>
            </a:r>
          </a:p>
        </p:txBody>
      </p:sp>
      <p:pic>
        <p:nvPicPr>
          <p:cNvPr id="16386" name="Picture 2" descr="Image result for globaliz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0026" y="3733800"/>
            <a:ext cx="3663949" cy="27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68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D35FAC-DCAB-430A-B369-471AC3911C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Zechariah 14:12</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this will be the plague with which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strike all the peoples who have gone to war against Jerusalem;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their flesh will rot while they stand on their feet, and their eyes will rot in their sockets, and their tongue will rot in their mouth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130186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BA621-0AC8-4E33-AD3B-1856DCE98E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13:12</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I will make mortal man scarcer than pure gold and mankind than the gold of Ophir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C8F17A2-9D05-4E6E-84B0-8B06493C44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376" y="2457450"/>
            <a:ext cx="3135251" cy="2057400"/>
          </a:xfrm>
          <a:prstGeom prst="rect">
            <a:avLst/>
          </a:prstGeom>
        </p:spPr>
      </p:pic>
    </p:spTree>
    <p:extLst>
      <p:ext uri="{BB962C8B-B14F-4D97-AF65-F5344CB8AC3E}">
        <p14:creationId xmlns:p14="http://schemas.microsoft.com/office/powerpoint/2010/main" val="27175794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5E132-44B6-4BA0-AB21-7131C07B5103}"/>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29276097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ushroom clou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 y="163286"/>
            <a:ext cx="8763000" cy="65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1795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850E9-FD64-42B5-922A-F7A36B6387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4720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Amos 8:12</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 will stagger from sea to sea And from the north even to the east; They will go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and </a:t>
            </a:r>
            <a:r>
              <a:rPr lang="en-U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seek the word of the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they will not find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085533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76200"/>
            <a:ext cx="7772400" cy="1143000"/>
          </a:xfrm>
        </p:spPr>
        <p:txBody>
          <a:bodyPr/>
          <a:lstStyle/>
          <a:p>
            <a:pPr algn="ctr" eaLnBrk="1" hangingPunct="1"/>
            <a:r>
              <a:rPr lang="en-US" altLang="en-US" dirty="0">
                <a:effectLst>
                  <a:outerShdw blurRad="38100" dist="38100" dir="2700000" algn="tl">
                    <a:srgbClr val="000000">
                      <a:alpha val="43137"/>
                    </a:srgbClr>
                  </a:outerShdw>
                </a:effectLst>
                <a:cs typeface="Calibri" panose="020F0502020204030204" pitchFamily="34" charset="0"/>
              </a:rPr>
              <a:t>History of Doctrine</a:t>
            </a:r>
          </a:p>
        </p:txBody>
      </p:sp>
      <p:sp>
        <p:nvSpPr>
          <p:cNvPr id="21507" name="Rectangle 3"/>
          <p:cNvSpPr>
            <a:spLocks noGrp="1" noChangeArrowheads="1"/>
          </p:cNvSpPr>
          <p:nvPr>
            <p:ph type="body" idx="1"/>
          </p:nvPr>
        </p:nvSpPr>
        <p:spPr>
          <a:xfrm>
            <a:off x="1790700" y="1600200"/>
            <a:ext cx="5562600" cy="4572000"/>
          </a:xfrm>
        </p:spPr>
        <p:txBody>
          <a:bodyPr/>
          <a:lstStyle/>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Canon (A.D. 180)</a:t>
            </a:r>
          </a:p>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Christology (A.D. 500)</a:t>
            </a:r>
          </a:p>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Atonement (A.D. 1100)</a:t>
            </a:r>
          </a:p>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Salvation (A.D. 1500)</a:t>
            </a:r>
          </a:p>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Eschatology (A.D. 1800)</a:t>
            </a:r>
          </a:p>
        </p:txBody>
      </p:sp>
    </p:spTree>
    <p:extLst>
      <p:ext uri="{BB962C8B-B14F-4D97-AF65-F5344CB8AC3E}">
        <p14:creationId xmlns:p14="http://schemas.microsoft.com/office/powerpoint/2010/main" val="63736176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914400" y="228600"/>
            <a:ext cx="7543800" cy="838200"/>
          </a:xfrm>
        </p:spPr>
        <p:txBody>
          <a:bodyPr/>
          <a:lstStyle/>
          <a:p>
            <a:pPr algn="ctr">
              <a:lnSpc>
                <a:spcPct val="100000"/>
              </a:lnSpc>
            </a:pPr>
            <a:r>
              <a:rPr lang="en-US" altLang="en-US" b="0" dirty="0">
                <a:effectLst>
                  <a:outerShdw blurRad="38100" dist="38100" dir="2700000" algn="tl">
                    <a:srgbClr val="000000">
                      <a:alpha val="43137"/>
                    </a:srgbClr>
                  </a:outerShdw>
                </a:effectLst>
                <a:cs typeface="Calibri" panose="020F0502020204030204" pitchFamily="34" charset="0"/>
              </a:rPr>
              <a:t>Sir Isaac Newton (1642–1727)</a:t>
            </a:r>
          </a:p>
        </p:txBody>
      </p:sp>
      <p:sp>
        <p:nvSpPr>
          <p:cNvPr id="80899" name="Rectangle 7"/>
          <p:cNvSpPr>
            <a:spLocks noChangeArrowheads="1"/>
          </p:cNvSpPr>
          <p:nvPr/>
        </p:nvSpPr>
        <p:spPr bwMode="auto">
          <a:xfrm>
            <a:off x="152400" y="1143000"/>
            <a:ext cx="56769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the time of the end, a body of men will be raised up who will turn their attention to the Prophecies, and insist upon their literal interpretation, in the midst of much clamor and opposition</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0902" name="TextBox 8"/>
          <p:cNvSpPr txBox="1">
            <a:spLocks noChangeArrowheads="1"/>
          </p:cNvSpPr>
          <p:nvPr/>
        </p:nvSpPr>
        <p:spPr bwMode="auto">
          <a:xfrm>
            <a:off x="76200" y="6248400"/>
            <a:ext cx="899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Isaac Newton cited in Nathaniel West, </a:t>
            </a:r>
            <a:r>
              <a:rPr lang="en-US" alt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Thousand Years in Both Testaments</a:t>
            </a:r>
            <a:r>
              <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462.</a:t>
            </a:r>
          </a:p>
        </p:txBody>
      </p:sp>
      <p:pic>
        <p:nvPicPr>
          <p:cNvPr id="2050" name="Picture 2" descr="Image result for isaac newt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1875442"/>
            <a:ext cx="2566987" cy="256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29326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0" y="1409700"/>
            <a:ext cx="9144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550" i="1" kern="0"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2550" i="1" dirty="0">
                <a:solidFill>
                  <a:srgbClr val="FFFFCC"/>
                </a:solidFill>
                <a:effectLst>
                  <a:outerShdw blurRad="38100" dist="38100" dir="2700000" algn="tl">
                    <a:srgbClr val="000000">
                      <a:alpha val="43137"/>
                    </a:srgbClr>
                  </a:outerShdw>
                </a:effectLst>
                <a:cs typeface="Calibri" panose="020F0502020204030204" pitchFamily="34" charset="0"/>
              </a:rPr>
              <a:t>I miss more than one thing in this book, and this makes me hold it to be neither apostolic nor prophetic…I think of it almost as I do of the Fourth Book of Esdras, and can in no way detect that the Holy Spirit produced it…It is just the same as if we did not have it, and there are many far better books for us to keep. Finally, let everyone think of it [Revelation] as his own spirit gives him to. My spirit cannot fit itself into this book. There is one sufficient reason for me not to think highly of it — Christ is not taught or known in it; but to teach Christ is the thing which an apostle is bound, above all else, to do, as He says in Acts 1, ‘Ye shall be my witnesses.’ Therefore I stick to the books which give me Christ, clearly and purely.</a:t>
            </a:r>
            <a:r>
              <a:rPr lang="en-US" sz="2550" i="1" kern="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550" b="0" kern="0" dirty="0">
                <a:solidFill>
                  <a:schemeClr val="tx1"/>
                </a:solidFill>
                <a:effectLst>
                  <a:outerShdw blurRad="38100" dist="38100" dir="2700000" algn="tl">
                    <a:srgbClr val="000000">
                      <a:alpha val="43137"/>
                    </a:srgbClr>
                  </a:outerShdw>
                </a:effectLst>
                <a:cs typeface="Calibri" panose="020F0502020204030204" pitchFamily="34" charset="0"/>
              </a:rPr>
              <a:t>In 1545, Luther printed the Book of Revelation with Hebrews, James and Jude as an appendix to the New Testament.</a:t>
            </a:r>
          </a:p>
          <a:p>
            <a:pPr algn="just">
              <a:lnSpc>
                <a:spcPct val="100000"/>
              </a:lnSpc>
            </a:pPr>
            <a:endParaRPr lang="en-US" altLang="en-US" sz="2800" b="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1447800" y="228600"/>
            <a:ext cx="6248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rPr>
              <a:t>Preface to the New Testament, 1522. </a:t>
            </a:r>
            <a:endParaRPr lang="en-US" sz="1600" kern="0" dirty="0">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6794239E-3396-4DE0-A91E-1E5598B10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861250"/>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2429E-A101-427E-8EA3-7DECBC942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1:10-11</a:t>
            </a: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to this salvation,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prophesied of the grace that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would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careful searches and inquiries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seeking to know what person or time the Spirit of Christ within them was indicating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predicted the sufferings of Christ and the glories to follow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203159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u="sng"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829400-93F1-433F-B6CB-D704FD087AB4}"/>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11990373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2BEAF0-0064-41F9-A3E2-C43B79BB3555}"/>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12328431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b="1" dirty="0">
                <a:solidFill>
                  <a:srgbClr val="FFFFCC"/>
                </a:solidFill>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b="1" u="sng" dirty="0">
                <a:solidFill>
                  <a:srgbClr val="FFFFCC"/>
                </a:solidFill>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1F7D62-F5B6-4DA1-BDCB-ED8F69C62B96}"/>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3153217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028700" y="152400"/>
            <a:ext cx="7086600" cy="838200"/>
          </a:xfrm>
        </p:spPr>
        <p:txBody>
          <a:bodyPr/>
          <a:lstStyle/>
          <a:p>
            <a:pPr algn="ctr" eaLnBrk="1" hangingPunct="1"/>
            <a:r>
              <a:rPr lang="en-US" altLang="en-US" sz="4000" dirty="0">
                <a:effectLst>
                  <a:outerShdw blurRad="38100" dist="38100" dir="2700000" algn="tl">
                    <a:srgbClr val="000000">
                      <a:alpha val="43137"/>
                    </a:srgbClr>
                  </a:outerShdw>
                </a:effectLst>
              </a:rPr>
              <a:t>Diversity of Topics in Daniel</a:t>
            </a:r>
          </a:p>
        </p:txBody>
      </p:sp>
      <p:sp>
        <p:nvSpPr>
          <p:cNvPr id="25603" name="Rectangle 1027"/>
          <p:cNvSpPr>
            <a:spLocks noGrp="1" noChangeArrowheads="1"/>
          </p:cNvSpPr>
          <p:nvPr>
            <p:ph type="body" idx="1"/>
          </p:nvPr>
        </p:nvSpPr>
        <p:spPr>
          <a:xfrm>
            <a:off x="800100" y="1219200"/>
            <a:ext cx="7543800" cy="5105400"/>
          </a:xfrm>
        </p:spPr>
        <p:txBody>
          <a:bodyPr/>
          <a:lstStyle/>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Prophecy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Eschatology </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Confidence that the Bible is God’s word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Knowledge of Intertestamental Period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Angelology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Spiritual Warfare</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Living for God in a Pagan Society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God’s Sovereignty Over Empires</a:t>
            </a:r>
          </a:p>
          <a:p>
            <a:pPr marL="533400" indent="-533400" eaLnBrk="1" hangingPunct="1">
              <a:buFont typeface="Wingdings" panose="05000000000000000000" pitchFamily="2" charset="2"/>
              <a:buNone/>
              <a:defRPr/>
            </a:pPr>
            <a:endParaRPr lang="en-US" sz="2800" dirty="0">
              <a:effectLst>
                <a:outerShdw blurRad="38100" dist="38100" dir="2700000" algn="tl">
                  <a:srgbClr val="000000">
                    <a:alpha val="43137"/>
                  </a:srgbClr>
                </a:outerShdw>
              </a:effectLst>
            </a:endParaRP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066800"/>
            <a:ext cx="35465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6429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028700" y="152400"/>
            <a:ext cx="7086600" cy="838200"/>
          </a:xfrm>
        </p:spPr>
        <p:txBody>
          <a:bodyPr/>
          <a:lstStyle/>
          <a:p>
            <a:pPr algn="ctr" eaLnBrk="1" hangingPunct="1"/>
            <a:r>
              <a:rPr lang="en-US" altLang="en-US" sz="4000" dirty="0">
                <a:effectLst>
                  <a:outerShdw blurRad="38100" dist="38100" dir="2700000" algn="tl">
                    <a:srgbClr val="000000">
                      <a:alpha val="43137"/>
                    </a:srgbClr>
                  </a:outerShdw>
                </a:effectLst>
              </a:rPr>
              <a:t>Diversity of Topics in Daniel</a:t>
            </a:r>
          </a:p>
        </p:txBody>
      </p:sp>
      <p:sp>
        <p:nvSpPr>
          <p:cNvPr id="25603" name="Rectangle 1027"/>
          <p:cNvSpPr>
            <a:spLocks noGrp="1" noChangeArrowheads="1"/>
          </p:cNvSpPr>
          <p:nvPr>
            <p:ph type="body" idx="1"/>
          </p:nvPr>
        </p:nvSpPr>
        <p:spPr>
          <a:xfrm>
            <a:off x="800100" y="1219200"/>
            <a:ext cx="7543800" cy="5105400"/>
          </a:xfrm>
        </p:spPr>
        <p:txBody>
          <a:bodyPr/>
          <a:lstStyle/>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Prophecy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Eschatology </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Confidence that the Bible is God’s word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Knowledge of Intertestamental Period</a:t>
            </a:r>
          </a:p>
          <a:p>
            <a:pPr marL="533400" indent="-5334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Angelology</a:t>
            </a:r>
            <a:endParaRPr lang="en-US" sz="2800" b="1" u="sng" dirty="0">
              <a:solidFill>
                <a:srgbClr val="FFFFCC"/>
              </a:solidFill>
              <a:effectLst>
                <a:outerShdw blurRad="38100" dist="38100" dir="2700000" algn="tl">
                  <a:srgbClr val="000000">
                    <a:alpha val="43137"/>
                  </a:srgbClr>
                </a:outerShdw>
              </a:effectLst>
            </a:endParaRP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Spiritual Warfare</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Living for God in a Pagan Society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God’s Sovereignty Over Empires</a:t>
            </a:r>
          </a:p>
          <a:p>
            <a:pPr marL="533400" indent="-533400" eaLnBrk="1" hangingPunct="1">
              <a:buFont typeface="Wingdings" panose="05000000000000000000" pitchFamily="2" charset="2"/>
              <a:buNone/>
              <a:defRPr/>
            </a:pPr>
            <a:endParaRPr lang="en-US" sz="2800" dirty="0">
              <a:effectLst>
                <a:outerShdw blurRad="38100" dist="38100" dir="2700000" algn="tl">
                  <a:srgbClr val="000000">
                    <a:alpha val="43137"/>
                  </a:srgbClr>
                </a:outerShdw>
              </a:effectLst>
            </a:endParaRP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066800"/>
            <a:ext cx="35465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0267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b="1" dirty="0">
                <a:solidFill>
                  <a:srgbClr val="FFFFCC"/>
                </a:solidFill>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b="1" u="sng" dirty="0">
                <a:solidFill>
                  <a:srgbClr val="FFFFCC"/>
                </a:solidFill>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EC7B52-96A7-48C1-B5DF-0316E6F4ADED}"/>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420892610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3600" dirty="0">
                <a:solidFill>
                  <a:srgbClr val="00FFFF"/>
                </a:solidFill>
                <a:effectLst>
                  <a:outerShdw blurRad="38100" dist="38100" dir="2700000" algn="tl">
                    <a:srgbClr val="000000">
                      <a:alpha val="43137"/>
                    </a:srgbClr>
                  </a:outerShdw>
                </a:effectLst>
              </a:rPr>
              <a:t>Prophetic Synonyms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304800" y="1143001"/>
            <a:ext cx="8534400" cy="3581399"/>
          </a:xfrm>
        </p:spPr>
        <p:txBody>
          <a:bodyPr/>
          <a:lstStyle/>
          <a:p>
            <a:pPr marL="457200" lvl="1"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Time, times, half a time (Dan. 7:25; Rev. 12:14)</a:t>
            </a:r>
          </a:p>
          <a:p>
            <a:pPr marL="457200" lvl="1"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42 months (Rev. 11:2; 13:5)</a:t>
            </a:r>
          </a:p>
          <a:p>
            <a:pPr marL="457200" lvl="1"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1260 days Division of the Tribulation into two 3½ year periods (Rev. 11:3, 12:6)</a:t>
            </a:r>
          </a:p>
        </p:txBody>
      </p:sp>
    </p:spTree>
    <p:extLst>
      <p:ext uri="{BB962C8B-B14F-4D97-AF65-F5344CB8AC3E}">
        <p14:creationId xmlns:p14="http://schemas.microsoft.com/office/powerpoint/2010/main" val="23641428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2429E-A101-427E-8EA3-7DECBC942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38:12</a:t>
            </a:r>
          </a:p>
          <a:p>
            <a:pPr algn="just" defTabSz="685800">
              <a:spcAft>
                <a:spcPts val="600"/>
              </a:spcAft>
            </a:pP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capture spoil and to seize plunder</a:t>
            </a: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to turn your hand against the waste places which are now inhabited, and against the people who are gathered from the nations,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who have acquired cattle and goods</a:t>
            </a: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who live at the center of the world.”</a:t>
            </a:r>
          </a:p>
        </p:txBody>
      </p:sp>
    </p:spTree>
    <p:extLst>
      <p:ext uri="{BB962C8B-B14F-4D97-AF65-F5344CB8AC3E}">
        <p14:creationId xmlns:p14="http://schemas.microsoft.com/office/powerpoint/2010/main" val="3556428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9144000" cy="4876800"/>
          </a:xfrm>
        </p:spPr>
        <p:txBody>
          <a:bodyPr/>
          <a:lstStyle/>
          <a:p>
            <a:pPr marL="0" indent="0" algn="just">
              <a:buNone/>
              <a:defRPr/>
            </a:pPr>
            <a:r>
              <a:rPr lang="en-US" dirty="0">
                <a:effectLst>
                  <a:outerShdw blurRad="38100" dist="38100" dir="2700000" algn="tl">
                    <a:srgbClr val="000000">
                      <a:alpha val="43137"/>
                    </a:srgbClr>
                  </a:outerShdw>
                </a:effectLst>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61443" name="TextBox 3"/>
          <p:cNvSpPr txBox="1">
            <a:spLocks noChangeArrowheads="1"/>
          </p:cNvSpPr>
          <p:nvPr/>
        </p:nvSpPr>
        <p:spPr bwMode="auto">
          <a:xfrm>
            <a:off x="1509713" y="228600"/>
            <a:ext cx="6124575" cy="11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900"/>
              </a:spcAft>
              <a:buClrTx/>
              <a:buSzTx/>
              <a:buNone/>
            </a:pPr>
            <a:r>
              <a:rPr lang="en-US" altLang="en-US" dirty="0">
                <a:solidFill>
                  <a:schemeClr val="tx2"/>
                </a:solidFill>
                <a:effectLst>
                  <a:outerShdw blurRad="38100" dist="38100" dir="2700000" algn="tl">
                    <a:srgbClr val="000000">
                      <a:alpha val="43137"/>
                    </a:srgbClr>
                  </a:outerShdw>
                </a:effectLst>
                <a:ea typeface="+mj-ea"/>
                <a:cs typeface="+mj-cs"/>
              </a:rPr>
              <a:t>Mark Twain</a:t>
            </a:r>
          </a:p>
          <a:p>
            <a:pPr algn="ctr" eaLnBrk="1" hangingPunct="1">
              <a:spcBef>
                <a:spcPct val="0"/>
              </a:spcBef>
              <a:buClrTx/>
              <a:buSzTx/>
              <a:buFontTx/>
              <a:buNone/>
            </a:pPr>
            <a:r>
              <a:rPr lang="en-US" altLang="en-US" sz="1600" i="1" dirty="0">
                <a:effectLst>
                  <a:outerShdw blurRad="38100" dist="38100" dir="2700000" algn="tl">
                    <a:srgbClr val="000000">
                      <a:alpha val="43137"/>
                    </a:srgbClr>
                  </a:outerShdw>
                </a:effectLst>
                <a:cs typeface="Calibri" panose="020F0502020204030204" pitchFamily="34" charset="0"/>
              </a:rPr>
              <a:t>The Innocents Abroad, Complete</a:t>
            </a:r>
            <a:r>
              <a:rPr lang="en-US" altLang="en-US" sz="1600" dirty="0">
                <a:effectLst>
                  <a:outerShdw blurRad="38100" dist="38100" dir="2700000" algn="tl">
                    <a:srgbClr val="000000">
                      <a:alpha val="43137"/>
                    </a:srgbClr>
                  </a:outerShdw>
                </a:effectLst>
                <a:cs typeface="Calibri" panose="020F0502020204030204" pitchFamily="34" charset="0"/>
              </a:rPr>
              <a:t>, 1st ed. (A Public Domain Book, 1869), 267, 285, 302. These quotes can be found in chapters 47, 49, 52.</a:t>
            </a:r>
          </a:p>
        </p:txBody>
      </p:sp>
      <p:pic>
        <p:nvPicPr>
          <p:cNvPr id="61444"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148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943641-EE04-41F9-B89F-F842D0662505}"/>
              </a:ext>
            </a:extLst>
          </p:cNvPr>
          <p:cNvGraphicFramePr>
            <a:graphicFrameLocks noGrp="1"/>
          </p:cNvGraphicFramePr>
          <p:nvPr>
            <p:extLst>
              <p:ext uri="{D42A27DB-BD31-4B8C-83A1-F6EECF244321}">
                <p14:modId xmlns:p14="http://schemas.microsoft.com/office/powerpoint/2010/main" val="684866777"/>
              </p:ext>
            </p:extLst>
          </p:nvPr>
        </p:nvGraphicFramePr>
        <p:xfrm>
          <a:off x="457200" y="561298"/>
          <a:ext cx="8229600" cy="5735404"/>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362686256"/>
                    </a:ext>
                  </a:extLst>
                </a:gridCol>
                <a:gridCol w="4114800">
                  <a:extLst>
                    <a:ext uri="{9D8B030D-6E8A-4147-A177-3AD203B41FA5}">
                      <a16:colId xmlns:a16="http://schemas.microsoft.com/office/drawing/2014/main" val="2253723059"/>
                    </a:ext>
                  </a:extLst>
                </a:gridCol>
              </a:tblGrid>
              <a:tr h="1004129">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Why?</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marL="68580" marR="68580" marT="34290" marB="34290" anchor="ctr"/>
                </a:tc>
                <a:tc hMerge="1">
                  <a:txBody>
                    <a:bodyPr/>
                    <a:lstStyle/>
                    <a:p>
                      <a:endParaRPr lang="en-US" dirty="0"/>
                    </a:p>
                  </a:txBody>
                  <a:tcPr/>
                </a:tc>
                <a:extLst>
                  <a:ext uri="{0D108BD9-81ED-4DB2-BD59-A6C34878D82A}">
                    <a16:rowId xmlns:a16="http://schemas.microsoft.com/office/drawing/2014/main" val="63653040"/>
                  </a:ext>
                </a:extLst>
              </a:tr>
              <a:tr h="102432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990000"/>
                          </a:solidFill>
                          <a:effectLst/>
                          <a:uLnTx/>
                          <a:uFillTx/>
                          <a:latin typeface="Calibri" panose="020F0502020204030204" pitchFamily="34" charset="0"/>
                          <a:ea typeface="+mj-ea"/>
                          <a:cs typeface="Calibri" panose="020F0502020204030204" pitchFamily="34" charset="0"/>
                        </a:rPr>
                        <a:t>COUNTRY</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GROSS DOMESTIC PRODUCT</a:t>
                      </a:r>
                    </a:p>
                  </a:txBody>
                  <a:tcPr marL="68580" marR="68580" marT="34290" marB="34290" anchor="ctr" horzOverflow="overflow"/>
                </a:tc>
                <a:extLst>
                  <a:ext uri="{0D108BD9-81ED-4DB2-BD59-A6C34878D82A}">
                    <a16:rowId xmlns:a16="http://schemas.microsoft.com/office/drawing/2014/main" val="434935637"/>
                  </a:ext>
                </a:extLst>
              </a:tr>
              <a:tr h="877994">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ISRAEL</a:t>
                      </a:r>
                    </a:p>
                  </a:txBody>
                  <a:tcPr marL="68580" marR="68580" marT="34290" marB="34290"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$123 BILLION</a:t>
                      </a:r>
                    </a:p>
                  </a:txBody>
                  <a:tcPr marL="68580" marR="68580" marT="34290" marB="34290" anchor="ctr" horzOverflow="overflow">
                    <a:solidFill>
                      <a:srgbClr val="FFFFCC"/>
                    </a:solidFill>
                  </a:tcPr>
                </a:tc>
                <a:extLst>
                  <a:ext uri="{0D108BD9-81ED-4DB2-BD59-A6C34878D82A}">
                    <a16:rowId xmlns:a16="http://schemas.microsoft.com/office/drawing/2014/main" val="2723549850"/>
                  </a:ext>
                </a:extLst>
              </a:tr>
              <a:tr h="556062">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Egypt</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$81 billion</a:t>
                      </a:r>
                    </a:p>
                  </a:txBody>
                  <a:tcPr marL="68580" marR="68580" marT="34290" marB="34290" anchor="ctr" horzOverflow="overflow"/>
                </a:tc>
                <a:extLst>
                  <a:ext uri="{0D108BD9-81ED-4DB2-BD59-A6C34878D82A}">
                    <a16:rowId xmlns:a16="http://schemas.microsoft.com/office/drawing/2014/main" val="1242291419"/>
                  </a:ext>
                </a:extLst>
              </a:tr>
              <a:tr h="556062">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Syria</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$26 billion</a:t>
                      </a:r>
                    </a:p>
                  </a:txBody>
                  <a:tcPr marL="68580" marR="68580" marT="34290" marB="34290" anchor="ctr" horzOverflow="overflow"/>
                </a:tc>
                <a:extLst>
                  <a:ext uri="{0D108BD9-81ED-4DB2-BD59-A6C34878D82A}">
                    <a16:rowId xmlns:a16="http://schemas.microsoft.com/office/drawing/2014/main" val="3530976444"/>
                  </a:ext>
                </a:extLst>
              </a:tr>
              <a:tr h="556062">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Lebanon</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$21 billion</a:t>
                      </a:r>
                    </a:p>
                  </a:txBody>
                  <a:tcPr marL="68580" marR="68580" marT="34290" marB="34290" anchor="ctr" horzOverflow="overflow"/>
                </a:tc>
                <a:extLst>
                  <a:ext uri="{0D108BD9-81ED-4DB2-BD59-A6C34878D82A}">
                    <a16:rowId xmlns:a16="http://schemas.microsoft.com/office/drawing/2014/main" val="2120563316"/>
                  </a:ext>
                </a:extLst>
              </a:tr>
              <a:tr h="556062">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Jordan</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$12 billion</a:t>
                      </a:r>
                    </a:p>
                  </a:txBody>
                  <a:tcPr marL="68580" marR="68580" marT="34290" marB="34290" anchor="ctr" horzOverflow="overflow"/>
                </a:tc>
                <a:extLst>
                  <a:ext uri="{0D108BD9-81ED-4DB2-BD59-A6C34878D82A}">
                    <a16:rowId xmlns:a16="http://schemas.microsoft.com/office/drawing/2014/main" val="4235103372"/>
                  </a:ext>
                </a:extLst>
              </a:tr>
              <a:tr h="584301">
                <a:tc gridSpan="2">
                  <a:txBody>
                    <a:bodyPr/>
                    <a:lstStyle/>
                    <a:p>
                      <a:pPr marL="0" marR="0" lvl="1"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Source: CIA World Fact Book, 2005 </a:t>
                      </a:r>
                    </a:p>
                  </a:txBody>
                  <a:tcPr marL="68580" marR="68580" marT="34290" marB="3429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endParaRPr>
                    </a:p>
                  </a:txBody>
                  <a:tcPr anchor="ctr" horzOverflow="overflow"/>
                </a:tc>
                <a:extLst>
                  <a:ext uri="{0D108BD9-81ED-4DB2-BD59-A6C34878D82A}">
                    <a16:rowId xmlns:a16="http://schemas.microsoft.com/office/drawing/2014/main" val="2969579988"/>
                  </a:ext>
                </a:extLst>
              </a:tr>
            </a:tbl>
          </a:graphicData>
        </a:graphic>
      </p:graphicFrame>
    </p:spTree>
    <p:extLst>
      <p:ext uri="{BB962C8B-B14F-4D97-AF65-F5344CB8AC3E}">
        <p14:creationId xmlns:p14="http://schemas.microsoft.com/office/powerpoint/2010/main" val="918764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1655713"/>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“Despite a population of only slightly more than 7 million people...Israel is now home to more than 7,200 millionaires...Of the 500 wealthiest people in the world, six are now Israeli, and all told, Israel's rich had assets in 2007 of more than $35 billion dollars... Israel's GDP is almost double that of any other Middle Eastern country.”</a:t>
            </a:r>
          </a:p>
        </p:txBody>
      </p:sp>
      <p:sp>
        <p:nvSpPr>
          <p:cNvPr id="63491" name="TextBox 2"/>
          <p:cNvSpPr txBox="1">
            <a:spLocks noChangeArrowheads="1"/>
          </p:cNvSpPr>
          <p:nvPr/>
        </p:nvSpPr>
        <p:spPr bwMode="auto">
          <a:xfrm>
            <a:off x="1388269" y="226621"/>
            <a:ext cx="6367463" cy="11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900"/>
              </a:spcAft>
              <a:buClrTx/>
              <a:buSzTx/>
              <a:buNone/>
            </a:pPr>
            <a:r>
              <a:rPr lang="en-US" altLang="en-US" dirty="0">
                <a:solidFill>
                  <a:schemeClr val="tx2"/>
                </a:solidFill>
                <a:effectLst>
                  <a:outerShdw blurRad="38100" dist="38100" dir="2700000" algn="tl">
                    <a:srgbClr val="000000">
                      <a:alpha val="43137"/>
                    </a:srgbClr>
                  </a:outerShdw>
                </a:effectLst>
                <a:ea typeface="+mj-ea"/>
                <a:cs typeface="+mj-cs"/>
              </a:rPr>
              <a:t>Matthew </a:t>
            </a:r>
            <a:r>
              <a:rPr lang="en-US" altLang="en-US" dirty="0" err="1">
                <a:solidFill>
                  <a:schemeClr val="tx2"/>
                </a:solidFill>
                <a:effectLst>
                  <a:outerShdw blurRad="38100" dist="38100" dir="2700000" algn="tl">
                    <a:srgbClr val="000000">
                      <a:alpha val="43137"/>
                    </a:srgbClr>
                  </a:outerShdw>
                </a:effectLst>
                <a:ea typeface="+mj-ea"/>
                <a:cs typeface="+mj-cs"/>
              </a:rPr>
              <a:t>Kreiger</a:t>
            </a:r>
            <a:endParaRPr lang="en-US" altLang="en-US"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1600" i="1" dirty="0">
                <a:effectLst>
                  <a:outerShdw blurRad="38100" dist="38100" dir="2700000" algn="tl">
                    <a:srgbClr val="000000">
                      <a:alpha val="43137"/>
                    </a:srgbClr>
                  </a:outerShdw>
                </a:effectLst>
                <a:cs typeface="Calibri" panose="020F0502020204030204" pitchFamily="34" charset="0"/>
              </a:rPr>
              <a:t>Jerusalem Post</a:t>
            </a:r>
            <a:r>
              <a:rPr lang="en-US" altLang="en-US" sz="1600" dirty="0">
                <a:effectLst>
                  <a:outerShdw blurRad="38100" dist="38100" dir="2700000" algn="tl">
                    <a:srgbClr val="000000">
                      <a:alpha val="43137"/>
                    </a:srgbClr>
                  </a:outerShdw>
                </a:effectLst>
                <a:cs typeface="Calibri" panose="020F0502020204030204" pitchFamily="34" charset="0"/>
              </a:rPr>
              <a:t>, cited in David Jeremiah, </a:t>
            </a:r>
            <a:r>
              <a:rPr lang="en-US" altLang="en-US" sz="1600" i="1" dirty="0">
                <a:effectLst>
                  <a:outerShdw blurRad="38100" dist="38100" dir="2700000" algn="tl">
                    <a:srgbClr val="000000">
                      <a:alpha val="43137"/>
                    </a:srgbClr>
                  </a:outerShdw>
                </a:effectLst>
                <a:cs typeface="Calibri" panose="020F0502020204030204" pitchFamily="34" charset="0"/>
              </a:rPr>
              <a:t>What in the World Is Going On? 10 Prophetic Clues You Cannot Afford to Ignore</a:t>
            </a:r>
            <a:r>
              <a:rPr lang="en-US" altLang="en-US" sz="1600" dirty="0">
                <a:effectLst>
                  <a:outerShdw blurRad="38100" dist="38100" dir="2700000" algn="tl">
                    <a:srgbClr val="000000">
                      <a:alpha val="43137"/>
                    </a:srgbClr>
                  </a:outerShdw>
                </a:effectLst>
                <a:cs typeface="Calibri" panose="020F0502020204030204" pitchFamily="34" charset="0"/>
              </a:rPr>
              <a:t> (Nashville: Nelson, 2008), 175.</a:t>
            </a:r>
          </a:p>
        </p:txBody>
      </p:sp>
      <p:pic>
        <p:nvPicPr>
          <p:cNvPr id="2" name="Picture 1">
            <a:extLst>
              <a:ext uri="{FF2B5EF4-FFF2-40B4-BE49-F238E27FC236}">
                <a16:creationId xmlns:a16="http://schemas.microsoft.com/office/drawing/2014/main" id="{CA06771D-07AC-4397-80E3-8BB987ADC1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3562" y="5105400"/>
            <a:ext cx="2436876" cy="1371600"/>
          </a:xfrm>
          <a:prstGeom prst="rect">
            <a:avLst/>
          </a:prstGeom>
        </p:spPr>
      </p:pic>
    </p:spTree>
    <p:extLst>
      <p:ext uri="{BB962C8B-B14F-4D97-AF65-F5344CB8AC3E}">
        <p14:creationId xmlns:p14="http://schemas.microsoft.com/office/powerpoint/2010/main" val="3364494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0" y="1536174"/>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cs typeface="Calibri" panose="020F0502020204030204" pitchFamily="34" charset="0"/>
              </a:rPr>
              <a:t>“The value of the minerals of the Dead Sea is estimated at five trillion dollars. This estimate appears to be optimistic but it is supported in part by the report of the Crown Agents of the British Colonies entitled ‘Production of Minerals From the Waters of the Dead Sea’.... This official report estimates the minerals, except oil, in 1925 as follows: Magnesium Chloride, 22,000 tons, value 600 billion dollars; Potassium Chloride, 20,000 tons, value 75 billion dollars; other minerals valued at 1,200 billion dollars; or a total of about three trillion dollars, exclusive of oil.”</a:t>
            </a:r>
          </a:p>
        </p:txBody>
      </p:sp>
      <p:sp>
        <p:nvSpPr>
          <p:cNvPr id="64515" name="TextBox 4"/>
          <p:cNvSpPr txBox="1">
            <a:spLocks noChangeArrowheads="1"/>
          </p:cNvSpPr>
          <p:nvPr/>
        </p:nvSpPr>
        <p:spPr bwMode="auto">
          <a:xfrm>
            <a:off x="0" y="256654"/>
            <a:ext cx="9144000"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900"/>
              </a:spcAft>
              <a:buClrTx/>
              <a:buSzTx/>
              <a:buNone/>
            </a:pPr>
            <a:r>
              <a:rPr lang="en-US" altLang="en-US" sz="3000" dirty="0">
                <a:solidFill>
                  <a:schemeClr val="tx2"/>
                </a:solidFill>
                <a:effectLst>
                  <a:outerShdw blurRad="38100" dist="38100" dir="2700000" algn="tl">
                    <a:srgbClr val="000000">
                      <a:alpha val="43137"/>
                    </a:srgbClr>
                  </a:outerShdw>
                </a:effectLst>
                <a:ea typeface="+mj-ea"/>
                <a:cs typeface="+mj-cs"/>
              </a:rPr>
              <a:t>The Rothschild’s Palestine, All Roads Lead to Jerusalem</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hlinkClick r:id="rId2"/>
              </a:rPr>
              <a:t>http://www.matterofprinciple.net/</a:t>
            </a:r>
            <a:r>
              <a:rPr lang="en-US" altLang="en-US" sz="1200" dirty="0">
                <a:effectLst>
                  <a:outerShdw blurRad="38100" dist="38100" dir="2700000" algn="tl">
                    <a:srgbClr val="000000">
                      <a:alpha val="43137"/>
                    </a:srgbClr>
                  </a:outerShdw>
                </a:effectLst>
                <a:cs typeface="Calibri" panose="020F0502020204030204" pitchFamily="34" charset="0"/>
              </a:rPr>
              <a:t> 011/11/rothschilds-palestine.html (accessed December 15, 2011). Although there is a wide variation of estimates, many different sources estimate the mineral wealth of the Dead Sea in the trillions of dollars.</a:t>
            </a:r>
          </a:p>
        </p:txBody>
      </p:sp>
    </p:spTree>
    <p:extLst>
      <p:ext uri="{BB962C8B-B14F-4D97-AF65-F5344CB8AC3E}">
        <p14:creationId xmlns:p14="http://schemas.microsoft.com/office/powerpoint/2010/main" val="1322920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0" y="144780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2400" dirty="0">
                <a:effectLst>
                  <a:outerShdw blurRad="38100" dist="38100" dir="2700000" algn="tl">
                    <a:srgbClr val="000000">
                      <a:alpha val="43137"/>
                    </a:srgbClr>
                  </a:outerShdw>
                </a:effectLst>
              </a:rPr>
              <a:t>In the summer of 2010, "...huge deposits of natural gas were found along Israel's northern coastline…Israel is actually sitting on top of a vast amount of oil. According to Harold Vinegar, the former chief scientist of Royal Dutch Shell, the </a:t>
            </a:r>
            <a:r>
              <a:rPr lang="en-US" altLang="en-US" sz="2400" dirty="0" err="1">
                <a:effectLst>
                  <a:outerShdw blurRad="38100" dist="38100" dir="2700000" algn="tl">
                    <a:srgbClr val="000000">
                      <a:alpha val="43137"/>
                    </a:srgbClr>
                  </a:outerShdw>
                </a:effectLst>
              </a:rPr>
              <a:t>Shefla</a:t>
            </a:r>
            <a:r>
              <a:rPr lang="en-US" altLang="en-US" sz="2400" dirty="0">
                <a:effectLst>
                  <a:outerShdw blurRad="38100" dist="38100" dir="2700000" algn="tl">
                    <a:srgbClr val="000000">
                      <a:alpha val="43137"/>
                    </a:srgbClr>
                  </a:outerShdw>
                </a:effectLst>
              </a:rPr>
              <a:t> Basin holds the world’s second-largest shale deposits outside the United States, from which around 250 billion barrels of oil–about the same as Saudi Arabia’s proven reserves...Estimates of global deposits range from 2.8 trillion to 3.3 trillion barrels of recoverable oil...The technology curb has now reached the point where shale is becoming an exploitable resource...the </a:t>
            </a:r>
            <a:r>
              <a:rPr lang="en-US" altLang="en-US" sz="2400" dirty="0" err="1">
                <a:effectLst>
                  <a:outerShdw blurRad="38100" dist="38100" dir="2700000" algn="tl">
                    <a:srgbClr val="000000">
                      <a:alpha val="43137"/>
                    </a:srgbClr>
                  </a:outerShdw>
                </a:effectLst>
              </a:rPr>
              <a:t>Shefla</a:t>
            </a:r>
            <a:r>
              <a:rPr lang="en-US" altLang="en-US" sz="2400" dirty="0">
                <a:effectLst>
                  <a:outerShdw blurRad="38100" dist="38100" dir="2700000" algn="tl">
                    <a:srgbClr val="000000">
                      <a:alpha val="43137"/>
                    </a:srgbClr>
                  </a:outerShdw>
                </a:effectLst>
              </a:rPr>
              <a:t> shale is in a hospitable location. It also contains oil of the light, sweet variety that is easy to refine into gasoline or other common end products. Most of all, the Jews have proven themselves to be very talented at exploiting resources. If they can't make shale oil work, I doubt any nation can.”</a:t>
            </a:r>
          </a:p>
        </p:txBody>
      </p:sp>
      <p:sp>
        <p:nvSpPr>
          <p:cNvPr id="65539" name="TextBox 2"/>
          <p:cNvSpPr txBox="1">
            <a:spLocks noChangeArrowheads="1"/>
          </p:cNvSpPr>
          <p:nvPr/>
        </p:nvSpPr>
        <p:spPr bwMode="auto">
          <a:xfrm>
            <a:off x="1743075" y="246395"/>
            <a:ext cx="5657850" cy="104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450"/>
              </a:spcAft>
              <a:buClrTx/>
              <a:buSzTx/>
              <a:buNone/>
            </a:pPr>
            <a:r>
              <a:rPr lang="en-US" altLang="en-US" sz="3000" dirty="0">
                <a:solidFill>
                  <a:schemeClr val="tx2"/>
                </a:solidFill>
                <a:effectLst>
                  <a:outerShdw blurRad="38100" dist="38100" dir="2700000" algn="tl">
                    <a:srgbClr val="000000">
                      <a:alpha val="43137"/>
                    </a:srgbClr>
                  </a:outerShdw>
                </a:effectLst>
                <a:ea typeface="+mj-ea"/>
                <a:cs typeface="+mj-cs"/>
              </a:rPr>
              <a:t>Todd </a:t>
            </a:r>
            <a:r>
              <a:rPr lang="en-US" altLang="en-US" sz="3000" dirty="0" err="1">
                <a:solidFill>
                  <a:schemeClr val="tx2"/>
                </a:solidFill>
                <a:effectLst>
                  <a:outerShdw blurRad="38100" dist="38100" dir="2700000" algn="tl">
                    <a:srgbClr val="000000">
                      <a:alpha val="43137"/>
                    </a:srgbClr>
                  </a:outerShdw>
                </a:effectLst>
                <a:ea typeface="+mj-ea"/>
                <a:cs typeface="+mj-cs"/>
              </a:rPr>
              <a:t>Strandberg</a:t>
            </a:r>
            <a:endParaRPr lang="en-US" altLang="en-US" sz="3000"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1400" dirty="0">
                <a:effectLst>
                  <a:outerShdw blurRad="38100" dist="38100" dir="2700000" algn="tl">
                    <a:srgbClr val="000000">
                      <a:alpha val="43137"/>
                    </a:srgbClr>
                  </a:outerShdw>
                </a:effectLst>
                <a:cs typeface="Calibri" panose="020F0502020204030204" pitchFamily="34" charset="0"/>
              </a:rPr>
              <a:t>“Could Israel Become a Major Oil Exporter,” online: </a:t>
            </a:r>
            <a:r>
              <a:rPr lang="en-US" altLang="en-US" sz="1400" u="sng" dirty="0">
                <a:effectLst>
                  <a:outerShdw blurRad="38100" dist="38100" dir="2700000" algn="tl">
                    <a:srgbClr val="000000">
                      <a:alpha val="43137"/>
                    </a:srgbClr>
                  </a:outerShdw>
                </a:effectLst>
                <a:cs typeface="Calibri" panose="020F0502020204030204" pitchFamily="34" charset="0"/>
                <a:hlinkClick r:id="rId2"/>
              </a:rPr>
              <a:t>www.bibleprophecy.</a:t>
            </a:r>
            <a:r>
              <a:rPr lang="en-US" altLang="en-US" sz="1400" dirty="0">
                <a:effectLst>
                  <a:outerShdw blurRad="38100" dist="38100" dir="2700000" algn="tl">
                    <a:srgbClr val="000000">
                      <a:alpha val="43137"/>
                    </a:srgbClr>
                  </a:outerShdw>
                </a:effectLst>
                <a:cs typeface="Calibri" panose="020F0502020204030204" pitchFamily="34" charset="0"/>
              </a:rPr>
              <a:t>com, accessed 26 May 2015.</a:t>
            </a:r>
          </a:p>
        </p:txBody>
      </p:sp>
    </p:spTree>
    <p:extLst>
      <p:ext uri="{BB962C8B-B14F-4D97-AF65-F5344CB8AC3E}">
        <p14:creationId xmlns:p14="http://schemas.microsoft.com/office/powerpoint/2010/main" val="1060875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1495246"/>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sz="2600" dirty="0">
                <a:effectLst>
                  <a:outerShdw blurRad="38100" dist="38100" dir="2700000" algn="tl">
                    <a:srgbClr val="000000">
                      <a:alpha val="43137"/>
                    </a:srgbClr>
                  </a:outerShdw>
                </a:effectLst>
              </a:rPr>
              <a:t>“After more than a year of round-the-clock drilling, large amounts of oil have been found on the Golan Heights. Estimates are that the amount of oil discovered will make Israel self sufficient for very many years to come. </a:t>
            </a:r>
            <a:r>
              <a:rPr lang="en-US" altLang="en-US" sz="2600" dirty="0" err="1">
                <a:effectLst>
                  <a:outerShdw blurRad="38100" dist="38100" dir="2700000" algn="tl">
                    <a:srgbClr val="000000">
                      <a:alpha val="43137"/>
                    </a:srgbClr>
                  </a:outerShdw>
                </a:effectLst>
              </a:rPr>
              <a:t>Afek</a:t>
            </a:r>
            <a:r>
              <a:rPr lang="en-US" altLang="en-US" sz="2600" dirty="0">
                <a:effectLst>
                  <a:outerShdw blurRad="38100" dist="38100" dir="2700000" algn="tl">
                    <a:srgbClr val="000000">
                      <a:alpha val="43137"/>
                    </a:srgbClr>
                  </a:outerShdw>
                </a:effectLst>
              </a:rPr>
              <a:t> Oil and Gas chief geologist Dr. Yuval </a:t>
            </a:r>
            <a:r>
              <a:rPr lang="en-US" altLang="en-US" sz="2600" dirty="0" err="1">
                <a:effectLst>
                  <a:outerShdw blurRad="38100" dist="38100" dir="2700000" algn="tl">
                    <a:srgbClr val="000000">
                      <a:alpha val="43137"/>
                    </a:srgbClr>
                  </a:outerShdw>
                </a:effectLst>
              </a:rPr>
              <a:t>Bartov</a:t>
            </a:r>
            <a:r>
              <a:rPr lang="en-US" altLang="en-US" sz="2600" dirty="0">
                <a:effectLst>
                  <a:outerShdw blurRad="38100" dist="38100" dir="2700000" algn="tl">
                    <a:srgbClr val="000000">
                      <a:alpha val="43137"/>
                    </a:srgbClr>
                  </a:outerShdw>
                </a:effectLst>
              </a:rPr>
              <a:t> told Channel 2 News, "We are talking about a strata which is 350 meters thick and what is important is the thickness and the porosity. On average in the world strata are 20-30 meters thick, so this is ten times as large as that, so we are talking about significant quantities. The important thing is to know the oil is in the rock and that's what we now know." Three drillings have so far taken place in the southern Golan Heights which have found large reserves of oil. Potential production is dramatic - billions of barrels, which will easily provide all Israel's oil needs...”</a:t>
            </a:r>
            <a:endParaRPr lang="en-US" altLang="en-US" sz="2600" dirty="0">
              <a:effectLst>
                <a:outerShdw blurRad="38100" dist="38100" dir="2700000" algn="tl">
                  <a:srgbClr val="000000">
                    <a:alpha val="43137"/>
                  </a:srgbClr>
                </a:outerShdw>
              </a:effectLst>
              <a:cs typeface="Calibri" panose="020F0502020204030204" pitchFamily="34" charset="0"/>
            </a:endParaRPr>
          </a:p>
        </p:txBody>
      </p:sp>
      <p:sp>
        <p:nvSpPr>
          <p:cNvPr id="78851" name="TextBox 2"/>
          <p:cNvSpPr txBox="1">
            <a:spLocks noChangeArrowheads="1"/>
          </p:cNvSpPr>
          <p:nvPr/>
        </p:nvSpPr>
        <p:spPr bwMode="auto">
          <a:xfrm>
            <a:off x="400050" y="228600"/>
            <a:ext cx="8343900" cy="109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450"/>
              </a:spcAft>
              <a:buClrTx/>
              <a:buSzTx/>
              <a:buNone/>
            </a:pPr>
            <a:r>
              <a:rPr lang="en-US" altLang="en-US" sz="3000" dirty="0">
                <a:solidFill>
                  <a:schemeClr val="tx2"/>
                </a:solidFill>
                <a:effectLst>
                  <a:outerShdw blurRad="38100" dist="38100" dir="2700000" algn="tl">
                    <a:srgbClr val="000000">
                      <a:alpha val="43137"/>
                    </a:srgbClr>
                  </a:outerShdw>
                </a:effectLst>
                <a:ea typeface="+mj-ea"/>
                <a:cs typeface="+mj-cs"/>
              </a:rPr>
              <a:t>Oil Discovery in Israel?</a:t>
            </a:r>
          </a:p>
          <a:p>
            <a:pPr algn="ctr">
              <a:buNone/>
            </a:pPr>
            <a:r>
              <a:rPr lang="en-US" altLang="en-US" sz="1400" dirty="0">
                <a:effectLst>
                  <a:outerShdw blurRad="38100" dist="38100" dir="2700000" algn="tl">
                    <a:srgbClr val="000000">
                      <a:alpha val="43137"/>
                    </a:srgbClr>
                  </a:outerShdw>
                </a:effectLst>
                <a:cs typeface="Times New Roman" panose="02020603050405020304" pitchFamily="18" charset="0"/>
              </a:rPr>
              <a:t>Globes Correspondent, “Huge Oil Discovery on Golan Heights,” online: </a:t>
            </a:r>
            <a:r>
              <a:rPr lang="en-US" altLang="en-US" sz="1400" dirty="0">
                <a:effectLst>
                  <a:outerShdw blurRad="38100" dist="38100" dir="2700000" algn="tl">
                    <a:srgbClr val="000000">
                      <a:alpha val="43137"/>
                    </a:srgbClr>
                  </a:outerShdw>
                </a:effectLst>
                <a:cs typeface="Times New Roman" panose="02020603050405020304" pitchFamily="18" charset="0"/>
                <a:hlinkClick r:id="rId2" tooltip="http://www.globes.co.il/en/article-huge-oil-discovery-on-golan-heights-1001071698&#10;CTRL + Click to follow link"/>
              </a:rPr>
              <a:t>http://www.globes.co.il/en/article-huge-oil-discovery-on-golan-heights-1001071698</a:t>
            </a:r>
            <a:r>
              <a:rPr lang="en-US" altLang="en-US" sz="1400" dirty="0">
                <a:effectLst>
                  <a:outerShdw blurRad="38100" dist="38100" dir="2700000" algn="tl">
                    <a:srgbClr val="000000">
                      <a:alpha val="43137"/>
                    </a:srgbClr>
                  </a:outerShdw>
                </a:effectLst>
                <a:cs typeface="Times New Roman" panose="02020603050405020304" pitchFamily="18" charset="0"/>
              </a:rPr>
              <a:t>, accessed 09 October 2015.</a:t>
            </a:r>
            <a:endParaRPr lang="en-US" alt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4782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1447800"/>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sz="2600" dirty="0">
                <a:effectLst>
                  <a:outerShdw blurRad="38100" dist="38100" dir="2700000" algn="tl">
                    <a:srgbClr val="000000">
                      <a:alpha val="43137"/>
                    </a:srgbClr>
                  </a:outerShdw>
                </a:effectLst>
              </a:rPr>
              <a:t>“Israel consumes 270,000 barrels of oil per day. Although the existence of the oil in the ground is a fact, the critical phase now is to check how easily it can be extracted and whether it involves high production costs. In a period of very low oil prices, extraction will have to be relatively cheap to make exploitation of the field profitable. Just as Israel's offshore Mediterranean gas discoveries have created an entire energy industry, so the Golan oil find could also generate a new industry around it. But while the gas has been found dozens of kilometers from Israel, the Golan find is much closer...</a:t>
            </a:r>
            <a:r>
              <a:rPr lang="en-US" altLang="en-US" sz="2600" dirty="0" err="1">
                <a:effectLst>
                  <a:outerShdw blurRad="38100" dist="38100" dir="2700000" algn="tl">
                    <a:srgbClr val="000000">
                      <a:alpha val="43137"/>
                    </a:srgbClr>
                  </a:outerShdw>
                </a:effectLst>
              </a:rPr>
              <a:t>Bartov</a:t>
            </a:r>
            <a:r>
              <a:rPr lang="en-US" altLang="en-US" sz="2600" dirty="0">
                <a:effectLst>
                  <a:outerShdw blurRad="38100" dist="38100" dir="2700000" algn="tl">
                    <a:srgbClr val="000000">
                      <a:alpha val="43137"/>
                    </a:srgbClr>
                  </a:outerShdw>
                </a:effectLst>
              </a:rPr>
              <a:t> said, "There is enormous excitement. It's a fantastic feeling. We came here thinking maybe yes or maybe no and now things are really happening.”</a:t>
            </a:r>
          </a:p>
        </p:txBody>
      </p:sp>
      <p:sp>
        <p:nvSpPr>
          <p:cNvPr id="78851" name="TextBox 2"/>
          <p:cNvSpPr txBox="1">
            <a:spLocks noChangeArrowheads="1"/>
          </p:cNvSpPr>
          <p:nvPr/>
        </p:nvSpPr>
        <p:spPr bwMode="auto">
          <a:xfrm>
            <a:off x="800100" y="228600"/>
            <a:ext cx="7543800" cy="102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450"/>
              </a:spcAft>
              <a:buClrTx/>
              <a:buSzTx/>
              <a:buNone/>
            </a:pPr>
            <a:r>
              <a:rPr lang="en-US" altLang="en-US" sz="3000" dirty="0">
                <a:solidFill>
                  <a:schemeClr val="tx2"/>
                </a:solidFill>
                <a:effectLst>
                  <a:outerShdw blurRad="38100" dist="38100" dir="2700000" algn="tl">
                    <a:srgbClr val="000000">
                      <a:alpha val="43137"/>
                    </a:srgbClr>
                  </a:outerShdw>
                </a:effectLst>
                <a:ea typeface="+mj-ea"/>
                <a:cs typeface="+mj-cs"/>
              </a:rPr>
              <a:t>Oil Discovery in Israel?</a:t>
            </a:r>
          </a:p>
          <a:p>
            <a:pPr algn="ctr">
              <a:buNone/>
            </a:pPr>
            <a:r>
              <a:rPr lang="en-US" altLang="en-US" sz="1200" dirty="0">
                <a:effectLst>
                  <a:outerShdw blurRad="38100" dist="38100" dir="2700000" algn="tl">
                    <a:srgbClr val="000000">
                      <a:alpha val="43137"/>
                    </a:srgbClr>
                  </a:outerShdw>
                </a:effectLst>
                <a:cs typeface="Times New Roman" panose="02020603050405020304" pitchFamily="18" charset="0"/>
              </a:rPr>
              <a:t>Globes Correspondent, “Huge Oil Discovery on Golan Heights,” online: </a:t>
            </a:r>
            <a:r>
              <a:rPr lang="en-US" altLang="en-US" sz="1200" dirty="0">
                <a:effectLst>
                  <a:outerShdw blurRad="38100" dist="38100" dir="2700000" algn="tl">
                    <a:srgbClr val="000000">
                      <a:alpha val="43137"/>
                    </a:srgbClr>
                  </a:outerShdw>
                </a:effectLst>
                <a:cs typeface="Times New Roman" panose="02020603050405020304" pitchFamily="18" charset="0"/>
                <a:hlinkClick r:id="rId2" tooltip="http://www.globes.co.il/en/article-huge-oil-discovery-on-golan-heights-1001071698&#10;CTRL + Click to follow link"/>
              </a:rPr>
              <a:t>http://www.globes.co.il/en/article-huge-oil-discovery-on-golan-heights-1001071698</a:t>
            </a:r>
            <a:r>
              <a:rPr lang="en-US" altLang="en-US" sz="1200" dirty="0">
                <a:effectLst>
                  <a:outerShdw blurRad="38100" dist="38100" dir="2700000" algn="tl">
                    <a:srgbClr val="000000">
                      <a:alpha val="43137"/>
                    </a:srgbClr>
                  </a:outerShdw>
                </a:effectLst>
                <a:cs typeface="Times New Roman" panose="02020603050405020304" pitchFamily="18" charset="0"/>
              </a:rPr>
              <a:t>, accessed 09 October 2015.</a:t>
            </a:r>
            <a:endParaRPr lang="en-US" alt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0277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23AE0-B868-42BC-982F-EB775206724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63FC09C-E6FA-4822-B32C-3BB18B757E7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a:t>
            </a:r>
          </a:p>
          <a:p>
            <a:pPr algn="just">
              <a:spcBef>
                <a:spcPts val="0"/>
              </a:spcBef>
              <a:spcAft>
                <a:spcPts val="12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89377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517D711-C793-4A65-B831-6A1B3B395BE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a:t>
            </a:r>
            <a:r>
              <a:rPr lang="en-US" sz="3600" dirty="0">
                <a:effectLst>
                  <a:outerShdw blurRad="38100" dist="38100" dir="2700000" algn="tl">
                    <a:srgbClr val="000000">
                      <a:alpha val="43137"/>
                    </a:srgbClr>
                  </a:outerShdw>
                </a:effectLst>
                <a:latin typeface="Calibri" panose="020F0502020204030204" pitchFamily="34" charset="0"/>
              </a:rPr>
              <a:t>hidden in God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FAB11C-0C5C-47DE-9AE9-947CBCEA3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p:spTree>
    <p:extLst>
      <p:ext uri="{BB962C8B-B14F-4D97-AF65-F5344CB8AC3E}">
        <p14:creationId xmlns:p14="http://schemas.microsoft.com/office/powerpoint/2010/main" val="14038790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4D07E-FA6C-4C65-BBED-1DD043637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660143"/>
          </a:xfrm>
          <a:prstGeom prst="rect">
            <a:avLst/>
          </a:prstGeom>
        </p:spPr>
      </p:pic>
    </p:spTree>
    <p:extLst>
      <p:ext uri="{BB962C8B-B14F-4D97-AF65-F5344CB8AC3E}">
        <p14:creationId xmlns:p14="http://schemas.microsoft.com/office/powerpoint/2010/main" val="344733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0" y="1143000"/>
            <a:ext cx="91440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a:t>
            </a:r>
            <a:r>
              <a:rPr lang="en-US" sz="3600" b="1" u="sng"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a:t>
            </a:r>
            <a:r>
              <a:rPr lang="en-US" sz="3600" b="1" dirty="0">
                <a:solidFill>
                  <a:srgbClr val="FFFFCC"/>
                </a:solidFill>
                <a:effectLst>
                  <a:outerShdw blurRad="38100" dist="38100" dir="2700000" algn="tl">
                    <a:srgbClr val="000000">
                      <a:alpha val="43137"/>
                    </a:srgbClr>
                  </a:outerShdw>
                </a:effectLst>
              </a:rPr>
              <a:t>lation</a:t>
            </a:r>
            <a:r>
              <a:rPr lang="en-US" sz="3600"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F7C0842-02FF-486E-B1D4-24799C13A948}"/>
              </a:ext>
            </a:extLst>
          </p:cNvPr>
          <p:cNvSpPr>
            <a:spLocks noGrp="1" noChangeArrowheads="1"/>
          </p:cNvSpPr>
          <p:nvPr>
            <p:ph type="title"/>
          </p:nvPr>
        </p:nvSpPr>
        <p:spPr>
          <a:xfrm>
            <a:off x="0" y="228600"/>
            <a:ext cx="9143999" cy="1028700"/>
          </a:xfrm>
        </p:spPr>
        <p:txBody>
          <a:bodyPr>
            <a:no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When Will the Rapture Take Place Relative to the Tribulation Period?</a:t>
            </a:r>
          </a:p>
        </p:txBody>
      </p:sp>
      <p:sp>
        <p:nvSpPr>
          <p:cNvPr id="19459" name="Rectangle 3">
            <a:extLst>
              <a:ext uri="{FF2B5EF4-FFF2-40B4-BE49-F238E27FC236}">
                <a16:creationId xmlns:a16="http://schemas.microsoft.com/office/drawing/2014/main" id="{AA4A36BA-99AF-44B8-803C-E29B4CE773D1}"/>
              </a:ext>
            </a:extLst>
          </p:cNvPr>
          <p:cNvSpPr>
            <a:spLocks noGrp="1" noChangeArrowheads="1"/>
          </p:cNvSpPr>
          <p:nvPr>
            <p:ph type="body" idx="1"/>
          </p:nvPr>
        </p:nvSpPr>
        <p:spPr>
          <a:xfrm>
            <a:off x="1562100" y="1600200"/>
            <a:ext cx="6019800" cy="4800600"/>
          </a:xfrm>
        </p:spPr>
        <p:txBody>
          <a:bodyPr>
            <a:normAutofit fontScale="25000" lnSpcReduction="20000"/>
          </a:bodyPr>
          <a:lstStyle/>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Pre-tribulation rapture theory</a:t>
            </a:r>
          </a:p>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Mid-tribulation rapture theory</a:t>
            </a:r>
          </a:p>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Post-tribulation rapture theory</a:t>
            </a:r>
          </a:p>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Pre-wrath rapture theory</a:t>
            </a:r>
          </a:p>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Partial rapture theory</a:t>
            </a:r>
          </a:p>
          <a:p>
            <a:pPr eaLnBrk="1" hangingPunct="1">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512789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298" y="50689"/>
            <a:ext cx="7771404" cy="6121511"/>
          </a:xfrm>
          <a:prstGeom prst="rect">
            <a:avLst/>
          </a:prstGeom>
        </p:spPr>
      </p:pic>
    </p:spTree>
    <p:extLst>
      <p:ext uri="{BB962C8B-B14F-4D97-AF65-F5344CB8AC3E}">
        <p14:creationId xmlns:p14="http://schemas.microsoft.com/office/powerpoint/2010/main" val="1557324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A6025C9-0161-47F1-8DB1-003375C78672}"/>
              </a:ext>
            </a:extLst>
          </p:cNvPr>
          <p:cNvSpPr>
            <a:spLocks noGrp="1" noChangeArrowheads="1"/>
          </p:cNvSpPr>
          <p:nvPr>
            <p:ph type="title"/>
          </p:nvPr>
        </p:nvSpPr>
        <p:spPr>
          <a:xfrm>
            <a:off x="685800" y="228600"/>
            <a:ext cx="7772400" cy="838200"/>
          </a:xfrm>
        </p:spPr>
        <p:txBody>
          <a:bodyPr/>
          <a:lstStyle/>
          <a:p>
            <a:pPr algn="ctr" eaLnBrk="1" hangingPunct="1"/>
            <a:r>
              <a:rPr lang="en-US" altLang="en-US" sz="4000" dirty="0"/>
              <a:t>The Tribulation's Concerns Israel!</a:t>
            </a:r>
          </a:p>
        </p:txBody>
      </p:sp>
      <p:sp>
        <p:nvSpPr>
          <p:cNvPr id="22531" name="Rectangle 3">
            <a:extLst>
              <a:ext uri="{FF2B5EF4-FFF2-40B4-BE49-F238E27FC236}">
                <a16:creationId xmlns:a16="http://schemas.microsoft.com/office/drawing/2014/main" id="{6DCE95B5-7104-4A02-906E-238636361D60}"/>
              </a:ext>
            </a:extLst>
          </p:cNvPr>
          <p:cNvSpPr>
            <a:spLocks noGrp="1" noChangeArrowheads="1"/>
          </p:cNvSpPr>
          <p:nvPr>
            <p:ph type="body" sz="half" idx="2"/>
          </p:nvPr>
        </p:nvSpPr>
        <p:spPr>
          <a:xfrm>
            <a:off x="4419600" y="1565275"/>
            <a:ext cx="4522788" cy="2625725"/>
          </a:xfrm>
        </p:spPr>
        <p:txBody>
          <a:bodyPr/>
          <a:lstStyle/>
          <a:p>
            <a:pPr algn="just" eaLnBrk="1" hangingPunct="1">
              <a:spcBef>
                <a:spcPts val="0"/>
              </a:spcBef>
              <a:spcAft>
                <a:spcPts val="2400"/>
              </a:spcAft>
              <a:defRPr/>
            </a:pPr>
            <a:r>
              <a:rPr lang="en-US" dirty="0" err="1"/>
              <a:t>Jer</a:t>
            </a:r>
            <a:r>
              <a:rPr lang="en-US" dirty="0"/>
              <a:t> 30:7; Dan 9:24</a:t>
            </a:r>
          </a:p>
          <a:p>
            <a:pPr algn="just" eaLnBrk="1" hangingPunct="1">
              <a:spcBef>
                <a:spcPts val="0"/>
              </a:spcBef>
              <a:spcAft>
                <a:spcPts val="2400"/>
              </a:spcAft>
              <a:defRPr/>
            </a:pPr>
            <a:r>
              <a:rPr lang="en-US" dirty="0"/>
              <a:t>God uses Israel and the church on a mutually exclusive basis</a:t>
            </a:r>
          </a:p>
        </p:txBody>
      </p:sp>
      <p:pic>
        <p:nvPicPr>
          <p:cNvPr id="48132" name="Picture 5" descr="19">
            <a:extLst>
              <a:ext uri="{FF2B5EF4-FFF2-40B4-BE49-F238E27FC236}">
                <a16:creationId xmlns:a16="http://schemas.microsoft.com/office/drawing/2014/main" id="{52163AB7-5076-400D-8D33-1159D28726C3}"/>
              </a:ext>
            </a:extLst>
          </p:cNvPr>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228600" y="1447800"/>
            <a:ext cx="4038600" cy="3084513"/>
          </a:xfrm>
        </p:spPr>
      </p:pic>
    </p:spTree>
    <p:extLst>
      <p:ext uri="{BB962C8B-B14F-4D97-AF65-F5344CB8AC3E}">
        <p14:creationId xmlns:p14="http://schemas.microsoft.com/office/powerpoint/2010/main" val="3642123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D1A36AC-1010-4796-8BBE-23A3B85DBBE8}"/>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Promised Exemption from Divine Wrath</a:t>
            </a:r>
          </a:p>
        </p:txBody>
      </p:sp>
      <p:sp>
        <p:nvSpPr>
          <p:cNvPr id="23555" name="Rectangle 3">
            <a:extLst>
              <a:ext uri="{FF2B5EF4-FFF2-40B4-BE49-F238E27FC236}">
                <a16:creationId xmlns:a16="http://schemas.microsoft.com/office/drawing/2014/main" id="{F72E82C6-C930-4EE2-878C-D4EC23808EE9}"/>
              </a:ext>
            </a:extLst>
          </p:cNvPr>
          <p:cNvSpPr>
            <a:spLocks noGrp="1" noChangeArrowheads="1"/>
          </p:cNvSpPr>
          <p:nvPr>
            <p:ph type="body" idx="1"/>
          </p:nvPr>
        </p:nvSpPr>
        <p:spPr>
          <a:xfrm>
            <a:off x="1295400" y="1600200"/>
            <a:ext cx="6553200" cy="2590800"/>
          </a:xfrm>
        </p:spPr>
        <p:txBody>
          <a:bodyPr/>
          <a:lstStyle/>
          <a:p>
            <a:pPr algn="just" eaLnBrk="1" hangingPunct="1">
              <a:spcBef>
                <a:spcPts val="0"/>
              </a:spcBef>
              <a:spcAft>
                <a:spcPts val="2400"/>
              </a:spcAft>
              <a:defRPr/>
            </a:pPr>
            <a:r>
              <a:rPr lang="en-US" dirty="0"/>
              <a:t>The promise (1 </a:t>
            </a:r>
            <a:r>
              <a:rPr lang="en-US" dirty="0" err="1"/>
              <a:t>Thess</a:t>
            </a:r>
            <a:r>
              <a:rPr lang="en-US" dirty="0"/>
              <a:t> 1:10; 5:9; Rom 5:9; Rev 3:10)</a:t>
            </a:r>
          </a:p>
          <a:p>
            <a:pPr algn="just" eaLnBrk="1" hangingPunct="1">
              <a:spcBef>
                <a:spcPts val="0"/>
              </a:spcBef>
              <a:spcAft>
                <a:spcPts val="2400"/>
              </a:spcAft>
              <a:defRPr/>
            </a:pPr>
            <a:r>
              <a:rPr lang="en-US" dirty="0"/>
              <a:t>Tribulation = divine wrath (Rev 6:16-17; 11:18; 15:1, 7; 16:19)</a:t>
            </a:r>
          </a:p>
        </p:txBody>
      </p:sp>
    </p:spTree>
    <p:extLst>
      <p:ext uri="{BB962C8B-B14F-4D97-AF65-F5344CB8AC3E}">
        <p14:creationId xmlns:p14="http://schemas.microsoft.com/office/powerpoint/2010/main" val="420335793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4D149BF-C009-4D4B-A21C-675D571DB72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9:24</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for your people and your holy city,</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finish the transgression, to make an end of sin, to make atonement for iniquity, to bring in everlasting righteousness, to seal up vision and prophecy and to anoint the most holy place</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0465436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800100" y="228600"/>
            <a:ext cx="7543800" cy="8382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371600"/>
            <a:ext cx="7239000" cy="4495800"/>
          </a:xfrm>
        </p:spPr>
        <p:txBody>
          <a:bodyPr/>
          <a:lstStyle/>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6248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effectLst>
                  <a:outerShdw blurRad="38100" dist="38100" dir="2700000" algn="tl">
                    <a:srgbClr val="000000">
                      <a:alpha val="43137"/>
                    </a:srgbClr>
                  </a:outerShdw>
                </a:effectLst>
                <a:latin typeface="Calibri" panose="020F0502020204030204" pitchFamily="34" charset="0"/>
              </a:rPr>
              <a:t>Arnold </a:t>
            </a:r>
            <a:r>
              <a:rPr lang="en-US" altLang="en-US" sz="2400" dirty="0" err="1">
                <a:solidFill>
                  <a:srgbClr val="FFFFFF"/>
                </a:solidFill>
                <a:effectLst>
                  <a:outerShdw blurRad="38100" dist="38100" dir="2700000" algn="tl">
                    <a:srgbClr val="000000">
                      <a:alpha val="43137"/>
                    </a:srgbClr>
                  </a:outerShdw>
                </a:effectLst>
                <a:latin typeface="Calibri" panose="020F0502020204030204" pitchFamily="34" charset="0"/>
              </a:rPr>
              <a:t>Fructenbaum</a:t>
            </a:r>
            <a:r>
              <a:rPr lang="en-US" altLang="en-US" sz="24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altLang="en-US" sz="2400" i="1" dirty="0">
                <a:solidFill>
                  <a:srgbClr val="FFFFFF"/>
                </a:solidFill>
                <a:effectLst>
                  <a:outerShdw blurRad="38100" dist="38100" dir="2700000" algn="tl">
                    <a:srgbClr val="000000">
                      <a:alpha val="43137"/>
                    </a:srgbClr>
                  </a:outerShdw>
                </a:effectLst>
                <a:latin typeface="Calibri" panose="020F0502020204030204" pitchFamily="34" charset="0"/>
              </a:rPr>
              <a:t>Footsteps of the Messiah, </a:t>
            </a:r>
            <a:r>
              <a:rPr lang="en-US" altLang="en-US" sz="2400" dirty="0">
                <a:solidFill>
                  <a:srgbClr val="FFFFFF"/>
                </a:solidFill>
                <a:effectLst>
                  <a:outerShdw blurRad="38100" dist="38100" dir="2700000" algn="tl">
                    <a:srgbClr val="000000">
                      <a:alpha val="43137"/>
                    </a:srgbClr>
                  </a:outerShdw>
                </a:effectLst>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319567795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999BB2-7FD7-4D07-9E27-D6E7F26BBE2A}"/>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96492266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b="1" u="sng" dirty="0">
                <a:solidFill>
                  <a:srgbClr val="FFFFCC"/>
                </a:solidFill>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E524A9-2EE8-4F8F-8417-F77286A34650}"/>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01470820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Font typeface="Wingdings" pitchFamily="2" charset="2"/>
              <a:buAutoNum type="arabicPeriod"/>
            </a:pPr>
            <a:r>
              <a:rPr lang="en-US" altLang="en-US" b="1" u="sng" dirty="0">
                <a:solidFill>
                  <a:srgbClr val="FFFFCC"/>
                </a:solidFill>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63A846-7CED-41C7-BF87-92DD2F724501}"/>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9139952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82726502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287222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3505200"/>
          </a:xfrm>
        </p:spPr>
        <p:txBody>
          <a:bodyPr/>
          <a:lstStyle/>
          <a:p>
            <a:pPr marL="457200" indent="-457200">
              <a:spcBef>
                <a:spcPct val="0"/>
              </a:spcBef>
              <a:spcAft>
                <a:spcPts val="18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Description of the End Times (1-4)</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10585664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21483</TotalTime>
  <Words>3513</Words>
  <Application>Microsoft Office PowerPoint</Application>
  <PresentationFormat>On-screen Show (4:3)</PresentationFormat>
  <Paragraphs>356</Paragraphs>
  <Slides>71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Times New Roman</vt:lpstr>
      <vt:lpstr>Wingdings</vt:lpstr>
      <vt:lpstr>Azure</vt:lpstr>
      <vt:lpstr>THE BOOK OF DANIEL</vt:lpstr>
      <vt:lpstr>DANIEL 10-12 THE FINAL VISION</vt:lpstr>
      <vt:lpstr>PowerPoint Presentation</vt:lpstr>
      <vt:lpstr>Chapter 10–12 Outline</vt:lpstr>
      <vt:lpstr>IV. The Prophecy of the Heavenly Messenger (11:2–12:13)</vt:lpstr>
      <vt:lpstr>PowerPoint Presentation</vt:lpstr>
      <vt:lpstr>IV. The Prophecy of the Heavenly Messenger (11:2–12:13)</vt:lpstr>
      <vt:lpstr>IV. The Prophecy of the Heavenly Messenger (11:2–12:13)</vt:lpstr>
      <vt:lpstr>The Tribulation &amp; Millennium  Daniel 12:1-13</vt:lpstr>
      <vt:lpstr>The Tribulation &amp; Millennium  Daniel 12:1-13</vt:lpstr>
      <vt:lpstr>The Tribulation &amp; Millennium  Daniel 12:1-13</vt:lpstr>
      <vt:lpstr>The Tribulation &amp; Millennium  Daniel 12:1-13</vt:lpstr>
      <vt:lpstr>The Tribulation &amp; Millennium  Daniel 12:1-13</vt:lpstr>
      <vt:lpstr>PowerPoint Presentation</vt:lpstr>
      <vt:lpstr>The Tribulation &amp; Millennium  Daniel 12:1-13</vt:lpstr>
      <vt:lpstr>PowerPoint Presentation</vt:lpstr>
      <vt:lpstr>PowerPoint Presentation</vt:lpstr>
      <vt:lpstr>PowerPoint Presentation</vt:lpstr>
      <vt:lpstr>The Tribulation &amp; Millennium  Daniel 12:1-13</vt:lpstr>
      <vt:lpstr>PowerPoint Presentation</vt:lpstr>
      <vt:lpstr>Signs of the Times</vt:lpstr>
      <vt:lpstr>Signs of the Times</vt:lpstr>
      <vt:lpstr>Technology </vt:lpstr>
      <vt:lpstr>Technology </vt:lpstr>
      <vt:lpstr>PowerPoint Presentation</vt:lpstr>
      <vt:lpstr>Wisconsin Company to Implant Microchips In Employees Josh Rosenthal of 5 Eyewitness ABC News - July 24, 2017 </vt:lpstr>
      <vt:lpstr>Swedish Commuters Can Use Futuristic Microchip Hand Implant:  The future is here – a Swedish rail company is trialing letting passengers use biometric chips as tickets, Helen Coffey of The Independent - June 16, 2017</vt:lpstr>
      <vt:lpstr>Technology </vt:lpstr>
      <vt:lpstr>PowerPoint Presentation</vt:lpstr>
      <vt:lpstr>Israel Installs Security Cameras as Jerusalem Tensions Build By Oren Liebermann and Ian Lee, CNN - July 24, 2017</vt:lpstr>
      <vt:lpstr>Technology </vt:lpstr>
      <vt:lpstr>PowerPoint Presentation</vt:lpstr>
      <vt:lpstr>PowerPoint Presentation</vt:lpstr>
      <vt:lpstr>PowerPoint Presentation</vt:lpstr>
      <vt:lpstr>PowerPoint Presentation</vt:lpstr>
      <vt:lpstr>PowerPoint Presentation</vt:lpstr>
      <vt:lpstr>History of Doctrine</vt:lpstr>
      <vt:lpstr>Sir Isaac Newton (1642–1727)</vt:lpstr>
      <vt:lpstr>PowerPoint Presentation</vt:lpstr>
      <vt:lpstr>PowerPoint Presentation</vt:lpstr>
      <vt:lpstr>The Tribulation &amp; Millennium  Daniel 12:1-13</vt:lpstr>
      <vt:lpstr>The Tribulation &amp; Millennium  Daniel 12:1-13</vt:lpstr>
      <vt:lpstr>The Tribulation &amp; Millennium  Daniel 12:1-13</vt:lpstr>
      <vt:lpstr>Diversity of Topics in Daniel</vt:lpstr>
      <vt:lpstr>Diversity of Topics in Daniel</vt:lpstr>
      <vt:lpstr>The Tribulation &amp; Millennium  Daniel 12:1-13</vt:lpstr>
      <vt:lpstr>Prophetic Synonyms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Defined</vt:lpstr>
      <vt:lpstr>When Will the Rapture Take Place Relative to the Tribulation Period?</vt:lpstr>
      <vt:lpstr>PowerPoint Presentation</vt:lpstr>
      <vt:lpstr>The Tribulation's Concerns Israel!</vt:lpstr>
      <vt:lpstr>Promised Exemption from Divine Wrath</vt:lpstr>
      <vt:lpstr>PowerPoint Presentation</vt:lpstr>
      <vt:lpstr>6 Prophecies WILL BE fulfilled V.24c</vt:lpstr>
      <vt:lpstr>The Tribulation &amp; Millennium  Daniel 12:1-13</vt:lpstr>
      <vt:lpstr>The Tribulation &amp; Millennium  Daniel 12:1-13</vt:lpstr>
      <vt:lpstr>The Tribulation &amp; Millennium  Daniel 12:1-13</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Jim McGowan</cp:lastModifiedBy>
  <cp:revision>2053</cp:revision>
  <cp:lastPrinted>2017-02-05T01:03:10Z</cp:lastPrinted>
  <dcterms:created xsi:type="dcterms:W3CDTF">2009-03-17T12:21:13Z</dcterms:created>
  <dcterms:modified xsi:type="dcterms:W3CDTF">2018-04-08T12:39:27Z</dcterms:modified>
</cp:coreProperties>
</file>