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4"/>
  </p:notesMasterIdLst>
  <p:handoutMasterIdLst>
    <p:handoutMasterId r:id="rId55"/>
  </p:handoutMasterIdLst>
  <p:sldIdLst>
    <p:sldId id="2781" r:id="rId2"/>
    <p:sldId id="2303" r:id="rId3"/>
    <p:sldId id="2305" r:id="rId4"/>
    <p:sldId id="2875" r:id="rId5"/>
    <p:sldId id="3661" r:id="rId6"/>
    <p:sldId id="3971" r:id="rId7"/>
    <p:sldId id="3953" r:id="rId8"/>
    <p:sldId id="3951" r:id="rId9"/>
    <p:sldId id="3617" r:id="rId10"/>
    <p:sldId id="3944" r:id="rId11"/>
    <p:sldId id="4102" r:id="rId12"/>
    <p:sldId id="4101" r:id="rId13"/>
    <p:sldId id="3955" r:id="rId14"/>
    <p:sldId id="3956" r:id="rId15"/>
    <p:sldId id="3943" r:id="rId16"/>
    <p:sldId id="3945" r:id="rId17"/>
    <p:sldId id="4103" r:id="rId18"/>
    <p:sldId id="3957" r:id="rId19"/>
    <p:sldId id="3958" r:id="rId20"/>
    <p:sldId id="4083" r:id="rId21"/>
    <p:sldId id="3964" r:id="rId22"/>
    <p:sldId id="3950" r:id="rId23"/>
    <p:sldId id="4088" r:id="rId24"/>
    <p:sldId id="4089" r:id="rId25"/>
    <p:sldId id="4104" r:id="rId26"/>
    <p:sldId id="4105" r:id="rId27"/>
    <p:sldId id="3959" r:id="rId28"/>
    <p:sldId id="3965" r:id="rId29"/>
    <p:sldId id="3966" r:id="rId30"/>
    <p:sldId id="3960" r:id="rId31"/>
    <p:sldId id="3967" r:id="rId32"/>
    <p:sldId id="3961" r:id="rId33"/>
    <p:sldId id="3968" r:id="rId34"/>
    <p:sldId id="3962" r:id="rId35"/>
    <p:sldId id="3969" r:id="rId36"/>
    <p:sldId id="3970" r:id="rId37"/>
    <p:sldId id="3990" r:id="rId38"/>
    <p:sldId id="3989" r:id="rId39"/>
    <p:sldId id="3987" r:id="rId40"/>
    <p:sldId id="3963" r:id="rId41"/>
    <p:sldId id="3972" r:id="rId42"/>
    <p:sldId id="3947" r:id="rId43"/>
    <p:sldId id="4086" r:id="rId44"/>
    <p:sldId id="4084" r:id="rId45"/>
    <p:sldId id="4085" r:id="rId46"/>
    <p:sldId id="4090" r:id="rId47"/>
    <p:sldId id="3975" r:id="rId48"/>
    <p:sldId id="3976" r:id="rId49"/>
    <p:sldId id="3977" r:id="rId50"/>
    <p:sldId id="3978" r:id="rId51"/>
    <p:sldId id="3815" r:id="rId52"/>
    <p:sldId id="3952" r:id="rId53"/>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66"/>
    <a:srgbClr val="0000FF"/>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1" autoAdjust="0"/>
    <p:restoredTop sz="96353" autoAdjust="0"/>
  </p:normalViewPr>
  <p:slideViewPr>
    <p:cSldViewPr>
      <p:cViewPr>
        <p:scale>
          <a:sx n="100" d="100"/>
          <a:sy n="100" d="100"/>
        </p:scale>
        <p:origin x="1806"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02/21/2018</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02/21/2018</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02/21/2018</a:t>
            </a:r>
            <a:endParaRPr lang="en-US" dirty="0"/>
          </a:p>
        </p:txBody>
      </p:sp>
    </p:spTree>
    <p:extLst>
      <p:ext uri="{BB962C8B-B14F-4D97-AF65-F5344CB8AC3E}">
        <p14:creationId xmlns:p14="http://schemas.microsoft.com/office/powerpoint/2010/main" val="34166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D911E537-94E5-4144-8A0B-D32A2C913B33}" type="slidenum">
              <a:rPr lang="en-US" altLang="en-US" sz="1200"/>
              <a:pPr/>
              <a:t>28</a:t>
            </a:fld>
            <a:endParaRPr lang="en-US" altLang="en-US" sz="120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READ… 	The fact that this earth is going up in smoke should help us shape our lives. Don’t live life just for what’s down here, Peter tells us. </a:t>
            </a:r>
          </a:p>
          <a:p>
            <a:r>
              <a:rPr lang="en-US" altLang="en-US"/>
              <a:t> </a:t>
            </a:r>
          </a:p>
          <a:p>
            <a:r>
              <a:rPr lang="en-US" altLang="en-US"/>
              <a:t>One man was in Navigators, a Christian discipleship ministry. He built bridges for a living. It took most of his time and energy. As he reflected on this verse, and the ultimate end of those bridges, he dedicated his life to full-time service for the Lord. We don’t have to serve God as an occupation. But every moment of our lives should be lived with the knowledge that this world will some day be burned up. Only what is done for Christ will have any lasting value. How about us? What are we using our time to build? Something temporal? Or something eternal? </a:t>
            </a:r>
          </a:p>
          <a:p>
            <a:endParaRPr lang="en-US" altLang="en-US"/>
          </a:p>
        </p:txBody>
      </p:sp>
    </p:spTree>
    <p:extLst>
      <p:ext uri="{BB962C8B-B14F-4D97-AF65-F5344CB8AC3E}">
        <p14:creationId xmlns:p14="http://schemas.microsoft.com/office/powerpoint/2010/main" val="4030788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02/21/2018</a:t>
            </a:r>
            <a:endParaRPr lang="en-US" dirty="0"/>
          </a:p>
        </p:txBody>
      </p:sp>
    </p:spTree>
    <p:extLst>
      <p:ext uri="{BB962C8B-B14F-4D97-AF65-F5344CB8AC3E}">
        <p14:creationId xmlns:p14="http://schemas.microsoft.com/office/powerpoint/2010/main" val="1684227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02/21/2018</a:t>
            </a:r>
            <a:endParaRPr lang="en-US" dirty="0"/>
          </a:p>
        </p:txBody>
      </p:sp>
    </p:spTree>
    <p:extLst>
      <p:ext uri="{BB962C8B-B14F-4D97-AF65-F5344CB8AC3E}">
        <p14:creationId xmlns:p14="http://schemas.microsoft.com/office/powerpoint/2010/main" val="3654858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34</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02/21/2018</a:t>
            </a:r>
            <a:endParaRPr lang="en-US" dirty="0"/>
          </a:p>
        </p:txBody>
      </p:sp>
    </p:spTree>
    <p:extLst>
      <p:ext uri="{BB962C8B-B14F-4D97-AF65-F5344CB8AC3E}">
        <p14:creationId xmlns:p14="http://schemas.microsoft.com/office/powerpoint/2010/main" val="2434775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37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02/21/2018</a:t>
            </a:r>
            <a:endParaRPr lang="en-US" dirty="0"/>
          </a:p>
        </p:txBody>
      </p:sp>
    </p:spTree>
    <p:extLst>
      <p:ext uri="{BB962C8B-B14F-4D97-AF65-F5344CB8AC3E}">
        <p14:creationId xmlns:p14="http://schemas.microsoft.com/office/powerpoint/2010/main" val="2381715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02/21/2018</a:t>
            </a:r>
            <a:endParaRPr lang="en-US" dirty="0"/>
          </a:p>
        </p:txBody>
      </p:sp>
    </p:spTree>
    <p:extLst>
      <p:ext uri="{BB962C8B-B14F-4D97-AF65-F5344CB8AC3E}">
        <p14:creationId xmlns:p14="http://schemas.microsoft.com/office/powerpoint/2010/main" val="3841511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41</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02/21/2018</a:t>
            </a:r>
            <a:endParaRPr lang="en-US" dirty="0"/>
          </a:p>
        </p:txBody>
      </p:sp>
    </p:spTree>
    <p:extLst>
      <p:ext uri="{BB962C8B-B14F-4D97-AF65-F5344CB8AC3E}">
        <p14:creationId xmlns:p14="http://schemas.microsoft.com/office/powerpoint/2010/main" val="2153490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02/21/2018</a:t>
            </a:r>
            <a:endParaRPr lang="en-US" dirty="0"/>
          </a:p>
        </p:txBody>
      </p:sp>
    </p:spTree>
    <p:extLst>
      <p:ext uri="{BB962C8B-B14F-4D97-AF65-F5344CB8AC3E}">
        <p14:creationId xmlns:p14="http://schemas.microsoft.com/office/powerpoint/2010/main" val="3028552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45</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02/21/2018</a:t>
            </a:r>
            <a:endParaRPr lang="en-US" dirty="0"/>
          </a:p>
        </p:txBody>
      </p:sp>
    </p:spTree>
    <p:extLst>
      <p:ext uri="{BB962C8B-B14F-4D97-AF65-F5344CB8AC3E}">
        <p14:creationId xmlns:p14="http://schemas.microsoft.com/office/powerpoint/2010/main" val="2813661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52</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02/21/2018</a:t>
            </a:r>
            <a:endParaRPr lang="en-US" dirty="0"/>
          </a:p>
        </p:txBody>
      </p:sp>
    </p:spTree>
    <p:extLst>
      <p:ext uri="{BB962C8B-B14F-4D97-AF65-F5344CB8AC3E}">
        <p14:creationId xmlns:p14="http://schemas.microsoft.com/office/powerpoint/2010/main" val="131103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4</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r>
              <a:rPr lang="en-US"/>
              <a:t>02/21/2018</a:t>
            </a:r>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84011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5</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Tree>
    <p:extLst>
      <p:ext uri="{BB962C8B-B14F-4D97-AF65-F5344CB8AC3E}">
        <p14:creationId xmlns:p14="http://schemas.microsoft.com/office/powerpoint/2010/main" val="338318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02/21/2018</a:t>
            </a:r>
            <a:endParaRPr lang="en-US" dirty="0"/>
          </a:p>
        </p:txBody>
      </p:sp>
    </p:spTree>
    <p:extLst>
      <p:ext uri="{BB962C8B-B14F-4D97-AF65-F5344CB8AC3E}">
        <p14:creationId xmlns:p14="http://schemas.microsoft.com/office/powerpoint/2010/main" val="166942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10</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02/21/2018</a:t>
            </a:r>
            <a:endParaRPr lang="en-US" dirty="0"/>
          </a:p>
        </p:txBody>
      </p:sp>
    </p:spTree>
    <p:extLst>
      <p:ext uri="{BB962C8B-B14F-4D97-AF65-F5344CB8AC3E}">
        <p14:creationId xmlns:p14="http://schemas.microsoft.com/office/powerpoint/2010/main" val="2227658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16</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02/21/2018</a:t>
            </a:r>
            <a:endParaRPr lang="en-US" dirty="0"/>
          </a:p>
        </p:txBody>
      </p:sp>
    </p:spTree>
    <p:extLst>
      <p:ext uri="{BB962C8B-B14F-4D97-AF65-F5344CB8AC3E}">
        <p14:creationId xmlns:p14="http://schemas.microsoft.com/office/powerpoint/2010/main" val="4078538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02/21/2018</a:t>
            </a:r>
            <a:endParaRPr lang="en-US" dirty="0"/>
          </a:p>
        </p:txBody>
      </p:sp>
    </p:spTree>
    <p:extLst>
      <p:ext uri="{BB962C8B-B14F-4D97-AF65-F5344CB8AC3E}">
        <p14:creationId xmlns:p14="http://schemas.microsoft.com/office/powerpoint/2010/main" val="415972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19</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02/21/2018</a:t>
            </a:r>
            <a:endParaRPr lang="en-US" dirty="0"/>
          </a:p>
        </p:txBody>
      </p:sp>
    </p:spTree>
    <p:extLst>
      <p:ext uri="{BB962C8B-B14F-4D97-AF65-F5344CB8AC3E}">
        <p14:creationId xmlns:p14="http://schemas.microsoft.com/office/powerpoint/2010/main" val="117884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Calibri" panose="020F050202020403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27</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r>
              <a:rPr lang="en-US"/>
              <a:t>02/21/2018</a:t>
            </a:r>
            <a:endParaRPr lang="en-US" dirty="0"/>
          </a:p>
        </p:txBody>
      </p:sp>
    </p:spTree>
    <p:extLst>
      <p:ext uri="{BB962C8B-B14F-4D97-AF65-F5344CB8AC3E}">
        <p14:creationId xmlns:p14="http://schemas.microsoft.com/office/powerpoint/2010/main" val="1447666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3315760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BA18A51E-C936-408A-B1BF-178819AE48E6}" type="slidenum">
              <a:rPr lang="en-US" altLang="en-US"/>
              <a:pPr/>
              <a:t>‹#›</a:t>
            </a:fld>
            <a:endParaRPr lang="en-US" altLang="en-US"/>
          </a:p>
        </p:txBody>
      </p:sp>
    </p:spTree>
    <p:extLst>
      <p:ext uri="{BB962C8B-B14F-4D97-AF65-F5344CB8AC3E}">
        <p14:creationId xmlns:p14="http://schemas.microsoft.com/office/powerpoint/2010/main" val="375110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7" r:id="rId13"/>
    <p:sldLayoutId id="2147492668"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6.jpeg"/><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5.xml"/><Relationship Id="rId4" Type="http://schemas.openxmlformats.org/officeDocument/2006/relationships/image" Target="../media/image100.png"/></Relationships>
</file>

<file path=ppt/slides/_rels/slide48.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9.xml"/><Relationship Id="rId2" Type="http://schemas.openxmlformats.org/officeDocument/2006/relationships/customXml" Target="../ink/ink7.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8.xml"/><Relationship Id="rId4" Type="http://schemas.openxmlformats.org/officeDocument/2006/relationships/image" Target="../media/image100.png"/><Relationship Id="rId9" Type="http://schemas.openxmlformats.org/officeDocument/2006/relationships/image" Target="../media/image19.jpeg"/></Relationships>
</file>

<file path=ppt/slides/_rels/slide49.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12.xml"/><Relationship Id="rId2" Type="http://schemas.openxmlformats.org/officeDocument/2006/relationships/customXml" Target="../ink/ink10.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11.xml"/><Relationship Id="rId4" Type="http://schemas.openxmlformats.org/officeDocument/2006/relationships/image" Target="../media/image100.pn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8" Type="http://schemas.openxmlformats.org/officeDocument/2006/relationships/image" Target="../media/image121.png"/><Relationship Id="rId7" Type="http://schemas.openxmlformats.org/officeDocument/2006/relationships/customXml" Target="../ink/ink15.xml"/><Relationship Id="rId2" Type="http://schemas.openxmlformats.org/officeDocument/2006/relationships/customXml" Target="../ink/ink13.xml"/><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14.xml"/><Relationship Id="rId4" Type="http://schemas.openxmlformats.org/officeDocument/2006/relationships/image" Target="../media/image100.png"/><Relationship Id="rId9" Type="http://schemas.openxmlformats.org/officeDocument/2006/relationships/image" Target="../media/image20.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6.jpeg"/><Relationship Id="rId1" Type="http://schemas.openxmlformats.org/officeDocument/2006/relationships/slideLayout" Target="../slideLayouts/slideLayout10.xml"/><Relationship Id="rId6" Type="http://schemas.openxmlformats.org/officeDocument/2006/relationships/image" Target="../media/image111.png"/><Relationship Id="rId5" Type="http://schemas.openxmlformats.org/officeDocument/2006/relationships/customXml" Target="../ink/ink2.xml"/><Relationship Id="rId4" Type="http://schemas.openxmlformats.org/officeDocument/2006/relationships/image" Target="../media/image100.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52400"/>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Eternal State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500" b="1" u="sng" dirty="0">
                <a:solidFill>
                  <a:srgbClr val="FFFFCC"/>
                </a:solidFill>
                <a:effectLst>
                  <a:outerShdw blurRad="38100" dist="38100" dir="2700000" algn="tl">
                    <a:srgbClr val="000000">
                      <a:alpha val="43137"/>
                    </a:srgbClr>
                  </a:outerShdw>
                </a:effectLst>
              </a:rPr>
              <a:t>After Theocratic Administrator Restoration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New Creation &amp; Not Renovation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Literal Nature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Continuation of the Davidic Throne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Description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39000" y="2438400"/>
            <a:ext cx="1524000" cy="2063712"/>
          </a:xfrm>
        </p:spPr>
      </p:pic>
    </p:spTree>
    <p:extLst>
      <p:ext uri="{BB962C8B-B14F-4D97-AF65-F5344CB8AC3E}">
        <p14:creationId xmlns:p14="http://schemas.microsoft.com/office/powerpoint/2010/main" val="2400497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212919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3124200" y="228600"/>
            <a:ext cx="2895600" cy="1066800"/>
          </a:xfrm>
        </p:spPr>
        <p:txBody>
          <a:bodyPr/>
          <a:lstStyle/>
          <a:p>
            <a:pPr algn="ct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Charles Ryrie</a:t>
            </a:r>
            <a:br>
              <a:rPr lang="en-US" altLang="en-US" sz="2000" dirty="0">
                <a:solidFill>
                  <a:schemeClr val="tx1"/>
                </a:solidFill>
                <a:effectLst>
                  <a:outerShdw blurRad="38100" dist="38100" dir="2700000" algn="tl">
                    <a:srgbClr val="000000">
                      <a:alpha val="43137"/>
                    </a:srgbClr>
                  </a:outerShdw>
                </a:effectLst>
                <a:latin typeface="Calibri" panose="020F0502020204030204" pitchFamily="34" charset="0"/>
              </a:rPr>
            </a:br>
            <a:r>
              <a:rPr lang="en-US" altLang="en-US" sz="2000" i="1" dirty="0">
                <a:solidFill>
                  <a:schemeClr val="tx1"/>
                </a:solidFill>
                <a:effectLst>
                  <a:outerShdw blurRad="38100" dist="38100" dir="2700000" algn="tl">
                    <a:srgbClr val="000000">
                      <a:alpha val="43137"/>
                    </a:srgbClr>
                  </a:outerShdw>
                </a:effectLst>
                <a:latin typeface="Calibri" panose="020F0502020204030204" pitchFamily="34" charset="0"/>
              </a:rPr>
              <a:t>Basic Theology, </a:t>
            </a:r>
            <a:r>
              <a:rPr lang="en-US" altLang="en-US" sz="2000" dirty="0">
                <a:solidFill>
                  <a:schemeClr val="tx1"/>
                </a:solidFill>
                <a:effectLst>
                  <a:outerShdw blurRad="38100" dist="38100" dir="2700000" algn="tl">
                    <a:srgbClr val="000000">
                      <a:alpha val="43137"/>
                    </a:srgbClr>
                  </a:outerShdw>
                </a:effectLst>
                <a:latin typeface="Calibri" panose="020F0502020204030204" pitchFamily="34" charset="0"/>
              </a:rPr>
              <a:t>Page 511</a:t>
            </a:r>
          </a:p>
        </p:txBody>
      </p:sp>
      <p:pic>
        <p:nvPicPr>
          <p:cNvPr id="32771" name="Picture 4">
            <a:extLst>
              <a:ext uri="{FF2B5EF4-FFF2-40B4-BE49-F238E27FC236}">
                <a16:creationId xmlns:a16="http://schemas.microsoft.com/office/drawing/2014/main" id="{3375EC81-464F-45AE-94F4-9D03B8914BE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1" y="76200"/>
            <a:ext cx="907014"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38100" y="1600200"/>
            <a:ext cx="9067800" cy="45720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FontTx/>
              <a:buNone/>
              <a:defRPr/>
            </a:pPr>
            <a:r>
              <a:rPr lang="en-US" sz="3000" kern="0" dirty="0">
                <a:effectLst>
                  <a:outerShdw blurRad="38100" dist="38100" dir="2700000" algn="tl">
                    <a:srgbClr val="000000">
                      <a:alpha val="43137"/>
                    </a:srgbClr>
                  </a:outerShdw>
                </a:effectLst>
                <a:latin typeface="Calibri" panose="020F0502020204030204" pitchFamily="34" charset="0"/>
              </a:rPr>
              <a:t>“Why is an earthly kingdom necessary? Did He not receive His inheritance when He was raised and exalted in heaven? </a:t>
            </a:r>
            <a:r>
              <a:rPr lang="en-US" sz="3000" b="1" u="sng" kern="0" dirty="0">
                <a:solidFill>
                  <a:srgbClr val="FFFFCC"/>
                </a:solidFill>
                <a:effectLst>
                  <a:outerShdw blurRad="38100" dist="38100" dir="2700000" algn="tl">
                    <a:srgbClr val="000000">
                      <a:alpha val="43137"/>
                    </a:srgbClr>
                  </a:outerShdw>
                </a:effectLst>
                <a:latin typeface="Calibri" panose="020F0502020204030204" pitchFamily="34" charset="0"/>
              </a:rPr>
              <a:t>Is not His present rule His inheritance? Why does there need to be an earthly kingdom? Because He must be triumphant in the same arena where He was seemingly defeated.  His rejection by the rulers of this world was on this earth (1Cor. 2:8). His exaltation must also be on this earth</a:t>
            </a:r>
            <a:r>
              <a:rPr lang="en-US" sz="3000" b="1" kern="0"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000" kern="0" dirty="0">
                <a:effectLst>
                  <a:outerShdw blurRad="38100" dist="38100" dir="2700000" algn="tl">
                    <a:srgbClr val="000000">
                      <a:alpha val="43137"/>
                    </a:srgbClr>
                  </a:outerShdw>
                </a:effectLst>
                <a:latin typeface="Calibri" panose="020F0502020204030204" pitchFamily="34" charset="0"/>
              </a:rPr>
              <a:t> And so it shall be when He comes again to rule this world in righteousness. He has waited long for His inheritance; soon He shall receive it.”</a:t>
            </a:r>
          </a:p>
        </p:txBody>
      </p:sp>
    </p:spTree>
    <p:extLst>
      <p:ext uri="{BB962C8B-B14F-4D97-AF65-F5344CB8AC3E}">
        <p14:creationId xmlns:p14="http://schemas.microsoft.com/office/powerpoint/2010/main" val="2828636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938B1B7-0E2E-4251-8277-207E92ED4CE7}"/>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4B16F356-FC16-4B20-A141-F050897C59F4}"/>
              </a:ext>
            </a:extLst>
          </p:cNvPr>
          <p:cNvSpPr>
            <a:spLocks noChangeArrowheads="1"/>
          </p:cNvSpPr>
          <p:nvPr/>
        </p:nvSpPr>
        <p:spPr bwMode="auto">
          <a:xfrm>
            <a:off x="76200" y="0"/>
            <a:ext cx="8991600" cy="4785926"/>
          </a:xfrm>
          <a:prstGeom prst="rect">
            <a:avLst/>
          </a:prstGeom>
          <a:noFill/>
          <a:ln w="28575">
            <a:noFill/>
            <a:miter lim="800000"/>
            <a:headEnd/>
            <a:tailEnd/>
          </a:ln>
        </p:spPr>
        <p:txBody>
          <a:bodyPr wrap="square">
            <a:spAutoFit/>
          </a:bodyPr>
          <a:lstStyle/>
          <a:p>
            <a:pPr algn="ctr">
              <a:spcAft>
                <a:spcPts val="1200"/>
              </a:spcAft>
              <a:defRPr/>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1:26-28</a:t>
            </a:r>
            <a:endParaRPr 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rPr>
              <a:t>26 </a:t>
            </a:r>
            <a:r>
              <a:rPr lang="en-US" sz="3200" dirty="0">
                <a:effectLst>
                  <a:outerShdw blurRad="38100" dist="38100" dir="2700000" algn="tl">
                    <a:srgbClr val="000000">
                      <a:alpha val="43137"/>
                    </a:srgbClr>
                  </a:outerShdw>
                </a:effectLst>
                <a:latin typeface="Calibri" panose="020F0502020204030204" pitchFamily="34" charset="0"/>
              </a:rPr>
              <a:t>Then God said, “Let Us make man in Our image, according to Our likeness; and let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them rule over the fish of the sea and over the birds of the sky and over the cattle and over all the earth, and over every creeping thing that creeps on the earth</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27 </a:t>
            </a:r>
            <a:r>
              <a:rPr lang="en-US" sz="3200" dirty="0">
                <a:effectLst>
                  <a:outerShdw blurRad="38100" dist="38100" dir="2700000" algn="tl">
                    <a:srgbClr val="000000">
                      <a:alpha val="43137"/>
                    </a:srgbClr>
                  </a:outerShdw>
                </a:effectLst>
                <a:latin typeface="Calibri" panose="020F0502020204030204" pitchFamily="34" charset="0"/>
              </a:rPr>
              <a:t>God created man in His own image, in the image of God He created him; male and female He created them. </a:t>
            </a:r>
            <a:r>
              <a:rPr lang="en-US" sz="3200" baseline="30000" dirty="0">
                <a:effectLst>
                  <a:outerShdw blurRad="38100" dist="38100" dir="2700000" algn="tl">
                    <a:srgbClr val="000000">
                      <a:alpha val="43137"/>
                    </a:srgbClr>
                  </a:outerShdw>
                </a:effectLst>
                <a:latin typeface="Calibri" panose="020F0502020204030204" pitchFamily="34" charset="0"/>
              </a:rPr>
              <a:t>28 </a:t>
            </a:r>
            <a:r>
              <a:rPr lang="en-US" sz="3200" dirty="0">
                <a:effectLst>
                  <a:outerShdw blurRad="38100" dist="38100" dir="2700000" algn="tl">
                    <a:srgbClr val="000000">
                      <a:alpha val="43137"/>
                    </a:srgbClr>
                  </a:outerShdw>
                </a:effectLst>
                <a:latin typeface="Calibri" panose="020F0502020204030204" pitchFamily="34" charset="0"/>
              </a:rPr>
              <a:t>God blessed them; and God said to them, …</a:t>
            </a:r>
          </a:p>
        </p:txBody>
      </p:sp>
    </p:spTree>
    <p:extLst>
      <p:ext uri="{BB962C8B-B14F-4D97-AF65-F5344CB8AC3E}">
        <p14:creationId xmlns:p14="http://schemas.microsoft.com/office/powerpoint/2010/main" val="264341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0FCB4C3-C742-4DDE-B6CA-2F8718326F21}"/>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4B16F356-FC16-4B20-A141-F050897C59F4}"/>
              </a:ext>
            </a:extLst>
          </p:cNvPr>
          <p:cNvSpPr>
            <a:spLocks noChangeArrowheads="1"/>
          </p:cNvSpPr>
          <p:nvPr/>
        </p:nvSpPr>
        <p:spPr bwMode="auto">
          <a:xfrm>
            <a:off x="76200" y="0"/>
            <a:ext cx="8991600" cy="2831544"/>
          </a:xfrm>
          <a:prstGeom prst="rect">
            <a:avLst/>
          </a:prstGeom>
          <a:noFill/>
          <a:ln w="28575">
            <a:noFill/>
            <a:miter lim="800000"/>
            <a:headEnd/>
            <a:tailEnd/>
          </a:ln>
        </p:spPr>
        <p:txBody>
          <a:bodyPr wrap="square">
            <a:spAutoFit/>
          </a:bodyPr>
          <a:lstStyle/>
          <a:p>
            <a:pPr algn="ctr">
              <a:spcAft>
                <a:spcPts val="1200"/>
              </a:spcAft>
              <a:defRPr/>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1:26-28</a:t>
            </a:r>
          </a:p>
          <a:p>
            <a:pPr algn="just">
              <a:defRPr/>
            </a:pPr>
            <a:r>
              <a:rPr lang="en-US" sz="3200" dirty="0">
                <a:effectLst>
                  <a:outerShdw blurRad="38100" dist="38100" dir="2700000" algn="tl">
                    <a:srgbClr val="000000">
                      <a:alpha val="43137"/>
                    </a:srgbClr>
                  </a:outerShdw>
                </a:effectLst>
                <a:latin typeface="Calibri" panose="020F0502020204030204" pitchFamily="34" charset="0"/>
              </a:rPr>
              <a:t>…“Be fruitful and multiply, and fill the earth,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subdue it; and rule over the fish of the sea and over the birds of the sky and over every living thing that moves on the earth</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4104444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974" y="112488"/>
            <a:ext cx="8340051" cy="6633023"/>
          </a:xfrm>
          <a:prstGeom prst="rect">
            <a:avLst/>
          </a:prstGeom>
        </p:spPr>
      </p:pic>
    </p:spTree>
    <p:extLst>
      <p:ext uri="{BB962C8B-B14F-4D97-AF65-F5344CB8AC3E}">
        <p14:creationId xmlns:p14="http://schemas.microsoft.com/office/powerpoint/2010/main" val="3299575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Eternal State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After Theocratic Administrator Restoration</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New Creation &amp; Not Renovation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Literal Nature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Continuation of the Davidic Throne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Description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39000" y="2438400"/>
            <a:ext cx="1524000" cy="2063712"/>
          </a:xfrm>
        </p:spPr>
      </p:pic>
    </p:spTree>
    <p:extLst>
      <p:ext uri="{BB962C8B-B14F-4D97-AF65-F5344CB8AC3E}">
        <p14:creationId xmlns:p14="http://schemas.microsoft.com/office/powerpoint/2010/main" val="3424201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81341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a:t>
            </a:r>
            <a:r>
              <a:rPr lang="en-US" sz="4000" dirty="0">
                <a:effectLst>
                  <a:outerShdw blurRad="38100" dist="38100" dir="2700000" algn="tl">
                    <a:srgbClr val="000000">
                      <a:alpha val="43137"/>
                    </a:srgbClr>
                  </a:outerShdw>
                </a:effectLst>
              </a:rPr>
              <a:t>New Creation &amp; Not Renovation</a:t>
            </a:r>
            <a:endParaRPr lang="en-US" altLang="en-US" sz="4000" dirty="0">
              <a:effectLst>
                <a:outerShdw blurRad="38100" dist="38100" dir="2700000" algn="tl">
                  <a:srgbClr val="000000">
                    <a:alpha val="43137"/>
                  </a:srgbClr>
                </a:outerShdw>
              </a:effectLst>
            </a:endParaRPr>
          </a:p>
        </p:txBody>
      </p:sp>
      <p:sp>
        <p:nvSpPr>
          <p:cNvPr id="16387" name="Rectangle 3"/>
          <p:cNvSpPr>
            <a:spLocks noGrp="1" noChangeArrowheads="1"/>
          </p:cNvSpPr>
          <p:nvPr>
            <p:ph type="body" sz="half" idx="2"/>
          </p:nvPr>
        </p:nvSpPr>
        <p:spPr>
          <a:xfrm>
            <a:off x="381000" y="1600200"/>
            <a:ext cx="8610600" cy="3962400"/>
          </a:xfrm>
        </p:spPr>
        <p:txBody>
          <a:bodyPr/>
          <a:lstStyle/>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Sin’s contamination of the present world</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Peter’s description (2 Peter 3:7, 10-11, 13)</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Topographical changes</a:t>
            </a:r>
          </a:p>
          <a:p>
            <a:pPr marL="463550" indent="-463550" eaLnBrk="1" hangingPunct="1">
              <a:spcBef>
                <a:spcPts val="0"/>
              </a:spcBef>
              <a:spcAft>
                <a:spcPts val="3600"/>
              </a:spcAft>
              <a:buSzPct val="100000"/>
              <a:buFont typeface="+mj-lt"/>
              <a:buAutoNum type="alphaUcPeriod"/>
              <a:defRPr/>
            </a:pPr>
            <a:r>
              <a:rPr lang="en-US" sz="3600" i="1" dirty="0" err="1">
                <a:effectLst>
                  <a:outerShdw blurRad="38100" dist="38100" dir="2700000" algn="tl">
                    <a:srgbClr val="000000">
                      <a:alpha val="43137"/>
                    </a:srgbClr>
                  </a:outerShdw>
                </a:effectLst>
              </a:rPr>
              <a:t>apérchomai</a:t>
            </a:r>
            <a:r>
              <a:rPr lang="en-US" sz="3600" dirty="0">
                <a:effectLst>
                  <a:outerShdw blurRad="38100" dist="38100" dir="2700000" algn="tl">
                    <a:srgbClr val="000000">
                      <a:alpha val="43137"/>
                    </a:srgbClr>
                  </a:outerShdw>
                </a:effectLst>
              </a:rPr>
              <a:t> (Rev. 21:1, 4)</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Analogy with the flood?</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477000" y="3337560"/>
            <a:ext cx="2286000" cy="3095568"/>
          </a:xfrm>
        </p:spPr>
      </p:pic>
    </p:spTree>
    <p:extLst>
      <p:ext uri="{BB962C8B-B14F-4D97-AF65-F5344CB8AC3E}">
        <p14:creationId xmlns:p14="http://schemas.microsoft.com/office/powerpoint/2010/main" val="1563291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381000" y="1600200"/>
            <a:ext cx="8610600" cy="3962400"/>
          </a:xfrm>
        </p:spPr>
        <p:txBody>
          <a:bodyPr/>
          <a:lstStyle/>
          <a:p>
            <a:pPr marL="457200" indent="-457200" eaLnBrk="1" hangingPunct="1">
              <a:spcBef>
                <a:spcPts val="0"/>
              </a:spcBef>
              <a:spcAft>
                <a:spcPts val="36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Sin’s contamination of the present world</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Peter’s description (2 Peter 3:7, 10-11, 13)</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Topographical changes</a:t>
            </a:r>
          </a:p>
          <a:p>
            <a:pPr marL="463550" indent="-463550" eaLnBrk="1" hangingPunct="1">
              <a:spcBef>
                <a:spcPts val="0"/>
              </a:spcBef>
              <a:spcAft>
                <a:spcPts val="3600"/>
              </a:spcAft>
              <a:buSzPct val="100000"/>
              <a:buFont typeface="+mj-lt"/>
              <a:buAutoNum type="alphaUcPeriod"/>
              <a:defRPr/>
            </a:pPr>
            <a:r>
              <a:rPr lang="en-US" sz="3600" i="1" dirty="0" err="1">
                <a:effectLst>
                  <a:outerShdw blurRad="38100" dist="38100" dir="2700000" algn="tl">
                    <a:srgbClr val="000000">
                      <a:alpha val="43137"/>
                    </a:srgbClr>
                  </a:outerShdw>
                </a:effectLst>
              </a:rPr>
              <a:t>aperchomai</a:t>
            </a:r>
            <a:r>
              <a:rPr lang="en-US" sz="3600" dirty="0">
                <a:effectLst>
                  <a:outerShdw blurRad="38100" dist="38100" dir="2700000" algn="tl">
                    <a:srgbClr val="000000">
                      <a:alpha val="43137"/>
                    </a:srgbClr>
                  </a:outerShdw>
                </a:effectLst>
              </a:rPr>
              <a:t> (Rev. 21:1, 4)</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Analogy with the flood?</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477000" y="3337560"/>
            <a:ext cx="2286000" cy="3095568"/>
          </a:xfrm>
        </p:spPr>
      </p:pic>
      <p:sp>
        <p:nvSpPr>
          <p:cNvPr id="7" name="Rectangle 2">
            <a:extLst>
              <a:ext uri="{FF2B5EF4-FFF2-40B4-BE49-F238E27FC236}">
                <a16:creationId xmlns:a16="http://schemas.microsoft.com/office/drawing/2014/main" id="{F394DA11-8CC3-424C-BD58-F76FDCBEB3DC}"/>
              </a:ext>
            </a:extLst>
          </p:cNvPr>
          <p:cNvSpPr>
            <a:spLocks noGrp="1" noChangeArrowheads="1"/>
          </p:cNvSpPr>
          <p:nvPr>
            <p:ph type="title"/>
          </p:nvPr>
        </p:nvSpPr>
        <p:spPr>
          <a:xfrm>
            <a:off x="6096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a:t>
            </a:r>
            <a:r>
              <a:rPr lang="en-US" sz="4000" dirty="0">
                <a:effectLst>
                  <a:outerShdw blurRad="38100" dist="38100" dir="2700000" algn="tl">
                    <a:srgbClr val="000000">
                      <a:alpha val="43137"/>
                    </a:srgbClr>
                  </a:outerShdw>
                </a:effectLst>
              </a:rPr>
              <a:t>New Creation &amp; Not Renovation</a:t>
            </a:r>
            <a:endParaRPr lang="en-US"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549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14</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Chafer Theological Seminary</a:t>
            </a:r>
            <a:r>
              <a:rPr lang="en-US" altLang="en-US" sz="2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81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88106" y="0"/>
            <a:ext cx="8967788" cy="4739759"/>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Genesis 3:17-19</a:t>
            </a:r>
          </a:p>
          <a:p>
            <a:pPr algn="just">
              <a:defRPr/>
            </a:pPr>
            <a:r>
              <a:rPr lang="en-US" sz="3200" baseline="30000" dirty="0">
                <a:latin typeface="Calibri" panose="020F0502020204030204" pitchFamily="34" charset="0"/>
                <a:cs typeface="Calibri" panose="020F0502020204030204" pitchFamily="34" charset="0"/>
              </a:rPr>
              <a:t>17 </a:t>
            </a:r>
            <a:r>
              <a:rPr lang="en-US" sz="3200" dirty="0">
                <a:latin typeface="Calibri" panose="020F0502020204030204" pitchFamily="34" charset="0"/>
                <a:cs typeface="Calibri" panose="020F0502020204030204" pitchFamily="34" charset="0"/>
              </a:rPr>
              <a:t>Then to Adam He said, “Because you have listened to the voice of your wife, and have eaten from the tree about which I commanded you, saying, ‘You shall not eat from it’; Cursed is the ground because of you; In toil you will eat of it All the days of your life. </a:t>
            </a:r>
            <a:r>
              <a:rPr lang="en-US" sz="3200" baseline="30000" dirty="0">
                <a:latin typeface="Calibri" panose="020F0502020204030204" pitchFamily="34" charset="0"/>
                <a:cs typeface="Calibri" panose="020F0502020204030204" pitchFamily="34" charset="0"/>
              </a:rPr>
              <a:t>18 </a:t>
            </a:r>
            <a:r>
              <a:rPr lang="en-US" sz="3200" dirty="0">
                <a:latin typeface="Calibri" panose="020F0502020204030204" pitchFamily="34" charset="0"/>
                <a:cs typeface="Calibri" panose="020F0502020204030204" pitchFamily="34" charset="0"/>
              </a:rPr>
              <a:t>“Both thorns and thistles it shall grow for you; And you will eat the plants of the field; </a:t>
            </a:r>
            <a:r>
              <a:rPr lang="en-US" sz="3200" baseline="30000" dirty="0">
                <a:latin typeface="Calibri" panose="020F0502020204030204" pitchFamily="34" charset="0"/>
                <a:cs typeface="Calibri" panose="020F0502020204030204" pitchFamily="34" charset="0"/>
              </a:rPr>
              <a:t>19 </a:t>
            </a:r>
            <a:r>
              <a:rPr lang="en-US" sz="3200" dirty="0">
                <a:latin typeface="Calibri" panose="020F0502020204030204" pitchFamily="34" charset="0"/>
                <a:cs typeface="Calibri" panose="020F0502020204030204" pitchFamily="34" charset="0"/>
              </a:rPr>
              <a:t>By the sweat of your face You will eat bread...”</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3510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88106" y="0"/>
            <a:ext cx="8967788" cy="5293757"/>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Romans 8:19-22</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For the anxious longing of the creation waits eagerly for the revealing of the sons of God. </a:t>
            </a:r>
            <a:r>
              <a:rPr lang="en-US" sz="3200" baseline="30000" dirty="0">
                <a:effectLst>
                  <a:outerShdw blurRad="38100" dist="38100" dir="2700000" algn="tl">
                    <a:srgbClr val="000000">
                      <a:alpha val="43137"/>
                    </a:srgbClr>
                  </a:outerShdw>
                </a:effectLst>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For the creation was subjected to futility, not willingly, but because of Him who subjected it, in hope </a:t>
            </a:r>
            <a:r>
              <a:rPr lang="en-US" sz="3200" baseline="30000" dirty="0">
                <a:effectLst>
                  <a:outerShdw blurRad="38100" dist="38100" dir="2700000" algn="tl">
                    <a:srgbClr val="000000">
                      <a:alpha val="43137"/>
                    </a:srgbClr>
                  </a:outerShdw>
                </a:effectLst>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that the creation itself also will be set free from its slavery to corruption into the freedom of the glory of the children of God. </a:t>
            </a:r>
            <a:r>
              <a:rPr lang="en-US" sz="3200" baseline="30000" dirty="0">
                <a:effectLst>
                  <a:outerShdw blurRad="38100" dist="38100" dir="2700000" algn="tl">
                    <a:srgbClr val="000000">
                      <a:alpha val="43137"/>
                    </a:srgbClr>
                  </a:outerShdw>
                </a:effectLst>
                <a:latin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rPr>
              <a:t> For we know that the whole creation groans and suffers the pains of childbirth together until now.</a:t>
            </a:r>
          </a:p>
        </p:txBody>
      </p:sp>
    </p:spTree>
    <p:extLst>
      <p:ext uri="{BB962C8B-B14F-4D97-AF65-F5344CB8AC3E}">
        <p14:creationId xmlns:p14="http://schemas.microsoft.com/office/powerpoint/2010/main" val="366182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B724DC9A-8723-4D60-AEED-52C2A45607C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650" y="293688"/>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750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E8CD0CA-6A09-453C-9E08-ECE809237C41}"/>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47625" y="0"/>
            <a:ext cx="9020175" cy="537070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20:7-10</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a:t>
            </a:r>
            <a:r>
              <a:rPr lang="en-US" sz="3200" dirty="0">
                <a:effectLst>
                  <a:outerShdw blurRad="38100" dist="38100" dir="2700000" algn="tl">
                    <a:srgbClr val="000000">
                      <a:alpha val="43137"/>
                    </a:srgbClr>
                  </a:outerShdw>
                </a:effectLst>
                <a:latin typeface="Calibri" panose="020F0502020204030204" pitchFamily="34" charset="0"/>
              </a:rPr>
              <a:t>the thousand years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completed, Satan will be released from his prison,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will come out to deceive the nations which are in the four corners of the earth, Gog and Magog, to gather them together for the war; the number of them is like the sand of the seashore.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came up on the broad plain of the earth and surrounded the camp of the saints and the beloved city, and fire came down from heaven and devoured them.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devil…</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0056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FA85962-CE74-4152-AB57-478BFC6C6046}"/>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47625" y="0"/>
            <a:ext cx="9020175" cy="29084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20:7-10</a:t>
            </a:r>
          </a:p>
          <a:p>
            <a:pPr algn="just">
              <a:spcBef>
                <a:spcPts val="0"/>
              </a:spcBef>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deceived them was thrown into the lake of fire and brimstone, where the beast and the false prophet are also; and they will be tormented day and night forever and ever.”</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8446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44B77D-E96B-48F3-9E5B-C0A4BAAD64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38100" y="0"/>
            <a:ext cx="90678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21:4</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tear from their eyes; and there will no longer be any death; there will no longer be any mourning, or crying, or pain; the first things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103766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3CAA3B-B4B1-447C-88A3-5E26C8C301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38100" y="0"/>
            <a:ext cx="9067800" cy="418576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21:8</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for the cowardly and unbelieving and abominable and murderers and immoral persons and sorcerers and idolaters and all liars, their part will be in the lake that burns with fire and brimstone, which is the second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1353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381000" y="1600200"/>
            <a:ext cx="8610600" cy="3962400"/>
          </a:xfrm>
        </p:spPr>
        <p:txBody>
          <a:bodyPr/>
          <a:lstStyle/>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Sin’s contamination of the present world</a:t>
            </a:r>
          </a:p>
          <a:p>
            <a:pPr marL="457200" indent="-457200" eaLnBrk="1" hangingPunct="1">
              <a:spcBef>
                <a:spcPts val="0"/>
              </a:spcBef>
              <a:spcAft>
                <a:spcPts val="3600"/>
              </a:spcAft>
              <a:buSzPct val="100000"/>
              <a:buFont typeface="+mj-lt"/>
              <a:buAutoNum type="alphaUcPeriod"/>
              <a:defRPr/>
            </a:pPr>
            <a:r>
              <a:rPr lang="en-US" sz="3400" b="1" u="sng" dirty="0">
                <a:solidFill>
                  <a:srgbClr val="FFFFCC"/>
                </a:solidFill>
                <a:effectLst>
                  <a:outerShdw blurRad="38100" dist="38100" dir="2700000" algn="tl">
                    <a:srgbClr val="000000">
                      <a:alpha val="43137"/>
                    </a:srgbClr>
                  </a:outerShdw>
                </a:effectLst>
              </a:rPr>
              <a:t>Peter’s description (2 Peter 3:7, 10-11, 13)</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Topographical changes</a:t>
            </a:r>
          </a:p>
          <a:p>
            <a:pPr marL="463550" indent="-463550" eaLnBrk="1" hangingPunct="1">
              <a:spcBef>
                <a:spcPts val="0"/>
              </a:spcBef>
              <a:spcAft>
                <a:spcPts val="3600"/>
              </a:spcAft>
              <a:buSzPct val="100000"/>
              <a:buFont typeface="+mj-lt"/>
              <a:buAutoNum type="alphaUcPeriod"/>
              <a:defRPr/>
            </a:pPr>
            <a:r>
              <a:rPr lang="en-US" sz="3600" i="1" dirty="0" err="1">
                <a:effectLst>
                  <a:outerShdw blurRad="38100" dist="38100" dir="2700000" algn="tl">
                    <a:srgbClr val="000000">
                      <a:alpha val="43137"/>
                    </a:srgbClr>
                  </a:outerShdw>
                </a:effectLst>
              </a:rPr>
              <a:t>aperchomai</a:t>
            </a:r>
            <a:r>
              <a:rPr lang="en-US" sz="3600" dirty="0">
                <a:effectLst>
                  <a:outerShdw blurRad="38100" dist="38100" dir="2700000" algn="tl">
                    <a:srgbClr val="000000">
                      <a:alpha val="43137"/>
                    </a:srgbClr>
                  </a:outerShdw>
                </a:effectLst>
              </a:rPr>
              <a:t> (Rev. 21:1, 4)</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Analogy with the flood?</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477000" y="3337560"/>
            <a:ext cx="2286000" cy="3095568"/>
          </a:xfrm>
        </p:spPr>
      </p:pic>
      <p:sp>
        <p:nvSpPr>
          <p:cNvPr id="7" name="Rectangle 2">
            <a:extLst>
              <a:ext uri="{FF2B5EF4-FFF2-40B4-BE49-F238E27FC236}">
                <a16:creationId xmlns:a16="http://schemas.microsoft.com/office/drawing/2014/main" id="{7C50084B-B3A1-4A85-937C-33E202268217}"/>
              </a:ext>
            </a:extLst>
          </p:cNvPr>
          <p:cNvSpPr>
            <a:spLocks noGrp="1" noChangeArrowheads="1"/>
          </p:cNvSpPr>
          <p:nvPr>
            <p:ph type="title"/>
          </p:nvPr>
        </p:nvSpPr>
        <p:spPr>
          <a:xfrm>
            <a:off x="6096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a:t>
            </a:r>
            <a:r>
              <a:rPr lang="en-US" sz="4000" dirty="0">
                <a:effectLst>
                  <a:outerShdw blurRad="38100" dist="38100" dir="2700000" algn="tl">
                    <a:srgbClr val="000000">
                      <a:alpha val="43137"/>
                    </a:srgbClr>
                  </a:outerShdw>
                </a:effectLst>
              </a:rPr>
              <a:t>New Creation &amp; Not Renovation</a:t>
            </a:r>
            <a:endParaRPr lang="en-US"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9455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795A44-4796-47AE-BAEE-CF0F2CDF92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0723" name="Rectangle 3"/>
          <p:cNvSpPr>
            <a:spLocks noGrp="1" noChangeArrowheads="1"/>
          </p:cNvSpPr>
          <p:nvPr>
            <p:ph type="body" idx="1"/>
          </p:nvPr>
        </p:nvSpPr>
        <p:spPr>
          <a:xfrm>
            <a:off x="38101" y="0"/>
            <a:ext cx="9067799" cy="4516815"/>
          </a:xfrm>
        </p:spPr>
        <p:txBody>
          <a:bodyPr/>
          <a:lstStyle/>
          <a:p>
            <a:pPr marL="0" indent="0" algn="ctr">
              <a:spcBef>
                <a:spcPts val="0"/>
              </a:spcBef>
              <a:spcAft>
                <a:spcPts val="1200"/>
              </a:spcAft>
              <a:buFontTx/>
              <a:buNone/>
            </a:pPr>
            <a:r>
              <a:rPr lang="en-US" alt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2 Peter 3:10-12</a:t>
            </a:r>
          </a:p>
          <a:p>
            <a:pPr marL="0" indent="0" algn="just">
              <a:spcBef>
                <a:spcPts val="0"/>
              </a:spcBef>
              <a:spcAft>
                <a:spcPts val="0"/>
              </a:spcAft>
              <a:buFontTx/>
              <a:buNone/>
            </a:pPr>
            <a:r>
              <a:rPr lang="en-US" altLang="en-US" sz="3200" baseline="30000" dirty="0">
                <a:effectLst>
                  <a:outerShdw blurRad="38100" dist="38100" dir="2700000" algn="tl">
                    <a:srgbClr val="000000">
                      <a:alpha val="43137"/>
                    </a:srgbClr>
                  </a:outerShdw>
                </a:effectLst>
              </a:rPr>
              <a:t>10</a:t>
            </a:r>
            <a:r>
              <a:rPr lang="en-US" altLang="en-US" sz="3200" dirty="0">
                <a:effectLst>
                  <a:outerShdw blurRad="38100" dist="38100" dir="2700000" algn="tl">
                    <a:srgbClr val="000000">
                      <a:alpha val="43137"/>
                    </a:srgbClr>
                  </a:outerShdw>
                </a:effectLst>
              </a:rPr>
              <a:t>  But the day of the Lord will come like a thief. The heavens will disappear with a roar; the elements will be </a:t>
            </a:r>
            <a:r>
              <a:rPr lang="en-US" altLang="en-US" sz="3200" b="1" dirty="0">
                <a:solidFill>
                  <a:srgbClr val="FFFFCC"/>
                </a:solidFill>
                <a:effectLst>
                  <a:outerShdw blurRad="38100" dist="38100" dir="2700000" algn="tl">
                    <a:srgbClr val="000000">
                      <a:alpha val="43137"/>
                    </a:srgbClr>
                  </a:outerShdw>
                </a:effectLst>
              </a:rPr>
              <a:t>destroyed by fire</a:t>
            </a:r>
            <a:r>
              <a:rPr lang="en-US" altLang="en-US" sz="3200" dirty="0">
                <a:solidFill>
                  <a:srgbClr val="FFFFCC"/>
                </a:solidFill>
                <a:effectLst>
                  <a:outerShdw blurRad="38100" dist="38100" dir="2700000" algn="tl">
                    <a:srgbClr val="000000">
                      <a:alpha val="43137"/>
                    </a:srgbClr>
                  </a:outerShdw>
                </a:effectLst>
              </a:rPr>
              <a:t>, and the </a:t>
            </a:r>
            <a:r>
              <a:rPr lang="en-US" altLang="en-US" sz="3200" b="1" dirty="0">
                <a:solidFill>
                  <a:srgbClr val="FFFFCC"/>
                </a:solidFill>
                <a:effectLst>
                  <a:outerShdw blurRad="38100" dist="38100" dir="2700000" algn="tl">
                    <a:srgbClr val="000000">
                      <a:alpha val="43137"/>
                    </a:srgbClr>
                  </a:outerShdw>
                </a:effectLst>
              </a:rPr>
              <a:t>earth and everything in it will be laid bare</a:t>
            </a:r>
            <a:r>
              <a:rPr lang="en-US" altLang="en-US" sz="3200" dirty="0">
                <a:effectLst>
                  <a:outerShdw blurRad="38100" dist="38100" dir="2700000" algn="tl">
                    <a:srgbClr val="000000">
                      <a:alpha val="43137"/>
                    </a:srgbClr>
                  </a:outerShdw>
                </a:effectLst>
              </a:rPr>
              <a:t>. </a:t>
            </a:r>
            <a:r>
              <a:rPr lang="en-US" altLang="en-US" sz="3200" baseline="30000" dirty="0">
                <a:effectLst>
                  <a:outerShdw blurRad="38100" dist="38100" dir="2700000" algn="tl">
                    <a:srgbClr val="000000">
                      <a:alpha val="43137"/>
                    </a:srgbClr>
                  </a:outerShdw>
                </a:effectLst>
              </a:rPr>
              <a:t>11</a:t>
            </a:r>
            <a:r>
              <a:rPr lang="en-US" altLang="en-US" sz="3200" dirty="0">
                <a:effectLst>
                  <a:outerShdw blurRad="38100" dist="38100" dir="2700000" algn="tl">
                    <a:srgbClr val="000000">
                      <a:alpha val="43137"/>
                    </a:srgbClr>
                  </a:outerShdw>
                </a:effectLst>
              </a:rPr>
              <a:t> Since everything will be destroyed in this way, what kind of people ought you to be? You ought to live holy and godly lives  </a:t>
            </a:r>
            <a:r>
              <a:rPr lang="en-US" altLang="en-US" sz="3200" baseline="30000" dirty="0">
                <a:effectLst>
                  <a:outerShdw blurRad="38100" dist="38100" dir="2700000" algn="tl">
                    <a:srgbClr val="000000">
                      <a:alpha val="43137"/>
                    </a:srgbClr>
                  </a:outerShdw>
                </a:effectLst>
              </a:rPr>
              <a:t>12</a:t>
            </a:r>
            <a:r>
              <a:rPr lang="en-US" altLang="en-US" sz="3200" dirty="0">
                <a:effectLst>
                  <a:outerShdw blurRad="38100" dist="38100" dir="2700000" algn="tl">
                    <a:srgbClr val="000000">
                      <a:alpha val="43137"/>
                    </a:srgbClr>
                  </a:outerShdw>
                </a:effectLst>
              </a:rPr>
              <a:t>  as you look forward to the day of God.</a:t>
            </a:r>
            <a:endParaRPr lang="en-US" alt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0550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s://scontent-dfw1-1.xx.fbcdn.net/hphotos-xtf1/t31.0-8/11794619_10207462667233113_7088908926816719446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114300"/>
            <a:ext cx="8915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55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1143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600200"/>
            <a:ext cx="6672241" cy="46482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759709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381000" y="1600200"/>
            <a:ext cx="8610600" cy="3962400"/>
          </a:xfrm>
        </p:spPr>
        <p:txBody>
          <a:bodyPr/>
          <a:lstStyle/>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Sin’s contamination of the present world</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Peter’s description (2 Peter 3:7, 10-11, 13)</a:t>
            </a:r>
          </a:p>
          <a:p>
            <a:pPr marL="457200" indent="-457200" eaLnBrk="1" hangingPunct="1">
              <a:spcBef>
                <a:spcPts val="0"/>
              </a:spcBef>
              <a:spcAft>
                <a:spcPts val="36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Topographical changes</a:t>
            </a:r>
          </a:p>
          <a:p>
            <a:pPr marL="463550" indent="-463550" eaLnBrk="1" hangingPunct="1">
              <a:spcBef>
                <a:spcPts val="0"/>
              </a:spcBef>
              <a:spcAft>
                <a:spcPts val="3600"/>
              </a:spcAft>
              <a:buSzPct val="100000"/>
              <a:buFont typeface="+mj-lt"/>
              <a:buAutoNum type="alphaUcPeriod"/>
              <a:defRPr/>
            </a:pPr>
            <a:r>
              <a:rPr lang="en-US" sz="3600" i="1" dirty="0" err="1">
                <a:effectLst>
                  <a:outerShdw blurRad="38100" dist="38100" dir="2700000" algn="tl">
                    <a:srgbClr val="000000">
                      <a:alpha val="43137"/>
                    </a:srgbClr>
                  </a:outerShdw>
                </a:effectLst>
              </a:rPr>
              <a:t>aperchomai</a:t>
            </a:r>
            <a:r>
              <a:rPr lang="en-US" sz="3600" dirty="0">
                <a:effectLst>
                  <a:outerShdw blurRad="38100" dist="38100" dir="2700000" algn="tl">
                    <a:srgbClr val="000000">
                      <a:alpha val="43137"/>
                    </a:srgbClr>
                  </a:outerShdw>
                </a:effectLst>
              </a:rPr>
              <a:t> (Rev. 21:1, 4)</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Analogy with the flood?</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477000" y="3337560"/>
            <a:ext cx="2286000" cy="3095568"/>
          </a:xfrm>
        </p:spPr>
      </p:pic>
      <p:sp>
        <p:nvSpPr>
          <p:cNvPr id="7" name="Rectangle 2">
            <a:extLst>
              <a:ext uri="{FF2B5EF4-FFF2-40B4-BE49-F238E27FC236}">
                <a16:creationId xmlns:a16="http://schemas.microsoft.com/office/drawing/2014/main" id="{7BDCA54C-106A-4A9A-BF8B-494D751F8D2C}"/>
              </a:ext>
            </a:extLst>
          </p:cNvPr>
          <p:cNvSpPr>
            <a:spLocks noGrp="1" noChangeArrowheads="1"/>
          </p:cNvSpPr>
          <p:nvPr>
            <p:ph type="title"/>
          </p:nvPr>
        </p:nvSpPr>
        <p:spPr>
          <a:xfrm>
            <a:off x="6096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a:t>
            </a:r>
            <a:r>
              <a:rPr lang="en-US" sz="4000" dirty="0">
                <a:effectLst>
                  <a:outerShdw blurRad="38100" dist="38100" dir="2700000" algn="tl">
                    <a:srgbClr val="000000">
                      <a:alpha val="43137"/>
                    </a:srgbClr>
                  </a:outerShdw>
                </a:effectLst>
              </a:rPr>
              <a:t>New Creation &amp; Not Renovation</a:t>
            </a:r>
            <a:endParaRPr lang="en-US"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0340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685066394"/>
              </p:ext>
            </p:extLst>
          </p:nvPr>
        </p:nvGraphicFramePr>
        <p:xfrm>
          <a:off x="76200" y="76200"/>
          <a:ext cx="8991600" cy="6705598"/>
        </p:xfrm>
        <a:graphic>
          <a:graphicData uri="http://schemas.openxmlformats.org/drawingml/2006/table">
            <a:tbl>
              <a:tblPr firstRow="1" bandRow="1">
                <a:tableStyleId>{5C22544A-7EE6-4342-B048-85BDC9FD1C3A}</a:tableStyleId>
              </a:tblPr>
              <a:tblGrid>
                <a:gridCol w="4343399">
                  <a:extLst>
                    <a:ext uri="{9D8B030D-6E8A-4147-A177-3AD203B41FA5}">
                      <a16:colId xmlns:a16="http://schemas.microsoft.com/office/drawing/2014/main" val="3700007483"/>
                    </a:ext>
                  </a:extLst>
                </a:gridCol>
                <a:gridCol w="4648201">
                  <a:extLst>
                    <a:ext uri="{9D8B030D-6E8A-4147-A177-3AD203B41FA5}">
                      <a16:colId xmlns:a16="http://schemas.microsoft.com/office/drawing/2014/main" val="2767129813"/>
                    </a:ext>
                  </a:extLst>
                </a:gridCol>
              </a:tblGrid>
              <a:tr h="662069">
                <a:tc gridSpan="2">
                  <a:txBody>
                    <a:bodyPr/>
                    <a:lstStyle/>
                    <a:p>
                      <a:pPr algn="ctr">
                        <a:spcBef>
                          <a:spcPts val="300"/>
                        </a:spcBef>
                        <a:spcAft>
                          <a:spcPts val="300"/>
                        </a:spcAft>
                      </a:pPr>
                      <a:r>
                        <a:rPr lang="en-US" sz="3200" dirty="0">
                          <a:solidFill>
                            <a:srgbClr val="00FFFF"/>
                          </a:solidFill>
                          <a:latin typeface="Calibri" panose="020F0502020204030204" pitchFamily="34" charset="0"/>
                        </a:rPr>
                        <a:t>Eden = Probationary Environment</a:t>
                      </a:r>
                    </a:p>
                  </a:txBody>
                  <a:tcPr anchor="ctr">
                    <a:solidFill>
                      <a:schemeClr val="bg2"/>
                    </a:solidFill>
                  </a:tcPr>
                </a:tc>
                <a:tc hMerge="1">
                  <a:txBody>
                    <a:bodyPr/>
                    <a:lstStyle/>
                    <a:p>
                      <a:endParaRPr lang="en-US" dirty="0">
                        <a:solidFill>
                          <a:srgbClr val="00FFFF"/>
                        </a:solidFill>
                      </a:endParaRPr>
                    </a:p>
                  </a:txBody>
                  <a:tcPr>
                    <a:solidFill>
                      <a:srgbClr val="00FFFF"/>
                    </a:solidFill>
                  </a:tcPr>
                </a:tc>
                <a:extLst>
                  <a:ext uri="{0D108BD9-81ED-4DB2-BD59-A6C34878D82A}">
                    <a16:rowId xmlns:a16="http://schemas.microsoft.com/office/drawing/2014/main" val="784803085"/>
                  </a:ext>
                </a:extLst>
              </a:tr>
              <a:tr h="522685">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2400" b="1" u="none" dirty="0">
                          <a:solidFill>
                            <a:srgbClr val="C00000"/>
                          </a:solidFill>
                          <a:latin typeface="Calibri" panose="020F0502020204030204" pitchFamily="34" charset="0"/>
                        </a:rPr>
                        <a:t>Eden (Genesis 1-2)</a:t>
                      </a:r>
                    </a:p>
                  </a:txBody>
                  <a:tcPr anchor="ctr">
                    <a:solidFill>
                      <a:schemeClr val="tx1">
                        <a:lumMod val="85000"/>
                      </a:schemeClr>
                    </a:solidFill>
                  </a:tcPr>
                </a:tc>
                <a:tc>
                  <a:txBody>
                    <a:bodyPr/>
                    <a:lstStyle/>
                    <a:p>
                      <a:pPr algn="ctr">
                        <a:spcBef>
                          <a:spcPts val="300"/>
                        </a:spcBef>
                        <a:spcAft>
                          <a:spcPts val="300"/>
                        </a:spcAft>
                      </a:pPr>
                      <a:r>
                        <a:rPr lang="en-US" sz="2400" b="1" u="none" dirty="0">
                          <a:solidFill>
                            <a:srgbClr val="0000FF"/>
                          </a:solidFill>
                          <a:latin typeface="Calibri" panose="020F0502020204030204" pitchFamily="34" charset="0"/>
                        </a:rPr>
                        <a:t>Eternal State (Rev 21-22)</a:t>
                      </a:r>
                      <a:endParaRPr lang="en-US" sz="2400" u="none" dirty="0">
                        <a:solidFill>
                          <a:srgbClr val="0000FF"/>
                        </a:solidFill>
                        <a:latin typeface="Calibri" panose="020F0502020204030204" pitchFamily="34" charset="0"/>
                      </a:endParaRPr>
                    </a:p>
                  </a:txBody>
                  <a:tcPr anchor="ctr">
                    <a:solidFill>
                      <a:schemeClr val="tx1">
                        <a:lumMod val="85000"/>
                      </a:schemeClr>
                    </a:solidFill>
                  </a:tcPr>
                </a:tc>
                <a:extLst>
                  <a:ext uri="{0D108BD9-81ED-4DB2-BD59-A6C34878D82A}">
                    <a16:rowId xmlns:a16="http://schemas.microsoft.com/office/drawing/2014/main" val="1956340708"/>
                  </a:ext>
                </a:extLst>
              </a:tr>
              <a:tr h="522685">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Division: light/darkness 1:4</a:t>
                      </a:r>
                    </a:p>
                  </a:txBody>
                  <a:tcPr anchor="ctr">
                    <a:solidFill>
                      <a:schemeClr val="tx1">
                        <a:lumMod val="85000"/>
                      </a:schemeClr>
                    </a:solidFill>
                  </a:tcPr>
                </a:tc>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No night 21:25</a:t>
                      </a:r>
                    </a:p>
                  </a:txBody>
                  <a:tcPr anchor="ctr">
                    <a:solidFill>
                      <a:schemeClr val="tx1">
                        <a:lumMod val="85000"/>
                      </a:schemeClr>
                    </a:solidFill>
                  </a:tcPr>
                </a:tc>
                <a:extLst>
                  <a:ext uri="{0D108BD9-81ED-4DB2-BD59-A6C34878D82A}">
                    <a16:rowId xmlns:a16="http://schemas.microsoft.com/office/drawing/2014/main" val="833816217"/>
                  </a:ext>
                </a:extLst>
              </a:tr>
              <a:tr h="522685">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Division: land/sea 1:10</a:t>
                      </a:r>
                    </a:p>
                  </a:txBody>
                  <a:tcPr anchor="ctr">
                    <a:solidFill>
                      <a:schemeClr val="tx1">
                        <a:lumMod val="85000"/>
                      </a:schemeClr>
                    </a:solidFill>
                  </a:tcPr>
                </a:tc>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No sea 21:1</a:t>
                      </a:r>
                    </a:p>
                  </a:txBody>
                  <a:tcPr anchor="ctr">
                    <a:solidFill>
                      <a:schemeClr val="tx1">
                        <a:lumMod val="85000"/>
                      </a:schemeClr>
                    </a:solidFill>
                  </a:tcPr>
                </a:tc>
                <a:extLst>
                  <a:ext uri="{0D108BD9-81ED-4DB2-BD59-A6C34878D82A}">
                    <a16:rowId xmlns:a16="http://schemas.microsoft.com/office/drawing/2014/main" val="1701469708"/>
                  </a:ext>
                </a:extLst>
              </a:tr>
              <a:tr h="522685">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Sun &amp; moon 1:16</a:t>
                      </a:r>
                    </a:p>
                  </a:txBody>
                  <a:tcPr anchor="ctr">
                    <a:solidFill>
                      <a:schemeClr val="tx1">
                        <a:lumMod val="85000"/>
                      </a:schemeClr>
                    </a:solidFill>
                  </a:tcPr>
                </a:tc>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No sun &amp; moon 21:23</a:t>
                      </a:r>
                    </a:p>
                  </a:txBody>
                  <a:tcPr anchor="ctr">
                    <a:solidFill>
                      <a:schemeClr val="tx1">
                        <a:lumMod val="85000"/>
                      </a:schemeClr>
                    </a:solidFill>
                  </a:tcPr>
                </a:tc>
                <a:extLst>
                  <a:ext uri="{0D108BD9-81ED-4DB2-BD59-A6C34878D82A}">
                    <a16:rowId xmlns:a16="http://schemas.microsoft.com/office/drawing/2014/main" val="817110365"/>
                  </a:ext>
                </a:extLst>
              </a:tr>
              <a:tr h="52268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dirty="0">
                          <a:solidFill>
                            <a:schemeClr val="bg2"/>
                          </a:solidFill>
                          <a:latin typeface="Calibri" panose="020F0502020204030204" pitchFamily="34" charset="0"/>
                        </a:rPr>
                        <a:t>Garden 2:8-9</a:t>
                      </a:r>
                    </a:p>
                  </a:txBody>
                  <a:tcPr anchor="ctr">
                    <a:solidFill>
                      <a:schemeClr val="tx1">
                        <a:lumMod val="85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dirty="0">
                          <a:solidFill>
                            <a:schemeClr val="bg2"/>
                          </a:solidFill>
                          <a:latin typeface="Calibri" panose="020F0502020204030204" pitchFamily="34" charset="0"/>
                        </a:rPr>
                        <a:t>City (21:2)</a:t>
                      </a:r>
                    </a:p>
                  </a:txBody>
                  <a:tcPr anchor="ctr">
                    <a:solidFill>
                      <a:schemeClr val="tx1">
                        <a:lumMod val="85000"/>
                      </a:schemeClr>
                    </a:solidFill>
                  </a:tcPr>
                </a:tc>
                <a:extLst>
                  <a:ext uri="{0D108BD9-81ED-4DB2-BD59-A6C34878D82A}">
                    <a16:rowId xmlns:a16="http://schemas.microsoft.com/office/drawing/2014/main" val="1982912705"/>
                  </a:ext>
                </a:extLst>
              </a:tr>
              <a:tr h="522685">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River flowing out of Eden 2:10</a:t>
                      </a:r>
                    </a:p>
                  </a:txBody>
                  <a:tcPr anchor="ctr">
                    <a:solidFill>
                      <a:schemeClr val="tx1">
                        <a:lumMod val="85000"/>
                      </a:schemeClr>
                    </a:solidFill>
                  </a:tcPr>
                </a:tc>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River flowing from throne 22:1</a:t>
                      </a:r>
                    </a:p>
                  </a:txBody>
                  <a:tcPr anchor="ctr">
                    <a:solidFill>
                      <a:schemeClr val="tx1">
                        <a:lumMod val="85000"/>
                      </a:schemeClr>
                    </a:solidFill>
                  </a:tcPr>
                </a:tc>
                <a:extLst>
                  <a:ext uri="{0D108BD9-81ED-4DB2-BD59-A6C34878D82A}">
                    <a16:rowId xmlns:a16="http://schemas.microsoft.com/office/drawing/2014/main" val="3917941003"/>
                  </a:ext>
                </a:extLst>
              </a:tr>
              <a:tr h="522685">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Gold in the land 2:12</a:t>
                      </a:r>
                    </a:p>
                  </a:txBody>
                  <a:tcPr anchor="ctr">
                    <a:solidFill>
                      <a:schemeClr val="tx1">
                        <a:lumMod val="85000"/>
                      </a:schemeClr>
                    </a:solidFill>
                  </a:tcPr>
                </a:tc>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Gold in the city 21:21</a:t>
                      </a:r>
                    </a:p>
                  </a:txBody>
                  <a:tcPr anchor="ctr">
                    <a:solidFill>
                      <a:schemeClr val="tx1">
                        <a:lumMod val="85000"/>
                      </a:schemeClr>
                    </a:solidFill>
                  </a:tcPr>
                </a:tc>
                <a:extLst>
                  <a:ext uri="{0D108BD9-81ED-4DB2-BD59-A6C34878D82A}">
                    <a16:rowId xmlns:a16="http://schemas.microsoft.com/office/drawing/2014/main" val="3053562226"/>
                  </a:ext>
                </a:extLst>
              </a:tr>
              <a:tr h="940834">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Tree of life in the middle of garden 2:9</a:t>
                      </a:r>
                    </a:p>
                  </a:txBody>
                  <a:tcPr anchor="ctr">
                    <a:solidFill>
                      <a:schemeClr val="tx1">
                        <a:lumMod val="85000"/>
                      </a:schemeClr>
                    </a:solidFill>
                  </a:tcPr>
                </a:tc>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Tree of life throughout city 22:2</a:t>
                      </a:r>
                    </a:p>
                  </a:txBody>
                  <a:tcPr anchor="ctr">
                    <a:solidFill>
                      <a:schemeClr val="tx1">
                        <a:lumMod val="85000"/>
                      </a:schemeClr>
                    </a:solidFill>
                  </a:tcPr>
                </a:tc>
                <a:extLst>
                  <a:ext uri="{0D108BD9-81ED-4DB2-BD59-A6C34878D82A}">
                    <a16:rowId xmlns:a16="http://schemas.microsoft.com/office/drawing/2014/main" val="2176933553"/>
                  </a:ext>
                </a:extLst>
              </a:tr>
              <a:tr h="522685">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Bdellium and onyx stone 2:12</a:t>
                      </a:r>
                    </a:p>
                  </a:txBody>
                  <a:tcPr anchor="ctr">
                    <a:solidFill>
                      <a:schemeClr val="tx1">
                        <a:lumMod val="85000"/>
                      </a:schemeClr>
                    </a:solidFill>
                  </a:tcPr>
                </a:tc>
                <a:tc>
                  <a:txBody>
                    <a:bodyPr/>
                    <a:lstStyle/>
                    <a:p>
                      <a:pPr marL="0" indent="0">
                        <a:spcBef>
                          <a:spcPts val="300"/>
                        </a:spcBef>
                        <a:spcAft>
                          <a:spcPts val="300"/>
                        </a:spcAft>
                        <a:buNone/>
                        <a:defRPr/>
                      </a:pPr>
                      <a:r>
                        <a:rPr lang="en-US" sz="2400" dirty="0">
                          <a:solidFill>
                            <a:schemeClr val="bg2"/>
                          </a:solidFill>
                          <a:latin typeface="Calibri" panose="020F0502020204030204" pitchFamily="34" charset="0"/>
                        </a:rPr>
                        <a:t>All manner of stones 21:19</a:t>
                      </a:r>
                    </a:p>
                  </a:txBody>
                  <a:tcPr anchor="ctr">
                    <a:solidFill>
                      <a:schemeClr val="tx1">
                        <a:lumMod val="85000"/>
                      </a:schemeClr>
                    </a:solidFill>
                  </a:tcPr>
                </a:tc>
                <a:extLst>
                  <a:ext uri="{0D108BD9-81ED-4DB2-BD59-A6C34878D82A}">
                    <a16:rowId xmlns:a16="http://schemas.microsoft.com/office/drawing/2014/main" val="2206858893"/>
                  </a:ext>
                </a:extLst>
              </a:tr>
              <a:tr h="60760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dirty="0">
                          <a:solidFill>
                            <a:schemeClr val="bg2"/>
                          </a:solidFill>
                          <a:latin typeface="Calibri" panose="020F0502020204030204" pitchFamily="34" charset="0"/>
                        </a:rPr>
                        <a:t>God walking in the garden 3:8</a:t>
                      </a:r>
                    </a:p>
                  </a:txBody>
                  <a:tcPr anchor="ctr">
                    <a:solidFill>
                      <a:schemeClr val="tx1">
                        <a:lumMod val="85000"/>
                      </a:schemeClr>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dirty="0">
                          <a:solidFill>
                            <a:schemeClr val="bg2"/>
                          </a:solidFill>
                          <a:latin typeface="Calibri" panose="020F0502020204030204" pitchFamily="34" charset="0"/>
                        </a:rPr>
                        <a:t>God dwelling with His people 21:3</a:t>
                      </a:r>
                    </a:p>
                  </a:txBody>
                  <a:tcPr anchor="ctr">
                    <a:solidFill>
                      <a:schemeClr val="tx1">
                        <a:lumMod val="85000"/>
                      </a:schemeClr>
                    </a:solidFill>
                  </a:tcPr>
                </a:tc>
                <a:extLst>
                  <a:ext uri="{0D108BD9-81ED-4DB2-BD59-A6C34878D82A}">
                    <a16:rowId xmlns:a16="http://schemas.microsoft.com/office/drawing/2014/main" val="1251010712"/>
                  </a:ext>
                </a:extLst>
              </a:tr>
              <a:tr h="313610">
                <a:tc gridSpan="2">
                  <a:txBody>
                    <a:bodyPr/>
                    <a:lstStyle/>
                    <a:p>
                      <a:pPr algn="ctr"/>
                      <a:r>
                        <a:rPr lang="en-US" sz="1200" dirty="0">
                          <a:solidFill>
                            <a:schemeClr val="bg2"/>
                          </a:solidFill>
                          <a:latin typeface="Calibri" panose="020F0502020204030204" pitchFamily="34" charset="0"/>
                        </a:rPr>
                        <a:t>Henry Morris, Genesis Record, p.33</a:t>
                      </a:r>
                    </a:p>
                  </a:txBody>
                  <a:tcPr anchor="ctr">
                    <a:solidFill>
                      <a:schemeClr val="tx1">
                        <a:lumMod val="85000"/>
                      </a:schemeClr>
                    </a:solidFill>
                  </a:tcPr>
                </a:tc>
                <a:tc hMerge="1">
                  <a:txBody>
                    <a:bodyPr/>
                    <a:lstStyle/>
                    <a:p>
                      <a:endParaRPr lang="en-US" dirty="0">
                        <a:solidFill>
                          <a:schemeClr val="bg1"/>
                        </a:solidFill>
                      </a:endParaRPr>
                    </a:p>
                  </a:txBody>
                  <a:tcPr/>
                </a:tc>
                <a:extLst>
                  <a:ext uri="{0D108BD9-81ED-4DB2-BD59-A6C34878D82A}">
                    <a16:rowId xmlns:a16="http://schemas.microsoft.com/office/drawing/2014/main" val="218776997"/>
                  </a:ext>
                </a:extLst>
              </a:tr>
            </a:tbl>
          </a:graphicData>
        </a:graphic>
      </p:graphicFrame>
    </p:spTree>
    <p:extLst>
      <p:ext uri="{BB962C8B-B14F-4D97-AF65-F5344CB8AC3E}">
        <p14:creationId xmlns:p14="http://schemas.microsoft.com/office/powerpoint/2010/main" val="2469253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381000" y="1600200"/>
            <a:ext cx="8610600" cy="3962400"/>
          </a:xfrm>
        </p:spPr>
        <p:txBody>
          <a:bodyPr/>
          <a:lstStyle/>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Sin’s contamination of the present world</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Peter’s description (2 Peter 3:7, 10-11, 13)</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Topographical changes</a:t>
            </a:r>
          </a:p>
          <a:p>
            <a:pPr marL="457200" indent="-457200" eaLnBrk="1" hangingPunct="1">
              <a:spcBef>
                <a:spcPts val="0"/>
              </a:spcBef>
              <a:spcAft>
                <a:spcPts val="3600"/>
              </a:spcAft>
              <a:buSzPct val="100000"/>
              <a:buFont typeface="+mj-lt"/>
              <a:buAutoNum type="alphaUcPeriod"/>
              <a:defRPr/>
            </a:pPr>
            <a:r>
              <a:rPr lang="en-US" sz="3600" b="1" i="1" u="sng" dirty="0" err="1">
                <a:solidFill>
                  <a:srgbClr val="FFFFCC"/>
                </a:solidFill>
                <a:effectLst>
                  <a:outerShdw blurRad="38100" dist="38100" dir="2700000" algn="tl">
                    <a:srgbClr val="000000">
                      <a:alpha val="43137"/>
                    </a:srgbClr>
                  </a:outerShdw>
                </a:effectLst>
              </a:rPr>
              <a:t>aperchomai</a:t>
            </a:r>
            <a:r>
              <a:rPr lang="en-US" sz="3600" b="1" u="sng" dirty="0">
                <a:solidFill>
                  <a:srgbClr val="FFFFCC"/>
                </a:solidFill>
                <a:effectLst>
                  <a:outerShdw blurRad="38100" dist="38100" dir="2700000" algn="tl">
                    <a:srgbClr val="000000">
                      <a:alpha val="43137"/>
                    </a:srgbClr>
                  </a:outerShdw>
                </a:effectLst>
              </a:rPr>
              <a:t> (Rev. 21:1, 4)</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Analogy with the flood?</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477000" y="3337560"/>
            <a:ext cx="2286000" cy="3095568"/>
          </a:xfrm>
        </p:spPr>
      </p:pic>
      <p:sp>
        <p:nvSpPr>
          <p:cNvPr id="7" name="Rectangle 2">
            <a:extLst>
              <a:ext uri="{FF2B5EF4-FFF2-40B4-BE49-F238E27FC236}">
                <a16:creationId xmlns:a16="http://schemas.microsoft.com/office/drawing/2014/main" id="{19A112EE-D3E1-4859-8CB5-25AEA6D6944F}"/>
              </a:ext>
            </a:extLst>
          </p:cNvPr>
          <p:cNvSpPr>
            <a:spLocks noGrp="1" noChangeArrowheads="1"/>
          </p:cNvSpPr>
          <p:nvPr>
            <p:ph type="title"/>
          </p:nvPr>
        </p:nvSpPr>
        <p:spPr>
          <a:xfrm>
            <a:off x="6096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a:t>
            </a:r>
            <a:r>
              <a:rPr lang="en-US" sz="4000" dirty="0">
                <a:effectLst>
                  <a:outerShdw blurRad="38100" dist="38100" dir="2700000" algn="tl">
                    <a:srgbClr val="000000">
                      <a:alpha val="43137"/>
                    </a:srgbClr>
                  </a:outerShdw>
                </a:effectLst>
              </a:rPr>
              <a:t>New Creation &amp; Not Renovation</a:t>
            </a:r>
            <a:endParaRPr lang="en-US"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68978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88106" y="0"/>
            <a:ext cx="8967788" cy="4308872"/>
          </a:xfrm>
          <a:prstGeom prst="rect">
            <a:avLst/>
          </a:prstGeom>
          <a:noFill/>
          <a:ln w="28575">
            <a:noFill/>
            <a:miter lim="800000"/>
            <a:headEnd/>
            <a:tailEnd/>
          </a:ln>
        </p:spPr>
        <p:txBody>
          <a:bodyPr wrap="square">
            <a:spAutoFit/>
          </a:bodyPr>
          <a:lstStyle/>
          <a:p>
            <a:pPr algn="ctr">
              <a:spcAft>
                <a:spcPts val="1200"/>
              </a:spcAft>
              <a:defRPr/>
            </a:pPr>
            <a:r>
              <a:rPr lang="en-US" sz="32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21:1, 4</a:t>
            </a:r>
          </a:p>
          <a:p>
            <a:pPr algn="just">
              <a:spcAft>
                <a:spcPts val="1200"/>
              </a:spcAft>
              <a:defRPr/>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200" dirty="0">
                <a:latin typeface="Calibri" panose="020F0502020204030204" pitchFamily="34" charset="0"/>
                <a:cs typeface="Calibri" panose="020F0502020204030204" pitchFamily="34" charset="0"/>
              </a:rPr>
              <a:t>Then I saw a new heaven and a new earth; for the first heaven and the first earth </a:t>
            </a:r>
            <a:r>
              <a:rPr lang="en-US" sz="3200" b="1" u="sng" dirty="0">
                <a:solidFill>
                  <a:srgbClr val="FFFFCC"/>
                </a:solidFill>
                <a:latin typeface="Calibri" panose="020F0502020204030204" pitchFamily="34" charset="0"/>
                <a:cs typeface="Calibri" panose="020F0502020204030204" pitchFamily="34" charset="0"/>
              </a:rPr>
              <a:t>passed away [</a:t>
            </a:r>
            <a:r>
              <a:rPr lang="en-US" sz="3200" b="1" i="1" u="sng" dirty="0" err="1">
                <a:solidFill>
                  <a:srgbClr val="FFFFCC"/>
                </a:solidFill>
                <a:latin typeface="Calibri" panose="020F0502020204030204" pitchFamily="34" charset="0"/>
                <a:cs typeface="Calibri" panose="020F0502020204030204" pitchFamily="34" charset="0"/>
              </a:rPr>
              <a:t>aperchomai</a:t>
            </a:r>
            <a:r>
              <a:rPr lang="en-US" sz="3200" b="1" u="sng" dirty="0">
                <a:solidFill>
                  <a:srgbClr val="FFFFCC"/>
                </a:solidFill>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 and there is no longer </a:t>
            </a:r>
            <a:r>
              <a:rPr lang="en-US" sz="3200" i="1" dirty="0">
                <a:latin typeface="Calibri" panose="020F0502020204030204" pitchFamily="34" charset="0"/>
                <a:cs typeface="Calibri" panose="020F0502020204030204" pitchFamily="34" charset="0"/>
              </a:rPr>
              <a:t>any</a:t>
            </a:r>
            <a:r>
              <a:rPr lang="en-US" sz="3200" dirty="0">
                <a:latin typeface="Calibri" panose="020F0502020204030204" pitchFamily="34" charset="0"/>
                <a:cs typeface="Calibri" panose="020F0502020204030204" pitchFamily="34" charset="0"/>
              </a:rPr>
              <a:t> sea…</a:t>
            </a:r>
            <a:r>
              <a:rPr lang="en-US" sz="3200" baseline="30000" dirty="0">
                <a:latin typeface="Calibri" panose="020F0502020204030204" pitchFamily="34" charset="0"/>
                <a:cs typeface="Calibri" panose="020F0502020204030204" pitchFamily="34" charset="0"/>
              </a:rPr>
              <a:t>4 </a:t>
            </a:r>
            <a:r>
              <a:rPr lang="en-US" sz="3200" dirty="0">
                <a:latin typeface="Calibri" panose="020F0502020204030204" pitchFamily="34" charset="0"/>
                <a:cs typeface="Calibri" panose="020F0502020204030204" pitchFamily="34" charset="0"/>
              </a:rPr>
              <a:t>and He will wipe away every tear from their eyes; and there will no longer be </a:t>
            </a:r>
            <a:r>
              <a:rPr lang="en-US" sz="3200" i="1" dirty="0">
                <a:latin typeface="Calibri" panose="020F0502020204030204" pitchFamily="34" charset="0"/>
                <a:cs typeface="Calibri" panose="020F0502020204030204" pitchFamily="34" charset="0"/>
              </a:rPr>
              <a:t>any</a:t>
            </a:r>
            <a:r>
              <a:rPr lang="en-US" sz="3200" dirty="0">
                <a:latin typeface="Calibri" panose="020F0502020204030204" pitchFamily="34" charset="0"/>
                <a:cs typeface="Calibri" panose="020F0502020204030204" pitchFamily="34" charset="0"/>
              </a:rPr>
              <a:t> death; there will no longer be </a:t>
            </a:r>
            <a:r>
              <a:rPr lang="en-US" sz="3200" i="1" dirty="0">
                <a:latin typeface="Calibri" panose="020F0502020204030204" pitchFamily="34" charset="0"/>
                <a:cs typeface="Calibri" panose="020F0502020204030204" pitchFamily="34" charset="0"/>
              </a:rPr>
              <a:t>any</a:t>
            </a:r>
            <a:r>
              <a:rPr lang="en-US" sz="3200" dirty="0">
                <a:latin typeface="Calibri" panose="020F0502020204030204" pitchFamily="34" charset="0"/>
                <a:cs typeface="Calibri" panose="020F0502020204030204" pitchFamily="34" charset="0"/>
              </a:rPr>
              <a:t> mourning, or crying, or pain; the first things have </a:t>
            </a:r>
            <a:r>
              <a:rPr lang="en-US" sz="3200" b="1" u="sng" dirty="0">
                <a:solidFill>
                  <a:srgbClr val="FFFFCC"/>
                </a:solidFill>
                <a:latin typeface="Calibri" panose="020F0502020204030204" pitchFamily="34" charset="0"/>
                <a:cs typeface="Calibri" panose="020F0502020204030204" pitchFamily="34" charset="0"/>
              </a:rPr>
              <a:t>passed away </a:t>
            </a:r>
            <a:r>
              <a:rPr lang="en-US" sz="3200" b="1" u="sng" dirty="0">
                <a:latin typeface="Calibri" panose="020F0502020204030204" pitchFamily="34" charset="0"/>
                <a:cs typeface="Calibri" panose="020F0502020204030204" pitchFamily="34" charset="0"/>
              </a:rPr>
              <a:t>[</a:t>
            </a:r>
            <a:r>
              <a:rPr lang="en-US" sz="3200" b="1" i="1" u="sng" dirty="0" err="1">
                <a:solidFill>
                  <a:srgbClr val="FFFFCC"/>
                </a:solidFill>
                <a:latin typeface="Calibri" panose="020F0502020204030204" pitchFamily="34" charset="0"/>
                <a:cs typeface="Calibri" panose="020F0502020204030204" pitchFamily="34" charset="0"/>
              </a:rPr>
              <a:t>aperchomai</a:t>
            </a:r>
            <a:r>
              <a:rPr lang="en-US" sz="3200" b="1" u="sng" dirty="0">
                <a:solidFill>
                  <a:srgbClr val="FFFFCC"/>
                </a:solidFill>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7862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381000" y="1600200"/>
            <a:ext cx="8610600" cy="3962400"/>
          </a:xfrm>
        </p:spPr>
        <p:txBody>
          <a:bodyPr/>
          <a:lstStyle/>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Sin’s contamination of the present world</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Peter’s description (2 Peter 3:7, 10-11, 13)</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Topographical changes</a:t>
            </a:r>
          </a:p>
          <a:p>
            <a:pPr marL="463550" indent="-463550" eaLnBrk="1" hangingPunct="1">
              <a:spcBef>
                <a:spcPts val="0"/>
              </a:spcBef>
              <a:spcAft>
                <a:spcPts val="3600"/>
              </a:spcAft>
              <a:buSzPct val="100000"/>
              <a:buFont typeface="+mj-lt"/>
              <a:buAutoNum type="alphaUcPeriod"/>
              <a:defRPr/>
            </a:pPr>
            <a:r>
              <a:rPr lang="en-US" sz="3600" i="1" dirty="0" err="1">
                <a:effectLst>
                  <a:outerShdw blurRad="38100" dist="38100" dir="2700000" algn="tl">
                    <a:srgbClr val="000000">
                      <a:alpha val="43137"/>
                    </a:srgbClr>
                  </a:outerShdw>
                </a:effectLst>
              </a:rPr>
              <a:t>aperchomai</a:t>
            </a:r>
            <a:r>
              <a:rPr lang="en-US" sz="3600" dirty="0">
                <a:effectLst>
                  <a:outerShdw blurRad="38100" dist="38100" dir="2700000" algn="tl">
                    <a:srgbClr val="000000">
                      <a:alpha val="43137"/>
                    </a:srgbClr>
                  </a:outerShdw>
                </a:effectLst>
              </a:rPr>
              <a:t> (Rev. 21:1, 4)</a:t>
            </a:r>
          </a:p>
          <a:p>
            <a:pPr marL="457200" indent="-457200" eaLnBrk="1" hangingPunct="1">
              <a:spcBef>
                <a:spcPts val="0"/>
              </a:spcBef>
              <a:spcAft>
                <a:spcPts val="36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Analogy with the flood?</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477000" y="3337560"/>
            <a:ext cx="2286000" cy="3095568"/>
          </a:xfrm>
        </p:spPr>
      </p:pic>
      <p:sp>
        <p:nvSpPr>
          <p:cNvPr id="7" name="Rectangle 2">
            <a:extLst>
              <a:ext uri="{FF2B5EF4-FFF2-40B4-BE49-F238E27FC236}">
                <a16:creationId xmlns:a16="http://schemas.microsoft.com/office/drawing/2014/main" id="{3BAF2A9B-08E9-41EF-A33E-9883A5CD1C79}"/>
              </a:ext>
            </a:extLst>
          </p:cNvPr>
          <p:cNvSpPr>
            <a:spLocks noGrp="1" noChangeArrowheads="1"/>
          </p:cNvSpPr>
          <p:nvPr>
            <p:ph type="title"/>
          </p:nvPr>
        </p:nvSpPr>
        <p:spPr>
          <a:xfrm>
            <a:off x="6096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a:t>
            </a:r>
            <a:r>
              <a:rPr lang="en-US" sz="4000" dirty="0">
                <a:effectLst>
                  <a:outerShdw blurRad="38100" dist="38100" dir="2700000" algn="tl">
                    <a:srgbClr val="000000">
                      <a:alpha val="43137"/>
                    </a:srgbClr>
                  </a:outerShdw>
                </a:effectLst>
              </a:rPr>
              <a:t>New Creation &amp; Not Renovation</a:t>
            </a:r>
            <a:endParaRPr lang="en-US"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1162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88106" y="0"/>
            <a:ext cx="8967788" cy="1969770"/>
          </a:xfrm>
          <a:prstGeom prst="rect">
            <a:avLst/>
          </a:prstGeom>
          <a:noFill/>
          <a:ln w="28575">
            <a:noFill/>
            <a:miter lim="800000"/>
            <a:headEnd/>
            <a:tailEnd/>
          </a:ln>
        </p:spPr>
        <p:txBody>
          <a:bodyPr wrap="square">
            <a:spAutoFit/>
          </a:bodyPr>
          <a:lstStyle/>
          <a:p>
            <a:pPr algn="ctr">
              <a:spcAft>
                <a:spcPts val="1200"/>
              </a:spcAft>
              <a:defRPr/>
            </a:pPr>
            <a:r>
              <a:rPr 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3:6</a:t>
            </a:r>
          </a:p>
          <a:p>
            <a:pPr algn="just">
              <a:defRPr/>
            </a:pPr>
            <a:r>
              <a:rPr lang="en-US" sz="3600" dirty="0">
                <a:latin typeface="Calibri" panose="020F0502020204030204" pitchFamily="34" charset="0"/>
                <a:cs typeface="Calibri" panose="020F0502020204030204" pitchFamily="34" charset="0"/>
              </a:rPr>
              <a:t>through which the world </a:t>
            </a:r>
            <a:r>
              <a:rPr lang="en-US" sz="3600" b="1" u="sng" dirty="0">
                <a:solidFill>
                  <a:srgbClr val="FFFFCC"/>
                </a:solidFill>
                <a:latin typeface="Calibri" panose="020F0502020204030204" pitchFamily="34" charset="0"/>
                <a:cs typeface="Calibri" panose="020F0502020204030204" pitchFamily="34" charset="0"/>
              </a:rPr>
              <a:t>[</a:t>
            </a:r>
            <a:r>
              <a:rPr lang="en-US" sz="3600" b="1" i="1" u="sng" dirty="0">
                <a:solidFill>
                  <a:srgbClr val="FFFFCC"/>
                </a:solidFill>
                <a:latin typeface="Calibri" panose="020F0502020204030204" pitchFamily="34" charset="0"/>
                <a:cs typeface="Calibri" panose="020F0502020204030204" pitchFamily="34" charset="0"/>
              </a:rPr>
              <a:t>kosmos</a:t>
            </a:r>
            <a:r>
              <a:rPr lang="en-US" sz="3600" b="1" u="sng" dirty="0">
                <a:solidFill>
                  <a:srgbClr val="FFFFCC"/>
                </a:solidFill>
                <a:latin typeface="Calibri" panose="020F0502020204030204" pitchFamily="34" charset="0"/>
                <a:cs typeface="Calibri" panose="020F0502020204030204" pitchFamily="34" charset="0"/>
              </a:rPr>
              <a:t>]</a:t>
            </a:r>
            <a:r>
              <a:rPr lang="en-US" sz="3600" b="1"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at that time was destroyed, being flooded with water.</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1F91852-294B-4434-A849-62C46FDF80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5444" y="2514600"/>
            <a:ext cx="3113113" cy="2286000"/>
          </a:xfrm>
          <a:prstGeom prst="rect">
            <a:avLst/>
          </a:prstGeom>
        </p:spPr>
      </p:pic>
    </p:spTree>
    <p:extLst>
      <p:ext uri="{BB962C8B-B14F-4D97-AF65-F5344CB8AC3E}">
        <p14:creationId xmlns:p14="http://schemas.microsoft.com/office/powerpoint/2010/main" val="2039076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88106" y="0"/>
            <a:ext cx="8967788" cy="3077766"/>
          </a:xfrm>
          <a:prstGeom prst="rect">
            <a:avLst/>
          </a:prstGeom>
          <a:noFill/>
          <a:ln w="28575">
            <a:noFill/>
            <a:miter lim="800000"/>
            <a:headEnd/>
            <a:tailEnd/>
          </a:ln>
        </p:spPr>
        <p:txBody>
          <a:bodyPr wrap="square">
            <a:spAutoFit/>
          </a:bodyPr>
          <a:lstStyle/>
          <a:p>
            <a:pPr algn="ctr">
              <a:spcAft>
                <a:spcPts val="1200"/>
              </a:spcAft>
              <a:defRPr/>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r>
              <a:rPr lang="en-US" sz="40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3:16</a:t>
            </a:r>
          </a:p>
          <a:p>
            <a:pPr algn="just">
              <a:defRPr/>
            </a:pPr>
            <a:r>
              <a:rPr lang="en-US" sz="3600" dirty="0">
                <a:latin typeface="Calibri" panose="020F0502020204030204" pitchFamily="34" charset="0"/>
                <a:cs typeface="Calibri" panose="020F0502020204030204" pitchFamily="34" charset="0"/>
              </a:rPr>
              <a:t>For God so loved the world </a:t>
            </a:r>
            <a:r>
              <a:rPr lang="en-US" sz="3600" b="1" u="sng" dirty="0">
                <a:solidFill>
                  <a:srgbClr val="FFFFCC"/>
                </a:solidFill>
                <a:latin typeface="Calibri" panose="020F0502020204030204" pitchFamily="34" charset="0"/>
                <a:cs typeface="Calibri" panose="020F0502020204030204" pitchFamily="34" charset="0"/>
              </a:rPr>
              <a:t>[</a:t>
            </a:r>
            <a:r>
              <a:rPr lang="en-US" sz="3600" b="1" i="1" u="sng" dirty="0">
                <a:solidFill>
                  <a:srgbClr val="FFFFCC"/>
                </a:solidFill>
                <a:latin typeface="Calibri" panose="020F0502020204030204" pitchFamily="34" charset="0"/>
                <a:cs typeface="Calibri" panose="020F0502020204030204" pitchFamily="34" charset="0"/>
              </a:rPr>
              <a:t>kosmos</a:t>
            </a:r>
            <a:r>
              <a:rPr lang="en-US" sz="3600" b="1" u="sng" dirty="0">
                <a:solidFill>
                  <a:srgbClr val="FFFFCC"/>
                </a:solidFill>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 that He gave His only begotten Son, that whoever believes in Him shall not perish, but have eternal life.</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3D17486-7D07-40FF-86FC-7ADA55EF8370}"/>
              </a:ext>
            </a:extLst>
          </p:cNvPr>
          <p:cNvPicPr>
            <a:picLocks noChangeAspect="1"/>
          </p:cNvPicPr>
          <p:nvPr/>
        </p:nvPicPr>
        <p:blipFill>
          <a:blip r:embed="rId3" cstate="email">
            <a:clrChange>
              <a:clrFrom>
                <a:srgbClr val="070707"/>
              </a:clrFrom>
              <a:clrTo>
                <a:srgbClr val="070707">
                  <a:alpha val="0"/>
                </a:srgbClr>
              </a:clrTo>
            </a:clrChange>
            <a:extLst>
              <a:ext uri="{28A0092B-C50C-407E-A947-70E740481C1C}">
                <a14:useLocalDpi xmlns:a14="http://schemas.microsoft.com/office/drawing/2010/main"/>
              </a:ext>
            </a:extLst>
          </a:blip>
          <a:stretch>
            <a:fillRect/>
          </a:stretch>
        </p:blipFill>
        <p:spPr>
          <a:xfrm>
            <a:off x="3233853" y="2514600"/>
            <a:ext cx="2676295" cy="2743200"/>
          </a:xfrm>
          <a:prstGeom prst="rect">
            <a:avLst/>
          </a:prstGeom>
        </p:spPr>
      </p:pic>
    </p:spTree>
    <p:extLst>
      <p:ext uri="{BB962C8B-B14F-4D97-AF65-F5344CB8AC3E}">
        <p14:creationId xmlns:p14="http://schemas.microsoft.com/office/powerpoint/2010/main" val="1007157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2"/>
          </p:nvPr>
        </p:nvSpPr>
        <p:spPr>
          <a:xfrm>
            <a:off x="381000" y="1600200"/>
            <a:ext cx="8610600" cy="3962400"/>
          </a:xfrm>
        </p:spPr>
        <p:txBody>
          <a:bodyPr/>
          <a:lstStyle/>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Sin’s contamination of the present world</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Peter’s description (2 Peter 3:7, 10-11, 13)</a:t>
            </a:r>
          </a:p>
          <a:p>
            <a:pPr marL="463550" indent="-46355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Topographical changes</a:t>
            </a:r>
          </a:p>
          <a:p>
            <a:pPr marL="463550" indent="-463550" eaLnBrk="1" hangingPunct="1">
              <a:spcBef>
                <a:spcPts val="0"/>
              </a:spcBef>
              <a:spcAft>
                <a:spcPts val="3600"/>
              </a:spcAft>
              <a:buSzPct val="100000"/>
              <a:buFont typeface="+mj-lt"/>
              <a:buAutoNum type="alphaUcPeriod"/>
              <a:defRPr/>
            </a:pPr>
            <a:r>
              <a:rPr lang="en-US" sz="3600" i="1" dirty="0" err="1">
                <a:effectLst>
                  <a:outerShdw blurRad="38100" dist="38100" dir="2700000" algn="tl">
                    <a:srgbClr val="000000">
                      <a:alpha val="43137"/>
                    </a:srgbClr>
                  </a:outerShdw>
                </a:effectLst>
              </a:rPr>
              <a:t>aperchomai</a:t>
            </a:r>
            <a:r>
              <a:rPr lang="en-US" sz="3600" dirty="0">
                <a:effectLst>
                  <a:outerShdw blurRad="38100" dist="38100" dir="2700000" algn="tl">
                    <a:srgbClr val="000000">
                      <a:alpha val="43137"/>
                    </a:srgbClr>
                  </a:outerShdw>
                </a:effectLst>
              </a:rPr>
              <a:t> (Rev. 21:1, 4)</a:t>
            </a:r>
          </a:p>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Analogy with the flood?</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6477000" y="3337560"/>
            <a:ext cx="2286000" cy="3095568"/>
          </a:xfrm>
        </p:spPr>
      </p:pic>
      <p:sp>
        <p:nvSpPr>
          <p:cNvPr id="7" name="Rectangle 2">
            <a:extLst>
              <a:ext uri="{FF2B5EF4-FFF2-40B4-BE49-F238E27FC236}">
                <a16:creationId xmlns:a16="http://schemas.microsoft.com/office/drawing/2014/main" id="{2ED50CEE-7F44-4F63-A61A-4803EA4C2A06}"/>
              </a:ext>
            </a:extLst>
          </p:cNvPr>
          <p:cNvSpPr>
            <a:spLocks noGrp="1" noChangeArrowheads="1"/>
          </p:cNvSpPr>
          <p:nvPr>
            <p:ph type="title"/>
          </p:nvPr>
        </p:nvSpPr>
        <p:spPr>
          <a:xfrm>
            <a:off x="6096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2. </a:t>
            </a:r>
            <a:r>
              <a:rPr lang="en-US" sz="4000" dirty="0">
                <a:effectLst>
                  <a:outerShdw blurRad="38100" dist="38100" dir="2700000" algn="tl">
                    <a:srgbClr val="000000">
                      <a:alpha val="43137"/>
                    </a:srgbClr>
                  </a:outerShdw>
                </a:effectLst>
              </a:rPr>
              <a:t>New Creation &amp; Not Renovation</a:t>
            </a:r>
            <a:endParaRPr lang="en-US" alt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6937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2137361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extLst>
              <p:ext uri="{D42A27DB-BD31-4B8C-83A1-F6EECF244321}">
                <p14:modId xmlns:p14="http://schemas.microsoft.com/office/powerpoint/2010/main" val="1134751077"/>
              </p:ext>
            </p:extLst>
          </p:nvPr>
        </p:nvGraphicFramePr>
        <p:xfrm>
          <a:off x="152400" y="152400"/>
          <a:ext cx="8839200" cy="6553134"/>
        </p:xfrm>
        <a:graphic>
          <a:graphicData uri="http://schemas.openxmlformats.org/drawingml/2006/table">
            <a:tbl>
              <a:tblPr>
                <a:tableStyleId>{8A107856-5554-42FB-B03E-39F5DBC370BA}</a:tableStyleId>
              </a:tblPr>
              <a:tblGrid>
                <a:gridCol w="41910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728126">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Rev.20</a:t>
                      </a: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4" marB="45714" anchor="ctr" horzOverflow="overflow">
                    <a:solidFill>
                      <a:schemeClr val="bg2"/>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defRPr/>
                      </a:pP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Eternal State Rev.21-22</a:t>
                      </a:r>
                    </a:p>
                  </a:txBody>
                  <a:tcPr marT="45714" marB="45714" anchor="ctr" horzOverflow="overflow">
                    <a:solidFill>
                      <a:schemeClr val="bg2"/>
                    </a:solidFill>
                  </a:tcPr>
                </a:tc>
                <a:extLst>
                  <a:ext uri="{0D108BD9-81ED-4DB2-BD59-A6C34878D82A}">
                    <a16:rowId xmlns:a16="http://schemas.microsoft.com/office/drawing/2014/main" val="152437786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Sin restrained</a:t>
                      </a:r>
                      <a:endParaRPr kumimoji="0" lang="en-US" sz="3200" b="1" i="0" u="none" strike="noStrike" cap="none" normalizeH="0" baseline="0" dirty="0">
                        <a:ln>
                          <a:noFill/>
                        </a:ln>
                        <a:solidFill>
                          <a:schemeClr val="tx2">
                            <a:lumMod val="75000"/>
                          </a:schemeClr>
                        </a:solidFill>
                        <a:effectLst/>
                        <a:latin typeface="Calibri" panose="020F0502020204030204" pitchFamily="34" charset="0"/>
                        <a:cs typeface="Calibri" panose="020F0502020204030204" pitchFamily="34" charset="0"/>
                      </a:endParaRPr>
                    </a:p>
                  </a:txBody>
                  <a:tcPr marT="45714" marB="45714" anchor="ctr" horzOverflow="overflow">
                    <a:solidFill>
                      <a:schemeClr val="tx1">
                        <a:lumMod val="95000"/>
                      </a:schemeClr>
                    </a:solidFill>
                  </a:tcPr>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 removed</a:t>
                      </a:r>
                      <a:endParaRPr kumimoji="0" lang="en-US" sz="32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4" marB="45714" anchor="ctr" horzOverflow="overflow">
                    <a:solidFill>
                      <a:schemeClr val="tx1">
                        <a:lumMod val="95000"/>
                      </a:schemeClr>
                    </a:solidFill>
                  </a:tcPr>
                </a:tc>
                <a:extLst>
                  <a:ext uri="{0D108BD9-81ED-4DB2-BD59-A6C34878D82A}">
                    <a16:rowId xmlns:a16="http://schemas.microsoft.com/office/drawing/2014/main" val="10000"/>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Curse restrained</a:t>
                      </a:r>
                    </a:p>
                  </a:txBody>
                  <a:tcPr marT="45714" marB="45714" anchor="ctr" horzOverflow="overflow">
                    <a:solidFill>
                      <a:schemeClr val="tx1">
                        <a:lumMod val="95000"/>
                      </a:schemeClr>
                    </a:solidFill>
                  </a:tcPr>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Curse removed</a:t>
                      </a:r>
                    </a:p>
                  </a:txBody>
                  <a:tcPr marT="45714" marB="45714" anchor="ctr" horzOverflow="overflow">
                    <a:solidFill>
                      <a:schemeClr val="tx1">
                        <a:lumMod val="95000"/>
                      </a:schemeClr>
                    </a:solidFill>
                  </a:tcPr>
                </a:tc>
                <a:extLst>
                  <a:ext uri="{0D108BD9-81ED-4DB2-BD59-A6C34878D82A}">
                    <a16:rowId xmlns:a16="http://schemas.microsoft.com/office/drawing/2014/main" val="10001"/>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Death</a:t>
                      </a:r>
                    </a:p>
                  </a:txBody>
                  <a:tcPr marT="45714" marB="45714" anchor="ctr" horzOverflow="overflow">
                    <a:solidFill>
                      <a:schemeClr val="tx1">
                        <a:lumMod val="95000"/>
                      </a:schemeClr>
                    </a:solidFill>
                  </a:tcPr>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 death</a:t>
                      </a:r>
                    </a:p>
                  </a:txBody>
                  <a:tcPr marT="45714" marB="45714" anchor="ctr" horzOverflow="overflow">
                    <a:solidFill>
                      <a:schemeClr val="tx1">
                        <a:lumMod val="95000"/>
                      </a:schemeClr>
                    </a:solidFill>
                  </a:tcPr>
                </a:tc>
                <a:extLst>
                  <a:ext uri="{0D108BD9-81ED-4DB2-BD59-A6C34878D82A}">
                    <a16:rowId xmlns:a16="http://schemas.microsoft.com/office/drawing/2014/main" val="10002"/>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Mortals / resurrected</a:t>
                      </a:r>
                    </a:p>
                  </a:txBody>
                  <a:tcPr marT="45714" marB="45714" anchor="ctr" horzOverflow="overflow">
                    <a:solidFill>
                      <a:schemeClr val="tx1">
                        <a:lumMod val="95000"/>
                      </a:schemeClr>
                    </a:solidFill>
                  </a:tcPr>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Resurrected only</a:t>
                      </a:r>
                    </a:p>
                  </a:txBody>
                  <a:tcPr marT="45714" marB="45714" anchor="ctr" horzOverflow="overflow">
                    <a:solidFill>
                      <a:schemeClr val="tx1">
                        <a:lumMod val="95000"/>
                      </a:schemeClr>
                    </a:solidFill>
                  </a:tcPr>
                </a:tc>
                <a:extLst>
                  <a:ext uri="{0D108BD9-81ED-4DB2-BD59-A6C34878D82A}">
                    <a16:rowId xmlns:a16="http://schemas.microsoft.com/office/drawing/2014/main" val="10003"/>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Destinies undecided</a:t>
                      </a:r>
                    </a:p>
                  </a:txBody>
                  <a:tcPr marT="45714" marB="45714" anchor="ctr" horzOverflow="overflow">
                    <a:solidFill>
                      <a:schemeClr val="tx1">
                        <a:lumMod val="95000"/>
                      </a:schemeClr>
                    </a:solidFill>
                  </a:tcPr>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Destinies sealed</a:t>
                      </a:r>
                    </a:p>
                  </a:txBody>
                  <a:tcPr marT="45714" marB="45714" anchor="ctr" horzOverflow="overflow">
                    <a:solidFill>
                      <a:schemeClr val="tx1">
                        <a:lumMod val="95000"/>
                      </a:schemeClr>
                    </a:solidFill>
                  </a:tcPr>
                </a:tc>
                <a:extLst>
                  <a:ext uri="{0D108BD9-81ED-4DB2-BD59-A6C34878D82A}">
                    <a16:rowId xmlns:a16="http://schemas.microsoft.com/office/drawing/2014/main" val="1000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Renovation</a:t>
                      </a:r>
                    </a:p>
                  </a:txBody>
                  <a:tcPr marT="45714" marB="45714" anchor="ctr" horzOverflow="overflow">
                    <a:solidFill>
                      <a:schemeClr val="tx1">
                        <a:lumMod val="95000"/>
                      </a:schemeClr>
                    </a:solidFill>
                  </a:tcPr>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Recreation</a:t>
                      </a:r>
                    </a:p>
                  </a:txBody>
                  <a:tcPr marT="45714" marB="45714" anchor="ctr" horzOverflow="overflow">
                    <a:solidFill>
                      <a:schemeClr val="tx1">
                        <a:lumMod val="95000"/>
                      </a:schemeClr>
                    </a:solidFill>
                  </a:tcPr>
                </a:tc>
                <a:extLst>
                  <a:ext uri="{0D108BD9-81ED-4DB2-BD59-A6C34878D82A}">
                    <a16:rowId xmlns:a16="http://schemas.microsoft.com/office/drawing/2014/main" val="10005"/>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Temporary</a:t>
                      </a:r>
                    </a:p>
                  </a:txBody>
                  <a:tcPr marT="45714" marB="45714" anchor="ctr" horzOverflow="overflow">
                    <a:solidFill>
                      <a:schemeClr val="tx1">
                        <a:lumMod val="95000"/>
                      </a:schemeClr>
                    </a:solidFill>
                  </a:tcPr>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Eternal</a:t>
                      </a:r>
                    </a:p>
                  </a:txBody>
                  <a:tcPr marT="45714" marB="45714" anchor="ctr" horzOverflow="overflow">
                    <a:solidFill>
                      <a:schemeClr val="tx1">
                        <a:lumMod val="95000"/>
                      </a:schemeClr>
                    </a:solidFill>
                  </a:tcPr>
                </a:tc>
                <a:extLst>
                  <a:ext uri="{0D108BD9-81ED-4DB2-BD59-A6C34878D82A}">
                    <a16:rowId xmlns:a16="http://schemas.microsoft.com/office/drawing/2014/main" val="10006"/>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Transitional </a:t>
                      </a:r>
                    </a:p>
                  </a:txBody>
                  <a:tcPr marT="45714" marB="45714" anchor="ctr" horzOverflow="overflow">
                    <a:solidFill>
                      <a:schemeClr val="tx1">
                        <a:lumMod val="95000"/>
                      </a:schemeClr>
                    </a:solidFill>
                  </a:tcPr>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Non-transitional</a:t>
                      </a:r>
                    </a:p>
                  </a:txBody>
                  <a:tcPr marT="45714" marB="45714" anchor="ctr" horzOverflow="overflow">
                    <a:solidFill>
                      <a:schemeClr val="tx1">
                        <a:lumMod val="9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450950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2586777865"/>
              </p:ext>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982266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Eternal State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After Theocratic Administrator Restoration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New Creation &amp; Not Renovation</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Eternal State’s Literal Nature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Continuation of the Davidic Throne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Description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39000" y="2438400"/>
            <a:ext cx="1524000" cy="2063712"/>
          </a:xfrm>
        </p:spPr>
      </p:pic>
    </p:spTree>
    <p:extLst>
      <p:ext uri="{BB962C8B-B14F-4D97-AF65-F5344CB8AC3E}">
        <p14:creationId xmlns:p14="http://schemas.microsoft.com/office/powerpoint/2010/main" val="228537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EDC19B4-4886-469F-9AE8-532FC0A8B3A7}"/>
              </a:ext>
            </a:extLst>
          </p:cNvPr>
          <p:cNvGraphicFramePr>
            <a:graphicFrameLocks noGrp="1"/>
          </p:cNvGraphicFramePr>
          <p:nvPr>
            <p:extLst>
              <p:ext uri="{D42A27DB-BD31-4B8C-83A1-F6EECF244321}">
                <p14:modId xmlns:p14="http://schemas.microsoft.com/office/powerpoint/2010/main" val="128920774"/>
              </p:ext>
            </p:extLst>
          </p:nvPr>
        </p:nvGraphicFramePr>
        <p:xfrm>
          <a:off x="91440" y="152400"/>
          <a:ext cx="8961120" cy="6180110"/>
        </p:xfrm>
        <a:graphic>
          <a:graphicData uri="http://schemas.openxmlformats.org/drawingml/2006/table">
            <a:tbl>
              <a:tblPr firstRow="1" bandRow="1">
                <a:tableStyleId>{073A0DAA-6AF3-43AB-8588-CEC1D06C72B9}</a:tableStyleId>
              </a:tblPr>
              <a:tblGrid>
                <a:gridCol w="3383280">
                  <a:extLst>
                    <a:ext uri="{9D8B030D-6E8A-4147-A177-3AD203B41FA5}">
                      <a16:colId xmlns:a16="http://schemas.microsoft.com/office/drawing/2014/main" val="505734128"/>
                    </a:ext>
                  </a:extLst>
                </a:gridCol>
                <a:gridCol w="1097280">
                  <a:extLst>
                    <a:ext uri="{9D8B030D-6E8A-4147-A177-3AD203B41FA5}">
                      <a16:colId xmlns:a16="http://schemas.microsoft.com/office/drawing/2014/main" val="684735130"/>
                    </a:ext>
                  </a:extLst>
                </a:gridCol>
                <a:gridCol w="3383280">
                  <a:extLst>
                    <a:ext uri="{9D8B030D-6E8A-4147-A177-3AD203B41FA5}">
                      <a16:colId xmlns:a16="http://schemas.microsoft.com/office/drawing/2014/main" val="3895160047"/>
                    </a:ext>
                  </a:extLst>
                </a:gridCol>
                <a:gridCol w="1097280">
                  <a:extLst>
                    <a:ext uri="{9D8B030D-6E8A-4147-A177-3AD203B41FA5}">
                      <a16:colId xmlns:a16="http://schemas.microsoft.com/office/drawing/2014/main" val="3445073123"/>
                    </a:ext>
                  </a:extLst>
                </a:gridCol>
              </a:tblGrid>
              <a:tr h="742246">
                <a:tc gridSpan="4">
                  <a:txBody>
                    <a:bodyPr/>
                    <a:lstStyle/>
                    <a:p>
                      <a:pPr algn="ctr"/>
                      <a:r>
                        <a:rPr lang="en-US" alt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3. The Eternal State’s Literal Nature</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tc>
                <a:tc hMerge="1">
                  <a:txBody>
                    <a:bodyPr/>
                    <a:lstStyle/>
                    <a:p>
                      <a:endParaRPr lang="en-US"/>
                    </a:p>
                  </a:txBody>
                  <a:tcPr/>
                </a:tc>
                <a:tc hMerge="1">
                  <a:txBody>
                    <a:bodyPr/>
                    <a:lstStyle/>
                    <a:p>
                      <a:endParaRPr lang="en-US" dirty="0"/>
                    </a:p>
                  </a:txBody>
                  <a:tcPr/>
                </a:tc>
                <a:tc hMerge="1">
                  <a:txBody>
                    <a:bodyPr/>
                    <a:lstStyle/>
                    <a:p>
                      <a:pPr algn="ctr"/>
                      <a:endParaRPr lang="en-US" dirty="0"/>
                    </a:p>
                  </a:txBody>
                  <a:tcPr/>
                </a:tc>
                <a:extLst>
                  <a:ext uri="{0D108BD9-81ED-4DB2-BD59-A6C34878D82A}">
                    <a16:rowId xmlns:a16="http://schemas.microsoft.com/office/drawing/2014/main" val="521349874"/>
                  </a:ext>
                </a:extLst>
              </a:tr>
              <a:tr h="742246">
                <a:tc>
                  <a:txBody>
                    <a:bodyPr/>
                    <a:lstStyle/>
                    <a:p>
                      <a:pPr marL="457200" indent="-457200">
                        <a:buClr>
                          <a:srgbClr val="0000FF"/>
                        </a:buClr>
                        <a:buFont typeface="+mj-lt"/>
                        <a:buAutoNum type="arabicPeriod"/>
                      </a:pPr>
                      <a:r>
                        <a:rPr lang="en-US" sz="2400" b="1" dirty="0">
                          <a:latin typeface="Calibri" panose="020F0502020204030204" pitchFamily="34" charset="0"/>
                          <a:cs typeface="Calibri" panose="020F0502020204030204" pitchFamily="34" charset="0"/>
                        </a:rPr>
                        <a:t>“city,” “Jerusalem”</a:t>
                      </a:r>
                    </a:p>
                  </a:txBody>
                  <a:tcPr anchor="ctr"/>
                </a:tc>
                <a:tc>
                  <a:txBody>
                    <a:bodyPr/>
                    <a:lstStyle/>
                    <a:p>
                      <a:pPr algn="ctr"/>
                      <a:r>
                        <a:rPr lang="en-US" sz="2400" b="1" dirty="0">
                          <a:latin typeface="Calibri" panose="020F0502020204030204" pitchFamily="34" charset="0"/>
                          <a:cs typeface="Calibri" panose="020F0502020204030204" pitchFamily="34" charset="0"/>
                        </a:rPr>
                        <a:t>(21:2)</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7"/>
                        <a:tabLst/>
                        <a:defRPr/>
                      </a:pPr>
                      <a:r>
                        <a:rPr lang="en-US" sz="2400" b="1" kern="1200" dirty="0">
                          <a:solidFill>
                            <a:schemeClr val="dk1"/>
                          </a:solidFill>
                          <a:latin typeface="Calibri" panose="020F0502020204030204" pitchFamily="34" charset="0"/>
                          <a:ea typeface="+mn-ea"/>
                          <a:cs typeface="Calibri" panose="020F0502020204030204" pitchFamily="34" charset="0"/>
                        </a:rPr>
                        <a:t>“pearls”</a:t>
                      </a:r>
                    </a:p>
                  </a:txBody>
                  <a:tcPr anchor="ctr"/>
                </a:tc>
                <a:tc>
                  <a:txBody>
                    <a:bodyPr/>
                    <a:lstStyle/>
                    <a:p>
                      <a:pPr algn="ctr"/>
                      <a:r>
                        <a:rPr lang="en-US" sz="2400" b="1" dirty="0">
                          <a:latin typeface="Calibri" panose="020F0502020204030204" pitchFamily="34" charset="0"/>
                          <a:cs typeface="Calibri" panose="020F0502020204030204" pitchFamily="34" charset="0"/>
                        </a:rPr>
                        <a:t>(21:21)</a:t>
                      </a:r>
                    </a:p>
                  </a:txBody>
                  <a:tcPr anchor="ctr"/>
                </a:tc>
                <a:extLst>
                  <a:ext uri="{0D108BD9-81ED-4DB2-BD59-A6C34878D82A}">
                    <a16:rowId xmlns:a16="http://schemas.microsoft.com/office/drawing/2014/main" val="2530470950"/>
                  </a:ext>
                </a:extLst>
              </a:tr>
              <a:tr h="742246">
                <a:tc>
                  <a:txBody>
                    <a:bodyPr/>
                    <a:lstStyle/>
                    <a:p>
                      <a:pPr marL="457200" indent="-457200" algn="l" defTabSz="914400" rtl="0" eaLnBrk="1" latinLnBrk="0" hangingPunct="1">
                        <a:buClr>
                          <a:srgbClr val="0000FF"/>
                        </a:buClr>
                        <a:buFont typeface="+mj-lt"/>
                        <a:buAutoNum type="arabicPeriod" startAt="2"/>
                      </a:pPr>
                      <a:r>
                        <a:rPr lang="en-US" sz="2400" b="1" kern="1200" dirty="0">
                          <a:solidFill>
                            <a:schemeClr val="dk1"/>
                          </a:solidFill>
                          <a:latin typeface="Calibri" panose="020F0502020204030204" pitchFamily="34" charset="0"/>
                          <a:ea typeface="+mn-ea"/>
                          <a:cs typeface="Calibri" panose="020F0502020204030204" pitchFamily="34" charset="0"/>
                        </a:rPr>
                        <a:t>“gold,” “jasper,” “glass,” “wall”</a:t>
                      </a:r>
                    </a:p>
                  </a:txBody>
                  <a:tcPr anchor="ctr"/>
                </a:tc>
                <a:tc>
                  <a:txBody>
                    <a:bodyPr/>
                    <a:lstStyle/>
                    <a:p>
                      <a:pPr algn="ctr"/>
                      <a:r>
                        <a:rPr lang="en-US" sz="2400" b="1" dirty="0">
                          <a:latin typeface="Calibri" panose="020F0502020204030204" pitchFamily="34" charset="0"/>
                          <a:cs typeface="Calibri" panose="020F0502020204030204" pitchFamily="34" charset="0"/>
                        </a:rPr>
                        <a:t>(21:18)</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8"/>
                        <a:tabLst/>
                        <a:defRPr/>
                      </a:pPr>
                      <a:r>
                        <a:rPr lang="en-US" sz="2400" b="1" kern="1200" dirty="0">
                          <a:solidFill>
                            <a:schemeClr val="dk1"/>
                          </a:solidFill>
                          <a:latin typeface="Calibri" panose="020F0502020204030204" pitchFamily="34" charset="0"/>
                          <a:ea typeface="+mn-ea"/>
                          <a:cs typeface="Calibri" panose="020F0502020204030204" pitchFamily="34" charset="0"/>
                        </a:rPr>
                        <a:t>“tribes”</a:t>
                      </a:r>
                    </a:p>
                  </a:txBody>
                  <a:tcPr anchor="ctr"/>
                </a:tc>
                <a:tc>
                  <a:txBody>
                    <a:bodyPr/>
                    <a:lstStyle/>
                    <a:p>
                      <a:pPr algn="ctr"/>
                      <a:r>
                        <a:rPr lang="en-US" sz="2400" b="1" dirty="0">
                          <a:latin typeface="Calibri" panose="020F0502020204030204" pitchFamily="34" charset="0"/>
                          <a:cs typeface="Calibri" panose="020F0502020204030204" pitchFamily="34" charset="0"/>
                        </a:rPr>
                        <a:t>(21:12)</a:t>
                      </a:r>
                    </a:p>
                  </a:txBody>
                  <a:tcPr anchor="ctr"/>
                </a:tc>
                <a:extLst>
                  <a:ext uri="{0D108BD9-81ED-4DB2-BD59-A6C34878D82A}">
                    <a16:rowId xmlns:a16="http://schemas.microsoft.com/office/drawing/2014/main" val="418572173"/>
                  </a:ext>
                </a:extLst>
              </a:tr>
              <a:tr h="742246">
                <a:tc>
                  <a:txBody>
                    <a:bodyPr/>
                    <a:lstStyle/>
                    <a:p>
                      <a:pPr marL="457200" indent="-457200" algn="l" defTabSz="914400" rtl="0" eaLnBrk="1" latinLnBrk="0" hangingPunct="1">
                        <a:buClr>
                          <a:srgbClr val="0000FF"/>
                        </a:buClr>
                        <a:buFont typeface="+mj-lt"/>
                        <a:buAutoNum type="arabicPeriod" startAt="3"/>
                      </a:pPr>
                      <a:r>
                        <a:rPr lang="en-US" sz="2400" b="1" kern="1200" dirty="0">
                          <a:solidFill>
                            <a:schemeClr val="dk1"/>
                          </a:solidFill>
                          <a:latin typeface="Calibri" panose="020F0502020204030204" pitchFamily="34" charset="0"/>
                          <a:ea typeface="+mn-ea"/>
                          <a:cs typeface="Calibri" panose="020F0502020204030204" pitchFamily="34" charset="0"/>
                        </a:rPr>
                        <a:t>“square,” “miles”</a:t>
                      </a:r>
                    </a:p>
                  </a:txBody>
                  <a:tcPr anchor="ctr"/>
                </a:tc>
                <a:tc>
                  <a:txBody>
                    <a:bodyPr/>
                    <a:lstStyle/>
                    <a:p>
                      <a:pPr algn="ctr"/>
                      <a:r>
                        <a:rPr lang="en-US" sz="2400" b="1" dirty="0">
                          <a:latin typeface="Calibri" panose="020F0502020204030204" pitchFamily="34" charset="0"/>
                          <a:cs typeface="Calibri" panose="020F0502020204030204" pitchFamily="34" charset="0"/>
                        </a:rPr>
                        <a:t>(21:16)</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9"/>
                        <a:tabLst/>
                        <a:defRPr/>
                      </a:pPr>
                      <a:r>
                        <a:rPr lang="en-US" sz="2400" b="1" kern="1200" dirty="0">
                          <a:solidFill>
                            <a:schemeClr val="dk1"/>
                          </a:solidFill>
                          <a:latin typeface="Calibri" panose="020F0502020204030204" pitchFamily="34" charset="0"/>
                          <a:ea typeface="+mn-ea"/>
                          <a:cs typeface="Calibri" panose="020F0502020204030204" pitchFamily="34" charset="0"/>
                        </a:rPr>
                        <a:t>“foundations,” “apostles”</a:t>
                      </a:r>
                    </a:p>
                  </a:txBody>
                  <a:tcPr anchor="ctr"/>
                </a:tc>
                <a:tc>
                  <a:txBody>
                    <a:bodyPr/>
                    <a:lstStyle/>
                    <a:p>
                      <a:pPr algn="ctr"/>
                      <a:r>
                        <a:rPr lang="en-US" sz="2400" b="1" dirty="0">
                          <a:latin typeface="Calibri" panose="020F0502020204030204" pitchFamily="34" charset="0"/>
                          <a:cs typeface="Calibri" panose="020F0502020204030204" pitchFamily="34" charset="0"/>
                        </a:rPr>
                        <a:t>(21:14)</a:t>
                      </a:r>
                    </a:p>
                  </a:txBody>
                  <a:tcPr anchor="ctr"/>
                </a:tc>
                <a:extLst>
                  <a:ext uri="{0D108BD9-81ED-4DB2-BD59-A6C34878D82A}">
                    <a16:rowId xmlns:a16="http://schemas.microsoft.com/office/drawing/2014/main" val="2518479315"/>
                  </a:ext>
                </a:extLst>
              </a:tr>
              <a:tr h="742246">
                <a:tc>
                  <a:txBody>
                    <a:bodyPr/>
                    <a:lstStyle/>
                    <a:p>
                      <a:pPr marL="457200" indent="-457200" algn="l" defTabSz="914400" rtl="0" eaLnBrk="1" latinLnBrk="0" hangingPunct="1">
                        <a:buClr>
                          <a:srgbClr val="0000FF"/>
                        </a:buClr>
                        <a:buFont typeface="+mj-lt"/>
                        <a:buAutoNum type="arabicPeriod" startAt="4"/>
                      </a:pPr>
                      <a:r>
                        <a:rPr lang="en-US" sz="2400" b="1" kern="1200" dirty="0">
                          <a:solidFill>
                            <a:schemeClr val="dk1"/>
                          </a:solidFill>
                          <a:latin typeface="Calibri" panose="020F0502020204030204" pitchFamily="34" charset="0"/>
                          <a:ea typeface="+mn-ea"/>
                          <a:cs typeface="Calibri" panose="020F0502020204030204" pitchFamily="34" charset="0"/>
                        </a:rPr>
                        <a:t>“high”</a:t>
                      </a:r>
                    </a:p>
                  </a:txBody>
                  <a:tcPr anchor="ctr"/>
                </a:tc>
                <a:tc>
                  <a:txBody>
                    <a:bodyPr/>
                    <a:lstStyle/>
                    <a:p>
                      <a:pPr algn="ctr"/>
                      <a:r>
                        <a:rPr lang="en-US" sz="2400" b="1" dirty="0">
                          <a:latin typeface="Calibri" panose="020F0502020204030204" pitchFamily="34" charset="0"/>
                          <a:cs typeface="Calibri" panose="020F0502020204030204" pitchFamily="34" charset="0"/>
                        </a:rPr>
                        <a:t>(21:12)</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10"/>
                        <a:tabLst/>
                        <a:defRPr/>
                      </a:pPr>
                      <a:r>
                        <a:rPr lang="en-US" sz="2400" b="1" kern="1200" dirty="0">
                          <a:solidFill>
                            <a:schemeClr val="dk1"/>
                          </a:solidFill>
                          <a:latin typeface="Calibri" panose="020F0502020204030204" pitchFamily="34" charset="0"/>
                          <a:ea typeface="+mn-ea"/>
                          <a:cs typeface="Calibri" panose="020F0502020204030204" pitchFamily="34" charset="0"/>
                        </a:rPr>
                        <a:t>“street”</a:t>
                      </a:r>
                    </a:p>
                  </a:txBody>
                  <a:tcPr anchor="ctr"/>
                </a:tc>
                <a:tc>
                  <a:txBody>
                    <a:bodyPr/>
                    <a:lstStyle/>
                    <a:p>
                      <a:pPr algn="ctr"/>
                      <a:r>
                        <a:rPr lang="en-US" sz="2400" b="1" dirty="0">
                          <a:latin typeface="Calibri" panose="020F0502020204030204" pitchFamily="34" charset="0"/>
                          <a:cs typeface="Calibri" panose="020F0502020204030204" pitchFamily="34" charset="0"/>
                        </a:rPr>
                        <a:t>(21:21)</a:t>
                      </a:r>
                    </a:p>
                  </a:txBody>
                  <a:tcPr anchor="ctr"/>
                </a:tc>
                <a:extLst>
                  <a:ext uri="{0D108BD9-81ED-4DB2-BD59-A6C34878D82A}">
                    <a16:rowId xmlns:a16="http://schemas.microsoft.com/office/drawing/2014/main" val="2147978858"/>
                  </a:ext>
                </a:extLst>
              </a:tr>
              <a:tr h="742246">
                <a:tc>
                  <a:txBody>
                    <a:bodyPr/>
                    <a:lstStyle/>
                    <a:p>
                      <a:pPr marL="457200" indent="-457200" algn="l" defTabSz="914400" rtl="0" eaLnBrk="1" latinLnBrk="0" hangingPunct="1">
                        <a:buClr>
                          <a:srgbClr val="0000FF"/>
                        </a:buClr>
                        <a:buFont typeface="+mj-lt"/>
                        <a:buAutoNum type="arabicPeriod" startAt="5"/>
                      </a:pPr>
                      <a:r>
                        <a:rPr lang="en-US" sz="2400" b="1" kern="1200" dirty="0">
                          <a:solidFill>
                            <a:schemeClr val="dk1"/>
                          </a:solidFill>
                          <a:latin typeface="Calibri" panose="020F0502020204030204" pitchFamily="34" charset="0"/>
                          <a:ea typeface="+mn-ea"/>
                          <a:cs typeface="Calibri" panose="020F0502020204030204" pitchFamily="34" charset="0"/>
                        </a:rPr>
                        <a:t>“seventy-two yards”</a:t>
                      </a:r>
                    </a:p>
                  </a:txBody>
                  <a:tcPr anchor="ctr"/>
                </a:tc>
                <a:tc>
                  <a:txBody>
                    <a:bodyPr/>
                    <a:lstStyle/>
                    <a:p>
                      <a:pPr algn="ctr"/>
                      <a:r>
                        <a:rPr lang="en-US" sz="2400" b="1" dirty="0">
                          <a:latin typeface="Calibri" panose="020F0502020204030204" pitchFamily="34" charset="0"/>
                          <a:cs typeface="Calibri" panose="020F0502020204030204" pitchFamily="34" charset="0"/>
                        </a:rPr>
                        <a:t>(21:17)</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11"/>
                        <a:tabLst/>
                        <a:defRPr/>
                      </a:pPr>
                      <a:r>
                        <a:rPr lang="en-US" sz="2400" b="1" kern="1200" dirty="0">
                          <a:solidFill>
                            <a:schemeClr val="dk1"/>
                          </a:solidFill>
                          <a:latin typeface="Calibri" panose="020F0502020204030204" pitchFamily="34" charset="0"/>
                          <a:ea typeface="+mn-ea"/>
                          <a:cs typeface="Calibri" panose="020F0502020204030204" pitchFamily="34" charset="0"/>
                        </a:rPr>
                        <a:t>“river”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Calibri" panose="020F0502020204030204" pitchFamily="34" charset="0"/>
                          <a:cs typeface="Calibri" panose="020F0502020204030204" pitchFamily="34" charset="0"/>
                        </a:rPr>
                        <a:t>(22:1)</a:t>
                      </a:r>
                    </a:p>
                  </a:txBody>
                  <a:tcPr anchor="ctr"/>
                </a:tc>
                <a:extLst>
                  <a:ext uri="{0D108BD9-81ED-4DB2-BD59-A6C34878D82A}">
                    <a16:rowId xmlns:a16="http://schemas.microsoft.com/office/drawing/2014/main" val="2324918292"/>
                  </a:ext>
                </a:extLst>
              </a:tr>
              <a:tr h="742246">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6"/>
                        <a:tabLst/>
                        <a:defRPr/>
                      </a:pPr>
                      <a:r>
                        <a:rPr lang="en-US" sz="2400" b="1" kern="1200" dirty="0">
                          <a:solidFill>
                            <a:schemeClr val="dk1"/>
                          </a:solidFill>
                          <a:latin typeface="Calibri" panose="020F0502020204030204" pitchFamily="34" charset="0"/>
                          <a:ea typeface="+mn-ea"/>
                          <a:cs typeface="Calibri" panose="020F0502020204030204" pitchFamily="34" charset="0"/>
                        </a:rPr>
                        <a:t>“gates”</a:t>
                      </a:r>
                    </a:p>
                  </a:txBody>
                  <a:tcPr anchor="ctr"/>
                </a:tc>
                <a:tc>
                  <a:txBody>
                    <a:bodyPr/>
                    <a:lstStyle/>
                    <a:p>
                      <a:pPr algn="ctr"/>
                      <a:r>
                        <a:rPr lang="en-US" sz="2400" b="1" dirty="0">
                          <a:latin typeface="Calibri" panose="020F0502020204030204" pitchFamily="34" charset="0"/>
                          <a:cs typeface="Calibri" panose="020F0502020204030204" pitchFamily="34" charset="0"/>
                        </a:rPr>
                        <a:t>(21:12)</a:t>
                      </a: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12"/>
                        <a:tabLst/>
                        <a:defRPr/>
                      </a:pPr>
                      <a:r>
                        <a:rPr lang="en-US" sz="2400" b="1" kern="1200" dirty="0">
                          <a:solidFill>
                            <a:schemeClr val="dk1"/>
                          </a:solidFill>
                          <a:latin typeface="Calibri" panose="020F0502020204030204" pitchFamily="34" charset="0"/>
                          <a:ea typeface="+mn-ea"/>
                          <a:cs typeface="Calibri" panose="020F0502020204030204" pitchFamily="34" charset="0"/>
                        </a:rPr>
                        <a:t>“tree of life”</a:t>
                      </a:r>
                    </a:p>
                  </a:txBody>
                  <a:tcPr anchor="ctr"/>
                </a:tc>
                <a:tc>
                  <a:txBody>
                    <a:bodyPr/>
                    <a:lstStyle/>
                    <a:p>
                      <a:pPr algn="ctr"/>
                      <a:r>
                        <a:rPr lang="en-US" sz="2400" b="1" dirty="0">
                          <a:latin typeface="Calibri" panose="020F0502020204030204" pitchFamily="34" charset="0"/>
                          <a:cs typeface="Calibri" panose="020F0502020204030204" pitchFamily="34" charset="0"/>
                        </a:rPr>
                        <a:t>(22:2)</a:t>
                      </a:r>
                    </a:p>
                  </a:txBody>
                  <a:tcPr anchor="ctr"/>
                </a:tc>
                <a:extLst>
                  <a:ext uri="{0D108BD9-81ED-4DB2-BD59-A6C34878D82A}">
                    <a16:rowId xmlns:a16="http://schemas.microsoft.com/office/drawing/2014/main" val="746867522"/>
                  </a:ext>
                </a:extLst>
              </a:tr>
              <a:tr h="742246">
                <a:tc>
                  <a:txBody>
                    <a:bodyPr/>
                    <a:lstStyle/>
                    <a:p>
                      <a:pPr marL="0" indent="0">
                        <a:buFont typeface="+mj-lt"/>
                        <a:buNone/>
                      </a:pPr>
                      <a:endParaRPr lang="en-US" sz="2400" b="1" dirty="0">
                        <a:latin typeface="Calibri" panose="020F0502020204030204" pitchFamily="34" charset="0"/>
                        <a:cs typeface="Calibri" panose="020F0502020204030204" pitchFamily="34" charset="0"/>
                      </a:endParaRPr>
                    </a:p>
                  </a:txBody>
                  <a:tcPr anchor="ctr"/>
                </a:tc>
                <a:tc>
                  <a:txBody>
                    <a:bodyPr/>
                    <a:lstStyle/>
                    <a:p>
                      <a:pPr algn="ctr"/>
                      <a:endParaRPr lang="en-US" sz="2400" b="1" dirty="0">
                        <a:latin typeface="Calibri" panose="020F0502020204030204" pitchFamily="34" charset="0"/>
                        <a:cs typeface="Calibri" panose="020F0502020204030204" pitchFamily="34" charset="0"/>
                      </a:endParaRPr>
                    </a:p>
                  </a:txBody>
                  <a:tcPr anchor="ctr"/>
                </a:tc>
                <a:tc>
                  <a:txBody>
                    <a:bodyPr/>
                    <a:lstStyle/>
                    <a:p>
                      <a:pPr marL="457200" marR="0" lvl="0" indent="-457200" algn="l" defTabSz="914400" rtl="0" eaLnBrk="1" fontAlgn="auto" latinLnBrk="0" hangingPunct="1">
                        <a:lnSpc>
                          <a:spcPct val="100000"/>
                        </a:lnSpc>
                        <a:spcBef>
                          <a:spcPts val="0"/>
                        </a:spcBef>
                        <a:spcAft>
                          <a:spcPts val="0"/>
                        </a:spcAft>
                        <a:buClr>
                          <a:srgbClr val="0000FF"/>
                        </a:buClr>
                        <a:buSzTx/>
                        <a:buFont typeface="+mj-lt"/>
                        <a:buAutoNum type="arabicPeriod" startAt="13"/>
                        <a:tabLst/>
                        <a:defRPr/>
                      </a:pPr>
                      <a:r>
                        <a:rPr lang="en-US" sz="2400" b="1" kern="1200" dirty="0">
                          <a:solidFill>
                            <a:schemeClr val="dk1"/>
                          </a:solidFill>
                          <a:latin typeface="Calibri" panose="020F0502020204030204" pitchFamily="34" charset="0"/>
                          <a:ea typeface="+mn-ea"/>
                          <a:cs typeface="Calibri" panose="020F0502020204030204" pitchFamily="34" charset="0"/>
                        </a:rPr>
                        <a:t>“fruit,” “month,” “nations,” “leaves”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Calibri" panose="020F0502020204030204" pitchFamily="34" charset="0"/>
                          <a:cs typeface="Calibri" panose="020F0502020204030204" pitchFamily="34" charset="0"/>
                        </a:rPr>
                        <a:t>(22:2)</a:t>
                      </a:r>
                    </a:p>
                    <a:p>
                      <a:pPr algn="ctr"/>
                      <a:endParaRPr lang="en-US" sz="2400" b="1"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31527514"/>
                  </a:ext>
                </a:extLst>
              </a:tr>
            </a:tbl>
          </a:graphicData>
        </a:graphic>
      </p:graphicFrame>
    </p:spTree>
    <p:extLst>
      <p:ext uri="{BB962C8B-B14F-4D97-AF65-F5344CB8AC3E}">
        <p14:creationId xmlns:p14="http://schemas.microsoft.com/office/powerpoint/2010/main" val="4283042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Eternal State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After Theocratic Administrator Restoration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New Creation &amp; Not Renovation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Literal Nature</a:t>
            </a:r>
          </a:p>
          <a:p>
            <a:pPr marL="463550" indent="-463550"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rPr>
              <a:t>Continuation of the Davidic Throne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Description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39000" y="2438400"/>
            <a:ext cx="1524000" cy="2063712"/>
          </a:xfrm>
        </p:spPr>
      </p:pic>
    </p:spTree>
    <p:extLst>
      <p:ext uri="{BB962C8B-B14F-4D97-AF65-F5344CB8AC3E}">
        <p14:creationId xmlns:p14="http://schemas.microsoft.com/office/powerpoint/2010/main" val="1760710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845216383"/>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0FCB4C3-C742-4DDE-B6CA-2F8718326F21}"/>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4B16F356-FC16-4B20-A141-F050897C59F4}"/>
              </a:ext>
            </a:extLst>
          </p:cNvPr>
          <p:cNvSpPr>
            <a:spLocks noChangeArrowheads="1"/>
          </p:cNvSpPr>
          <p:nvPr/>
        </p:nvSpPr>
        <p:spPr bwMode="auto">
          <a:xfrm>
            <a:off x="76200" y="0"/>
            <a:ext cx="8991600" cy="2523768"/>
          </a:xfrm>
          <a:prstGeom prst="rect">
            <a:avLst/>
          </a:prstGeom>
          <a:noFill/>
          <a:ln w="28575">
            <a:noFill/>
            <a:miter lim="800000"/>
            <a:headEnd/>
            <a:tailEnd/>
          </a:ln>
        </p:spPr>
        <p:txBody>
          <a:bodyPr wrap="square">
            <a:spAutoFit/>
          </a:bodyPr>
          <a:lstStyle/>
          <a:p>
            <a:pPr algn="ctr">
              <a:spcAft>
                <a:spcPts val="1200"/>
              </a:spcAft>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Samuel 7:16</a:t>
            </a:r>
          </a:p>
          <a:p>
            <a:pPr algn="just">
              <a:defRPr/>
            </a:pPr>
            <a:r>
              <a:rPr lang="en-US" sz="3600" dirty="0">
                <a:latin typeface="Calibri" panose="020F0502020204030204" pitchFamily="34" charset="0"/>
                <a:cs typeface="Calibri" panose="020F0502020204030204" pitchFamily="34" charset="0"/>
              </a:rPr>
              <a:t>Your house and your kingdom shall endure before Me forever; your throne shall be established </a:t>
            </a:r>
            <a:r>
              <a:rPr lang="en-US" sz="3600" b="1" u="sng" dirty="0">
                <a:solidFill>
                  <a:srgbClr val="FFFFCC"/>
                </a:solidFill>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C910FFD-9D97-4FF5-A54F-0D3A05AD90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0040" y="2590800"/>
            <a:ext cx="3423920" cy="2286000"/>
          </a:xfrm>
          <a:prstGeom prst="rect">
            <a:avLst/>
          </a:prstGeom>
        </p:spPr>
      </p:pic>
    </p:spTree>
    <p:extLst>
      <p:ext uri="{BB962C8B-B14F-4D97-AF65-F5344CB8AC3E}">
        <p14:creationId xmlns:p14="http://schemas.microsoft.com/office/powerpoint/2010/main" val="2310154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096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4. David’s Eternal Throne</a:t>
            </a:r>
          </a:p>
        </p:txBody>
      </p:sp>
      <p:sp>
        <p:nvSpPr>
          <p:cNvPr id="16387" name="Rectangle 3"/>
          <p:cNvSpPr>
            <a:spLocks noGrp="1" noChangeArrowheads="1"/>
          </p:cNvSpPr>
          <p:nvPr>
            <p:ph type="body" sz="half" idx="2"/>
          </p:nvPr>
        </p:nvSpPr>
        <p:spPr>
          <a:xfrm>
            <a:off x="1162050" y="1143000"/>
            <a:ext cx="6819900" cy="5486400"/>
          </a:xfrm>
        </p:spPr>
        <p:txBody>
          <a:bodyPr/>
          <a:lstStyle/>
          <a:p>
            <a:pPr marL="461963" indent="-461963" eaLnBrk="1" hangingPunct="1">
              <a:spcBef>
                <a:spcPts val="0"/>
              </a:spcBef>
              <a:spcAft>
                <a:spcPts val="1200"/>
              </a:spcAft>
              <a:defRPr/>
            </a:pPr>
            <a:r>
              <a:rPr lang="en-US" dirty="0">
                <a:effectLst/>
              </a:rPr>
              <a:t>Psalms 89:3–4, 34–37; 45:6; 72:5, 17 </a:t>
            </a:r>
          </a:p>
          <a:p>
            <a:pPr marL="461963" indent="-461963" eaLnBrk="1" hangingPunct="1">
              <a:spcBef>
                <a:spcPts val="0"/>
              </a:spcBef>
              <a:spcAft>
                <a:spcPts val="1200"/>
              </a:spcAft>
              <a:defRPr/>
            </a:pPr>
            <a:r>
              <a:rPr lang="en-US" dirty="0">
                <a:effectLst/>
              </a:rPr>
              <a:t>Isaiah 9:6–7 </a:t>
            </a:r>
          </a:p>
          <a:p>
            <a:pPr marL="461963" indent="-461963" eaLnBrk="1" hangingPunct="1">
              <a:spcBef>
                <a:spcPts val="0"/>
              </a:spcBef>
              <a:spcAft>
                <a:spcPts val="1200"/>
              </a:spcAft>
              <a:defRPr/>
            </a:pPr>
            <a:r>
              <a:rPr lang="en-US" dirty="0">
                <a:effectLst/>
              </a:rPr>
              <a:t>Jeremiah 33:14–17, 20–21</a:t>
            </a:r>
          </a:p>
          <a:p>
            <a:pPr marL="461963" indent="-461963" eaLnBrk="1" hangingPunct="1">
              <a:spcBef>
                <a:spcPts val="0"/>
              </a:spcBef>
              <a:spcAft>
                <a:spcPts val="1200"/>
              </a:spcAft>
              <a:defRPr/>
            </a:pPr>
            <a:r>
              <a:rPr lang="en-US" dirty="0">
                <a:effectLst/>
              </a:rPr>
              <a:t>Ezekiel 37:24–28</a:t>
            </a:r>
          </a:p>
          <a:p>
            <a:pPr marL="461963" indent="-461963" eaLnBrk="1" hangingPunct="1">
              <a:spcBef>
                <a:spcPts val="0"/>
              </a:spcBef>
              <a:spcAft>
                <a:spcPts val="1200"/>
              </a:spcAft>
              <a:defRPr/>
            </a:pPr>
            <a:r>
              <a:rPr lang="en-US" dirty="0">
                <a:effectLst/>
              </a:rPr>
              <a:t>Daniel 2:44; 7:13–14 </a:t>
            </a:r>
          </a:p>
          <a:p>
            <a:pPr marL="461963" indent="-461963" eaLnBrk="1" hangingPunct="1">
              <a:spcBef>
                <a:spcPts val="0"/>
              </a:spcBef>
              <a:spcAft>
                <a:spcPts val="1200"/>
              </a:spcAft>
              <a:defRPr/>
            </a:pPr>
            <a:r>
              <a:rPr lang="en-US" dirty="0">
                <a:effectLst/>
              </a:rPr>
              <a:t>Luke 1:30–33</a:t>
            </a:r>
          </a:p>
          <a:p>
            <a:pPr marL="461963" indent="-461963" eaLnBrk="1" hangingPunct="1">
              <a:spcBef>
                <a:spcPts val="0"/>
              </a:spcBef>
              <a:spcAft>
                <a:spcPts val="1200"/>
              </a:spcAft>
              <a:defRPr/>
            </a:pPr>
            <a:r>
              <a:rPr lang="en-US" dirty="0">
                <a:effectLst/>
              </a:rPr>
              <a:t>1 Timothy 1:17; </a:t>
            </a:r>
          </a:p>
          <a:p>
            <a:pPr marL="461963" indent="-461963" eaLnBrk="1" hangingPunct="1">
              <a:spcBef>
                <a:spcPts val="0"/>
              </a:spcBef>
              <a:spcAft>
                <a:spcPts val="1200"/>
              </a:spcAft>
              <a:defRPr/>
            </a:pPr>
            <a:r>
              <a:rPr lang="en-US" dirty="0">
                <a:effectLst/>
              </a:rPr>
              <a:t>Revelation 11:15</a:t>
            </a:r>
            <a:endParaRPr lang="en-US" sz="3600" dirty="0">
              <a:effectLst/>
            </a:endParaRP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033274" y="4080734"/>
            <a:ext cx="1882126" cy="2548666"/>
          </a:xfrm>
        </p:spPr>
      </p:pic>
    </p:spTree>
    <p:extLst>
      <p:ext uri="{BB962C8B-B14F-4D97-AF65-F5344CB8AC3E}">
        <p14:creationId xmlns:p14="http://schemas.microsoft.com/office/powerpoint/2010/main" val="672618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048A3AF-124F-4747-B8C6-E074BF5A4311}"/>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76200" y="0"/>
            <a:ext cx="8991600" cy="400109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4000" dirty="0">
                <a:effectLst>
                  <a:outerShdw blurRad="38100" dist="38100" dir="2700000" algn="tl">
                    <a:srgbClr val="000000">
                      <a:alpha val="43137"/>
                    </a:srgbClr>
                  </a:outerShdw>
                </a:effectLst>
                <a:latin typeface="Calibri" panose="020F0502020204030204" pitchFamily="34" charset="0"/>
              </a:rPr>
              <a:t>‘The kingdom of the world has become the kingdom of our Lord and of His Christ</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800" b="1" u="sng" dirty="0">
                <a:solidFill>
                  <a:srgbClr val="FFFFCC"/>
                </a:solidFill>
                <a:effectLst>
                  <a:outerShdw blurRad="38100" dist="38100" dir="2700000" algn="tl">
                    <a:srgbClr val="000000">
                      <a:alpha val="43137"/>
                    </a:srgbClr>
                  </a:outerShdw>
                </a:effectLst>
                <a:latin typeface="Calibri" panose="020F0502020204030204" pitchFamily="34" charset="0"/>
              </a:rPr>
              <a:t>He will reign forever and ever</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45245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457450" y="228600"/>
            <a:ext cx="4229100" cy="103660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Lewis Sperry Chafer</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vol. 5,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Kregel Publications, 1993), 360, 373-74.</a:t>
            </a:r>
          </a:p>
        </p:txBody>
      </p:sp>
      <p:sp>
        <p:nvSpPr>
          <p:cNvPr id="57347" name="Content Placeholder 2"/>
          <p:cNvSpPr>
            <a:spLocks noGrp="1"/>
          </p:cNvSpPr>
          <p:nvPr>
            <p:ph idx="1"/>
          </p:nvPr>
        </p:nvSpPr>
        <p:spPr>
          <a:xfrm>
            <a:off x="76200" y="1600200"/>
            <a:ext cx="8915400" cy="4343400"/>
          </a:xfrm>
        </p:spPr>
        <p:txBody>
          <a:bodyPr/>
          <a:lstStyle/>
          <a:p>
            <a:pPr marL="0" indent="0" algn="just" eaLnBrk="1" hangingPunct="1">
              <a:buFont typeface="Arial" panose="020B0604020202020204" pitchFamily="34" charset="0"/>
              <a:buNone/>
              <a:defRPr/>
            </a:pPr>
            <a:r>
              <a:rPr lang="en-US" dirty="0">
                <a:effectLst/>
              </a:rPr>
              <a:t>“The delivery to God of a now unmarred kingdom does not imply the release of authority on the part of the Son. . . . The distinction to be noted lies between the presentation to the Father of a restored authority and the supposed abrogation of a throne on the part of the Son. The latter is neither required in the text nor even intimated. The picture presented in Revelation 22:3 is of the New Jerusalem in the eternal state, and it is declared that ‘the throne of God and of the Lamb shall be in it.’”</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73124"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Tree>
    <p:extLst>
      <p:ext uri="{BB962C8B-B14F-4D97-AF65-F5344CB8AC3E}">
        <p14:creationId xmlns:p14="http://schemas.microsoft.com/office/powerpoint/2010/main" val="3845144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76301"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Alva J. McClain</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Alva J. McClain, </a:t>
            </a:r>
            <a:r>
              <a:rPr lang="en-US" sz="1600" i="1" dirty="0">
                <a:solidFill>
                  <a:schemeClr val="tx1"/>
                </a:solidFill>
                <a:effectLst>
                  <a:outerShdw blurRad="38100" dist="38100" dir="2700000" algn="tl">
                    <a:srgbClr val="000000">
                      <a:alpha val="43137"/>
                    </a:srgbClr>
                  </a:outerShdw>
                </a:effectLst>
              </a:rPr>
              <a:t>The Greatness of the Kingdom: An Inductive Study of the Kingdom of God as Set Forth in the Scriptures</a:t>
            </a:r>
            <a:r>
              <a:rPr lang="en-US" sz="1600" dirty="0">
                <a:solidFill>
                  <a:schemeClr val="tx1"/>
                </a:solidFill>
                <a:effectLst>
                  <a:outerShdw blurRad="38100" dist="38100" dir="2700000" algn="tl">
                    <a:srgbClr val="000000">
                      <a:alpha val="43137"/>
                    </a:srgbClr>
                  </a:outerShdw>
                </a:effectLst>
              </a:rPr>
              <a:t> (Grand Rapids: Zondervan, 1959), 513.</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114300" y="1524000"/>
            <a:ext cx="8915400" cy="5181600"/>
          </a:xfrm>
        </p:spPr>
        <p:txBody>
          <a:bodyPr/>
          <a:lstStyle/>
          <a:p>
            <a:pPr marL="0" indent="0" algn="just" eaLnBrk="1" hangingPunct="1">
              <a:buFont typeface="Arial" panose="020B0604020202020204" pitchFamily="34" charset="0"/>
              <a:buNone/>
              <a:defRPr/>
            </a:pPr>
            <a:r>
              <a:rPr lang="en-US" sz="3100" dirty="0">
                <a:effectLst/>
              </a:rPr>
              <a:t>“As we passed from chapter 20 into chapter 21 of the Apocalypse, therefore, we stand at the junction point between two worlds and between two kingdoms. It is the end of the “first” or “natural” order of things, and the beginning of the final order of things. Here also the mediatorial kingdom of our Lord ends, not by abolition, but by its mergence into the Universal Kingdom of God. Thus, it is perpetuated forever, no longer as a separate entity, but in indissoluble union with the original Kingdom of God from which it sprang.”</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8600" y="136874"/>
            <a:ext cx="741871" cy="1112806"/>
          </a:xfrm>
          <a:prstGeom prst="rect">
            <a:avLst/>
          </a:prstGeom>
        </p:spPr>
      </p:pic>
    </p:spTree>
    <p:extLst>
      <p:ext uri="{BB962C8B-B14F-4D97-AF65-F5344CB8AC3E}">
        <p14:creationId xmlns:p14="http://schemas.microsoft.com/office/powerpoint/2010/main" val="1112897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76301"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Alva J. McClain</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Alva J. McClain, </a:t>
            </a:r>
            <a:r>
              <a:rPr lang="en-US" sz="1600" i="1" dirty="0">
                <a:solidFill>
                  <a:schemeClr val="tx1"/>
                </a:solidFill>
                <a:effectLst>
                  <a:outerShdw blurRad="38100" dist="38100" dir="2700000" algn="tl">
                    <a:srgbClr val="000000">
                      <a:alpha val="43137"/>
                    </a:srgbClr>
                  </a:outerShdw>
                </a:effectLst>
              </a:rPr>
              <a:t>The Greatness of the Kingdom: An Inductive Study of the Kingdom of God as Set Forth in the Scriptures</a:t>
            </a:r>
            <a:r>
              <a:rPr lang="en-US" sz="1600" dirty="0">
                <a:solidFill>
                  <a:schemeClr val="tx1"/>
                </a:solidFill>
                <a:effectLst>
                  <a:outerShdw blurRad="38100" dist="38100" dir="2700000" algn="tl">
                    <a:srgbClr val="000000">
                      <a:alpha val="43137"/>
                    </a:srgbClr>
                  </a:outerShdw>
                </a:effectLst>
              </a:rPr>
              <a:t> (Grand Rapids: Zondervan, 1959), 513.</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76200" y="1524000"/>
            <a:ext cx="8915400" cy="4343400"/>
          </a:xfrm>
        </p:spPr>
        <p:txBody>
          <a:bodyPr/>
          <a:lstStyle/>
          <a:p>
            <a:pPr marL="0" indent="0" algn="just" eaLnBrk="1" hangingPunct="1">
              <a:buFont typeface="Arial" panose="020B0604020202020204" pitchFamily="34" charset="0"/>
              <a:buNone/>
              <a:defRPr/>
            </a:pPr>
            <a:r>
              <a:rPr lang="en-US" sz="2500" dirty="0">
                <a:effectLst/>
              </a:rPr>
              <a:t>“What will happen is succinctly described in St. Paul’s classic passage on the subject: ‘Then cometh the end, when he shall have delivered up the kingdom to God, even the Father; when he shall have put down all rule and all authority and power. . . . And when all things shall be subdued unto him, then shall the Son also himself be subject unto him that put all things under him, that God may be all in all’ (1 Cor. 15:24, 28). This does not mean the end of our Lord’s regal activity, but rather that from here onward in the unity of the Godhead He reigns with the Father as eternal Son. There are no longer two thrones, one His Messianic Throne and the other the Father’s Throne, as our Lord indicated in Revelation 3:21. In the final Kingdom there is but one throne, and it is ‘the throne of God and of the Lamb’” (22:3).”</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8" name="Picture 7">
            <a:extLst>
              <a:ext uri="{FF2B5EF4-FFF2-40B4-BE49-F238E27FC236}">
                <a16:creationId xmlns:a16="http://schemas.microsoft.com/office/drawing/2014/main" id="{3B58B209-F8B0-4C9C-A858-534E5FC67E8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8600" y="136874"/>
            <a:ext cx="741871" cy="1112806"/>
          </a:xfrm>
          <a:prstGeom prst="rect">
            <a:avLst/>
          </a:prstGeom>
        </p:spPr>
      </p:pic>
    </p:spTree>
    <p:extLst>
      <p:ext uri="{BB962C8B-B14F-4D97-AF65-F5344CB8AC3E}">
        <p14:creationId xmlns:p14="http://schemas.microsoft.com/office/powerpoint/2010/main" val="205794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8628" y="45701"/>
            <a:ext cx="8534400" cy="838200"/>
          </a:xfrm>
        </p:spPr>
        <p:txBody>
          <a:bodyPr/>
          <a:lstStyle/>
          <a:p>
            <a:pPr algn="ctr" eaLnBrk="1" hangingPunct="1"/>
            <a:r>
              <a:rPr lang="en-US" sz="3600" dirty="0"/>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2911021734"/>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lang="en-US" sz="2800" b="1" u="sng" kern="1200" noProof="0" dirty="0">
                          <a:solidFill>
                            <a:srgbClr val="FFFFCC"/>
                          </a:solidFill>
                          <a:effectLst>
                            <a:outerShdw blurRad="38100" dist="38100" dir="2700000" algn="tl">
                              <a:srgbClr val="000000"/>
                            </a:outerShdw>
                          </a:effectLst>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2453281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428750" y="228314"/>
            <a:ext cx="6286500"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Michael J. Vlach</a:t>
            </a:r>
            <a:br>
              <a:rPr lang="en-US" altLang="en-US" sz="16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Michael J. Vlach, </a:t>
            </a:r>
            <a:r>
              <a:rPr lang="en-US" sz="1600" i="1" dirty="0">
                <a:solidFill>
                  <a:schemeClr val="tx1"/>
                </a:solidFill>
                <a:effectLst>
                  <a:outerShdw blurRad="38100" dist="38100" dir="2700000" algn="tl">
                    <a:srgbClr val="000000">
                      <a:alpha val="43137"/>
                    </a:srgbClr>
                  </a:outerShdw>
                </a:effectLst>
              </a:rPr>
              <a:t>Premillennialism: Why There Must Be a Future Earthly Kingdom of Jesus</a:t>
            </a:r>
            <a:r>
              <a:rPr lang="en-US" sz="1600" dirty="0">
                <a:solidFill>
                  <a:schemeClr val="tx1"/>
                </a:solidFill>
                <a:effectLst>
                  <a:outerShdw blurRad="38100" dist="38100" dir="2700000" algn="tl">
                    <a:srgbClr val="000000">
                      <a:alpha val="43137"/>
                    </a:srgbClr>
                  </a:outerShdw>
                </a:effectLst>
              </a:rPr>
              <a:t> (Los Angeles, CA: Theological Studies, 2015), 101–2.</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76200" y="1600200"/>
            <a:ext cx="8915400" cy="4343400"/>
          </a:xfrm>
        </p:spPr>
        <p:txBody>
          <a:bodyPr/>
          <a:lstStyle/>
          <a:p>
            <a:pPr marL="0" indent="0" algn="just" eaLnBrk="1" hangingPunct="1">
              <a:buFont typeface="Arial" panose="020B0604020202020204" pitchFamily="34" charset="0"/>
              <a:buNone/>
              <a:defRPr/>
            </a:pPr>
            <a:r>
              <a:rPr lang="en-US" sz="2600" dirty="0">
                <a:effectLst/>
              </a:rPr>
              <a:t>“The Father commissions Jesus to conquer and restore this fallen world on His behalf, and when Jesus accomplishes this task He then will subject Himself to the Father. Jesus’ mission is accomplished and the Father is pleased with His reign. Every square inch of this universe has been restored. At this point the reign of Jesus is followed by the universal reign of God the Father. This does not mean that Jesus ceases to reign. Revelation 11:15 says Jesus ‘will reign forever and ever.’…Messiah’s kingdom is then blended into the Father’s universal kingdom. Jesus’ prayer, ‘Thy kingdom come, Thy will be done on earth as it is in heaven’ (Matt. 6:10) is fully accomplished. Jesus’ kingdom does not end like earthly kingdoms do by defeat, but by fulfillment.”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4" name="Picture 3">
            <a:extLst>
              <a:ext uri="{FF2B5EF4-FFF2-40B4-BE49-F238E27FC236}">
                <a16:creationId xmlns:a16="http://schemas.microsoft.com/office/drawing/2014/main" id="{91B9B464-A0D6-4DA8-AC73-EBF31D35E0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2400" y="152400"/>
            <a:ext cx="888274" cy="1097280"/>
          </a:xfrm>
          <a:prstGeom prst="rect">
            <a:avLst/>
          </a:prstGeom>
        </p:spPr>
      </p:pic>
    </p:spTree>
    <p:extLst>
      <p:ext uri="{BB962C8B-B14F-4D97-AF65-F5344CB8AC3E}">
        <p14:creationId xmlns:p14="http://schemas.microsoft.com/office/powerpoint/2010/main" val="15489716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Eternal State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After Theocratic Administrator Restoration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New Creation &amp; Not Renovation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Literal Nature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Continuation of the Davidic Throne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Description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39000" y="2438400"/>
            <a:ext cx="1524000" cy="2063712"/>
          </a:xfrm>
        </p:spPr>
      </p:pic>
    </p:spTree>
    <p:extLst>
      <p:ext uri="{BB962C8B-B14F-4D97-AF65-F5344CB8AC3E}">
        <p14:creationId xmlns:p14="http://schemas.microsoft.com/office/powerpoint/2010/main" val="1134810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304800"/>
            <a:ext cx="8882217" cy="5120640"/>
          </a:xfrm>
          <a:prstGeom prst="rect">
            <a:avLst/>
          </a:prstGeom>
        </p:spPr>
      </p:pic>
    </p:spTree>
    <p:extLst>
      <p:ext uri="{BB962C8B-B14F-4D97-AF65-F5344CB8AC3E}">
        <p14:creationId xmlns:p14="http://schemas.microsoft.com/office/powerpoint/2010/main" val="3777438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295401" y="106394"/>
            <a:ext cx="6781799" cy="103660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Lewis Sperry Chafer</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vol. 5, </a:t>
            </a:r>
            <a:r>
              <a:rPr lang="en-US" altLang="en-US" sz="1600" i="1" dirty="0">
                <a:solidFill>
                  <a:schemeClr val="tx1"/>
                </a:solidFill>
                <a:effectLst>
                  <a:outerShdw blurRad="38100" dist="38100" dir="2700000" algn="tl">
                    <a:srgbClr val="000000">
                      <a:alpha val="43137"/>
                    </a:srgbClr>
                  </a:outerShdw>
                </a:effectLst>
              </a:rPr>
              <a:t>Systematic Theology</a:t>
            </a:r>
            <a:r>
              <a:rPr lang="en-US" altLang="en-US" sz="1600" dirty="0">
                <a:solidFill>
                  <a:schemeClr val="tx1"/>
                </a:solidFill>
                <a:effectLst>
                  <a:outerShdw blurRad="38100" dist="38100" dir="2700000" algn="tl">
                    <a:srgbClr val="000000">
                      <a:alpha val="43137"/>
                    </a:srgbClr>
                  </a:outerShdw>
                </a:effectLst>
              </a:rPr>
              <a:t> (Grand Rapids, MI: Kregel Publications, 1993), 359.</a:t>
            </a:r>
          </a:p>
        </p:txBody>
      </p:sp>
      <p:sp>
        <p:nvSpPr>
          <p:cNvPr id="57347" name="Content Placeholder 2"/>
          <p:cNvSpPr>
            <a:spLocks noGrp="1"/>
          </p:cNvSpPr>
          <p:nvPr>
            <p:ph idx="1"/>
          </p:nvPr>
        </p:nvSpPr>
        <p:spPr>
          <a:xfrm>
            <a:off x="114300" y="1600200"/>
            <a:ext cx="8915400" cy="4343400"/>
          </a:xfrm>
        </p:spPr>
        <p:txBody>
          <a:bodyPr/>
          <a:lstStyle/>
          <a:p>
            <a:pPr marL="0" indent="0" algn="just" eaLnBrk="1" hangingPunct="1">
              <a:spcBef>
                <a:spcPts val="0"/>
              </a:spcBef>
              <a:buFont typeface="Arial" panose="020B0604020202020204" pitchFamily="34" charset="0"/>
              <a:buNone/>
              <a:defRPr/>
            </a:pPr>
            <a:r>
              <a:rPr lang="en-US" sz="3000" dirty="0">
                <a:effectLst/>
              </a:rPr>
              <a:t>“</a:t>
            </a:r>
            <a:r>
              <a:rPr lang="en-US" sz="3000" dirty="0"/>
              <a:t>1. the release of Satan from the abyss, 2. the revolt on earth with judgments upon Satan and his armies, 3. the passing of the old heaven and old earth, 4. the great white throne judgment, 5. creation of a new heaven and new earth, 6. the descent of the bridal city from God out of heaven, and 7. the surrender of the mediatorial aspect of Christ's reign and adjustment to the eternal state immediately following</a:t>
            </a:r>
            <a:r>
              <a:rPr lang="en-US" sz="3000" i="1" dirty="0"/>
              <a:t>.”</a:t>
            </a:r>
            <a:endParaRPr lang="en-US" sz="3000" dirty="0">
              <a:effectLst/>
            </a:endParaRP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73124" cy="1371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Tree>
    <p:extLst>
      <p:ext uri="{BB962C8B-B14F-4D97-AF65-F5344CB8AC3E}">
        <p14:creationId xmlns:p14="http://schemas.microsoft.com/office/powerpoint/2010/main" val="1545650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8" y="228600"/>
            <a:ext cx="5749925" cy="762000"/>
          </a:xfrm>
        </p:spPr>
        <p:txBody>
          <a:bodyPr anchor="t"/>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rPr>
              <a:t>Satan’s Progressive Defeat</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210385" y="1143000"/>
            <a:ext cx="7543800" cy="5105400"/>
          </a:xfrm>
        </p:spPr>
        <p:txBody>
          <a:bodyPr/>
          <a:lstStyle/>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Initial eviction from heaven (Isa 14:12-15; Ezek 28:12-17)</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Eden (Gen 3:15)</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Pre-</a:t>
            </a:r>
            <a:r>
              <a:rPr lang="en-US" dirty="0" err="1">
                <a:effectLst>
                  <a:outerShdw blurRad="38100" dist="38100" dir="2700000" algn="tl">
                    <a:srgbClr val="000000">
                      <a:alpha val="43137"/>
                    </a:srgbClr>
                  </a:outerShdw>
                </a:effectLst>
                <a:latin typeface="Calibri" panose="020F0502020204030204" pitchFamily="34" charset="0"/>
              </a:rPr>
              <a:t>diluvian</a:t>
            </a:r>
            <a:r>
              <a:rPr lang="en-US" dirty="0">
                <a:effectLst>
                  <a:outerShdw blurRad="38100" dist="38100" dir="2700000" algn="tl">
                    <a:srgbClr val="000000">
                      <a:alpha val="43137"/>
                    </a:srgbClr>
                  </a:outerShdw>
                </a:effectLst>
                <a:latin typeface="Calibri" panose="020F0502020204030204" pitchFamily="34" charset="0"/>
              </a:rPr>
              <a:t> world (1 Pet 3:19-20)</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Cross (John 12:31; 16:11; Col 2:15; Heb 2:14; 1 John 3:8)</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rPr>
              <a:t>Mid point of the Tribulation (Rev 12:9)</a:t>
            </a:r>
          </a:p>
          <a:p>
            <a:pPr marL="461963" indent="-461963" eaLnBrk="1" hangingPunct="1">
              <a:spcBef>
                <a:spcPts val="600"/>
              </a:spcBef>
              <a:spcAft>
                <a:spcPts val="600"/>
              </a:spcAft>
              <a:buSzPct val="100000"/>
              <a:buFont typeface="+mj-lt"/>
              <a:buAutoNum type="arabicPeriod"/>
              <a:defRPr/>
            </a:pPr>
            <a:r>
              <a:rPr lang="en-US" dirty="0">
                <a:effectLst>
                  <a:outerShdw blurRad="38100" dist="38100" dir="2700000" algn="tl">
                    <a:srgbClr val="000000">
                      <a:alpha val="43137"/>
                    </a:srgbClr>
                  </a:outerShdw>
                </a:effectLst>
              </a:rPr>
              <a:t>Beginning of millennium (Rev 20:2-3)</a:t>
            </a:r>
          </a:p>
          <a:p>
            <a:pPr marL="461963" indent="-461963" eaLnBrk="1" hangingPunct="1">
              <a:spcBef>
                <a:spcPts val="600"/>
              </a:spcBef>
              <a:spcAft>
                <a:spcPts val="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End of millennium (Rev 20:10)</a:t>
            </a:r>
          </a:p>
        </p:txBody>
      </p:sp>
      <p:pic>
        <p:nvPicPr>
          <p:cNvPr id="58372" name="Picture 4">
            <a:extLst>
              <a:ext uri="{FF2B5EF4-FFF2-40B4-BE49-F238E27FC236}">
                <a16:creationId xmlns:a16="http://schemas.microsoft.com/office/drawing/2014/main" id="{CF819EE7-4BCF-49F9-B3FC-1401DC5E4A9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0902" y="1820069"/>
            <a:ext cx="1245424"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217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33400" y="228600"/>
            <a:ext cx="7924800" cy="838200"/>
          </a:xfrm>
        </p:spPr>
        <p:txBody>
          <a:bodyPr/>
          <a:lstStyle/>
          <a:p>
            <a:pPr algn="ctr" eaLnBrk="1" hangingPunct="1"/>
            <a:r>
              <a:rPr lang="en-US" altLang="en-US" sz="4000" dirty="0">
                <a:effectLst>
                  <a:outerShdw blurRad="38100" dist="38100" dir="2700000" algn="tl">
                    <a:srgbClr val="000000">
                      <a:alpha val="43137"/>
                    </a:srgbClr>
                  </a:outerShdw>
                </a:effectLst>
              </a:rPr>
              <a:t>The Eternal State</a:t>
            </a:r>
          </a:p>
        </p:txBody>
      </p:sp>
      <p:sp>
        <p:nvSpPr>
          <p:cNvPr id="16387" name="Rectangle 3"/>
          <p:cNvSpPr>
            <a:spLocks noGrp="1" noChangeArrowheads="1"/>
          </p:cNvSpPr>
          <p:nvPr>
            <p:ph type="body" sz="half" idx="2"/>
          </p:nvPr>
        </p:nvSpPr>
        <p:spPr>
          <a:xfrm>
            <a:off x="381000" y="1600200"/>
            <a:ext cx="8610600" cy="3962400"/>
          </a:xfrm>
        </p:spPr>
        <p:txBody>
          <a:bodyPr/>
          <a:lstStyle/>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After Theocratic Administrator Restoration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New Creation &amp; Not Renovation</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Literal Nature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Continuation of the Davidic Throne</a:t>
            </a:r>
          </a:p>
          <a:p>
            <a:pPr marL="463550" indent="-463550"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Eternal State’s Description</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39000" y="2438400"/>
            <a:ext cx="1524000" cy="2063712"/>
          </a:xfrm>
        </p:spPr>
      </p:pic>
    </p:spTree>
    <p:extLst>
      <p:ext uri="{BB962C8B-B14F-4D97-AF65-F5344CB8AC3E}">
        <p14:creationId xmlns:p14="http://schemas.microsoft.com/office/powerpoint/2010/main" val="314869123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18878</TotalTime>
  <Words>2118</Words>
  <Application>Microsoft Office PowerPoint</Application>
  <PresentationFormat>On-screen Show (4:3)</PresentationFormat>
  <Paragraphs>277</Paragraphs>
  <Slides>52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Lucida Blackletter</vt:lpstr>
      <vt:lpstr>Times New Roman</vt:lpstr>
      <vt:lpstr>Wingdings</vt:lpstr>
      <vt:lpstr>Azure</vt:lpstr>
      <vt:lpstr>PowerPoint Presentation</vt:lpstr>
      <vt:lpstr>The Coming Kingdom Chapter 14</vt:lpstr>
      <vt:lpstr>Kingdom Study Outline</vt:lpstr>
      <vt:lpstr>1. Kingdom Throughout the Bible</vt:lpstr>
      <vt:lpstr>1. Kingdom Throughout the Bible</vt:lpstr>
      <vt:lpstr>PowerPoint Presentation</vt:lpstr>
      <vt:lpstr>Lewis Sperry Chafer vol. 5, Systematic Theology (Grand Rapids, MI: Kregel Publications, 1993), 359.</vt:lpstr>
      <vt:lpstr>Satan’s Progressive Defeat</vt:lpstr>
      <vt:lpstr>The Eternal State</vt:lpstr>
      <vt:lpstr>The Eternal State</vt:lpstr>
      <vt:lpstr>PowerPoint Presentation</vt:lpstr>
      <vt:lpstr>Charles Ryrie Basic Theology, Page 511</vt:lpstr>
      <vt:lpstr>PowerPoint Presentation</vt:lpstr>
      <vt:lpstr>PowerPoint Presentation</vt:lpstr>
      <vt:lpstr>PowerPoint Presentation</vt:lpstr>
      <vt:lpstr>The Eternal State</vt:lpstr>
      <vt:lpstr>PowerPoint Presentation</vt:lpstr>
      <vt:lpstr>2. New Creation &amp; Not Renovation</vt:lpstr>
      <vt:lpstr>2. New Creation &amp; Not Renovation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New Creation &amp; Not Renovation</vt:lpstr>
      <vt:lpstr>PowerPoint Presentation</vt:lpstr>
      <vt:lpstr>PowerPoint Presentation</vt:lpstr>
      <vt:lpstr>2. New Creation &amp; Not Renovation</vt:lpstr>
      <vt:lpstr>PowerPoint Presentation</vt:lpstr>
      <vt:lpstr>2. New Creation &amp; Not Renovation</vt:lpstr>
      <vt:lpstr>PowerPoint Presentation</vt:lpstr>
      <vt:lpstr>2. New Creation &amp; Not Renovation</vt:lpstr>
      <vt:lpstr>PowerPoint Presentation</vt:lpstr>
      <vt:lpstr>PowerPoint Presentation</vt:lpstr>
      <vt:lpstr>2. New Creation &amp; Not Renovation</vt:lpstr>
      <vt:lpstr>PowerPoint Presentation</vt:lpstr>
      <vt:lpstr>PowerPoint Presentation</vt:lpstr>
      <vt:lpstr>The Eternal State</vt:lpstr>
      <vt:lpstr>PowerPoint Presentation</vt:lpstr>
      <vt:lpstr>The Eternal State</vt:lpstr>
      <vt:lpstr>PowerPoint Presentation</vt:lpstr>
      <vt:lpstr>PowerPoint Presentation</vt:lpstr>
      <vt:lpstr>4. David’s Eternal Throne</vt:lpstr>
      <vt:lpstr>PowerPoint Presentation</vt:lpstr>
      <vt:lpstr>Lewis Sperry Chafer vol. 5, Systematic Theology (Grand Rapids, MI: Kregel Publications, 1993), 360, 373-74.</vt:lpstr>
      <vt:lpstr>Alva J. McClain Alva J. McClain, The Greatness of the Kingdom: An Inductive Study of the Kingdom of God as Set Forth in the Scriptures (Grand Rapids: Zondervan, 1959), 513.</vt:lpstr>
      <vt:lpstr>Alva J. McClain Alva J. McClain, The Greatness of the Kingdom: An Inductive Study of the Kingdom of God as Set Forth in the Scriptures (Grand Rapids: Zondervan, 1959), 513.</vt:lpstr>
      <vt:lpstr>Michael J. Vlach Michael J. Vlach, Premillennialism: Why There Must Be a Future Earthly Kingdom of Jesus (Los Angeles, CA: Theological Studies, 2015), 101–2.</vt:lpstr>
      <vt:lpstr>Conclusion</vt:lpstr>
      <vt:lpstr>The Eternal State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SLBC_010 Kingdom_March 08 2017</dc:title>
  <dc:subject>Kingdom Series</dc:subject>
  <dc:creator>A. Woods</dc:creator>
  <dc:description>Modified by Jim McGowan</dc:description>
  <cp:lastModifiedBy>Jim McGowan</cp:lastModifiedBy>
  <cp:revision>2125</cp:revision>
  <cp:lastPrinted>2018-02-21T17:26:13Z</cp:lastPrinted>
  <dcterms:created xsi:type="dcterms:W3CDTF">2009-03-17T12:21:13Z</dcterms:created>
  <dcterms:modified xsi:type="dcterms:W3CDTF">2018-02-21T18:57:25Z</dcterms:modified>
</cp:coreProperties>
</file>