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408" r:id="rId2"/>
    <p:sldId id="3553" r:id="rId3"/>
    <p:sldId id="2391" r:id="rId4"/>
    <p:sldId id="3458" r:id="rId5"/>
    <p:sldId id="3402" r:id="rId6"/>
    <p:sldId id="3452" r:id="rId7"/>
    <p:sldId id="3466" r:id="rId8"/>
    <p:sldId id="3472" r:id="rId9"/>
    <p:sldId id="3480" r:id="rId10"/>
    <p:sldId id="3405" r:id="rId11"/>
    <p:sldId id="3481" r:id="rId12"/>
    <p:sldId id="3506" r:id="rId13"/>
    <p:sldId id="3482" r:id="rId14"/>
    <p:sldId id="3520" r:id="rId15"/>
    <p:sldId id="3519" r:id="rId16"/>
    <p:sldId id="3518" r:id="rId17"/>
    <p:sldId id="3523" r:id="rId18"/>
    <p:sldId id="3483" r:id="rId19"/>
    <p:sldId id="3525" r:id="rId20"/>
    <p:sldId id="3548" r:id="rId21"/>
    <p:sldId id="3563" r:id="rId22"/>
    <p:sldId id="3544" r:id="rId23"/>
    <p:sldId id="3547" r:id="rId24"/>
    <p:sldId id="3597" r:id="rId25"/>
    <p:sldId id="3598" r:id="rId26"/>
    <p:sldId id="3599" r:id="rId27"/>
    <p:sldId id="3600" r:id="rId28"/>
    <p:sldId id="3601" r:id="rId29"/>
    <p:sldId id="3602" r:id="rId30"/>
    <p:sldId id="3603" r:id="rId31"/>
    <p:sldId id="3604" r:id="rId32"/>
    <p:sldId id="3605" r:id="rId33"/>
    <p:sldId id="3623" r:id="rId34"/>
    <p:sldId id="3624" r:id="rId35"/>
    <p:sldId id="3625" r:id="rId36"/>
    <p:sldId id="3626" r:id="rId37"/>
    <p:sldId id="3609" r:id="rId38"/>
    <p:sldId id="3627" r:id="rId39"/>
    <p:sldId id="3617" r:id="rId40"/>
    <p:sldId id="3484" r:id="rId41"/>
    <p:sldId id="3485" r:id="rId42"/>
    <p:sldId id="3486" r:id="rId43"/>
    <p:sldId id="2902" r:id="rId44"/>
    <p:sldId id="3487" r:id="rId45"/>
    <p:sldId id="3449" r:id="rId46"/>
    <p:sldId id="3488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A50021"/>
    <a:srgbClr val="3333FF"/>
    <a:srgbClr val="FFFF99"/>
    <a:srgbClr val="006600"/>
    <a:srgbClr val="0000FF"/>
    <a:srgbClr val="99FF66"/>
    <a:srgbClr val="33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3269" autoAdjust="0"/>
  </p:normalViewPr>
  <p:slideViewPr>
    <p:cSldViewPr>
      <p:cViewPr varScale="1">
        <p:scale>
          <a:sx n="104" d="100"/>
          <a:sy n="104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3:0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32211 3689 8320,'-48'0'3072,"48"0"-1664,0 0-1728,0 0 448,0 0-1024,-17 0-288,17 0-2016,0 0-864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12/16/2017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12/16/2017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F4B55-5161-4338-A9FA-A6BD238F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FDA95-8E37-4F5D-B545-267E1C3086AA}" type="datetime1">
              <a:rPr lang="en-US" smtClean="0"/>
              <a:pPr>
                <a:defRPr/>
              </a:pPr>
              <a:t>12/16/2017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560EA-0461-4DCF-A19A-5557BE56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23255-1375-41C9-8796-950CFED8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35AE-6347-4C79-B46B-5876506ECC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9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CE9F-1BEF-420D-842A-24E6D73F3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9D091-CC80-4475-A7E4-1CA9879C5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8A61-F288-45D0-B674-2A5064D7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7175-4D70-4075-B6E8-C1483C10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5EF1-10FD-4A80-8AD5-F3D7BB6E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D07A1-B22B-4411-A8BF-F517BBE4C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1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79" r:id="rId14"/>
    <p:sldLayoutId id="214748368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674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A7662EC-023E-4B19-BE8C-49BACA75F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8508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37CEF9-3163-4319-81DF-29A7FC968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6100" y="228600"/>
            <a:ext cx="2971800" cy="1143000"/>
          </a:xfrm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11:2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7D52AC6-47A7-44AA-B520-B13D4D548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7" y="1600200"/>
            <a:ext cx="6710363" cy="45720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Cambyses 530-523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Pseudo-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Smerdis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522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Darius I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Hystaspes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521-486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Xerxes 485-465 BC</a:t>
            </a:r>
          </a:p>
          <a:p>
            <a:pPr marL="4572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Aka. “Ahasuerus” in Esther </a:t>
            </a:r>
          </a:p>
        </p:txBody>
      </p:sp>
      <p:pic>
        <p:nvPicPr>
          <p:cNvPr id="10" name="Picture 2" descr="Daniel-7_5-Bear-Beas-Final_edited">
            <a:extLst>
              <a:ext uri="{FF2B5EF4-FFF2-40B4-BE49-F238E27FC236}">
                <a16:creationId xmlns:a16="http://schemas.microsoft.com/office/drawing/2014/main" id="{9C78ED2C-21D0-43DE-87EA-1334F893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813" y="1524000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16E38-EA2E-47E2-B9E6-471D4E56DF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343400"/>
            <a:ext cx="22302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00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D65C3EC-652A-4AB8-AC44-6CEB70949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7424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9E33083-8327-403D-BF16-F08FB2673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3657600" cy="762000"/>
          </a:xfrm>
        </p:spPr>
        <p:txBody>
          <a:bodyPr/>
          <a:lstStyle/>
          <a:p>
            <a:pPr algn="ctr"/>
            <a:r>
              <a:rPr lang="en-US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11:3-4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62EC263-F9D2-4620-B93D-7DD6D0026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36576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 at age 33 in 323 BC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heirs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divided among his 4 generals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7:6, 8:5-8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C:\My Documents\My Pictures\alexwinks.gif">
            <a:extLst>
              <a:ext uri="{FF2B5EF4-FFF2-40B4-BE49-F238E27FC236}">
                <a16:creationId xmlns:a16="http://schemas.microsoft.com/office/drawing/2014/main" id="{EAABC98A-232D-45A2-A19F-297C9049A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756" y="5222875"/>
            <a:ext cx="13604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ACD4B-4913-4AA2-9DAE-ED67F4B4BA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5105400"/>
            <a:ext cx="2154533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DF310-0AEC-4450-BE3F-0825A3D32B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67" y="5105400"/>
            <a:ext cx="21545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37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79203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771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776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23563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4083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61A72FC-F525-4068-8FBB-ECCB00001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2192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6372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22859983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0AB1E2-2E7C-4CE4-8A1D-8E8D28A132F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34867" y="228600"/>
            <a:ext cx="3474267" cy="1143000"/>
          </a:xfrm>
        </p:spPr>
        <p:txBody>
          <a:bodyPr anchor="ctr"/>
          <a:lstStyle/>
          <a:p>
            <a:pPr lvl="0" algn="ctr">
              <a:spcBef>
                <a:spcPct val="20000"/>
              </a:spcBef>
              <a:buClr>
                <a:srgbClr val="00FFFF"/>
              </a:buClr>
              <a:buSzPct val="75000"/>
            </a:pPr>
            <a:r>
              <a:rPr lang="en-US" altLang="en-US" sz="4400" dirty="0"/>
              <a:t>DANIEL 10-12</a:t>
            </a:r>
            <a:br>
              <a:rPr lang="en-US" altLang="en-US" sz="4400" dirty="0"/>
            </a:b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THE FINAL VISION</a:t>
            </a:r>
            <a:endParaRPr lang="en-US" altLang="en-US" sz="4400" dirty="0"/>
          </a:p>
        </p:txBody>
      </p:sp>
      <p:pic>
        <p:nvPicPr>
          <p:cNvPr id="2052" name="Picture 4" descr="C:\My Documents\My Pictures\vision of ram &amp; goat">
            <a:extLst>
              <a:ext uri="{FF2B5EF4-FFF2-40B4-BE49-F238E27FC236}">
                <a16:creationId xmlns:a16="http://schemas.microsoft.com/office/drawing/2014/main" id="{BA5BF767-5932-422E-92BD-B5D28FCE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703" y="1752600"/>
            <a:ext cx="64645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183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29077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8095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120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880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DDD9DA-CAE6-4226-9CA8-591943977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9852"/>
              </p:ext>
            </p:extLst>
          </p:nvPr>
        </p:nvGraphicFramePr>
        <p:xfrm>
          <a:off x="1085850" y="91440"/>
          <a:ext cx="6972300" cy="667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72300">
                  <a:extLst>
                    <a:ext uri="{9D8B030D-6E8A-4147-A177-3AD203B41FA5}">
                      <a16:colId xmlns:a16="http://schemas.microsoft.com/office/drawing/2014/main" val="36298942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Intertestamental Chronology (Dates BC)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2403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205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3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</a:t>
                      </a:r>
                    </a:p>
                    <a:p>
                      <a:pPr lvl="3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312-281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2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986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</a:t>
                      </a:r>
                    </a:p>
                    <a:p>
                      <a:pPr marL="15986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281-261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93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33563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</a:t>
                      </a:r>
                    </a:p>
                    <a:p>
                      <a:pPr marL="183356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261-246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9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58988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</a:t>
                      </a:r>
                    </a:p>
                    <a:p>
                      <a:pPr marL="2058988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246-226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6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</a:t>
                      </a:r>
                    </a:p>
                    <a:p>
                      <a:pPr marL="2286000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226-223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890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13013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</a:t>
                      </a:r>
                    </a:p>
                    <a:p>
                      <a:pPr marL="25130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223-187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09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Philapator</a:t>
                      </a:r>
                    </a:p>
                    <a:p>
                      <a:pPr marL="2743200" lvl="2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187-175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6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970213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Epiphanes</a:t>
                      </a:r>
                    </a:p>
                    <a:p>
                      <a:pPr marL="2970213" lvl="2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175-163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4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2289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08229-4769-492A-A051-C5300733B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04800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33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98086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5117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11:13-16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2438" y="998136"/>
            <a:ext cx="8239125" cy="5181600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recovers from defeat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IV dies suddenly thereby vacating Egypt’s throne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V occupies the throne at age 6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saw this as an opportunity to invade Egypt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and Philip of Macedon invade Egypt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Egyptians sided with the invaders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did as he pleased, took Israel, and placed it under sovereignty of the North.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8393291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372431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8277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11:17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86800" cy="29718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tries to regain control over Egypt by marrying his daughter Cleopatra over to Ptolemy V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Cleopatra remains loyal to her husband (Ptolemy V) and not her father (Antiochus III)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24363358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606309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30166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11:18-19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8136"/>
            <a:ext cx="88392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(discontent over prior victories) invades Greece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tells Antiochus III to leave Greece alone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refuses to listen to Rome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general Cornelius Scipio defeats Antiochus III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returns home and robs the Temple of Jupiter in order to compensate for depleted funds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rebellion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of Antiochus III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12228898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487445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95599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11:20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8136"/>
            <a:ext cx="91440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replaced by his son Seleucus IV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 IV is forced to pay tribute to Rome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Seleucus IV heavily taxes his own people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Seleucus IV becomes unpopular with his own people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Seleucus IV sent tax collector Heliodorus to Jerusalem to plunder treasure from the Temple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 IV was poisoned by Heliodorus resulting in a sort reign of a few days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up to Antiochus IV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8821545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68950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670342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71524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07460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7407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356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68716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1859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15D36-92AF-4114-87E8-77A5CED72A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720"/>
            <a:ext cx="8991600" cy="6766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00241" cy="268605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2700" dirty="0"/>
              <a:t>	</a:t>
            </a:r>
            <a:r>
              <a:rPr lang="en-US" altLang="en-US" sz="4000" dirty="0">
                <a:solidFill>
                  <a:schemeClr val="tx2"/>
                </a:solidFill>
                <a:ea typeface="+mj-ea"/>
                <a:cs typeface="+mj-cs"/>
              </a:rPr>
              <a:t>2 Timothy 2:13</a:t>
            </a:r>
            <a:endParaRPr lang="en-US" sz="4000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 algn="just">
              <a:buNone/>
              <a:defRPr/>
            </a:pPr>
            <a:r>
              <a:rPr lang="en-US" sz="3600" dirty="0"/>
              <a:t>“If </a:t>
            </a:r>
            <a:r>
              <a:rPr lang="en-US" sz="3600" b="1" u="sng" dirty="0">
                <a:solidFill>
                  <a:srgbClr val="FFFFCC"/>
                </a:solidFill>
              </a:rPr>
              <a:t>we</a:t>
            </a:r>
            <a:r>
              <a:rPr lang="en-US" sz="3600" dirty="0"/>
              <a:t> are </a:t>
            </a:r>
            <a:r>
              <a:rPr lang="en-US" sz="3600" b="1" u="sng" dirty="0">
                <a:solidFill>
                  <a:srgbClr val="FFFFCC"/>
                </a:solidFill>
              </a:rPr>
              <a:t>faithless</a:t>
            </a:r>
            <a:r>
              <a:rPr lang="en-US" sz="3600" dirty="0"/>
              <a:t>, </a:t>
            </a:r>
            <a:r>
              <a:rPr lang="en-US" sz="3600" b="1" u="sng" dirty="0">
                <a:solidFill>
                  <a:srgbClr val="FFFFCC"/>
                </a:solidFill>
              </a:rPr>
              <a:t>He</a:t>
            </a:r>
            <a:r>
              <a:rPr lang="en-US" sz="3600" dirty="0"/>
              <a:t> remains </a:t>
            </a:r>
            <a:r>
              <a:rPr lang="en-US" sz="3600" b="1" u="sng" dirty="0">
                <a:solidFill>
                  <a:srgbClr val="FFFFCC"/>
                </a:solidFill>
              </a:rPr>
              <a:t>faithful</a:t>
            </a:r>
            <a:r>
              <a:rPr lang="en-US" sz="3600" dirty="0"/>
              <a:t>, for He cannot deny Himself.”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B8C60-3F74-4A9A-98DE-833ADC919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429" y="2667000"/>
            <a:ext cx="4859141" cy="182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0A8D6E-3746-40E1-A885-3029EAFD8477}"/>
                  </a:ext>
                </a:extLst>
              </p14:cNvPr>
              <p14:cNvContentPartPr/>
              <p14:nvPr/>
            </p14:nvContentPartPr>
            <p14:xfrm>
              <a:off x="9842771" y="1252145"/>
              <a:ext cx="2340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0A8D6E-3746-40E1-A885-3029EAFD84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8516" y="1249985"/>
                <a:ext cx="31909" cy="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018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C0A8BB6-96C2-425E-86EF-B8C13DE0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2504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6741F40-2DB1-4976-A4C4-92C5A55FD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19503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Greece (</a:t>
            </a:r>
            <a:r>
              <a:rPr lang="en-US" dirty="0">
                <a:effectLst/>
              </a:rPr>
              <a:t>11:3-4</a:t>
            </a:r>
            <a:r>
              <a:rPr lang="en-US" altLang="en-US" dirty="0">
                <a:effectLst/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/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71C556A-AC38-4D95-AF22-D0DAF4CB7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/>
              <a:t>IV. The Prophecy of the Heavenly Messenger </a:t>
            </a:r>
            <a:r>
              <a:rPr lang="en-US" altLang="en-US" sz="3200" dirty="0"/>
              <a:t>(11:2</a:t>
            </a:r>
            <a:r>
              <a:rPr lang="en-US" sz="3200" dirty="0"/>
              <a:t>–12:13</a:t>
            </a:r>
            <a:r>
              <a:rPr lang="en-US" altLang="en-US" sz="3200" dirty="0"/>
              <a:t>)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6431777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ABBDC8D-C613-4854-935E-D2B01A6E1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22690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0362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46185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5146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612" y="4800600"/>
            <a:ext cx="47287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896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 and keep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 and be gracious to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1085850"/>
            <a:ext cx="4124302" cy="2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Personally (v. 2-3)</a:t>
            </a:r>
          </a:p>
        </p:txBody>
      </p:sp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  <p:pic>
        <p:nvPicPr>
          <p:cNvPr id="8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6227E46F-3AB6-4229-AB44-5A030188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504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2485561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1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658014B-6D40-49A8-8805-ED740788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173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85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683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18355</TotalTime>
  <Words>2304</Words>
  <Application>Microsoft Office PowerPoint</Application>
  <PresentationFormat>On-screen Show (4:3)</PresentationFormat>
  <Paragraphs>339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Azure</vt:lpstr>
      <vt:lpstr>THE BOOK OF DANIEL</vt:lpstr>
      <vt:lpstr>DANIEL 10-12 THE FINAL VISION</vt:lpstr>
      <vt:lpstr>Chapter 10–12 Outline</vt:lpstr>
      <vt:lpstr>Chapter 10–12 Outline</vt:lpstr>
      <vt:lpstr>I. The Setting (10:1-3)</vt:lpstr>
      <vt:lpstr>PowerPoint Presentation</vt:lpstr>
      <vt:lpstr>Chapter 10–12 Outline</vt:lpstr>
      <vt:lpstr>Chapter 10–12 Outline</vt:lpstr>
      <vt:lpstr>Chapter 10–12 Outline</vt:lpstr>
      <vt:lpstr>IV. The Prophecy of the Heavenly Messenger (11:2–12:13)</vt:lpstr>
      <vt:lpstr>IV. The Prophecy of the Heavenly Messenger (11:2–12:13)</vt:lpstr>
      <vt:lpstr>PERSIA 11:2</vt:lpstr>
      <vt:lpstr>IV. The Prophecy of the Heavenly Messenger (11:2–12:13)</vt:lpstr>
      <vt:lpstr>GREECE 11:3-4</vt:lpstr>
      <vt:lpstr>Four Generals Daniel 7:6; 8:8, 22</vt:lpstr>
      <vt:lpstr>PowerPoint Presentation</vt:lpstr>
      <vt:lpstr>Four Generals Daniel 7:6; 8:8, 22</vt:lpstr>
      <vt:lpstr>IV. The Prophecy of the Heavenly Messenger (11:2–12:13)</vt:lpstr>
      <vt:lpstr>PTOLEMIES AND SELEUCIDS 11:5-20</vt:lpstr>
      <vt:lpstr>PowerPoint Presentation</vt:lpstr>
      <vt:lpstr>Four Generals Daniel 7:6; 8:8, 22</vt:lpstr>
      <vt:lpstr>PowerPoint Presentation</vt:lpstr>
      <vt:lpstr>PowerPoint Presentation</vt:lpstr>
      <vt:lpstr>PowerPoint Presentation</vt:lpstr>
      <vt:lpstr>Daniel 11:13-16</vt:lpstr>
      <vt:lpstr>PowerPoint Presentation</vt:lpstr>
      <vt:lpstr>Daniel 11:17</vt:lpstr>
      <vt:lpstr>PowerPoint Presentation</vt:lpstr>
      <vt:lpstr>Daniel 11:18-19</vt:lpstr>
      <vt:lpstr>PowerPoint Presentation</vt:lpstr>
      <vt:lpstr>Daniel 11:20</vt:lpstr>
      <vt:lpstr>Daniel 11:5-20 Applications</vt:lpstr>
      <vt:lpstr>Daniel 11:5-20 Applications</vt:lpstr>
      <vt:lpstr>Daniel 11:5-20 Applications</vt:lpstr>
      <vt:lpstr>Daniel 11:5-20 Applications</vt:lpstr>
      <vt:lpstr>Daniel 11:5-20 Applications</vt:lpstr>
      <vt:lpstr>PowerPoint Presentation</vt:lpstr>
      <vt:lpstr>Daniel 11:5-20 Applications</vt:lpstr>
      <vt:lpstr>PowerPoint Presentation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Conclusion</vt:lpstr>
      <vt:lpstr>Chapter 10–12 Outline</vt:lpstr>
      <vt:lpstr>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Jim McGowan</cp:lastModifiedBy>
  <cp:revision>1808</cp:revision>
  <cp:lastPrinted>2017-02-05T01:03:10Z</cp:lastPrinted>
  <dcterms:created xsi:type="dcterms:W3CDTF">2009-03-17T12:21:13Z</dcterms:created>
  <dcterms:modified xsi:type="dcterms:W3CDTF">2017-12-17T03:00:29Z</dcterms:modified>
</cp:coreProperties>
</file>