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56" r:id="rId2"/>
    <p:sldId id="372" r:id="rId3"/>
    <p:sldId id="373" r:id="rId4"/>
    <p:sldId id="374" r:id="rId5"/>
    <p:sldId id="257" r:id="rId6"/>
    <p:sldId id="364" r:id="rId7"/>
    <p:sldId id="400" r:id="rId8"/>
    <p:sldId id="375" r:id="rId9"/>
    <p:sldId id="337" r:id="rId10"/>
    <p:sldId id="405" r:id="rId11"/>
    <p:sldId id="402" r:id="rId12"/>
    <p:sldId id="419" r:id="rId13"/>
    <p:sldId id="420" r:id="rId14"/>
    <p:sldId id="406" r:id="rId15"/>
    <p:sldId id="403" r:id="rId16"/>
    <p:sldId id="404" r:id="rId17"/>
    <p:sldId id="410" r:id="rId18"/>
    <p:sldId id="418" r:id="rId19"/>
    <p:sldId id="408" r:id="rId20"/>
    <p:sldId id="414" r:id="rId21"/>
    <p:sldId id="413" r:id="rId22"/>
    <p:sldId id="411" r:id="rId23"/>
    <p:sldId id="412" r:id="rId24"/>
    <p:sldId id="423" r:id="rId25"/>
    <p:sldId id="424" r:id="rId26"/>
    <p:sldId id="425" r:id="rId27"/>
    <p:sldId id="426" r:id="rId28"/>
    <p:sldId id="427" r:id="rId29"/>
    <p:sldId id="421" r:id="rId30"/>
    <p:sldId id="401" r:id="rId31"/>
    <p:sldId id="422" r:id="rId32"/>
    <p:sldId id="379" r:id="rId3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3" autoAdjust="0"/>
    <p:restoredTop sz="90929"/>
  </p:normalViewPr>
  <p:slideViewPr>
    <p:cSldViewPr>
      <p:cViewPr varScale="1">
        <p:scale>
          <a:sx n="100" d="100"/>
          <a:sy n="100" d="100"/>
        </p:scale>
        <p:origin x="17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eaLnBrk="1" hangingPunct="1">
              <a:defRPr sz="1200">
                <a:latin typeface="Times New Roman" charset="0"/>
              </a:defRPr>
            </a:lvl1pPr>
          </a:lstStyle>
          <a:p>
            <a:pPr>
              <a:defRPr/>
            </a:pPr>
            <a:r>
              <a:rPr lang="en-US">
                <a:latin typeface="Calibri" panose="020F0502020204030204" pitchFamily="34" charset="0"/>
              </a:rPr>
              <a:t>11/26/2017</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2T16:38:03.099"/>
    </inkml:context>
    <inkml:brush xml:id="br0">
      <inkml:brushProperty name="width" value="0.025" units="cm"/>
      <inkml:brushProperty name="height" value="0.025" units="cm"/>
    </inkml:brush>
  </inkml:definitions>
  <inkml:trace contextRef="#ctx0" brushRef="#br0">32888 6127 7040,'-34'-34'2624,"34"34"-1408,34 0-1856,-34 0 224,16 0-800,-16 0-192,17 0-960,-17 17-320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eaLnBrk="1" hangingPunct="1">
              <a:defRPr sz="1200">
                <a:latin typeface="Calibri" panose="020F0502020204030204" pitchFamily="34" charset="0"/>
              </a:defRPr>
            </a:lvl1pPr>
          </a:lstStyle>
          <a:p>
            <a:pPr>
              <a:defRPr/>
            </a:pPr>
            <a:r>
              <a:rPr lang="en-US"/>
              <a:t>11/26/2017</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pPr lvl="0"/>
            <a:endParaRPr lang="en-US" noProof="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51" tIns="47425" rIns="94851" bIns="4742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07" eaLnBrk="0" hangingPunct="0">
              <a:defRPr sz="2600">
                <a:solidFill>
                  <a:schemeClr val="tx1"/>
                </a:solidFill>
                <a:latin typeface="Times New Roman" panose="02020603050405020304" pitchFamily="18" charset="0"/>
                <a:cs typeface="Arial" panose="020B0604020202020204" pitchFamily="34" charset="0"/>
              </a:defRPr>
            </a:lvl1pPr>
            <a:lvl2pPr marL="799408" indent="-307464" defTabSz="946307" eaLnBrk="0" hangingPunct="0">
              <a:defRPr sz="2600">
                <a:solidFill>
                  <a:schemeClr val="tx1"/>
                </a:solidFill>
                <a:latin typeface="Times New Roman" panose="02020603050405020304" pitchFamily="18" charset="0"/>
                <a:cs typeface="Arial" panose="020B0604020202020204" pitchFamily="34" charset="0"/>
              </a:defRPr>
            </a:lvl2pPr>
            <a:lvl3pPr marL="1229858" indent="-245972" defTabSz="946307" eaLnBrk="0" hangingPunct="0">
              <a:defRPr sz="2600">
                <a:solidFill>
                  <a:schemeClr val="tx1"/>
                </a:solidFill>
                <a:latin typeface="Times New Roman" panose="02020603050405020304" pitchFamily="18" charset="0"/>
                <a:cs typeface="Arial" panose="020B0604020202020204" pitchFamily="34" charset="0"/>
              </a:defRPr>
            </a:lvl3pPr>
            <a:lvl4pPr marL="1721801" indent="-245972" defTabSz="946307" eaLnBrk="0" hangingPunct="0">
              <a:defRPr sz="2600">
                <a:solidFill>
                  <a:schemeClr val="tx1"/>
                </a:solidFill>
                <a:latin typeface="Times New Roman" panose="02020603050405020304" pitchFamily="18" charset="0"/>
                <a:cs typeface="Arial" panose="020B0604020202020204" pitchFamily="34" charset="0"/>
              </a:defRPr>
            </a:lvl4pPr>
            <a:lvl5pPr marL="2213744" indent="-245972" defTabSz="946307" eaLnBrk="0" hangingPunct="0">
              <a:defRPr sz="2600">
                <a:solidFill>
                  <a:schemeClr val="tx1"/>
                </a:solidFill>
                <a:latin typeface="Times New Roman" panose="02020603050405020304" pitchFamily="18" charset="0"/>
                <a:cs typeface="Arial" panose="020B0604020202020204" pitchFamily="34" charset="0"/>
              </a:defRPr>
            </a:lvl5pPr>
            <a:lvl6pPr marL="2705688" indent="-245972" defTabSz="946307"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6pPr>
            <a:lvl7pPr marL="3197631" indent="-245972" defTabSz="946307"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7pPr>
            <a:lvl8pPr marL="3689574" indent="-245972" defTabSz="946307"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8pPr>
            <a:lvl9pPr marL="4181517" indent="-245972" defTabSz="946307"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11/26/2017</a:t>
            </a:r>
            <a:endParaRPr lang="en-US" dirty="0"/>
          </a:p>
        </p:txBody>
      </p:sp>
      <p:sp>
        <p:nvSpPr>
          <p:cNvPr id="3" name="Footer Placeholder 2">
            <a:extLst>
              <a:ext uri="{FF2B5EF4-FFF2-40B4-BE49-F238E27FC236}">
                <a16:creationId xmlns:a16="http://schemas.microsoft.com/office/drawing/2014/main" id="{F00826B3-0C0A-4C69-9E06-A25AB907E657}"/>
              </a:ext>
            </a:extLst>
          </p:cNvPr>
          <p:cNvSpPr>
            <a:spLocks noGrp="1"/>
          </p:cNvSpPr>
          <p:nvPr>
            <p:ph type="ftr" sz="quarter" idx="11"/>
          </p:nvPr>
        </p:nvSpPr>
        <p:spPr/>
        <p:txBody>
          <a:bodyPr/>
          <a:lstStyle/>
          <a:p>
            <a:pPr>
              <a:defRPr/>
            </a:pPr>
            <a:r>
              <a:rPr lang="en-US"/>
              <a:t>Sugar Land Bible Church</a:t>
            </a:r>
            <a:endParaRPr lang="en-US" dirty="0"/>
          </a:p>
        </p:txBody>
      </p:sp>
      <p:sp>
        <p:nvSpPr>
          <p:cNvPr id="4" name="Header Placeholder 3">
            <a:extLst>
              <a:ext uri="{FF2B5EF4-FFF2-40B4-BE49-F238E27FC236}">
                <a16:creationId xmlns:a16="http://schemas.microsoft.com/office/drawing/2014/main" id="{3A5B4D64-DB76-4A0A-A525-4DEDA57AA53D}"/>
              </a:ext>
            </a:extLst>
          </p:cNvPr>
          <p:cNvSpPr>
            <a:spLocks noGrp="1"/>
          </p:cNvSpPr>
          <p:nvPr>
            <p:ph type="hdr" sz="quarter" idx="12"/>
          </p:nvPr>
        </p:nvSpPr>
        <p:spPr/>
        <p:txBody>
          <a:bodyPr/>
          <a:lstStyle/>
          <a:p>
            <a:pPr>
              <a:defRPr/>
            </a:pPr>
            <a:r>
              <a:rPr lang="en-US"/>
              <a:t>Dr. Andy Woods - Ecclessiology</a:t>
            </a:r>
            <a:endParaRPr lang="en-US" dirty="0"/>
          </a:p>
        </p:txBody>
      </p:sp>
    </p:spTree>
    <p:extLst>
      <p:ext uri="{BB962C8B-B14F-4D97-AF65-F5344CB8AC3E}">
        <p14:creationId xmlns:p14="http://schemas.microsoft.com/office/powerpoint/2010/main" val="6863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Herod proposed to renovate </a:t>
            </a:r>
            <a:r>
              <a:rPr lang="en-US" altLang="en-US" dirty="0">
                <a:solidFill>
                  <a:srgbClr val="FFFFFF"/>
                </a:solidFill>
                <a:effectLst>
                  <a:outerShdw blurRad="38100" dist="38100" dir="2700000" algn="tl">
                    <a:srgbClr val="000000">
                      <a:alpha val="43137"/>
                    </a:srgbClr>
                  </a:outerShdw>
                </a:effectLst>
              </a:rPr>
              <a:t>Zerubbabel’s Temple </a:t>
            </a:r>
            <a:r>
              <a:rPr lang="en-US" dirty="0"/>
              <a:t>in 20-19 BC</a:t>
            </a:r>
            <a:r>
              <a:rPr lang="en-US" dirty="0">
                <a:solidFill>
                  <a:srgbClr val="FFFFFF"/>
                </a:solidFill>
                <a:effectLst>
                  <a:outerShdw blurRad="38100" dist="38100" dir="2700000" algn="tl">
                    <a:srgbClr val="000000">
                      <a:alpha val="43137"/>
                    </a:srgbClr>
                  </a:outerShdw>
                </a:effectLst>
              </a:rPr>
              <a:t>.  Finishing touches continued until AD 63.</a:t>
            </a:r>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11/26/2017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18</a:t>
            </a:fld>
            <a:endParaRPr lang="en-US" dirty="0"/>
          </a:p>
        </p:txBody>
      </p:sp>
    </p:spTree>
    <p:extLst>
      <p:ext uri="{BB962C8B-B14F-4D97-AF65-F5344CB8AC3E}">
        <p14:creationId xmlns:p14="http://schemas.microsoft.com/office/powerpoint/2010/main" val="326107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796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186425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5" r:id="rId13"/>
    <p:sldLayoutId id="2147483926" r:id="rId14"/>
    <p:sldLayoutId id="214748392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5</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b="1" u="sng" dirty="0">
                <a:solidFill>
                  <a:srgbClr val="FFFFCC"/>
                </a:solidFill>
              </a:rPr>
              <a:t>Word pictures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5504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Shepherd/sheep – John 10:16; Acts 20:28; </a:t>
            </a:r>
            <a:r>
              <a:rPr lang="en-US" dirty="0" err="1">
                <a:cs typeface="Calibri" panose="020F0502020204030204" pitchFamily="34" charset="0"/>
              </a:rPr>
              <a:t>Heb</a:t>
            </a:r>
            <a:r>
              <a:rPr lang="en-US" dirty="0">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Head/body – Rom 12:5; 1 Cor 12:12-13; </a:t>
            </a:r>
            <a:r>
              <a:rPr lang="en-US" dirty="0" err="1">
                <a:cs typeface="Calibri" panose="020F0502020204030204" pitchFamily="34" charset="0"/>
              </a:rPr>
              <a:t>Eph</a:t>
            </a:r>
            <a:r>
              <a:rPr lang="en-US" dirty="0">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Bride/groom – </a:t>
            </a:r>
            <a:r>
              <a:rPr lang="en-US" dirty="0" err="1">
                <a:cs typeface="Calibri" panose="020F0502020204030204" pitchFamily="34" charset="0"/>
              </a:rPr>
              <a:t>Eph</a:t>
            </a:r>
            <a:r>
              <a:rPr lang="en-US" dirty="0">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Temple – 1 Cor 3:16-17; </a:t>
            </a:r>
            <a:r>
              <a:rPr lang="en-US" dirty="0" err="1">
                <a:cs typeface="Calibri" panose="020F0502020204030204" pitchFamily="34" charset="0"/>
              </a:rPr>
              <a:t>Eph</a:t>
            </a:r>
            <a:r>
              <a:rPr lang="en-US" dirty="0">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High priest/priesthood – </a:t>
            </a:r>
            <a:r>
              <a:rPr lang="en-US" dirty="0" err="1">
                <a:cs typeface="Calibri" panose="020F0502020204030204" pitchFamily="34" charset="0"/>
              </a:rPr>
              <a:t>Heb</a:t>
            </a:r>
            <a:r>
              <a:rPr lang="en-US" dirty="0">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Vine and branches – John 15:1-8</a:t>
            </a:r>
          </a:p>
        </p:txBody>
      </p:sp>
    </p:spTree>
    <p:extLst>
      <p:ext uri="{BB962C8B-B14F-4D97-AF65-F5344CB8AC3E}">
        <p14:creationId xmlns:p14="http://schemas.microsoft.com/office/powerpoint/2010/main" val="17307588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b="1" u="sng" dirty="0">
                <a:solidFill>
                  <a:srgbClr val="FFFFCC"/>
                </a:solidFill>
              </a:rPr>
              <a:t>Shepherd/sheep – John 10:16; Acts 20:28; </a:t>
            </a:r>
            <a:r>
              <a:rPr lang="en-US" b="1" u="sng" dirty="0" err="1">
                <a:solidFill>
                  <a:srgbClr val="FFFFCC"/>
                </a:solidFill>
              </a:rPr>
              <a:t>Heb</a:t>
            </a:r>
            <a:r>
              <a:rPr lang="en-US" b="1" u="sng" dirty="0">
                <a:solidFill>
                  <a:srgbClr val="FFFFCC"/>
                </a:solidFill>
              </a:rPr>
              <a:t> 13:20; 1 Pet 5:2-4</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Head/body – Rom 12:5; 1 Cor 12:12-13; </a:t>
            </a:r>
            <a:r>
              <a:rPr lang="en-US" dirty="0" err="1">
                <a:cs typeface="Calibri" panose="020F0502020204030204" pitchFamily="34" charset="0"/>
              </a:rPr>
              <a:t>Eph</a:t>
            </a:r>
            <a:r>
              <a:rPr lang="en-US" dirty="0">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Bride/groom – </a:t>
            </a:r>
            <a:r>
              <a:rPr lang="en-US" dirty="0" err="1">
                <a:cs typeface="Calibri" panose="020F0502020204030204" pitchFamily="34" charset="0"/>
              </a:rPr>
              <a:t>Eph</a:t>
            </a:r>
            <a:r>
              <a:rPr lang="en-US" dirty="0">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Temple – 1 Cor 3:16-17; </a:t>
            </a:r>
            <a:r>
              <a:rPr lang="en-US" dirty="0" err="1">
                <a:cs typeface="Calibri" panose="020F0502020204030204" pitchFamily="34" charset="0"/>
              </a:rPr>
              <a:t>Eph</a:t>
            </a:r>
            <a:r>
              <a:rPr lang="en-US" dirty="0">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High priest/priesthood – </a:t>
            </a:r>
            <a:r>
              <a:rPr lang="en-US" dirty="0" err="1">
                <a:cs typeface="Calibri" panose="020F0502020204030204" pitchFamily="34" charset="0"/>
              </a:rPr>
              <a:t>Heb</a:t>
            </a:r>
            <a:r>
              <a:rPr lang="en-US" dirty="0">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Vine and branches – John 15:1-8</a:t>
            </a:r>
          </a:p>
        </p:txBody>
      </p:sp>
    </p:spTree>
    <p:extLst>
      <p:ext uri="{BB962C8B-B14F-4D97-AF65-F5344CB8AC3E}">
        <p14:creationId xmlns:p14="http://schemas.microsoft.com/office/powerpoint/2010/main" val="5453552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Shepherd/sheep – John 10:16; Acts 20:28; </a:t>
            </a:r>
            <a:r>
              <a:rPr lang="en-US" dirty="0" err="1">
                <a:cs typeface="Calibri" panose="020F0502020204030204" pitchFamily="34" charset="0"/>
              </a:rPr>
              <a:t>Heb</a:t>
            </a:r>
            <a:r>
              <a:rPr lang="en-US" dirty="0">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b="1" u="sng" dirty="0">
                <a:solidFill>
                  <a:srgbClr val="FFFFCC"/>
                </a:solidFill>
              </a:rPr>
              <a:t>Head/body – Rom 12:5; 1 Cor 12:12-13; </a:t>
            </a:r>
            <a:r>
              <a:rPr lang="en-US" b="1" u="sng" dirty="0" err="1">
                <a:solidFill>
                  <a:srgbClr val="FFFFCC"/>
                </a:solidFill>
              </a:rPr>
              <a:t>Eph</a:t>
            </a:r>
            <a:r>
              <a:rPr lang="en-US" b="1" u="sng" dirty="0">
                <a:solidFill>
                  <a:srgbClr val="FFFFCC"/>
                </a:solidFill>
              </a:rPr>
              <a:t> 1:22-23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Bride/groom – </a:t>
            </a:r>
            <a:r>
              <a:rPr lang="en-US" dirty="0" err="1">
                <a:cs typeface="Calibri" panose="020F0502020204030204" pitchFamily="34" charset="0"/>
              </a:rPr>
              <a:t>Eph</a:t>
            </a:r>
            <a:r>
              <a:rPr lang="en-US" dirty="0">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Temple – 1 Cor 3:16-17; </a:t>
            </a:r>
            <a:r>
              <a:rPr lang="en-US" dirty="0" err="1">
                <a:cs typeface="Calibri" panose="020F0502020204030204" pitchFamily="34" charset="0"/>
              </a:rPr>
              <a:t>Eph</a:t>
            </a:r>
            <a:r>
              <a:rPr lang="en-US" dirty="0">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High priest/priesthood – </a:t>
            </a:r>
            <a:r>
              <a:rPr lang="en-US" dirty="0" err="1">
                <a:cs typeface="Calibri" panose="020F0502020204030204" pitchFamily="34" charset="0"/>
              </a:rPr>
              <a:t>Heb</a:t>
            </a:r>
            <a:r>
              <a:rPr lang="en-US" dirty="0">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Vine and branches – John 15:1-8</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CE90ADC-591E-43E3-BC93-4003D0D5CC98}"/>
                  </a:ext>
                </a:extLst>
              </p14:cNvPr>
              <p14:cNvContentPartPr/>
              <p14:nvPr/>
            </p14:nvContentPartPr>
            <p14:xfrm>
              <a:off x="9914789" y="2115606"/>
              <a:ext cx="24120" cy="12060"/>
            </p14:xfrm>
          </p:contentPart>
        </mc:Choice>
        <mc:Fallback xmlns="">
          <p:pic>
            <p:nvPicPr>
              <p:cNvPr id="2" name="Ink 1">
                <a:extLst>
                  <a:ext uri="{FF2B5EF4-FFF2-40B4-BE49-F238E27FC236}">
                    <a16:creationId xmlns:a16="http://schemas.microsoft.com/office/drawing/2014/main" id="{FCE90ADC-591E-43E3-BC93-4003D0D5CC98}"/>
                  </a:ext>
                </a:extLst>
              </p:cNvPr>
              <p:cNvPicPr/>
              <p:nvPr/>
            </p:nvPicPr>
            <p:blipFill>
              <a:blip r:embed="rId3"/>
              <a:stretch>
                <a:fillRect/>
              </a:stretch>
            </p:blipFill>
            <p:spPr>
              <a:xfrm>
                <a:off x="9910469" y="2111471"/>
                <a:ext cx="32760" cy="20330"/>
              </a:xfrm>
              <a:prstGeom prst="rect">
                <a:avLst/>
              </a:prstGeom>
            </p:spPr>
          </p:pic>
        </mc:Fallback>
      </mc:AlternateContent>
    </p:spTree>
    <p:extLst>
      <p:ext uri="{BB962C8B-B14F-4D97-AF65-F5344CB8AC3E}">
        <p14:creationId xmlns:p14="http://schemas.microsoft.com/office/powerpoint/2010/main" val="30985523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Shepherd/sheep – John 10:16; Acts 20:28; </a:t>
            </a:r>
            <a:r>
              <a:rPr lang="en-US" dirty="0" err="1">
                <a:cs typeface="Calibri" panose="020F0502020204030204" pitchFamily="34" charset="0"/>
              </a:rPr>
              <a:t>Heb</a:t>
            </a:r>
            <a:r>
              <a:rPr lang="en-US" dirty="0">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Head/body – Rom 12:5; 1 Cor 12:12-13; </a:t>
            </a:r>
            <a:r>
              <a:rPr lang="en-US" dirty="0" err="1">
                <a:cs typeface="Calibri" panose="020F0502020204030204" pitchFamily="34" charset="0"/>
              </a:rPr>
              <a:t>Eph</a:t>
            </a:r>
            <a:r>
              <a:rPr lang="en-US" dirty="0">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b="1" u="sng" dirty="0">
                <a:solidFill>
                  <a:srgbClr val="FFFFCC"/>
                </a:solidFill>
                <a:cs typeface="Calibri" panose="020F0502020204030204" pitchFamily="34" charset="0"/>
              </a:rPr>
              <a:t>Bride/groom – </a:t>
            </a:r>
            <a:r>
              <a:rPr lang="en-US" b="1" u="sng" dirty="0" err="1">
                <a:solidFill>
                  <a:srgbClr val="FFFFCC"/>
                </a:solidFill>
                <a:cs typeface="Calibri" panose="020F0502020204030204" pitchFamily="34" charset="0"/>
              </a:rPr>
              <a:t>Eph</a:t>
            </a:r>
            <a:r>
              <a:rPr lang="en-US" b="1" u="sng" dirty="0">
                <a:solidFill>
                  <a:srgbClr val="FFFFCC"/>
                </a:solidFill>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Temple – 1 Cor 3:16-17; </a:t>
            </a:r>
            <a:r>
              <a:rPr lang="en-US" dirty="0" err="1">
                <a:cs typeface="Calibri" panose="020F0502020204030204" pitchFamily="34" charset="0"/>
              </a:rPr>
              <a:t>Eph</a:t>
            </a:r>
            <a:r>
              <a:rPr lang="en-US" dirty="0">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High priest/priesthood – </a:t>
            </a:r>
            <a:r>
              <a:rPr lang="en-US" dirty="0" err="1">
                <a:cs typeface="Calibri" panose="020F0502020204030204" pitchFamily="34" charset="0"/>
              </a:rPr>
              <a:t>Heb</a:t>
            </a:r>
            <a:r>
              <a:rPr lang="en-US" dirty="0">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Vine and branches – John 15:1-8</a:t>
            </a:r>
          </a:p>
        </p:txBody>
      </p:sp>
    </p:spTree>
    <p:extLst>
      <p:ext uri="{BB962C8B-B14F-4D97-AF65-F5344CB8AC3E}">
        <p14:creationId xmlns:p14="http://schemas.microsoft.com/office/powerpoint/2010/main" val="3342236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535295409"/>
              </p:ext>
            </p:extLst>
          </p:nvPr>
        </p:nvGraphicFramePr>
        <p:xfrm>
          <a:off x="152400" y="440340"/>
          <a:ext cx="8839200" cy="597732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87867">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lang="en-US" sz="3600" b="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Jewish Marriage Analogy</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12723">
                <a:tc>
                  <a:txBody>
                    <a:bodyPr/>
                    <a:lstStyle/>
                    <a:p>
                      <a:pPr marL="341313" indent="-341313">
                        <a:spcBef>
                          <a:spcPts val="600"/>
                        </a:spcBef>
                        <a:spcAft>
                          <a:spcPts val="600"/>
                        </a:spcAft>
                        <a:buFont typeface="+mj-lt"/>
                        <a:buAutoNum type="arabicPeriod"/>
                      </a:pPr>
                      <a:r>
                        <a:rPr lang="en-US" sz="1800" u="none" dirty="0">
                          <a:latin typeface="Calibri" panose="020F0502020204030204" pitchFamily="34" charset="0"/>
                        </a:rPr>
                        <a:t>Marriage covenant</a:t>
                      </a:r>
                    </a:p>
                  </a:txBody>
                  <a:tcPr marT="45713" marB="45713"/>
                </a:tc>
                <a:tc>
                  <a:txBody>
                    <a:bodyPr/>
                    <a:lstStyle/>
                    <a:p>
                      <a:pPr>
                        <a:spcBef>
                          <a:spcPts val="600"/>
                        </a:spcBef>
                        <a:spcAft>
                          <a:spcPts val="600"/>
                        </a:spcAft>
                      </a:pPr>
                      <a:r>
                        <a:rPr lang="en-US" sz="1800" u="none" dirty="0">
                          <a:latin typeface="Calibri" panose="020F0502020204030204" pitchFamily="34" charset="0"/>
                        </a:rPr>
                        <a:t>Groom</a:t>
                      </a:r>
                      <a:r>
                        <a:rPr lang="en-US" sz="1800" u="none" baseline="0" dirty="0">
                          <a:latin typeface="Calibri" panose="020F0502020204030204" pitchFamily="34" charset="0"/>
                        </a:rPr>
                        <a:t> initiated; </a:t>
                      </a:r>
                      <a:r>
                        <a:rPr lang="en-US" sz="1800" u="none" dirty="0">
                          <a:latin typeface="Calibri" panose="020F0502020204030204" pitchFamily="34" charset="0"/>
                        </a:rPr>
                        <a:t>Covenant</a:t>
                      </a:r>
                      <a:r>
                        <a:rPr lang="en-US" sz="1800" u="none" baseline="0" dirty="0">
                          <a:latin typeface="Calibri" panose="020F0502020204030204" pitchFamily="34" charset="0"/>
                        </a:rPr>
                        <a:t> established upon payment for bride; drank same cup</a:t>
                      </a:r>
                      <a:endParaRPr lang="en-US" sz="1800" u="none" dirty="0">
                        <a:latin typeface="Calibri" panose="020F0502020204030204" pitchFamily="34" charset="0"/>
                      </a:endParaRPr>
                    </a:p>
                  </a:txBody>
                  <a:tcPr marT="45713" marB="45713"/>
                </a:tc>
                <a:tc>
                  <a:txBody>
                    <a:bodyPr/>
                    <a:lstStyle/>
                    <a:p>
                      <a:pPr>
                        <a:spcBef>
                          <a:spcPts val="600"/>
                        </a:spcBef>
                        <a:spcAft>
                          <a:spcPts val="600"/>
                        </a:spcAft>
                      </a:pPr>
                      <a:r>
                        <a:rPr lang="en-US" sz="1800" u="none" dirty="0">
                          <a:latin typeface="Calibri" panose="020F0502020204030204" pitchFamily="34" charset="0"/>
                        </a:rPr>
                        <a:t>Christ initiated; Christ’s</a:t>
                      </a:r>
                      <a:r>
                        <a:rPr lang="en-US" sz="1800" u="none" baseline="0" dirty="0">
                          <a:latin typeface="Calibri" panose="020F0502020204030204" pitchFamily="34" charset="0"/>
                        </a:rPr>
                        <a:t> sacrificial death </a:t>
                      </a:r>
                    </a:p>
                    <a:p>
                      <a:pPr>
                        <a:spcBef>
                          <a:spcPts val="600"/>
                        </a:spcBef>
                        <a:spcAft>
                          <a:spcPts val="600"/>
                        </a:spcAft>
                      </a:pPr>
                      <a:r>
                        <a:rPr lang="en-US" sz="1800" u="none" baseline="0" dirty="0">
                          <a:latin typeface="Calibri" panose="020F0502020204030204" pitchFamily="34" charset="0"/>
                        </a:rPr>
                        <a:t>(1 Cor. 6:19-20; 11:25)</a:t>
                      </a:r>
                      <a:endParaRPr lang="en-US" sz="1800" u="none" dirty="0">
                        <a:latin typeface="Calibri" panose="020F0502020204030204" pitchFamily="34" charset="0"/>
                      </a:endParaRPr>
                    </a:p>
                  </a:txBody>
                  <a:tcPr marT="45713" marB="45713"/>
                </a:tc>
                <a:extLst>
                  <a:ext uri="{0D108BD9-81ED-4DB2-BD59-A6C34878D82A}">
                    <a16:rowId xmlns:a16="http://schemas.microsoft.com/office/drawing/2014/main" val="1459597859"/>
                  </a:ext>
                </a:extLst>
              </a:tr>
              <a:tr h="412723">
                <a:tc>
                  <a:txBody>
                    <a:bodyPr/>
                    <a:lstStyle/>
                    <a:p>
                      <a:pPr marL="341313" indent="-341313" algn="l" defTabSz="914400" rtl="0" eaLnBrk="1" latinLnBrk="0" hangingPunct="1">
                        <a:spcBef>
                          <a:spcPts val="600"/>
                        </a:spcBef>
                        <a:spcAft>
                          <a:spcPts val="600"/>
                        </a:spcAft>
                        <a:buFont typeface="+mj-lt"/>
                        <a:buAutoNum type="arabicPeriod" startAt="2"/>
                      </a:pPr>
                      <a:r>
                        <a:rPr lang="en-US" sz="1800" u="none" kern="1200" dirty="0">
                          <a:solidFill>
                            <a:schemeClr val="dk1"/>
                          </a:solidFill>
                          <a:latin typeface="Calibri" panose="020F0502020204030204" pitchFamily="34" charset="0"/>
                          <a:ea typeface="+mn-ea"/>
                          <a:cs typeface="+mn-cs"/>
                        </a:rPr>
                        <a:t>Bride set apart</a:t>
                      </a:r>
                    </a:p>
                  </a:txBody>
                  <a:tcPr marT="45713" marB="45713"/>
                </a:tc>
                <a:tc>
                  <a:txBody>
                    <a:bodyPr/>
                    <a:lstStyle/>
                    <a:p>
                      <a:pPr>
                        <a:spcBef>
                          <a:spcPts val="600"/>
                        </a:spcBef>
                        <a:spcAft>
                          <a:spcPts val="600"/>
                        </a:spcAft>
                      </a:pPr>
                      <a:r>
                        <a:rPr lang="en-US" sz="1800" u="none" dirty="0">
                          <a:latin typeface="Calibri" panose="020F0502020204030204" pitchFamily="34" charset="0"/>
                        </a:rPr>
                        <a:t>Bride set apart exclusively for groom</a:t>
                      </a:r>
                    </a:p>
                  </a:txBody>
                  <a:tcPr marT="45713" marB="45713"/>
                </a:tc>
                <a:tc>
                  <a:txBody>
                    <a:bodyPr/>
                    <a:lstStyle/>
                    <a:p>
                      <a:pPr>
                        <a:spcBef>
                          <a:spcPts val="600"/>
                        </a:spcBef>
                        <a:spcAft>
                          <a:spcPts val="600"/>
                        </a:spcAft>
                      </a:pPr>
                      <a:r>
                        <a:rPr lang="en-US" sz="1800" u="none" dirty="0">
                          <a:latin typeface="Calibri" panose="020F0502020204030204" pitchFamily="34" charset="0"/>
                        </a:rPr>
                        <a:t>Church’s positionally sanctified (1 Cor. 1:2; 6:9-11)</a:t>
                      </a:r>
                    </a:p>
                  </a:txBody>
                  <a:tcPr marT="45713" marB="45713"/>
                </a:tc>
                <a:extLst>
                  <a:ext uri="{0D108BD9-81ED-4DB2-BD59-A6C34878D82A}">
                    <a16:rowId xmlns:a16="http://schemas.microsoft.com/office/drawing/2014/main" val="3070623534"/>
                  </a:ext>
                </a:extLst>
              </a:tr>
              <a:tr h="412723">
                <a:tc>
                  <a:txBody>
                    <a:bodyPr/>
                    <a:lstStyle/>
                    <a:p>
                      <a:pPr marL="341313" indent="-341313" algn="l" defTabSz="914400" rtl="0" eaLnBrk="1" latinLnBrk="0" hangingPunct="1">
                        <a:spcBef>
                          <a:spcPts val="600"/>
                        </a:spcBef>
                        <a:spcAft>
                          <a:spcPts val="600"/>
                        </a:spcAft>
                        <a:buFont typeface="+mj-lt"/>
                        <a:buAutoNum type="arabicPeriod" startAt="3"/>
                      </a:pPr>
                      <a:r>
                        <a:rPr lang="en-US" sz="1800" u="none" kern="1200" dirty="0">
                          <a:solidFill>
                            <a:schemeClr val="dk1"/>
                          </a:solidFill>
                          <a:latin typeface="Calibri" panose="020F0502020204030204" pitchFamily="34" charset="0"/>
                          <a:ea typeface="+mn-ea"/>
                          <a:cs typeface="+mn-cs"/>
                        </a:rPr>
                        <a:t>Bridal chamber prepared</a:t>
                      </a:r>
                    </a:p>
                  </a:txBody>
                  <a:tcPr marT="45713" marB="45713"/>
                </a:tc>
                <a:tc>
                  <a:txBody>
                    <a:bodyPr/>
                    <a:lstStyle/>
                    <a:p>
                      <a:pPr>
                        <a:spcBef>
                          <a:spcPts val="600"/>
                        </a:spcBef>
                        <a:spcAft>
                          <a:spcPts val="600"/>
                        </a:spcAft>
                      </a:pPr>
                      <a:r>
                        <a:rPr lang="en-US" sz="1800" b="0" u="none" dirty="0">
                          <a:latin typeface="Calibri" panose="020F0502020204030204" pitchFamily="34" charset="0"/>
                        </a:rPr>
                        <a:t>Groom</a:t>
                      </a:r>
                      <a:r>
                        <a:rPr lang="en-US" sz="1800" b="0" u="none" baseline="0" dirty="0">
                          <a:latin typeface="Calibri" panose="020F0502020204030204" pitchFamily="34" charset="0"/>
                        </a:rPr>
                        <a:t> separates from bride and returns to his father’s house to prepare bridal chamber</a:t>
                      </a:r>
                      <a:endParaRPr lang="en-US" sz="1800" b="0" u="none" dirty="0">
                        <a:latin typeface="Calibri" panose="020F0502020204030204" pitchFamily="34" charset="0"/>
                      </a:endParaRPr>
                    </a:p>
                  </a:txBody>
                  <a:tcPr marT="45713" marB="45713"/>
                </a:tc>
                <a:tc>
                  <a:txBody>
                    <a:bodyPr/>
                    <a:lstStyle/>
                    <a:p>
                      <a:pPr>
                        <a:spcBef>
                          <a:spcPts val="600"/>
                        </a:spcBef>
                        <a:spcAft>
                          <a:spcPts val="600"/>
                        </a:spcAft>
                      </a:pPr>
                      <a:r>
                        <a:rPr lang="en-US" sz="1800" b="0" u="none" dirty="0">
                          <a:latin typeface="Calibri" panose="020F0502020204030204" pitchFamily="34" charset="0"/>
                        </a:rPr>
                        <a:t>Christ’s 2000 year separation</a:t>
                      </a:r>
                      <a:r>
                        <a:rPr lang="en-US" sz="1800" b="0" u="none" baseline="0" dirty="0">
                          <a:latin typeface="Calibri" panose="020F0502020204030204" pitchFamily="34" charset="0"/>
                        </a:rPr>
                        <a:t> from church; </a:t>
                      </a:r>
                      <a:r>
                        <a:rPr lang="en-US" sz="1800" b="0" u="none" dirty="0">
                          <a:latin typeface="Calibri" panose="020F0502020204030204" pitchFamily="34" charset="0"/>
                        </a:rPr>
                        <a:t>Ascension; return to heaven to prepare dwellings</a:t>
                      </a:r>
                      <a:r>
                        <a:rPr lang="en-US" sz="1800" b="0" u="none" baseline="0" dirty="0">
                          <a:latin typeface="Calibri" panose="020F0502020204030204" pitchFamily="34" charset="0"/>
                        </a:rPr>
                        <a:t> </a:t>
                      </a:r>
                    </a:p>
                    <a:p>
                      <a:pPr>
                        <a:spcBef>
                          <a:spcPts val="600"/>
                        </a:spcBef>
                        <a:spcAft>
                          <a:spcPts val="600"/>
                        </a:spcAft>
                      </a:pPr>
                      <a:r>
                        <a:rPr lang="en-US" sz="1800" b="0" u="none" dirty="0">
                          <a:latin typeface="Calibri" panose="020F0502020204030204" pitchFamily="34" charset="0"/>
                        </a:rPr>
                        <a:t>(John 14:2; Acts 1:9-11) </a:t>
                      </a:r>
                    </a:p>
                  </a:txBody>
                  <a:tcPr marT="45713" marB="45713"/>
                </a:tc>
                <a:extLst>
                  <a:ext uri="{0D108BD9-81ED-4DB2-BD59-A6C34878D82A}">
                    <a16:rowId xmlns:a16="http://schemas.microsoft.com/office/drawing/2014/main" val="934686761"/>
                  </a:ext>
                </a:extLst>
              </a:tr>
              <a:tr h="412723">
                <a:tc>
                  <a:txBody>
                    <a:bodyPr/>
                    <a:lstStyle/>
                    <a:p>
                      <a:pPr marL="341313" indent="-341313" algn="l" defTabSz="914400" rtl="0" eaLnBrk="1" latinLnBrk="0" hangingPunct="1">
                        <a:spcBef>
                          <a:spcPts val="600"/>
                        </a:spcBef>
                        <a:spcAft>
                          <a:spcPts val="600"/>
                        </a:spcAft>
                        <a:buFont typeface="+mj-lt"/>
                        <a:buAutoNum type="arabicPeriod" startAt="4"/>
                      </a:pPr>
                      <a:r>
                        <a:rPr lang="en-US" sz="1800" u="none" kern="1200" dirty="0">
                          <a:solidFill>
                            <a:schemeClr val="dk1"/>
                          </a:solidFill>
                          <a:latin typeface="Calibri" panose="020F0502020204030204" pitchFamily="34" charset="0"/>
                          <a:ea typeface="+mn-ea"/>
                          <a:cs typeface="+mn-cs"/>
                        </a:rPr>
                        <a:t>Betrothal period</a:t>
                      </a:r>
                    </a:p>
                  </a:txBody>
                  <a:tcPr marT="45713" marB="45713"/>
                </a:tc>
                <a:tc>
                  <a:txBody>
                    <a:bodyPr/>
                    <a:lstStyle/>
                    <a:p>
                      <a:pPr>
                        <a:spcBef>
                          <a:spcPts val="600"/>
                        </a:spcBef>
                        <a:spcAft>
                          <a:spcPts val="600"/>
                        </a:spcAft>
                      </a:pPr>
                      <a:r>
                        <a:rPr lang="en-US" sz="1800" b="0" u="none" dirty="0">
                          <a:latin typeface="Calibri" panose="020F0502020204030204" pitchFamily="34" charset="0"/>
                        </a:rPr>
                        <a:t>Loyalty test</a:t>
                      </a:r>
                    </a:p>
                  </a:txBody>
                  <a:tcPr marT="45713" marB="45713"/>
                </a:tc>
                <a:tc>
                  <a:txBody>
                    <a:bodyPr/>
                    <a:lstStyle/>
                    <a:p>
                      <a:pPr>
                        <a:spcBef>
                          <a:spcPts val="600"/>
                        </a:spcBef>
                        <a:spcAft>
                          <a:spcPts val="600"/>
                        </a:spcAft>
                      </a:pPr>
                      <a:r>
                        <a:rPr lang="en-US" sz="1800" b="0" u="none" dirty="0">
                          <a:latin typeface="Calibri" panose="020F0502020204030204" pitchFamily="34" charset="0"/>
                        </a:rPr>
                        <a:t>Reward determined</a:t>
                      </a:r>
                      <a:r>
                        <a:rPr lang="en-US" sz="1800" b="0" u="none" baseline="0" dirty="0">
                          <a:latin typeface="Calibri" panose="020F0502020204030204" pitchFamily="34" charset="0"/>
                        </a:rPr>
                        <a:t> by orthodoxy and orthopraxy (Jas. 4:4)</a:t>
                      </a:r>
                      <a:endParaRPr lang="en-US" sz="1800" b="0" u="none" dirty="0">
                        <a:latin typeface="Calibri" panose="020F0502020204030204" pitchFamily="34" charset="0"/>
                      </a:endParaRPr>
                    </a:p>
                  </a:txBody>
                  <a:tcPr marT="45713" marB="45713"/>
                </a:tc>
                <a:extLst>
                  <a:ext uri="{0D108BD9-81ED-4DB2-BD59-A6C34878D82A}">
                    <a16:rowId xmlns:a16="http://schemas.microsoft.com/office/drawing/2014/main" val="2215589415"/>
                  </a:ext>
                </a:extLst>
              </a:tr>
              <a:tr h="412723">
                <a:tc>
                  <a:txBody>
                    <a:bodyPr/>
                    <a:lstStyle/>
                    <a:p>
                      <a:pPr marL="341313" indent="-341313" algn="l" defTabSz="914400" rtl="0" eaLnBrk="1" latinLnBrk="0" hangingPunct="1">
                        <a:spcBef>
                          <a:spcPts val="600"/>
                        </a:spcBef>
                        <a:spcAft>
                          <a:spcPts val="600"/>
                        </a:spcAft>
                        <a:buFont typeface="+mj-lt"/>
                        <a:buAutoNum type="arabicPeriod" startAt="5"/>
                      </a:pPr>
                      <a:r>
                        <a:rPr lang="en-US" sz="1800" u="none" kern="1200" dirty="0">
                          <a:solidFill>
                            <a:schemeClr val="dk1"/>
                          </a:solidFill>
                          <a:latin typeface="Calibri" panose="020F0502020204030204" pitchFamily="34" charset="0"/>
                          <a:ea typeface="+mn-ea"/>
                          <a:cs typeface="+mn-cs"/>
                        </a:rPr>
                        <a:t>Bride retrieved</a:t>
                      </a:r>
                    </a:p>
                  </a:txBody>
                  <a:tcPr marT="45713" marB="45713"/>
                </a:tc>
                <a:tc>
                  <a:txBody>
                    <a:bodyPr/>
                    <a:lstStyle/>
                    <a:p>
                      <a:pPr>
                        <a:spcBef>
                          <a:spcPts val="600"/>
                        </a:spcBef>
                        <a:spcAft>
                          <a:spcPts val="600"/>
                        </a:spcAft>
                      </a:pPr>
                      <a:r>
                        <a:rPr lang="en-US" sz="1800" b="0" u="none" dirty="0">
                          <a:latin typeface="Calibri" panose="020F0502020204030204" pitchFamily="34" charset="0"/>
                        </a:rPr>
                        <a:t>Groom returns </a:t>
                      </a:r>
                      <a:r>
                        <a:rPr lang="en-US" sz="1800" b="0" u="none" baseline="0" dirty="0">
                          <a:latin typeface="Calibri" panose="020F0502020204030204" pitchFamily="34" charset="0"/>
                        </a:rPr>
                        <a:t>at </a:t>
                      </a:r>
                      <a:r>
                        <a:rPr lang="en-US" sz="1800" b="0" u="none" dirty="0">
                          <a:latin typeface="Calibri" panose="020F0502020204030204" pitchFamily="34" charset="0"/>
                        </a:rPr>
                        <a:t>unknown</a:t>
                      </a:r>
                      <a:r>
                        <a:rPr lang="en-US" sz="1800" b="0" u="none" baseline="0" dirty="0">
                          <a:latin typeface="Calibri" panose="020F0502020204030204" pitchFamily="34" charset="0"/>
                        </a:rPr>
                        <a:t> time preceded by a shout </a:t>
                      </a:r>
                      <a:r>
                        <a:rPr lang="en-US" sz="1800" b="0" u="none" dirty="0">
                          <a:latin typeface="Calibri" panose="020F0502020204030204" pitchFamily="34" charset="0"/>
                        </a:rPr>
                        <a:t>with escorts</a:t>
                      </a:r>
                      <a:r>
                        <a:rPr lang="en-US" sz="1800" b="0" u="none" baseline="0" dirty="0">
                          <a:latin typeface="Calibri" panose="020F0502020204030204" pitchFamily="34" charset="0"/>
                        </a:rPr>
                        <a:t> to retrieve bride</a:t>
                      </a:r>
                      <a:endParaRPr lang="en-US" sz="1800" b="0" u="none" dirty="0">
                        <a:latin typeface="Calibri" panose="020F0502020204030204" pitchFamily="34" charset="0"/>
                      </a:endParaRPr>
                    </a:p>
                  </a:txBody>
                  <a:tcPr marT="45713" marB="45713"/>
                </a:tc>
                <a:tc>
                  <a:txBody>
                    <a:bodyPr/>
                    <a:lstStyle/>
                    <a:p>
                      <a:pPr>
                        <a:spcBef>
                          <a:spcPts val="600"/>
                        </a:spcBef>
                        <a:spcAft>
                          <a:spcPts val="600"/>
                        </a:spcAft>
                      </a:pPr>
                      <a:r>
                        <a:rPr lang="en-US" sz="1800" b="0" u="none" dirty="0">
                          <a:latin typeface="Calibri" panose="020F0502020204030204" pitchFamily="34" charset="0"/>
                        </a:rPr>
                        <a:t>Rapture at unknown time                             (John 14:3; 1 Thess. 4:16-17)</a:t>
                      </a:r>
                    </a:p>
                  </a:txBody>
                  <a:tcPr marT="45713" marB="45713"/>
                </a:tc>
                <a:extLst>
                  <a:ext uri="{0D108BD9-81ED-4DB2-BD59-A6C34878D82A}">
                    <a16:rowId xmlns:a16="http://schemas.microsoft.com/office/drawing/2014/main" val="3144159118"/>
                  </a:ext>
                </a:extLst>
              </a:tr>
              <a:tr h="412723">
                <a:tc gridSpan="3">
                  <a:txBody>
                    <a:bodyPr/>
                    <a:lstStyle/>
                    <a:p>
                      <a:pPr marL="0" marR="0" lvl="0" indent="0" algn="ctr" defTabSz="914400" rtl="0" eaLnBrk="1" fontAlgn="auto" latinLnBrk="0" hangingPunct="1">
                        <a:lnSpc>
                          <a:spcPct val="100000"/>
                        </a:lnSpc>
                        <a:spcBef>
                          <a:spcPts val="600"/>
                        </a:spcBef>
                        <a:spcAft>
                          <a:spcPts val="600"/>
                        </a:spcAft>
                        <a:buClrTx/>
                        <a:buSzTx/>
                        <a:buFont typeface="+mj-lt"/>
                        <a:buNone/>
                        <a:tabLst/>
                        <a:defRPr/>
                      </a:pPr>
                      <a:r>
                        <a:rPr lang="en-US" altLang="en-US" sz="1800" dirty="0">
                          <a:latin typeface="Calibri" panose="020F0502020204030204" pitchFamily="34" charset="0"/>
                        </a:rPr>
                        <a:t>Showers, </a:t>
                      </a:r>
                      <a:r>
                        <a:rPr lang="en-US" altLang="en-US" sz="1800" i="1" dirty="0">
                          <a:latin typeface="Calibri" panose="020F0502020204030204" pitchFamily="34" charset="0"/>
                        </a:rPr>
                        <a:t>Maranatha Our Lord, Come!</a:t>
                      </a:r>
                      <a:r>
                        <a:rPr lang="en-US" altLang="en-US" sz="1800" dirty="0">
                          <a:latin typeface="Calibri" panose="020F0502020204030204" pitchFamily="34" charset="0"/>
                        </a:rPr>
                        <a:t>, 164-69.</a:t>
                      </a:r>
                    </a:p>
                  </a:txBody>
                  <a:tcPr marT="45713" marB="45713"/>
                </a:tc>
                <a:tc hMerge="1">
                  <a:txBody>
                    <a:bodyPr/>
                    <a:lstStyle/>
                    <a:p>
                      <a:endParaRPr lang="en-US" sz="1800" b="0" u="none" dirty="0">
                        <a:latin typeface="Calibri" panose="020F0502020204030204" pitchFamily="34" charset="0"/>
                      </a:endParaRPr>
                    </a:p>
                  </a:txBody>
                  <a:tcPr marT="45713" marB="45713"/>
                </a:tc>
                <a:tc hMerge="1">
                  <a:txBody>
                    <a:bodyPr/>
                    <a:lstStyle/>
                    <a:p>
                      <a:endParaRPr lang="en-US" sz="1800" b="0" u="none" dirty="0">
                        <a:latin typeface="Calibri" panose="020F0502020204030204" pitchFamily="34" charset="0"/>
                      </a:endParaRPr>
                    </a:p>
                  </a:txBody>
                  <a:tcPr marT="45713" marB="45713"/>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9534701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212552386"/>
              </p:ext>
            </p:extLst>
          </p:nvPr>
        </p:nvGraphicFramePr>
        <p:xfrm>
          <a:off x="152400" y="434346"/>
          <a:ext cx="8839200" cy="5989308"/>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858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Jewish Marriage Analogy</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914400">
                <a:tc>
                  <a:txBody>
                    <a:bodyPr/>
                    <a:lstStyle/>
                    <a:p>
                      <a:pPr marL="341313" indent="-341313">
                        <a:spcBef>
                          <a:spcPts val="1200"/>
                        </a:spcBef>
                        <a:spcAft>
                          <a:spcPts val="1200"/>
                        </a:spcAft>
                        <a:buFont typeface="+mj-lt"/>
                        <a:buAutoNum type="arabicPeriod" startAt="6"/>
                      </a:pPr>
                      <a:r>
                        <a:rPr lang="en-US" sz="1800" dirty="0">
                          <a:latin typeface="Calibri" panose="020F0502020204030204" pitchFamily="34" charset="0"/>
                        </a:rPr>
                        <a:t>Bride and groom</a:t>
                      </a:r>
                      <a:r>
                        <a:rPr lang="en-US" sz="1800" baseline="0" dirty="0">
                          <a:latin typeface="Calibri" panose="020F0502020204030204" pitchFamily="34" charset="0"/>
                        </a:rPr>
                        <a:t> hidden in Father’s house for seven days</a:t>
                      </a:r>
                      <a:endParaRPr lang="en-US" sz="1800" dirty="0">
                        <a:latin typeface="Calibri" panose="020F0502020204030204" pitchFamily="34" charset="0"/>
                      </a:endParaRPr>
                    </a:p>
                  </a:txBody>
                  <a:tcPr marT="45714" marB="45714"/>
                </a:tc>
                <a:tc>
                  <a:txBody>
                    <a:bodyPr/>
                    <a:lstStyle/>
                    <a:p>
                      <a:pPr>
                        <a:spcBef>
                          <a:spcPts val="1200"/>
                        </a:spcBef>
                        <a:spcAft>
                          <a:spcPts val="1200"/>
                        </a:spcAft>
                      </a:pPr>
                      <a:r>
                        <a:rPr lang="en-US" sz="1800" dirty="0">
                          <a:latin typeface="Calibri" panose="020F0502020204030204" pitchFamily="34" charset="0"/>
                        </a:rPr>
                        <a:t>Hidden</a:t>
                      </a:r>
                      <a:r>
                        <a:rPr lang="en-US" sz="1800" baseline="0" dirty="0">
                          <a:latin typeface="Calibri" panose="020F0502020204030204" pitchFamily="34" charset="0"/>
                        </a:rPr>
                        <a:t> in the Father’s house for s</a:t>
                      </a:r>
                      <a:r>
                        <a:rPr lang="en-US" sz="1800" dirty="0">
                          <a:latin typeface="Calibri" panose="020F0502020204030204" pitchFamily="34" charset="0"/>
                        </a:rPr>
                        <a:t>even days: three events transpire</a:t>
                      </a:r>
                    </a:p>
                  </a:txBody>
                  <a:tcPr marT="45714" marB="45714"/>
                </a:tc>
                <a:tc>
                  <a:txBody>
                    <a:bodyPr/>
                    <a:lstStyle/>
                    <a:p>
                      <a:pPr>
                        <a:spcBef>
                          <a:spcPts val="1200"/>
                        </a:spcBef>
                        <a:spcAft>
                          <a:spcPts val="1200"/>
                        </a:spcAft>
                      </a:pPr>
                      <a:r>
                        <a:rPr lang="en-US" sz="1800" dirty="0">
                          <a:latin typeface="Calibri" panose="020F0502020204030204" pitchFamily="34" charset="0"/>
                        </a:rPr>
                        <a:t>Church hidden from world during Daniel’s 70</a:t>
                      </a:r>
                      <a:r>
                        <a:rPr lang="en-US" sz="1800" baseline="30000" dirty="0">
                          <a:latin typeface="Calibri" panose="020F0502020204030204" pitchFamily="34" charset="0"/>
                        </a:rPr>
                        <a:t>th</a:t>
                      </a:r>
                      <a:r>
                        <a:rPr lang="en-US" sz="1800" dirty="0">
                          <a:latin typeface="Calibri" panose="020F0502020204030204" pitchFamily="34" charset="0"/>
                        </a:rPr>
                        <a:t> Week</a:t>
                      </a:r>
                    </a:p>
                  </a:txBody>
                  <a:tcPr marT="45714" marB="45714"/>
                </a:tc>
                <a:extLst>
                  <a:ext uri="{0D108BD9-81ED-4DB2-BD59-A6C34878D82A}">
                    <a16:rowId xmlns:a16="http://schemas.microsoft.com/office/drawing/2014/main" val="1459597859"/>
                  </a:ext>
                </a:extLst>
              </a:tr>
              <a:tr h="914400">
                <a:tc>
                  <a:txBody>
                    <a:bodyPr/>
                    <a:lstStyle/>
                    <a:p>
                      <a:pPr marL="341313" indent="-341313" algn="l" defTabSz="914400" rtl="0" eaLnBrk="1" latinLnBrk="0" hangingPunct="1">
                        <a:spcBef>
                          <a:spcPts val="1200"/>
                        </a:spcBef>
                        <a:spcAft>
                          <a:spcPts val="1200"/>
                        </a:spcAft>
                        <a:buFont typeface="+mj-lt"/>
                        <a:buAutoNum type="arabicPeriod" startAt="7"/>
                      </a:pPr>
                      <a:r>
                        <a:rPr lang="en-US" sz="1800" kern="1200" dirty="0">
                          <a:solidFill>
                            <a:schemeClr val="dk1"/>
                          </a:solidFill>
                          <a:latin typeface="Calibri" panose="020F0502020204030204" pitchFamily="34" charset="0"/>
                          <a:ea typeface="+mn-ea"/>
                          <a:cs typeface="+mn-cs"/>
                        </a:rPr>
                        <a:t>Bride cleansed</a:t>
                      </a:r>
                    </a:p>
                  </a:txBody>
                  <a:tcPr marT="45714" marB="45714"/>
                </a:tc>
                <a:tc>
                  <a:txBody>
                    <a:bodyPr/>
                    <a:lstStyle/>
                    <a:p>
                      <a:pPr>
                        <a:spcBef>
                          <a:spcPts val="1200"/>
                        </a:spcBef>
                        <a:spcAft>
                          <a:spcPts val="1200"/>
                        </a:spcAft>
                      </a:pPr>
                      <a:r>
                        <a:rPr lang="en-US" sz="1800" dirty="0">
                          <a:latin typeface="Calibri" panose="020F0502020204030204" pitchFamily="34" charset="0"/>
                        </a:rPr>
                        <a:t>Bride undergoes ritual cleansing</a:t>
                      </a:r>
                      <a:r>
                        <a:rPr lang="en-US" sz="1800" baseline="0" dirty="0">
                          <a:latin typeface="Calibri" panose="020F0502020204030204" pitchFamily="34" charset="0"/>
                        </a:rPr>
                        <a:t> prior to wedding ceremony</a:t>
                      </a:r>
                      <a:endParaRPr lang="en-US" sz="1800" dirty="0">
                        <a:latin typeface="Calibri" panose="020F0502020204030204" pitchFamily="34" charset="0"/>
                      </a:endParaRPr>
                    </a:p>
                  </a:txBody>
                  <a:tcPr marT="45714" marB="45714"/>
                </a:tc>
                <a:tc>
                  <a:txBody>
                    <a:bodyPr/>
                    <a:lstStyle/>
                    <a:p>
                      <a:pPr>
                        <a:spcBef>
                          <a:spcPts val="1200"/>
                        </a:spcBef>
                        <a:spcAft>
                          <a:spcPts val="1200"/>
                        </a:spcAft>
                      </a:pPr>
                      <a:r>
                        <a:rPr lang="en-US" sz="1800" dirty="0">
                          <a:latin typeface="Calibri" panose="020F0502020204030204" pitchFamily="34" charset="0"/>
                        </a:rPr>
                        <a:t>Bema Seat Judgment</a:t>
                      </a:r>
                      <a:r>
                        <a:rPr lang="en-US" sz="1800" baseline="0" dirty="0">
                          <a:latin typeface="Calibri" panose="020F0502020204030204" pitchFamily="34" charset="0"/>
                        </a:rPr>
                        <a:t> </a:t>
                      </a:r>
                      <a:r>
                        <a:rPr lang="en-US" sz="1800" dirty="0">
                          <a:latin typeface="Calibri" panose="020F0502020204030204" pitchFamily="34" charset="0"/>
                        </a:rPr>
                        <a:t>1 Cor 3:10-15;</a:t>
                      </a:r>
                      <a:r>
                        <a:rPr lang="en-US" sz="1800" baseline="0" dirty="0">
                          <a:latin typeface="Calibri" panose="020F0502020204030204" pitchFamily="34" charset="0"/>
                        </a:rPr>
                        <a:t> 2 Cor 5:10</a:t>
                      </a:r>
                      <a:r>
                        <a:rPr lang="en-US" sz="1800" dirty="0">
                          <a:latin typeface="Calibri" panose="020F0502020204030204" pitchFamily="34" charset="0"/>
                        </a:rPr>
                        <a:t>)</a:t>
                      </a:r>
                    </a:p>
                  </a:txBody>
                  <a:tcPr marT="45714" marB="45714"/>
                </a:tc>
                <a:extLst>
                  <a:ext uri="{0D108BD9-81ED-4DB2-BD59-A6C34878D82A}">
                    <a16:rowId xmlns:a16="http://schemas.microsoft.com/office/drawing/2014/main" val="3070623534"/>
                  </a:ext>
                </a:extLst>
              </a:tr>
              <a:tr h="914400">
                <a:tc>
                  <a:txBody>
                    <a:bodyPr/>
                    <a:lstStyle/>
                    <a:p>
                      <a:pPr marL="341313" indent="-341313">
                        <a:spcBef>
                          <a:spcPts val="1200"/>
                        </a:spcBef>
                        <a:spcAft>
                          <a:spcPts val="1200"/>
                        </a:spcAft>
                        <a:buFont typeface="+mj-lt"/>
                        <a:buAutoNum type="arabicPeriod" startAt="8"/>
                      </a:pPr>
                      <a:r>
                        <a:rPr lang="en-US" sz="1800" dirty="0">
                          <a:latin typeface="Calibri" panose="020F0502020204030204" pitchFamily="34" charset="0"/>
                        </a:rPr>
                        <a:t>Wedding ceremony</a:t>
                      </a:r>
                    </a:p>
                  </a:txBody>
                  <a:tcPr marT="45714" marB="45714"/>
                </a:tc>
                <a:tc>
                  <a:txBody>
                    <a:bodyPr/>
                    <a:lstStyle/>
                    <a:p>
                      <a:pPr>
                        <a:spcBef>
                          <a:spcPts val="1200"/>
                        </a:spcBef>
                        <a:spcAft>
                          <a:spcPts val="1200"/>
                        </a:spcAft>
                      </a:pPr>
                      <a:r>
                        <a:rPr lang="en-US" sz="1800" dirty="0">
                          <a:latin typeface="Calibri" panose="020F0502020204030204" pitchFamily="34" charset="0"/>
                        </a:rPr>
                        <a:t>Meeting with the Father’s</a:t>
                      </a:r>
                      <a:r>
                        <a:rPr lang="en-US" sz="1800" baseline="0" dirty="0">
                          <a:latin typeface="Calibri" panose="020F0502020204030204" pitchFamily="34" charset="0"/>
                        </a:rPr>
                        <a:t> assembled wedding guests; </a:t>
                      </a:r>
                      <a:r>
                        <a:rPr lang="en-US" sz="1800" dirty="0">
                          <a:latin typeface="Calibri" panose="020F0502020204030204" pitchFamily="34" charset="0"/>
                        </a:rPr>
                        <a:t>Private wedding ceremony</a:t>
                      </a:r>
                    </a:p>
                  </a:txBody>
                  <a:tcPr marT="45714" marB="45714"/>
                </a:tc>
                <a:tc>
                  <a:txBody>
                    <a:bodyPr/>
                    <a:lstStyle/>
                    <a:p>
                      <a:pPr>
                        <a:spcBef>
                          <a:spcPts val="1200"/>
                        </a:spcBef>
                        <a:spcAft>
                          <a:spcPts val="1200"/>
                        </a:spcAft>
                      </a:pPr>
                      <a:r>
                        <a:rPr lang="en-US" sz="1800" dirty="0">
                          <a:latin typeface="Calibri" panose="020F0502020204030204" pitchFamily="34" charset="0"/>
                        </a:rPr>
                        <a:t>Meeting with OT saints; Rev 19:7</a:t>
                      </a:r>
                    </a:p>
                  </a:txBody>
                  <a:tcPr marT="45714" marB="45714"/>
                </a:tc>
                <a:extLst>
                  <a:ext uri="{0D108BD9-81ED-4DB2-BD59-A6C34878D82A}">
                    <a16:rowId xmlns:a16="http://schemas.microsoft.com/office/drawing/2014/main" val="934686761"/>
                  </a:ext>
                </a:extLst>
              </a:tr>
              <a:tr h="914400">
                <a:tc>
                  <a:txBody>
                    <a:bodyPr/>
                    <a:lstStyle/>
                    <a:p>
                      <a:pPr marL="341313" indent="-341313">
                        <a:spcBef>
                          <a:spcPts val="1200"/>
                        </a:spcBef>
                        <a:spcAft>
                          <a:spcPts val="1200"/>
                        </a:spcAft>
                        <a:buFont typeface="+mj-lt"/>
                        <a:buAutoNum type="arabicPeriod" startAt="9"/>
                      </a:pPr>
                      <a:r>
                        <a:rPr lang="en-US" sz="1800" dirty="0">
                          <a:latin typeface="Calibri" panose="020F0502020204030204" pitchFamily="34" charset="0"/>
                        </a:rPr>
                        <a:t>Consummation</a:t>
                      </a:r>
                    </a:p>
                  </a:txBody>
                  <a:tcPr marT="45714" marB="45714"/>
                </a:tc>
                <a:tc>
                  <a:txBody>
                    <a:bodyPr/>
                    <a:lstStyle/>
                    <a:p>
                      <a:pPr>
                        <a:spcBef>
                          <a:spcPts val="1200"/>
                        </a:spcBef>
                        <a:spcAft>
                          <a:spcPts val="1200"/>
                        </a:spcAft>
                      </a:pPr>
                      <a:r>
                        <a:rPr lang="en-US" sz="1800" dirty="0">
                          <a:latin typeface="Calibri" panose="020F0502020204030204" pitchFamily="34" charset="0"/>
                        </a:rPr>
                        <a:t>Bride and groom consummate the marriage </a:t>
                      </a:r>
                    </a:p>
                  </a:txBody>
                  <a:tcPr marT="45714" marB="45714"/>
                </a:tc>
                <a:tc>
                  <a:txBody>
                    <a:bodyPr/>
                    <a:lstStyle/>
                    <a:p>
                      <a:pPr>
                        <a:spcBef>
                          <a:spcPts val="1200"/>
                        </a:spcBef>
                        <a:spcAft>
                          <a:spcPts val="1200"/>
                        </a:spcAft>
                      </a:pPr>
                      <a:r>
                        <a:rPr lang="en-US" sz="1800" dirty="0">
                          <a:latin typeface="Calibri" panose="020F0502020204030204" pitchFamily="34" charset="0"/>
                        </a:rPr>
                        <a:t>Eph</a:t>
                      </a:r>
                      <a:r>
                        <a:rPr lang="en-US" sz="1800" baseline="0" dirty="0">
                          <a:latin typeface="Calibri" panose="020F0502020204030204" pitchFamily="34" charset="0"/>
                        </a:rPr>
                        <a:t> 5:27</a:t>
                      </a:r>
                      <a:endParaRPr lang="en-US" sz="1800" dirty="0">
                        <a:latin typeface="Calibri" panose="020F0502020204030204" pitchFamily="34" charset="0"/>
                      </a:endParaRPr>
                    </a:p>
                  </a:txBody>
                  <a:tcPr marT="45714" marB="45714"/>
                </a:tc>
                <a:extLst>
                  <a:ext uri="{0D108BD9-81ED-4DB2-BD59-A6C34878D82A}">
                    <a16:rowId xmlns:a16="http://schemas.microsoft.com/office/drawing/2014/main" val="2215589415"/>
                  </a:ext>
                </a:extLst>
              </a:tr>
              <a:tr h="914400">
                <a:tc>
                  <a:txBody>
                    <a:bodyPr/>
                    <a:lstStyle/>
                    <a:p>
                      <a:pPr marL="457200" indent="-457200">
                        <a:spcBef>
                          <a:spcPts val="1200"/>
                        </a:spcBef>
                        <a:spcAft>
                          <a:spcPts val="1200"/>
                        </a:spcAft>
                        <a:buFont typeface="+mj-lt"/>
                        <a:buAutoNum type="arabicPeriod" startAt="10"/>
                      </a:pPr>
                      <a:r>
                        <a:rPr lang="en-US" sz="1800" dirty="0">
                          <a:latin typeface="Calibri" panose="020F0502020204030204" pitchFamily="34" charset="0"/>
                        </a:rPr>
                        <a:t>Marriage feast</a:t>
                      </a:r>
                    </a:p>
                  </a:txBody>
                  <a:tcPr marT="45714" marB="45714"/>
                </a:tc>
                <a:tc>
                  <a:txBody>
                    <a:bodyPr/>
                    <a:lstStyle/>
                    <a:p>
                      <a:pPr>
                        <a:spcBef>
                          <a:spcPts val="1200"/>
                        </a:spcBef>
                        <a:spcAft>
                          <a:spcPts val="1200"/>
                        </a:spcAft>
                      </a:pPr>
                      <a:r>
                        <a:rPr lang="en-US" sz="1800" dirty="0">
                          <a:latin typeface="Calibri" panose="020F0502020204030204" pitchFamily="34" charset="0"/>
                        </a:rPr>
                        <a:t>Public presentation; Bride unveiled</a:t>
                      </a:r>
                      <a:r>
                        <a:rPr lang="en-US" sz="1800" baseline="0" dirty="0">
                          <a:latin typeface="Calibri" panose="020F0502020204030204" pitchFamily="34" charset="0"/>
                        </a:rPr>
                        <a:t>; </a:t>
                      </a:r>
                      <a:r>
                        <a:rPr lang="en-US" sz="1800" dirty="0">
                          <a:latin typeface="Calibri" panose="020F0502020204030204" pitchFamily="34" charset="0"/>
                        </a:rPr>
                        <a:t>marriage</a:t>
                      </a:r>
                      <a:r>
                        <a:rPr lang="en-US" sz="1800" baseline="0" dirty="0">
                          <a:latin typeface="Calibri" panose="020F0502020204030204" pitchFamily="34" charset="0"/>
                        </a:rPr>
                        <a:t> feast</a:t>
                      </a:r>
                      <a:endParaRPr lang="en-US" sz="1800" dirty="0">
                        <a:latin typeface="Calibri" panose="020F0502020204030204" pitchFamily="34" charset="0"/>
                      </a:endParaRPr>
                    </a:p>
                  </a:txBody>
                  <a:tcPr marT="45714" marB="45714"/>
                </a:tc>
                <a:tc>
                  <a:txBody>
                    <a:bodyPr/>
                    <a:lstStyle/>
                    <a:p>
                      <a:pPr>
                        <a:spcBef>
                          <a:spcPts val="1200"/>
                        </a:spcBef>
                        <a:spcAft>
                          <a:spcPts val="1200"/>
                        </a:spcAft>
                      </a:pPr>
                      <a:r>
                        <a:rPr lang="en-US" sz="1800" dirty="0">
                          <a:latin typeface="Calibri" panose="020F0502020204030204" pitchFamily="34" charset="0"/>
                        </a:rPr>
                        <a:t>Col</a:t>
                      </a:r>
                      <a:r>
                        <a:rPr lang="en-US" sz="1800" baseline="0" dirty="0">
                          <a:latin typeface="Calibri" panose="020F0502020204030204" pitchFamily="34" charset="0"/>
                        </a:rPr>
                        <a:t> 3:3-4; </a:t>
                      </a:r>
                      <a:r>
                        <a:rPr lang="en-US" sz="1800" dirty="0">
                          <a:latin typeface="Calibri" panose="020F0502020204030204" pitchFamily="34" charset="0"/>
                        </a:rPr>
                        <a:t>Rev 19:9</a:t>
                      </a:r>
                    </a:p>
                  </a:txBody>
                  <a:tcPr marT="45714" marB="45714"/>
                </a:tc>
                <a:extLst>
                  <a:ext uri="{0D108BD9-81ED-4DB2-BD59-A6C34878D82A}">
                    <a16:rowId xmlns:a16="http://schemas.microsoft.com/office/drawing/2014/main" val="3144159118"/>
                  </a:ext>
                </a:extLst>
              </a:tr>
              <a:tr h="457200">
                <a:tc gridSpan="3">
                  <a:txBody>
                    <a:bodyPr/>
                    <a:lstStyle/>
                    <a:p>
                      <a:pPr marL="0" marR="0" lvl="0" indent="0" algn="ctr" defTabSz="914400" rtl="0" eaLnBrk="1" fontAlgn="auto" latinLnBrk="0" hangingPunct="1">
                        <a:lnSpc>
                          <a:spcPct val="100000"/>
                        </a:lnSpc>
                        <a:spcBef>
                          <a:spcPts val="1200"/>
                        </a:spcBef>
                        <a:spcAft>
                          <a:spcPts val="1200"/>
                        </a:spcAft>
                        <a:buClrTx/>
                        <a:buSzTx/>
                        <a:buFont typeface="+mj-lt"/>
                        <a:buNone/>
                        <a:tabLst/>
                        <a:defRPr/>
                      </a:pPr>
                      <a:r>
                        <a:rPr lang="en-US" altLang="en-US" sz="1800" dirty="0">
                          <a:latin typeface="Calibri" panose="020F0502020204030204" pitchFamily="34" charset="0"/>
                        </a:rPr>
                        <a:t>Showers, </a:t>
                      </a:r>
                      <a:r>
                        <a:rPr lang="en-US" altLang="en-US" sz="1800" i="1" dirty="0">
                          <a:latin typeface="Calibri" panose="020F0502020204030204" pitchFamily="34" charset="0"/>
                        </a:rPr>
                        <a:t>Maranatha Our Lord, Come!</a:t>
                      </a:r>
                      <a:r>
                        <a:rPr lang="en-US" altLang="en-US" sz="1800" dirty="0">
                          <a:latin typeface="Calibri" panose="020F0502020204030204" pitchFamily="34" charset="0"/>
                        </a:rPr>
                        <a:t>, 164-69.</a:t>
                      </a:r>
                    </a:p>
                  </a:txBody>
                  <a:tcPr marT="45713" marB="45713"/>
                </a:tc>
                <a:tc hMerge="1">
                  <a:txBody>
                    <a:bodyPr/>
                    <a:lstStyle/>
                    <a:p>
                      <a:endParaRPr lang="en-US" sz="1800" b="0" u="none" dirty="0">
                        <a:latin typeface="Calibri" panose="020F0502020204030204" pitchFamily="34" charset="0"/>
                      </a:endParaRPr>
                    </a:p>
                  </a:txBody>
                  <a:tcPr marT="45713" marB="45713"/>
                </a:tc>
                <a:tc hMerge="1">
                  <a:txBody>
                    <a:bodyPr/>
                    <a:lstStyle/>
                    <a:p>
                      <a:endParaRPr lang="en-US" sz="1800" b="0" u="none" dirty="0">
                        <a:latin typeface="Calibri" panose="020F0502020204030204" pitchFamily="34" charset="0"/>
                      </a:endParaRPr>
                    </a:p>
                  </a:txBody>
                  <a:tcPr marT="45713" marB="45713"/>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2813826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Shepherd/sheep – John 10:16; Acts 20:28; </a:t>
            </a:r>
            <a:r>
              <a:rPr lang="en-US" dirty="0" err="1">
                <a:cs typeface="Calibri" panose="020F0502020204030204" pitchFamily="34" charset="0"/>
              </a:rPr>
              <a:t>Heb</a:t>
            </a:r>
            <a:r>
              <a:rPr lang="en-US" dirty="0">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Head/body – Rom 12:5; 1 Cor 12:12-13; </a:t>
            </a:r>
            <a:r>
              <a:rPr lang="en-US" dirty="0" err="1">
                <a:cs typeface="Calibri" panose="020F0502020204030204" pitchFamily="34" charset="0"/>
              </a:rPr>
              <a:t>Eph</a:t>
            </a:r>
            <a:r>
              <a:rPr lang="en-US" dirty="0">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Bride/groom – </a:t>
            </a:r>
            <a:r>
              <a:rPr lang="en-US" dirty="0" err="1">
                <a:cs typeface="Calibri" panose="020F0502020204030204" pitchFamily="34" charset="0"/>
              </a:rPr>
              <a:t>Eph</a:t>
            </a:r>
            <a:r>
              <a:rPr lang="en-US" dirty="0">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b="1" u="sng" dirty="0">
                <a:solidFill>
                  <a:srgbClr val="FFFFCC"/>
                </a:solidFill>
                <a:cs typeface="Calibri" panose="020F0502020204030204" pitchFamily="34" charset="0"/>
              </a:rPr>
              <a:t>Temple – 1 Cor 3:16-17; </a:t>
            </a:r>
            <a:r>
              <a:rPr lang="en-US" b="1" u="sng" dirty="0" err="1">
                <a:solidFill>
                  <a:srgbClr val="FFFFCC"/>
                </a:solidFill>
                <a:cs typeface="Calibri" panose="020F0502020204030204" pitchFamily="34" charset="0"/>
              </a:rPr>
              <a:t>Eph</a:t>
            </a:r>
            <a:r>
              <a:rPr lang="en-US" b="1" u="sng" dirty="0">
                <a:solidFill>
                  <a:srgbClr val="FFFFCC"/>
                </a:solidFill>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High priest/priesthood – </a:t>
            </a:r>
            <a:r>
              <a:rPr lang="en-US" dirty="0" err="1">
                <a:cs typeface="Calibri" panose="020F0502020204030204" pitchFamily="34" charset="0"/>
              </a:rPr>
              <a:t>Heb</a:t>
            </a:r>
            <a:r>
              <a:rPr lang="en-US" dirty="0">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Vine and branches – John 15:1-8</a:t>
            </a:r>
          </a:p>
        </p:txBody>
      </p:sp>
    </p:spTree>
    <p:extLst>
      <p:ext uri="{BB962C8B-B14F-4D97-AF65-F5344CB8AC3E}">
        <p14:creationId xmlns:p14="http://schemas.microsoft.com/office/powerpoint/2010/main" val="25031002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Solomon’s pre exilic temple (966 </a:t>
            </a:r>
            <a:r>
              <a:rPr lang="en-US" altLang="en-US" sz="3200" cap="small" dirty="0" err="1">
                <a:solidFill>
                  <a:srgbClr val="FFFFFF"/>
                </a:solidFill>
                <a:effectLst>
                  <a:outerShdw blurRad="38100" dist="38100" dir="2700000" algn="tl">
                    <a:srgbClr val="000000">
                      <a:alpha val="43137"/>
                    </a:srgbClr>
                  </a:outerShdw>
                </a:effectLst>
                <a:latin typeface="Calibri" panose="020F0502020204030204" pitchFamily="34" charset="0"/>
              </a:rPr>
              <a:t>bc</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Kings and Chronicles)</a:t>
            </a:r>
          </a:p>
          <a:p>
            <a:pPr marL="457200" indent="-457200">
              <a:spcBef>
                <a:spcPts val="0"/>
              </a:spcBef>
              <a:spcAft>
                <a:spcPts val="2400"/>
              </a:spcAft>
              <a:buClr>
                <a:srgbClr val="FF99FF"/>
              </a:buClr>
              <a:buSzPct val="100000"/>
              <a:buFont typeface="Wingdings" pitchFamily="2" charset="2"/>
              <a:buAutoNum type="alphaUcPeriod"/>
            </a:pPr>
            <a:r>
              <a:rPr lang="en-US" altLang="en-US" dirty="0">
                <a:solidFill>
                  <a:srgbClr val="FFFFFF"/>
                </a:solidFill>
                <a:effectLst>
                  <a:outerShdw blurRad="38100" dist="38100" dir="2700000" algn="tl">
                    <a:srgbClr val="000000">
                      <a:alpha val="43137"/>
                    </a:srgbClr>
                  </a:outerShdw>
                </a:effectLst>
              </a:rPr>
              <a:t>Zerubbabel’s post exilic temple (Ezra 1-6; John 2:20)</a:t>
            </a:r>
          </a:p>
          <a:p>
            <a:pPr marL="457200" indent="-457200">
              <a:spcBef>
                <a:spcPts val="0"/>
              </a:spcBef>
              <a:spcAft>
                <a:spcPts val="2400"/>
              </a:spcAft>
              <a:buClr>
                <a:srgbClr val="FF99FF"/>
              </a:buClr>
              <a:buSzPct val="100000"/>
              <a:buFont typeface="Wingdings" pitchFamily="2" charset="2"/>
              <a:buAutoNum type="alphaUcPeriod"/>
            </a:pPr>
            <a:r>
              <a:rPr lang="en-US" altLang="en-US" dirty="0">
                <a:solidFill>
                  <a:srgbClr val="FFFFFF"/>
                </a:solidFill>
                <a:effectLst>
                  <a:outerShdw blurRad="38100" dist="38100" dir="2700000" algn="tl">
                    <a:srgbClr val="000000">
                      <a:alpha val="43137"/>
                    </a:srgbClr>
                  </a:outerShdw>
                </a:effectLst>
              </a:rPr>
              <a:t>Antichrist's temple (Dan 9:27; Matt 24:15; 2 </a:t>
            </a:r>
            <a:r>
              <a:rPr lang="en-US" altLang="en-US" dirty="0" err="1">
                <a:solidFill>
                  <a:srgbClr val="FFFFFF"/>
                </a:solidFill>
                <a:effectLst>
                  <a:outerShdw blurRad="38100" dist="38100" dir="2700000" algn="tl">
                    <a:srgbClr val="000000">
                      <a:alpha val="43137"/>
                    </a:srgbClr>
                  </a:outerShdw>
                </a:effectLst>
              </a:rPr>
              <a:t>Thess</a:t>
            </a:r>
            <a:r>
              <a:rPr lang="en-US" altLang="en-US" dirty="0">
                <a:solidFill>
                  <a:srgbClr val="FFFFFF"/>
                </a:solidFill>
                <a:effectLst>
                  <a:outerShdw blurRad="38100" dist="38100" dir="2700000" algn="tl">
                    <a:srgbClr val="000000">
                      <a:alpha val="43137"/>
                    </a:srgbClr>
                  </a:outerShdw>
                </a:effectLst>
              </a:rPr>
              <a:t> 2:4; Rev 11:1-2)</a:t>
            </a:r>
          </a:p>
          <a:p>
            <a:pPr marL="457200" indent="-457200">
              <a:spcBef>
                <a:spcPts val="0"/>
              </a:spcBef>
              <a:spcAft>
                <a:spcPts val="2400"/>
              </a:spcAft>
              <a:buClr>
                <a:srgbClr val="FF99FF"/>
              </a:buClr>
              <a:buSzPct val="100000"/>
              <a:buFont typeface="Wingdings" pitchFamily="2" charset="2"/>
              <a:buAutoNum type="alphaUcPeriod"/>
            </a:pPr>
            <a:r>
              <a:rPr lang="en-US" altLang="en-US" dirty="0">
                <a:solidFill>
                  <a:srgbClr val="FFFFFF"/>
                </a:solidFill>
                <a:effectLst>
                  <a:outerShdw blurRad="38100" dist="38100" dir="2700000" algn="tl">
                    <a:srgbClr val="000000">
                      <a:alpha val="43137"/>
                    </a:srgbClr>
                  </a:outerShdw>
                </a:effectLst>
              </a:rPr>
              <a:t> Millennial temple (</a:t>
            </a:r>
            <a:r>
              <a:rPr lang="en-US" altLang="en-US" dirty="0" err="1">
                <a:solidFill>
                  <a:srgbClr val="FFFFFF"/>
                </a:solidFill>
                <a:effectLst>
                  <a:outerShdw blurRad="38100" dist="38100" dir="2700000" algn="tl">
                    <a:srgbClr val="000000">
                      <a:alpha val="43137"/>
                    </a:srgbClr>
                  </a:outerShdw>
                </a:effectLst>
              </a:rPr>
              <a:t>Ezek</a:t>
            </a:r>
            <a:r>
              <a:rPr lang="en-US" altLang="en-US" dirty="0">
                <a:solidFill>
                  <a:srgbClr val="FFFFFF"/>
                </a:solidFill>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795789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Shepherd/sheep – John 10:16; Acts 20:28; </a:t>
            </a:r>
            <a:r>
              <a:rPr lang="en-US" dirty="0" err="1">
                <a:cs typeface="Calibri" panose="020F0502020204030204" pitchFamily="34" charset="0"/>
              </a:rPr>
              <a:t>Heb</a:t>
            </a:r>
            <a:r>
              <a:rPr lang="en-US" dirty="0">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Head/body – Rom 12:5; 1 Cor 12:12-13; </a:t>
            </a:r>
            <a:r>
              <a:rPr lang="en-US" dirty="0" err="1">
                <a:cs typeface="Calibri" panose="020F0502020204030204" pitchFamily="34" charset="0"/>
              </a:rPr>
              <a:t>Eph</a:t>
            </a:r>
            <a:r>
              <a:rPr lang="en-US" dirty="0">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Bride/groom – </a:t>
            </a:r>
            <a:r>
              <a:rPr lang="en-US" dirty="0" err="1">
                <a:cs typeface="Calibri" panose="020F0502020204030204" pitchFamily="34" charset="0"/>
              </a:rPr>
              <a:t>Eph</a:t>
            </a:r>
            <a:r>
              <a:rPr lang="en-US" dirty="0">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Temple – 1 Cor 3:16-17; </a:t>
            </a:r>
            <a:r>
              <a:rPr lang="en-US" dirty="0" err="1">
                <a:cs typeface="Calibri" panose="020F0502020204030204" pitchFamily="34" charset="0"/>
              </a:rPr>
              <a:t>Eph</a:t>
            </a:r>
            <a:r>
              <a:rPr lang="en-US" dirty="0">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b="1" u="sng" dirty="0">
                <a:solidFill>
                  <a:srgbClr val="FFFFCC"/>
                </a:solidFill>
              </a:rPr>
              <a:t>High priest/priesthood – </a:t>
            </a:r>
            <a:r>
              <a:rPr lang="en-US" b="1" u="sng" dirty="0" err="1">
                <a:solidFill>
                  <a:srgbClr val="FFFFCC"/>
                </a:solidFill>
              </a:rPr>
              <a:t>Heb</a:t>
            </a:r>
            <a:r>
              <a:rPr lang="en-US" b="1" u="sng" dirty="0">
                <a:solidFill>
                  <a:srgbClr val="FFFFCC"/>
                </a:solidFill>
              </a:rPr>
              <a:t> 4:14-15; 1 Pet 2:5-9; Rev 1:6</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Vine and branches – John 15:1-8</a:t>
            </a:r>
          </a:p>
        </p:txBody>
      </p:sp>
    </p:spTree>
    <p:extLst>
      <p:ext uri="{BB962C8B-B14F-4D97-AF65-F5344CB8AC3E}">
        <p14:creationId xmlns:p14="http://schemas.microsoft.com/office/powerpoint/2010/main" val="40580492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t>Prolegomena – Introduction</a:t>
            </a:r>
          </a:p>
          <a:p>
            <a:pPr>
              <a:spcBef>
                <a:spcPts val="0"/>
              </a:spcBef>
              <a:spcAft>
                <a:spcPts val="600"/>
              </a:spcAft>
            </a:pPr>
            <a:r>
              <a:rPr lang="en-US" altLang="en-US" dirty="0"/>
              <a:t>Theology – Study of God</a:t>
            </a:r>
          </a:p>
          <a:p>
            <a:pPr>
              <a:spcBef>
                <a:spcPts val="0"/>
              </a:spcBef>
              <a:spcAft>
                <a:spcPts val="600"/>
              </a:spcAft>
            </a:pPr>
            <a:r>
              <a:rPr lang="en-US" altLang="en-US" dirty="0"/>
              <a:t>Christology – Study of Christ</a:t>
            </a:r>
          </a:p>
          <a:p>
            <a:pPr>
              <a:spcBef>
                <a:spcPts val="0"/>
              </a:spcBef>
              <a:spcAft>
                <a:spcPts val="600"/>
              </a:spcAft>
            </a:pPr>
            <a:r>
              <a:rPr lang="en-US" altLang="en-US" dirty="0"/>
              <a:t>Pneumatology – Study of the Holy Spirit</a:t>
            </a:r>
          </a:p>
          <a:p>
            <a:pPr>
              <a:spcBef>
                <a:spcPts val="0"/>
              </a:spcBef>
              <a:spcAft>
                <a:spcPts val="600"/>
              </a:spcAft>
            </a:pPr>
            <a:r>
              <a:rPr lang="en-US" altLang="en-US" dirty="0"/>
              <a:t>Anthropology – Study of Man</a:t>
            </a:r>
          </a:p>
          <a:p>
            <a:pPr>
              <a:spcBef>
                <a:spcPts val="0"/>
              </a:spcBef>
              <a:spcAft>
                <a:spcPts val="600"/>
              </a:spcAft>
            </a:pPr>
            <a:r>
              <a:rPr lang="en-US" altLang="en-US" dirty="0"/>
              <a:t>Hamartiology – Study of sin</a:t>
            </a:r>
          </a:p>
          <a:p>
            <a:pPr>
              <a:spcBef>
                <a:spcPts val="0"/>
              </a:spcBef>
              <a:spcAft>
                <a:spcPts val="600"/>
              </a:spcAft>
            </a:pPr>
            <a:r>
              <a:rPr lang="en-US" altLang="en-US" dirty="0"/>
              <a:t>Soteriology – Study of salvation</a:t>
            </a:r>
          </a:p>
          <a:p>
            <a:pPr>
              <a:spcBef>
                <a:spcPts val="0"/>
              </a:spcBef>
              <a:spcAft>
                <a:spcPts val="600"/>
              </a:spcAft>
            </a:pPr>
            <a:r>
              <a:rPr lang="en-US" altLang="en-US" dirty="0"/>
              <a:t>Angelology – Study of angels</a:t>
            </a:r>
          </a:p>
          <a:p>
            <a:pPr>
              <a:spcBef>
                <a:spcPts val="0"/>
              </a:spcBef>
              <a:spcAft>
                <a:spcPts val="600"/>
              </a:spcAft>
            </a:pPr>
            <a:r>
              <a:rPr lang="en-US" altLang="en-US" b="1" u="sng" dirty="0">
                <a:solidFill>
                  <a:srgbClr val="FFFFCC"/>
                </a:solidFill>
              </a:rPr>
              <a:t>Ecclesiology – Study of the Church</a:t>
            </a:r>
          </a:p>
          <a:p>
            <a:pPr>
              <a:spcBef>
                <a:spcPts val="0"/>
              </a:spcBef>
              <a:spcAft>
                <a:spcPts val="600"/>
              </a:spcAft>
            </a:pPr>
            <a:r>
              <a:rPr lang="en-US" altLang="en-US" dirty="0"/>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BAF7EB-95BA-46CD-BB65-8A77DBC2F4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2828" y="228600"/>
            <a:ext cx="5438344" cy="6400800"/>
          </a:xfrm>
          <a:prstGeom prst="rect">
            <a:avLst/>
          </a:prstGeom>
        </p:spPr>
      </p:pic>
    </p:spTree>
    <p:extLst>
      <p:ext uri="{BB962C8B-B14F-4D97-AF65-F5344CB8AC3E}">
        <p14:creationId xmlns:p14="http://schemas.microsoft.com/office/powerpoint/2010/main" val="25741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4147" name="Rectangle 1"/>
          <p:cNvSpPr>
            <a:spLocks noChangeArrowheads="1"/>
          </p:cNvSpPr>
          <p:nvPr/>
        </p:nvSpPr>
        <p:spPr bwMode="auto">
          <a:xfrm>
            <a:off x="223654" y="76200"/>
            <a:ext cx="8744137"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1:6</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and He [God] has made </a:t>
            </a:r>
            <a:r>
              <a:rPr lang="en-US" sz="3600" b="1" u="sng" dirty="0">
                <a:solidFill>
                  <a:srgbClr val="FFFFCC"/>
                </a:solidFill>
                <a:latin typeface="Calibri" panose="020F0502020204030204" pitchFamily="34" charset="0"/>
                <a:cs typeface="Calibri" panose="020F0502020204030204" pitchFamily="34" charset="0"/>
              </a:rPr>
              <a:t>us</a:t>
            </a:r>
            <a:r>
              <a:rPr lang="en-US" sz="3600" dirty="0">
                <a:latin typeface="Calibri" panose="020F0502020204030204" pitchFamily="34" charset="0"/>
                <a:cs typeface="Calibri" panose="020F0502020204030204" pitchFamily="34" charset="0"/>
              </a:rPr>
              <a:t> [Church] </a:t>
            </a:r>
            <a:r>
              <a:rPr lang="en-US" sz="3600" i="1" dirty="0">
                <a:latin typeface="Calibri" panose="020F0502020204030204" pitchFamily="34" charset="0"/>
                <a:cs typeface="Calibri" panose="020F0502020204030204" pitchFamily="34" charset="0"/>
              </a:rPr>
              <a:t>to be</a:t>
            </a:r>
            <a:r>
              <a:rPr lang="en-US" sz="3600" dirty="0">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a kingdom</a:t>
            </a:r>
            <a:r>
              <a:rPr lang="en-US" sz="3600" b="1" dirty="0">
                <a:solidFill>
                  <a:srgbClr val="FFFFCC"/>
                </a:solidFill>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priests</a:t>
            </a:r>
            <a:r>
              <a:rPr lang="en-US" sz="3600" dirty="0">
                <a:latin typeface="Calibri" panose="020F0502020204030204" pitchFamily="34" charset="0"/>
                <a:cs typeface="Calibri" panose="020F0502020204030204" pitchFamily="34" charset="0"/>
              </a:rPr>
              <a:t> to His God and Father—to Him </a:t>
            </a:r>
            <a:r>
              <a:rPr lang="en-US" sz="3600" i="1" dirty="0">
                <a:latin typeface="Calibri" panose="020F0502020204030204" pitchFamily="34" charset="0"/>
                <a:cs typeface="Calibri" panose="020F0502020204030204" pitchFamily="34" charset="0"/>
              </a:rPr>
              <a:t>be</a:t>
            </a:r>
            <a:r>
              <a:rPr lang="en-US" sz="3600" dirty="0">
                <a:latin typeface="Calibri" panose="020F0502020204030204" pitchFamily="34" charset="0"/>
                <a:cs typeface="Calibri" panose="020F0502020204030204" pitchFamily="34" charset="0"/>
              </a:rPr>
              <a:t> the glory and the dominion forever and ever. Amen.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A9EDD04-C020-4AD0-8370-9FCBFB1089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059" y="2971800"/>
            <a:ext cx="1553882"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3332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8382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Spiritual Sacrifices</a:t>
            </a:r>
          </a:p>
        </p:txBody>
      </p:sp>
      <p:sp>
        <p:nvSpPr>
          <p:cNvPr id="7171" name="Rectangle 3"/>
          <p:cNvSpPr>
            <a:spLocks noGrp="1" noChangeArrowheads="1"/>
          </p:cNvSpPr>
          <p:nvPr>
            <p:ph type="body" idx="1"/>
          </p:nvPr>
        </p:nvSpPr>
        <p:spPr>
          <a:xfrm>
            <a:off x="1689894" y="1600200"/>
            <a:ext cx="6006306" cy="4460875"/>
          </a:xfrm>
        </p:spPr>
        <p:txBody>
          <a:bodyPr/>
          <a:lstStyle/>
          <a:p>
            <a:pPr marL="463550" indent="-463550" eaLnBrk="1" hangingPunct="1">
              <a:spcBef>
                <a:spcPts val="0"/>
              </a:spcBef>
              <a:spcAft>
                <a:spcPts val="3600"/>
              </a:spcAft>
              <a:defRPr/>
            </a:pPr>
            <a:r>
              <a:rPr lang="en-US" sz="3600" dirty="0">
                <a:cs typeface="Calibri" panose="020F0502020204030204" pitchFamily="34" charset="0"/>
              </a:rPr>
              <a:t>Body – Rom 12:1</a:t>
            </a:r>
          </a:p>
          <a:p>
            <a:pPr marL="463550" indent="-463550" eaLnBrk="1" hangingPunct="1">
              <a:spcBef>
                <a:spcPts val="0"/>
              </a:spcBef>
              <a:spcAft>
                <a:spcPts val="3600"/>
              </a:spcAft>
              <a:defRPr/>
            </a:pPr>
            <a:r>
              <a:rPr lang="en-US" sz="3600" dirty="0">
                <a:cs typeface="Calibri" panose="020F0502020204030204" pitchFamily="34" charset="0"/>
              </a:rPr>
              <a:t>Praise – </a:t>
            </a:r>
            <a:r>
              <a:rPr lang="en-US" sz="3600" dirty="0" err="1">
                <a:cs typeface="Calibri" panose="020F0502020204030204" pitchFamily="34" charset="0"/>
              </a:rPr>
              <a:t>Heb</a:t>
            </a:r>
            <a:r>
              <a:rPr lang="en-US" sz="3600" dirty="0">
                <a:cs typeface="Calibri" panose="020F0502020204030204" pitchFamily="34" charset="0"/>
              </a:rPr>
              <a:t> 13:15</a:t>
            </a:r>
          </a:p>
          <a:p>
            <a:pPr marL="463550" indent="-463550" eaLnBrk="1" hangingPunct="1">
              <a:spcBef>
                <a:spcPts val="0"/>
              </a:spcBef>
              <a:spcAft>
                <a:spcPts val="3600"/>
              </a:spcAft>
              <a:defRPr/>
            </a:pPr>
            <a:r>
              <a:rPr lang="en-US" sz="3600" dirty="0">
                <a:cs typeface="Calibri" panose="020F0502020204030204" pitchFamily="34" charset="0"/>
              </a:rPr>
              <a:t>Good works – Philip 2:17</a:t>
            </a:r>
          </a:p>
          <a:p>
            <a:pPr marL="463550" indent="-463550" eaLnBrk="1" hangingPunct="1">
              <a:spcBef>
                <a:spcPts val="0"/>
              </a:spcBef>
              <a:spcAft>
                <a:spcPts val="3600"/>
              </a:spcAft>
              <a:defRPr/>
            </a:pPr>
            <a:r>
              <a:rPr lang="en-US" sz="3600" dirty="0">
                <a:cs typeface="Calibri" panose="020F0502020204030204" pitchFamily="34" charset="0"/>
              </a:rPr>
              <a:t>Financial giving – </a:t>
            </a:r>
            <a:r>
              <a:rPr lang="en-US" sz="3600" dirty="0" err="1">
                <a:cs typeface="Calibri" panose="020F0502020204030204" pitchFamily="34" charset="0"/>
              </a:rPr>
              <a:t>Heb</a:t>
            </a:r>
            <a:r>
              <a:rPr lang="en-US" sz="3600" dirty="0">
                <a:cs typeface="Calibri" panose="020F0502020204030204" pitchFamily="34" charset="0"/>
              </a:rPr>
              <a:t> 13:16</a:t>
            </a:r>
          </a:p>
        </p:txBody>
      </p:sp>
    </p:spTree>
    <p:extLst>
      <p:ext uri="{BB962C8B-B14F-4D97-AF65-F5344CB8AC3E}">
        <p14:creationId xmlns:p14="http://schemas.microsoft.com/office/powerpoint/2010/main" val="26891116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Shepherd/sheep – John 10:16; Acts 20:28; </a:t>
            </a:r>
            <a:r>
              <a:rPr lang="en-US" dirty="0" err="1">
                <a:cs typeface="Calibri" panose="020F0502020204030204" pitchFamily="34" charset="0"/>
              </a:rPr>
              <a:t>Heb</a:t>
            </a:r>
            <a:r>
              <a:rPr lang="en-US" dirty="0">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Head/body – Rom 12:5; 1 Cor 12:12-13; </a:t>
            </a:r>
            <a:r>
              <a:rPr lang="en-US" dirty="0" err="1">
                <a:cs typeface="Calibri" panose="020F0502020204030204" pitchFamily="34" charset="0"/>
              </a:rPr>
              <a:t>Eph</a:t>
            </a:r>
            <a:r>
              <a:rPr lang="en-US" dirty="0">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Bride/groom – </a:t>
            </a:r>
            <a:r>
              <a:rPr lang="en-US" dirty="0" err="1">
                <a:cs typeface="Calibri" panose="020F0502020204030204" pitchFamily="34" charset="0"/>
              </a:rPr>
              <a:t>Eph</a:t>
            </a:r>
            <a:r>
              <a:rPr lang="en-US" dirty="0">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Temple – 1 Cor 3:16-17; </a:t>
            </a:r>
            <a:r>
              <a:rPr lang="en-US" dirty="0" err="1">
                <a:cs typeface="Calibri" panose="020F0502020204030204" pitchFamily="34" charset="0"/>
              </a:rPr>
              <a:t>Eph</a:t>
            </a:r>
            <a:r>
              <a:rPr lang="en-US" dirty="0">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High priest/priesthood – </a:t>
            </a:r>
            <a:r>
              <a:rPr lang="en-US" dirty="0" err="1">
                <a:cs typeface="Calibri" panose="020F0502020204030204" pitchFamily="34" charset="0"/>
              </a:rPr>
              <a:t>Heb</a:t>
            </a:r>
            <a:r>
              <a:rPr lang="en-US" dirty="0">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b="1" u="sng" dirty="0">
                <a:solidFill>
                  <a:srgbClr val="FFFFCC"/>
                </a:solidFill>
              </a:rPr>
              <a:t>Pillar of truth – 1 Tim 3:15</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Vine and branches – John 15:1-8</a:t>
            </a:r>
          </a:p>
        </p:txBody>
      </p:sp>
    </p:spTree>
    <p:extLst>
      <p:ext uri="{BB962C8B-B14F-4D97-AF65-F5344CB8AC3E}">
        <p14:creationId xmlns:p14="http://schemas.microsoft.com/office/powerpoint/2010/main" val="12226738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4147" name="Rectangle 1"/>
          <p:cNvSpPr>
            <a:spLocks noChangeArrowheads="1"/>
          </p:cNvSpPr>
          <p:nvPr/>
        </p:nvSpPr>
        <p:spPr bwMode="auto">
          <a:xfrm>
            <a:off x="223654" y="76200"/>
            <a:ext cx="8744137" cy="3631763"/>
          </a:xfrm>
          <a:prstGeom prst="rect">
            <a:avLst/>
          </a:prstGeom>
          <a:noFill/>
          <a:ln w="28575">
            <a:noFill/>
            <a:miter lim="800000"/>
            <a:headEnd/>
            <a:tailEnd/>
          </a:ln>
        </p:spPr>
        <p:txBody>
          <a:bodyPr wrap="square">
            <a:spAutoFit/>
          </a:bodyPr>
          <a:lstStyle/>
          <a:p>
            <a:pPr algn="ctr">
              <a:spcBef>
                <a:spcPts val="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1 Timothy 3:15</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but in case I am delayed, </a:t>
            </a:r>
            <a:r>
              <a:rPr lang="en-US" sz="3600" i="1" dirty="0">
                <a:latin typeface="Calibri" panose="020F0502020204030204" pitchFamily="34" charset="0"/>
                <a:cs typeface="Calibri" panose="020F0502020204030204" pitchFamily="34" charset="0"/>
              </a:rPr>
              <a:t>I write</a:t>
            </a:r>
            <a:r>
              <a:rPr lang="en-US" sz="3600" dirty="0">
                <a:latin typeface="Calibri" panose="020F0502020204030204" pitchFamily="34" charset="0"/>
                <a:cs typeface="Calibri" panose="020F0502020204030204" pitchFamily="34" charset="0"/>
              </a:rPr>
              <a:t> so that you will know how one ought to conduct himself in the household of God, which is the church of the living God, </a:t>
            </a:r>
            <a:r>
              <a:rPr lang="en-US" sz="3600" b="1" u="sng" dirty="0">
                <a:solidFill>
                  <a:srgbClr val="FFFFCC"/>
                </a:solidFill>
                <a:latin typeface="Calibri" panose="020F0502020204030204" pitchFamily="34" charset="0"/>
                <a:cs typeface="Calibri" panose="020F0502020204030204" pitchFamily="34" charset="0"/>
              </a:rPr>
              <a:t>the pillar and support of the truth</a:t>
            </a:r>
            <a:r>
              <a:rPr lang="en-US" sz="3600" dirty="0">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D192B67-B7A3-424D-B77A-6DF9D8D019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0451" y="3307080"/>
            <a:ext cx="2663098" cy="1645920"/>
          </a:xfrm>
          <a:prstGeom prst="rect">
            <a:avLst/>
          </a:prstGeom>
        </p:spPr>
      </p:pic>
    </p:spTree>
    <p:extLst>
      <p:ext uri="{BB962C8B-B14F-4D97-AF65-F5344CB8AC3E}">
        <p14:creationId xmlns:p14="http://schemas.microsoft.com/office/powerpoint/2010/main" val="190606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14300" y="1143000"/>
            <a:ext cx="8915400" cy="54864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latin typeface="Calibri" panose="020F0502020204030204" pitchFamily="34" charset="0"/>
                <a:cs typeface="Calibri" panose="020F0502020204030204" pitchFamily="34" charset="0"/>
              </a:rPr>
              <a:t>“To regard a church, or a council of churches, as a forum in which fundamental matters can be debated and discussed, or as an opportunity for witness-bearing, is sheer confusion and muddled thinking. There is to be no discussion about ‘the foundation’, as we have seen. If men do not accept that, they are not brethren and we can have no dialogue with them. We are to preach to such and to evangelize them. Discussion takes place among the brethren who share the same life and subscribe to the same essential truths. It is right and good that brethren should discuss together matters which are not essential to salvation and about which there is, and always has been, and always will be, legitimate differences of opinion. We can do no better at that point than quote the old adage, ‘In things essential, unity, in things indifferent liberty, in all things charity.’”</a:t>
            </a:r>
          </a:p>
        </p:txBody>
      </p:sp>
      <p:sp>
        <p:nvSpPr>
          <p:cNvPr id="6" name="Rectangle 2"/>
          <p:cNvSpPr>
            <a:spLocks noChangeArrowheads="1"/>
          </p:cNvSpPr>
          <p:nvPr/>
        </p:nvSpPr>
        <p:spPr bwMode="auto">
          <a:xfrm>
            <a:off x="1219200" y="228600"/>
            <a:ext cx="6705600" cy="762000"/>
          </a:xfrm>
          <a:prstGeom prst="rect">
            <a:avLst/>
          </a:prstGeom>
          <a:noFill/>
          <a:ln w="9525">
            <a:noFill/>
            <a:miter lim="800000"/>
            <a:headEnd/>
            <a:tailEnd/>
          </a:ln>
          <a:effectLst/>
        </p:spPr>
        <p:txBody>
          <a:bodyPr anchor="ctr"/>
          <a:lstStyle/>
          <a:p>
            <a:pPr algn="ctr">
              <a:defRPr/>
            </a:pPr>
            <a:r>
              <a:rPr lang="en-US" sz="1600" kern="0" dirty="0"/>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D. Martyn Lloyd-Jones</a:t>
            </a:r>
          </a:p>
          <a:p>
            <a:pPr algn="ctr">
              <a:defRPr/>
            </a:pPr>
            <a:r>
              <a:rPr lang="en-US" sz="1400" i="1" dirty="0">
                <a:latin typeface="Calibri" panose="020F0502020204030204" pitchFamily="34" charset="0"/>
                <a:cs typeface="Calibri" panose="020F0502020204030204" pitchFamily="34" charset="0"/>
              </a:rPr>
              <a:t>Knowing the Times</a:t>
            </a:r>
            <a:r>
              <a:rPr lang="en-US" sz="1400" dirty="0">
                <a:latin typeface="Calibri" panose="020F0502020204030204" pitchFamily="34" charset="0"/>
                <a:cs typeface="Calibri" panose="020F0502020204030204" pitchFamily="34" charset="0"/>
              </a:rPr>
              <a:t> (Carlisle, PA: The Banner of Truth Trust, 1989; reprint, 2001), 161-62.</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848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38100" y="1126064"/>
            <a:ext cx="9067800" cy="535093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latin typeface="Calibri" panose="020F0502020204030204" pitchFamily="34" charset="0"/>
                <a:cs typeface="Calibri" panose="020F0502020204030204" pitchFamily="34" charset="0"/>
              </a:rPr>
              <a:t>“Before there can be any real discussion and dialogue and exchange there must be agreement concerning primary and fundamental matters. Without the acceptance of certain axioms and propositions in geometry, for example, it is idle to attempt to solve any problem. If certain people refuse to accept the axioms, and are constantly querying and disputing them, clearly there is no point of contact between them and those who do accept them. It is precisely the same in the realm of the church. Those who question and query, let alone deny, the great cardinal truths that have been accepted throughout the centuries do not belong to the church, and to regard them as brethren is to betray the truth. As we have already reminded ourselves, the apostle Paul tells us clearly what our attitude to them should be: ‘A man that is a heretic after the first and second admonition reject’ (Tit. 3:10).”</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8EC5C0AC-DA36-49A4-A7E0-4978EA33FF7A}"/>
              </a:ext>
            </a:extLst>
          </p:cNvPr>
          <p:cNvSpPr>
            <a:spLocks noChangeArrowheads="1"/>
          </p:cNvSpPr>
          <p:nvPr/>
        </p:nvSpPr>
        <p:spPr bwMode="auto">
          <a:xfrm>
            <a:off x="1219200" y="228600"/>
            <a:ext cx="6705600" cy="762000"/>
          </a:xfrm>
          <a:prstGeom prst="rect">
            <a:avLst/>
          </a:prstGeom>
          <a:noFill/>
          <a:ln w="9525">
            <a:noFill/>
            <a:miter lim="800000"/>
            <a:headEnd/>
            <a:tailEnd/>
          </a:ln>
          <a:effectLst/>
        </p:spPr>
        <p:txBody>
          <a:bodyPr anchor="ctr"/>
          <a:lstStyle/>
          <a:p>
            <a:pPr algn="ctr">
              <a:defRPr/>
            </a:pPr>
            <a:r>
              <a:rPr lang="en-US" sz="1600" kern="0" dirty="0"/>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D. Martyn Lloyd-Jones</a:t>
            </a:r>
          </a:p>
          <a:p>
            <a:pPr algn="ctr">
              <a:defRPr/>
            </a:pPr>
            <a:r>
              <a:rPr lang="en-US" sz="1400" i="1" dirty="0">
                <a:latin typeface="Calibri" panose="020F0502020204030204" pitchFamily="34" charset="0"/>
                <a:cs typeface="Calibri" panose="020F0502020204030204" pitchFamily="34" charset="0"/>
              </a:rPr>
              <a:t>Knowing the Times</a:t>
            </a:r>
            <a:r>
              <a:rPr lang="en-US" sz="1400" dirty="0">
                <a:latin typeface="Calibri" panose="020F0502020204030204" pitchFamily="34" charset="0"/>
                <a:cs typeface="Calibri" panose="020F0502020204030204" pitchFamily="34" charset="0"/>
              </a:rPr>
              <a:t> (Carlisle, PA: The Banner of Truth Trust, 1989; reprint, 2001), 161-62.</a:t>
            </a:r>
          </a:p>
        </p:txBody>
      </p:sp>
    </p:spTree>
    <p:extLst>
      <p:ext uri="{BB962C8B-B14F-4D97-AF65-F5344CB8AC3E}">
        <p14:creationId xmlns:p14="http://schemas.microsoft.com/office/powerpoint/2010/main" val="134306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126064"/>
            <a:ext cx="8763000" cy="535093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latin typeface="Calibri" panose="020F0502020204030204" pitchFamily="34" charset="0"/>
                <a:cs typeface="Calibri" panose="020F0502020204030204" pitchFamily="34" charset="0"/>
              </a:rPr>
              <a:t>“They are to be regarded as unbelievers and need to be called to repentance and acceptance of the truth as it is in Christ Jesus. To give the impression that they are Christians with whom other Christians disagree about certain matters is to confuse the genuine seeker and enquirer who is outside. But such is the position prevailing today. </a:t>
            </a:r>
            <a:r>
              <a:rPr lang="en-US" sz="2600" b="1" u="sng" dirty="0">
                <a:solidFill>
                  <a:srgbClr val="FFFFCC"/>
                </a:solidFill>
                <a:latin typeface="Calibri" panose="020F0502020204030204" pitchFamily="34" charset="0"/>
                <a:cs typeface="Calibri" panose="020F0502020204030204" pitchFamily="34" charset="0"/>
              </a:rPr>
              <a:t>It is based upon a failure to understand the nature of the New Testament church which is ‘the pillar and ground of the truth’ (1 Tim. 3:15).</a:t>
            </a:r>
            <a:r>
              <a:rPr lang="en-US" sz="2600" dirty="0">
                <a:latin typeface="Calibri" panose="020F0502020204030204" pitchFamily="34" charset="0"/>
                <a:cs typeface="Calibri" panose="020F0502020204030204" pitchFamily="34" charset="0"/>
              </a:rPr>
              <a:t> In the same way it is a sheer waste of time to discuss or debate the implications of Christianity with people who are not agreed as to what Christianity is. Failure to realize this constitutes the very essence of the modern confusion.”</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5E0A9E62-E1E8-444E-A1A6-ABB07F4AEA87}"/>
              </a:ext>
            </a:extLst>
          </p:cNvPr>
          <p:cNvSpPr>
            <a:spLocks noChangeArrowheads="1"/>
          </p:cNvSpPr>
          <p:nvPr/>
        </p:nvSpPr>
        <p:spPr bwMode="auto">
          <a:xfrm>
            <a:off x="1219200" y="228600"/>
            <a:ext cx="6705600" cy="762000"/>
          </a:xfrm>
          <a:prstGeom prst="rect">
            <a:avLst/>
          </a:prstGeom>
          <a:noFill/>
          <a:ln w="9525">
            <a:noFill/>
            <a:miter lim="800000"/>
            <a:headEnd/>
            <a:tailEnd/>
          </a:ln>
          <a:effectLst/>
        </p:spPr>
        <p:txBody>
          <a:bodyPr anchor="ctr"/>
          <a:lstStyle/>
          <a:p>
            <a:pPr algn="ctr">
              <a:defRPr/>
            </a:pPr>
            <a:r>
              <a:rPr lang="en-US" sz="1600" kern="0" dirty="0"/>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D. Martyn Lloyd-Jones</a:t>
            </a:r>
          </a:p>
          <a:p>
            <a:pPr algn="ctr">
              <a:defRPr/>
            </a:pPr>
            <a:r>
              <a:rPr lang="en-US" sz="1400" i="1" dirty="0">
                <a:latin typeface="Calibri" panose="020F0502020204030204" pitchFamily="34" charset="0"/>
                <a:cs typeface="Calibri" panose="020F0502020204030204" pitchFamily="34" charset="0"/>
              </a:rPr>
              <a:t>Knowing the Times</a:t>
            </a:r>
            <a:r>
              <a:rPr lang="en-US" sz="1400" dirty="0">
                <a:latin typeface="Calibri" panose="020F0502020204030204" pitchFamily="34" charset="0"/>
                <a:cs typeface="Calibri" panose="020F0502020204030204" pitchFamily="34" charset="0"/>
              </a:rPr>
              <a:t> (Carlisle, PA: The Banner of Truth Trust, 1989; reprint, 2001), 161-62.</a:t>
            </a:r>
          </a:p>
        </p:txBody>
      </p:sp>
    </p:spTree>
    <p:extLst>
      <p:ext uri="{BB962C8B-B14F-4D97-AF65-F5344CB8AC3E}">
        <p14:creationId xmlns:p14="http://schemas.microsoft.com/office/powerpoint/2010/main" val="688910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4147" name="Rectangle 1"/>
          <p:cNvSpPr>
            <a:spLocks noChangeArrowheads="1"/>
          </p:cNvSpPr>
          <p:nvPr/>
        </p:nvSpPr>
        <p:spPr bwMode="auto">
          <a:xfrm>
            <a:off x="29978" y="76200"/>
            <a:ext cx="9084044" cy="4939814"/>
          </a:xfrm>
          <a:prstGeom prst="rect">
            <a:avLst/>
          </a:prstGeom>
          <a:noFill/>
          <a:ln w="28575">
            <a:noFill/>
            <a:miter lim="800000"/>
            <a:headEnd/>
            <a:tailEnd/>
          </a:ln>
        </p:spPr>
        <p:txBody>
          <a:bodyPr wrap="square">
            <a:spAutoFit/>
          </a:bodyPr>
          <a:lstStyle/>
          <a:p>
            <a:pPr algn="ctr">
              <a:spcBef>
                <a:spcPts val="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2 John 9-11</a:t>
            </a:r>
          </a:p>
          <a:p>
            <a:pPr algn="just">
              <a:spcBef>
                <a:spcPts val="600"/>
              </a:spcBef>
              <a:spcAft>
                <a:spcPts val="600"/>
              </a:spcAft>
            </a:pPr>
            <a:r>
              <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latin typeface="Calibri" panose="020F0502020204030204" pitchFamily="34" charset="0"/>
                <a:cs typeface="Calibri" panose="020F0502020204030204" pitchFamily="34" charset="0"/>
              </a:rPr>
              <a:t>7 </a:t>
            </a:r>
            <a:r>
              <a:rPr lang="en-US" sz="2600" dirty="0">
                <a:latin typeface="Calibri" panose="020F0502020204030204" pitchFamily="34" charset="0"/>
                <a:cs typeface="Calibri" panose="020F0502020204030204" pitchFamily="34" charset="0"/>
              </a:rPr>
              <a:t>For many deceivers have gone out into the world, those who do not acknowledge Jesus Christ </a:t>
            </a:r>
            <a:r>
              <a:rPr lang="en-US" sz="2600" i="1" dirty="0">
                <a:latin typeface="Calibri" panose="020F0502020204030204" pitchFamily="34" charset="0"/>
                <a:cs typeface="Calibri" panose="020F0502020204030204" pitchFamily="34" charset="0"/>
              </a:rPr>
              <a:t>as</a:t>
            </a:r>
            <a:r>
              <a:rPr lang="en-US" sz="2600" dirty="0">
                <a:latin typeface="Calibri" panose="020F0502020204030204" pitchFamily="34" charset="0"/>
                <a:cs typeface="Calibri" panose="020F0502020204030204" pitchFamily="34" charset="0"/>
              </a:rPr>
              <a:t> coming in the flesh. This is the deceiver and the antichrist. </a:t>
            </a:r>
            <a:r>
              <a:rPr lang="en-US" sz="2600" baseline="30000" dirty="0">
                <a:latin typeface="Calibri" panose="020F0502020204030204" pitchFamily="34" charset="0"/>
                <a:cs typeface="Calibri" panose="020F0502020204030204" pitchFamily="34" charset="0"/>
              </a:rPr>
              <a:t>8 </a:t>
            </a:r>
            <a:r>
              <a:rPr lang="en-US" sz="2600" dirty="0">
                <a:latin typeface="Calibri" panose="020F0502020204030204" pitchFamily="34" charset="0"/>
                <a:cs typeface="Calibri" panose="020F0502020204030204" pitchFamily="34" charset="0"/>
              </a:rPr>
              <a:t>Watch yourselves, that you do not lose what we have accomplished, but that you may receive a full reward. </a:t>
            </a:r>
            <a:r>
              <a:rPr lang="en-US" sz="2600" baseline="30000" dirty="0">
                <a:latin typeface="Calibri" panose="020F0502020204030204" pitchFamily="34" charset="0"/>
                <a:cs typeface="Calibri" panose="020F0502020204030204" pitchFamily="34" charset="0"/>
              </a:rPr>
              <a:t>9 </a:t>
            </a:r>
            <a:r>
              <a:rPr lang="en-US" sz="2600" dirty="0">
                <a:latin typeface="Calibri" panose="020F0502020204030204" pitchFamily="34" charset="0"/>
                <a:cs typeface="Calibri" panose="020F0502020204030204" pitchFamily="34" charset="0"/>
              </a:rPr>
              <a:t>Anyone who goes too far and does not abide in the teaching of Christ, does not have God; the one who abides in the teaching, he has both the Father and the Son. </a:t>
            </a:r>
            <a:r>
              <a:rPr lang="en-US" sz="2600" baseline="30000" dirty="0">
                <a:latin typeface="Calibri" panose="020F0502020204030204" pitchFamily="34" charset="0"/>
                <a:cs typeface="Calibri" panose="020F0502020204030204" pitchFamily="34" charset="0"/>
              </a:rPr>
              <a:t>10 </a:t>
            </a:r>
            <a:r>
              <a:rPr lang="en-US" sz="2600" dirty="0">
                <a:latin typeface="Calibri" panose="020F0502020204030204" pitchFamily="34" charset="0"/>
                <a:cs typeface="Calibri" panose="020F0502020204030204" pitchFamily="34" charset="0"/>
              </a:rPr>
              <a:t>If anyone comes to you and does not bring this teaching, </a:t>
            </a:r>
            <a:r>
              <a:rPr lang="en-US" sz="2600" b="1" u="sng" dirty="0">
                <a:solidFill>
                  <a:srgbClr val="FFFFCC"/>
                </a:solidFill>
                <a:latin typeface="Calibri" panose="020F0502020204030204" pitchFamily="34" charset="0"/>
                <a:cs typeface="Calibri" panose="020F0502020204030204" pitchFamily="34" charset="0"/>
              </a:rPr>
              <a:t>do not receive him into </a:t>
            </a:r>
            <a:r>
              <a:rPr lang="en-US" sz="2600" b="1" i="1" u="sng" dirty="0">
                <a:solidFill>
                  <a:srgbClr val="FFFFCC"/>
                </a:solidFill>
                <a:latin typeface="Calibri" panose="020F0502020204030204" pitchFamily="34" charset="0"/>
                <a:cs typeface="Calibri" panose="020F0502020204030204" pitchFamily="34" charset="0"/>
              </a:rPr>
              <a:t>your</a:t>
            </a:r>
            <a:r>
              <a:rPr lang="en-US" sz="2600" b="1" u="sng" dirty="0">
                <a:solidFill>
                  <a:srgbClr val="FFFFCC"/>
                </a:solidFill>
                <a:latin typeface="Calibri" panose="020F0502020204030204" pitchFamily="34" charset="0"/>
                <a:cs typeface="Calibri" panose="020F0502020204030204" pitchFamily="34" charset="0"/>
              </a:rPr>
              <a:t> house</a:t>
            </a:r>
            <a:r>
              <a:rPr lang="en-US" sz="2600" dirty="0">
                <a:latin typeface="Calibri" panose="020F0502020204030204" pitchFamily="34" charset="0"/>
                <a:cs typeface="Calibri" panose="020F0502020204030204" pitchFamily="34" charset="0"/>
              </a:rPr>
              <a:t>, and do not give him a greeting; </a:t>
            </a:r>
            <a:r>
              <a:rPr lang="en-US" sz="2600" baseline="30000" dirty="0">
                <a:latin typeface="Calibri" panose="020F0502020204030204" pitchFamily="34" charset="0"/>
                <a:cs typeface="Calibri" panose="020F0502020204030204" pitchFamily="34" charset="0"/>
              </a:rPr>
              <a:t>11 </a:t>
            </a:r>
            <a:r>
              <a:rPr lang="en-US" sz="2600" dirty="0">
                <a:latin typeface="Calibri" panose="020F0502020204030204" pitchFamily="34" charset="0"/>
                <a:cs typeface="Calibri" panose="020F0502020204030204" pitchFamily="34" charset="0"/>
              </a:rPr>
              <a:t>for the one who gives him a greeting </a:t>
            </a:r>
            <a:r>
              <a:rPr lang="en-US" sz="2600" b="1" u="sng" dirty="0">
                <a:solidFill>
                  <a:srgbClr val="FFFFCC"/>
                </a:solidFill>
                <a:latin typeface="Calibri" panose="020F0502020204030204" pitchFamily="34" charset="0"/>
                <a:cs typeface="Calibri" panose="020F0502020204030204" pitchFamily="34" charset="0"/>
              </a:rPr>
              <a:t>participates</a:t>
            </a:r>
            <a:r>
              <a:rPr lang="en-US" sz="2600" dirty="0">
                <a:latin typeface="Calibri" panose="020F0502020204030204" pitchFamily="34" charset="0"/>
                <a:cs typeface="Calibri" panose="020F0502020204030204" pitchFamily="34" charset="0"/>
              </a:rPr>
              <a:t> in his evil deeds.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39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Shepherd/sheep – John 10:16; Acts 20:28; </a:t>
            </a:r>
            <a:r>
              <a:rPr lang="en-US" dirty="0" err="1">
                <a:cs typeface="Calibri" panose="020F0502020204030204" pitchFamily="34" charset="0"/>
              </a:rPr>
              <a:t>Heb</a:t>
            </a:r>
            <a:r>
              <a:rPr lang="en-US" dirty="0">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Head/body – Rom 12:5; 1 Cor 12:12-13; </a:t>
            </a:r>
            <a:r>
              <a:rPr lang="en-US" dirty="0" err="1">
                <a:cs typeface="Calibri" panose="020F0502020204030204" pitchFamily="34" charset="0"/>
              </a:rPr>
              <a:t>Eph</a:t>
            </a:r>
            <a:r>
              <a:rPr lang="en-US" dirty="0">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Bride/groom – </a:t>
            </a:r>
            <a:r>
              <a:rPr lang="en-US" dirty="0" err="1">
                <a:cs typeface="Calibri" panose="020F0502020204030204" pitchFamily="34" charset="0"/>
              </a:rPr>
              <a:t>Eph</a:t>
            </a:r>
            <a:r>
              <a:rPr lang="en-US" dirty="0">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Temple – 1 Cor 3:16-17; </a:t>
            </a:r>
            <a:r>
              <a:rPr lang="en-US" dirty="0" err="1">
                <a:cs typeface="Calibri" panose="020F0502020204030204" pitchFamily="34" charset="0"/>
              </a:rPr>
              <a:t>Eph</a:t>
            </a:r>
            <a:r>
              <a:rPr lang="en-US" dirty="0">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High priest/priesthood – </a:t>
            </a:r>
            <a:r>
              <a:rPr lang="en-US" dirty="0" err="1">
                <a:cs typeface="Calibri" panose="020F0502020204030204" pitchFamily="34" charset="0"/>
              </a:rPr>
              <a:t>Heb</a:t>
            </a:r>
            <a:r>
              <a:rPr lang="en-US" dirty="0">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b="1" u="sng" dirty="0">
                <a:solidFill>
                  <a:srgbClr val="FFFFCC"/>
                </a:solidFill>
              </a:rPr>
              <a:t>Vine and branches – John 15:1-8</a:t>
            </a:r>
          </a:p>
        </p:txBody>
      </p:sp>
    </p:spTree>
    <p:extLst>
      <p:ext uri="{BB962C8B-B14F-4D97-AF65-F5344CB8AC3E}">
        <p14:creationId xmlns:p14="http://schemas.microsoft.com/office/powerpoint/2010/main" val="1452892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0993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38CF-D945-4AF2-80C9-5CA740DE0CE0}"/>
              </a:ext>
            </a:extLst>
          </p:cNvPr>
          <p:cNvSpPr>
            <a:spLocks noGrp="1"/>
          </p:cNvSpPr>
          <p:nvPr>
            <p:ph type="title"/>
          </p:nvPr>
        </p:nvSpPr>
        <p:spPr>
          <a:xfrm>
            <a:off x="685800" y="2857500"/>
            <a:ext cx="7772400" cy="1143000"/>
          </a:xfrm>
        </p:spPr>
        <p:txBody>
          <a:bodyPr/>
          <a:lstStyle/>
          <a:p>
            <a:pPr algn="ctr"/>
            <a:r>
              <a:rPr lang="en-US" dirty="0"/>
              <a:t>CONCLUSION</a:t>
            </a:r>
          </a:p>
        </p:txBody>
      </p:sp>
    </p:spTree>
    <p:extLst>
      <p:ext uri="{BB962C8B-B14F-4D97-AF65-F5344CB8AC3E}">
        <p14:creationId xmlns:p14="http://schemas.microsoft.com/office/powerpoint/2010/main" val="1642115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Shepherd/sheep – John 10:16; Acts 20:28; </a:t>
            </a:r>
            <a:r>
              <a:rPr lang="en-US" dirty="0" err="1">
                <a:cs typeface="Calibri" panose="020F0502020204030204" pitchFamily="34" charset="0"/>
              </a:rPr>
              <a:t>Heb</a:t>
            </a:r>
            <a:r>
              <a:rPr lang="en-US" dirty="0">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Head/body – Rom 12:5; 1 Cor 12:12-13; </a:t>
            </a:r>
            <a:r>
              <a:rPr lang="en-US" dirty="0" err="1">
                <a:cs typeface="Calibri" panose="020F0502020204030204" pitchFamily="34" charset="0"/>
              </a:rPr>
              <a:t>Eph</a:t>
            </a:r>
            <a:r>
              <a:rPr lang="en-US" dirty="0">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Bride/groom – </a:t>
            </a:r>
            <a:r>
              <a:rPr lang="en-US" dirty="0" err="1">
                <a:cs typeface="Calibri" panose="020F0502020204030204" pitchFamily="34" charset="0"/>
              </a:rPr>
              <a:t>Eph</a:t>
            </a:r>
            <a:r>
              <a:rPr lang="en-US" dirty="0">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Temple – 1 Cor 3:16-17; </a:t>
            </a:r>
            <a:r>
              <a:rPr lang="en-US" dirty="0" err="1">
                <a:cs typeface="Calibri" panose="020F0502020204030204" pitchFamily="34" charset="0"/>
              </a:rPr>
              <a:t>Eph</a:t>
            </a:r>
            <a:r>
              <a:rPr lang="en-US" dirty="0">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High priest/priesthood – </a:t>
            </a:r>
            <a:r>
              <a:rPr lang="en-US" dirty="0" err="1">
                <a:cs typeface="Calibri" panose="020F0502020204030204" pitchFamily="34" charset="0"/>
              </a:rPr>
              <a:t>Heb</a:t>
            </a:r>
            <a:r>
              <a:rPr lang="en-US" dirty="0">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dirty="0">
                <a:cs typeface="Calibri" panose="020F0502020204030204" pitchFamily="34" charset="0"/>
              </a:rPr>
              <a:t>Vine and branches – John 15:1-8</a:t>
            </a:r>
          </a:p>
        </p:txBody>
      </p:sp>
    </p:spTree>
    <p:extLst>
      <p:ext uri="{BB962C8B-B14F-4D97-AF65-F5344CB8AC3E}">
        <p14:creationId xmlns:p14="http://schemas.microsoft.com/office/powerpoint/2010/main" val="10815838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6081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b="1" u="sng" dirty="0">
                <a:solidFill>
                  <a:srgbClr val="FFFFCC"/>
                </a:solidFill>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7146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Definition of Ecclesiology</a:t>
            </a:r>
          </a:p>
        </p:txBody>
      </p:sp>
      <p:sp>
        <p:nvSpPr>
          <p:cNvPr id="3075" name="Rectangle 3"/>
          <p:cNvSpPr>
            <a:spLocks noGrp="1" noChangeArrowheads="1"/>
          </p:cNvSpPr>
          <p:nvPr>
            <p:ph type="body" idx="1"/>
          </p:nvPr>
        </p:nvSpPr>
        <p:spPr>
          <a:xfrm>
            <a:off x="2209800" y="1600200"/>
            <a:ext cx="4724400" cy="4800600"/>
          </a:xfrm>
        </p:spPr>
        <p:txBody>
          <a:bodyPr/>
          <a:lstStyle/>
          <a:p>
            <a:pPr marL="463550" indent="-463550" eaLnBrk="1" hangingPunct="1">
              <a:spcBef>
                <a:spcPts val="0"/>
              </a:spcBef>
              <a:spcAft>
                <a:spcPts val="3600"/>
              </a:spcAft>
              <a:defRPr/>
            </a:pPr>
            <a:r>
              <a:rPr lang="en-US" dirty="0" err="1"/>
              <a:t>Ekklēsía</a:t>
            </a:r>
            <a:r>
              <a:rPr lang="en-US" dirty="0"/>
              <a:t> (</a:t>
            </a:r>
            <a:r>
              <a:rPr lang="el-GR" dirty="0"/>
              <a:t>ἐκκλησία</a:t>
            </a:r>
            <a:r>
              <a:rPr lang="en-US" dirty="0"/>
              <a:t>)</a:t>
            </a:r>
            <a:endParaRPr lang="en-US" dirty="0">
              <a:cs typeface="Calibri" panose="020F0502020204030204" pitchFamily="34" charset="0"/>
            </a:endParaRPr>
          </a:p>
          <a:p>
            <a:pPr marL="463550" indent="-463550" eaLnBrk="1" hangingPunct="1">
              <a:spcBef>
                <a:spcPts val="0"/>
              </a:spcBef>
              <a:spcAft>
                <a:spcPts val="3600"/>
              </a:spcAft>
              <a:defRPr/>
            </a:pPr>
            <a:r>
              <a:rPr lang="en-US" dirty="0" err="1"/>
              <a:t>ĕk</a:t>
            </a:r>
            <a:r>
              <a:rPr lang="en-US" dirty="0"/>
              <a:t> (</a:t>
            </a:r>
            <a:r>
              <a:rPr lang="el-GR" dirty="0"/>
              <a:t>ἐκ</a:t>
            </a:r>
            <a:r>
              <a:rPr lang="en-US" dirty="0"/>
              <a:t>) </a:t>
            </a:r>
            <a:r>
              <a:rPr lang="en-US" dirty="0">
                <a:cs typeface="Calibri" panose="020F0502020204030204" pitchFamily="34" charset="0"/>
              </a:rPr>
              <a:t>/ </a:t>
            </a:r>
            <a:r>
              <a:rPr lang="en-US" dirty="0" err="1">
                <a:cs typeface="Calibri" panose="020F0502020204030204" pitchFamily="34" charset="0"/>
              </a:rPr>
              <a:t>kaleo</a:t>
            </a:r>
            <a:r>
              <a:rPr lang="en-US" dirty="0">
                <a:cs typeface="Calibri" panose="020F0502020204030204" pitchFamily="34" charset="0"/>
              </a:rPr>
              <a:t> (</a:t>
            </a:r>
            <a:r>
              <a:rPr lang="el-GR" dirty="0"/>
              <a:t>καλέω</a:t>
            </a:r>
            <a:r>
              <a:rPr lang="en-US" dirty="0"/>
              <a:t>)</a:t>
            </a:r>
            <a:endParaRPr lang="en-US" dirty="0">
              <a:cs typeface="Calibri" panose="020F0502020204030204" pitchFamily="34" charset="0"/>
            </a:endParaRPr>
          </a:p>
          <a:p>
            <a:pPr marL="463550" indent="-463550" eaLnBrk="1" hangingPunct="1">
              <a:spcBef>
                <a:spcPts val="0"/>
              </a:spcBef>
              <a:spcAft>
                <a:spcPts val="3600"/>
              </a:spcAft>
              <a:defRPr/>
            </a:pPr>
            <a:r>
              <a:rPr lang="en-US" dirty="0">
                <a:cs typeface="Calibri" panose="020F0502020204030204" pitchFamily="34" charset="0"/>
              </a:rPr>
              <a:t>Acts 15:14</a:t>
            </a:r>
          </a:p>
          <a:p>
            <a:pPr marL="463550" indent="-463550" eaLnBrk="1" hangingPunct="1">
              <a:spcBef>
                <a:spcPts val="0"/>
              </a:spcBef>
              <a:spcAft>
                <a:spcPts val="3600"/>
              </a:spcAft>
              <a:defRPr/>
            </a:pPr>
            <a:r>
              <a:rPr lang="en-US" dirty="0">
                <a:cs typeface="Calibri" panose="020F0502020204030204" pitchFamily="34" charset="0"/>
              </a:rPr>
              <a:t>Logos</a:t>
            </a:r>
          </a:p>
          <a:p>
            <a:pPr marL="463550" indent="-463550" eaLnBrk="1" hangingPunct="1">
              <a:spcBef>
                <a:spcPts val="0"/>
              </a:spcBef>
              <a:spcAft>
                <a:spcPts val="3600"/>
              </a:spcAft>
              <a:defRPr/>
            </a:pPr>
            <a:r>
              <a:rPr lang="en-US" dirty="0">
                <a:cs typeface="Calibri" panose="020F0502020204030204" pitchFamily="34" charset="0"/>
              </a:rPr>
              <a:t>1 Cor 10:32</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40739" y="163516"/>
            <a:ext cx="8862522" cy="19697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10:32</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Give no offense either to </a:t>
            </a:r>
            <a:r>
              <a:rPr lang="en-US" sz="3600" b="1" u="sng" dirty="0">
                <a:solidFill>
                  <a:srgbClr val="FFFFCC"/>
                </a:solidFill>
                <a:latin typeface="Calibri" panose="020F0502020204030204" pitchFamily="34" charset="0"/>
                <a:cs typeface="Calibri" panose="020F0502020204030204" pitchFamily="34" charset="0"/>
              </a:rPr>
              <a:t>Jews</a:t>
            </a:r>
            <a:r>
              <a:rPr lang="en-US" sz="3600" dirty="0">
                <a:latin typeface="Calibri" panose="020F0502020204030204" pitchFamily="34" charset="0"/>
                <a:cs typeface="Calibri" panose="020F0502020204030204" pitchFamily="34" charset="0"/>
              </a:rPr>
              <a:t> or to </a:t>
            </a:r>
            <a:r>
              <a:rPr lang="en-US" sz="3600" b="1" u="sng" dirty="0">
                <a:solidFill>
                  <a:srgbClr val="FFFFCC"/>
                </a:solidFill>
                <a:latin typeface="Calibri" panose="020F0502020204030204" pitchFamily="34" charset="0"/>
              </a:rPr>
              <a:t>Greeks</a:t>
            </a:r>
            <a:r>
              <a:rPr lang="en-US" sz="3600" dirty="0">
                <a:latin typeface="Calibri" panose="020F0502020204030204" pitchFamily="34" charset="0"/>
                <a:cs typeface="Calibri" panose="020F0502020204030204" pitchFamily="34" charset="0"/>
              </a:rPr>
              <a:t> or to </a:t>
            </a:r>
            <a:r>
              <a:rPr lang="en-US" sz="3600" b="1" u="sng" dirty="0">
                <a:solidFill>
                  <a:srgbClr val="FFFFCC"/>
                </a:solidFill>
                <a:latin typeface="Calibri" panose="020F0502020204030204" pitchFamily="34" charset="0"/>
              </a:rPr>
              <a:t>the church</a:t>
            </a:r>
            <a:r>
              <a:rPr lang="en-US" sz="3600" dirty="0">
                <a:latin typeface="Calibri" panose="020F0502020204030204" pitchFamily="34" charset="0"/>
                <a:cs typeface="Calibri" panose="020F0502020204030204" pitchFamily="34" charset="0"/>
              </a:rPr>
              <a:t>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C8D4553-9AD3-462D-A0B7-C42C866167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249" y="2432105"/>
            <a:ext cx="7547502" cy="2292295"/>
          </a:xfrm>
          <a:prstGeom prst="rect">
            <a:avLst/>
          </a:prstGeom>
        </p:spPr>
      </p:pic>
    </p:spTree>
    <p:extLst>
      <p:ext uri="{BB962C8B-B14F-4D97-AF65-F5344CB8AC3E}">
        <p14:creationId xmlns:p14="http://schemas.microsoft.com/office/powerpoint/2010/main" val="360110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Definition of the Church</a:t>
            </a:r>
          </a:p>
        </p:txBody>
      </p:sp>
      <p:sp>
        <p:nvSpPr>
          <p:cNvPr id="16387" name="Rectangle 3"/>
          <p:cNvSpPr>
            <a:spLocks noGrp="1" noChangeArrowheads="1"/>
          </p:cNvSpPr>
          <p:nvPr>
            <p:ph type="body" sz="half" idx="2"/>
          </p:nvPr>
        </p:nvSpPr>
        <p:spPr>
          <a:xfrm>
            <a:off x="457200" y="1143000"/>
            <a:ext cx="8229600" cy="41148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8273" y="3048000"/>
            <a:ext cx="1440927" cy="1951220"/>
          </a:xfrm>
        </p:spPr>
      </p:pic>
    </p:spTree>
    <p:extLst>
      <p:ext uri="{BB962C8B-B14F-4D97-AF65-F5344CB8AC3E}">
        <p14:creationId xmlns:p14="http://schemas.microsoft.com/office/powerpoint/2010/main" val="267559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7461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848323081"/>
              </p:ext>
            </p:extLst>
          </p:nvPr>
        </p:nvGraphicFramePr>
        <p:xfrm>
          <a:off x="152400" y="62884"/>
          <a:ext cx="8839200" cy="664271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87867">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mn-cs"/>
                        </a:rPr>
                        <a:t>The Universal vs. Local Church</a:t>
                      </a:r>
                      <a:endParaRPr kumimoji="0" 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mn-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1272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marT="45713" marB="4571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Universal</a:t>
                      </a:r>
                    </a:p>
                  </a:txBody>
                  <a:tcPr marT="45713" marB="4571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Local</a:t>
                      </a:r>
                    </a:p>
                  </a:txBody>
                  <a:tcPr marT="45713" marB="45713" anchor="ctr" horzOverflow="overflow"/>
                </a:tc>
                <a:extLst>
                  <a:ext uri="{0D108BD9-81ED-4DB2-BD59-A6C34878D82A}">
                    <a16:rowId xmlns:a16="http://schemas.microsoft.com/office/drawing/2014/main" val="1459597859"/>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Number</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One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Many</a:t>
                      </a:r>
                    </a:p>
                  </a:txBody>
                  <a:tcPr marT="45713" marB="45713" anchor="ctr" horzOverflow="overflow"/>
                </a:tc>
                <a:extLst>
                  <a:ext uri="{0D108BD9-81ED-4DB2-BD59-A6C34878D82A}">
                    <a16:rowId xmlns:a16="http://schemas.microsoft.com/office/drawing/2014/main" val="3070623534"/>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Members</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All believers from Pentecost to the Rapture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Local gathering</a:t>
                      </a:r>
                    </a:p>
                  </a:txBody>
                  <a:tcPr marT="45713" marB="45713" anchor="ctr" horzOverflow="overflow"/>
                </a:tc>
                <a:extLst>
                  <a:ext uri="{0D108BD9-81ED-4DB2-BD59-A6C34878D82A}">
                    <a16:rowId xmlns:a16="http://schemas.microsoft.com/office/drawing/2014/main" val="934686761"/>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Spiritual status</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Believers only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Believers and unbelievers</a:t>
                      </a:r>
                    </a:p>
                  </a:txBody>
                  <a:tcPr marT="45713" marB="45713" anchor="ctr" horzOverflow="overflow"/>
                </a:tc>
                <a:extLst>
                  <a:ext uri="{0D108BD9-81ED-4DB2-BD59-A6C34878D82A}">
                    <a16:rowId xmlns:a16="http://schemas.microsoft.com/office/drawing/2014/main" val="2215589415"/>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Living or dead</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Living and dead</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Living only</a:t>
                      </a:r>
                    </a:p>
                  </a:txBody>
                  <a:tcPr marT="45713" marB="45713" anchor="ctr" horzOverflow="overflow"/>
                </a:tc>
                <a:extLst>
                  <a:ext uri="{0D108BD9-81ED-4DB2-BD59-A6C34878D82A}">
                    <a16:rowId xmlns:a16="http://schemas.microsoft.com/office/drawing/2014/main" val="3144159118"/>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Assembly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Cannot assemble at one place and time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Can assemble at one place and time</a:t>
                      </a:r>
                    </a:p>
                  </a:txBody>
                  <a:tcPr marT="45713" marB="45713" anchor="ctr" horzOverflow="overflow"/>
                </a:tc>
                <a:extLst>
                  <a:ext uri="{0D108BD9-81ED-4DB2-BD59-A6C34878D82A}">
                    <a16:rowId xmlns:a16="http://schemas.microsoft.com/office/drawing/2014/main" val="667267062"/>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Visibility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Invisible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Visible</a:t>
                      </a:r>
                    </a:p>
                  </a:txBody>
                  <a:tcPr marT="45713" marB="45713" anchor="ctr" horzOverflow="overflow"/>
                </a:tc>
                <a:extLst>
                  <a:ext uri="{0D108BD9-81ED-4DB2-BD59-A6C34878D82A}">
                    <a16:rowId xmlns:a16="http://schemas.microsoft.com/office/drawing/2014/main" val="192586952"/>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NT Material</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Minority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Majority</a:t>
                      </a:r>
                    </a:p>
                  </a:txBody>
                  <a:tcPr marT="45713" marB="45713" anchor="ctr" horzOverflow="overflow"/>
                </a:tc>
                <a:extLst>
                  <a:ext uri="{0D108BD9-81ED-4DB2-BD59-A6C34878D82A}">
                    <a16:rowId xmlns:a16="http://schemas.microsoft.com/office/drawing/2014/main" val="2375205361"/>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Joining</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Faith alone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Unique requirements</a:t>
                      </a:r>
                    </a:p>
                  </a:txBody>
                  <a:tcPr marT="45713" marB="45713" anchor="ctr" horzOverflow="overflow"/>
                </a:tc>
                <a:extLst>
                  <a:ext uri="{0D108BD9-81ED-4DB2-BD59-A6C34878D82A}">
                    <a16:rowId xmlns:a16="http://schemas.microsoft.com/office/drawing/2014/main" val="3146553624"/>
                  </a:ext>
                </a:extLst>
              </a:tr>
              <a:tr h="74289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Denomination</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All believers</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Specific denomination</a:t>
                      </a:r>
                    </a:p>
                  </a:txBody>
                  <a:tcPr marT="45713" marB="45713" anchor="ctr" horzOverflow="overflow"/>
                </a:tc>
                <a:extLst>
                  <a:ext uri="{0D108BD9-81ED-4DB2-BD59-A6C34878D82A}">
                    <a16:rowId xmlns:a16="http://schemas.microsoft.com/office/drawing/2014/main" val="1819150901"/>
                  </a:ext>
                </a:extLst>
              </a:tr>
            </a:tbl>
          </a:graphicData>
        </a:graphic>
      </p:graphicFrame>
    </p:spTree>
    <p:extLst>
      <p:ext uri="{BB962C8B-B14F-4D97-AF65-F5344CB8AC3E}">
        <p14:creationId xmlns:p14="http://schemas.microsoft.com/office/powerpoint/2010/main" val="3990032960"/>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2765</TotalTime>
  <Words>2084</Words>
  <Application>Microsoft Office PowerPoint</Application>
  <PresentationFormat>On-screen Show (4:3)</PresentationFormat>
  <Paragraphs>266</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Times New Roman</vt:lpstr>
      <vt:lpstr>Wingdings</vt:lpstr>
      <vt:lpstr>Azure</vt:lpstr>
      <vt:lpstr>PowerPoint Presentation</vt:lpstr>
      <vt:lpstr>Areas of Systematic Theology</vt:lpstr>
      <vt:lpstr>Ecclesiology Overview</vt:lpstr>
      <vt:lpstr>Ecclesiology Overview</vt:lpstr>
      <vt:lpstr>Definition of Ecclesiology</vt:lpstr>
      <vt:lpstr>PowerPoint Presentation</vt:lpstr>
      <vt:lpstr>The Definition of the Church</vt:lpstr>
      <vt:lpstr>Ecclesiology Overview</vt:lpstr>
      <vt:lpstr>PowerPoint Presentation</vt:lpstr>
      <vt:lpstr>Ecclesiology Overview</vt:lpstr>
      <vt:lpstr>Universal Church Word Pictures </vt:lpstr>
      <vt:lpstr>Universal Church Word Pictures </vt:lpstr>
      <vt:lpstr>Universal Church Word Pictures </vt:lpstr>
      <vt:lpstr>Universal Church Word Pictures </vt:lpstr>
      <vt:lpstr>PowerPoint Presentation</vt:lpstr>
      <vt:lpstr>PowerPoint Presentation</vt:lpstr>
      <vt:lpstr>Universal Church Word Pictures </vt:lpstr>
      <vt:lpstr>ISRAEL’S FOUR TEMPLES</vt:lpstr>
      <vt:lpstr>Universal Church Word Pictures </vt:lpstr>
      <vt:lpstr>PowerPoint Presentation</vt:lpstr>
      <vt:lpstr>PowerPoint Presentation</vt:lpstr>
      <vt:lpstr>Spiritual Sacrifices</vt:lpstr>
      <vt:lpstr>Universal Church Word Pictures </vt:lpstr>
      <vt:lpstr>PowerPoint Presentation</vt:lpstr>
      <vt:lpstr>PowerPoint Presentation</vt:lpstr>
      <vt:lpstr>PowerPoint Presentation</vt:lpstr>
      <vt:lpstr>PowerPoint Presentation</vt:lpstr>
      <vt:lpstr>PowerPoint Presentation</vt:lpstr>
      <vt:lpstr>Universal Church Word Pictures </vt:lpstr>
      <vt:lpstr>CONCLUSION</vt:lpstr>
      <vt:lpstr>Universal Church Word Pictures </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128</cp:revision>
  <cp:lastPrinted>2017-11-25T21:49:36Z</cp:lastPrinted>
  <dcterms:created xsi:type="dcterms:W3CDTF">2009-02-28T19:27:16Z</dcterms:created>
  <dcterms:modified xsi:type="dcterms:W3CDTF">2017-11-25T21:49:53Z</dcterms:modified>
</cp:coreProperties>
</file>