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781" r:id="rId2"/>
    <p:sldId id="2303" r:id="rId3"/>
    <p:sldId id="2304" r:id="rId4"/>
    <p:sldId id="2305" r:id="rId5"/>
    <p:sldId id="2874" r:id="rId6"/>
    <p:sldId id="2319" r:id="rId7"/>
    <p:sldId id="2295" r:id="rId8"/>
    <p:sldId id="2320" r:id="rId9"/>
    <p:sldId id="2375" r:id="rId10"/>
    <p:sldId id="2414" r:id="rId11"/>
    <p:sldId id="2553" r:id="rId12"/>
    <p:sldId id="2623" r:id="rId13"/>
    <p:sldId id="3157" r:id="rId14"/>
    <p:sldId id="3158" r:id="rId15"/>
    <p:sldId id="2875" r:id="rId16"/>
    <p:sldId id="3134" r:id="rId17"/>
    <p:sldId id="2709" r:id="rId18"/>
    <p:sldId id="3018" r:id="rId19"/>
    <p:sldId id="3150" r:id="rId20"/>
    <p:sldId id="3071" r:id="rId21"/>
    <p:sldId id="3159" r:id="rId22"/>
    <p:sldId id="3123" r:id="rId23"/>
    <p:sldId id="3094" r:id="rId24"/>
    <p:sldId id="3073" r:id="rId25"/>
    <p:sldId id="3074" r:id="rId26"/>
    <p:sldId id="3105" r:id="rId27"/>
    <p:sldId id="3106" r:id="rId28"/>
    <p:sldId id="3107" r:id="rId29"/>
    <p:sldId id="3135" r:id="rId30"/>
    <p:sldId id="3128" r:id="rId31"/>
    <p:sldId id="3117" r:id="rId32"/>
    <p:sldId id="3129" r:id="rId33"/>
    <p:sldId id="3118" r:id="rId34"/>
    <p:sldId id="3122" r:id="rId35"/>
    <p:sldId id="3130" r:id="rId36"/>
    <p:sldId id="3121" r:id="rId37"/>
    <p:sldId id="3131" r:id="rId38"/>
    <p:sldId id="3119" r:id="rId39"/>
    <p:sldId id="3108" r:id="rId40"/>
    <p:sldId id="3132" r:id="rId41"/>
    <p:sldId id="3120" r:id="rId42"/>
    <p:sldId id="3133" r:id="rId43"/>
    <p:sldId id="3116" r:id="rId44"/>
    <p:sldId id="3137" r:id="rId45"/>
    <p:sldId id="3138" r:id="rId46"/>
    <p:sldId id="3139" r:id="rId47"/>
    <p:sldId id="3151" r:id="rId48"/>
    <p:sldId id="3152" r:id="rId49"/>
    <p:sldId id="3153" r:id="rId50"/>
    <p:sldId id="3140" r:id="rId51"/>
    <p:sldId id="3154" r:id="rId52"/>
    <p:sldId id="3155" r:id="rId53"/>
    <p:sldId id="3141" r:id="rId54"/>
    <p:sldId id="3156" r:id="rId55"/>
    <p:sldId id="3148" r:id="rId56"/>
    <p:sldId id="3149" r:id="rId5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99"/>
    <a:srgbClr val="006600"/>
    <a:srgbClr val="FF9900"/>
    <a:srgbClr val="00CC00"/>
    <a:srgbClr val="A6A6A6"/>
    <a:srgbClr val="A50021"/>
    <a:srgbClr val="0000FF"/>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2932" autoAdjust="0"/>
  </p:normalViewPr>
  <p:slideViewPr>
    <p:cSldViewPr>
      <p:cViewPr varScale="1">
        <p:scale>
          <a:sx n="102" d="100"/>
          <a:sy n="102"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9/06/2017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12146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754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81496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135161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141071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38603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3770567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1904136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1638775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1055350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213920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2833374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1967673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3616556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2758007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222867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624887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1096909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147062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01287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62672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2959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18073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46655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9/06/2017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8102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946481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265368227"/>
              </p:ext>
            </p:extLst>
          </p:nvPr>
        </p:nvGraphicFramePr>
        <p:xfrm>
          <a:off x="237886" y="1144368"/>
          <a:ext cx="8829914" cy="3870960"/>
        </p:xfrm>
        <a:graphic>
          <a:graphicData uri="http://schemas.openxmlformats.org/drawingml/2006/table">
            <a:tbl>
              <a:tblPr firstRow="1" bandRow="1">
                <a:tableStyleId>{5940675A-B579-460E-94D1-54222C63F5DA}</a:tableStyleId>
              </a:tblPr>
              <a:tblGrid>
                <a:gridCol w="4020765">
                  <a:extLst>
                    <a:ext uri="{9D8B030D-6E8A-4147-A177-3AD203B41FA5}">
                      <a16:colId xmlns:a16="http://schemas.microsoft.com/office/drawing/2014/main" val="4287931007"/>
                    </a:ext>
                  </a:extLst>
                </a:gridCol>
                <a:gridCol w="4809149">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90191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188040056"/>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26321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21445806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320927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3600" dirty="0"/>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t>The Inter-advent Age (Matt. 13) </a:t>
            </a:r>
          </a:p>
          <a:p>
            <a:pPr marL="463550" indent="-463550" eaLnBrk="1" hangingPunct="1">
              <a:spcBef>
                <a:spcPts val="0"/>
              </a:spcBef>
              <a:spcAft>
                <a:spcPts val="5400"/>
              </a:spcAft>
              <a:buSzPct val="100000"/>
              <a:buFont typeface="+mj-lt"/>
              <a:buAutoNum type="arabicPeriod"/>
              <a:defRPr/>
            </a:pPr>
            <a:r>
              <a:rPr lang="en-US" sz="3600" dirty="0"/>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3600" dirty="0"/>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rPr>
              <a:t>The Inter-advent Age (Matt. 13) </a:t>
            </a:r>
          </a:p>
          <a:p>
            <a:pPr marL="463550" indent="-463550" eaLnBrk="1" hangingPunct="1">
              <a:spcBef>
                <a:spcPts val="0"/>
              </a:spcBef>
              <a:spcAft>
                <a:spcPts val="5400"/>
              </a:spcAft>
              <a:buSzPct val="100000"/>
              <a:buFont typeface="+mj-lt"/>
              <a:buAutoNum type="arabicPeriod"/>
              <a:defRPr/>
            </a:pPr>
            <a:r>
              <a:rPr lang="en-US" sz="3600" dirty="0"/>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52400" y="228600"/>
            <a:ext cx="8534400" cy="838200"/>
          </a:xfrm>
        </p:spPr>
        <p:txBody>
          <a:bodyPr/>
          <a:lstStyle/>
          <a:p>
            <a:pPr algn="ctr" eaLnBrk="1" hangingPunct="1"/>
            <a:r>
              <a:rPr lang="en-US" altLang="en-US" sz="4000" dirty="0">
                <a:effectLst>
                  <a:outerShdw blurRad="38100" dist="38100" dir="2700000" algn="tl">
                    <a:srgbClr val="000000">
                      <a:alpha val="43137"/>
                    </a:srgbClr>
                  </a:outerShdw>
                </a:effectLst>
              </a:rPr>
              <a:t>Background to the Matthew 13 Parables</a:t>
            </a:r>
          </a:p>
        </p:txBody>
      </p:sp>
      <p:sp>
        <p:nvSpPr>
          <p:cNvPr id="16387" name="Rectangle 3"/>
          <p:cNvSpPr>
            <a:spLocks noGrp="1" noChangeArrowheads="1"/>
          </p:cNvSpPr>
          <p:nvPr>
            <p:ph type="body" sz="half" idx="2"/>
          </p:nvPr>
        </p:nvSpPr>
        <p:spPr>
          <a:xfrm>
            <a:off x="829401" y="1219200"/>
            <a:ext cx="7485198" cy="4876800"/>
          </a:xfrm>
        </p:spPr>
        <p:txBody>
          <a:bodyPr/>
          <a:lstStyle/>
          <a:p>
            <a:pPr marL="463550" indent="-463550" eaLnBrk="1" hangingPunct="1">
              <a:spcBef>
                <a:spcPts val="0"/>
              </a:spcBef>
              <a:spcAft>
                <a:spcPts val="1800"/>
              </a:spcAft>
              <a:buSzPct val="100000"/>
              <a:buFont typeface="+mj-lt"/>
              <a:buAutoNum type="arabicPeriod"/>
              <a:defRPr/>
            </a:pPr>
            <a:r>
              <a:rPr lang="en-US" dirty="0"/>
              <a:t>Their position in Matthew’s Gospel</a:t>
            </a:r>
          </a:p>
          <a:p>
            <a:pPr marL="463550" indent="-463550" eaLnBrk="1" hangingPunct="1">
              <a:spcBef>
                <a:spcPts val="0"/>
              </a:spcBef>
              <a:spcAft>
                <a:spcPts val="1800"/>
              </a:spcAft>
              <a:buSzPct val="100000"/>
              <a:buFont typeface="+mj-lt"/>
              <a:buAutoNum type="arabicPeriod"/>
              <a:defRPr/>
            </a:pPr>
            <a:r>
              <a:rPr lang="en-US" dirty="0"/>
              <a:t>Their mystery nature</a:t>
            </a:r>
          </a:p>
          <a:p>
            <a:pPr marL="463550" indent="-463550" eaLnBrk="1" hangingPunct="1">
              <a:spcBef>
                <a:spcPts val="0"/>
              </a:spcBef>
              <a:spcAft>
                <a:spcPts val="1800"/>
              </a:spcAft>
              <a:buSzPct val="100000"/>
              <a:buFont typeface="+mj-lt"/>
              <a:buAutoNum type="arabicPeriod"/>
              <a:defRPr/>
            </a:pPr>
            <a:r>
              <a:rPr lang="en-US" dirty="0"/>
              <a:t>They do not represent the kingdom</a:t>
            </a:r>
          </a:p>
          <a:p>
            <a:pPr marL="463550" indent="-463550" eaLnBrk="1" hangingPunct="1">
              <a:spcBef>
                <a:spcPts val="0"/>
              </a:spcBef>
              <a:spcAft>
                <a:spcPts val="1800"/>
              </a:spcAft>
              <a:buSzPct val="100000"/>
              <a:buFont typeface="+mj-lt"/>
              <a:buAutoNum type="arabicPeriod"/>
              <a:defRPr/>
            </a:pPr>
            <a:r>
              <a:rPr lang="en-US" dirty="0"/>
              <a:t>They represent course of the present age</a:t>
            </a:r>
          </a:p>
          <a:p>
            <a:pPr marL="463550" indent="-463550" eaLnBrk="1" hangingPunct="1">
              <a:spcBef>
                <a:spcPts val="0"/>
              </a:spcBef>
              <a:spcAft>
                <a:spcPts val="1800"/>
              </a:spcAft>
              <a:buSzPct val="100000"/>
              <a:buFont typeface="+mj-lt"/>
              <a:buAutoNum type="arabicPeriod"/>
              <a:defRPr/>
            </a:pPr>
            <a:r>
              <a:rPr lang="en-US" dirty="0"/>
              <a:t>The experiences of the kingdom’s sons</a:t>
            </a:r>
          </a:p>
          <a:p>
            <a:pPr marL="463550" indent="-463550" eaLnBrk="1" hangingPunct="1">
              <a:spcBef>
                <a:spcPts val="0"/>
              </a:spcBef>
              <a:spcAft>
                <a:spcPts val="1800"/>
              </a:spcAft>
              <a:buSzPct val="100000"/>
              <a:buFont typeface="+mj-lt"/>
              <a:buAutoNum type="arabicPeriod"/>
              <a:defRPr/>
            </a:pPr>
            <a:r>
              <a:rPr lang="en-US" dirty="0"/>
              <a:t>They are taught in parables</a:t>
            </a:r>
          </a:p>
          <a:p>
            <a:pPr marL="463550" indent="-463550" eaLnBrk="1" hangingPunct="1">
              <a:spcBef>
                <a:spcPts val="0"/>
              </a:spcBef>
              <a:spcAft>
                <a:spcPts val="1800"/>
              </a:spcAft>
              <a:buSzPct val="100000"/>
              <a:buFont typeface="+mj-lt"/>
              <a:buAutoNum type="arabicPeriod"/>
              <a:defRPr/>
            </a:pPr>
            <a:r>
              <a:rPr lang="en-US" dirty="0"/>
              <a:t>Their two-fold division </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4800600"/>
            <a:ext cx="1406796" cy="1905000"/>
          </a:xfrm>
          <a:prstGeom prst="rect">
            <a:avLst/>
          </a:prstGeom>
          <a:noFill/>
          <a:ln w="9525">
            <a:noFill/>
            <a:miter lim="800000"/>
            <a:headEnd/>
            <a:tailEnd/>
          </a:ln>
          <a:effectLst/>
        </p:spPr>
      </p:pic>
    </p:spTree>
    <p:extLst>
      <p:ext uri="{BB962C8B-B14F-4D97-AF65-F5344CB8AC3E}">
        <p14:creationId xmlns:p14="http://schemas.microsoft.com/office/powerpoint/2010/main" val="15645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10</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cs typeface="Calibri" panose="020F0502020204030204" pitchFamily="34" charset="0"/>
              </a:rPr>
              <a:t>President</a:t>
            </a:r>
            <a:r>
              <a:rPr lang="en-US" altLang="en-US" sz="2000" dirty="0">
                <a:latin typeface="Calibri" panose="020F0502020204030204" pitchFamily="34" charset="0"/>
                <a:cs typeface="Calibri" panose="020F0502020204030204" pitchFamily="34" charset="0"/>
              </a:rPr>
              <a:t> – Chafer Theological Seminary</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66800" y="6248400"/>
            <a:ext cx="7772400" cy="449263"/>
          </a:xfrm>
        </p:spPr>
        <p:txBody>
          <a:bodyPr/>
          <a:lstStyle/>
          <a:p>
            <a:pPr algn="ctr" eaLnBrk="1" hangingPunct="1">
              <a:defRPr/>
            </a:pPr>
            <a:r>
              <a:rPr lang="en-US" sz="1600" dirty="0">
                <a:solidFill>
                  <a:schemeClr val="tx1"/>
                </a:solidFill>
                <a:effectLst>
                  <a:outerShdw blurRad="38100" dist="38100" dir="2700000" algn="tl">
                    <a:srgbClr val="000000">
                      <a:alpha val="43137"/>
                    </a:srgbClr>
                  </a:outerShdw>
                </a:effectLst>
              </a:rPr>
              <a:t>Lewis Sperry Chafer, </a:t>
            </a:r>
            <a:r>
              <a:rPr lang="en-US" sz="1600" i="1" dirty="0">
                <a:solidFill>
                  <a:schemeClr val="tx1"/>
                </a:solidFill>
                <a:effectLst>
                  <a:outerShdw blurRad="38100" dist="38100" dir="2700000" algn="tl">
                    <a:srgbClr val="000000">
                      <a:alpha val="43137"/>
                    </a:srgbClr>
                  </a:outerShdw>
                </a:effectLst>
              </a:rPr>
              <a:t>Satan: His Motives and Methods</a:t>
            </a:r>
            <a:r>
              <a:rPr lang="en-US" sz="1600" dirty="0">
                <a:solidFill>
                  <a:schemeClr val="tx1"/>
                </a:solidFill>
                <a:effectLst>
                  <a:outerShdw blurRad="38100" dist="38100" dir="2700000" algn="tl">
                    <a:srgbClr val="000000">
                      <a:alpha val="43137"/>
                    </a:srgbClr>
                  </a:outerShdw>
                </a:effectLst>
              </a:rPr>
              <a:t> (Grand Rapids: </a:t>
            </a:r>
            <a:r>
              <a:rPr lang="en-US" sz="1600" dirty="0" err="1">
                <a:solidFill>
                  <a:schemeClr val="tx1"/>
                </a:solidFill>
                <a:effectLst>
                  <a:outerShdw blurRad="38100" dist="38100" dir="2700000" algn="tl">
                    <a:srgbClr val="000000">
                      <a:alpha val="43137"/>
                    </a:srgbClr>
                  </a:outerShdw>
                </a:effectLst>
              </a:rPr>
              <a:t>Kregel</a:t>
            </a:r>
            <a:r>
              <a:rPr lang="en-US" sz="1600" dirty="0">
                <a:solidFill>
                  <a:schemeClr val="tx1"/>
                </a:solidFill>
                <a:effectLst>
                  <a:outerShdw blurRad="38100" dist="38100" dir="2700000" algn="tl">
                    <a:srgbClr val="000000">
                      <a:alpha val="43137"/>
                    </a:srgbClr>
                  </a:outerShdw>
                </a:effectLst>
              </a:rPr>
              <a:t>, 1990), 29.</a:t>
            </a:r>
            <a:br>
              <a:rPr lang="en-US" sz="1600" dirty="0">
                <a:solidFill>
                  <a:schemeClr val="tx1"/>
                </a:solidFill>
                <a:effectLst>
                  <a:outerShdw blurRad="38100" dist="38100" dir="2700000" algn="tl">
                    <a:srgbClr val="000000">
                      <a:alpha val="43137"/>
                    </a:srgbClr>
                  </a:outerShdw>
                </a:effectLst>
              </a:rPr>
            </a:b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3200400" y="381000"/>
            <a:ext cx="5791200" cy="5745163"/>
          </a:xfrm>
        </p:spPr>
        <p:txBody>
          <a:bodyPr/>
          <a:lstStyle/>
          <a:p>
            <a:pPr marL="0" indent="0" algn="just" eaLnBrk="1" hangingPunct="1">
              <a:buFont typeface="Arial" panose="020B0604020202020204" pitchFamily="34" charset="0"/>
              <a:buNone/>
              <a:defRPr/>
            </a:pPr>
            <a:r>
              <a:rPr lang="en-US" sz="3600" dirty="0">
                <a:effectLst/>
              </a:rPr>
              <a:t>“Judging from the mass of Christian writings and from utterances in public address and prayer, this age is assumed by many, without question, to be the Kingdom of Christ; though no Scripture is found to warrant that conclusion.”</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0781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u="sng" dirty="0">
                <a:solidFill>
                  <a:srgbClr val="FFFFCC"/>
                </a:solidFill>
              </a:rPr>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20665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rPr>
              <a:t>Public parables (13:1-2)</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72686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04800" y="228600"/>
            <a:ext cx="8534400" cy="762000"/>
          </a:xfrm>
        </p:spPr>
        <p:txBody>
          <a:bodyPr/>
          <a:lstStyle/>
          <a:p>
            <a:pPr algn="ctr" eaLnBrk="1" hangingPunct="1"/>
            <a:r>
              <a:rPr lang="en-US" altLang="en-US" sz="4000" dirty="0"/>
              <a:t>Matthew 13 Parables</a:t>
            </a:r>
          </a:p>
        </p:txBody>
      </p:sp>
      <p:sp>
        <p:nvSpPr>
          <p:cNvPr id="6147" name="Rectangle 3"/>
          <p:cNvSpPr>
            <a:spLocks noGrp="1" noChangeArrowheads="1"/>
          </p:cNvSpPr>
          <p:nvPr>
            <p:ph type="body" idx="4294967295"/>
          </p:nvPr>
        </p:nvSpPr>
        <p:spPr>
          <a:xfrm>
            <a:off x="228600" y="1600201"/>
            <a:ext cx="5410200" cy="3048000"/>
          </a:xfrm>
        </p:spPr>
        <p:txBody>
          <a:bodyPr/>
          <a:lstStyle/>
          <a:p>
            <a:pPr eaLnBrk="1" hangingPunct="1">
              <a:spcBef>
                <a:spcPts val="0"/>
              </a:spcBef>
              <a:spcAft>
                <a:spcPts val="2400"/>
              </a:spcAft>
              <a:buFont typeface="Wingdings" panose="05000000000000000000" pitchFamily="2" charset="2"/>
              <a:buNone/>
              <a:defRPr/>
            </a:pPr>
            <a:r>
              <a:rPr lang="en-US" sz="3400" dirty="0"/>
              <a:t>The Sower:</a:t>
            </a:r>
          </a:p>
          <a:p>
            <a:pPr marL="0" indent="0" algn="just" eaLnBrk="1" hangingPunct="1">
              <a:spcBef>
                <a:spcPts val="0"/>
              </a:spcBef>
              <a:spcAft>
                <a:spcPts val="2400"/>
              </a:spcAft>
              <a:buFont typeface="Wingdings" panose="05000000000000000000" pitchFamily="2" charset="2"/>
              <a:buNone/>
              <a:defRPr/>
            </a:pPr>
            <a:r>
              <a:rPr lang="en-US" sz="3400" dirty="0"/>
              <a:t>Preaching of the gospel with various results</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1676400"/>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21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1371600"/>
          </a:xfrm>
        </p:spPr>
        <p:txBody>
          <a:bodyPr/>
          <a:lstStyle/>
          <a:p>
            <a:pPr algn="ctr" eaLnBrk="1" hangingPunct="1"/>
            <a:r>
              <a:rPr lang="en-US" altLang="en-US" sz="3600" dirty="0"/>
              <a:t>Why The Parable of the Sower Does Not Teach Kingdom Now Theology</a:t>
            </a:r>
          </a:p>
        </p:txBody>
      </p:sp>
      <p:sp>
        <p:nvSpPr>
          <p:cNvPr id="16387" name="Rectangle 3"/>
          <p:cNvSpPr>
            <a:spLocks noGrp="1" noChangeArrowheads="1"/>
          </p:cNvSpPr>
          <p:nvPr>
            <p:ph type="body" sz="half" idx="2"/>
          </p:nvPr>
        </p:nvSpPr>
        <p:spPr>
          <a:xfrm>
            <a:off x="266700" y="20574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dirty="0"/>
              <a:t>The sower went out to sow (13:3)</a:t>
            </a:r>
          </a:p>
          <a:p>
            <a:pPr marL="463550" indent="-463550" eaLnBrk="1" hangingPunct="1">
              <a:spcBef>
                <a:spcPts val="0"/>
              </a:spcBef>
              <a:spcAft>
                <a:spcPts val="3600"/>
              </a:spcAft>
              <a:buSzPct val="100000"/>
              <a:buFont typeface="+mj-lt"/>
              <a:buAutoNum type="arabicPeriod"/>
              <a:defRPr/>
            </a:pPr>
            <a:r>
              <a:rPr lang="en-US" dirty="0"/>
              <a:t>The Word of the Kingdom enters hearts (13:19)</a:t>
            </a:r>
          </a:p>
          <a:p>
            <a:pPr marL="463550" indent="-463550" eaLnBrk="1" hangingPunct="1">
              <a:spcBef>
                <a:spcPts val="0"/>
              </a:spcBef>
              <a:spcAft>
                <a:spcPts val="3600"/>
              </a:spcAft>
              <a:buSzPct val="100000"/>
              <a:buFont typeface="+mj-lt"/>
              <a:buAutoNum type="arabicPeriod"/>
              <a:defRPr/>
            </a:pPr>
            <a:r>
              <a:rPr lang="en-US" dirty="0"/>
              <a:t>Only one type of soil is fruitful (13:23)</a:t>
            </a:r>
          </a:p>
          <a:p>
            <a:pPr marL="463550" indent="-463550" eaLnBrk="1" hangingPunct="1">
              <a:spcBef>
                <a:spcPts val="0"/>
              </a:spcBef>
              <a:spcAft>
                <a:spcPts val="3600"/>
              </a:spcAft>
              <a:buSzPct val="100000"/>
              <a:buFont typeface="+mj-lt"/>
              <a:buAutoNum type="arabicPeriod"/>
              <a:defRPr/>
            </a:pPr>
            <a:r>
              <a:rPr lang="en-US" dirty="0"/>
              <a:t>Satan is active (13:19)</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391400" y="4442298"/>
            <a:ext cx="1397475" cy="1892379"/>
          </a:xfrm>
        </p:spPr>
      </p:pic>
    </p:spTree>
    <p:extLst>
      <p:ext uri="{BB962C8B-B14F-4D97-AF65-F5344CB8AC3E}">
        <p14:creationId xmlns:p14="http://schemas.microsoft.com/office/powerpoint/2010/main" val="142350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rPr>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860323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28600" y="1600200"/>
            <a:ext cx="5715000" cy="4449763"/>
          </a:xfrm>
        </p:spPr>
        <p:txBody>
          <a:bodyPr/>
          <a:lstStyle/>
          <a:p>
            <a:pPr eaLnBrk="1" hangingPunct="1">
              <a:lnSpc>
                <a:spcPct val="90000"/>
              </a:lnSpc>
              <a:spcBef>
                <a:spcPts val="0"/>
              </a:spcBef>
              <a:spcAft>
                <a:spcPts val="2400"/>
              </a:spcAft>
              <a:buNone/>
              <a:defRPr/>
            </a:pPr>
            <a:r>
              <a:rPr lang="en-US" sz="3400" dirty="0"/>
              <a:t>Wheat &amp; Tares:</a:t>
            </a:r>
          </a:p>
          <a:p>
            <a:pPr marL="0" indent="0" algn="just" eaLnBrk="1" hangingPunct="1">
              <a:lnSpc>
                <a:spcPct val="90000"/>
              </a:lnSpc>
              <a:spcBef>
                <a:spcPts val="0"/>
              </a:spcBef>
              <a:spcAft>
                <a:spcPts val="2400"/>
              </a:spcAft>
              <a:buNone/>
              <a:defRPr/>
            </a:pPr>
            <a:r>
              <a:rPr lang="en-US" sz="3400" dirty="0"/>
              <a:t>Difficult to distinguish between the saved and the unsaved within professing Christendom</a:t>
            </a: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1736103"/>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3FC7970-72DF-4D24-9C0D-3B676A08C63D}"/>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t>Matthew 13 Parables</a:t>
            </a:r>
          </a:p>
        </p:txBody>
      </p:sp>
    </p:spTree>
    <p:extLst>
      <p:ext uri="{BB962C8B-B14F-4D97-AF65-F5344CB8AC3E}">
        <p14:creationId xmlns:p14="http://schemas.microsoft.com/office/powerpoint/2010/main" val="4270164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t>Both grow together (13:30)</a:t>
            </a:r>
          </a:p>
          <a:p>
            <a:pPr marL="463550" indent="-463550" eaLnBrk="1" hangingPunct="1">
              <a:spcBef>
                <a:spcPts val="0"/>
              </a:spcBef>
              <a:spcAft>
                <a:spcPts val="2400"/>
              </a:spcAft>
              <a:buSzPct val="100000"/>
              <a:buFont typeface="+mj-lt"/>
              <a:buAutoNum type="arabicPeriod"/>
              <a:defRPr/>
            </a:pPr>
            <a:r>
              <a:rPr lang="en-US" sz="3000" dirty="0"/>
              <a:t>The Tares will increase (13:30)</a:t>
            </a:r>
          </a:p>
          <a:p>
            <a:pPr marL="463550" indent="-463550" eaLnBrk="1" hangingPunct="1">
              <a:spcBef>
                <a:spcPts val="0"/>
              </a:spcBef>
              <a:spcAft>
                <a:spcPts val="2400"/>
              </a:spcAft>
              <a:buSzPct val="100000"/>
              <a:buFont typeface="+mj-lt"/>
              <a:buAutoNum type="arabicPeriod"/>
              <a:defRPr/>
            </a:pPr>
            <a:r>
              <a:rPr lang="en-US" sz="3000" dirty="0"/>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t>Satan is active (13:25, 28, 38-39)</a:t>
            </a:r>
          </a:p>
          <a:p>
            <a:pPr marL="463550" indent="-463550" eaLnBrk="1" hangingPunct="1">
              <a:spcBef>
                <a:spcPts val="0"/>
              </a:spcBef>
              <a:spcAft>
                <a:spcPts val="2400"/>
              </a:spcAft>
              <a:buSzPct val="100000"/>
              <a:buFont typeface="+mj-lt"/>
              <a:buAutoNum type="arabicPeriod"/>
              <a:defRPr/>
            </a:pPr>
            <a:r>
              <a:rPr lang="en-US" sz="3000" dirty="0"/>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1742516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11:9 (NASB)</a:t>
            </a:r>
          </a:p>
          <a:p>
            <a:pPr algn="just">
              <a:spcBef>
                <a:spcPts val="600"/>
              </a:spcBef>
              <a:spcAft>
                <a:spcPts val="600"/>
              </a:spcAft>
            </a:pPr>
            <a:r>
              <a:rPr lang="en-US" sz="3600" dirty="0">
                <a:latin typeface="Calibri" panose="020F0502020204030204" pitchFamily="34" charset="0"/>
                <a:cs typeface="Calibri" panose="020F0502020204030204" pitchFamily="34" charset="0"/>
              </a:rPr>
              <a:t>“They will not hurt or destroy in all My holy mountain, </a:t>
            </a:r>
            <a:r>
              <a:rPr lang="en-US" sz="3600" b="1" u="sng" dirty="0">
                <a:solidFill>
                  <a:srgbClr val="FFFFCC"/>
                </a:solidFill>
                <a:latin typeface="Calibri" panose="020F0502020204030204" pitchFamily="34" charset="0"/>
                <a:cs typeface="Calibri" panose="020F0502020204030204" pitchFamily="34" charset="0"/>
              </a:rPr>
              <a:t>For the earth will be full of the knowledge of the </a:t>
            </a:r>
            <a:r>
              <a:rPr lang="en-US" sz="3600" b="1" u="sng" cap="small" dirty="0">
                <a:solidFill>
                  <a:srgbClr val="FFFFCC"/>
                </a:solidFill>
                <a:latin typeface="Calibri" panose="020F0502020204030204" pitchFamily="34" charset="0"/>
                <a:cs typeface="Calibri" panose="020F0502020204030204" pitchFamily="34" charset="0"/>
              </a:rPr>
              <a:t>Lord </a:t>
            </a:r>
            <a:r>
              <a:rPr lang="en-US" sz="3600" b="1" u="sng" dirty="0">
                <a:solidFill>
                  <a:srgbClr val="FFFFCC"/>
                </a:solidFill>
                <a:latin typeface="Calibri" panose="020F0502020204030204" pitchFamily="34" charset="0"/>
                <a:cs typeface="Calibri" panose="020F0502020204030204" pitchFamily="34" charset="0"/>
              </a:rPr>
              <a:t>As the waters cover the sea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535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b="1" u="sng" dirty="0">
                <a:solidFill>
                  <a:srgbClr val="FFFFCC"/>
                </a:solidFill>
              </a:rPr>
              <a:t>Both grow together (13:30)</a:t>
            </a:r>
          </a:p>
          <a:p>
            <a:pPr marL="463550" indent="-463550" eaLnBrk="1" hangingPunct="1">
              <a:spcBef>
                <a:spcPts val="0"/>
              </a:spcBef>
              <a:spcAft>
                <a:spcPts val="2400"/>
              </a:spcAft>
              <a:buSzPct val="100000"/>
              <a:buFont typeface="+mj-lt"/>
              <a:buAutoNum type="arabicPeriod"/>
              <a:defRPr/>
            </a:pPr>
            <a:r>
              <a:rPr lang="en-US" sz="3000" dirty="0"/>
              <a:t>The Tares will increase (13:30)</a:t>
            </a:r>
          </a:p>
          <a:p>
            <a:pPr marL="463550" indent="-463550" eaLnBrk="1" hangingPunct="1">
              <a:spcBef>
                <a:spcPts val="0"/>
              </a:spcBef>
              <a:spcAft>
                <a:spcPts val="2400"/>
              </a:spcAft>
              <a:buSzPct val="100000"/>
              <a:buFont typeface="+mj-lt"/>
              <a:buAutoNum type="arabicPeriod"/>
              <a:defRPr/>
            </a:pPr>
            <a:r>
              <a:rPr lang="en-US" sz="3000" dirty="0"/>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t>Satan is active (13:25, 28, 38-39)</a:t>
            </a:r>
          </a:p>
          <a:p>
            <a:pPr marL="463550" indent="-463550" eaLnBrk="1" hangingPunct="1">
              <a:spcBef>
                <a:spcPts val="0"/>
              </a:spcBef>
              <a:spcAft>
                <a:spcPts val="2400"/>
              </a:spcAft>
              <a:buSzPct val="100000"/>
              <a:buFont typeface="+mj-lt"/>
              <a:buAutoNum type="arabicPeriod"/>
              <a:defRPr/>
            </a:pPr>
            <a:r>
              <a:rPr lang="en-US" sz="3000" dirty="0"/>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196251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13:30 (NASB)</a:t>
            </a:r>
          </a:p>
          <a:p>
            <a:pPr algn="just">
              <a:spcBef>
                <a:spcPts val="600"/>
              </a:spcBef>
              <a:spcAft>
                <a:spcPts val="600"/>
              </a:spcAft>
            </a:pPr>
            <a:r>
              <a:rPr lang="en-US" sz="3600" dirty="0">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Allow both to grow together until the harvest</a:t>
            </a:r>
            <a:r>
              <a:rPr lang="en-US" sz="3600" dirty="0">
                <a:latin typeface="Calibri" panose="020F0502020204030204" pitchFamily="34" charset="0"/>
                <a:cs typeface="Calibri" panose="020F0502020204030204" pitchFamily="34" charset="0"/>
              </a:rPr>
              <a:t>; and in the time of the harvest I will say to the reapers, ‘First gather up the tares and bind them in bundles to burn them up; but gather the wheat into my barn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213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t>Both grow together (13:30)</a:t>
            </a:r>
          </a:p>
          <a:p>
            <a:pPr marL="463550" indent="-463550" eaLnBrk="1" hangingPunct="1">
              <a:spcBef>
                <a:spcPts val="0"/>
              </a:spcBef>
              <a:spcAft>
                <a:spcPts val="2400"/>
              </a:spcAft>
              <a:buSzPct val="100000"/>
              <a:buFont typeface="+mj-lt"/>
              <a:buAutoNum type="arabicPeriod"/>
              <a:defRPr/>
            </a:pPr>
            <a:r>
              <a:rPr lang="en-US" sz="3000" b="1" u="sng" dirty="0">
                <a:solidFill>
                  <a:srgbClr val="FFFFCC"/>
                </a:solidFill>
              </a:rPr>
              <a:t>The Tares will increase (13:30)</a:t>
            </a:r>
          </a:p>
          <a:p>
            <a:pPr marL="463550" indent="-463550" eaLnBrk="1" hangingPunct="1">
              <a:spcBef>
                <a:spcPts val="0"/>
              </a:spcBef>
              <a:spcAft>
                <a:spcPts val="2400"/>
              </a:spcAft>
              <a:buSzPct val="100000"/>
              <a:buFont typeface="+mj-lt"/>
              <a:buAutoNum type="arabicPeriod"/>
              <a:defRPr/>
            </a:pPr>
            <a:r>
              <a:rPr lang="en-US" sz="3000" dirty="0"/>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t>Satan is active (13:25, 28, 38-39)</a:t>
            </a:r>
          </a:p>
          <a:p>
            <a:pPr marL="463550" indent="-463550" eaLnBrk="1" hangingPunct="1">
              <a:spcBef>
                <a:spcPts val="0"/>
              </a:spcBef>
              <a:spcAft>
                <a:spcPts val="2400"/>
              </a:spcAft>
              <a:buSzPct val="100000"/>
              <a:buFont typeface="+mj-lt"/>
              <a:buAutoNum type="arabicPeriod"/>
              <a:defRPr/>
            </a:pPr>
            <a:r>
              <a:rPr lang="en-US" sz="3000" dirty="0"/>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1214512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13:30 (NASB)</a:t>
            </a:r>
          </a:p>
          <a:p>
            <a:pPr algn="just">
              <a:spcBef>
                <a:spcPts val="600"/>
              </a:spcBef>
              <a:spcAft>
                <a:spcPts val="600"/>
              </a:spcAft>
            </a:pPr>
            <a:r>
              <a:rPr lang="en-US" sz="3600" dirty="0">
                <a:latin typeface="Calibri" panose="020F0502020204030204" pitchFamily="34" charset="0"/>
                <a:cs typeface="Calibri" panose="020F0502020204030204" pitchFamily="34" charset="0"/>
              </a:rPr>
              <a:t>“Allow both to grow together until the harvest; and in the time of the harvest I will say to the reapers, ‘First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up the tares and bind them in bundles</a:t>
            </a:r>
            <a:r>
              <a:rPr lang="en-US" sz="3600" dirty="0">
                <a:latin typeface="Calibri" panose="020F0502020204030204" pitchFamily="34" charset="0"/>
                <a:cs typeface="Calibri" panose="020F0502020204030204" pitchFamily="34" charset="0"/>
              </a:rPr>
              <a:t> to burn them up; but gather the wheat into my barn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2830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289" y="919256"/>
            <a:ext cx="9030511" cy="5262979"/>
          </a:xfrm>
          <a:prstGeom prst="rect">
            <a:avLst/>
          </a:prstGeom>
        </p:spPr>
        <p:txBody>
          <a:bodyPr wrap="square">
            <a:spAutoFit/>
          </a:bodyPr>
          <a:lstStyle/>
          <a:p>
            <a:pPr algn="just"/>
            <a:r>
              <a:rPr lang="en-US" sz="2800"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cs typeface="Calibri" panose="020F0502020204030204" pitchFamily="34" charset="0"/>
              </a:rPr>
              <a:t>This parable, like the former, also supplies a most conclusive refutation of the unscriptural dreams of post-millennialism. They believe that, through the preaching of the Gospel (under the blessing of God), the cause of Christ will extend, until the whole earth is filled with the knowledge of the glory of the Lord as the waters cover the sea. But Christ here explicitly declared that the wheat and the tares should “grow together until the harvest,” which He defined as “the end of the age.” </a:t>
            </a:r>
            <a:r>
              <a:rPr lang="en-US" sz="2800" b="1" u="sng" dirty="0">
                <a:solidFill>
                  <a:srgbClr val="FFFFCC"/>
                </a:solidFill>
                <a:latin typeface="Calibri" panose="020F0502020204030204" pitchFamily="34" charset="0"/>
                <a:cs typeface="Calibri" panose="020F0502020204030204" pitchFamily="34" charset="0"/>
              </a:rPr>
              <a:t>He gave no hint that the “tares” would gradually die out, or that they would decrease in numbers; but announced that, at the end, they would be found in such quantity as to need binding “in bundles</a:t>
            </a:r>
            <a:r>
              <a:rPr lang="en-US" sz="2800" dirty="0">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58103"/>
            <a:ext cx="7962899" cy="954107"/>
          </a:xfrm>
          <a:prstGeom prst="rect">
            <a:avLst/>
          </a:prstGeom>
        </p:spPr>
        <p:txBody>
          <a:bodyPr wrap="square">
            <a:spAutoFit/>
          </a:bodyPr>
          <a:lstStyle/>
          <a:p>
            <a:pPr algn="ctr"/>
            <a:r>
              <a:rPr lang="en-US" sz="28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2800" dirty="0">
                <a:solidFill>
                  <a:schemeClr val="tx2"/>
                </a:solidFill>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2998492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t>Both grow together (13:30)</a:t>
            </a:r>
          </a:p>
          <a:p>
            <a:pPr marL="463550" indent="-463550" eaLnBrk="1" hangingPunct="1">
              <a:spcBef>
                <a:spcPts val="0"/>
              </a:spcBef>
              <a:spcAft>
                <a:spcPts val="2400"/>
              </a:spcAft>
              <a:buSzPct val="100000"/>
              <a:buFont typeface="+mj-lt"/>
              <a:buAutoNum type="arabicPeriod"/>
              <a:defRPr/>
            </a:pPr>
            <a:r>
              <a:rPr lang="en-US" sz="3000" dirty="0"/>
              <a:t>The Tares will increase (13:30)</a:t>
            </a:r>
          </a:p>
          <a:p>
            <a:pPr marL="463550" indent="-463550" eaLnBrk="1" hangingPunct="1">
              <a:spcBef>
                <a:spcPts val="0"/>
              </a:spcBef>
              <a:spcAft>
                <a:spcPts val="2400"/>
              </a:spcAft>
              <a:buSzPct val="100000"/>
              <a:buFont typeface="+mj-lt"/>
              <a:buAutoNum type="arabicPeriod"/>
              <a:defRPr/>
            </a:pPr>
            <a:r>
              <a:rPr lang="en-US" sz="3000" b="1" u="sng" dirty="0">
                <a:solidFill>
                  <a:srgbClr val="FFFFCC"/>
                </a:solidFill>
              </a:rPr>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t>Satan is active (13:25, 28, 38-39)</a:t>
            </a:r>
          </a:p>
          <a:p>
            <a:pPr marL="463550" indent="-463550" eaLnBrk="1" hangingPunct="1">
              <a:spcBef>
                <a:spcPts val="0"/>
              </a:spcBef>
              <a:spcAft>
                <a:spcPts val="2400"/>
              </a:spcAft>
              <a:buSzPct val="100000"/>
              <a:buFont typeface="+mj-lt"/>
              <a:buAutoNum type="arabicPeriod"/>
              <a:defRPr/>
            </a:pPr>
            <a:r>
              <a:rPr lang="en-US" sz="3000" dirty="0"/>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337078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289" y="919256"/>
            <a:ext cx="9030511" cy="5262979"/>
          </a:xfrm>
          <a:prstGeom prst="rect">
            <a:avLst/>
          </a:prstGeom>
        </p:spPr>
        <p:txBody>
          <a:bodyPr wrap="square">
            <a:spAutoFit/>
          </a:bodyPr>
          <a:lstStyle/>
          <a:p>
            <a:pPr algn="just"/>
            <a:r>
              <a:rPr lang="en-US" sz="2800"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cs typeface="Calibri" panose="020F0502020204030204" pitchFamily="34" charset="0"/>
              </a:rPr>
              <a:t>This parable, like the former, also supplies a most conclusive refutation of the unscriptural dreams of post-millennialism. They believe that, through the preaching of the Gospel (under the blessing of God), the cause of Christ will extend, until the whole earth is filled with the knowledge of the glory of the Lord as the waters cover the sea. </a:t>
            </a:r>
            <a:r>
              <a:rPr lang="en-US" sz="2800" b="1" u="sng" dirty="0">
                <a:solidFill>
                  <a:srgbClr val="FFFFCC"/>
                </a:solidFill>
                <a:latin typeface="Calibri" panose="020F0502020204030204" pitchFamily="34" charset="0"/>
                <a:cs typeface="Calibri" panose="020F0502020204030204" pitchFamily="34" charset="0"/>
              </a:rPr>
              <a:t>But Christ here explicitly declared that the wheat and the tares should ‘grow together </a:t>
            </a:r>
            <a:r>
              <a:rPr lang="en-US" sz="2800" b="1" i="1" u="sng" dirty="0">
                <a:solidFill>
                  <a:srgbClr val="FFFFCC"/>
                </a:solidFill>
                <a:latin typeface="Calibri" panose="020F0502020204030204" pitchFamily="34" charset="0"/>
                <a:cs typeface="Calibri" panose="020F0502020204030204" pitchFamily="34" charset="0"/>
              </a:rPr>
              <a:t>until the harvest,’</a:t>
            </a:r>
            <a:r>
              <a:rPr lang="en-US" sz="2800" b="1" u="sng" dirty="0">
                <a:solidFill>
                  <a:srgbClr val="FFFFCC"/>
                </a:solidFill>
                <a:latin typeface="Calibri" panose="020F0502020204030204" pitchFamily="34" charset="0"/>
                <a:cs typeface="Calibri" panose="020F0502020204030204" pitchFamily="34" charset="0"/>
              </a:rPr>
              <a:t> which He defined as ‘the end of the age</a:t>
            </a:r>
            <a:r>
              <a:rPr lang="en-US" sz="2800" dirty="0">
                <a:latin typeface="Calibri" panose="020F0502020204030204" pitchFamily="34" charset="0"/>
                <a:cs typeface="Calibri" panose="020F0502020204030204" pitchFamily="34" charset="0"/>
              </a:rPr>
              <a:t>.’ He gave no hint that the ‘tares’ would gradually die out, or that they would decrease in numbers; but announced that, at the end, they would be found in such quantity as to need binding ‘in bundles.’”</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58103"/>
            <a:ext cx="7962899" cy="954107"/>
          </a:xfrm>
          <a:prstGeom prst="rect">
            <a:avLst/>
          </a:prstGeom>
        </p:spPr>
        <p:txBody>
          <a:bodyPr wrap="square">
            <a:spAutoFit/>
          </a:bodyPr>
          <a:lstStyle/>
          <a:p>
            <a:pPr algn="ctr"/>
            <a:r>
              <a:rPr lang="en-US" sz="28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2800" dirty="0">
                <a:solidFill>
                  <a:schemeClr val="tx2"/>
                </a:solidFill>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1295818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t>Both grow together (13:30)</a:t>
            </a:r>
          </a:p>
          <a:p>
            <a:pPr marL="463550" indent="-463550" eaLnBrk="1" hangingPunct="1">
              <a:spcBef>
                <a:spcPts val="0"/>
              </a:spcBef>
              <a:spcAft>
                <a:spcPts val="2400"/>
              </a:spcAft>
              <a:buSzPct val="100000"/>
              <a:buFont typeface="+mj-lt"/>
              <a:buAutoNum type="arabicPeriod"/>
              <a:defRPr/>
            </a:pPr>
            <a:r>
              <a:rPr lang="en-US" sz="3000" dirty="0"/>
              <a:t>The Tares will increase (13:30)</a:t>
            </a:r>
          </a:p>
          <a:p>
            <a:pPr marL="463550" indent="-463550" eaLnBrk="1" hangingPunct="1">
              <a:spcBef>
                <a:spcPts val="0"/>
              </a:spcBef>
              <a:spcAft>
                <a:spcPts val="2400"/>
              </a:spcAft>
              <a:buSzPct val="100000"/>
              <a:buFont typeface="+mj-lt"/>
              <a:buAutoNum type="arabicPeriod"/>
              <a:defRPr/>
            </a:pPr>
            <a:r>
              <a:rPr lang="en-US" sz="3000" dirty="0"/>
              <a:t>No separation until the end of the age (13:39-43)</a:t>
            </a:r>
          </a:p>
          <a:p>
            <a:pPr marL="463550" indent="-463550" eaLnBrk="1" hangingPunct="1">
              <a:spcBef>
                <a:spcPts val="0"/>
              </a:spcBef>
              <a:spcAft>
                <a:spcPts val="2400"/>
              </a:spcAft>
              <a:buSzPct val="100000"/>
              <a:buFont typeface="+mj-lt"/>
              <a:buAutoNum type="arabicPeriod"/>
              <a:defRPr/>
            </a:pPr>
            <a:r>
              <a:rPr lang="en-US" sz="3000" b="1" u="sng" dirty="0">
                <a:solidFill>
                  <a:srgbClr val="FFFFCC"/>
                </a:solidFill>
              </a:rPr>
              <a:t>Satan is active (13:25, 28, 38-39)</a:t>
            </a:r>
          </a:p>
          <a:p>
            <a:pPr marL="463550" indent="-463550" eaLnBrk="1" hangingPunct="1">
              <a:spcBef>
                <a:spcPts val="0"/>
              </a:spcBef>
              <a:spcAft>
                <a:spcPts val="2400"/>
              </a:spcAft>
              <a:buSzPct val="100000"/>
              <a:buFont typeface="+mj-lt"/>
              <a:buAutoNum type="arabicPeriod"/>
              <a:defRPr/>
            </a:pPr>
            <a:r>
              <a:rPr lang="en-US" sz="3000" dirty="0"/>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355962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13:39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enemy who sowed them is the devil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harvest is the end of the age; and the reapers are angels.”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2590800"/>
            <a:ext cx="1828800" cy="2286000"/>
          </a:xfrm>
          <a:prstGeom prst="ellipse">
            <a:avLst/>
          </a:prstGeom>
          <a:ln>
            <a:noFill/>
          </a:ln>
          <a:effectLst>
            <a:softEdge rad="112500"/>
          </a:effectLst>
        </p:spPr>
      </p:pic>
    </p:spTree>
    <p:extLst>
      <p:ext uri="{BB962C8B-B14F-4D97-AF65-F5344CB8AC3E}">
        <p14:creationId xmlns:p14="http://schemas.microsoft.com/office/powerpoint/2010/main" val="699776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63516"/>
            <a:ext cx="8791575"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20:1-3 (NASB)</a:t>
            </a:r>
          </a:p>
          <a:p>
            <a:pPr algn="just">
              <a:spcBef>
                <a:spcPts val="600"/>
              </a:spcBef>
              <a:spcAft>
                <a:spcPts val="600"/>
              </a:spcAft>
            </a:pPr>
            <a:r>
              <a:rPr lang="en-US" sz="3000" dirty="0">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000" baseline="30000" dirty="0">
                <a:latin typeface="Calibri" panose="020F0502020204030204" pitchFamily="34" charset="0"/>
                <a:cs typeface="Calibri" panose="020F0502020204030204" pitchFamily="34" charset="0"/>
              </a:rPr>
              <a:t>2 </a:t>
            </a:r>
            <a:r>
              <a:rPr lang="en-US" sz="3000" dirty="0">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000" baseline="30000" dirty="0">
                <a:latin typeface="Calibri" panose="020F0502020204030204" pitchFamily="34" charset="0"/>
                <a:cs typeface="Calibri" panose="020F0502020204030204" pitchFamily="34" charset="0"/>
              </a:rPr>
              <a:t>3 </a:t>
            </a:r>
            <a:r>
              <a:rPr lang="en-US" sz="3000" dirty="0">
                <a:latin typeface="Calibri" panose="020F0502020204030204" pitchFamily="34" charset="0"/>
                <a:cs typeface="Calibri" panose="020F0502020204030204" pitchFamily="34" charset="0"/>
              </a:rPr>
              <a:t>and he threw him into the abyss, and shut </a:t>
            </a:r>
            <a:r>
              <a:rPr lang="en-US" sz="3000" i="1" dirty="0">
                <a:latin typeface="Calibri" panose="020F0502020204030204" pitchFamily="34" charset="0"/>
                <a:cs typeface="Calibri" panose="020F0502020204030204" pitchFamily="34" charset="0"/>
              </a:rPr>
              <a:t>it</a:t>
            </a:r>
            <a:r>
              <a:rPr lang="en-US" sz="3000" dirty="0">
                <a:latin typeface="Calibri" panose="020F0502020204030204" pitchFamily="34" charset="0"/>
                <a:cs typeface="Calibri" panose="020F0502020204030204" pitchFamily="34" charset="0"/>
              </a:rPr>
              <a:t> and sealed </a:t>
            </a:r>
            <a:r>
              <a:rPr lang="en-US" sz="3000" i="1" dirty="0">
                <a:latin typeface="Calibri" panose="020F0502020204030204" pitchFamily="34" charset="0"/>
                <a:cs typeface="Calibri" panose="020F0502020204030204" pitchFamily="34" charset="0"/>
              </a:rPr>
              <a:t>it</a:t>
            </a:r>
            <a:r>
              <a:rPr lang="en-US" sz="3000" dirty="0">
                <a:latin typeface="Calibri" panose="020F0502020204030204" pitchFamily="34" charset="0"/>
                <a:cs typeface="Calibri" panose="020F0502020204030204" pitchFamily="34" charset="0"/>
              </a:rPr>
              <a:t> over him, so that he would not deceive the nations any longer, until the thousand years were completed; after these things he must be released for a short time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62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t>Both grow together (13:30)</a:t>
            </a:r>
          </a:p>
          <a:p>
            <a:pPr marL="463550" indent="-463550" eaLnBrk="1" hangingPunct="1">
              <a:spcBef>
                <a:spcPts val="0"/>
              </a:spcBef>
              <a:spcAft>
                <a:spcPts val="2400"/>
              </a:spcAft>
              <a:buSzPct val="100000"/>
              <a:buFont typeface="+mj-lt"/>
              <a:buAutoNum type="arabicPeriod"/>
              <a:defRPr/>
            </a:pPr>
            <a:r>
              <a:rPr lang="en-US" sz="3000" dirty="0"/>
              <a:t>The Tares will increase (13:30)</a:t>
            </a:r>
          </a:p>
          <a:p>
            <a:pPr marL="463550" indent="-463550" eaLnBrk="1" hangingPunct="1">
              <a:spcBef>
                <a:spcPts val="0"/>
              </a:spcBef>
              <a:spcAft>
                <a:spcPts val="2400"/>
              </a:spcAft>
              <a:buSzPct val="100000"/>
              <a:buFont typeface="+mj-lt"/>
              <a:buAutoNum type="arabicPeriod"/>
              <a:defRPr/>
            </a:pPr>
            <a:r>
              <a:rPr lang="en-US" sz="3000" dirty="0"/>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t>Satan is active (13:25, 28, 38-39)</a:t>
            </a:r>
          </a:p>
          <a:p>
            <a:pPr marL="463550" indent="-463550" eaLnBrk="1" hangingPunct="1">
              <a:spcBef>
                <a:spcPts val="0"/>
              </a:spcBef>
              <a:spcAft>
                <a:spcPts val="2400"/>
              </a:spcAft>
              <a:buSzPct val="100000"/>
              <a:buFont typeface="+mj-lt"/>
              <a:buAutoNum type="arabicPeriod"/>
              <a:defRPr/>
            </a:pPr>
            <a:r>
              <a:rPr lang="en-US" sz="3000" b="1" u="sng" dirty="0">
                <a:solidFill>
                  <a:srgbClr val="FFFFCC"/>
                </a:solidFill>
              </a:rPr>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3826422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13:43 (NASB)</a:t>
            </a:r>
          </a:p>
          <a:p>
            <a:pPr algn="just">
              <a:spcBef>
                <a:spcPts val="600"/>
              </a:spcBef>
              <a:spcAft>
                <a:spcPts val="600"/>
              </a:spcAft>
            </a:pPr>
            <a:r>
              <a:rPr lang="en-US" sz="3600" dirty="0">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600" dirty="0">
                <a:latin typeface="Calibri" panose="020F0502020204030204" pitchFamily="34" charset="0"/>
                <a:cs typeface="Calibri" panose="020F0502020204030204" pitchFamily="34" charset="0"/>
              </a:rPr>
              <a:t> </a:t>
            </a:r>
            <a:r>
              <a:rPr lang="en-US" sz="3600" cap="small" dirty="0">
                <a:latin typeface="Calibri" panose="020F0502020204030204" pitchFamily="34" charset="0"/>
                <a:cs typeface="Calibri" panose="020F0502020204030204" pitchFamily="34" charset="0"/>
              </a:rPr>
              <a:t>the righteous will shine forth as the sun</a:t>
            </a:r>
            <a:r>
              <a:rPr lang="en-US" sz="3600" dirty="0">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kingdom</a:t>
            </a:r>
            <a:r>
              <a:rPr lang="en-US" sz="3600" dirty="0">
                <a:latin typeface="Calibri" panose="020F0502020204030204" pitchFamily="34" charset="0"/>
                <a:cs typeface="Calibri" panose="020F0502020204030204" pitchFamily="34" charset="0"/>
              </a:rPr>
              <a:t> of their Father. He who has ears, let him hear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90800"/>
            <a:ext cx="2286000" cy="2286000"/>
          </a:xfrm>
          <a:prstGeom prst="ellipse">
            <a:avLst/>
          </a:prstGeom>
          <a:ln>
            <a:noFill/>
          </a:ln>
          <a:effectLst>
            <a:softEdge rad="112500"/>
          </a:effectLst>
        </p:spPr>
      </p:pic>
    </p:spTree>
    <p:extLst>
      <p:ext uri="{BB962C8B-B14F-4D97-AF65-F5344CB8AC3E}">
        <p14:creationId xmlns:p14="http://schemas.microsoft.com/office/powerpoint/2010/main" val="1658775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099" y="228600"/>
            <a:ext cx="9105901" cy="1371600"/>
          </a:xfrm>
        </p:spPr>
        <p:txBody>
          <a:bodyPr/>
          <a:lstStyle/>
          <a:p>
            <a:pPr algn="ctr" eaLnBrk="1" hangingPunct="1"/>
            <a:r>
              <a:rPr lang="en-US" altLang="en-US" sz="3600" dirty="0"/>
              <a:t>Why The Parable of the Wheat and the Tares Does Not Teach Kingdom Now Theology</a:t>
            </a:r>
          </a:p>
        </p:txBody>
      </p:sp>
      <p:sp>
        <p:nvSpPr>
          <p:cNvPr id="16387" name="Rectangle 3"/>
          <p:cNvSpPr>
            <a:spLocks noGrp="1" noChangeArrowheads="1"/>
          </p:cNvSpPr>
          <p:nvPr>
            <p:ph type="body" sz="half" idx="2"/>
          </p:nvPr>
        </p:nvSpPr>
        <p:spPr>
          <a:xfrm>
            <a:off x="152400" y="1676400"/>
            <a:ext cx="6477000" cy="4876800"/>
          </a:xfrm>
        </p:spPr>
        <p:txBody>
          <a:bodyPr/>
          <a:lstStyle/>
          <a:p>
            <a:pPr marL="463550" indent="-463550" eaLnBrk="1" hangingPunct="1">
              <a:spcBef>
                <a:spcPts val="0"/>
              </a:spcBef>
              <a:spcAft>
                <a:spcPts val="2400"/>
              </a:spcAft>
              <a:buSzPct val="100000"/>
              <a:buFont typeface="+mj-lt"/>
              <a:buAutoNum type="arabicPeriod"/>
              <a:defRPr/>
            </a:pPr>
            <a:r>
              <a:rPr lang="en-US" sz="3000" dirty="0"/>
              <a:t>Both grow together (13:30)</a:t>
            </a:r>
          </a:p>
          <a:p>
            <a:pPr marL="463550" indent="-463550" eaLnBrk="1" hangingPunct="1">
              <a:spcBef>
                <a:spcPts val="0"/>
              </a:spcBef>
              <a:spcAft>
                <a:spcPts val="2400"/>
              </a:spcAft>
              <a:buSzPct val="100000"/>
              <a:buFont typeface="+mj-lt"/>
              <a:buAutoNum type="arabicPeriod"/>
              <a:defRPr/>
            </a:pPr>
            <a:r>
              <a:rPr lang="en-US" sz="3000" dirty="0"/>
              <a:t>The Tares will increase (13:30)</a:t>
            </a:r>
          </a:p>
          <a:p>
            <a:pPr marL="463550" indent="-463550" eaLnBrk="1" hangingPunct="1">
              <a:spcBef>
                <a:spcPts val="0"/>
              </a:spcBef>
              <a:spcAft>
                <a:spcPts val="2400"/>
              </a:spcAft>
              <a:buSzPct val="100000"/>
              <a:buFont typeface="+mj-lt"/>
              <a:buAutoNum type="arabicPeriod"/>
              <a:defRPr/>
            </a:pPr>
            <a:r>
              <a:rPr lang="en-US" sz="3000" dirty="0"/>
              <a:t>No separation until the end of the age (13:39-43)</a:t>
            </a:r>
          </a:p>
          <a:p>
            <a:pPr marL="463550" indent="-463550" eaLnBrk="1" hangingPunct="1">
              <a:spcBef>
                <a:spcPts val="0"/>
              </a:spcBef>
              <a:spcAft>
                <a:spcPts val="2400"/>
              </a:spcAft>
              <a:buSzPct val="100000"/>
              <a:buFont typeface="+mj-lt"/>
              <a:buAutoNum type="arabicPeriod"/>
              <a:defRPr/>
            </a:pPr>
            <a:r>
              <a:rPr lang="en-US" sz="3000" dirty="0"/>
              <a:t>Satan is active (13:25, 28, 38-39)</a:t>
            </a:r>
          </a:p>
          <a:p>
            <a:pPr marL="463550" indent="-463550" eaLnBrk="1" hangingPunct="1">
              <a:spcBef>
                <a:spcPts val="0"/>
              </a:spcBef>
              <a:spcAft>
                <a:spcPts val="2400"/>
              </a:spcAft>
              <a:buSzPct val="100000"/>
              <a:buFont typeface="+mj-lt"/>
              <a:buAutoNum type="arabicPeriod"/>
              <a:defRPr/>
            </a:pPr>
            <a:r>
              <a:rPr lang="en-US" sz="3000" dirty="0"/>
              <a:t>Kingdom to be established at age’s conclusion (13:43)</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763090" y="2057400"/>
            <a:ext cx="2025785" cy="2743200"/>
          </a:xfrm>
        </p:spPr>
      </p:pic>
    </p:spTree>
    <p:extLst>
      <p:ext uri="{BB962C8B-B14F-4D97-AF65-F5344CB8AC3E}">
        <p14:creationId xmlns:p14="http://schemas.microsoft.com/office/powerpoint/2010/main" val="1870935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rPr>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Wheat and tares (13:24-30, 36-43)</a:t>
            </a:r>
          </a:p>
          <a:p>
            <a:pPr marL="914400" lvl="1" indent="-457200" eaLnBrk="1" hangingPunct="1">
              <a:buSzPct val="100000"/>
              <a:buFont typeface="Courier New" panose="02070309020205020404" pitchFamily="49" charset="0"/>
              <a:buChar char="­"/>
              <a:defRPr/>
            </a:pPr>
            <a:r>
              <a:rPr lang="en-US" sz="3000" dirty="0"/>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4201274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dirty="0"/>
              <a:t>Wheat and tares (13:24-30, 36-43)</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1985256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72200" y="1143000"/>
            <a:ext cx="2819400" cy="3810000"/>
          </a:xfrm>
          <a:prstGeom prst="rect">
            <a:avLst/>
          </a:prstGeom>
          <a:ln>
            <a:noFill/>
          </a:ln>
          <a:effectLst>
            <a:softEdge rad="112500"/>
          </a:effectLst>
        </p:spPr>
      </p:pic>
      <p:sp>
        <p:nvSpPr>
          <p:cNvPr id="8195" name="Rectangle 3"/>
          <p:cNvSpPr>
            <a:spLocks noGrp="1" noChangeArrowheads="1"/>
          </p:cNvSpPr>
          <p:nvPr>
            <p:ph type="body" idx="4294967295"/>
          </p:nvPr>
        </p:nvSpPr>
        <p:spPr>
          <a:xfrm>
            <a:off x="228600" y="1143000"/>
            <a:ext cx="5791200" cy="4114799"/>
          </a:xfrm>
        </p:spPr>
        <p:txBody>
          <a:bodyPr/>
          <a:lstStyle/>
          <a:p>
            <a:pPr marL="0" indent="0" eaLnBrk="1" hangingPunct="1">
              <a:lnSpc>
                <a:spcPct val="90000"/>
              </a:lnSpc>
              <a:spcBef>
                <a:spcPts val="0"/>
              </a:spcBef>
              <a:spcAft>
                <a:spcPts val="1200"/>
              </a:spcAft>
              <a:buNone/>
              <a:defRPr/>
            </a:pPr>
            <a:r>
              <a:rPr lang="en-US" sz="3400" dirty="0"/>
              <a:t>The Mustard Seed:</a:t>
            </a:r>
          </a:p>
          <a:p>
            <a:pPr marL="0" algn="just" eaLnBrk="1" hangingPunct="1">
              <a:lnSpc>
                <a:spcPct val="90000"/>
              </a:lnSpc>
              <a:buFont typeface="Wingdings" pitchFamily="2" charset="2"/>
              <a:buNone/>
              <a:defRPr/>
            </a:pPr>
            <a:r>
              <a:rPr lang="en-US" dirty="0"/>
              <a:t>Christendom will experience great numerical and geographical expansion from a humble beginning and yet will ultimately represent an apostate form at great variance from its pure origins</a:t>
            </a:r>
          </a:p>
        </p:txBody>
      </p:sp>
      <p:sp>
        <p:nvSpPr>
          <p:cNvPr id="5" name="Rectangle 2">
            <a:extLst>
              <a:ext uri="{FF2B5EF4-FFF2-40B4-BE49-F238E27FC236}">
                <a16:creationId xmlns:a16="http://schemas.microsoft.com/office/drawing/2014/main" id="{72179E14-62B1-4C0C-A9FD-38A3ACD45763}"/>
              </a:ext>
            </a:extLst>
          </p:cNvPr>
          <p:cNvSpPr txBox="1">
            <a:spLocks noChangeArrowheads="1"/>
          </p:cNvSpPr>
          <p:nvPr/>
        </p:nvSpPr>
        <p:spPr bwMode="auto">
          <a:xfrm>
            <a:off x="2209800" y="228600"/>
            <a:ext cx="4724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t>Matthew 13 Parables</a:t>
            </a:r>
          </a:p>
        </p:txBody>
      </p:sp>
    </p:spTree>
    <p:extLst>
      <p:ext uri="{BB962C8B-B14F-4D97-AF65-F5344CB8AC3E}">
        <p14:creationId xmlns:p14="http://schemas.microsoft.com/office/powerpoint/2010/main" val="897927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28:16;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3450803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28:16;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2564576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28:16;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64255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28:16;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333307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7049555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743" y="996970"/>
            <a:ext cx="9030511" cy="5170646"/>
          </a:xfrm>
          <a:prstGeom prst="rect">
            <a:avLst/>
          </a:prstGeom>
        </p:spPr>
        <p:txBody>
          <a:bodyPr wrap="square">
            <a:spAutoFit/>
          </a:bodyPr>
          <a:lstStyle/>
          <a:p>
            <a:pPr algn="just"/>
            <a:r>
              <a:rPr lang="en-US" sz="3000" dirty="0">
                <a:latin typeface="Calibri" panose="020F0502020204030204" pitchFamily="34" charset="0"/>
                <a:ea typeface="Times New Roman" panose="02020603050405020304" pitchFamily="18" charset="0"/>
                <a:cs typeface="Calibri" panose="020F0502020204030204" pitchFamily="34" charset="0"/>
              </a:rPr>
              <a:t>“</a:t>
            </a:r>
            <a:r>
              <a:rPr lang="en-US" sz="3000" dirty="0">
                <a:latin typeface="Calibri" panose="020F0502020204030204" pitchFamily="34" charset="0"/>
              </a:rPr>
              <a:t>Third, that which Christ here describes is a monstrosity. We are aware that this is denied by some, but our Lord’s own words are final. He tells us that when this mustard-seed is grown it is the ‘greatest among herbs, and becomes a tree’ (v. 32). ‘Herbs’ are an entirely different specie from trees. That which distinguished them is that their stems never develop woody tissue, but live only long enough for the development of flowers and seeds. But this ‘herb’ became a ‘tree;’ that is to say, it developed into something entirely foreign to its very nature and constitution</a:t>
            </a:r>
            <a:r>
              <a:rPr lang="en-US" sz="3000" dirty="0">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58103"/>
            <a:ext cx="7962899" cy="954107"/>
          </a:xfrm>
          <a:prstGeom prst="rect">
            <a:avLst/>
          </a:prstGeom>
        </p:spPr>
        <p:txBody>
          <a:bodyPr wrap="square">
            <a:spAutoFit/>
          </a:bodyPr>
          <a:lstStyle/>
          <a:p>
            <a:pPr algn="ctr"/>
            <a:r>
              <a:rPr lang="en-US" sz="28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2800" dirty="0">
                <a:solidFill>
                  <a:schemeClr val="tx2"/>
                </a:solidFill>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516724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5438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Birds = Satan (Matt. 13:32, 4, 19; Gen. 15:11; Deut. 28:16;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2394748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6962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28:16; Rev. 18:2)</a:t>
            </a:r>
          </a:p>
          <a:p>
            <a:pPr marL="463550" indent="-463550" eaLnBrk="1" hangingPunct="1">
              <a:spcBef>
                <a:spcPts val="0"/>
              </a:spcBef>
              <a:spcAft>
                <a:spcPts val="1800"/>
              </a:spcAft>
              <a:buSzPct val="100000"/>
              <a:buFont typeface="+mj-lt"/>
              <a:buAutoNum type="arabicPeriod"/>
              <a:defRPr/>
            </a:pPr>
            <a:r>
              <a:rPr lang="en-US" sz="2800" b="1" u="sng" dirty="0">
                <a:solidFill>
                  <a:srgbClr val="FFFFCC"/>
                </a:solidFill>
              </a:rPr>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2520778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743" y="996970"/>
            <a:ext cx="9030511" cy="5293757"/>
          </a:xfrm>
          <a:prstGeom prst="rect">
            <a:avLst/>
          </a:prstGeom>
        </p:spPr>
        <p:txBody>
          <a:bodyPr wrap="square">
            <a:spAutoFit/>
          </a:bodyPr>
          <a:lstStyle/>
          <a:p>
            <a:pPr algn="just"/>
            <a:r>
              <a:rPr lang="en-US" sz="3000" dirty="0">
                <a:latin typeface="Calibri" panose="020F0502020204030204" pitchFamily="34" charset="0"/>
                <a:ea typeface="Times New Roman" panose="02020603050405020304" pitchFamily="18" charset="0"/>
                <a:cs typeface="Calibri" panose="020F0502020204030204" pitchFamily="34" charset="0"/>
              </a:rPr>
              <a:t>“</a:t>
            </a:r>
            <a:r>
              <a:rPr lang="en-US" sz="2200" dirty="0">
                <a:latin typeface="Calibri" panose="020F0502020204030204" pitchFamily="34" charset="0"/>
                <a:cs typeface="Calibri" panose="020F0502020204030204" pitchFamily="34" charset="0"/>
              </a:rPr>
              <a:t>The </a:t>
            </a:r>
            <a:r>
              <a:rPr lang="en-US" sz="2200" i="1" dirty="0">
                <a:latin typeface="Calibri" panose="020F0502020204030204" pitchFamily="34" charset="0"/>
                <a:cs typeface="Calibri" panose="020F0502020204030204" pitchFamily="34" charset="0"/>
              </a:rPr>
              <a:t>history</a:t>
            </a:r>
            <a:r>
              <a:rPr lang="en-US" sz="2200" dirty="0">
                <a:latin typeface="Calibri" panose="020F0502020204030204" pitchFamily="34" charset="0"/>
                <a:cs typeface="Calibri" panose="020F0502020204030204" pitchFamily="34" charset="0"/>
              </a:rPr>
              <a:t> of Christendom clearly confirms this...Failing to intimidate as the roaring lion, he now sought to insinuate as the subtle serpent. Ceasing to attack from without, he now worked </a:t>
            </a:r>
            <a:r>
              <a:rPr lang="en-US" sz="2200" i="1" dirty="0">
                <a:latin typeface="Calibri" panose="020F0502020204030204" pitchFamily="34" charset="0"/>
                <a:cs typeface="Calibri" panose="020F0502020204030204" pitchFamily="34" charset="0"/>
              </a:rPr>
              <a:t>from within</a:t>
            </a:r>
            <a:r>
              <a:rPr lang="en-US" sz="2200" dirty="0">
                <a:latin typeface="Calibri" panose="020F0502020204030204" pitchFamily="34" charset="0"/>
                <a:cs typeface="Calibri" panose="020F0502020204030204" pitchFamily="34" charset="0"/>
              </a:rPr>
              <a:t>. In the first parable the assault was from without—the fowls of the air catching away the Seed. In the second parable his activities were from within—he sowed his tares </a:t>
            </a:r>
            <a:r>
              <a:rPr lang="en-US" sz="2200" i="1" dirty="0">
                <a:latin typeface="Calibri" panose="020F0502020204030204" pitchFamily="34" charset="0"/>
                <a:cs typeface="Calibri" panose="020F0502020204030204" pitchFamily="34" charset="0"/>
              </a:rPr>
              <a:t>among</a:t>
            </a:r>
            <a:r>
              <a:rPr lang="en-US" sz="2200" dirty="0">
                <a:latin typeface="Calibri" panose="020F0502020204030204" pitchFamily="34" charset="0"/>
                <a:cs typeface="Calibri" panose="020F0502020204030204" pitchFamily="34" charset="0"/>
              </a:rPr>
              <a:t> the wheat. In the third parable we are shown the effects of this. Satan now moved worldly men to seek membership in the churches of God. These soon caused the Truth to be watered down, discipline to be relaxed, that which repelled the world to be kept in the background, and what would appeal to the carnal mind to be made prominent...The lowly upper room had long been forsaken, and the honors of kings’ courts coveted…Thus we may discern in the first three parables of Matthew 13 a striking and sad forecast of the </a:t>
            </a:r>
            <a:r>
              <a:rPr lang="en-US" sz="2200" i="1" dirty="0">
                <a:latin typeface="Calibri" panose="020F0502020204030204" pitchFamily="34" charset="0"/>
                <a:cs typeface="Calibri" panose="020F0502020204030204" pitchFamily="34" charset="0"/>
              </a:rPr>
              <a:t>development of evil</a:t>
            </a:r>
            <a:r>
              <a:rPr lang="en-US" sz="2200" dirty="0">
                <a:latin typeface="Calibri" panose="020F0502020204030204" pitchFamily="34" charset="0"/>
                <a:cs typeface="Calibri" panose="020F0502020204030204" pitchFamily="34" charset="0"/>
              </a:rPr>
              <a:t>. In the first, the Devil caught away part of the good Seed. In the second, he is seen engaged in the work of imitation. Here, in the third, we are shown a corrupted Christianity affording him shelter.”</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58103"/>
            <a:ext cx="7962899" cy="954107"/>
          </a:xfrm>
          <a:prstGeom prst="rect">
            <a:avLst/>
          </a:prstGeom>
        </p:spPr>
        <p:txBody>
          <a:bodyPr wrap="square">
            <a:spAutoFit/>
          </a:bodyPr>
          <a:lstStyle/>
          <a:p>
            <a:pPr algn="ctr"/>
            <a:r>
              <a:rPr lang="en-US" sz="28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2800" dirty="0">
                <a:solidFill>
                  <a:schemeClr val="tx2"/>
                </a:solidFill>
                <a:latin typeface="Calibri" panose="020F0502020204030204" pitchFamily="34" charset="0"/>
                <a:ea typeface="+mj-ea"/>
                <a:cs typeface="Calibri" panose="020F0502020204030204" pitchFamily="34" charset="0"/>
              </a:rPr>
              <a:t>Matthew Thirteen -  A. W. Pink</a:t>
            </a:r>
          </a:p>
        </p:txBody>
      </p:sp>
    </p:spTree>
    <p:extLst>
      <p:ext uri="{BB962C8B-B14F-4D97-AF65-F5344CB8AC3E}">
        <p14:creationId xmlns:p14="http://schemas.microsoft.com/office/powerpoint/2010/main" val="185915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38150" y="228600"/>
            <a:ext cx="8267701" cy="1066800"/>
          </a:xfrm>
        </p:spPr>
        <p:txBody>
          <a:bodyPr/>
          <a:lstStyle/>
          <a:p>
            <a:pPr algn="ctr" eaLnBrk="1" hangingPunct="1"/>
            <a:r>
              <a:rPr lang="en-US" altLang="en-US" sz="3400" dirty="0"/>
              <a:t>Why The Parable of the Mustard Seed Does Not Teach Kingdom Now Theology</a:t>
            </a:r>
          </a:p>
        </p:txBody>
      </p:sp>
      <p:sp>
        <p:nvSpPr>
          <p:cNvPr id="16387" name="Rectangle 3"/>
          <p:cNvSpPr>
            <a:spLocks noGrp="1" noChangeArrowheads="1"/>
          </p:cNvSpPr>
          <p:nvPr>
            <p:ph type="body" sz="half" idx="2"/>
          </p:nvPr>
        </p:nvSpPr>
        <p:spPr>
          <a:xfrm>
            <a:off x="152400" y="1600200"/>
            <a:ext cx="7696200" cy="5105400"/>
          </a:xfrm>
        </p:spPr>
        <p:txBody>
          <a:bodyPr/>
          <a:lstStyle/>
          <a:p>
            <a:pPr marL="463550" indent="-463550" eaLnBrk="1" hangingPunct="1">
              <a:spcBef>
                <a:spcPts val="0"/>
              </a:spcBef>
              <a:spcAft>
                <a:spcPts val="1800"/>
              </a:spcAft>
              <a:buSzPct val="100000"/>
              <a:buFont typeface="+mj-lt"/>
              <a:buAutoNum type="arabicPeriod"/>
              <a:defRPr/>
            </a:pPr>
            <a:r>
              <a:rPr lang="en-US" sz="2800" dirty="0"/>
              <a:t>Must be understood in harmony with the first two parables (Matt. 13:23, 30)</a:t>
            </a:r>
          </a:p>
          <a:p>
            <a:pPr marL="463550" indent="-463550" eaLnBrk="1" hangingPunct="1">
              <a:spcBef>
                <a:spcPts val="0"/>
              </a:spcBef>
              <a:spcAft>
                <a:spcPts val="1800"/>
              </a:spcAft>
              <a:buSzPct val="100000"/>
              <a:buFont typeface="+mj-lt"/>
              <a:buAutoNum type="arabicPeriod"/>
              <a:defRPr/>
            </a:pPr>
            <a:r>
              <a:rPr lang="en-US" sz="2800" dirty="0"/>
              <a:t>A great tree whose roots go into the earth (Matt. 13:32; Philip. 3:20; 1 Pet. 2:11)</a:t>
            </a:r>
          </a:p>
          <a:p>
            <a:pPr marL="463550" indent="-463550" eaLnBrk="1" hangingPunct="1">
              <a:spcBef>
                <a:spcPts val="0"/>
              </a:spcBef>
              <a:spcAft>
                <a:spcPts val="1800"/>
              </a:spcAft>
              <a:buSzPct val="100000"/>
              <a:buFont typeface="+mj-lt"/>
              <a:buAutoNum type="arabicPeriod"/>
              <a:defRPr/>
            </a:pPr>
            <a:r>
              <a:rPr lang="en-US" sz="2800" dirty="0"/>
              <a:t>Herbs become a tree? (Matt. 13:32)</a:t>
            </a:r>
          </a:p>
          <a:p>
            <a:pPr marL="463550" indent="-463550" eaLnBrk="1" hangingPunct="1">
              <a:spcBef>
                <a:spcPts val="0"/>
              </a:spcBef>
              <a:spcAft>
                <a:spcPts val="1800"/>
              </a:spcAft>
              <a:buSzPct val="100000"/>
              <a:buFont typeface="+mj-lt"/>
              <a:buAutoNum type="arabicPeriod"/>
              <a:defRPr/>
            </a:pPr>
            <a:r>
              <a:rPr lang="en-US" sz="2800" dirty="0"/>
              <a:t>Birds = Satan (Matt. 13:32, 4, 19; Gen. 15:11; Deut. 28:16; Rev. 18:2)</a:t>
            </a:r>
          </a:p>
          <a:p>
            <a:pPr marL="463550" indent="-463550" eaLnBrk="1" hangingPunct="1">
              <a:spcBef>
                <a:spcPts val="0"/>
              </a:spcBef>
              <a:spcAft>
                <a:spcPts val="1800"/>
              </a:spcAft>
              <a:buSzPct val="100000"/>
              <a:buFont typeface="+mj-lt"/>
              <a:buAutoNum type="arabicPeriod"/>
              <a:defRPr/>
            </a:pPr>
            <a:r>
              <a:rPr lang="en-US" sz="2800" dirty="0"/>
              <a:t>Tree with birds in its branches = Gentile powers (Matt. 13:32; Dan. 4:10-12; 20-22; Ezek. 31:6)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3127401"/>
            <a:ext cx="1282997" cy="1737360"/>
          </a:xfrm>
        </p:spPr>
      </p:pic>
    </p:spTree>
    <p:extLst>
      <p:ext uri="{BB962C8B-B14F-4D97-AF65-F5344CB8AC3E}">
        <p14:creationId xmlns:p14="http://schemas.microsoft.com/office/powerpoint/2010/main" val="1056213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b="1" dirty="0">
                <a:solidFill>
                  <a:srgbClr val="FFFFCC"/>
                </a:solidFill>
              </a:rPr>
              <a:t>Public parables (13:1-2)</a:t>
            </a:r>
          </a:p>
          <a:p>
            <a:pPr marL="914400" lvl="1" indent="-457200" eaLnBrk="1" hangingPunct="1">
              <a:buSzPct val="100000"/>
              <a:buFont typeface="Courier New" panose="02070309020205020404" pitchFamily="49" charset="0"/>
              <a:buChar char="­"/>
              <a:defRPr/>
            </a:pPr>
            <a:r>
              <a:rPr lang="en-US" sz="3000" dirty="0"/>
              <a:t>Sower (13:1-9, 18-23)</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Wheat and tares (13:24-30, 36-43)</a:t>
            </a:r>
          </a:p>
          <a:p>
            <a:pPr marL="914400" lvl="1" indent="-457200" eaLnBrk="1" hangingPunct="1">
              <a:buSzPct val="100000"/>
              <a:buFont typeface="Courier New" panose="02070309020205020404" pitchFamily="49" charset="0"/>
              <a:buChar char="­"/>
              <a:defRPr/>
            </a:pPr>
            <a:r>
              <a:rPr lang="en-US" sz="3000" b="1" u="sng" dirty="0">
                <a:solidFill>
                  <a:srgbClr val="FFFFCC"/>
                </a:solidFill>
                <a:ea typeface="+mn-ea"/>
                <a:cs typeface="+mn-cs"/>
              </a:rPr>
              <a:t>Mustard seed (13:31-32)</a:t>
            </a:r>
          </a:p>
          <a:p>
            <a:pPr marL="914400" lvl="1" indent="-457200" eaLnBrk="1" hangingPunct="1">
              <a:buSzPct val="100000"/>
              <a:buFont typeface="Courier New" panose="02070309020205020404" pitchFamily="49" charset="0"/>
              <a:buChar char="­"/>
              <a:defRPr/>
            </a:pPr>
            <a:r>
              <a:rPr lang="en-US" sz="3000" dirty="0"/>
              <a:t>Leaven (13:33)</a:t>
            </a:r>
          </a:p>
          <a:p>
            <a:pPr marL="461963" indent="-461963" eaLnBrk="1" hangingPunct="1">
              <a:defRPr/>
            </a:pPr>
            <a:r>
              <a:rPr lang="en-US" sz="3000" dirty="0"/>
              <a:t>Private parables (13:36)</a:t>
            </a:r>
          </a:p>
          <a:p>
            <a:pPr marL="914400" lvl="1" indent="-457200" eaLnBrk="1" hangingPunct="1">
              <a:buSzPct val="100000"/>
              <a:buFont typeface="Courier New" panose="02070309020205020404" pitchFamily="49" charset="0"/>
              <a:buChar char="­"/>
              <a:defRPr/>
            </a:pPr>
            <a:r>
              <a:rPr lang="en-US" sz="3000" dirty="0"/>
              <a:t>Earthen treasure (13:44)</a:t>
            </a:r>
          </a:p>
          <a:p>
            <a:pPr marL="914400" lvl="1" indent="-457200" eaLnBrk="1" hangingPunct="1">
              <a:buSzPct val="100000"/>
              <a:buFont typeface="Courier New" panose="02070309020205020404" pitchFamily="49" charset="0"/>
              <a:buChar char="­"/>
              <a:defRPr/>
            </a:pPr>
            <a:r>
              <a:rPr lang="en-US" sz="3000" dirty="0"/>
              <a:t>Pearl of great price (13:45-46)</a:t>
            </a:r>
          </a:p>
          <a:p>
            <a:pPr marL="914400" lvl="1" indent="-457200" eaLnBrk="1" hangingPunct="1">
              <a:buSzPct val="100000"/>
              <a:buFont typeface="Courier New" panose="02070309020205020404" pitchFamily="49" charset="0"/>
              <a:buChar char="­"/>
              <a:defRPr/>
            </a:pPr>
            <a:r>
              <a:rPr lang="en-US" sz="3000" dirty="0"/>
              <a:t>Dragnet (13:47-50)</a:t>
            </a:r>
          </a:p>
          <a:p>
            <a:pPr marL="914400" lvl="1" indent="-457200" eaLnBrk="1" hangingPunct="1">
              <a:buSzPct val="100000"/>
              <a:buFont typeface="Courier New" panose="02070309020205020404" pitchFamily="49" charset="0"/>
              <a:buChar char="­"/>
              <a:defRPr/>
            </a:pPr>
            <a:r>
              <a:rPr lang="en-US" sz="3000" dirty="0"/>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347307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14964</TotalTime>
  <Words>3544</Words>
  <Application>Microsoft Office PowerPoint</Application>
  <PresentationFormat>On-screen Show (4:3)</PresentationFormat>
  <Paragraphs>448</Paragraphs>
  <Slides>56</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Courier New</vt:lpstr>
      <vt:lpstr>Times New Roman</vt:lpstr>
      <vt:lpstr>Wingdings</vt:lpstr>
      <vt:lpstr>Azure</vt:lpstr>
      <vt:lpstr>PowerPoint Presentation</vt:lpstr>
      <vt:lpstr>The Coming Kingdom Chapter 10</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Five Preliminary Observations</vt:lpstr>
      <vt:lpstr>THE INTERIM AGE</vt:lpstr>
      <vt:lpstr>THE INTERIM AGE</vt:lpstr>
      <vt:lpstr>Background to the Matthew 13 Parables</vt:lpstr>
      <vt:lpstr>Matthew 13 Parables</vt:lpstr>
      <vt:lpstr>Lewis Sperry Chafer, Satan: His Motives and Methods (Grand Rapids: Kregel, 1990), 29. </vt:lpstr>
      <vt:lpstr>Matthew 13 Parables</vt:lpstr>
      <vt:lpstr>Matthew 13 Parables</vt:lpstr>
      <vt:lpstr>Matthew 13 Parables</vt:lpstr>
      <vt:lpstr>Why The Parable of the Sower Does Not Teach Kingdom Now Theology</vt:lpstr>
      <vt:lpstr>Matthew 13 Parables</vt:lpstr>
      <vt:lpstr>PowerPoint Presentation</vt:lpstr>
      <vt:lpstr>Why The Parable of the Wheat and the Tares Does Not Teach Kingdom Now Theology</vt:lpstr>
      <vt:lpstr>PowerPoint Presentation</vt:lpstr>
      <vt:lpstr>Why The Parable of the Wheat and the Tares Does Not Teach Kingdom Now Theology</vt:lpstr>
      <vt:lpstr>PowerPoint Presentation</vt:lpstr>
      <vt:lpstr>Why The Parable of the Wheat and the Tares Does Not Teach Kingdom Now Theology</vt:lpstr>
      <vt:lpstr>PowerPoint Presentation</vt:lpstr>
      <vt:lpstr>PowerPoint Presentation</vt:lpstr>
      <vt:lpstr>Why The Parable of the Wheat and the Tares Does Not Teach Kingdom Now Theology</vt:lpstr>
      <vt:lpstr>PowerPoint Presentation</vt:lpstr>
      <vt:lpstr>Why The Parable of the Wheat and the Tares Does Not Teach Kingdom Now Theology</vt:lpstr>
      <vt:lpstr>PowerPoint Presentation</vt:lpstr>
      <vt:lpstr>PowerPoint Presentation</vt:lpstr>
      <vt:lpstr>Why The Parable of the Wheat and the Tares Does Not Teach Kingdom Now Theology</vt:lpstr>
      <vt:lpstr>PowerPoint Presentation</vt:lpstr>
      <vt:lpstr>Why The Parable of the Wheat and the Tares Does Not Teach Kingdom Now Theology</vt:lpstr>
      <vt:lpstr>Matthew 13 Parables</vt:lpstr>
      <vt:lpstr>Matthew 13 Parables</vt:lpstr>
      <vt:lpstr>PowerPoint Presentation</vt:lpstr>
      <vt:lpstr>Why The Parable of the Mustard Seed Does Not Teach Kingdom Now Theology</vt:lpstr>
      <vt:lpstr>Why The Parable of the Mustard Seed Does Not Teach Kingdom Now Theology</vt:lpstr>
      <vt:lpstr>Why The Parable of the Mustard Seed Does Not Teach Kingdom Now Theology</vt:lpstr>
      <vt:lpstr>Why The Parable of the Mustard Seed Does Not Teach Kingdom Now Theology</vt:lpstr>
      <vt:lpstr>PowerPoint Presentation</vt:lpstr>
      <vt:lpstr>Why The Parable of the Mustard Seed Does Not Teach Kingdom Now Theology</vt:lpstr>
      <vt:lpstr>Why The Parable of the Mustard Seed Does Not Teach Kingdom Now Theology</vt:lpstr>
      <vt:lpstr>PowerPoint Presentation</vt:lpstr>
      <vt:lpstr>Why The Parable of the Mustard Seed Does Not Teach Kingdom Now Theology</vt:lpstr>
      <vt:lpstr>Conclusion</vt:lpstr>
      <vt:lpstr>Matthew 13 Parables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1664</cp:revision>
  <cp:lastPrinted>2017-09-05T14:47:13Z</cp:lastPrinted>
  <dcterms:created xsi:type="dcterms:W3CDTF">2009-03-17T12:21:13Z</dcterms:created>
  <dcterms:modified xsi:type="dcterms:W3CDTF">2017-09-05T14:47:31Z</dcterms:modified>
</cp:coreProperties>
</file>