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3"/>
  </p:notesMasterIdLst>
  <p:handoutMasterIdLst>
    <p:handoutMasterId r:id="rId74"/>
  </p:handoutMasterIdLst>
  <p:sldIdLst>
    <p:sldId id="256" r:id="rId2"/>
    <p:sldId id="668" r:id="rId3"/>
    <p:sldId id="392" r:id="rId4"/>
    <p:sldId id="799" r:id="rId5"/>
    <p:sldId id="639" r:id="rId6"/>
    <p:sldId id="925" r:id="rId7"/>
    <p:sldId id="800" r:id="rId8"/>
    <p:sldId id="640" r:id="rId9"/>
    <p:sldId id="923" r:id="rId10"/>
    <p:sldId id="616" r:id="rId11"/>
    <p:sldId id="617" r:id="rId12"/>
    <p:sldId id="619" r:id="rId13"/>
    <p:sldId id="651" r:id="rId14"/>
    <p:sldId id="801" r:id="rId15"/>
    <p:sldId id="928" r:id="rId16"/>
    <p:sldId id="926" r:id="rId17"/>
    <p:sldId id="990" r:id="rId18"/>
    <p:sldId id="1011" r:id="rId19"/>
    <p:sldId id="1013" r:id="rId20"/>
    <p:sldId id="1014" r:id="rId21"/>
    <p:sldId id="1065" r:id="rId22"/>
    <p:sldId id="1066" r:id="rId23"/>
    <p:sldId id="1017" r:id="rId24"/>
    <p:sldId id="1018" r:id="rId25"/>
    <p:sldId id="1019" r:id="rId26"/>
    <p:sldId id="1067" r:id="rId27"/>
    <p:sldId id="1021" r:id="rId28"/>
    <p:sldId id="1022" r:id="rId29"/>
    <p:sldId id="1023" r:id="rId30"/>
    <p:sldId id="1024" r:id="rId31"/>
    <p:sldId id="1068" r:id="rId32"/>
    <p:sldId id="1026" r:id="rId33"/>
    <p:sldId id="1027" r:id="rId34"/>
    <p:sldId id="1028" r:id="rId35"/>
    <p:sldId id="1029" r:id="rId36"/>
    <p:sldId id="1030" r:id="rId37"/>
    <p:sldId id="1031" r:id="rId38"/>
    <p:sldId id="1032" r:id="rId39"/>
    <p:sldId id="1033" r:id="rId40"/>
    <p:sldId id="1034" r:id="rId41"/>
    <p:sldId id="1035" r:id="rId42"/>
    <p:sldId id="1036" r:id="rId43"/>
    <p:sldId id="1037" r:id="rId44"/>
    <p:sldId id="1063" r:id="rId45"/>
    <p:sldId id="1038" r:id="rId46"/>
    <p:sldId id="1039" r:id="rId47"/>
    <p:sldId id="1069" r:id="rId48"/>
    <p:sldId id="1041" r:id="rId49"/>
    <p:sldId id="1042" r:id="rId50"/>
    <p:sldId id="1070" r:id="rId51"/>
    <p:sldId id="1064" r:id="rId52"/>
    <p:sldId id="1044" r:id="rId53"/>
    <p:sldId id="1045" r:id="rId54"/>
    <p:sldId id="1046" r:id="rId55"/>
    <p:sldId id="1047" r:id="rId56"/>
    <p:sldId id="1071" r:id="rId57"/>
    <p:sldId id="1072" r:id="rId58"/>
    <p:sldId id="1050" r:id="rId59"/>
    <p:sldId id="1051" r:id="rId60"/>
    <p:sldId id="1052" r:id="rId61"/>
    <p:sldId id="1053" r:id="rId62"/>
    <p:sldId id="1054" r:id="rId63"/>
    <p:sldId id="1055" r:id="rId64"/>
    <p:sldId id="1056" r:id="rId65"/>
    <p:sldId id="1073" r:id="rId66"/>
    <p:sldId id="1058" r:id="rId67"/>
    <p:sldId id="1059" r:id="rId68"/>
    <p:sldId id="1060" r:id="rId69"/>
    <p:sldId id="1062" r:id="rId70"/>
    <p:sldId id="1061" r:id="rId71"/>
    <p:sldId id="1012" r:id="rId7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FF"/>
    <a:srgbClr val="0000CC"/>
    <a:srgbClr val="000099"/>
    <a:srgbClr val="00FFFF"/>
    <a:srgbClr val="0000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0709" autoAdjust="0"/>
  </p:normalViewPr>
  <p:slideViewPr>
    <p:cSldViewPr>
      <p:cViewPr varScale="1">
        <p:scale>
          <a:sx n="111" d="100"/>
          <a:sy n="111" d="100"/>
        </p:scale>
        <p:origin x="1338" y="9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8/13/2017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8/13/2017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8/13/2017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6499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1009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6977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52709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9786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1960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563500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73505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987851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7573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3117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08278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835258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440648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41181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62366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122368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361504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14068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09699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706526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59336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8/13/2017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7979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47700" y="228600"/>
            <a:ext cx="7848600"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9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600200" y="5410200"/>
            <a:ext cx="5943600" cy="1295400"/>
          </a:xfrm>
        </p:spPr>
        <p:txBody>
          <a:bodyPr/>
          <a:lstStyle/>
          <a:p>
            <a:pPr algn="ctr" eaLnBrk="1" hangingPunct="1">
              <a:spcBef>
                <a:spcPts val="0"/>
              </a:spcBef>
            </a:pPr>
            <a:r>
              <a:rPr lang="en-US" altLang="en-US" dirty="0">
                <a:effectLst>
                  <a:outerShdw blurRad="38100" dist="38100" dir="2700000" algn="tl">
                    <a:srgbClr val="000000">
                      <a:alpha val="43137"/>
                    </a:srgbClr>
                  </a:outerShdw>
                </a:effectLst>
              </a:rPr>
              <a:t>Andy Woods, Th.M.., JD., PhD.</a:t>
            </a:r>
          </a:p>
          <a:p>
            <a:pPr algn="ctr" eaLnBrk="1" hangingPunct="1">
              <a:spcBef>
                <a:spcPts val="0"/>
              </a:spcBef>
            </a:pPr>
            <a:r>
              <a:rPr lang="en-US" altLang="en-US" dirty="0">
                <a:effectLst>
                  <a:outerShdw blurRad="38100" dist="38100" dir="2700000" algn="tl">
                    <a:srgbClr val="000000">
                      <a:alpha val="43137"/>
                    </a:srgbClr>
                  </a:outerShdw>
                </a:effectLst>
              </a:rPr>
              <a:t>Sr. Pastor, Sugar Land Bible Church</a:t>
            </a:r>
          </a:p>
          <a:p>
            <a:pPr algn="ctr" eaLnBrk="1" hangingPunct="1">
              <a:spcBef>
                <a:spcPts val="0"/>
              </a:spcBef>
            </a:pPr>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 3</a:t>
            </a:r>
          </a:p>
        </p:txBody>
      </p:sp>
    </p:spTree>
    <p:extLst>
      <p:ext uri="{BB962C8B-B14F-4D97-AF65-F5344CB8AC3E}">
        <p14:creationId xmlns:p14="http://schemas.microsoft.com/office/powerpoint/2010/main" val="244794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334222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07473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474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23473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3722458524"/>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808" y="1143000"/>
            <a:ext cx="2619264" cy="2286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573791137"/>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2438400" y="1600200"/>
            <a:ext cx="6629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800" b="0" kern="0">
                <a:solidFill>
                  <a:srgbClr val="FFFFFF"/>
                </a:solidFill>
                <a:effectLst>
                  <a:outerShdw blurRad="38100" dist="38100" dir="2700000" algn="tl">
                    <a:srgbClr val="000000">
                      <a:alpha val="43137"/>
                    </a:srgbClr>
                  </a:outerShdw>
                </a:effectLst>
              </a:rPr>
              <a:t>“We know from Moses that the world was not in existence before 6,000 years ago…He calls ‘a spade a spade,’ i.e., he employs the term ‘day’ and ‘evening’ without allegory, just as we customarily do… we assert that Moses spoke in the literal sense, not allegorically or figuratively, i.e., that the world, with all its creatures, was created within six days, as the words read. If we do not comprehend the reason for this, let us remain pupils and leave the job of the teacher to the Holy Spirit."</a:t>
            </a:r>
            <a:endParaRPr lang="en-US" altLang="en-US" sz="2800" b="0" kern="0" dirty="0">
              <a:solidFill>
                <a:schemeClr val="tx1"/>
              </a:solidFill>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2057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"Lectures on Genesis 1–5," in Luther's Works, ed. Jaroslav </a:t>
            </a:r>
            <a:r>
              <a:rPr lang="en-US" sz="1600" kern="0" dirty="0" err="1"/>
              <a:t>Peliken</a:t>
            </a:r>
            <a:r>
              <a:rPr lang="en-US" sz="1600" kern="0" dirty="0"/>
              <a:t> (St. Louis: Concordia, 1958), 3, 6.</a:t>
            </a:r>
          </a:p>
        </p:txBody>
      </p:sp>
      <p:pic>
        <p:nvPicPr>
          <p:cNvPr id="12" name="Picture 11">
            <a:extLst>
              <a:ext uri="{FF2B5EF4-FFF2-40B4-BE49-F238E27FC236}">
                <a16:creationId xmlns:a16="http://schemas.microsoft.com/office/drawing/2014/main" id="{6794239E-3396-4DE0-A91E-1E5598B10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828800"/>
            <a:ext cx="2011680"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2761061"/>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2514599" y="1600200"/>
            <a:ext cx="6477001"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a:solidFill>
                  <a:schemeClr val="tx1"/>
                </a:solidFill>
                <a:effectLst>
                  <a:outerShdw blurRad="38100" dist="38100" dir="2700000" algn="tl">
                    <a:srgbClr val="000000">
                      <a:alpha val="43137"/>
                    </a:srgbClr>
                  </a:outerShdw>
                </a:effectLst>
              </a:rPr>
              <a:t>“And they will not refrain from guffaws when they are informed that but little more than five thousand years have passed since the creation of the universe…Must we pass over in silence the creation of the universe? No! God’s truth is so powerful, both in this respect and in every other, that it has nothing to fear from the evil speaking of wicked men.”</a:t>
            </a:r>
            <a:endParaRPr lang="en-US" altLang="en-US" sz="32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573EAF30-6351-4E46-90D6-ED36881D69E3}"/>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t>Institutes of the Christian Religion, III, xxi, 4. </a:t>
            </a:r>
          </a:p>
        </p:txBody>
      </p:sp>
      <p:pic>
        <p:nvPicPr>
          <p:cNvPr id="7" name="Picture 6">
            <a:extLst>
              <a:ext uri="{FF2B5EF4-FFF2-40B4-BE49-F238E27FC236}">
                <a16:creationId xmlns:a16="http://schemas.microsoft.com/office/drawing/2014/main" id="{F35B6EED-590A-4077-A4C3-226A526D8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15532"/>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1245F-3929-4D6E-A985-0BBBE8306F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44034" name="Rectangle 2"/>
          <p:cNvSpPr>
            <a:spLocks noGrp="1" noChangeArrowheads="1"/>
          </p:cNvSpPr>
          <p:nvPr>
            <p:ph type="body" idx="1"/>
          </p:nvPr>
        </p:nvSpPr>
        <p:spPr>
          <a:xfrm>
            <a:off x="139824" y="152400"/>
            <a:ext cx="8864352" cy="5334000"/>
          </a:xfrm>
        </p:spPr>
        <p:txBody>
          <a:bodyPr/>
          <a:lstStyle/>
          <a:p>
            <a:pPr marL="0" indent="0" algn="ctr">
              <a:spcBef>
                <a:spcPts val="0"/>
              </a:spcBef>
              <a:spcAft>
                <a:spcPts val="6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Genesis 7:19-23</a:t>
            </a:r>
          </a:p>
          <a:p>
            <a:pPr marL="0" indent="0" algn="just" eaLnBrk="1" hangingPunct="1">
              <a:spcBef>
                <a:spcPts val="0"/>
              </a:spcBef>
              <a:buFont typeface="Wingdings" panose="05000000000000000000" pitchFamily="2" charset="2"/>
              <a:buNone/>
              <a:defRPr/>
            </a:pPr>
            <a:r>
              <a:rPr lang="en-US" sz="2800" dirty="0">
                <a:effectLst>
                  <a:outerShdw blurRad="38100" dist="38100" dir="2700000" algn="tl">
                    <a:srgbClr val="000000">
                      <a:alpha val="43137"/>
                    </a:srgbClr>
                  </a:outerShdw>
                </a:effectLst>
                <a:cs typeface="Calibri" panose="020F0502020204030204" pitchFamily="34" charset="0"/>
              </a:rPr>
              <a:t>“They rose greatly on the earth, and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all</a:t>
            </a:r>
            <a:r>
              <a:rPr lang="en-US" sz="2800" dirty="0">
                <a:effectLst>
                  <a:outerShdw blurRad="38100" dist="38100" dir="2700000" algn="tl">
                    <a:srgbClr val="000000">
                      <a:alpha val="43137"/>
                    </a:srgbClr>
                  </a:outerShdw>
                </a:effectLst>
                <a:cs typeface="Calibri" panose="020F0502020204030204" pitchFamily="34" charset="0"/>
              </a:rPr>
              <a:t> the high mountains under the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entire</a:t>
            </a:r>
            <a:r>
              <a:rPr lang="en-US" sz="2800" dirty="0">
                <a:effectLst>
                  <a:outerShdw blurRad="38100" dist="38100" dir="2700000" algn="tl">
                    <a:srgbClr val="000000">
                      <a:alpha val="43137"/>
                    </a:srgbClr>
                  </a:outerShdw>
                </a:effectLst>
                <a:cs typeface="Calibri" panose="020F0502020204030204" pitchFamily="34" charset="0"/>
              </a:rPr>
              <a:t> heaven were covered…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Every</a:t>
            </a:r>
            <a:r>
              <a:rPr lang="en-US" sz="2800" dirty="0">
                <a:effectLst>
                  <a:outerShdw blurRad="38100" dist="38100" dir="2700000" algn="tl">
                    <a:srgbClr val="000000">
                      <a:alpha val="43137"/>
                    </a:srgbClr>
                  </a:outerShdw>
                </a:effectLst>
                <a:cs typeface="Calibri" panose="020F0502020204030204" pitchFamily="34" charset="0"/>
              </a:rPr>
              <a:t> living thing that moved on the earth perished—birds, livestock, wild animals,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all</a:t>
            </a:r>
            <a:r>
              <a:rPr lang="en-US" sz="2800" dirty="0">
                <a:effectLst>
                  <a:outerShdw blurRad="38100" dist="38100" dir="2700000" algn="tl">
                    <a:srgbClr val="000000">
                      <a:alpha val="43137"/>
                    </a:srgbClr>
                  </a:outerShdw>
                </a:effectLst>
                <a:cs typeface="Calibri" panose="020F0502020204030204" pitchFamily="34" charset="0"/>
              </a:rPr>
              <a:t> the creatures that swarm over the earth, and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all</a:t>
            </a:r>
            <a:r>
              <a:rPr lang="en-US" sz="2800" dirty="0">
                <a:effectLst>
                  <a:outerShdw blurRad="38100" dist="38100" dir="2700000" algn="tl">
                    <a:srgbClr val="000000">
                      <a:alpha val="43137"/>
                    </a:srgbClr>
                  </a:outerShdw>
                </a:effectLst>
                <a:cs typeface="Calibri" panose="020F0502020204030204" pitchFamily="34" charset="0"/>
              </a:rPr>
              <a:t> mankind.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Everything</a:t>
            </a:r>
            <a:r>
              <a:rPr lang="en-US" sz="2800" dirty="0">
                <a:effectLst>
                  <a:outerShdw blurRad="38100" dist="38100" dir="2700000" algn="tl">
                    <a:srgbClr val="000000">
                      <a:alpha val="43137"/>
                    </a:srgbClr>
                  </a:outerShdw>
                </a:effectLst>
                <a:cs typeface="Calibri" panose="020F0502020204030204" pitchFamily="34" charset="0"/>
              </a:rPr>
              <a:t> on dry land that had the breath of life in its nostrils died.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Every</a:t>
            </a:r>
            <a:r>
              <a:rPr lang="en-US" sz="2800" dirty="0">
                <a:effectLst>
                  <a:outerShdw blurRad="38100" dist="38100" dir="2700000" algn="tl">
                    <a:srgbClr val="000000">
                      <a:alpha val="43137"/>
                    </a:srgbClr>
                  </a:outerShdw>
                </a:effectLst>
                <a:cs typeface="Calibri" panose="020F0502020204030204" pitchFamily="34" charset="0"/>
              </a:rPr>
              <a:t> living thing on the face of the earth was wiped out; men and animals and the creatures that move along the ground and the birds of the air were wiped from the earth.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Only</a:t>
            </a:r>
            <a:r>
              <a:rPr lang="en-US" sz="2800" dirty="0">
                <a:effectLst>
                  <a:outerShdw blurRad="38100" dist="38100" dir="2700000" algn="tl">
                    <a:srgbClr val="000000">
                      <a:alpha val="43137"/>
                    </a:srgbClr>
                  </a:outerShdw>
                </a:effectLst>
                <a:cs typeface="Calibri" panose="020F0502020204030204" pitchFamily="34" charset="0"/>
              </a:rPr>
              <a:t> Noah was left, and those with him in the ark.” </a:t>
            </a:r>
          </a:p>
        </p:txBody>
      </p:sp>
    </p:spTree>
    <p:extLst>
      <p:ext uri="{BB962C8B-B14F-4D97-AF65-F5344CB8AC3E}">
        <p14:creationId xmlns:p14="http://schemas.microsoft.com/office/powerpoint/2010/main" val="1528625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286000" y="1600200"/>
            <a:ext cx="6781800" cy="31242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a:t>
            </a:r>
            <a:r>
              <a:rPr lang="en-US" sz="3200" b="0" dirty="0">
                <a:solidFill>
                  <a:schemeClr val="tx1"/>
                </a:solidFill>
                <a:effectLst>
                  <a:outerShdw blurRad="38100" dist="38100" dir="2700000" algn="tl">
                    <a:srgbClr val="000000">
                      <a:alpha val="43137"/>
                    </a:srgbClr>
                  </a:outerShdw>
                </a:effectLst>
                <a:cs typeface="Times New Roman" charset="0"/>
              </a:rPr>
              <a:t>And the flood was forty days, etc. Moses conspicuously insists on this fact, in order to show that the </a:t>
            </a:r>
            <a:r>
              <a:rPr lang="en-US" sz="3200" u="sng" dirty="0">
                <a:effectLst>
                  <a:outerShdw blurRad="38100" dist="38100" dir="2700000" algn="tl">
                    <a:srgbClr val="000000">
                      <a:alpha val="43137"/>
                    </a:srgbClr>
                  </a:outerShdw>
                </a:effectLst>
                <a:cs typeface="Times New Roman" charset="0"/>
              </a:rPr>
              <a:t>whole world</a:t>
            </a:r>
            <a:r>
              <a:rPr lang="en-US" sz="3200" b="0" dirty="0">
                <a:effectLst>
                  <a:outerShdw blurRad="38100" dist="38100" dir="2700000" algn="tl">
                    <a:srgbClr val="000000">
                      <a:alpha val="43137"/>
                    </a:srgbClr>
                  </a:outerShdw>
                </a:effectLst>
                <a:cs typeface="Times New Roman" charset="0"/>
              </a:rPr>
              <a:t> </a:t>
            </a:r>
            <a:r>
              <a:rPr lang="en-US" sz="3200" b="0" dirty="0">
                <a:solidFill>
                  <a:schemeClr val="tx1"/>
                </a:solidFill>
                <a:effectLst>
                  <a:outerShdw blurRad="38100" dist="38100" dir="2700000" algn="tl">
                    <a:srgbClr val="000000">
                      <a:alpha val="43137"/>
                    </a:srgbClr>
                  </a:outerShdw>
                </a:effectLst>
                <a:cs typeface="Times New Roman" charset="0"/>
              </a:rPr>
              <a:t>was immersed in the waters</a:t>
            </a:r>
            <a:r>
              <a:rPr lang="en-US" sz="3200" b="0" dirty="0">
                <a:solidFill>
                  <a:schemeClr val="tx1"/>
                </a:solidFill>
                <a:effectLst>
                  <a:outerShdw blurRad="38100" dist="38100" dir="2700000" algn="tl">
                    <a:srgbClr val="000000">
                      <a:alpha val="43137"/>
                    </a:srgbClr>
                  </a:outerShdw>
                </a:effectLst>
              </a:rPr>
              <a:t>.”</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723900" y="228600"/>
            <a:ext cx="76962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outerShdw>
                </a:effectLst>
                <a:cs typeface="Times New Roman" charset="0"/>
              </a:rPr>
              <a:t>John Calvin, </a:t>
            </a:r>
            <a:r>
              <a:rPr lang="en-US" sz="1600" i="1" dirty="0">
                <a:effectLst>
                  <a:outerShdw blurRad="38100" dist="38100" dir="2700000" algn="tl">
                    <a:srgbClr val="000000"/>
                  </a:outerShdw>
                </a:effectLst>
                <a:cs typeface="Times New Roman" charset="0"/>
              </a:rPr>
              <a:t>Genesis</a:t>
            </a:r>
            <a:r>
              <a:rPr lang="en-US" sz="1600" dirty="0">
                <a:effectLst>
                  <a:outerShdw blurRad="38100" dist="38100" dir="2700000" algn="tl">
                    <a:srgbClr val="000000"/>
                  </a:outerShdw>
                </a:effectLst>
                <a:cs typeface="Times New Roman" charset="0"/>
              </a:rPr>
              <a:t>, 1554 (Edinburgh, UK: Banner of Truth, 1984), p. 272, emphasis mine.</a:t>
            </a:r>
            <a:r>
              <a:rPr lang="en-US" sz="1600" dirty="0">
                <a:effectLst>
                  <a:outerShdw blurRad="38100" dist="38100" dir="2700000" algn="tl">
                    <a:srgbClr val="000000"/>
                  </a:outerShdw>
                </a:effectLst>
              </a:rPr>
              <a:t> </a:t>
            </a:r>
            <a:endParaRPr lang="en-US" sz="16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397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1771648580"/>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1FC4D74-9D69-4AA5-8F8D-E7759207D81D}"/>
              </a:ext>
            </a:extLst>
          </p:cNvPr>
          <p:cNvSpPr txBox="1">
            <a:spLocks noChangeArrowheads="1"/>
          </p:cNvSpPr>
          <p:nvPr/>
        </p:nvSpPr>
        <p:spPr bwMode="auto">
          <a:xfrm>
            <a:off x="2438400" y="1600200"/>
            <a:ext cx="6477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800" b="0" kern="0" dirty="0">
                <a:solidFill>
                  <a:srgbClr val="FFFFFF"/>
                </a:solidFill>
                <a:effectLst>
                  <a:outerShdw blurRad="38100" dist="38100" dir="2700000" algn="tl">
                    <a:srgbClr val="000000">
                      <a:alpha val="43137"/>
                    </a:srgbClr>
                  </a:outerShdw>
                </a:effectLst>
              </a:rPr>
              <a:t>“Though Luther vehemently opposed the allegorizing of Scripture, he too</a:t>
            </a:r>
            <a:br>
              <a:rPr lang="en-US" sz="2800" b="0" kern="0" dirty="0">
                <a:solidFill>
                  <a:srgbClr val="FFFFFF"/>
                </a:solidFill>
                <a:effectLst>
                  <a:outerShdw blurRad="38100" dist="38100" dir="2700000" algn="tl">
                    <a:srgbClr val="000000">
                      <a:alpha val="43137"/>
                    </a:srgbClr>
                  </a:outerShdw>
                </a:effectLst>
              </a:rPr>
            </a:br>
            <a:r>
              <a:rPr lang="en-US" sz="2800" b="0" kern="0" dirty="0">
                <a:solidFill>
                  <a:srgbClr val="FFFFFF"/>
                </a:solidFill>
                <a:effectLst>
                  <a:outerShdw blurRad="38100" dist="38100" dir="2700000" algn="tl">
                    <a:srgbClr val="000000">
                      <a:alpha val="43137"/>
                    </a:srgbClr>
                  </a:outerShdw>
                </a:effectLst>
              </a:rPr>
              <a:t>occasionally allegorized. For instance, he stated that Noah’s Ark is an allegory of</a:t>
            </a:r>
            <a:br>
              <a:rPr lang="en-US" sz="2800" b="0" kern="0" dirty="0">
                <a:solidFill>
                  <a:srgbClr val="FFFFFF"/>
                </a:solidFill>
                <a:effectLst>
                  <a:outerShdw blurRad="38100" dist="38100" dir="2700000" algn="tl">
                    <a:srgbClr val="000000">
                      <a:alpha val="43137"/>
                    </a:srgbClr>
                  </a:outerShdw>
                </a:effectLst>
              </a:rPr>
            </a:br>
            <a:r>
              <a:rPr lang="en-US" sz="2800" b="0" kern="0" dirty="0">
                <a:solidFill>
                  <a:srgbClr val="FFFFFF"/>
                </a:solidFill>
                <a:effectLst>
                  <a:outerShdw blurRad="38100" dist="38100" dir="2700000" algn="tl">
                    <a:srgbClr val="000000">
                      <a:alpha val="43137"/>
                    </a:srgbClr>
                  </a:outerShdw>
                </a:effectLst>
              </a:rPr>
              <a:t>the Church. For Luther, Bible interpretation is to be centered in Christ. Rather than allegorizing the Old Testament, he saw Christ frequently in the Old Testament, often beyond what is legitimately provided for in proper interpretation.”</a:t>
            </a:r>
            <a:endParaRPr lang="en-US" altLang="en-US" sz="2800" b="0" kern="0" dirty="0">
              <a:solidFill>
                <a:schemeClr val="tx1"/>
              </a:solidFill>
              <a:cs typeface="Calibri" panose="020F0502020204030204" pitchFamily="34" charset="0"/>
            </a:endParaRPr>
          </a:p>
        </p:txBody>
      </p:sp>
      <p:sp>
        <p:nvSpPr>
          <p:cNvPr id="11" name="Rectangle 3">
            <a:extLst>
              <a:ext uri="{FF2B5EF4-FFF2-40B4-BE49-F238E27FC236}">
                <a16:creationId xmlns:a16="http://schemas.microsoft.com/office/drawing/2014/main" id="{340C5FA8-03F4-440B-8B6F-E829972B70F5}"/>
              </a:ext>
            </a:extLst>
          </p:cNvPr>
          <p:cNvSpPr txBox="1">
            <a:spLocks noChangeArrowheads="1"/>
          </p:cNvSpPr>
          <p:nvPr/>
        </p:nvSpPr>
        <p:spPr bwMode="auto">
          <a:xfrm>
            <a:off x="1752600" y="228600"/>
            <a:ext cx="5638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Roy B. </a:t>
            </a:r>
            <a:r>
              <a:rPr lang="en-US" sz="1600" kern="0" dirty="0" err="1"/>
              <a:t>Zuck</a:t>
            </a:r>
            <a:r>
              <a:rPr lang="en-US" sz="1600" kern="0" dirty="0"/>
              <a:t>, </a:t>
            </a:r>
            <a:r>
              <a:rPr lang="en-US" sz="1600" i="1" kern="0" dirty="0"/>
              <a:t>Basic Bible Interpretation: A Practical Guide to Discovering Biblical Truth</a:t>
            </a:r>
            <a:r>
              <a:rPr lang="en-US" sz="1600" kern="0" dirty="0"/>
              <a:t> (Colorado Springs, CO: Victor, 1991), 45. </a:t>
            </a:r>
          </a:p>
        </p:txBody>
      </p:sp>
      <p:pic>
        <p:nvPicPr>
          <p:cNvPr id="12" name="Picture 11">
            <a:extLst>
              <a:ext uri="{FF2B5EF4-FFF2-40B4-BE49-F238E27FC236}">
                <a16:creationId xmlns:a16="http://schemas.microsoft.com/office/drawing/2014/main" id="{95A2765B-F41B-4D52-BD11-C8BE302B49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828800"/>
            <a:ext cx="2011680"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2601895"/>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764570928"/>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564523076"/>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4850" y="1600200"/>
            <a:ext cx="7734301" cy="3539430"/>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Therefore the Church even now is the kingdom of Christ, and the kingdom of heaven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Accordingly, even now His saints reign with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609600" y="218926"/>
            <a:ext cx="7924800"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City of God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trans., Marcus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Dods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8293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752600"/>
            <a:ext cx="6477000" cy="28956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“Augustine is so wholly with me, that if I wished to write a confession of my faith, I could do so with all fullness and satisfaction to myself out of his writings.”</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571500" y="228600"/>
            <a:ext cx="80010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John Calvin, “A Treatise on the Eternal Predestination of God,” in </a:t>
            </a:r>
            <a:r>
              <a:rPr lang="en-US" sz="1600" i="1" dirty="0">
                <a:effectLst>
                  <a:outerShdw blurRad="38100" dist="38100" dir="2700000" algn="tl">
                    <a:srgbClr val="000000">
                      <a:alpha val="43137"/>
                    </a:srgbClr>
                  </a:outerShdw>
                </a:effectLst>
              </a:rPr>
              <a:t>John Calvin, Calvin’s Calvinism</a:t>
            </a:r>
            <a:r>
              <a:rPr lang="en-US" sz="1600" dirty="0">
                <a:effectLst>
                  <a:outerShdw blurRad="38100" dist="38100" dir="2700000" algn="tl">
                    <a:srgbClr val="000000">
                      <a:alpha val="43137"/>
                    </a:srgbClr>
                  </a:outerShdw>
                </a:effectLst>
              </a:rPr>
              <a:t>, trans. Henry Cole (Grandville, MI: Reformed Free Publishing Association, 1987), 38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8253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152400" y="1295400"/>
            <a:ext cx="88392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600" b="0" kern="0" dirty="0">
                <a:solidFill>
                  <a:schemeClr val="tx1"/>
                </a:solidFill>
                <a:effectLst>
                  <a:outerShdw blurRad="38100" dist="38100" dir="2700000" algn="tl">
                    <a:srgbClr val="000000">
                      <a:alpha val="43137"/>
                    </a:srgbClr>
                  </a:outerShdw>
                </a:effectLst>
              </a:rPr>
              <a:t>“But Satan has not only befuddled men’s senses to make them bury with the corpses the memory of resurrection; he has also attempted to corrupt this part of the doctrine with various falsifications…Now their fiction is </a:t>
            </a:r>
            <a:r>
              <a:rPr lang="en-US" sz="2600" u="sng" kern="0" dirty="0">
                <a:solidFill>
                  <a:srgbClr val="FFFFCC"/>
                </a:solidFill>
                <a:effectLst>
                  <a:outerShdw blurRad="38100" dist="38100" dir="2700000" algn="tl">
                    <a:srgbClr val="000000">
                      <a:alpha val="43137"/>
                    </a:srgbClr>
                  </a:outerShdw>
                </a:effectLst>
              </a:rPr>
              <a:t>too childish</a:t>
            </a:r>
            <a:r>
              <a:rPr lang="en-US" sz="2600" b="0"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error, does not support them. For the number ‘one thousand’ [Rev. 20:4] does not apply to the eternal blessedness of the church but </a:t>
            </a:r>
            <a:r>
              <a:rPr lang="en-US" sz="2600"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2600" b="0"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2600" u="sng" kern="0" dirty="0">
                <a:solidFill>
                  <a:srgbClr val="FFFFCC"/>
                </a:solidFill>
                <a:effectLst>
                  <a:outerShdw blurRad="38100" dist="38100" dir="2700000" algn="tl">
                    <a:srgbClr val="000000">
                      <a:alpha val="43137"/>
                    </a:srgbClr>
                  </a:outerShdw>
                </a:effectLst>
              </a:rPr>
              <a:t>reproach</a:t>
            </a:r>
            <a:r>
              <a:rPr lang="en-US" sz="2600" b="0" kern="0" dirty="0">
                <a:solidFill>
                  <a:schemeClr val="tx1"/>
                </a:solidFill>
                <a:effectLst>
                  <a:outerShdw blurRad="38100" dist="38100" dir="2700000" algn="tl">
                    <a:srgbClr val="000000">
                      <a:alpha val="43137"/>
                    </a:srgbClr>
                  </a:outerShdw>
                </a:effectLst>
              </a:rPr>
              <a:t> they are casting upon Christ and his Kingdom.”</a:t>
            </a:r>
            <a:endParaRPr lang="en-US" altLang="en-US" sz="26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1600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7" name="Picture 6">
            <a:extLst>
              <a:ext uri="{FF2B5EF4-FFF2-40B4-BE49-F238E27FC236}">
                <a16:creationId xmlns:a16="http://schemas.microsoft.com/office/drawing/2014/main" id="{8495427A-0A09-4CDC-A264-E6C3DBFB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2744134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600200"/>
            <a:ext cx="6477000" cy="28956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“But by this public call, the Gentiles were not only made equal to the Jews, but seemed to be substituted into their place, as if the Jews had been dead.”</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Institutes of the Christian Religion, II, xi, 12.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3104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600200"/>
            <a:ext cx="6477000" cy="24384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In his sermon on 2 Samuel 24:24, Calvin declares: “Now the Jews are cut off like rotten limbs. We have taken their place.”</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2397341" y="228600"/>
            <a:ext cx="4349318"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 John Calvin, </a:t>
            </a:r>
            <a:r>
              <a:rPr lang="en-US" sz="1600" i="1" dirty="0" err="1"/>
              <a:t>Supplementa</a:t>
            </a:r>
            <a:r>
              <a:rPr lang="en-US" sz="1600" i="1" dirty="0"/>
              <a:t> </a:t>
            </a:r>
            <a:r>
              <a:rPr lang="en-US" sz="1600" i="1" dirty="0" err="1"/>
              <a:t>Calviniana</a:t>
            </a:r>
            <a:r>
              <a:rPr lang="en-US" sz="1600" dirty="0"/>
              <a:t>, I, 766, 12f; quoted in </a:t>
            </a:r>
            <a:r>
              <a:rPr lang="en-US" sz="1600" dirty="0" err="1"/>
              <a:t>Selderhuis</a:t>
            </a:r>
            <a:r>
              <a:rPr lang="en-US" sz="1600" dirty="0"/>
              <a:t>, </a:t>
            </a:r>
            <a:r>
              <a:rPr lang="en-US" sz="1600" i="1" dirty="0"/>
              <a:t>Calvin Handbook</a:t>
            </a:r>
            <a:r>
              <a:rPr lang="en-US" sz="1600" dirty="0"/>
              <a:t>, 145. </a:t>
            </a:r>
          </a:p>
        </p:txBody>
      </p:sp>
      <p:pic>
        <p:nvPicPr>
          <p:cNvPr id="5" name="Picture 4">
            <a:extLst>
              <a:ext uri="{FF2B5EF4-FFF2-40B4-BE49-F238E27FC236}">
                <a16:creationId xmlns:a16="http://schemas.microsoft.com/office/drawing/2014/main" id="{4404B6E7-9881-4B8A-AB91-97469BA19E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1750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600200"/>
            <a:ext cx="6172200" cy="28956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Calvin also declares them [Israel] to be “cut off from everything,” adding haughtily, “and we have succeeded them in their place.”</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2305050" y="228600"/>
            <a:ext cx="45339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400" dirty="0">
                <a:effectLst>
                  <a:outerShdw blurRad="38100" dist="38100" dir="2700000" algn="tl">
                    <a:srgbClr val="000000">
                      <a:alpha val="43137"/>
                    </a:srgbClr>
                  </a:outerShdw>
                </a:effectLst>
              </a:rPr>
              <a:t>John Calvin, </a:t>
            </a:r>
            <a:r>
              <a:rPr lang="en-US" sz="1400" i="1" dirty="0" err="1">
                <a:effectLst>
                  <a:outerShdw blurRad="38100" dist="38100" dir="2700000" algn="tl">
                    <a:srgbClr val="000000">
                      <a:alpha val="43137"/>
                    </a:srgbClr>
                  </a:outerShdw>
                </a:effectLst>
              </a:rPr>
              <a:t>Supplementa</a:t>
            </a:r>
            <a:r>
              <a:rPr lang="en-US" sz="1400" i="1" dirty="0">
                <a:effectLst>
                  <a:outerShdw blurRad="38100" dist="38100" dir="2700000" algn="tl">
                    <a:srgbClr val="000000">
                      <a:alpha val="43137"/>
                    </a:srgbClr>
                  </a:outerShdw>
                </a:effectLst>
              </a:rPr>
              <a:t> </a:t>
            </a:r>
            <a:r>
              <a:rPr lang="en-US" sz="1400" i="1" dirty="0" err="1">
                <a:effectLst>
                  <a:outerShdw blurRad="38100" dist="38100" dir="2700000" algn="tl">
                    <a:srgbClr val="000000">
                      <a:alpha val="43137"/>
                    </a:srgbClr>
                  </a:outerShdw>
                </a:effectLst>
              </a:rPr>
              <a:t>Calviniana</a:t>
            </a:r>
            <a:r>
              <a:rPr lang="en-US" sz="1400" dirty="0">
                <a:effectLst>
                  <a:outerShdw blurRad="38100" dist="38100" dir="2700000" algn="tl">
                    <a:srgbClr val="000000">
                      <a:alpha val="43137"/>
                    </a:srgbClr>
                  </a:outerShdw>
                </a:effectLst>
              </a:rPr>
              <a:t>, II, 36, 28f; Sermon on Isa. 14:2; quoted in </a:t>
            </a:r>
            <a:r>
              <a:rPr lang="en-US" sz="1400" dirty="0" err="1">
                <a:effectLst>
                  <a:outerShdw blurRad="38100" dist="38100" dir="2700000" algn="tl">
                    <a:srgbClr val="000000">
                      <a:alpha val="43137"/>
                    </a:srgbClr>
                  </a:outerShdw>
                </a:effectLst>
              </a:rPr>
              <a:t>Selderhuis</a:t>
            </a:r>
            <a:r>
              <a:rPr lang="en-US" sz="1400" dirty="0">
                <a:effectLst>
                  <a:outerShdw blurRad="38100" dist="38100" dir="2700000" algn="tl">
                    <a:srgbClr val="000000">
                      <a:alpha val="43137"/>
                    </a:srgbClr>
                  </a:outerShdw>
                </a:effectLst>
              </a:rPr>
              <a:t>, </a:t>
            </a:r>
            <a:r>
              <a:rPr lang="en-US" sz="1400" i="1" dirty="0">
                <a:effectLst>
                  <a:outerShdw blurRad="38100" dist="38100" dir="2700000" algn="tl">
                    <a:srgbClr val="000000">
                      <a:alpha val="43137"/>
                    </a:srgbClr>
                  </a:outerShdw>
                </a:effectLst>
              </a:rPr>
              <a:t>Calvin Handbook</a:t>
            </a:r>
            <a:r>
              <a:rPr lang="en-US" sz="1400" dirty="0">
                <a:effectLst>
                  <a:outerShdw blurRad="38100" dist="38100" dir="2700000" algn="tl">
                    <a:srgbClr val="000000">
                      <a:alpha val="43137"/>
                    </a:srgbClr>
                  </a:outerShdw>
                </a:effectLst>
              </a:rPr>
              <a:t>, 145. </a:t>
            </a:r>
          </a:p>
        </p:txBody>
      </p:sp>
      <p:pic>
        <p:nvPicPr>
          <p:cNvPr id="5" name="Picture 4">
            <a:extLst>
              <a:ext uri="{FF2B5EF4-FFF2-40B4-BE49-F238E27FC236}">
                <a16:creationId xmlns:a16="http://schemas.microsoft.com/office/drawing/2014/main" id="{F32C0BBA-A66B-4CD2-822D-C7E49969E0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8" y="18288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4127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38100" y="1524000"/>
            <a:ext cx="9067800" cy="5181600"/>
          </a:xfrm>
        </p:spPr>
        <p:txBody>
          <a:bodyPr anchor="t"/>
          <a:lstStyle/>
          <a:p>
            <a:pPr algn="just">
              <a:lnSpc>
                <a:spcPct val="100000"/>
              </a:lnSpc>
            </a:pPr>
            <a:r>
              <a:rPr lang="en-US" sz="2800" b="0" dirty="0">
                <a:solidFill>
                  <a:schemeClr val="tx1"/>
                </a:solidFill>
                <a:effectLst>
                  <a:outerShdw blurRad="38100" dist="38100" dir="2700000" algn="tl">
                    <a:srgbClr val="000000">
                      <a:alpha val="43137"/>
                    </a:srgbClr>
                  </a:outerShdw>
                </a:effectLst>
              </a:rPr>
              <a:t>“This passage is explained in various ways. </a:t>
            </a:r>
            <a:r>
              <a:rPr lang="en-US" sz="2800" u="sng" dirty="0">
                <a:solidFill>
                  <a:srgbClr val="FFFFCC"/>
                </a:solidFill>
                <a:effectLst>
                  <a:outerShdw blurRad="38100" dist="38100" dir="2700000" algn="tl">
                    <a:srgbClr val="000000">
                      <a:alpha val="43137"/>
                    </a:srgbClr>
                  </a:outerShdw>
                </a:effectLst>
              </a:rPr>
              <a:t>I pass by the dreams of the Jews, who apply all passages of this kind to the temporal reign of the Messiah, which they have contrived by their own imagination</a:t>
            </a:r>
            <a:r>
              <a:rPr lang="en-US" sz="2800" b="0" dirty="0">
                <a:solidFill>
                  <a:schemeClr val="tx1"/>
                </a:solidFill>
                <a:effectLst>
                  <a:outerShdw blurRad="38100" dist="38100" dir="2700000" algn="tl">
                    <a:srgbClr val="000000">
                      <a:alpha val="43137"/>
                    </a:srgbClr>
                  </a:outerShdw>
                </a:effectLst>
              </a:rPr>
              <a:t>.... I willingly view this passage as referring to Judea, and afterwards to </a:t>
            </a:r>
            <a:r>
              <a:rPr lang="en-US" sz="2800" u="sng" dirty="0">
                <a:solidFill>
                  <a:srgbClr val="FFFFCC"/>
                </a:solidFill>
                <a:effectLst>
                  <a:outerShdw blurRad="38100" dist="38100" dir="2700000" algn="tl">
                    <a:srgbClr val="000000">
                      <a:alpha val="43137"/>
                    </a:srgbClr>
                  </a:outerShdw>
                </a:effectLst>
              </a:rPr>
              <a:t>other parts of the world</a:t>
            </a:r>
            <a:r>
              <a:rPr lang="en-US" sz="2800" b="0" dirty="0">
                <a:solidFill>
                  <a:schemeClr val="tx1"/>
                </a:solidFill>
                <a:effectLst>
                  <a:outerShdw blurRad="38100" dist="38100" dir="2700000" algn="tl">
                    <a:srgbClr val="000000">
                      <a:alpha val="43137"/>
                    </a:srgbClr>
                  </a:outerShdw>
                </a:effectLst>
              </a:rPr>
              <a:t>....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a:t>
            </a:r>
            <a:r>
              <a:rPr lang="en-US" sz="2800" u="sng" dirty="0">
                <a:solidFill>
                  <a:srgbClr val="FFFFCC"/>
                </a:solidFill>
                <a:effectLst>
                  <a:outerShdw blurRad="38100" dist="38100" dir="2700000" algn="tl">
                    <a:srgbClr val="000000">
                      <a:alpha val="43137"/>
                    </a:srgbClr>
                  </a:outerShdw>
                </a:effectLst>
              </a:rPr>
              <a:t>refer to the kingdom of Christ</a:t>
            </a:r>
            <a:r>
              <a:rPr lang="en-US" sz="2800" b="0" dirty="0">
                <a:solidFill>
                  <a:schemeClr val="tx1"/>
                </a:solidFill>
                <a:effectLst>
                  <a:outerShdw blurRad="38100" dist="38100" dir="2700000" algn="tl">
                    <a:srgbClr val="000000">
                      <a:alpha val="43137"/>
                    </a:srgbClr>
                  </a:outerShdw>
                </a:effectLst>
              </a:rPr>
              <a:t>; and in no other light could it be viewed, if we compare it with other prophecies.”</a:t>
            </a:r>
            <a:endParaRPr lang="en-US" altLang="en-US" sz="28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38100"/>
            <a:ext cx="5943600" cy="11430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Commentary on Isaiah 35:1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
        <p:nvSpPr>
          <p:cNvPr id="3" name="Rectangle 2">
            <a:extLst>
              <a:ext uri="{FF2B5EF4-FFF2-40B4-BE49-F238E27FC236}">
                <a16:creationId xmlns:a16="http://schemas.microsoft.com/office/drawing/2014/main" id="{B0FC088A-57D1-46BF-B6C0-BEC74ED4CFD7}"/>
              </a:ext>
            </a:extLst>
          </p:cNvPr>
          <p:cNvSpPr/>
          <p:nvPr/>
        </p:nvSpPr>
        <p:spPr>
          <a:xfrm>
            <a:off x="723900" y="1066800"/>
            <a:ext cx="7696200" cy="400110"/>
          </a:xfrm>
          <a:prstGeom prst="rect">
            <a:avLst/>
          </a:prstGeom>
        </p:spPr>
        <p:txBody>
          <a:bodyPr wrap="square">
            <a:spAutoFit/>
          </a:bodyPr>
          <a:lstStyle/>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35:1— “The wilderness and the solitary place shall be glad.”</a:t>
            </a:r>
          </a:p>
        </p:txBody>
      </p:sp>
    </p:spTree>
    <p:extLst>
      <p:ext uri="{BB962C8B-B14F-4D97-AF65-F5344CB8AC3E}">
        <p14:creationId xmlns:p14="http://schemas.microsoft.com/office/powerpoint/2010/main" val="517116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114300" y="2209800"/>
            <a:ext cx="8915400" cy="4073604"/>
          </a:xfrm>
        </p:spPr>
        <p:txBody>
          <a:bodyPr anchor="t"/>
          <a:lstStyle/>
          <a:p>
            <a:pPr algn="just">
              <a:lnSpc>
                <a:spcPct val="100000"/>
              </a:lnSpc>
            </a:pPr>
            <a:r>
              <a:rPr lang="en-US" sz="2400" b="0" dirty="0">
                <a:solidFill>
                  <a:schemeClr val="tx1"/>
                </a:solidFill>
                <a:effectLst>
                  <a:outerShdw blurRad="38100" dist="38100" dir="2700000" algn="tl">
                    <a:srgbClr val="000000">
                      <a:alpha val="43137"/>
                    </a:srgbClr>
                  </a:outerShdw>
                </a:effectLst>
              </a:rPr>
              <a:t>“Here the Prophet describes the felicity which shall be under the reign of Christ: and we know that whenever the Prophets set forth promises of a happy and prosperous state to God’s people, they adopt </a:t>
            </a:r>
            <a:r>
              <a:rPr lang="en-US" sz="2400" u="sng" dirty="0">
                <a:solidFill>
                  <a:srgbClr val="FFFFCC"/>
                </a:solidFill>
                <a:effectLst>
                  <a:outerShdw blurRad="38100" dist="38100" dir="2700000" algn="tl">
                    <a:srgbClr val="000000">
                      <a:alpha val="43137"/>
                    </a:srgbClr>
                  </a:outerShdw>
                </a:effectLst>
              </a:rPr>
              <a:t>metaphorical expressions</a:t>
            </a:r>
            <a:r>
              <a:rPr lang="en-US" sz="2400" b="0" dirty="0">
                <a:solidFill>
                  <a:schemeClr val="tx1"/>
                </a:solidFill>
                <a:effectLst>
                  <a:outerShdw blurRad="38100" dist="38100" dir="2700000" algn="tl">
                    <a:srgbClr val="000000">
                      <a:alpha val="43137"/>
                    </a:srgbClr>
                  </a:outerShdw>
                </a:effectLst>
              </a:rPr>
              <a:t>, and say, that abundance of all good things shall flow, that there shall be the most fruitful produce, that provisions shall be bountifully supplied; for </a:t>
            </a:r>
            <a:r>
              <a:rPr lang="en-US" sz="2400" u="sng" dirty="0">
                <a:solidFill>
                  <a:srgbClr val="FFFFCC"/>
                </a:solidFill>
                <a:effectLst>
                  <a:outerShdw blurRad="38100" dist="38100" dir="2700000" algn="tl">
                    <a:srgbClr val="000000">
                      <a:alpha val="43137"/>
                    </a:srgbClr>
                  </a:outerShdw>
                </a:effectLst>
              </a:rPr>
              <a:t>they accommodated their mode of speaking to the notions of that ancient people</a:t>
            </a:r>
            <a:r>
              <a:rPr lang="en-US" sz="2400" b="0" dirty="0">
                <a:solidFill>
                  <a:schemeClr val="tx1"/>
                </a:solidFill>
                <a:effectLst>
                  <a:outerShdw blurRad="38100" dist="38100" dir="2700000" algn="tl">
                    <a:srgbClr val="000000">
                      <a:alpha val="43137"/>
                    </a:srgbClr>
                  </a:outerShdw>
                </a:effectLst>
              </a:rPr>
              <a:t>; it is therefore no wonder if they sometimes </a:t>
            </a:r>
            <a:r>
              <a:rPr lang="en-US" sz="2400" u="sng" dirty="0">
                <a:solidFill>
                  <a:srgbClr val="FFFFCC"/>
                </a:solidFill>
                <a:effectLst>
                  <a:outerShdw blurRad="38100" dist="38100" dir="2700000" algn="tl">
                    <a:srgbClr val="000000">
                      <a:alpha val="43137"/>
                    </a:srgbClr>
                  </a:outerShdw>
                </a:effectLst>
              </a:rPr>
              <a:t>speak to them as to children</a:t>
            </a:r>
            <a:r>
              <a:rPr lang="en-US" sz="2400" b="0" dirty="0">
                <a:solidFill>
                  <a:schemeClr val="tx1"/>
                </a:solidFill>
                <a:effectLst>
                  <a:outerShdw blurRad="38100" dist="38100" dir="2700000" algn="tl">
                    <a:srgbClr val="000000">
                      <a:alpha val="43137"/>
                    </a:srgbClr>
                  </a:outerShdw>
                </a:effectLst>
              </a:rPr>
              <a:t>. At the same time, the Spirit under these </a:t>
            </a:r>
            <a:r>
              <a:rPr lang="en-US" sz="2400" u="sng" dirty="0">
                <a:solidFill>
                  <a:srgbClr val="FFFFCC"/>
                </a:solidFill>
                <a:effectLst>
                  <a:outerShdw blurRad="38100" dist="38100" dir="2700000" algn="tl">
                    <a:srgbClr val="000000">
                      <a:alpha val="43137"/>
                    </a:srgbClr>
                  </a:outerShdw>
                </a:effectLst>
              </a:rPr>
              <a:t>figurative expressions</a:t>
            </a:r>
            <a:r>
              <a:rPr lang="en-US" sz="2400" b="0" dirty="0">
                <a:solidFill>
                  <a:schemeClr val="tx1"/>
                </a:solidFill>
                <a:effectLst>
                  <a:outerShdw blurRad="38100" dist="38100" dir="2700000" algn="tl">
                    <a:srgbClr val="000000">
                      <a:alpha val="43137"/>
                    </a:srgbClr>
                  </a:outerShdw>
                </a:effectLst>
              </a:rPr>
              <a:t> declares, that the </a:t>
            </a:r>
            <a:r>
              <a:rPr lang="en-US" sz="2400" u="sng" dirty="0">
                <a:solidFill>
                  <a:srgbClr val="FFFFCC"/>
                </a:solidFill>
                <a:effectLst>
                  <a:outerShdw blurRad="38100" dist="38100" dir="2700000" algn="tl">
                    <a:srgbClr val="000000">
                      <a:alpha val="43137"/>
                    </a:srgbClr>
                  </a:outerShdw>
                </a:effectLst>
              </a:rPr>
              <a:t>kingdom of Christ</a:t>
            </a:r>
            <a:r>
              <a:rPr lang="en-US" sz="2400" b="0" dirty="0">
                <a:solidFill>
                  <a:schemeClr val="tx1"/>
                </a:solidFill>
                <a:effectLst>
                  <a:outerShdw blurRad="38100" dist="38100" dir="2700000" algn="tl">
                    <a:srgbClr val="000000">
                      <a:alpha val="43137"/>
                    </a:srgbClr>
                  </a:outerShdw>
                </a:effectLst>
              </a:rPr>
              <a:t> shall in every way be happy and blessed, or that the </a:t>
            </a:r>
            <a:r>
              <a:rPr lang="en-US" sz="2400" u="sng" dirty="0">
                <a:solidFill>
                  <a:srgbClr val="FFFFCC"/>
                </a:solidFill>
                <a:effectLst>
                  <a:outerShdw blurRad="38100" dist="38100" dir="2700000" algn="tl">
                    <a:srgbClr val="000000">
                      <a:alpha val="43137"/>
                    </a:srgbClr>
                  </a:outerShdw>
                </a:effectLst>
              </a:rPr>
              <a:t>Church of God</a:t>
            </a:r>
            <a:r>
              <a:rPr lang="en-US" sz="2400" b="0" dirty="0">
                <a:solidFill>
                  <a:schemeClr val="tx1"/>
                </a:solidFill>
                <a:effectLst>
                  <a:outerShdw blurRad="38100" dist="38100" dir="2700000" algn="tl">
                    <a:srgbClr val="000000">
                      <a:alpha val="43137"/>
                    </a:srgbClr>
                  </a:outerShdw>
                </a:effectLst>
              </a:rPr>
              <a:t>, which means </a:t>
            </a:r>
            <a:r>
              <a:rPr lang="en-US" sz="2400" u="sng" dirty="0">
                <a:solidFill>
                  <a:srgbClr val="FFFFCC"/>
                </a:solidFill>
                <a:effectLst>
                  <a:outerShdw blurRad="38100" dist="38100" dir="2700000" algn="tl">
                    <a:srgbClr val="000000">
                      <a:alpha val="43137"/>
                    </a:srgbClr>
                  </a:outerShdw>
                </a:effectLst>
              </a:rPr>
              <a:t>the same thing</a:t>
            </a:r>
            <a:r>
              <a:rPr lang="en-US" sz="2400" b="0" dirty="0">
                <a:solidFill>
                  <a:schemeClr val="tx1"/>
                </a:solidFill>
                <a:effectLst>
                  <a:outerShdw blurRad="38100" dist="38100" dir="2700000" algn="tl">
                    <a:srgbClr val="000000">
                      <a:alpha val="43137"/>
                    </a:srgbClr>
                  </a:outerShdw>
                </a:effectLst>
              </a:rPr>
              <a:t>, shall be blessed, when Christ shall begin to reign.”</a:t>
            </a:r>
            <a:endParaRPr lang="en-US" altLang="en-US" sz="24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38100"/>
            <a:ext cx="5943600" cy="8763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Commentary on Amos 9:13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
        <p:nvSpPr>
          <p:cNvPr id="3" name="Rectangle 2">
            <a:extLst>
              <a:ext uri="{FF2B5EF4-FFF2-40B4-BE49-F238E27FC236}">
                <a16:creationId xmlns:a16="http://schemas.microsoft.com/office/drawing/2014/main" id="{9B24F0B2-B366-4B16-ADC7-9FE2C9B230F9}"/>
              </a:ext>
            </a:extLst>
          </p:cNvPr>
          <p:cNvSpPr/>
          <p:nvPr/>
        </p:nvSpPr>
        <p:spPr>
          <a:xfrm>
            <a:off x="228600" y="1066800"/>
            <a:ext cx="8686800" cy="1015663"/>
          </a:xfrm>
          <a:prstGeom prst="rect">
            <a:avLst/>
          </a:prstGeom>
        </p:spPr>
        <p:txBody>
          <a:bodyPr wrap="square">
            <a:spAutoFit/>
          </a:bodyPr>
          <a:lstStyle/>
          <a:p>
            <a:pPr algn="ctr"/>
            <a:r>
              <a:rPr lang="en-US" sz="20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Amos 9:13—“Behold the days come, </a:t>
            </a:r>
            <a:r>
              <a:rPr lang="en-US" sz="2000" i="1" kern="0" dirty="0" err="1">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saith</a:t>
            </a:r>
            <a:r>
              <a:rPr lang="en-US" sz="20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the LORD, that the plowman shall overtake the reaper, and the </a:t>
            </a:r>
            <a:r>
              <a:rPr lang="en-US" sz="2000" i="1" kern="0" dirty="0" err="1">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treader</a:t>
            </a:r>
            <a:r>
              <a:rPr lang="en-US" sz="20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of grapes him that soweth seed: and the mountains shall drop sweet wine, and all the hills shall melt.” </a:t>
            </a:r>
            <a:endParaRPr lang="en-US" sz="2000" i="1" dirty="0"/>
          </a:p>
        </p:txBody>
      </p:sp>
    </p:spTree>
    <p:extLst>
      <p:ext uri="{BB962C8B-B14F-4D97-AF65-F5344CB8AC3E}">
        <p14:creationId xmlns:p14="http://schemas.microsoft.com/office/powerpoint/2010/main" val="35991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190500" y="1752600"/>
            <a:ext cx="8763000" cy="4343400"/>
          </a:xfrm>
        </p:spPr>
        <p:txBody>
          <a:bodyPr anchor="t"/>
          <a:lstStyle/>
          <a:p>
            <a:pPr algn="just">
              <a:lnSpc>
                <a:spcPct val="100000"/>
              </a:lnSpc>
            </a:pPr>
            <a:r>
              <a:rPr lang="en-US" sz="2400" b="0" dirty="0">
                <a:solidFill>
                  <a:schemeClr val="tx1"/>
                </a:solidFill>
                <a:effectLst>
                  <a:outerShdw blurRad="38100" dist="38100" dir="2700000" algn="tl">
                    <a:srgbClr val="000000">
                      <a:alpha val="43137"/>
                    </a:srgbClr>
                  </a:outerShdw>
                </a:effectLst>
              </a:rPr>
              <a:t>“For as we are dull and entangled in earthly thoughts, our minds can hardly rise up to heaven, though the Lord with a clear voice invites us to himself. </a:t>
            </a:r>
            <a:r>
              <a:rPr lang="en-US" sz="2400" u="sng" dirty="0">
                <a:solidFill>
                  <a:srgbClr val="FFFFCC"/>
                </a:solidFill>
              </a:rPr>
              <a:t>The Prophet then, in order to aid our weakness, adds a vivid representation</a:t>
            </a:r>
            <a:r>
              <a:rPr lang="en-US" sz="2400" b="0" dirty="0">
                <a:solidFill>
                  <a:schemeClr val="tx1"/>
                </a:solidFill>
              </a:rPr>
              <a:t>, </a:t>
            </a:r>
            <a:r>
              <a:rPr lang="en-US" sz="2400" b="0" dirty="0">
                <a:solidFill>
                  <a:schemeClr val="tx1"/>
                </a:solidFill>
                <a:effectLst>
                  <a:outerShdw blurRad="38100" dist="38100" dir="2700000" algn="tl">
                    <a:srgbClr val="000000">
                      <a:alpha val="43137"/>
                    </a:srgbClr>
                  </a:outerShdw>
                </a:effectLst>
              </a:rPr>
              <a:t>as though God stood before their eyes. Stand, he says, shall his feet on the mount of Olives. </a:t>
            </a:r>
            <a:r>
              <a:rPr lang="en-US" sz="2400" u="sng" dirty="0">
                <a:solidFill>
                  <a:srgbClr val="FFFFCC"/>
                </a:solidFill>
              </a:rPr>
              <a:t>He does not here promise a miracle, such as even the ignorant might conceive to be literal</a:t>
            </a:r>
            <a:r>
              <a:rPr lang="en-US" sz="2400" b="0" dirty="0">
                <a:solidFill>
                  <a:schemeClr val="tx1"/>
                </a:solidFill>
              </a:rPr>
              <a:t>; </a:t>
            </a:r>
            <a:r>
              <a:rPr lang="en-US" sz="2400" b="0" dirty="0">
                <a:solidFill>
                  <a:schemeClr val="tx1"/>
                </a:solidFill>
                <a:effectLst>
                  <a:outerShdw blurRad="38100" dist="38100" dir="2700000" algn="tl">
                    <a:srgbClr val="000000">
                      <a:alpha val="43137"/>
                    </a:srgbClr>
                  </a:outerShdw>
                </a:effectLst>
              </a:rPr>
              <a:t>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t>
            </a:r>
            <a:r>
              <a:rPr lang="en-US" sz="2400" u="sng" dirty="0">
                <a:solidFill>
                  <a:srgbClr val="FFFFCC"/>
                </a:solidFill>
              </a:rPr>
              <a:t>a highly figurative language, he therefore accommodates himself, as I have said, to the capacity of our flesh.”</a:t>
            </a:r>
            <a:endParaRPr lang="en-US" altLang="en-US" sz="2400" b="0" dirty="0">
              <a:solidFill>
                <a:schemeClr val="tx1"/>
              </a:solidFill>
            </a:endParaRPr>
          </a:p>
        </p:txBody>
      </p:sp>
      <p:sp>
        <p:nvSpPr>
          <p:cNvPr id="15363" name="Rectangle 3"/>
          <p:cNvSpPr>
            <a:spLocks noGrp="1" noChangeArrowheads="1"/>
          </p:cNvSpPr>
          <p:nvPr>
            <p:ph type="subTitle" sz="quarter" idx="4294967295"/>
          </p:nvPr>
        </p:nvSpPr>
        <p:spPr>
          <a:xfrm>
            <a:off x="1600200" y="38100"/>
            <a:ext cx="5943600" cy="11430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Commentary on Zechariah 14:4</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
        <p:nvSpPr>
          <p:cNvPr id="3" name="Rectangle 2">
            <a:extLst>
              <a:ext uri="{FF2B5EF4-FFF2-40B4-BE49-F238E27FC236}">
                <a16:creationId xmlns:a16="http://schemas.microsoft.com/office/drawing/2014/main" id="{1FD39645-695D-4006-8F55-C21D54EF4129}"/>
              </a:ext>
            </a:extLst>
          </p:cNvPr>
          <p:cNvSpPr/>
          <p:nvPr/>
        </p:nvSpPr>
        <p:spPr>
          <a:xfrm>
            <a:off x="342900" y="1041737"/>
            <a:ext cx="8458200" cy="646331"/>
          </a:xfrm>
          <a:prstGeom prst="rect">
            <a:avLst/>
          </a:prstGeom>
        </p:spPr>
        <p:txBody>
          <a:bodyPr wrap="square">
            <a:spAutoFit/>
          </a:bodyPr>
          <a:lstStyle/>
          <a:p>
            <a:pPr algn="ct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14:4—“And his feet shall stand in that day upon the mount of Olives…and the mount of Olives shall cleave in the midst thereof toward the east and toward the west….” </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637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600200"/>
            <a:ext cx="8534400" cy="255454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Showers explains, “The Lutheran, Reformed, and Anglican Reformers rejected Premillennialism as being ‘Jewish opinions.’ They maintained the Amillennial view which the Roman Catholic Church had adopted from Augustine.”</a:t>
            </a:r>
          </a:p>
        </p:txBody>
      </p:sp>
      <p:sp>
        <p:nvSpPr>
          <p:cNvPr id="3" name="Rectangle 2"/>
          <p:cNvSpPr/>
          <p:nvPr/>
        </p:nvSpPr>
        <p:spPr>
          <a:xfrm>
            <a:off x="2162176" y="191869"/>
            <a:ext cx="4819649" cy="1215717"/>
          </a:xfrm>
          <a:prstGeom prst="rect">
            <a:avLst/>
          </a:prstGeom>
        </p:spPr>
        <p:txBody>
          <a:bodyPr wrap="square">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Showers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John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Ankerberg</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and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Renald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Showers, </a:t>
            </a: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Most Asked Prophecy Questions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(Chattanooga, TN: ATRI, 2000), 328.</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300690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 y="1149489"/>
            <a:ext cx="9067800" cy="5632311"/>
          </a:xfrm>
          <a:prstGeom prst="rect">
            <a:avLst/>
          </a:prstGeom>
        </p:spPr>
        <p:txBody>
          <a:bodyPr wrap="square">
            <a:spAutoFit/>
          </a:bodyPr>
          <a:lstStyle/>
          <a:p>
            <a:pPr algn="just"/>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000" dirty="0">
                <a:effectLst>
                  <a:outerShdw blurRad="38100" dist="38100" dir="2700000" algn="tl">
                    <a:srgbClr val="000000">
                      <a:alpha val="43137"/>
                    </a:srgbClr>
                  </a:outerShdw>
                </a:effectLst>
                <a:latin typeface="Calibri" panose="020F0502020204030204" pitchFamily="34" charset="0"/>
              </a:rPr>
              <a:t>The inheritance from the Augustinian tradition that modern Europe received, notwithstanding the opposition of Melanchthon and others to Luther's excesses, resulted in a continuance of an eschatology that upheld the essentially anti-</a:t>
            </a:r>
            <a:r>
              <a:rPr lang="en-US" sz="2000" dirty="0" err="1">
                <a:effectLst>
                  <a:outerShdw blurRad="38100" dist="38100" dir="2700000" algn="tl">
                    <a:srgbClr val="000000">
                      <a:alpha val="43137"/>
                    </a:srgbClr>
                  </a:outerShdw>
                </a:effectLst>
                <a:latin typeface="Calibri" panose="020F0502020204030204" pitchFamily="34" charset="0"/>
              </a:rPr>
              <a:t>Judiac</a:t>
            </a:r>
            <a:r>
              <a:rPr lang="en-US" sz="2000" dirty="0">
                <a:effectLst>
                  <a:outerShdw blurRad="38100" dist="38100" dir="2700000" algn="tl">
                    <a:srgbClr val="000000">
                      <a:alpha val="43137"/>
                    </a:srgbClr>
                  </a:outerShdw>
                </a:effectLst>
                <a:latin typeface="Calibri" panose="020F0502020204030204" pitchFamily="34" charset="0"/>
              </a:rPr>
              <a:t> thesis, namely, the transference of blessings, formerly promised to Israel, to the Christian church for it's fulfillment...On a much larger scale the reformed movement maintained its allegiance to Augustinian eschatology, which essentially found authoritative expression in the writings of Francis </a:t>
            </a:r>
            <a:r>
              <a:rPr lang="en-US" sz="2000" dirty="0" err="1">
                <a:effectLst>
                  <a:outerShdw blurRad="38100" dist="38100" dir="2700000" algn="tl">
                    <a:srgbClr val="000000">
                      <a:alpha val="43137"/>
                    </a:srgbClr>
                  </a:outerShdw>
                </a:effectLst>
                <a:latin typeface="Calibri" panose="020F0502020204030204" pitchFamily="34" charset="0"/>
              </a:rPr>
              <a:t>Turretin</a:t>
            </a:r>
            <a:r>
              <a:rPr lang="en-US" sz="2000" dirty="0">
                <a:effectLst>
                  <a:outerShdw blurRad="38100" dist="38100" dir="2700000" algn="tl">
                    <a:srgbClr val="000000">
                      <a:alpha val="43137"/>
                    </a:srgbClr>
                  </a:outerShdw>
                </a:effectLst>
                <a:latin typeface="Calibri" panose="020F0502020204030204" pitchFamily="34" charset="0"/>
              </a:rPr>
              <a:t> (1623–1687) who studied at Calvin's academy in Geneva and later taught there for 30 years. His monumental </a:t>
            </a:r>
            <a:r>
              <a:rPr lang="en-US" sz="2000" i="1" dirty="0">
                <a:effectLst>
                  <a:outerShdw blurRad="38100" dist="38100" dir="2700000" algn="tl">
                    <a:srgbClr val="000000">
                      <a:alpha val="43137"/>
                    </a:srgbClr>
                  </a:outerShdw>
                </a:effectLst>
                <a:latin typeface="Calibri" panose="020F0502020204030204" pitchFamily="34" charset="0"/>
              </a:rPr>
              <a:t>Institutes of </a:t>
            </a:r>
            <a:r>
              <a:rPr lang="en-US" sz="2000" i="1" dirty="0" err="1">
                <a:effectLst>
                  <a:outerShdw blurRad="38100" dist="38100" dir="2700000" algn="tl">
                    <a:srgbClr val="000000">
                      <a:alpha val="43137"/>
                    </a:srgbClr>
                  </a:outerShdw>
                </a:effectLst>
                <a:latin typeface="Calibri" panose="020F0502020204030204" pitchFamily="34" charset="0"/>
              </a:rPr>
              <a:t>Elenctic</a:t>
            </a:r>
            <a:r>
              <a:rPr lang="en-US" sz="2000" i="1" dirty="0">
                <a:effectLst>
                  <a:outerShdw blurRad="38100" dist="38100" dir="2700000" algn="tl">
                    <a:srgbClr val="000000">
                      <a:alpha val="43137"/>
                    </a:srgbClr>
                  </a:outerShdw>
                </a:effectLst>
                <a:latin typeface="Calibri" panose="020F0502020204030204" pitchFamily="34" charset="0"/>
              </a:rPr>
              <a:t> Theology</a:t>
            </a:r>
            <a:r>
              <a:rPr lang="en-US" sz="2000" dirty="0">
                <a:effectLst>
                  <a:outerShdw blurRad="38100" dist="38100" dir="2700000" algn="tl">
                    <a:srgbClr val="000000">
                      <a:alpha val="43137"/>
                    </a:srgbClr>
                  </a:outerShdw>
                </a:effectLst>
                <a:latin typeface="Calibri" panose="020F0502020204030204" pitchFamily="34" charset="0"/>
              </a:rPr>
              <a:t> became the epitome of reformed doctrine. Not surprisingly, his quotations of Augustine are copious, even far exceeding references to Calvin. Consequently, </a:t>
            </a:r>
            <a:r>
              <a:rPr lang="en-US" sz="2000" dirty="0" err="1">
                <a:effectLst>
                  <a:outerShdw blurRad="38100" dist="38100" dir="2700000" algn="tl">
                    <a:srgbClr val="000000">
                      <a:alpha val="43137"/>
                    </a:srgbClr>
                  </a:outerShdw>
                </a:effectLst>
                <a:latin typeface="Calibri" panose="020F0502020204030204" pitchFamily="34" charset="0"/>
              </a:rPr>
              <a:t>Turretin's</a:t>
            </a:r>
            <a:r>
              <a:rPr lang="en-US" sz="2000" dirty="0">
                <a:effectLst>
                  <a:outerShdw blurRad="38100" dist="38100" dir="2700000" algn="tl">
                    <a:srgbClr val="000000">
                      <a:alpha val="43137"/>
                    </a:srgbClr>
                  </a:outerShdw>
                </a:effectLst>
                <a:latin typeface="Calibri" panose="020F0502020204030204" pitchFamily="34" charset="0"/>
              </a:rPr>
              <a:t> eschatology is almost predictable...Of course such a mass incorporation into the church is to the exclusion of any perpetuation of Jewish identity. In classic Augustinian fashion, there is token recognition of Jewish individuality for a time, though any form of Jewish restoration was considered to be a gross form of chiliasm. </a:t>
            </a:r>
            <a:r>
              <a:rPr lang="en-US" sz="2000" dirty="0" err="1">
                <a:effectLst>
                  <a:outerShdw blurRad="38100" dist="38100" dir="2700000" algn="tl">
                    <a:srgbClr val="000000">
                      <a:alpha val="43137"/>
                    </a:srgbClr>
                  </a:outerShdw>
                </a:effectLst>
                <a:latin typeface="Calibri" panose="020F0502020204030204" pitchFamily="34" charset="0"/>
              </a:rPr>
              <a:t>Turretin's</a:t>
            </a:r>
            <a:r>
              <a:rPr lang="en-US" sz="2000" dirty="0">
                <a:effectLst>
                  <a:outerShdw blurRad="38100" dist="38100" dir="2700000" algn="tl">
                    <a:srgbClr val="000000">
                      <a:alpha val="43137"/>
                    </a:srgbClr>
                  </a:outerShdw>
                </a:effectLst>
                <a:latin typeface="Calibri" panose="020F0502020204030204" pitchFamily="34" charset="0"/>
              </a:rPr>
              <a:t> </a:t>
            </a:r>
            <a:r>
              <a:rPr lang="en-US" sz="2000" i="1" dirty="0">
                <a:effectLst>
                  <a:outerShdw blurRad="38100" dist="38100" dir="2700000" algn="tl">
                    <a:srgbClr val="000000">
                      <a:alpha val="43137"/>
                    </a:srgbClr>
                  </a:outerShdw>
                </a:effectLst>
                <a:latin typeface="Calibri" panose="020F0502020204030204" pitchFamily="34" charset="0"/>
              </a:rPr>
              <a:t>Institutes</a:t>
            </a:r>
            <a:r>
              <a:rPr lang="en-US" sz="2000" dirty="0">
                <a:effectLst>
                  <a:outerShdw blurRad="38100" dist="38100" dir="2700000" algn="tl">
                    <a:srgbClr val="000000">
                      <a:alpha val="43137"/>
                    </a:srgbClr>
                  </a:outerShdw>
                </a:effectLst>
                <a:latin typeface="Calibri" panose="020F0502020204030204" pitchFamily="34" charset="0"/>
              </a:rPr>
              <a:t> became the central textbook for systematic theology in American Ivy League colleges during the later half of the 18th century. It is not surprising that the early theologians of Princeton Theological Seminary highly esteemed this most influential legacy, and of course it's eschatology</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905000" y="58103"/>
            <a:ext cx="5334001" cy="969496"/>
          </a:xfrm>
          <a:prstGeom prst="rect">
            <a:avLst/>
          </a:prstGeom>
        </p:spPr>
        <p:txBody>
          <a:bodyPr wrap="square">
            <a:spAutoFit/>
          </a:bodyPr>
          <a:lstStyle/>
          <a:p>
            <a:pPr algn="ctr">
              <a:spcAft>
                <a:spcPts val="600"/>
              </a:spcAft>
            </a:pPr>
            <a:r>
              <a:rPr lang="en-US" sz="2800" dirty="0">
                <a:solidFill>
                  <a:srgbClr val="00FFFF"/>
                </a:solidFill>
                <a:effectLst>
                  <a:outerShdw blurRad="38100" dist="38100" dir="2700000" algn="tl">
                    <a:srgbClr val="000000">
                      <a:alpha val="43137"/>
                    </a:srgbClr>
                  </a:outerShdw>
                </a:effectLst>
                <a:latin typeface="Calibri" panose="020F0502020204030204" pitchFamily="34" charset="0"/>
              </a:rPr>
              <a:t>Barry Horner</a:t>
            </a:r>
          </a:p>
          <a:p>
            <a:pPr lvl="0" algn="ctr"/>
            <a:r>
              <a:rPr lang="en-US" sz="1200" i="1" dirty="0">
                <a:solidFill>
                  <a:srgbClr val="FFFFFF"/>
                </a:solidFill>
                <a:effectLst>
                  <a:outerShdw blurRad="38100" dist="38100" dir="2700000" algn="tl">
                    <a:srgbClr val="000000">
                      <a:alpha val="43137"/>
                    </a:srgbClr>
                  </a:outerShdw>
                </a:effectLst>
                <a:latin typeface="Calibri" panose="020F0502020204030204" pitchFamily="34" charset="0"/>
              </a:rPr>
              <a:t>Future Israel: Why Christian Anti-Judaism Must Be Challenged</a:t>
            </a: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 ed. E. Ray </a:t>
            </a:r>
            <a:r>
              <a:rPr lang="en-US" sz="1200" dirty="0" err="1">
                <a:solidFill>
                  <a:srgbClr val="FFFFFF"/>
                </a:solidFill>
                <a:effectLst>
                  <a:outerShdw blurRad="38100" dist="38100" dir="2700000" algn="tl">
                    <a:srgbClr val="000000">
                      <a:alpha val="43137"/>
                    </a:srgbClr>
                  </a:outerShdw>
                </a:effectLst>
                <a:latin typeface="Calibri" panose="020F0502020204030204" pitchFamily="34" charset="0"/>
              </a:rPr>
              <a:t>Clendenen</a:t>
            </a: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 NAC </a:t>
            </a:r>
            <a:r>
              <a:rPr lang="en-US" sz="1200" dirty="0" err="1">
                <a:solidFill>
                  <a:srgbClr val="FFFFFF"/>
                </a:solidFill>
                <a:effectLst>
                  <a:outerShdw blurRad="38100" dist="38100" dir="2700000" algn="tl">
                    <a:srgbClr val="000000">
                      <a:alpha val="43137"/>
                    </a:srgbClr>
                  </a:outerShdw>
                </a:effectLst>
                <a:latin typeface="Calibri" panose="020F0502020204030204" pitchFamily="34" charset="0"/>
              </a:rPr>
              <a:t>Stuides</a:t>
            </a: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 in Bible &amp; Theology (Nashville, TN: Baker, 2007), 155-60.</a:t>
            </a:r>
          </a:p>
        </p:txBody>
      </p:sp>
    </p:spTree>
    <p:extLst>
      <p:ext uri="{BB962C8B-B14F-4D97-AF65-F5344CB8AC3E}">
        <p14:creationId xmlns:p14="http://schemas.microsoft.com/office/powerpoint/2010/main" val="24569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91316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2038978997"/>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600200"/>
            <a:ext cx="8991600" cy="4401205"/>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No man can believe what an abomination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the papacy</a:t>
            </a:r>
            <a:r>
              <a:rPr lang="en-US" sz="2800" dirty="0">
                <a:effectLst>
                  <a:outerShdw blurRad="38100" dist="38100" dir="2700000" algn="tl">
                    <a:srgbClr val="000000">
                      <a:alpha val="43137"/>
                    </a:srgbClr>
                  </a:outerShdw>
                </a:effectLst>
                <a:latin typeface="Calibri" panose="020F0502020204030204" pitchFamily="34" charset="0"/>
              </a:rPr>
              <a:t> is. A Christian does not have to be of low intelligence, either, to recognize it. God himself must deride him in the hellish fire, and our Lord Jesus Christ, St. Paul says in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II Thessalonians 2 [:8] will slay him with the breath of his mouth and destroy him by his glorious coming</a:t>
            </a:r>
            <a:r>
              <a:rPr lang="en-US" sz="2800" dirty="0">
                <a:effectLst>
                  <a:outerShdw blurRad="38100" dist="38100" dir="2700000" algn="tl">
                    <a:srgbClr val="000000">
                      <a:alpha val="43137"/>
                    </a:srgbClr>
                  </a:outerShdw>
                </a:effectLst>
                <a:latin typeface="Calibri" panose="020F0502020204030204" pitchFamily="34" charset="0"/>
              </a:rPr>
              <a:t>." I only deride, with my own weak derision, so that those who now live and those who will come after us should know what I have thought of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the pope, the damned antichrist</a:t>
            </a:r>
            <a:r>
              <a:rPr lang="en-US" sz="2800" dirty="0">
                <a:effectLst>
                  <a:outerShdw blurRad="38100" dist="38100" dir="2700000" algn="tl">
                    <a:srgbClr val="000000">
                      <a:alpha val="43137"/>
                    </a:srgbClr>
                  </a:outerShdw>
                </a:effectLst>
                <a:latin typeface="Calibri" panose="020F0502020204030204" pitchFamily="34" charset="0"/>
              </a:rPr>
              <a:t>, and so that whoever wishes to be a Christian may be warned against such an abomination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400176" y="217438"/>
            <a:ext cx="634364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Martin Luther</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"Against the Roman Papacy, an Institution of the Devil," in </a:t>
            </a: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Luther's Works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ed. Eric. W.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Gritsch</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(Philadelphia, PA: Fortress Press, 1966), 273-74.</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17" y="120831"/>
            <a:ext cx="914400" cy="914400"/>
          </a:xfrm>
          <a:prstGeom prst="rect">
            <a:avLst/>
          </a:prstGeom>
        </p:spPr>
      </p:pic>
    </p:spTree>
    <p:extLst>
      <p:ext uri="{BB962C8B-B14F-4D97-AF65-F5344CB8AC3E}">
        <p14:creationId xmlns:p14="http://schemas.microsoft.com/office/powerpoint/2010/main" val="1063483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975360"/>
            <a:ext cx="8991600" cy="5847755"/>
          </a:xfrm>
          <a:prstGeom prst="rect">
            <a:avLst/>
          </a:prstGeom>
        </p:spPr>
        <p:txBody>
          <a:bodyPr wrap="square">
            <a:spAutoFit/>
          </a:bodyPr>
          <a:lstStyle/>
          <a:p>
            <a:pPr algn="just"/>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dirty="0">
                <a:effectLst>
                  <a:outerShdw blurRad="38100" dist="38100" dir="2700000" algn="tl">
                    <a:srgbClr val="000000">
                      <a:alpha val="43137"/>
                    </a:srgbClr>
                  </a:outerShdw>
                </a:effectLst>
                <a:latin typeface="Calibri" panose="020F0502020204030204" pitchFamily="34" charset="0"/>
              </a:rPr>
              <a:t>However, when we categorically deny to </a:t>
            </a:r>
            <a:r>
              <a:rPr lang="en-US" sz="2200" b="1" u="sng" dirty="0">
                <a:solidFill>
                  <a:schemeClr val="tx2"/>
                </a:solidFill>
                <a:effectLst>
                  <a:outerShdw blurRad="38100" dist="38100" dir="2700000" algn="tl">
                    <a:srgbClr val="000000">
                      <a:alpha val="43137"/>
                    </a:srgbClr>
                  </a:outerShdw>
                </a:effectLst>
                <a:latin typeface="Calibri" panose="020F0502020204030204" pitchFamily="34" charset="0"/>
              </a:rPr>
              <a:t>the papists</a:t>
            </a:r>
            <a:r>
              <a:rPr lang="en-US" sz="2200" dirty="0">
                <a:effectLst>
                  <a:outerShdw blurRad="38100" dist="38100" dir="2700000" algn="tl">
                    <a:srgbClr val="000000">
                      <a:alpha val="43137"/>
                    </a:srgbClr>
                  </a:outerShdw>
                </a:effectLst>
                <a:latin typeface="Calibri" panose="020F0502020204030204" pitchFamily="34" charset="0"/>
              </a:rPr>
              <a:t> the title of </a:t>
            </a:r>
            <a:r>
              <a:rPr lang="en-US" sz="2200" i="1" dirty="0">
                <a:effectLst>
                  <a:outerShdw blurRad="38100" dist="38100" dir="2700000" algn="tl">
                    <a:srgbClr val="000000">
                      <a:alpha val="43137"/>
                    </a:srgbClr>
                  </a:outerShdw>
                </a:effectLst>
                <a:latin typeface="Calibri" panose="020F0502020204030204" pitchFamily="34" charset="0"/>
              </a:rPr>
              <a:t>the</a:t>
            </a:r>
            <a:r>
              <a:rPr lang="en-US" sz="2200" dirty="0">
                <a:effectLst>
                  <a:outerShdw blurRad="38100" dist="38100" dir="2700000" algn="tl">
                    <a:srgbClr val="000000">
                      <a:alpha val="43137"/>
                    </a:srgbClr>
                  </a:outerShdw>
                </a:effectLst>
                <a:latin typeface="Calibri" panose="020F0502020204030204" pitchFamily="34" charset="0"/>
              </a:rPr>
              <a:t> church, we do not for this reason impugn the existence of churches among them. Rather, we are only contending about the true and lawful constitution of the church, required in the communion not only of the sacraments (which are the signs of profession) but also especially of doctrine. </a:t>
            </a: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rPr>
              <a:t>Daniel [Dan. 9:27] and Paul [2 Thess. 2:4] foretold that Antichrist would sit in the Temple of God. With us, it is the Roman pontiff we make the leader and standard bearer of that wicked and abominable kingdom</a:t>
            </a:r>
            <a:r>
              <a:rPr lang="en-US" sz="2200" dirty="0">
                <a:effectLst>
                  <a:outerShdw blurRad="38100" dist="38100" dir="2700000" algn="tl">
                    <a:srgbClr val="000000">
                      <a:alpha val="43137"/>
                    </a:srgbClr>
                  </a:outerShdw>
                </a:effectLst>
                <a:latin typeface="Calibri" panose="020F0502020204030204" pitchFamily="34" charset="0"/>
              </a:rPr>
              <a:t>. The fact that his seat is placed in the Temple of God signifies that his reign was not to be such as to wipe out either the name of Christ or of the church. From this it therefore is evident that we by no means deny that the churches under his tyranny remain churches. But these he has profaned by his sacrilegious impiety, afflicted by his inhuman domination, corrupted and well-nigh killed by his evil and deadly doctrines, which are like poisoned drinks. In them Christ lies hidden, half buried, the gospel overthrown, piety scattered, the worship of God nearly wiped out. In them, briefly, everything is so confused that </a:t>
            </a: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rPr>
              <a:t>there we see the face of Babylon</a:t>
            </a:r>
            <a:r>
              <a:rPr lang="en-US" sz="2200" dirty="0">
                <a:effectLst>
                  <a:outerShdw blurRad="38100" dist="38100" dir="2700000" algn="tl">
                    <a:srgbClr val="000000">
                      <a:alpha val="43137"/>
                    </a:srgbClr>
                  </a:outerShdw>
                </a:effectLst>
                <a:latin typeface="Calibri" panose="020F0502020204030204" pitchFamily="34" charset="0"/>
              </a:rPr>
              <a:t> rather than that of the Holy City of God</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590551" y="58103"/>
            <a:ext cx="7962899" cy="1261884"/>
          </a:xfrm>
          <a:prstGeom prst="rect">
            <a:avLst/>
          </a:prstGeom>
        </p:spPr>
        <p:txBody>
          <a:bodyPr wrap="square">
            <a:spAutoFit/>
          </a:bodyPr>
          <a:lstStyle/>
          <a:p>
            <a:pPr algn="ctr">
              <a:spcAft>
                <a:spcPts val="600"/>
              </a:spcAft>
            </a:pPr>
            <a:r>
              <a:rPr lang="en-US" sz="2800" dirty="0">
                <a:solidFill>
                  <a:srgbClr val="00FFFF"/>
                </a:solidFill>
                <a:effectLst>
                  <a:outerShdw blurRad="38100" dist="38100" dir="2700000" algn="tl">
                    <a:srgbClr val="000000">
                      <a:alpha val="43137"/>
                    </a:srgbClr>
                  </a:outerShdw>
                </a:effectLst>
                <a:latin typeface="Calibri" panose="020F0502020204030204" pitchFamily="34" charset="0"/>
              </a:rPr>
              <a:t>John Calvin</a:t>
            </a:r>
          </a:p>
          <a:p>
            <a:pPr algn="ctr">
              <a:spcAft>
                <a:spcPts val="600"/>
              </a:spcAft>
            </a:pPr>
            <a:r>
              <a:rPr lang="en-US" sz="1600" dirty="0">
                <a:effectLst>
                  <a:outerShdw blurRad="38100" dist="38100" dir="2700000" algn="tl">
                    <a:srgbClr val="000000">
                      <a:alpha val="43137"/>
                    </a:srgbClr>
                  </a:outerShdw>
                </a:effectLst>
                <a:latin typeface="Calibri" panose="020F0502020204030204" pitchFamily="34" charset="0"/>
              </a:rPr>
              <a:t>Calvin, </a:t>
            </a:r>
            <a:r>
              <a:rPr lang="en-US" sz="1600" i="1" dirty="0">
                <a:effectLst>
                  <a:outerShdw blurRad="38100" dist="38100" dir="2700000" algn="tl">
                    <a:srgbClr val="000000">
                      <a:alpha val="43137"/>
                    </a:srgbClr>
                  </a:outerShdw>
                </a:effectLst>
                <a:latin typeface="Calibri" panose="020F0502020204030204" pitchFamily="34" charset="0"/>
              </a:rPr>
              <a:t>Institutes</a:t>
            </a:r>
            <a:r>
              <a:rPr lang="en-US" sz="1600" dirty="0">
                <a:effectLst>
                  <a:outerShdw blurRad="38100" dist="38100" dir="2700000" algn="tl">
                    <a:srgbClr val="000000">
                      <a:alpha val="43137"/>
                    </a:srgbClr>
                  </a:outerShdw>
                </a:effectLst>
                <a:latin typeface="Calibri" panose="020F0502020204030204" pitchFamily="34" charset="0"/>
              </a:rPr>
              <a:t>, IV, ii, 12.</a:t>
            </a:r>
          </a:p>
          <a:p>
            <a:pPr algn="ctr">
              <a:spcAft>
                <a:spcPts val="600"/>
              </a:spcAft>
            </a:pPr>
            <a:endPar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
            <a:ext cx="575051" cy="822960"/>
          </a:xfrm>
          <a:prstGeom prst="rect">
            <a:avLst/>
          </a:prstGeom>
        </p:spPr>
      </p:pic>
    </p:spTree>
    <p:extLst>
      <p:ext uri="{BB962C8B-B14F-4D97-AF65-F5344CB8AC3E}">
        <p14:creationId xmlns:p14="http://schemas.microsoft.com/office/powerpoint/2010/main" val="3797744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1648447785"/>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7:12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“As for the rest of the beasts, their dominion was taken away, but an extension of life was granted to them for an appointed period of time.”</a:t>
            </a:r>
          </a:p>
        </p:txBody>
      </p:sp>
    </p:spTree>
    <p:extLst>
      <p:ext uri="{BB962C8B-B14F-4D97-AF65-F5344CB8AC3E}">
        <p14:creationId xmlns:p14="http://schemas.microsoft.com/office/powerpoint/2010/main" val="398481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2405445025"/>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713109415"/>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F900176-1953-487F-A1DC-B1FAA06DBEC7}"/>
              </a:ext>
            </a:extLst>
          </p:cNvPr>
          <p:cNvSpPr txBox="1">
            <a:spLocks noChangeArrowheads="1"/>
          </p:cNvSpPr>
          <p:nvPr/>
        </p:nvSpPr>
        <p:spPr bwMode="auto">
          <a:xfrm>
            <a:off x="3276600" y="1720913"/>
            <a:ext cx="5334000" cy="30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3400" b="0" kern="1200" dirty="0">
                <a:solidFill>
                  <a:schemeClr val="tx1"/>
                </a:solidFill>
                <a:effectLst>
                  <a:outerShdw blurRad="38100" dist="38100" dir="2700000" algn="tl">
                    <a:srgbClr val="000000">
                      <a:alpha val="43137"/>
                    </a:srgbClr>
                  </a:outerShdw>
                </a:effectLst>
                <a:ea typeface="+mn-ea"/>
                <a:cs typeface="+mn-cs"/>
              </a:rPr>
              <a:t>He believed that “such sacraments could generate faith; and hence baptism could generate faith of an infant.”</a:t>
            </a:r>
            <a:endParaRPr lang="en-US" altLang="en-US" sz="3400" b="0" kern="0" dirty="0">
              <a:solidFill>
                <a:schemeClr val="tx1"/>
              </a:solidFill>
              <a:cs typeface="Calibri" panose="020F0502020204030204" pitchFamily="34" charset="0"/>
            </a:endParaRPr>
          </a:p>
        </p:txBody>
      </p:sp>
      <p:pic>
        <p:nvPicPr>
          <p:cNvPr id="12" name="Picture 11">
            <a:extLst>
              <a:ext uri="{FF2B5EF4-FFF2-40B4-BE49-F238E27FC236}">
                <a16:creationId xmlns:a16="http://schemas.microsoft.com/office/drawing/2014/main" id="{CE255FE3-F86B-4C7A-8AD0-DAA526CF8F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905000"/>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3">
            <a:extLst>
              <a:ext uri="{FF2B5EF4-FFF2-40B4-BE49-F238E27FC236}">
                <a16:creationId xmlns:a16="http://schemas.microsoft.com/office/drawing/2014/main" id="{555C133D-F468-4273-80D1-E1E510352819}"/>
              </a:ext>
            </a:extLst>
          </p:cNvPr>
          <p:cNvSpPr txBox="1">
            <a:spLocks noChangeArrowheads="1"/>
          </p:cNvSpPr>
          <p:nvPr/>
        </p:nvSpPr>
        <p:spPr bwMode="auto">
          <a:xfrm>
            <a:off x="2057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Alister E. McGrath, </a:t>
            </a:r>
            <a:r>
              <a:rPr lang="en-US" sz="1600" i="1" kern="0" dirty="0"/>
              <a:t>Reformation Thought: An Introduction </a:t>
            </a:r>
            <a:r>
              <a:rPr lang="en-US" sz="1600" kern="0" dirty="0"/>
              <a:t>(Grand Rapids: Baker, 1995), 179.</a:t>
            </a:r>
          </a:p>
        </p:txBody>
      </p:sp>
    </p:spTree>
    <p:extLst>
      <p:ext uri="{BB962C8B-B14F-4D97-AF65-F5344CB8AC3E}">
        <p14:creationId xmlns:p14="http://schemas.microsoft.com/office/powerpoint/2010/main" val="4143201004"/>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1A65E3-0B48-4F4B-A75A-FE46F6EF0796}"/>
              </a:ext>
            </a:extLst>
          </p:cNvPr>
          <p:cNvSpPr>
            <a:spLocks noGrp="1"/>
          </p:cNvSpPr>
          <p:nvPr>
            <p:ph type="sldNum" sz="quarter" idx="12"/>
          </p:nvPr>
        </p:nvSpPr>
        <p:spPr/>
        <p:txBody>
          <a:bodyPr/>
          <a:lstStyle/>
          <a:p>
            <a:pPr>
              <a:defRPr/>
            </a:pPr>
            <a:fld id="{C02DFD5B-8FD4-43B8-BC86-4E352B490EB1}" type="slidenum">
              <a:rPr lang="en-US" altLang="en-US" smtClean="0"/>
              <a:pPr>
                <a:defRPr/>
              </a:pPr>
              <a:t>48</a:t>
            </a:fld>
            <a:endParaRPr lang="en-US" altLang="en-US"/>
          </a:p>
        </p:txBody>
      </p:sp>
      <p:pic>
        <p:nvPicPr>
          <p:cNvPr id="6" name="Picture 5">
            <a:extLst>
              <a:ext uri="{FF2B5EF4-FFF2-40B4-BE49-F238E27FC236}">
                <a16:creationId xmlns:a16="http://schemas.microsoft.com/office/drawing/2014/main" id="{840A685D-F40B-4D7F-BBF3-EB4A44A5A5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7587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3626606635"/>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256C5F3-810E-4033-AF72-7E7C2F59523D}"/>
              </a:ext>
            </a:extLst>
          </p:cNvPr>
          <p:cNvSpPr txBox="1">
            <a:spLocks noChangeArrowheads="1"/>
          </p:cNvSpPr>
          <p:nvPr/>
        </p:nvSpPr>
        <p:spPr bwMode="auto">
          <a:xfrm>
            <a:off x="2667000" y="1719189"/>
            <a:ext cx="6324600" cy="437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3200" b="0" kern="1200" dirty="0">
                <a:solidFill>
                  <a:schemeClr val="tx1"/>
                </a:solidFill>
                <a:effectLst>
                  <a:outerShdw blurRad="38100" dist="38100" dir="2700000" algn="tl">
                    <a:srgbClr val="000000">
                      <a:alpha val="43137"/>
                    </a:srgbClr>
                  </a:outerShdw>
                </a:effectLst>
                <a:ea typeface="+mn-ea"/>
                <a:cs typeface="+mn-cs"/>
              </a:rPr>
              <a:t>Caner explains, “Luther denied the doctrine of Transubstantiation, rejecting any molecular change of the elements. Consubstantiation, a term never employed by Luther, is used to explain his view that the body and blood are present ‘in, with, and under’ the bread and wine.”</a:t>
            </a:r>
            <a:endParaRPr lang="en-US" altLang="en-US" sz="3200" b="0" kern="1200" dirty="0">
              <a:solidFill>
                <a:schemeClr val="tx1"/>
              </a:solidFill>
              <a:effectLst>
                <a:outerShdw blurRad="38100" dist="38100" dir="2700000" algn="tl">
                  <a:srgbClr val="000000">
                    <a:alpha val="43137"/>
                  </a:srgbClr>
                </a:outerShdw>
              </a:effectLst>
              <a:ea typeface="+mn-ea"/>
              <a:cs typeface="+mn-cs"/>
            </a:endParaRPr>
          </a:p>
        </p:txBody>
      </p:sp>
      <p:pic>
        <p:nvPicPr>
          <p:cNvPr id="12" name="Picture 11">
            <a:extLst>
              <a:ext uri="{FF2B5EF4-FFF2-40B4-BE49-F238E27FC236}">
                <a16:creationId xmlns:a16="http://schemas.microsoft.com/office/drawing/2014/main" id="{354BFA84-AEDE-4EF5-98B6-7EF3BC889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903276"/>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3">
            <a:extLst>
              <a:ext uri="{FF2B5EF4-FFF2-40B4-BE49-F238E27FC236}">
                <a16:creationId xmlns:a16="http://schemas.microsoft.com/office/drawing/2014/main" id="{36ACF454-53DA-449E-A064-72705822CF1E}"/>
              </a:ext>
            </a:extLst>
          </p:cNvPr>
          <p:cNvSpPr txBox="1">
            <a:spLocks noChangeArrowheads="1"/>
          </p:cNvSpPr>
          <p:nvPr/>
        </p:nvSpPr>
        <p:spPr bwMode="auto">
          <a:xfrm>
            <a:off x="1028700" y="228600"/>
            <a:ext cx="70866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Emir Caner, "</a:t>
            </a:r>
            <a:r>
              <a:rPr lang="en-US" sz="1600" kern="0" dirty="0" err="1"/>
              <a:t>Balthsar</a:t>
            </a:r>
            <a:r>
              <a:rPr lang="en-US" sz="1600" kern="0" dirty="0"/>
              <a:t> </a:t>
            </a:r>
            <a:r>
              <a:rPr lang="en-US" sz="1600" kern="0" dirty="0" err="1"/>
              <a:t>Hubmaier</a:t>
            </a:r>
            <a:r>
              <a:rPr lang="en-US" sz="1600" kern="0" dirty="0"/>
              <a:t> and His Theological Participation in the Reformation: Ecclesiology and Soteriology," </a:t>
            </a:r>
            <a:r>
              <a:rPr lang="en-US" sz="1600" i="1" kern="0" dirty="0"/>
              <a:t>Faith and Mission </a:t>
            </a:r>
            <a:r>
              <a:rPr lang="en-US" sz="1600" kern="0" dirty="0"/>
              <a:t>21, no. 1 (2003): 42.</a:t>
            </a:r>
          </a:p>
        </p:txBody>
      </p:sp>
    </p:spTree>
    <p:extLst>
      <p:ext uri="{BB962C8B-B14F-4D97-AF65-F5344CB8AC3E}">
        <p14:creationId xmlns:p14="http://schemas.microsoft.com/office/powerpoint/2010/main" val="114452897"/>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228600" y="163516"/>
            <a:ext cx="8686800" cy="529375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22:19-20 (NASB)</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had taken some bread and given thanks, He broke it and gave it to them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My body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given for you; do this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remembrance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the same way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took</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cup after they had eaten,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cup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poured out for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the new covenant in My blood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30886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4189763791"/>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1600200"/>
            <a:ext cx="8763000" cy="3046988"/>
          </a:xfrm>
          <a:prstGeom prst="rect">
            <a:avLst/>
          </a:prstGeom>
        </p:spPr>
        <p:txBody>
          <a:bodyPr wrap="square">
            <a:spAutoFit/>
          </a:bodyPr>
          <a:lstStyle/>
          <a:p>
            <a:pPr algn="just"/>
            <a:r>
              <a:rPr lang="en-US" sz="3200" dirty="0">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FFFFCC"/>
                </a:solidFill>
                <a:latin typeface="Calibri" panose="020F0502020204030204" pitchFamily="34" charset="0"/>
              </a:rPr>
              <a:t>“</a:t>
            </a:r>
            <a:r>
              <a:rPr lang="en-US" sz="3200" b="1" u="sng" dirty="0">
                <a:solidFill>
                  <a:srgbClr val="FFFFCC"/>
                </a:solidFill>
                <a:latin typeface="Calibri" panose="020F0502020204030204" pitchFamily="34" charset="0"/>
              </a:rPr>
              <a:t>Therefore the Church even now is the kingdom of Christ, and the kingdom of heaven</a:t>
            </a:r>
            <a:r>
              <a:rPr lang="en-US" sz="3200" b="1" dirty="0">
                <a:solidFill>
                  <a:srgbClr val="FFFFCC"/>
                </a:solidFill>
                <a:latin typeface="Calibri" panose="020F0502020204030204" pitchFamily="34" charset="0"/>
              </a:rPr>
              <a:t>. </a:t>
            </a:r>
            <a:r>
              <a:rPr lang="en-US" sz="3200" dirty="0">
                <a:latin typeface="Calibri" panose="020F0502020204030204" pitchFamily="34" charset="0"/>
              </a:rPr>
              <a:t>Accordingly, even now His saints reign with Him</a:t>
            </a:r>
            <a:r>
              <a:rPr lang="en-US" sz="3200" dirty="0">
                <a:latin typeface="Calibri" panose="020F0502020204030204" pitchFamily="34" charset="0"/>
                <a:cs typeface="Calibri" panose="020F0502020204030204" pitchFamily="34" charset="0"/>
              </a:rPr>
              <a:t>.”</a:t>
            </a:r>
          </a:p>
        </p:txBody>
      </p:sp>
      <p:sp>
        <p:nvSpPr>
          <p:cNvPr id="3" name="Rectangle 2"/>
          <p:cNvSpPr/>
          <p:nvPr/>
        </p:nvSpPr>
        <p:spPr>
          <a:xfrm>
            <a:off x="2057400" y="218926"/>
            <a:ext cx="50292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latin typeface="Calibri" panose="020F0502020204030204" pitchFamily="34" charset="0"/>
              </a:rPr>
              <a:t>The City of God</a:t>
            </a:r>
            <a:r>
              <a:rPr lang="en-US" sz="1600" dirty="0">
                <a:solidFill>
                  <a:srgbClr val="FFFFFF"/>
                </a:solidFill>
                <a:latin typeface="Calibri" panose="020F0502020204030204" pitchFamily="34" charset="0"/>
              </a:rPr>
              <a:t>, trans., Marcus </a:t>
            </a:r>
            <a:r>
              <a:rPr lang="en-US" sz="1600" dirty="0" err="1">
                <a:solidFill>
                  <a:srgbClr val="FFFFFF"/>
                </a:solidFill>
                <a:latin typeface="Calibri" panose="020F0502020204030204" pitchFamily="34" charset="0"/>
              </a:rPr>
              <a:t>Dods</a:t>
            </a:r>
            <a:r>
              <a:rPr lang="en-US" sz="1600" dirty="0">
                <a:solidFill>
                  <a:srgbClr val="FFFFFF"/>
                </a:solidFill>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72701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2900" y="1600200"/>
            <a:ext cx="8458200" cy="452431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In matters of church discipline Calvin imitated Augustine’s totalitarian style of government. Augustine, it will be remembered, advised Marcellinus, an African governor, to punish the Donatists (a Christian sect who objected to certain Church practices), “not by stretching them on the rack, nor by furrowing their flesh with iron claws, nor by scorching them with flames, but by beating them with rods.”</a:t>
            </a:r>
          </a:p>
        </p:txBody>
      </p:sp>
      <p:sp>
        <p:nvSpPr>
          <p:cNvPr id="3" name="Rectangle 2"/>
          <p:cNvSpPr/>
          <p:nvPr/>
        </p:nvSpPr>
        <p:spPr>
          <a:xfrm>
            <a:off x="419100" y="214461"/>
            <a:ext cx="83058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dirty="0">
                <a:solidFill>
                  <a:srgbClr val="FFFFFF"/>
                </a:solidFill>
                <a:latin typeface="Calibri" panose="020F0502020204030204" pitchFamily="34" charset="0"/>
              </a:rPr>
              <a:t> </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Augustine, “Advice to Marcellinus on the Punishment of Donatists,” AD 412; Tr. J. G. Cunningham, Letters of Augustine, II, 169ff. In Stevenson, Creeds, Councils, and Controversies, 213. </a:t>
            </a:r>
          </a:p>
        </p:txBody>
      </p:sp>
    </p:spTree>
    <p:extLst>
      <p:ext uri="{BB962C8B-B14F-4D97-AF65-F5344CB8AC3E}">
        <p14:creationId xmlns:p14="http://schemas.microsoft.com/office/powerpoint/2010/main" val="3921243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752600"/>
            <a:ext cx="6477000" cy="2895600"/>
          </a:xfrm>
        </p:spPr>
        <p:txBody>
          <a:bodyPr anchor="t"/>
          <a:lstStyle/>
          <a:p>
            <a:pPr algn="just" eaLnBrk="1" hangingPunct="1">
              <a:lnSpc>
                <a:spcPct val="100000"/>
              </a:lnSpc>
            </a:pPr>
            <a:r>
              <a:rPr lang="en-US" sz="3200" b="0" dirty="0">
                <a:solidFill>
                  <a:schemeClr val="tx1"/>
                </a:solidFill>
                <a:effectLst>
                  <a:outerShdw blurRad="38100" dist="38100" dir="2700000" algn="tl">
                    <a:srgbClr val="000000">
                      <a:alpha val="43137"/>
                    </a:srgbClr>
                  </a:outerShdw>
                </a:effectLst>
              </a:rPr>
              <a:t>“Augustine is so wholly with me, that if I wished to write a confession of my faith, I could do so with all fullness and satisfaction to myself out of his writings.”</a:t>
            </a:r>
            <a:endParaRPr lang="en-US" altLang="en-US" sz="32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641781" y="228600"/>
            <a:ext cx="7860438" cy="12954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John Calvin, “A Treatise on the Eternal Predestination of God,” in </a:t>
            </a:r>
            <a:r>
              <a:rPr lang="en-US" sz="1600" i="1" dirty="0">
                <a:effectLst>
                  <a:outerShdw blurRad="38100" dist="38100" dir="2700000" algn="tl">
                    <a:srgbClr val="000000">
                      <a:alpha val="43137"/>
                    </a:srgbClr>
                  </a:outerShdw>
                </a:effectLst>
              </a:rPr>
              <a:t>John Calvin, Calvin’s Calvinism</a:t>
            </a:r>
            <a:r>
              <a:rPr lang="en-US" sz="1600" dirty="0">
                <a:effectLst>
                  <a:outerShdw blurRad="38100" dist="38100" dir="2700000" algn="tl">
                    <a:srgbClr val="000000">
                      <a:alpha val="43137"/>
                    </a:srgbClr>
                  </a:outerShdw>
                </a:effectLst>
              </a:rPr>
              <a:t>, trans. Henry Cole (Grandville, MI: Reformed Free Publishing Association, 1987), 38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0673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98AE52C-8C23-4E92-BEAA-1E8A5D57C9FF}"/>
              </a:ext>
            </a:extLst>
          </p:cNvPr>
          <p:cNvSpPr txBox="1">
            <a:spLocks noChangeArrowheads="1"/>
          </p:cNvSpPr>
          <p:nvPr/>
        </p:nvSpPr>
        <p:spPr>
          <a:xfrm>
            <a:off x="2514599" y="1752600"/>
            <a:ext cx="6477001" cy="28956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Here, Calvin sought to reconstruct a society through the imposition of the Mosaic Law, “which he tried to imitate as much as possible in his new Christian republic in Geneva.”</a:t>
            </a:r>
            <a:endParaRPr lang="en-US" altLang="en-US" sz="32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EA686540-2B09-48B9-9533-BA11722B8999}"/>
              </a:ext>
            </a:extLst>
          </p:cNvPr>
          <p:cNvSpPr txBox="1">
            <a:spLocks noChangeArrowheads="1"/>
          </p:cNvSpPr>
          <p:nvPr/>
        </p:nvSpPr>
        <p:spPr>
          <a:xfrm>
            <a:off x="1600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Encyclopedia Judaica (Jerusalem: </a:t>
            </a:r>
            <a:r>
              <a:rPr lang="en-US" sz="1600" kern="0" dirty="0" err="1">
                <a:effectLst>
                  <a:outerShdw blurRad="38100" dist="38100" dir="2700000" algn="tl">
                    <a:srgbClr val="000000">
                      <a:alpha val="43137"/>
                    </a:srgbClr>
                  </a:outerShdw>
                </a:effectLst>
              </a:rPr>
              <a:t>Keter</a:t>
            </a:r>
            <a:r>
              <a:rPr lang="en-US" sz="1600" kern="0" dirty="0">
                <a:effectLst>
                  <a:outerShdw blurRad="38100" dist="38100" dir="2700000" algn="tl">
                    <a:srgbClr val="000000">
                      <a:alpha val="43137"/>
                    </a:srgbClr>
                  </a:outerShdw>
                </a:effectLst>
              </a:rPr>
              <a:t> Publishing, 1971), 66.</a:t>
            </a:r>
          </a:p>
        </p:txBody>
      </p:sp>
      <p:pic>
        <p:nvPicPr>
          <p:cNvPr id="8" name="Picture 7">
            <a:extLst>
              <a:ext uri="{FF2B5EF4-FFF2-40B4-BE49-F238E27FC236}">
                <a16:creationId xmlns:a16="http://schemas.microsoft.com/office/drawing/2014/main" id="{6A8C28A5-B3F9-417B-83D6-01B61458AC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4765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6874510-3000-4B6A-8D64-0FBF5E2B788B}"/>
              </a:ext>
            </a:extLst>
          </p:cNvPr>
          <p:cNvSpPr txBox="1">
            <a:spLocks noChangeArrowheads="1"/>
          </p:cNvSpPr>
          <p:nvPr/>
        </p:nvSpPr>
        <p:spPr>
          <a:xfrm>
            <a:off x="152401" y="1600200"/>
            <a:ext cx="8839200" cy="4343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800" b="0" kern="0">
                <a:solidFill>
                  <a:schemeClr val="tx1"/>
                </a:solidFill>
                <a:effectLst>
                  <a:outerShdw blurRad="38100" dist="38100" dir="2700000" algn="tl">
                    <a:srgbClr val="000000">
                      <a:alpha val="43137"/>
                    </a:srgbClr>
                  </a:outerShdw>
                </a:effectLst>
              </a:rPr>
              <a:t>“A measure of legalism became apparent in Geneva, as the consistory put the lives of church members under continuous review and applied discipline to offenders. Church attendance was compulsory. Eating fish on Fridays was forbidden, as were attendance at theaters, dancing, cardplaying, and criticism of pastors. All heretical teaching was deemed subversive and subject to penalties under criminal law. Flagrant infractions could lead to banishment, imprisonment, and in extreme cases death. Judicial torture was common procedure.”</a:t>
            </a:r>
            <a:endParaRPr lang="en-US" altLang="en-US" sz="2800" b="0" kern="0" dirty="0">
              <a:solidFill>
                <a:schemeClr val="tx1"/>
              </a:solidFill>
              <a:effectLst>
                <a:outerShdw blurRad="38100" dist="38100" dir="2700000" algn="tl">
                  <a:srgbClr val="000000">
                    <a:alpha val="43137"/>
                  </a:srgbClr>
                </a:outerShdw>
              </a:effectLst>
            </a:endParaRPr>
          </a:p>
        </p:txBody>
      </p:sp>
      <p:sp>
        <p:nvSpPr>
          <p:cNvPr id="9" name="Rectangle 3">
            <a:extLst>
              <a:ext uri="{FF2B5EF4-FFF2-40B4-BE49-F238E27FC236}">
                <a16:creationId xmlns:a16="http://schemas.microsoft.com/office/drawing/2014/main" id="{1D9B0F19-B71A-4A7B-A721-CA1F1C1780F1}"/>
              </a:ext>
            </a:extLst>
          </p:cNvPr>
          <p:cNvSpPr txBox="1">
            <a:spLocks noChangeArrowheads="1"/>
          </p:cNvSpPr>
          <p:nvPr/>
        </p:nvSpPr>
        <p:spPr>
          <a:xfrm>
            <a:off x="1600200" y="228600"/>
            <a:ext cx="5943600" cy="12954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James Edward McGoldrick, "Introducing John Calvin: The Reformer's Preparation," Reformation and Revival 10, no. 4 (2001): 21.</a:t>
            </a:r>
          </a:p>
        </p:txBody>
      </p:sp>
      <p:pic>
        <p:nvPicPr>
          <p:cNvPr id="10" name="Picture 9">
            <a:extLst>
              <a:ext uri="{FF2B5EF4-FFF2-40B4-BE49-F238E27FC236}">
                <a16:creationId xmlns:a16="http://schemas.microsoft.com/office/drawing/2014/main" id="{D986DA3A-C51A-489B-B6AC-784148882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
            <a:ext cx="958418" cy="1371600"/>
          </a:xfrm>
          <a:prstGeom prst="rect">
            <a:avLst/>
          </a:prstGeom>
        </p:spPr>
      </p:pic>
    </p:spTree>
    <p:extLst>
      <p:ext uri="{BB962C8B-B14F-4D97-AF65-F5344CB8AC3E}">
        <p14:creationId xmlns:p14="http://schemas.microsoft.com/office/powerpoint/2010/main" val="3148918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14600" y="1752600"/>
            <a:ext cx="6324600" cy="2895600"/>
          </a:xfrm>
        </p:spPr>
        <p:txBody>
          <a:bodyPr anchor="t"/>
          <a:lstStyle/>
          <a:p>
            <a:pPr algn="just" eaLnBrk="1" hangingPunct="1">
              <a:lnSpc>
                <a:spcPct val="100000"/>
              </a:lnSpc>
            </a:pPr>
            <a:r>
              <a:rPr lang="en-US" sz="3600" b="0" dirty="0">
                <a:solidFill>
                  <a:schemeClr val="tx1"/>
                </a:solidFill>
                <a:effectLst>
                  <a:outerShdw blurRad="38100" dist="38100" dir="2700000" algn="tl">
                    <a:srgbClr val="000000">
                      <a:alpha val="43137"/>
                    </a:srgbClr>
                  </a:outerShdw>
                </a:effectLst>
              </a:rPr>
              <a:t>The </a:t>
            </a:r>
            <a:r>
              <a:rPr lang="en-US" sz="3600" b="0" dirty="0" err="1">
                <a:solidFill>
                  <a:schemeClr val="tx1"/>
                </a:solidFill>
                <a:effectLst>
                  <a:outerShdw blurRad="38100" dist="38100" dir="2700000" algn="tl">
                    <a:srgbClr val="000000">
                      <a:alpha val="43137"/>
                    </a:srgbClr>
                  </a:outerShdw>
                </a:effectLst>
              </a:rPr>
              <a:t>Encyclopaedia</a:t>
            </a:r>
            <a:r>
              <a:rPr lang="en-US" sz="3600" b="0" dirty="0">
                <a:solidFill>
                  <a:schemeClr val="tx1"/>
                </a:solidFill>
                <a:effectLst>
                  <a:outerShdw blurRad="38100" dist="38100" dir="2700000" algn="tl">
                    <a:srgbClr val="000000">
                      <a:alpha val="43137"/>
                    </a:srgbClr>
                  </a:outerShdw>
                </a:effectLst>
              </a:rPr>
              <a:t> Judaica refers to Calvin’s “despotic theocratic regime in Geneva.”</a:t>
            </a:r>
            <a:endParaRPr lang="en-US" altLang="en-US" sz="36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“Calvin, John,” in </a:t>
            </a:r>
            <a:r>
              <a:rPr lang="en-US" sz="1600" dirty="0" err="1">
                <a:effectLst>
                  <a:outerShdw blurRad="38100" dist="38100" dir="2700000" algn="tl">
                    <a:srgbClr val="000000">
                      <a:alpha val="43137"/>
                    </a:srgbClr>
                  </a:outerShdw>
                </a:effectLst>
              </a:rPr>
              <a:t>Encyclopaedia</a:t>
            </a:r>
            <a:r>
              <a:rPr lang="en-US" sz="1600" dirty="0">
                <a:effectLst>
                  <a:outerShdw blurRad="38100" dist="38100" dir="2700000" algn="tl">
                    <a:srgbClr val="000000">
                      <a:alpha val="43137"/>
                    </a:srgbClr>
                  </a:outerShdw>
                </a:effectLst>
              </a:rPr>
              <a:t> Judaica, Vol. 5, 67. </a:t>
            </a:r>
          </a:p>
        </p:txBody>
      </p:sp>
      <p:pic>
        <p:nvPicPr>
          <p:cNvPr id="5" name="Picture 4">
            <a:extLst>
              <a:ext uri="{FF2B5EF4-FFF2-40B4-BE49-F238E27FC236}">
                <a16:creationId xmlns:a16="http://schemas.microsoft.com/office/drawing/2014/main" id="{B2B59FAF-4900-4803-8AFC-AA7D26BDCB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0324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90800" y="1752600"/>
            <a:ext cx="6400800" cy="2895600"/>
          </a:xfrm>
        </p:spPr>
        <p:txBody>
          <a:bodyPr anchor="t"/>
          <a:lstStyle/>
          <a:p>
            <a:pPr algn="just" eaLnBrk="1" hangingPunct="1">
              <a:lnSpc>
                <a:spcPct val="100000"/>
              </a:lnSpc>
            </a:pPr>
            <a:r>
              <a:rPr lang="en-US" sz="3600" b="0" dirty="0">
                <a:solidFill>
                  <a:schemeClr val="tx1"/>
                </a:solidFill>
                <a:effectLst>
                  <a:outerShdw blurRad="38100" dist="38100" dir="2700000" algn="tl">
                    <a:srgbClr val="000000">
                      <a:alpha val="43137"/>
                    </a:srgbClr>
                  </a:outerShdw>
                </a:effectLst>
              </a:rPr>
              <a:t>“The execution of Servetus is the greatest blot on Calvin’s life” and reveals “that vindictive streak which sometimes disgraced the character of the Reformer.”</a:t>
            </a:r>
            <a:endParaRPr lang="en-US" altLang="en-US" sz="36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827007" y="228600"/>
            <a:ext cx="7489987"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Lewis Lupton, </a:t>
            </a:r>
            <a:r>
              <a:rPr lang="en-US" sz="1600" i="1" dirty="0">
                <a:effectLst>
                  <a:outerShdw blurRad="38100" dist="38100" dir="2700000" algn="tl">
                    <a:srgbClr val="000000">
                      <a:alpha val="43137"/>
                    </a:srgbClr>
                  </a:outerShdw>
                </a:effectLst>
              </a:rPr>
              <a:t>A History of the Geneva Bible</a:t>
            </a:r>
            <a:r>
              <a:rPr lang="en-US" sz="1600" dirty="0">
                <a:effectLst>
                  <a:outerShdw blurRad="38100" dist="38100" dir="2700000" algn="tl">
                    <a:srgbClr val="000000">
                      <a:alpha val="43137"/>
                    </a:srgbClr>
                  </a:outerShdw>
                </a:effectLst>
              </a:rPr>
              <a:t>, Vol. 2 (London: Olive Tree, 1969), 23–24. </a:t>
            </a:r>
          </a:p>
        </p:txBody>
      </p:sp>
      <p:pic>
        <p:nvPicPr>
          <p:cNvPr id="5" name="Picture 4">
            <a:extLst>
              <a:ext uri="{FF2B5EF4-FFF2-40B4-BE49-F238E27FC236}">
                <a16:creationId xmlns:a16="http://schemas.microsoft.com/office/drawing/2014/main" id="{59180862-AFB5-4BD6-83C1-9E2AA17DC5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273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609163089"/>
      </p:ext>
    </p:extLst>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57200" y="1600200"/>
            <a:ext cx="8229600" cy="3505200"/>
          </a:xfrm>
        </p:spPr>
        <p:txBody>
          <a:bodyPr/>
          <a:lstStyle/>
          <a:p>
            <a:pPr marL="0" lvl="1" indent="0" algn="just" eaLnBrk="1" hangingPunct="1">
              <a:buFontTx/>
              <a:buNone/>
            </a:pPr>
            <a:r>
              <a:rPr lang="en-US" sz="3600" dirty="0">
                <a:effectLst>
                  <a:outerShdw blurRad="38100" dist="38100" dir="2700000" algn="tl">
                    <a:srgbClr val="000000">
                      <a:alpha val="43137"/>
                    </a:srgbClr>
                  </a:outerShdw>
                </a:effectLst>
              </a:rPr>
              <a:t>“First, their synagogues should be set on fire…Secondly, their homes should likewise be broken down and destroyed… Thirdly, they should be deprived of their prayer books and </a:t>
            </a:r>
            <a:r>
              <a:rPr lang="en-US" sz="3600" dirty="0" err="1">
                <a:effectLst>
                  <a:outerShdw blurRad="38100" dist="38100" dir="2700000" algn="tl">
                    <a:srgbClr val="000000">
                      <a:alpha val="43137"/>
                    </a:srgbClr>
                  </a:outerShdw>
                </a:effectLst>
              </a:rPr>
              <a:t>Talmuds</a:t>
            </a:r>
            <a:r>
              <a:rPr lang="en-US" sz="36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Tree>
    <p:extLst>
      <p:ext uri="{BB962C8B-B14F-4D97-AF65-F5344CB8AC3E}">
        <p14:creationId xmlns:p14="http://schemas.microsoft.com/office/powerpoint/2010/main" val="3463943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95300" y="1600200"/>
            <a:ext cx="8153400" cy="3505200"/>
          </a:xfrm>
        </p:spPr>
        <p:txBody>
          <a:bodyPr/>
          <a:lstStyle/>
          <a:p>
            <a:pPr marL="0" lvl="1" indent="0" algn="just" eaLnBrk="1" hangingPunct="1">
              <a:buNone/>
            </a:pPr>
            <a:r>
              <a:rPr lang="en-US" sz="3600" dirty="0">
                <a:effectLst>
                  <a:outerShdw blurRad="38100" dist="38100" dir="2700000" algn="tl">
                    <a:srgbClr val="000000">
                      <a:alpha val="43137"/>
                    </a:srgbClr>
                  </a:outerShdw>
                </a:effectLst>
              </a:rPr>
              <a:t>“…Fourthly, their rabbis must be forbidden under threat of death to teach any more…  Fifthly, passport and traveling privileges should be absolutely forbidden to the Jews… Sixthly, they ought to be stopped from usury (charging interest on loans…”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Tree>
    <p:extLst>
      <p:ext uri="{BB962C8B-B14F-4D97-AF65-F5344CB8AC3E}">
        <p14:creationId xmlns:p14="http://schemas.microsoft.com/office/powerpoint/2010/main" val="3337391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95300" y="1600200"/>
            <a:ext cx="8153400" cy="3505200"/>
          </a:xfrm>
        </p:spPr>
        <p:txBody>
          <a:bodyPr/>
          <a:lstStyle/>
          <a:p>
            <a:pPr marL="0" lvl="1" indent="0" algn="just" eaLnBrk="1" hangingPunct="1">
              <a:buNone/>
            </a:pPr>
            <a:r>
              <a:rPr lang="en-US" sz="3600" dirty="0">
                <a:effectLst>
                  <a:outerShdw blurRad="38100" dist="38100" dir="2700000" algn="tl">
                    <a:srgbClr val="000000">
                      <a:alpha val="43137"/>
                    </a:srgbClr>
                  </a:outerShdw>
                </a:effectLst>
              </a:rPr>
              <a:t>“Seventhly, let the young and strong Jews and Jewesses be given the flail, the ax, the hoe, the spade, the distaff, and spindle, and let the earn their bread by the sweat of their noses…We ought to drive the rascally lazy bones out of our system..</a:t>
            </a:r>
            <a:r>
              <a:rPr lang="en-US" sz="3600" dirty="0">
                <a:effectLst>
                  <a:outerShdw blurRad="38100" dist="38100" dir="2700000" algn="tl">
                    <a:srgbClr val="000000">
                      <a:alpha val="43137"/>
                    </a:srgbClr>
                  </a:outerShdw>
                </a:effectLst>
                <a:cs typeface="Calibri" panose="020F0502020204030204" pitchFamily="34" charset="0"/>
              </a:rPr>
              <a:t>.”</a:t>
            </a: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Tree>
    <p:extLst>
      <p:ext uri="{BB962C8B-B14F-4D97-AF65-F5344CB8AC3E}">
        <p14:creationId xmlns:p14="http://schemas.microsoft.com/office/powerpoint/2010/main" val="3012575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95300" y="1600200"/>
            <a:ext cx="8153400" cy="3505200"/>
          </a:xfrm>
        </p:spPr>
        <p:txBody>
          <a:bodyPr/>
          <a:lstStyle/>
          <a:p>
            <a:pPr marL="0" lvl="1" indent="0" algn="just" eaLnBrk="1" hangingPunct="1">
              <a:buNone/>
            </a:pPr>
            <a:r>
              <a:rPr lang="en-US" sz="3600" dirty="0">
                <a:effectLst>
                  <a:outerShdw blurRad="38100" dist="38100" dir="2700000" algn="tl">
                    <a:srgbClr val="000000">
                      <a:alpha val="43137"/>
                    </a:srgbClr>
                  </a:outerShdw>
                </a:effectLst>
              </a:rPr>
              <a:t>“…Therefore away with them… To sum up, dear princes and nobles who have Jews in your domains, if this advice of mine does not suit you, then find a better one so that you and we may all be free of this insufferable devilish burden</a:t>
            </a:r>
            <a:r>
              <a:rPr lang="en-US" sz="3600" dirty="0">
                <a:effectLst>
                  <a:outerShdw blurRad="38100" dist="38100" dir="2700000" algn="tl">
                    <a:srgbClr val="000000">
                      <a:alpha val="43137"/>
                    </a:srgbClr>
                  </a:outerShdw>
                </a:effectLst>
                <a:cs typeface="Calibri" panose="020F0502020204030204" pitchFamily="34" charset="0"/>
              </a:rPr>
              <a:t>–the Jews.”</a:t>
            </a: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
        <p:nvSpPr>
          <p:cNvPr id="5" name="Text Box 4"/>
          <p:cNvSpPr txBox="1">
            <a:spLocks noChangeArrowheads="1"/>
          </p:cNvSpPr>
          <p:nvPr/>
        </p:nvSpPr>
        <p:spPr bwMode="auto">
          <a:xfrm>
            <a:off x="1562100" y="6059269"/>
            <a:ext cx="6019800" cy="646331"/>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Martin Luther, </a:t>
            </a:r>
            <a:r>
              <a:rPr lang="en-US" sz="1800" i="1" dirty="0">
                <a:effectLst>
                  <a:outerShdw blurRad="38100" dist="38100" dir="2700000" algn="tl">
                    <a:srgbClr val="000000">
                      <a:alpha val="43137"/>
                    </a:srgbClr>
                  </a:outerShdw>
                </a:effectLst>
                <a:latin typeface="Calibri" panose="020F0502020204030204" pitchFamily="34" charset="0"/>
              </a:rPr>
              <a:t>Concerning the Jews and Their Lies</a:t>
            </a:r>
            <a:r>
              <a:rPr lang="en-US" sz="1800" dirty="0">
                <a:effectLst>
                  <a:outerShdw blurRad="38100" dist="38100" dir="2700000" algn="tl">
                    <a:srgbClr val="000000">
                      <a:alpha val="43137"/>
                    </a:srgbClr>
                  </a:outerShdw>
                </a:effectLst>
                <a:latin typeface="Calibri" panose="020F0502020204030204" pitchFamily="34" charset="0"/>
              </a:rPr>
              <a:t>, cited in Michael Brown’s </a:t>
            </a:r>
            <a:r>
              <a:rPr lang="en-US" sz="1800" i="1" dirty="0">
                <a:effectLst>
                  <a:outerShdw blurRad="38100" dist="38100" dir="2700000" algn="tl">
                    <a:srgbClr val="000000">
                      <a:alpha val="43137"/>
                    </a:srgbClr>
                  </a:outerShdw>
                </a:effectLst>
                <a:latin typeface="Calibri" panose="020F0502020204030204" pitchFamily="34" charset="0"/>
              </a:rPr>
              <a:t>Our Hands Are Stained with Blood</a:t>
            </a:r>
            <a:r>
              <a:rPr lang="en-US" sz="1800" dirty="0">
                <a:effectLst>
                  <a:outerShdw blurRad="38100" dist="38100" dir="2700000" algn="tl">
                    <a:srgbClr val="000000">
                      <a:alpha val="43137"/>
                    </a:srgbClr>
                  </a:outerShdw>
                </a:effectLst>
                <a:latin typeface="Calibri" panose="020F0502020204030204" pitchFamily="34" charset="0"/>
              </a:rPr>
              <a:t>, pp. 14-15.</a:t>
            </a:r>
          </a:p>
        </p:txBody>
      </p:sp>
    </p:spTree>
    <p:extLst>
      <p:ext uri="{BB962C8B-B14F-4D97-AF65-F5344CB8AC3E}">
        <p14:creationId xmlns:p14="http://schemas.microsoft.com/office/powerpoint/2010/main" val="2395390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C55D601-F1B7-4E14-88BA-F8383CB30F6B}"/>
              </a:ext>
            </a:extLst>
          </p:cNvPr>
          <p:cNvSpPr txBox="1">
            <a:spLocks noChangeArrowheads="1"/>
          </p:cNvSpPr>
          <p:nvPr/>
        </p:nvSpPr>
        <p:spPr bwMode="auto">
          <a:xfrm>
            <a:off x="225083" y="1600200"/>
            <a:ext cx="8915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lvl="1" algn="just" eaLnBrk="1" hangingPunct="1">
              <a:lnSpc>
                <a:spcPct val="100000"/>
              </a:lnSpc>
              <a:spcBef>
                <a:spcPct val="20000"/>
              </a:spcBef>
              <a:buClr>
                <a:schemeClr val="tx1"/>
              </a:buClr>
            </a:pPr>
            <a:r>
              <a:rPr lang="en-US" sz="3200" b="0" kern="0">
                <a:solidFill>
                  <a:schemeClr val="tx1"/>
                </a:solidFill>
                <a:effectLst>
                  <a:outerShdw blurRad="38100" dist="38100" dir="2700000" algn="tl">
                    <a:srgbClr val="000000">
                      <a:alpha val="43137"/>
                    </a:srgbClr>
                  </a:outerShdw>
                </a:effectLst>
                <a:latin typeface="Calibri" panose="020F0502020204030204" pitchFamily="34" charset="0"/>
              </a:rPr>
              <a:t>“But here he [the rabbi] not only betrays his ignorance, but his utter stupidity, since God so blinded the whole people that they were like restive dogs. I have had much conversation with many Jews: I have never seen either a drop of piety or a grain of truth or ingenuousness—nay, I have never found common sense in any Jew. But this fellow, who seems so sharp and ingenious, displays his own impudence to his great disgrace.”</a:t>
            </a:r>
            <a:endParaRPr lang="en-US" altLang="en-US" sz="3200" b="0" kern="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1" name="Rectangle 3">
            <a:extLst>
              <a:ext uri="{FF2B5EF4-FFF2-40B4-BE49-F238E27FC236}">
                <a16:creationId xmlns:a16="http://schemas.microsoft.com/office/drawing/2014/main" id="{526D8101-05F6-49D0-B8A4-2D7D5187BD01}"/>
              </a:ext>
            </a:extLst>
          </p:cNvPr>
          <p:cNvSpPr txBox="1">
            <a:spLocks noChangeArrowheads="1"/>
          </p:cNvSpPr>
          <p:nvPr/>
        </p:nvSpPr>
        <p:spPr bwMode="auto">
          <a:xfrm>
            <a:off x="1676400" y="2286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buNone/>
              <a:defRPr/>
            </a:pPr>
            <a:r>
              <a:rPr lang="en-US" sz="4000" kern="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i="1" kern="0" dirty="0">
                <a:effectLst>
                  <a:outerShdw blurRad="38100" dist="38100" dir="2700000" algn="tl">
                    <a:srgbClr val="000000">
                      <a:alpha val="43137"/>
                    </a:srgbClr>
                  </a:outerShdw>
                </a:effectLst>
              </a:rPr>
              <a:t>Commentary on the Prophet Daniel </a:t>
            </a:r>
            <a:r>
              <a:rPr lang="en-US" sz="1600" kern="0" dirty="0">
                <a:effectLst>
                  <a:outerShdw blurRad="38100" dist="38100" dir="2700000" algn="tl">
                    <a:srgbClr val="000000">
                      <a:alpha val="43137"/>
                    </a:srgbClr>
                  </a:outerShdw>
                </a:effectLst>
              </a:rPr>
              <a:t>(Vol 1, p. 185). Bellingham, WA: Logos Bible Software. Commentary on Daniel 2:44-45. (2010).</a:t>
            </a:r>
          </a:p>
        </p:txBody>
      </p:sp>
      <p:pic>
        <p:nvPicPr>
          <p:cNvPr id="12" name="Picture 11">
            <a:extLst>
              <a:ext uri="{FF2B5EF4-FFF2-40B4-BE49-F238E27FC236}">
                <a16:creationId xmlns:a16="http://schemas.microsoft.com/office/drawing/2014/main" id="{73A22865-157C-4766-AE62-210570B58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766735" cy="1097280"/>
          </a:xfrm>
          <a:prstGeom prst="rect">
            <a:avLst/>
          </a:prstGeom>
        </p:spPr>
      </p:pic>
    </p:spTree>
    <p:extLst>
      <p:ext uri="{BB962C8B-B14F-4D97-AF65-F5344CB8AC3E}">
        <p14:creationId xmlns:p14="http://schemas.microsoft.com/office/powerpoint/2010/main" val="18685479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914400" y="2514600"/>
            <a:ext cx="7315200" cy="3124200"/>
          </a:xfrm>
        </p:spPr>
        <p:txBody>
          <a:bodyPr anchor="t"/>
          <a:lstStyle/>
          <a:p>
            <a:pPr lvl="1" algn="just" eaLnBrk="1" hangingPunct="1">
              <a:lnSpc>
                <a:spcPct val="100000"/>
              </a:lnSpc>
              <a:spcBef>
                <a:spcPct val="20000"/>
              </a:spcBef>
              <a:buClr>
                <a:schemeClr val="tx1"/>
              </a:buClr>
            </a:pPr>
            <a:r>
              <a:rPr lang="en-US" sz="3600" b="0" dirty="0">
                <a:solidFill>
                  <a:schemeClr val="tx1"/>
                </a:solidFill>
                <a:effectLst>
                  <a:outerShdw blurRad="38100" dist="38100" dir="2700000" algn="tl">
                    <a:srgbClr val="000000">
                      <a:alpha val="43137"/>
                    </a:srgbClr>
                  </a:outerShdw>
                </a:effectLst>
                <a:latin typeface="Calibri" panose="020F0502020204030204" pitchFamily="34" charset="0"/>
              </a:rPr>
              <a:t>Calvin repeatedly refers to the Jews as “profane unholy sacrilegious dogs,” describing them as “a barbarous nation” and “the people of Israel rejected by God.”</a:t>
            </a:r>
            <a:endParaRPr lang="en-US" altLang="en-US" sz="3600" b="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990600" y="228600"/>
            <a:ext cx="7162800" cy="1981200"/>
          </a:xfrm>
        </p:spPr>
        <p:txBody>
          <a:bodyPr/>
          <a:lstStyle/>
          <a:p>
            <a:pPr marL="0" indent="0" algn="ctr" eaLnBrk="1" hangingPunct="1">
              <a:buNone/>
              <a:defRPr/>
            </a:pPr>
            <a:r>
              <a:rPr lang="en-US" sz="40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dirty="0"/>
              <a:t>1. John Calvin, </a:t>
            </a:r>
            <a:r>
              <a:rPr lang="en-US" sz="1600" dirty="0" err="1"/>
              <a:t>Ioannis</a:t>
            </a:r>
            <a:r>
              <a:rPr lang="en-US" sz="1600" dirty="0"/>
              <a:t> </a:t>
            </a:r>
            <a:r>
              <a:rPr lang="en-US" sz="1600" dirty="0" err="1"/>
              <a:t>Calvini</a:t>
            </a:r>
            <a:r>
              <a:rPr lang="en-US" sz="1600" dirty="0"/>
              <a:t> opera </a:t>
            </a:r>
            <a:r>
              <a:rPr lang="en-US" sz="1600" dirty="0" err="1"/>
              <a:t>quae</a:t>
            </a:r>
            <a:r>
              <a:rPr lang="en-US" sz="1600" dirty="0"/>
              <a:t> </a:t>
            </a:r>
            <a:r>
              <a:rPr lang="en-US" sz="1600" dirty="0" err="1"/>
              <a:t>supersunt</a:t>
            </a:r>
            <a:r>
              <a:rPr lang="en-US" sz="1600" dirty="0"/>
              <a:t> Omnia, 50, 307; Sermon on Gal. 1:6–8; quoted in </a:t>
            </a:r>
            <a:r>
              <a:rPr lang="en-US" sz="1600" dirty="0" err="1"/>
              <a:t>Selderhuis</a:t>
            </a:r>
            <a:r>
              <a:rPr lang="en-US" sz="1600" dirty="0"/>
              <a:t>, Calvin Handbook, 145; 2.  John Calvin, </a:t>
            </a:r>
            <a:r>
              <a:rPr lang="en-US" sz="1600" dirty="0" err="1"/>
              <a:t>Supplementa</a:t>
            </a:r>
            <a:r>
              <a:rPr lang="en-US" sz="1600" dirty="0"/>
              <a:t> </a:t>
            </a:r>
            <a:r>
              <a:rPr lang="en-US" sz="1600" dirty="0" err="1"/>
              <a:t>Calviniana</a:t>
            </a:r>
            <a:r>
              <a:rPr lang="en-US" sz="1600" dirty="0"/>
              <a:t>, V, 145, 10; Sermon on Mic. 40b–11; quoted in </a:t>
            </a:r>
            <a:r>
              <a:rPr lang="en-US" sz="1600" dirty="0" err="1"/>
              <a:t>Selderhuis</a:t>
            </a:r>
            <a:r>
              <a:rPr lang="en-US" sz="1600" dirty="0"/>
              <a:t>, Calvin Handbook, 145; 3. John Calvin, </a:t>
            </a:r>
            <a:r>
              <a:rPr lang="en-US" sz="1600" dirty="0" err="1"/>
              <a:t>Ioannis</a:t>
            </a:r>
            <a:r>
              <a:rPr lang="en-US" sz="1600" dirty="0"/>
              <a:t> </a:t>
            </a:r>
            <a:r>
              <a:rPr lang="en-US" sz="1600" dirty="0" err="1"/>
              <a:t>Calvini</a:t>
            </a:r>
            <a:r>
              <a:rPr lang="en-US" sz="1600" dirty="0"/>
              <a:t> opera </a:t>
            </a:r>
            <a:r>
              <a:rPr lang="en-US" sz="1600" dirty="0" err="1"/>
              <a:t>quae</a:t>
            </a:r>
            <a:r>
              <a:rPr lang="en-US" sz="1600" dirty="0"/>
              <a:t> </a:t>
            </a:r>
            <a:r>
              <a:rPr lang="en-US" sz="1600" dirty="0" err="1"/>
              <a:t>supersunt</a:t>
            </a:r>
            <a:r>
              <a:rPr lang="en-US" sz="1600" dirty="0"/>
              <a:t> Omnia, 27, 6; Sermon on Deut. 10:1–8; quoted in </a:t>
            </a:r>
            <a:r>
              <a:rPr lang="en-US" sz="1600" dirty="0" err="1"/>
              <a:t>Selderhuis</a:t>
            </a:r>
            <a:r>
              <a:rPr lang="en-US" sz="1600" dirty="0"/>
              <a:t>, Calvin Handbook, 145.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766735" cy="1097280"/>
          </a:xfrm>
          <a:prstGeom prst="rect">
            <a:avLst/>
          </a:prstGeom>
        </p:spPr>
      </p:pic>
    </p:spTree>
    <p:extLst>
      <p:ext uri="{BB962C8B-B14F-4D97-AF65-F5344CB8AC3E}">
        <p14:creationId xmlns:p14="http://schemas.microsoft.com/office/powerpoint/2010/main" val="1357422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345556356"/>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2548051012"/>
      </p:ext>
    </p:extLst>
  </p:cSld>
  <p:clrMapOvr>
    <a:masterClrMapping/>
  </p:clrMapOvr>
  <p:transition>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420894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2963578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941" y="48768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90600"/>
            <a:ext cx="2250317" cy="1963995"/>
          </a:xfrm>
          <a:prstGeom prst="rect">
            <a:avLst/>
          </a:prstGeom>
        </p:spPr>
      </p:pic>
    </p:spTree>
    <p:extLst>
      <p:ext uri="{BB962C8B-B14F-4D97-AF65-F5344CB8AC3E}">
        <p14:creationId xmlns:p14="http://schemas.microsoft.com/office/powerpoint/2010/main" val="278455251"/>
      </p:ext>
    </p:extLst>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778515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5503</TotalTime>
  <Words>5130</Words>
  <Application>Microsoft Office PowerPoint</Application>
  <PresentationFormat>On-screen Show (4:3)</PresentationFormat>
  <Paragraphs>521</Paragraphs>
  <Slides>71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 Narrow</vt:lpstr>
      <vt:lpstr>Calibri</vt:lpstr>
      <vt:lpstr>Times New Roman</vt:lpstr>
      <vt:lpstr>Wingdings</vt:lpstr>
      <vt:lpstr>Generic</vt:lpstr>
      <vt:lpstr>The Protestant Reformation: The Good, The Bad, and The Ugly Session 9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What Caused the Shift Into Allegorism?</vt:lpstr>
      <vt:lpstr>Overview</vt:lpstr>
      <vt:lpstr>III. The Dark Ages (or the Middle Ages)</vt:lpstr>
      <vt:lpstr>Overview</vt:lpstr>
      <vt:lpstr>IV. Contribution of the Protestant Reformers</vt:lpstr>
      <vt:lpstr>NEXT WEEK</vt:lpstr>
      <vt:lpstr>V. The Reformers’ Incomplete Revolution</vt:lpstr>
      <vt:lpstr>V. The Reformers’ Incomplete Revolution</vt:lpstr>
      <vt:lpstr>PowerPoint Presentation</vt:lpstr>
      <vt:lpstr>PowerPoint Presentation</vt:lpstr>
      <vt:lpstr>PowerPoint Presentation</vt:lpstr>
      <vt:lpstr>“And the flood was forty days, etc. Moses conspicuously insists on this fact, in order to show that the whole world was immersed in the waters.”</vt:lpstr>
      <vt:lpstr>V. The Reformers’ Incomplete Revolution</vt:lpstr>
      <vt:lpstr>PowerPoint Presentation</vt:lpstr>
      <vt:lpstr>V. The Reformers’ Incomplete Revolution</vt:lpstr>
      <vt:lpstr>V. The Reformers’ Incomplete Revolution</vt:lpstr>
      <vt:lpstr>PowerPoint Presentation</vt:lpstr>
      <vt:lpstr>“Augustine is so wholly with me, that if I wished to write a confession of my faith, I could do so with all fullness and satisfaction to myself out of his writings.”</vt:lpstr>
      <vt:lpstr>PowerPoint Presentation</vt:lpstr>
      <vt:lpstr>“But by this public call, the Gentiles were not only made equal to the Jews, but seemed to be substituted into their place, as if the Jews had been dead.”</vt:lpstr>
      <vt:lpstr>In his sermon on 2 Samuel 24:24, Calvin declares: “Now the Jews are cut off like rotten limbs. We have taken their place.”</vt:lpstr>
      <vt:lpstr>Calvin also declares them [Israel] to be “cut off from everything,” adding haughtily, “and we have succeeded them in their place.”</vt:lpstr>
      <vt:lpstr>“This passage is explained in various ways. I pass by the dreams of the Jews, who apply all passages of this kind to the temporal reign of the Messiah, which they have contrived by their own imagination.... I willingly view this passage as referring to Judea, and afterwards to other parts of the world....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refer to the kingdom of Christ; and in no other light could it be viewed, if we compare it with other prophecies.”</vt:lpstr>
      <vt:lpstr>“Here the Prophet describes the felicity which shall be under the reign of Christ: and we know that whenever the Prophets set forth promises of a happy and prosperous state to God’s people, they adopt metaphorical expressions, and say, that abundance of all good things shall flow, that there shall be the most fruitful produce, that provisions shall be bountifully supplied; for they accommodated their mode of speaking to the notions of that ancient people; it is therefore no wonder if they sometimes speak to them as to children. At the same time, the Spirit under these figurative expressions declares, that the kingdom of Christ shall in every way be happy and blessed, or that the Church of God, which means the same thing, shall be blessed, when Christ shall begin to reign.”</vt:lpstr>
      <vt:lpstr>“For as we are dull and entangled in earthly thoughts, our minds can hardly rise up to heaven, though the Lord with a clear voice invites us to himself. The Prophet then, in order to aid our weakness, adds a vivid representation, as though God stood before their eyes. Stand, he says, shall his feet on the mount of Olives. He does not here promise a miracle, such as even the ignorant might conceive to be literal; 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 highly figurative language, he therefore accommodates himself, as I have said, to the capacity of our flesh.”</vt:lpstr>
      <vt:lpstr>PowerPoint Presentation</vt:lpstr>
      <vt:lpstr>PowerPoint Presentation</vt:lpstr>
      <vt:lpstr>V. The Reformers’ Incomplete Revolution</vt:lpstr>
      <vt:lpstr>PowerPoint Presentation</vt:lpstr>
      <vt:lpstr>PowerPoint Presentation</vt:lpstr>
      <vt:lpstr>V. The Reformers’ Incomplete Revolution</vt:lpstr>
      <vt:lpstr>PowerPoint Presentation</vt:lpstr>
      <vt:lpstr>V. The Reformers’ Incomplete Revolution</vt:lpstr>
      <vt:lpstr>V. The Reformers’ Incomplete Revolution</vt:lpstr>
      <vt:lpstr>PowerPoint Presentation</vt:lpstr>
      <vt:lpstr>PowerPoint Presentation</vt:lpstr>
      <vt:lpstr>V. The Reformers’ Incomplete Revolution</vt:lpstr>
      <vt:lpstr>PowerPoint Presentation</vt:lpstr>
      <vt:lpstr>PowerPoint Presentation</vt:lpstr>
      <vt:lpstr>V. The Reformers’ Incomplete Revolution</vt:lpstr>
      <vt:lpstr>PowerPoint Presentation</vt:lpstr>
      <vt:lpstr>PowerPoint Presentation</vt:lpstr>
      <vt:lpstr>“Augustine is so wholly with me, that if I wished to write a confession of my faith, I could do so with all fullness and satisfaction to myself out of his writings.”</vt:lpstr>
      <vt:lpstr>PowerPoint Presentation</vt:lpstr>
      <vt:lpstr>PowerPoint Presentation</vt:lpstr>
      <vt:lpstr>The Encyclopaedia Judaica refers to Calvin’s “despotic theocratic regime in Geneva.”</vt:lpstr>
      <vt:lpstr>“The execution of Servetus is the greatest blot on Calvin’s life” and reveals “that vindictive streak which sometimes disgraced the character of the Reformer.”</vt:lpstr>
      <vt:lpstr>V. The Reformers’ Incomplete Revolution</vt:lpstr>
      <vt:lpstr>Christian Anti-Semitism</vt:lpstr>
      <vt:lpstr>Christian Anti-Semitism</vt:lpstr>
      <vt:lpstr>Christian Anti-Semitism</vt:lpstr>
      <vt:lpstr>Christian Anti-Semitism</vt:lpstr>
      <vt:lpstr>PowerPoint Presentation</vt:lpstr>
      <vt:lpstr>Calvin repeatedly refers to the Jews as “profane unholy sacrilegious dogs,” describing them as “a barbarous nation” and “the people of Israel rejected by God.”</vt:lpstr>
      <vt:lpstr>V. The Reformers’ Incomplete Revolution</vt:lpstr>
      <vt:lpstr>V. The Reformers’ Incomplete Revolution</vt:lpstr>
      <vt:lpstr>CONCLUSION</vt:lpstr>
      <vt:lpstr>V. The Reformers’ Incomplete Revolution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Jim McGowan</cp:lastModifiedBy>
  <cp:revision>534</cp:revision>
  <cp:lastPrinted>2017-08-10T12:38:52Z</cp:lastPrinted>
  <dcterms:created xsi:type="dcterms:W3CDTF">1601-01-01T00:00:00Z</dcterms:created>
  <dcterms:modified xsi:type="dcterms:W3CDTF">2017-08-10T12:39:45Z</dcterms:modified>
</cp:coreProperties>
</file>