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0" r:id="rId2"/>
  </p:sldMasterIdLst>
  <p:notesMasterIdLst>
    <p:notesMasterId r:id="rId41"/>
  </p:notesMasterIdLst>
  <p:handoutMasterIdLst>
    <p:handoutMasterId r:id="rId42"/>
  </p:handoutMasterIdLst>
  <p:sldIdLst>
    <p:sldId id="2408" r:id="rId3"/>
    <p:sldId id="2409" r:id="rId4"/>
    <p:sldId id="3389" r:id="rId5"/>
    <p:sldId id="3025" r:id="rId6"/>
    <p:sldId id="3026" r:id="rId7"/>
    <p:sldId id="2563" r:id="rId8"/>
    <p:sldId id="3395" r:id="rId9"/>
    <p:sldId id="3260" r:id="rId10"/>
    <p:sldId id="3261" r:id="rId11"/>
    <p:sldId id="3358" r:id="rId12"/>
    <p:sldId id="3362" r:id="rId13"/>
    <p:sldId id="2391" r:id="rId14"/>
    <p:sldId id="3363" r:id="rId15"/>
    <p:sldId id="3372" r:id="rId16"/>
    <p:sldId id="3390" r:id="rId17"/>
    <p:sldId id="3060" r:id="rId18"/>
    <p:sldId id="3392" r:id="rId19"/>
    <p:sldId id="3393" r:id="rId20"/>
    <p:sldId id="3394" r:id="rId21"/>
    <p:sldId id="3378" r:id="rId22"/>
    <p:sldId id="3364" r:id="rId23"/>
    <p:sldId id="3379" r:id="rId24"/>
    <p:sldId id="3400" r:id="rId25"/>
    <p:sldId id="3401" r:id="rId26"/>
    <p:sldId id="3402" r:id="rId27"/>
    <p:sldId id="3368" r:id="rId28"/>
    <p:sldId id="3369" r:id="rId29"/>
    <p:sldId id="3380" r:id="rId30"/>
    <p:sldId id="3370" r:id="rId31"/>
    <p:sldId id="3381" r:id="rId32"/>
    <p:sldId id="3371" r:id="rId33"/>
    <p:sldId id="3382" r:id="rId34"/>
    <p:sldId id="3365" r:id="rId35"/>
    <p:sldId id="3383" r:id="rId36"/>
    <p:sldId id="3399" r:id="rId37"/>
    <p:sldId id="3366" r:id="rId38"/>
    <p:sldId id="2902" r:id="rId39"/>
    <p:sldId id="3375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FF"/>
    <a:srgbClr val="FFFF99"/>
    <a:srgbClr val="0000CC"/>
    <a:srgbClr val="006600"/>
    <a:srgbClr val="0000FF"/>
    <a:srgbClr val="99FF66"/>
    <a:srgbClr val="3399FF"/>
    <a:srgbClr val="A5002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165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7-02T16:51:47.769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32788 3802 6720,'0'-33'-1728,"-33"33"-128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E2D50-666F-46BE-AAA7-E2822205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8/13/2017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8/13/2017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4852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1063-0A8B-496C-999C-539FB0DFA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60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64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657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536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119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81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73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91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908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28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832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131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8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7" r:id="rId12"/>
    <p:sldLayoutId id="2147483678" r:id="rId13"/>
    <p:sldLayoutId id="2147483679" r:id="rId14"/>
    <p:sldLayoutId id="2147483695" r:id="rId15"/>
    <p:sldLayoutId id="2147483696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408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363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103053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824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421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519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72390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b="1" u="sng" dirty="0">
                <a:solidFill>
                  <a:srgbClr val="FFFFCC"/>
                </a:solidFill>
              </a:rPr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10-12: Cyrus of Media – Persia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73982365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  <a:endParaRPr kumimoji="1" lang="en-US" altLang="en-US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0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92745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Daniel’s Age</a:t>
                      </a:r>
                      <a:endParaRPr kumimoji="0" lang="en-US" sz="3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9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7842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284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75"/>
            <a:ext cx="5981700" cy="19653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48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4419600"/>
            <a:ext cx="4346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3DFD5FEC-053A-4894-B8E1-4032BDB9A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343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SETTING : PROPHETIC</a:t>
            </a:r>
            <a:br>
              <a:rPr lang="en-US" altLang="en-US" sz="3600" dirty="0"/>
            </a:br>
            <a:r>
              <a:rPr lang="en-US" altLang="en-US" sz="3200" dirty="0"/>
              <a:t>V.2</a:t>
            </a:r>
            <a:endParaRPr lang="en-US" altLang="en-US" sz="3600" dirty="0"/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ADAF4F88-4F21-4ECF-86C4-4E15FDFB2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70 YEAR CAPTIVITY ABOUT TO END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Jeremiah 25:11; 29:10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Prophecy provides important information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Prophecy gives insight into current events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Why 70 years?</a:t>
            </a:r>
          </a:p>
          <a:p>
            <a:pPr marL="857250" lvl="2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</a:rPr>
              <a:t>Lev. 25:1-5; 26:33-35; 2 Chron. 36:21</a:t>
            </a:r>
          </a:p>
        </p:txBody>
      </p:sp>
      <p:pic>
        <p:nvPicPr>
          <p:cNvPr id="4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195951-F31D-4140-BE15-F82D8CA0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768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5670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67" y="167357"/>
            <a:ext cx="8315665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50"/>
    </mc:Choice>
    <mc:Fallback xmlns="">
      <p:transition advTm="1145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80639" y="417316"/>
            <a:ext cx="8382727" cy="602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436114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228600" y="228601"/>
            <a:ext cx="86868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19:5-6</a:t>
            </a:r>
          </a:p>
          <a:p>
            <a:pPr marL="0" indent="0" algn="just">
              <a:buNone/>
              <a:defRPr/>
            </a:pPr>
            <a:r>
              <a:rPr lang="en-US" kern="0" dirty="0"/>
              <a:t>“Now then, </a:t>
            </a:r>
            <a:r>
              <a:rPr lang="en-US" b="1" u="sng" dirty="0">
                <a:solidFill>
                  <a:srgbClr val="FFFFCC"/>
                </a:solidFill>
              </a:rPr>
              <a:t>if</a:t>
            </a:r>
            <a:r>
              <a:rPr lang="en-US" kern="0" dirty="0"/>
              <a:t> you will indeed obey My voice and keep My covenant, </a:t>
            </a:r>
            <a:r>
              <a:rPr lang="en-US" b="1" u="sng" dirty="0">
                <a:solidFill>
                  <a:srgbClr val="FFFFCC"/>
                </a:solidFill>
              </a:rPr>
              <a:t>then</a:t>
            </a:r>
            <a:r>
              <a:rPr lang="en-US" kern="0" dirty="0"/>
              <a:t> you shall be My own possession among all the peoples, for all the earth is Mine; and you shall be to Me a kingdom of priests and a holy nation.’ These are the words that you shall speak to the sons of Israel.”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814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19632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algn="ctr"/>
            <a:r>
              <a:rPr lang="en-US" sz="4000" dirty="0"/>
              <a:t>Six Parts of a Suzerain-Vassal Treaty in Deuteronomy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28800"/>
            <a:ext cx="6019800" cy="4571999"/>
          </a:xfrm>
          <a:noFill/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</a:rPr>
              <a:t>Preamble (1:1-5)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</a:rPr>
              <a:t>Prologue (1:6</a:t>
            </a:r>
            <a:r>
              <a:rPr lang="en-US" sz="2800" dirty="0">
                <a:effectLst/>
                <a:cs typeface="Times New Roman" pitchFamily="18" charset="0"/>
              </a:rPr>
              <a:t>–4:40)</a:t>
            </a:r>
            <a:endParaRPr lang="en-US" sz="2800" dirty="0">
              <a:effectLst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</a:rPr>
              <a:t>Covenant obligations (5</a:t>
            </a:r>
            <a:r>
              <a:rPr lang="en-US" sz="2800" dirty="0">
                <a:effectLst/>
                <a:cs typeface="Times New Roman" pitchFamily="18" charset="0"/>
              </a:rPr>
              <a:t>–26)</a:t>
            </a:r>
            <a:endParaRPr lang="en-US" sz="2800" dirty="0">
              <a:effectLst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</a:rPr>
              <a:t>Storage and reading instructions (27:2-3; 31:9, 24, 26)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</a:rPr>
              <a:t>Witnesses (32:1)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b="1" i="1" u="sng" dirty="0">
                <a:solidFill>
                  <a:srgbClr val="FFFFCC"/>
                </a:solidFill>
                <a:effectLst/>
              </a:rPr>
              <a:t>Blessings and curses (28)</a:t>
            </a:r>
          </a:p>
        </p:txBody>
      </p:sp>
      <p:pic>
        <p:nvPicPr>
          <p:cNvPr id="5" name="Picture 4" descr="C:\Documents and Settings\Owner\Application Data\Microsoft\Media Catalog\Downloaded Clips\cl0\SY0146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9924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03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181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36591"/>
            <a:ext cx="8077200" cy="2825809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090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902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4802865D-A5E3-4558-87BF-F297B615F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CONFESSION OF SIN</a:t>
            </a:r>
            <a:br>
              <a:rPr lang="en-US" altLang="en-US" sz="3600" dirty="0"/>
            </a:br>
            <a:r>
              <a:rPr lang="en-US" altLang="en-US" sz="3200" dirty="0"/>
              <a:t>V.3-10</a:t>
            </a:r>
            <a:endParaRPr lang="en-US" altLang="en-US" sz="3600" dirty="0"/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68FF772E-1D7A-4BD9-9187-AF30DB751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V.3	</a:t>
            </a:r>
            <a:r>
              <a:rPr lang="en-US" altLang="en-US" sz="3000" dirty="0">
                <a:solidFill>
                  <a:srgbClr val="FFFFFF"/>
                </a:solidFill>
              </a:rPr>
              <a:t>Repentance (2 Chron. 7:14)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V.4	</a:t>
            </a:r>
            <a:r>
              <a:rPr lang="en-US" altLang="en-US" sz="3000" dirty="0">
                <a:solidFill>
                  <a:srgbClr val="FFFFFF"/>
                </a:solidFill>
              </a:rPr>
              <a:t>Appeal to the Covenant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V.5	</a:t>
            </a:r>
            <a:r>
              <a:rPr lang="en-US" altLang="en-US" sz="3000" dirty="0">
                <a:solidFill>
                  <a:srgbClr val="FFFFFF"/>
                </a:solidFill>
              </a:rPr>
              <a:t>We (32 times); Acknowledgment of 	      rebellion against covenant  (Lev. 26, Dt. 28)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V.6	</a:t>
            </a:r>
            <a:r>
              <a:rPr lang="en-US" altLang="en-US" sz="3000" dirty="0">
                <a:solidFill>
                  <a:srgbClr val="FFFFFF"/>
                </a:solidFill>
              </a:rPr>
              <a:t>Function of a prophet, ignored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V.7	</a:t>
            </a:r>
            <a:r>
              <a:rPr lang="en-US" altLang="en-US" sz="3000" dirty="0">
                <a:solidFill>
                  <a:srgbClr val="FFFFFF"/>
                </a:solidFill>
              </a:rPr>
              <a:t>Deut. 28:49, 64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V.8-10</a:t>
            </a:r>
            <a:r>
              <a:rPr lang="en-US" altLang="en-US" sz="3000" dirty="0">
                <a:solidFill>
                  <a:srgbClr val="FFFFFF"/>
                </a:solidFill>
              </a:rPr>
              <a:t> 	We</a:t>
            </a:r>
          </a:p>
        </p:txBody>
      </p:sp>
      <p:pic>
        <p:nvPicPr>
          <p:cNvPr id="7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CC8E162B-4332-4CF4-A941-CE882CBE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10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9353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42458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DAED52DA-8C34-4ECB-8FD2-E906FEC05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ACKNOWLEDGMENT OF JUDGMENT </a:t>
            </a:r>
            <a:r>
              <a:rPr lang="en-US" altLang="en-US" sz="3200" dirty="0"/>
              <a:t>V.11-14</a:t>
            </a:r>
            <a:endParaRPr lang="en-US" altLang="en-US" sz="3600" dirty="0"/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A4C5623B-DFBC-40DD-8CDC-848EB6952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0" y="1600200"/>
            <a:ext cx="5143500" cy="2057400"/>
          </a:xfrm>
        </p:spPr>
        <p:txBody>
          <a:bodyPr/>
          <a:lstStyle/>
          <a:p>
            <a:pPr marL="1376363" indent="-1376363" eaLnBrk="1" hangingPunct="1">
              <a:spcBef>
                <a:spcPts val="0"/>
              </a:spcBef>
              <a:spcAft>
                <a:spcPts val="3600"/>
              </a:spcAft>
              <a:buNone/>
            </a:pPr>
            <a:r>
              <a:rPr lang="en-US" altLang="en-US" dirty="0">
                <a:solidFill>
                  <a:schemeClr val="tx2"/>
                </a:solidFill>
                <a:ea typeface="+mj-ea"/>
                <a:cs typeface="+mj-cs"/>
              </a:rPr>
              <a:t>V.11	</a:t>
            </a:r>
            <a:r>
              <a:rPr lang="en-US" altLang="en-US" dirty="0">
                <a:ea typeface="+mj-ea"/>
                <a:cs typeface="+mj-cs"/>
              </a:rPr>
              <a:t>CURSE-Dt. 28:15-68</a:t>
            </a:r>
          </a:p>
          <a:p>
            <a:pPr marL="1376363" indent="-1376363" eaLnBrk="1" hangingPunct="1">
              <a:spcBef>
                <a:spcPts val="0"/>
              </a:spcBef>
              <a:spcAft>
                <a:spcPts val="3600"/>
              </a:spcAft>
              <a:buNone/>
            </a:pPr>
            <a:r>
              <a:rPr lang="en-US" altLang="en-US" dirty="0">
                <a:solidFill>
                  <a:schemeClr val="tx2"/>
                </a:solidFill>
                <a:ea typeface="+mj-ea"/>
                <a:cs typeface="+mj-cs"/>
              </a:rPr>
              <a:t>V.12-14	</a:t>
            </a:r>
            <a:r>
              <a:rPr lang="en-US" altLang="en-US" dirty="0">
                <a:ea typeface="+mj-ea"/>
                <a:cs typeface="+mj-cs"/>
              </a:rPr>
              <a:t>MOSAIC COVENANT</a:t>
            </a:r>
          </a:p>
        </p:txBody>
      </p:sp>
      <p:pic>
        <p:nvPicPr>
          <p:cNvPr id="5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5520EB57-3191-43ED-B078-65465FB2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7726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dirty="0"/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7710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3D328411-3A10-49B6-B5A9-6FBA26F1E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6388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REQUEST FOR DIVINE MERCY</a:t>
            </a:r>
            <a:br>
              <a:rPr lang="en-US" altLang="en-US" sz="3600" dirty="0"/>
            </a:br>
            <a:r>
              <a:rPr lang="en-US" altLang="en-US" sz="3200" dirty="0"/>
              <a:t>V.15-19</a:t>
            </a:r>
            <a:endParaRPr lang="en-US" altLang="en-US" sz="3600" dirty="0"/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62817E9C-96D3-44D2-A7E9-EE2921306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8610600" cy="44958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V.15	</a:t>
            </a:r>
            <a:r>
              <a:rPr lang="en-US" altLang="en-US" sz="3000" dirty="0">
                <a:ea typeface="+mj-ea"/>
                <a:cs typeface="+mj-cs"/>
              </a:rPr>
              <a:t>God’s past covenant faithfulness; ex. 2:23-24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V.16	</a:t>
            </a:r>
            <a:r>
              <a:rPr lang="en-US" altLang="en-US" sz="3000" dirty="0">
                <a:ea typeface="+mj-ea"/>
                <a:cs typeface="+mj-cs"/>
              </a:rPr>
              <a:t>Jerusalem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V.17	</a:t>
            </a:r>
            <a:r>
              <a:rPr lang="en-US" altLang="en-US" sz="3000" dirty="0">
                <a:ea typeface="+mj-ea"/>
                <a:cs typeface="+mj-cs"/>
              </a:rPr>
              <a:t>Sanctuary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V.18	</a:t>
            </a:r>
            <a:r>
              <a:rPr lang="en-US" altLang="en-US" sz="3000" dirty="0">
                <a:ea typeface="+mj-ea"/>
                <a:cs typeface="+mj-cs"/>
              </a:rPr>
              <a:t>Daniel approached god on the basis of his grace and  not human merit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V.19	</a:t>
            </a:r>
            <a:r>
              <a:rPr lang="en-US" altLang="en-US" sz="3000" dirty="0">
                <a:ea typeface="+mj-ea"/>
                <a:cs typeface="+mj-cs"/>
              </a:rPr>
              <a:t>The </a:t>
            </a:r>
            <a:r>
              <a:rPr lang="en-US" altLang="en-US" sz="3000" dirty="0" err="1">
                <a:ea typeface="+mj-ea"/>
                <a:cs typeface="+mj-cs"/>
              </a:rPr>
              <a:t>jewish</a:t>
            </a:r>
            <a:r>
              <a:rPr lang="en-US" altLang="en-US" sz="3000" dirty="0">
                <a:ea typeface="+mj-ea"/>
                <a:cs typeface="+mj-cs"/>
              </a:rPr>
              <a:t> people</a:t>
            </a:r>
          </a:p>
        </p:txBody>
      </p:sp>
      <p:pic>
        <p:nvPicPr>
          <p:cNvPr id="7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0EE17C88-F072-4BFA-BE51-4CB995D0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09207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0580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56E908E9-1527-4210-9A20-81624022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029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THE ARRIVAL OF GABRIEL</a:t>
            </a:r>
            <a:br>
              <a:rPr lang="en-US" altLang="en-US" sz="3600" dirty="0"/>
            </a:br>
            <a:r>
              <a:rPr lang="en-US" altLang="en-US" sz="3200" dirty="0"/>
              <a:t>V.20-23</a:t>
            </a:r>
            <a:endParaRPr lang="en-US" altLang="en-US" sz="3600" dirty="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BEA1553A-2424-4A5F-BADE-D2B94523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98064"/>
            <a:ext cx="7353300" cy="5031336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V.20-21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is the </a:t>
            </a:r>
            <a:r>
              <a:rPr lang="en-US" altLang="en-US" sz="2800" dirty="0" err="1">
                <a:solidFill>
                  <a:srgbClr val="FFFFFF"/>
                </a:solidFill>
              </a:rPr>
              <a:t>mediary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Gabriel’s previous involvement (8:16)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V.22</a:t>
            </a:r>
            <a:r>
              <a:rPr lang="en-US" altLang="en-US" sz="2800" dirty="0">
                <a:solidFill>
                  <a:srgbClr val="FFFFFF"/>
                </a:solidFill>
              </a:rPr>
              <a:t> 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came to give Daniel insight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Daniel’s misconception of the kingdom’s coming after 70 years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V.23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 is highly esteemed</a:t>
            </a:r>
          </a:p>
        </p:txBody>
      </p:sp>
      <p:pic>
        <p:nvPicPr>
          <p:cNvPr id="22535" name="Picture 4" descr="C:\WINDOWS\Application Data\Microsoft\Media Catalog\Downloaded Clips\cl26\j0096193.wmf">
            <a:extLst>
              <a:ext uri="{FF2B5EF4-FFF2-40B4-BE49-F238E27FC236}">
                <a16:creationId xmlns:a16="http://schemas.microsoft.com/office/drawing/2014/main" id="{623D4A05-2E60-45B7-A038-0D9471AA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344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F540D959-84B5-409E-8BA3-A3AF412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3554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7833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74295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3097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6399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Aramaic </a:t>
            </a:r>
            <a:r>
              <a:rPr lang="en-US" sz="3400" b="1" i="1" u="sng" dirty="0">
                <a:solidFill>
                  <a:srgbClr val="FFFFCC"/>
                </a:solidFill>
                <a:ea typeface="+mn-ea"/>
                <a:cs typeface="+mn-cs"/>
              </a:rPr>
              <a:t>chiasm</a:t>
            </a: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 (2-7)</a:t>
            </a:r>
          </a:p>
        </p:txBody>
      </p:sp>
      <p:pic>
        <p:nvPicPr>
          <p:cNvPr id="2457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alphaUcPeriod" startAt="2"/>
            </a:pPr>
            <a:r>
              <a:rPr lang="en-US" sz="360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(2)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(4)</a:t>
            </a:r>
            <a:endParaRPr lang="en-US" b="1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(5)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662613"/>
            <a:ext cx="2819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19FAC4-B56C-4BF4-A7B1-F2A4554F4053}"/>
                  </a:ext>
                </a:extLst>
              </p14:cNvPr>
              <p14:cNvContentPartPr/>
              <p14:nvPr/>
            </p14:nvContentPartPr>
            <p14:xfrm>
              <a:off x="9902875" y="920198"/>
              <a:ext cx="6120" cy="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19FAC4-B56C-4BF4-A7B1-F2A4554F40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0535" y="917858"/>
                <a:ext cx="1080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4E95FF9-C787-4DAA-B125-583074458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81" y="237467"/>
            <a:ext cx="801083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58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631518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8224799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17017</TotalTime>
  <Words>949</Words>
  <Application>Microsoft Office PowerPoint</Application>
  <PresentationFormat>On-screen Show (4:3)</PresentationFormat>
  <Paragraphs>206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Azure</vt:lpstr>
      <vt:lpstr>1_Azure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PowerPoint Presentation</vt:lpstr>
      <vt:lpstr>Synthetic Outline</vt:lpstr>
      <vt:lpstr>Synthetic Outline</vt:lpstr>
      <vt:lpstr>PowerPoint Presentation</vt:lpstr>
      <vt:lpstr>Synthetic Outline</vt:lpstr>
      <vt:lpstr>Chapter 9 Outline</vt:lpstr>
      <vt:lpstr>Chapter 9 Outline</vt:lpstr>
      <vt:lpstr>I. The Setting (1-2)</vt:lpstr>
      <vt:lpstr>I. The Setting (1-2)</vt:lpstr>
      <vt:lpstr>Succession of Gentile Rulers</vt:lpstr>
      <vt:lpstr>PowerPoint Presentation</vt:lpstr>
      <vt:lpstr>PowerPoint Presentation</vt:lpstr>
      <vt:lpstr>I. The Setting (1-2)</vt:lpstr>
      <vt:lpstr>SETTING : PROPHETIC V.2</vt:lpstr>
      <vt:lpstr>Chapter 9 Outline</vt:lpstr>
      <vt:lpstr>PowerPoint Presentation</vt:lpstr>
      <vt:lpstr>PowerPoint Presentation</vt:lpstr>
      <vt:lpstr>PowerPoint Presentation</vt:lpstr>
      <vt:lpstr>Six Parts of a Suzerain-Vassal Treaty in Deuteronomy</vt:lpstr>
      <vt:lpstr>II. Daniel’s Prayer (3-19)</vt:lpstr>
      <vt:lpstr>II. Daniel’s Prayer (3-19)</vt:lpstr>
      <vt:lpstr>CONFESSION OF SIN V.3-10</vt:lpstr>
      <vt:lpstr>II. Daniel’s Prayer (3-19)</vt:lpstr>
      <vt:lpstr>ACKNOWLEDGMENT OF JUDGMENT V.11-14</vt:lpstr>
      <vt:lpstr>II. Daniel’s Prayer (3-19)</vt:lpstr>
      <vt:lpstr>REQUEST FOR DIVINE MERCY V.15-19</vt:lpstr>
      <vt:lpstr>Chapter 9 Outline</vt:lpstr>
      <vt:lpstr>THE ARRIVAL OF GABRIEL V.20-23</vt:lpstr>
      <vt:lpstr>PowerPoint Presentation</vt:lpstr>
      <vt:lpstr>Chapter 9 Outline</vt:lpstr>
      <vt:lpstr>Conclusion</vt:lpstr>
      <vt:lpstr>Chapter 9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1701</cp:revision>
  <cp:lastPrinted>2017-02-05T01:03:10Z</cp:lastPrinted>
  <dcterms:created xsi:type="dcterms:W3CDTF">2009-03-17T12:21:13Z</dcterms:created>
  <dcterms:modified xsi:type="dcterms:W3CDTF">2017-08-13T13:29:25Z</dcterms:modified>
</cp:coreProperties>
</file>