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Lst>
  <p:notesMasterIdLst>
    <p:notesMasterId r:id="rId93"/>
  </p:notesMasterIdLst>
  <p:handoutMasterIdLst>
    <p:handoutMasterId r:id="rId94"/>
  </p:handoutMasterIdLst>
  <p:sldIdLst>
    <p:sldId id="256" r:id="rId2"/>
    <p:sldId id="668" r:id="rId3"/>
    <p:sldId id="392" r:id="rId4"/>
    <p:sldId id="799" r:id="rId5"/>
    <p:sldId id="639" r:id="rId6"/>
    <p:sldId id="925" r:id="rId7"/>
    <p:sldId id="800" r:id="rId8"/>
    <p:sldId id="640" r:id="rId9"/>
    <p:sldId id="923" r:id="rId10"/>
    <p:sldId id="616" r:id="rId11"/>
    <p:sldId id="617" r:id="rId12"/>
    <p:sldId id="619" r:id="rId13"/>
    <p:sldId id="651" r:id="rId14"/>
    <p:sldId id="801" r:id="rId15"/>
    <p:sldId id="928" r:id="rId16"/>
    <p:sldId id="926" r:id="rId17"/>
    <p:sldId id="990" r:id="rId18"/>
    <p:sldId id="992" r:id="rId19"/>
    <p:sldId id="991" r:id="rId20"/>
    <p:sldId id="1017" r:id="rId21"/>
    <p:sldId id="1088" r:id="rId22"/>
    <p:sldId id="1089" r:id="rId23"/>
    <p:sldId id="1020" r:id="rId24"/>
    <p:sldId id="1021" r:id="rId25"/>
    <p:sldId id="1090" r:id="rId26"/>
    <p:sldId id="1023" r:id="rId27"/>
    <p:sldId id="1024" r:id="rId28"/>
    <p:sldId id="1025" r:id="rId29"/>
    <p:sldId id="1059" r:id="rId30"/>
    <p:sldId id="1060" r:id="rId31"/>
    <p:sldId id="1091" r:id="rId32"/>
    <p:sldId id="1092" r:id="rId33"/>
    <p:sldId id="1028" r:id="rId34"/>
    <p:sldId id="1029" r:id="rId35"/>
    <p:sldId id="1030" r:id="rId36"/>
    <p:sldId id="1031" r:id="rId37"/>
    <p:sldId id="1087" r:id="rId38"/>
    <p:sldId id="1032" r:id="rId39"/>
    <p:sldId id="1033" r:id="rId40"/>
    <p:sldId id="1034" r:id="rId41"/>
    <p:sldId id="1035" r:id="rId42"/>
    <p:sldId id="1036" r:id="rId43"/>
    <p:sldId id="1093" r:id="rId44"/>
    <p:sldId id="1038" r:id="rId45"/>
    <p:sldId id="1039" r:id="rId46"/>
    <p:sldId id="1040" r:id="rId47"/>
    <p:sldId id="1041" r:id="rId48"/>
    <p:sldId id="1042" r:id="rId49"/>
    <p:sldId id="1043" r:id="rId50"/>
    <p:sldId id="1044" r:id="rId51"/>
    <p:sldId id="1045" r:id="rId52"/>
    <p:sldId id="1046" r:id="rId53"/>
    <p:sldId id="1047" r:id="rId54"/>
    <p:sldId id="1048" r:id="rId55"/>
    <p:sldId id="1094" r:id="rId56"/>
    <p:sldId id="1049" r:id="rId57"/>
    <p:sldId id="1050" r:id="rId58"/>
    <p:sldId id="1051" r:id="rId59"/>
    <p:sldId id="1052" r:id="rId60"/>
    <p:sldId id="1095" r:id="rId61"/>
    <p:sldId id="1067" r:id="rId62"/>
    <p:sldId id="1068" r:id="rId63"/>
    <p:sldId id="1069" r:id="rId64"/>
    <p:sldId id="1076" r:id="rId65"/>
    <p:sldId id="1077" r:id="rId66"/>
    <p:sldId id="1078" r:id="rId67"/>
    <p:sldId id="1096" r:id="rId68"/>
    <p:sldId id="1070" r:id="rId69"/>
    <p:sldId id="1073" r:id="rId70"/>
    <p:sldId id="1075" r:id="rId71"/>
    <p:sldId id="1097" r:id="rId72"/>
    <p:sldId id="1071" r:id="rId73"/>
    <p:sldId id="1098" r:id="rId74"/>
    <p:sldId id="1072" r:id="rId75"/>
    <p:sldId id="1074" r:id="rId76"/>
    <p:sldId id="1053" r:id="rId77"/>
    <p:sldId id="1054" r:id="rId78"/>
    <p:sldId id="1055" r:id="rId79"/>
    <p:sldId id="1056" r:id="rId80"/>
    <p:sldId id="1057" r:id="rId81"/>
    <p:sldId id="1058" r:id="rId82"/>
    <p:sldId id="1009" r:id="rId83"/>
    <p:sldId id="1062" r:id="rId84"/>
    <p:sldId id="1086" r:id="rId85"/>
    <p:sldId id="1079" r:id="rId86"/>
    <p:sldId id="1080" r:id="rId87"/>
    <p:sldId id="1081" r:id="rId88"/>
    <p:sldId id="1082" r:id="rId89"/>
    <p:sldId id="1084" r:id="rId90"/>
    <p:sldId id="1085" r:id="rId91"/>
    <p:sldId id="1011" r:id="rId92"/>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00CC"/>
    <a:srgbClr val="000099"/>
    <a:srgbClr val="66FFFF"/>
    <a:srgbClr val="00FFFF"/>
    <a:srgbClr val="0000FF"/>
    <a:srgbClr val="000066"/>
    <a:srgbClr val="996633"/>
    <a:srgbClr val="996600"/>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331" autoAdjust="0"/>
    <p:restoredTop sz="90709" autoAdjust="0"/>
  </p:normalViewPr>
  <p:slideViewPr>
    <p:cSldViewPr>
      <p:cViewPr varScale="1">
        <p:scale>
          <a:sx n="111" d="100"/>
          <a:sy n="111" d="100"/>
        </p:scale>
        <p:origin x="1320" y="96"/>
      </p:cViewPr>
      <p:guideLst>
        <p:guide orient="horz" pos="2160"/>
        <p:guide pos="2880"/>
      </p:guideLst>
    </p:cSldViewPr>
  </p:slideViewPr>
  <p:outlineViewPr>
    <p:cViewPr>
      <p:scale>
        <a:sx n="50" d="100"/>
        <a:sy n="50"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handoutMaster" Target="handoutMasters/handoutMaster1.xml"/><Relationship Id="rId9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notesMaster" Target="notesMasters/notesMaster1.xml"/><Relationship Id="rId98"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47" tIns="48324" rIns="96647" bIns="48324" numCol="1" anchor="t" anchorCtr="0" compatLnSpc="1">
            <a:prstTxWarp prst="textNoShape">
              <a:avLst/>
            </a:prstTxWarp>
          </a:bodyPr>
          <a:lstStyle>
            <a:lvl1pPr eaLnBrk="0" hangingPunct="0">
              <a:defRPr sz="1300">
                <a:latin typeface="Times New Roman" charset="0"/>
              </a:defRPr>
            </a:lvl1pPr>
          </a:lstStyle>
          <a:p>
            <a:pPr>
              <a:defRPr/>
            </a:pPr>
            <a:r>
              <a:rPr lang="en-US">
                <a:latin typeface="Calibri" panose="020F0502020204030204" pitchFamily="34" charset="0"/>
              </a:rPr>
              <a:t>Dr. Andy Woods - The Protestant Reformation</a:t>
            </a:r>
            <a:endParaRPr lang="en-US" dirty="0">
              <a:latin typeface="Calibri" panose="020F0502020204030204" pitchFamily="34" charset="0"/>
            </a:endParaRPr>
          </a:p>
        </p:txBody>
      </p:sp>
      <p:sp>
        <p:nvSpPr>
          <p:cNvPr id="17411" name="Rectangle 3"/>
          <p:cNvSpPr>
            <a:spLocks noGrp="1" noChangeArrowheads="1"/>
          </p:cNvSpPr>
          <p:nvPr>
            <p:ph type="dt" sz="quarter" idx="1"/>
          </p:nvPr>
        </p:nvSpPr>
        <p:spPr bwMode="auto">
          <a:xfrm>
            <a:off x="4145280" y="0"/>
            <a:ext cx="3169920" cy="480060"/>
          </a:xfrm>
          <a:prstGeom prst="rect">
            <a:avLst/>
          </a:prstGeom>
          <a:noFill/>
          <a:ln w="9525">
            <a:noFill/>
            <a:miter lim="800000"/>
            <a:headEnd/>
            <a:tailEnd/>
          </a:ln>
          <a:effectLst/>
        </p:spPr>
        <p:txBody>
          <a:bodyPr vert="horz" wrap="square" lIns="96647" tIns="48324" rIns="96647" bIns="48324" numCol="1" anchor="t" anchorCtr="0" compatLnSpc="1">
            <a:prstTxWarp prst="textNoShape">
              <a:avLst/>
            </a:prstTxWarp>
          </a:bodyPr>
          <a:lstStyle>
            <a:lvl1pPr algn="r" eaLnBrk="0" hangingPunct="0">
              <a:defRPr sz="1300">
                <a:latin typeface="Times New Roman" charset="0"/>
              </a:defRPr>
            </a:lvl1pPr>
          </a:lstStyle>
          <a:p>
            <a:pPr>
              <a:defRPr/>
            </a:pPr>
            <a:r>
              <a:rPr lang="en-US">
                <a:latin typeface="Calibri" panose="020F0502020204030204" pitchFamily="34" charset="0"/>
              </a:rPr>
              <a:t>7/16/2017</a:t>
            </a:r>
            <a:endParaRPr lang="en-US" dirty="0">
              <a:latin typeface="Calibri" panose="020F0502020204030204" pitchFamily="34" charset="0"/>
            </a:endParaRPr>
          </a:p>
        </p:txBody>
      </p:sp>
      <p:sp>
        <p:nvSpPr>
          <p:cNvPr id="17412" name="Rectangle 4"/>
          <p:cNvSpPr>
            <a:spLocks noGrp="1" noChangeArrowheads="1"/>
          </p:cNvSpPr>
          <p:nvPr>
            <p:ph type="ftr" sz="quarter" idx="2"/>
          </p:nvPr>
        </p:nvSpPr>
        <p:spPr bwMode="auto">
          <a:xfrm>
            <a:off x="0" y="9121140"/>
            <a:ext cx="3169920" cy="480060"/>
          </a:xfrm>
          <a:prstGeom prst="rect">
            <a:avLst/>
          </a:prstGeom>
          <a:noFill/>
          <a:ln w="9525">
            <a:noFill/>
            <a:miter lim="800000"/>
            <a:headEnd/>
            <a:tailEnd/>
          </a:ln>
          <a:effectLst/>
        </p:spPr>
        <p:txBody>
          <a:bodyPr vert="horz" wrap="square" lIns="96647" tIns="48324" rIns="96647" bIns="48324" numCol="1" anchor="b" anchorCtr="0" compatLnSpc="1">
            <a:prstTxWarp prst="textNoShape">
              <a:avLst/>
            </a:prstTxWarp>
          </a:bodyPr>
          <a:lstStyle>
            <a:lvl1pPr eaLnBrk="0" hangingPunct="0">
              <a:defRPr sz="1300">
                <a:latin typeface="Times New Roman" charset="0"/>
              </a:defRPr>
            </a:lvl1pPr>
          </a:lstStyle>
          <a:p>
            <a:pPr>
              <a:defRPr/>
            </a:pPr>
            <a:r>
              <a:rPr lang="en-US">
                <a:latin typeface="Calibri" panose="020F0502020204030204" pitchFamily="34" charset="0"/>
              </a:rPr>
              <a:t>Sugar Land Bible Church</a:t>
            </a:r>
            <a:endParaRPr lang="en-US" dirty="0">
              <a:latin typeface="Calibri" panose="020F0502020204030204" pitchFamily="34" charset="0"/>
            </a:endParaRPr>
          </a:p>
        </p:txBody>
      </p:sp>
      <p:sp>
        <p:nvSpPr>
          <p:cNvPr id="17413" name="Rectangle 5"/>
          <p:cNvSpPr>
            <a:spLocks noGrp="1" noChangeArrowheads="1"/>
          </p:cNvSpPr>
          <p:nvPr>
            <p:ph type="sldNum" sz="quarter" idx="3"/>
          </p:nvPr>
        </p:nvSpPr>
        <p:spPr bwMode="auto">
          <a:xfrm>
            <a:off x="4145280" y="9121140"/>
            <a:ext cx="3169920" cy="480060"/>
          </a:xfrm>
          <a:prstGeom prst="rect">
            <a:avLst/>
          </a:prstGeom>
          <a:noFill/>
          <a:ln w="9525">
            <a:noFill/>
            <a:miter lim="800000"/>
            <a:headEnd/>
            <a:tailEnd/>
          </a:ln>
          <a:effectLst/>
        </p:spPr>
        <p:txBody>
          <a:bodyPr vert="horz" wrap="square" lIns="96647" tIns="48324" rIns="96647" bIns="48324" numCol="1" anchor="b" anchorCtr="0" compatLnSpc="1">
            <a:prstTxWarp prst="textNoShape">
              <a:avLst/>
            </a:prstTxWarp>
          </a:bodyPr>
          <a:lstStyle>
            <a:lvl1pPr algn="r" eaLnBrk="0" hangingPunct="0">
              <a:defRPr sz="1300" smtClean="0"/>
            </a:lvl1pPr>
          </a:lstStyle>
          <a:p>
            <a:pPr>
              <a:defRPr/>
            </a:pPr>
            <a:fld id="{0DC63179-BD8D-4DCE-B4FE-DF797829728E}" type="slidenum">
              <a:rPr lang="en-US" altLang="en-US">
                <a:latin typeface="Calibri" panose="020F0502020204030204" pitchFamily="34" charset="0"/>
              </a:rPr>
              <a:pPr>
                <a:defRPr/>
              </a:pPr>
              <a:t>‹#›</a:t>
            </a:fld>
            <a:endParaRPr lang="en-US" altLang="en-US" dirty="0">
              <a:latin typeface="Calibri" panose="020F0502020204030204" pitchFamily="34" charset="0"/>
            </a:endParaRPr>
          </a:p>
        </p:txBody>
      </p:sp>
    </p:spTree>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47" tIns="48324" rIns="96647" bIns="48324" numCol="1" anchor="t" anchorCtr="0" compatLnSpc="1">
            <a:prstTxWarp prst="textNoShape">
              <a:avLst/>
            </a:prstTxWarp>
          </a:bodyPr>
          <a:lstStyle>
            <a:lvl1pPr eaLnBrk="0" hangingPunct="0">
              <a:defRPr sz="1300">
                <a:latin typeface="Calibri" panose="020F0502020204030204" pitchFamily="34" charset="0"/>
              </a:defRPr>
            </a:lvl1pPr>
          </a:lstStyle>
          <a:p>
            <a:pPr>
              <a:defRPr/>
            </a:pPr>
            <a:r>
              <a:rPr lang="en-US"/>
              <a:t>Dr. Andy Woods - The Protestant Reformation</a:t>
            </a:r>
            <a:endParaRPr lang="en-US" dirty="0"/>
          </a:p>
        </p:txBody>
      </p:sp>
      <p:sp>
        <p:nvSpPr>
          <p:cNvPr id="15363" name="Rectangle 3"/>
          <p:cNvSpPr>
            <a:spLocks noGrp="1" noChangeArrowheads="1"/>
          </p:cNvSpPr>
          <p:nvPr>
            <p:ph type="dt" idx="1"/>
          </p:nvPr>
        </p:nvSpPr>
        <p:spPr bwMode="auto">
          <a:xfrm>
            <a:off x="4145280" y="0"/>
            <a:ext cx="3169920" cy="480060"/>
          </a:xfrm>
          <a:prstGeom prst="rect">
            <a:avLst/>
          </a:prstGeom>
          <a:noFill/>
          <a:ln w="9525">
            <a:noFill/>
            <a:miter lim="800000"/>
            <a:headEnd/>
            <a:tailEnd/>
          </a:ln>
          <a:effectLst/>
        </p:spPr>
        <p:txBody>
          <a:bodyPr vert="horz" wrap="square" lIns="96647" tIns="48324" rIns="96647" bIns="48324" numCol="1" anchor="t" anchorCtr="0" compatLnSpc="1">
            <a:prstTxWarp prst="textNoShape">
              <a:avLst/>
            </a:prstTxWarp>
          </a:bodyPr>
          <a:lstStyle>
            <a:lvl1pPr algn="r" eaLnBrk="0" hangingPunct="0">
              <a:defRPr sz="1300">
                <a:latin typeface="Calibri" panose="020F0502020204030204" pitchFamily="34" charset="0"/>
              </a:defRPr>
            </a:lvl1pPr>
          </a:lstStyle>
          <a:p>
            <a:pPr>
              <a:defRPr/>
            </a:pPr>
            <a:r>
              <a:rPr lang="en-US"/>
              <a:t>7/16/2017</a:t>
            </a:r>
            <a:endParaRPr lang="en-US" dirty="0"/>
          </a:p>
        </p:txBody>
      </p:sp>
      <p:sp>
        <p:nvSpPr>
          <p:cNvPr id="14340"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5" name="Rectangle 5"/>
          <p:cNvSpPr>
            <a:spLocks noGrp="1" noChangeArrowheads="1"/>
          </p:cNvSpPr>
          <p:nvPr>
            <p:ph type="body" sz="quarter" idx="3"/>
          </p:nvPr>
        </p:nvSpPr>
        <p:spPr bwMode="auto">
          <a:xfrm>
            <a:off x="975360" y="4560570"/>
            <a:ext cx="5364480" cy="4320540"/>
          </a:xfrm>
          <a:prstGeom prst="rect">
            <a:avLst/>
          </a:prstGeom>
          <a:noFill/>
          <a:ln w="9525">
            <a:noFill/>
            <a:miter lim="800000"/>
            <a:headEnd/>
            <a:tailEnd/>
          </a:ln>
          <a:effectLst/>
        </p:spPr>
        <p:txBody>
          <a:bodyPr vert="horz" wrap="square" lIns="96647" tIns="48324" rIns="96647" bIns="48324"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5366" name="Rectangle 6"/>
          <p:cNvSpPr>
            <a:spLocks noGrp="1" noChangeArrowheads="1"/>
          </p:cNvSpPr>
          <p:nvPr>
            <p:ph type="ftr" sz="quarter" idx="4"/>
          </p:nvPr>
        </p:nvSpPr>
        <p:spPr bwMode="auto">
          <a:xfrm>
            <a:off x="0" y="9121140"/>
            <a:ext cx="3169920" cy="480060"/>
          </a:xfrm>
          <a:prstGeom prst="rect">
            <a:avLst/>
          </a:prstGeom>
          <a:noFill/>
          <a:ln w="9525">
            <a:noFill/>
            <a:miter lim="800000"/>
            <a:headEnd/>
            <a:tailEnd/>
          </a:ln>
          <a:effectLst/>
        </p:spPr>
        <p:txBody>
          <a:bodyPr vert="horz" wrap="square" lIns="96647" tIns="48324" rIns="96647" bIns="48324" numCol="1" anchor="b" anchorCtr="0" compatLnSpc="1">
            <a:prstTxWarp prst="textNoShape">
              <a:avLst/>
            </a:prstTxWarp>
          </a:bodyPr>
          <a:lstStyle>
            <a:lvl1pPr eaLnBrk="0" hangingPunct="0">
              <a:defRPr sz="1300">
                <a:latin typeface="Calibri" panose="020F0502020204030204" pitchFamily="34" charset="0"/>
              </a:defRPr>
            </a:lvl1pPr>
          </a:lstStyle>
          <a:p>
            <a:pPr>
              <a:defRPr/>
            </a:pPr>
            <a:r>
              <a:rPr lang="en-US"/>
              <a:t>Sugar Land Bible Church</a:t>
            </a:r>
            <a:endParaRPr lang="en-US" dirty="0"/>
          </a:p>
        </p:txBody>
      </p:sp>
      <p:sp>
        <p:nvSpPr>
          <p:cNvPr id="15367" name="Rectangle 7"/>
          <p:cNvSpPr>
            <a:spLocks noGrp="1" noChangeArrowheads="1"/>
          </p:cNvSpPr>
          <p:nvPr>
            <p:ph type="sldNum" sz="quarter" idx="5"/>
          </p:nvPr>
        </p:nvSpPr>
        <p:spPr bwMode="auto">
          <a:xfrm>
            <a:off x="4145280" y="9121140"/>
            <a:ext cx="3169920" cy="480060"/>
          </a:xfrm>
          <a:prstGeom prst="rect">
            <a:avLst/>
          </a:prstGeom>
          <a:noFill/>
          <a:ln w="9525">
            <a:noFill/>
            <a:miter lim="800000"/>
            <a:headEnd/>
            <a:tailEnd/>
          </a:ln>
          <a:effectLst/>
        </p:spPr>
        <p:txBody>
          <a:bodyPr vert="horz" wrap="square" lIns="96647" tIns="48324" rIns="96647" bIns="48324" numCol="1" anchor="b" anchorCtr="0" compatLnSpc="1">
            <a:prstTxWarp prst="textNoShape">
              <a:avLst/>
            </a:prstTxWarp>
          </a:bodyPr>
          <a:lstStyle>
            <a:lvl1pPr algn="r" eaLnBrk="0" hangingPunct="0">
              <a:defRPr sz="1300" smtClean="0">
                <a:latin typeface="Calibri" panose="020F0502020204030204" pitchFamily="34" charset="0"/>
              </a:defRPr>
            </a:lvl1pPr>
          </a:lstStyle>
          <a:p>
            <a:pPr>
              <a:defRPr/>
            </a:pPr>
            <a:fld id="{B4BBA7F9-A4F9-41CD-9EEF-64BAB7350056}"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kumimoji="1" sz="1200" kern="1200">
        <a:solidFill>
          <a:schemeClr val="tx1"/>
        </a:solidFill>
        <a:latin typeface="Calibri" panose="020F0502020204030204" pitchFamily="34" charset="0"/>
        <a:ea typeface="+mn-ea"/>
        <a:cs typeface="+mn-cs"/>
      </a:defRPr>
    </a:lvl1pPr>
    <a:lvl2pPr marL="457200" algn="l" rtl="0" eaLnBrk="0" fontAlgn="base" hangingPunct="0">
      <a:spcBef>
        <a:spcPct val="30000"/>
      </a:spcBef>
      <a:spcAft>
        <a:spcPct val="0"/>
      </a:spcAft>
      <a:defRPr kumimoji="1" sz="1200" kern="1200">
        <a:solidFill>
          <a:schemeClr val="tx1"/>
        </a:solidFill>
        <a:latin typeface="Calibri" panose="020F0502020204030204" pitchFamily="34" charset="0"/>
        <a:ea typeface="+mn-ea"/>
        <a:cs typeface="+mn-cs"/>
      </a:defRPr>
    </a:lvl2pPr>
    <a:lvl3pPr marL="914400" algn="l" rtl="0" eaLnBrk="0" fontAlgn="base" hangingPunct="0">
      <a:spcBef>
        <a:spcPct val="30000"/>
      </a:spcBef>
      <a:spcAft>
        <a:spcPct val="0"/>
      </a:spcAft>
      <a:defRPr kumimoji="1" sz="1200" kern="1200">
        <a:solidFill>
          <a:schemeClr val="tx1"/>
        </a:solidFill>
        <a:latin typeface="Calibri" panose="020F0502020204030204" pitchFamily="34"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Calibri" panose="020F0502020204030204" pitchFamily="34"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BBA7F9-A4F9-41CD-9EEF-64BAB7350056}" type="slidenum">
              <a:rPr lang="en-US" altLang="en-US" smtClean="0"/>
              <a:pPr>
                <a:defRPr/>
              </a:pPr>
              <a:t>1</a:t>
            </a:fld>
            <a:endParaRPr lang="en-US" altLang="en-US" dirty="0"/>
          </a:p>
        </p:txBody>
      </p:sp>
      <p:sp>
        <p:nvSpPr>
          <p:cNvPr id="5" name="Date Placeholder 4"/>
          <p:cNvSpPr>
            <a:spLocks noGrp="1"/>
          </p:cNvSpPr>
          <p:nvPr>
            <p:ph type="dt" idx="11"/>
          </p:nvPr>
        </p:nvSpPr>
        <p:spPr/>
        <p:txBody>
          <a:bodyPr/>
          <a:lstStyle/>
          <a:p>
            <a:pPr>
              <a:defRPr/>
            </a:pPr>
            <a:r>
              <a:rPr lang="en-US"/>
              <a:t>7/16/2017</a:t>
            </a:r>
            <a:endParaRPr lang="en-US" dirty="0"/>
          </a:p>
        </p:txBody>
      </p:sp>
      <p:sp>
        <p:nvSpPr>
          <p:cNvPr id="6" name="Footer Placeholder 5"/>
          <p:cNvSpPr>
            <a:spLocks noGrp="1"/>
          </p:cNvSpPr>
          <p:nvPr>
            <p:ph type="ftr" sz="quarter" idx="12"/>
          </p:nvPr>
        </p:nvSpPr>
        <p:spPr/>
        <p:txBody>
          <a:bodyPr/>
          <a:lstStyle/>
          <a:p>
            <a:pPr>
              <a:defRPr/>
            </a:pPr>
            <a:r>
              <a:rPr lang="en-US"/>
              <a:t>Sugar Land Bible Church</a:t>
            </a:r>
            <a:endParaRPr lang="en-US" dirty="0"/>
          </a:p>
        </p:txBody>
      </p:sp>
      <p:sp>
        <p:nvSpPr>
          <p:cNvPr id="7" name="Header Placeholder 6"/>
          <p:cNvSpPr>
            <a:spLocks noGrp="1"/>
          </p:cNvSpPr>
          <p:nvPr>
            <p:ph type="hdr" sz="quarter" idx="13"/>
          </p:nvPr>
        </p:nvSpPr>
        <p:spPr/>
        <p:txBody>
          <a:bodyPr/>
          <a:lstStyle/>
          <a:p>
            <a:pPr>
              <a:defRPr/>
            </a:pPr>
            <a:r>
              <a:rPr lang="en-US"/>
              <a:t>Dr. Andy Woods - The Protestant Reformation</a:t>
            </a:r>
            <a:endParaRPr lang="en-US" dirty="0"/>
          </a:p>
        </p:txBody>
      </p:sp>
    </p:spTree>
    <p:extLst>
      <p:ext uri="{BB962C8B-B14F-4D97-AF65-F5344CB8AC3E}">
        <p14:creationId xmlns:p14="http://schemas.microsoft.com/office/powerpoint/2010/main" val="21460530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18</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10284428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257" indent="-302021">
              <a:spcBef>
                <a:spcPct val="30000"/>
              </a:spcBef>
              <a:defRPr kumimoji="1" sz="1300">
                <a:solidFill>
                  <a:schemeClr val="tx1"/>
                </a:solidFill>
                <a:latin typeface="Arial" panose="020B0604020202020204" pitchFamily="34" charset="0"/>
              </a:defRPr>
            </a:lvl2pPr>
            <a:lvl3pPr marL="1208088" indent="-241617">
              <a:spcBef>
                <a:spcPct val="30000"/>
              </a:spcBef>
              <a:defRPr kumimoji="1" sz="1300">
                <a:solidFill>
                  <a:schemeClr val="tx1"/>
                </a:solidFill>
                <a:latin typeface="Arial" panose="020B0604020202020204" pitchFamily="34" charset="0"/>
              </a:defRPr>
            </a:lvl3pPr>
            <a:lvl4pPr marL="1691323" indent="-241617">
              <a:spcBef>
                <a:spcPct val="30000"/>
              </a:spcBef>
              <a:defRPr kumimoji="1" sz="1300">
                <a:solidFill>
                  <a:schemeClr val="tx1"/>
                </a:solidFill>
                <a:latin typeface="Arial" panose="020B0604020202020204" pitchFamily="34" charset="0"/>
              </a:defRPr>
            </a:lvl4pPr>
            <a:lvl5pPr marL="2174559" indent="-241617">
              <a:spcBef>
                <a:spcPct val="30000"/>
              </a:spcBef>
              <a:defRPr kumimoji="1" sz="1300">
                <a:solidFill>
                  <a:schemeClr val="tx1"/>
                </a:solidFill>
                <a:latin typeface="Arial" panose="020B0604020202020204" pitchFamily="34" charset="0"/>
              </a:defRPr>
            </a:lvl5pPr>
            <a:lvl6pPr marL="2657795" indent="-241617" eaLnBrk="0" fontAlgn="base" hangingPunct="0">
              <a:spcBef>
                <a:spcPct val="30000"/>
              </a:spcBef>
              <a:spcAft>
                <a:spcPct val="0"/>
              </a:spcAft>
              <a:defRPr kumimoji="1" sz="1300">
                <a:solidFill>
                  <a:schemeClr val="tx1"/>
                </a:solidFill>
                <a:latin typeface="Arial" panose="020B0604020202020204" pitchFamily="34" charset="0"/>
              </a:defRPr>
            </a:lvl6pPr>
            <a:lvl7pPr marL="3141029" indent="-241617" eaLnBrk="0" fontAlgn="base" hangingPunct="0">
              <a:spcBef>
                <a:spcPct val="30000"/>
              </a:spcBef>
              <a:spcAft>
                <a:spcPct val="0"/>
              </a:spcAft>
              <a:defRPr kumimoji="1" sz="1300">
                <a:solidFill>
                  <a:schemeClr val="tx1"/>
                </a:solidFill>
                <a:latin typeface="Arial" panose="020B0604020202020204" pitchFamily="34" charset="0"/>
              </a:defRPr>
            </a:lvl7pPr>
            <a:lvl8pPr marL="3624265" indent="-241617" eaLnBrk="0" fontAlgn="base" hangingPunct="0">
              <a:spcBef>
                <a:spcPct val="30000"/>
              </a:spcBef>
              <a:spcAft>
                <a:spcPct val="0"/>
              </a:spcAft>
              <a:defRPr kumimoji="1" sz="1300">
                <a:solidFill>
                  <a:schemeClr val="tx1"/>
                </a:solidFill>
                <a:latin typeface="Arial" panose="020B0604020202020204" pitchFamily="34" charset="0"/>
              </a:defRPr>
            </a:lvl8pPr>
            <a:lvl9pPr marL="4107501" indent="-241617"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19</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
        <p:nvSpPr>
          <p:cNvPr id="2" name="Date Placeholder 1"/>
          <p:cNvSpPr>
            <a:spLocks noGrp="1"/>
          </p:cNvSpPr>
          <p:nvPr>
            <p:ph type="dt" idx="10"/>
          </p:nvPr>
        </p:nvSpPr>
        <p:spPr/>
        <p:txBody>
          <a:bodyPr/>
          <a:lstStyle/>
          <a:p>
            <a:pPr>
              <a:defRPr/>
            </a:pPr>
            <a:r>
              <a:rPr lang="en-US"/>
              <a:t>7/16/2017</a:t>
            </a:r>
            <a:endParaRPr lang="en-US" dirty="0"/>
          </a:p>
        </p:txBody>
      </p:sp>
      <p:sp>
        <p:nvSpPr>
          <p:cNvPr id="3" name="Footer Placeholder 2"/>
          <p:cNvSpPr>
            <a:spLocks noGrp="1"/>
          </p:cNvSpPr>
          <p:nvPr>
            <p:ph type="ftr" sz="quarter" idx="11"/>
          </p:nvPr>
        </p:nvSpPr>
        <p:spPr/>
        <p:txBody>
          <a:bodyPr/>
          <a:lstStyle/>
          <a:p>
            <a:pPr>
              <a:defRPr/>
            </a:pPr>
            <a:r>
              <a:rPr lang="en-US"/>
              <a:t>Sugar Land Bible Church</a:t>
            </a:r>
            <a:endParaRPr lang="en-US" dirty="0"/>
          </a:p>
        </p:txBody>
      </p:sp>
      <p:sp>
        <p:nvSpPr>
          <p:cNvPr id="4" name="Header Placeholder 3"/>
          <p:cNvSpPr>
            <a:spLocks noGrp="1"/>
          </p:cNvSpPr>
          <p:nvPr>
            <p:ph type="hdr" sz="quarter" idx="12"/>
          </p:nvPr>
        </p:nvSpPr>
        <p:spPr/>
        <p:txBody>
          <a:bodyPr/>
          <a:lstStyle/>
          <a:p>
            <a:pPr>
              <a:defRPr/>
            </a:pPr>
            <a:r>
              <a:rPr lang="en-US"/>
              <a:t>Dr. Andy Woods - The Protestant Reformation</a:t>
            </a:r>
            <a:endParaRPr lang="en-US" dirty="0"/>
          </a:p>
        </p:txBody>
      </p:sp>
    </p:spTree>
    <p:extLst>
      <p:ext uri="{BB962C8B-B14F-4D97-AF65-F5344CB8AC3E}">
        <p14:creationId xmlns:p14="http://schemas.microsoft.com/office/powerpoint/2010/main" val="13276360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20</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40354980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21</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11392115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22</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1447619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25</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5308679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28</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29601598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31</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18063338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32</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22092926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33</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3716617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257" indent="-302021">
              <a:spcBef>
                <a:spcPct val="30000"/>
              </a:spcBef>
              <a:defRPr kumimoji="1" sz="1300">
                <a:solidFill>
                  <a:schemeClr val="tx1"/>
                </a:solidFill>
                <a:latin typeface="Arial" panose="020B0604020202020204" pitchFamily="34" charset="0"/>
              </a:defRPr>
            </a:lvl2pPr>
            <a:lvl3pPr marL="1208088" indent="-241617">
              <a:spcBef>
                <a:spcPct val="30000"/>
              </a:spcBef>
              <a:defRPr kumimoji="1" sz="1300">
                <a:solidFill>
                  <a:schemeClr val="tx1"/>
                </a:solidFill>
                <a:latin typeface="Arial" panose="020B0604020202020204" pitchFamily="34" charset="0"/>
              </a:defRPr>
            </a:lvl3pPr>
            <a:lvl4pPr marL="1691323" indent="-241617">
              <a:spcBef>
                <a:spcPct val="30000"/>
              </a:spcBef>
              <a:defRPr kumimoji="1" sz="1300">
                <a:solidFill>
                  <a:schemeClr val="tx1"/>
                </a:solidFill>
                <a:latin typeface="Arial" panose="020B0604020202020204" pitchFamily="34" charset="0"/>
              </a:defRPr>
            </a:lvl4pPr>
            <a:lvl5pPr marL="2174559" indent="-241617">
              <a:spcBef>
                <a:spcPct val="30000"/>
              </a:spcBef>
              <a:defRPr kumimoji="1" sz="1300">
                <a:solidFill>
                  <a:schemeClr val="tx1"/>
                </a:solidFill>
                <a:latin typeface="Arial" panose="020B0604020202020204" pitchFamily="34" charset="0"/>
              </a:defRPr>
            </a:lvl5pPr>
            <a:lvl6pPr marL="2657795" indent="-241617" eaLnBrk="0" fontAlgn="base" hangingPunct="0">
              <a:spcBef>
                <a:spcPct val="30000"/>
              </a:spcBef>
              <a:spcAft>
                <a:spcPct val="0"/>
              </a:spcAft>
              <a:defRPr kumimoji="1" sz="1300">
                <a:solidFill>
                  <a:schemeClr val="tx1"/>
                </a:solidFill>
                <a:latin typeface="Arial" panose="020B0604020202020204" pitchFamily="34" charset="0"/>
              </a:defRPr>
            </a:lvl6pPr>
            <a:lvl7pPr marL="3141029" indent="-241617" eaLnBrk="0" fontAlgn="base" hangingPunct="0">
              <a:spcBef>
                <a:spcPct val="30000"/>
              </a:spcBef>
              <a:spcAft>
                <a:spcPct val="0"/>
              </a:spcAft>
              <a:defRPr kumimoji="1" sz="1300">
                <a:solidFill>
                  <a:schemeClr val="tx1"/>
                </a:solidFill>
                <a:latin typeface="Arial" panose="020B0604020202020204" pitchFamily="34" charset="0"/>
              </a:defRPr>
            </a:lvl7pPr>
            <a:lvl8pPr marL="3624265" indent="-241617" eaLnBrk="0" fontAlgn="base" hangingPunct="0">
              <a:spcBef>
                <a:spcPct val="30000"/>
              </a:spcBef>
              <a:spcAft>
                <a:spcPct val="0"/>
              </a:spcAft>
              <a:defRPr kumimoji="1" sz="1300">
                <a:solidFill>
                  <a:schemeClr val="tx1"/>
                </a:solidFill>
                <a:latin typeface="Arial" panose="020B0604020202020204" pitchFamily="34" charset="0"/>
              </a:defRPr>
            </a:lvl8pPr>
            <a:lvl9pPr marL="4107501" indent="-241617"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3</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
        <p:nvSpPr>
          <p:cNvPr id="2" name="Date Placeholder 1"/>
          <p:cNvSpPr>
            <a:spLocks noGrp="1"/>
          </p:cNvSpPr>
          <p:nvPr>
            <p:ph type="dt" idx="10"/>
          </p:nvPr>
        </p:nvSpPr>
        <p:spPr/>
        <p:txBody>
          <a:bodyPr/>
          <a:lstStyle/>
          <a:p>
            <a:pPr>
              <a:defRPr/>
            </a:pPr>
            <a:r>
              <a:rPr lang="en-US"/>
              <a:t>7/16/2017</a:t>
            </a:r>
            <a:endParaRPr lang="en-US" dirty="0"/>
          </a:p>
        </p:txBody>
      </p:sp>
      <p:sp>
        <p:nvSpPr>
          <p:cNvPr id="3" name="Footer Placeholder 2"/>
          <p:cNvSpPr>
            <a:spLocks noGrp="1"/>
          </p:cNvSpPr>
          <p:nvPr>
            <p:ph type="ftr" sz="quarter" idx="11"/>
          </p:nvPr>
        </p:nvSpPr>
        <p:spPr/>
        <p:txBody>
          <a:bodyPr/>
          <a:lstStyle/>
          <a:p>
            <a:pPr>
              <a:defRPr/>
            </a:pPr>
            <a:r>
              <a:rPr lang="en-US"/>
              <a:t>Sugar Land Bible Church</a:t>
            </a:r>
            <a:endParaRPr lang="en-US" dirty="0"/>
          </a:p>
        </p:txBody>
      </p:sp>
      <p:sp>
        <p:nvSpPr>
          <p:cNvPr id="4" name="Header Placeholder 3"/>
          <p:cNvSpPr>
            <a:spLocks noGrp="1"/>
          </p:cNvSpPr>
          <p:nvPr>
            <p:ph type="hdr" sz="quarter" idx="12"/>
          </p:nvPr>
        </p:nvSpPr>
        <p:spPr/>
        <p:txBody>
          <a:bodyPr/>
          <a:lstStyle/>
          <a:p>
            <a:pPr>
              <a:defRPr/>
            </a:pPr>
            <a:r>
              <a:rPr lang="en-US"/>
              <a:t>Dr. Andy Woods - The Protestant Reformation</a:t>
            </a: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38</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2761579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40</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7531983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42</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2658171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43</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31307371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45</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42807769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53</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26918550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76</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21413441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80</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34934760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81</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5073696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83</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4015363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257" indent="-302021">
              <a:spcBef>
                <a:spcPct val="30000"/>
              </a:spcBef>
              <a:defRPr kumimoji="1" sz="1300">
                <a:solidFill>
                  <a:schemeClr val="tx1"/>
                </a:solidFill>
                <a:latin typeface="Arial" panose="020B0604020202020204" pitchFamily="34" charset="0"/>
              </a:defRPr>
            </a:lvl2pPr>
            <a:lvl3pPr marL="1208088" indent="-241617">
              <a:spcBef>
                <a:spcPct val="30000"/>
              </a:spcBef>
              <a:defRPr kumimoji="1" sz="1300">
                <a:solidFill>
                  <a:schemeClr val="tx1"/>
                </a:solidFill>
                <a:latin typeface="Arial" panose="020B0604020202020204" pitchFamily="34" charset="0"/>
              </a:defRPr>
            </a:lvl3pPr>
            <a:lvl4pPr marL="1691323" indent="-241617">
              <a:spcBef>
                <a:spcPct val="30000"/>
              </a:spcBef>
              <a:defRPr kumimoji="1" sz="1300">
                <a:solidFill>
                  <a:schemeClr val="tx1"/>
                </a:solidFill>
                <a:latin typeface="Arial" panose="020B0604020202020204" pitchFamily="34" charset="0"/>
              </a:defRPr>
            </a:lvl4pPr>
            <a:lvl5pPr marL="2174559" indent="-241617">
              <a:spcBef>
                <a:spcPct val="30000"/>
              </a:spcBef>
              <a:defRPr kumimoji="1" sz="1300">
                <a:solidFill>
                  <a:schemeClr val="tx1"/>
                </a:solidFill>
                <a:latin typeface="Arial" panose="020B0604020202020204" pitchFamily="34" charset="0"/>
              </a:defRPr>
            </a:lvl5pPr>
            <a:lvl6pPr marL="2657795" indent="-241617" eaLnBrk="0" fontAlgn="base" hangingPunct="0">
              <a:spcBef>
                <a:spcPct val="30000"/>
              </a:spcBef>
              <a:spcAft>
                <a:spcPct val="0"/>
              </a:spcAft>
              <a:defRPr kumimoji="1" sz="1300">
                <a:solidFill>
                  <a:schemeClr val="tx1"/>
                </a:solidFill>
                <a:latin typeface="Arial" panose="020B0604020202020204" pitchFamily="34" charset="0"/>
              </a:defRPr>
            </a:lvl6pPr>
            <a:lvl7pPr marL="3141029" indent="-241617" eaLnBrk="0" fontAlgn="base" hangingPunct="0">
              <a:spcBef>
                <a:spcPct val="30000"/>
              </a:spcBef>
              <a:spcAft>
                <a:spcPct val="0"/>
              </a:spcAft>
              <a:defRPr kumimoji="1" sz="1300">
                <a:solidFill>
                  <a:schemeClr val="tx1"/>
                </a:solidFill>
                <a:latin typeface="Arial" panose="020B0604020202020204" pitchFamily="34" charset="0"/>
              </a:defRPr>
            </a:lvl7pPr>
            <a:lvl8pPr marL="3624265" indent="-241617" eaLnBrk="0" fontAlgn="base" hangingPunct="0">
              <a:spcBef>
                <a:spcPct val="30000"/>
              </a:spcBef>
              <a:spcAft>
                <a:spcPct val="0"/>
              </a:spcAft>
              <a:defRPr kumimoji="1" sz="1300">
                <a:solidFill>
                  <a:schemeClr val="tx1"/>
                </a:solidFill>
                <a:latin typeface="Arial" panose="020B0604020202020204" pitchFamily="34" charset="0"/>
              </a:defRPr>
            </a:lvl8pPr>
            <a:lvl9pPr marL="4107501" indent="-241617"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4</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
        <p:nvSpPr>
          <p:cNvPr id="2" name="Date Placeholder 1"/>
          <p:cNvSpPr>
            <a:spLocks noGrp="1"/>
          </p:cNvSpPr>
          <p:nvPr>
            <p:ph type="dt" idx="10"/>
          </p:nvPr>
        </p:nvSpPr>
        <p:spPr/>
        <p:txBody>
          <a:bodyPr/>
          <a:lstStyle/>
          <a:p>
            <a:pPr>
              <a:defRPr/>
            </a:pPr>
            <a:r>
              <a:rPr lang="en-US"/>
              <a:t>7/16/2017</a:t>
            </a:r>
            <a:endParaRPr lang="en-US" dirty="0"/>
          </a:p>
        </p:txBody>
      </p:sp>
      <p:sp>
        <p:nvSpPr>
          <p:cNvPr id="3" name="Footer Placeholder 2"/>
          <p:cNvSpPr>
            <a:spLocks noGrp="1"/>
          </p:cNvSpPr>
          <p:nvPr>
            <p:ph type="ftr" sz="quarter" idx="11"/>
          </p:nvPr>
        </p:nvSpPr>
        <p:spPr/>
        <p:txBody>
          <a:bodyPr/>
          <a:lstStyle/>
          <a:p>
            <a:pPr>
              <a:defRPr/>
            </a:pPr>
            <a:r>
              <a:rPr lang="en-US"/>
              <a:t>Sugar Land Bible Church</a:t>
            </a:r>
            <a:endParaRPr lang="en-US" dirty="0"/>
          </a:p>
        </p:txBody>
      </p:sp>
      <p:sp>
        <p:nvSpPr>
          <p:cNvPr id="4" name="Header Placeholder 3"/>
          <p:cNvSpPr>
            <a:spLocks noGrp="1"/>
          </p:cNvSpPr>
          <p:nvPr>
            <p:ph type="hdr" sz="quarter" idx="12"/>
          </p:nvPr>
        </p:nvSpPr>
        <p:spPr/>
        <p:txBody>
          <a:bodyPr/>
          <a:lstStyle/>
          <a:p>
            <a:pPr>
              <a:defRPr/>
            </a:pPr>
            <a:r>
              <a:rPr lang="en-US"/>
              <a:t>Dr. Andy Woods - The Protestant Reformation</a:t>
            </a:r>
            <a:endParaRPr lang="en-US" dirty="0"/>
          </a:p>
        </p:txBody>
      </p:sp>
    </p:spTree>
    <p:extLst>
      <p:ext uri="{BB962C8B-B14F-4D97-AF65-F5344CB8AC3E}">
        <p14:creationId xmlns:p14="http://schemas.microsoft.com/office/powerpoint/2010/main" val="13831770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257" indent="-302021">
              <a:spcBef>
                <a:spcPct val="30000"/>
              </a:spcBef>
              <a:defRPr kumimoji="1" sz="1300">
                <a:solidFill>
                  <a:schemeClr val="tx1"/>
                </a:solidFill>
                <a:latin typeface="Arial" panose="020B0604020202020204" pitchFamily="34" charset="0"/>
              </a:defRPr>
            </a:lvl2pPr>
            <a:lvl3pPr marL="1208088" indent="-241617">
              <a:spcBef>
                <a:spcPct val="30000"/>
              </a:spcBef>
              <a:defRPr kumimoji="1" sz="1300">
                <a:solidFill>
                  <a:schemeClr val="tx1"/>
                </a:solidFill>
                <a:latin typeface="Arial" panose="020B0604020202020204" pitchFamily="34" charset="0"/>
              </a:defRPr>
            </a:lvl3pPr>
            <a:lvl4pPr marL="1691323" indent="-241617">
              <a:spcBef>
                <a:spcPct val="30000"/>
              </a:spcBef>
              <a:defRPr kumimoji="1" sz="1300">
                <a:solidFill>
                  <a:schemeClr val="tx1"/>
                </a:solidFill>
                <a:latin typeface="Arial" panose="020B0604020202020204" pitchFamily="34" charset="0"/>
              </a:defRPr>
            </a:lvl4pPr>
            <a:lvl5pPr marL="2174559" indent="-241617">
              <a:spcBef>
                <a:spcPct val="30000"/>
              </a:spcBef>
              <a:defRPr kumimoji="1" sz="1300">
                <a:solidFill>
                  <a:schemeClr val="tx1"/>
                </a:solidFill>
                <a:latin typeface="Arial" panose="020B0604020202020204" pitchFamily="34" charset="0"/>
              </a:defRPr>
            </a:lvl5pPr>
            <a:lvl6pPr marL="2657795" indent="-241617" eaLnBrk="0" fontAlgn="base" hangingPunct="0">
              <a:spcBef>
                <a:spcPct val="30000"/>
              </a:spcBef>
              <a:spcAft>
                <a:spcPct val="0"/>
              </a:spcAft>
              <a:defRPr kumimoji="1" sz="1300">
                <a:solidFill>
                  <a:schemeClr val="tx1"/>
                </a:solidFill>
                <a:latin typeface="Arial" panose="020B0604020202020204" pitchFamily="34" charset="0"/>
              </a:defRPr>
            </a:lvl6pPr>
            <a:lvl7pPr marL="3141029" indent="-241617" eaLnBrk="0" fontAlgn="base" hangingPunct="0">
              <a:spcBef>
                <a:spcPct val="30000"/>
              </a:spcBef>
              <a:spcAft>
                <a:spcPct val="0"/>
              </a:spcAft>
              <a:defRPr kumimoji="1" sz="1300">
                <a:solidFill>
                  <a:schemeClr val="tx1"/>
                </a:solidFill>
                <a:latin typeface="Arial" panose="020B0604020202020204" pitchFamily="34" charset="0"/>
              </a:defRPr>
            </a:lvl7pPr>
            <a:lvl8pPr marL="3624265" indent="-241617" eaLnBrk="0" fontAlgn="base" hangingPunct="0">
              <a:spcBef>
                <a:spcPct val="30000"/>
              </a:spcBef>
              <a:spcAft>
                <a:spcPct val="0"/>
              </a:spcAft>
              <a:defRPr kumimoji="1" sz="1300">
                <a:solidFill>
                  <a:schemeClr val="tx1"/>
                </a:solidFill>
                <a:latin typeface="Arial" panose="020B0604020202020204" pitchFamily="34" charset="0"/>
              </a:defRPr>
            </a:lvl8pPr>
            <a:lvl9pPr marL="4107501" indent="-241617"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91</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
        <p:nvSpPr>
          <p:cNvPr id="2" name="Date Placeholder 1"/>
          <p:cNvSpPr>
            <a:spLocks noGrp="1"/>
          </p:cNvSpPr>
          <p:nvPr>
            <p:ph type="dt" idx="10"/>
          </p:nvPr>
        </p:nvSpPr>
        <p:spPr/>
        <p:txBody>
          <a:bodyPr/>
          <a:lstStyle/>
          <a:p>
            <a:pPr>
              <a:defRPr/>
            </a:pPr>
            <a:r>
              <a:rPr lang="en-US"/>
              <a:t>7/16/2017</a:t>
            </a:r>
            <a:endParaRPr lang="en-US" dirty="0"/>
          </a:p>
        </p:txBody>
      </p:sp>
      <p:sp>
        <p:nvSpPr>
          <p:cNvPr id="3" name="Footer Placeholder 2"/>
          <p:cNvSpPr>
            <a:spLocks noGrp="1"/>
          </p:cNvSpPr>
          <p:nvPr>
            <p:ph type="ftr" sz="quarter" idx="11"/>
          </p:nvPr>
        </p:nvSpPr>
        <p:spPr/>
        <p:txBody>
          <a:bodyPr/>
          <a:lstStyle/>
          <a:p>
            <a:pPr>
              <a:defRPr/>
            </a:pPr>
            <a:r>
              <a:rPr lang="en-US"/>
              <a:t>Sugar Land Bible Church</a:t>
            </a:r>
            <a:endParaRPr lang="en-US" dirty="0"/>
          </a:p>
        </p:txBody>
      </p:sp>
      <p:sp>
        <p:nvSpPr>
          <p:cNvPr id="4" name="Header Placeholder 3"/>
          <p:cNvSpPr>
            <a:spLocks noGrp="1"/>
          </p:cNvSpPr>
          <p:nvPr>
            <p:ph type="hdr" sz="quarter" idx="12"/>
          </p:nvPr>
        </p:nvSpPr>
        <p:spPr/>
        <p:txBody>
          <a:bodyPr/>
          <a:lstStyle/>
          <a:p>
            <a:pPr>
              <a:defRPr/>
            </a:pPr>
            <a:r>
              <a:rPr lang="en-US"/>
              <a:t>Dr. Andy Woods - The Protestant Reformation</a:t>
            </a:r>
            <a:endParaRPr lang="en-US" dirty="0"/>
          </a:p>
        </p:txBody>
      </p:sp>
    </p:spTree>
    <p:extLst>
      <p:ext uri="{BB962C8B-B14F-4D97-AF65-F5344CB8AC3E}">
        <p14:creationId xmlns:p14="http://schemas.microsoft.com/office/powerpoint/2010/main" val="964994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257" indent="-302021">
              <a:spcBef>
                <a:spcPct val="30000"/>
              </a:spcBef>
              <a:defRPr kumimoji="1" sz="1300">
                <a:solidFill>
                  <a:schemeClr val="tx1"/>
                </a:solidFill>
                <a:latin typeface="Arial" panose="020B0604020202020204" pitchFamily="34" charset="0"/>
              </a:defRPr>
            </a:lvl2pPr>
            <a:lvl3pPr marL="1208088" indent="-241617">
              <a:spcBef>
                <a:spcPct val="30000"/>
              </a:spcBef>
              <a:defRPr kumimoji="1" sz="1300">
                <a:solidFill>
                  <a:schemeClr val="tx1"/>
                </a:solidFill>
                <a:latin typeface="Arial" panose="020B0604020202020204" pitchFamily="34" charset="0"/>
              </a:defRPr>
            </a:lvl3pPr>
            <a:lvl4pPr marL="1691323" indent="-241617">
              <a:spcBef>
                <a:spcPct val="30000"/>
              </a:spcBef>
              <a:defRPr kumimoji="1" sz="1300">
                <a:solidFill>
                  <a:schemeClr val="tx1"/>
                </a:solidFill>
                <a:latin typeface="Arial" panose="020B0604020202020204" pitchFamily="34" charset="0"/>
              </a:defRPr>
            </a:lvl4pPr>
            <a:lvl5pPr marL="2174559" indent="-241617">
              <a:spcBef>
                <a:spcPct val="30000"/>
              </a:spcBef>
              <a:defRPr kumimoji="1" sz="1300">
                <a:solidFill>
                  <a:schemeClr val="tx1"/>
                </a:solidFill>
                <a:latin typeface="Arial" panose="020B0604020202020204" pitchFamily="34" charset="0"/>
              </a:defRPr>
            </a:lvl5pPr>
            <a:lvl6pPr marL="2657795" indent="-241617" eaLnBrk="0" fontAlgn="base" hangingPunct="0">
              <a:spcBef>
                <a:spcPct val="30000"/>
              </a:spcBef>
              <a:spcAft>
                <a:spcPct val="0"/>
              </a:spcAft>
              <a:defRPr kumimoji="1" sz="1300">
                <a:solidFill>
                  <a:schemeClr val="tx1"/>
                </a:solidFill>
                <a:latin typeface="Arial" panose="020B0604020202020204" pitchFamily="34" charset="0"/>
              </a:defRPr>
            </a:lvl6pPr>
            <a:lvl7pPr marL="3141029" indent="-241617" eaLnBrk="0" fontAlgn="base" hangingPunct="0">
              <a:spcBef>
                <a:spcPct val="30000"/>
              </a:spcBef>
              <a:spcAft>
                <a:spcPct val="0"/>
              </a:spcAft>
              <a:defRPr kumimoji="1" sz="1300">
                <a:solidFill>
                  <a:schemeClr val="tx1"/>
                </a:solidFill>
                <a:latin typeface="Arial" panose="020B0604020202020204" pitchFamily="34" charset="0"/>
              </a:defRPr>
            </a:lvl7pPr>
            <a:lvl8pPr marL="3624265" indent="-241617" eaLnBrk="0" fontAlgn="base" hangingPunct="0">
              <a:spcBef>
                <a:spcPct val="30000"/>
              </a:spcBef>
              <a:spcAft>
                <a:spcPct val="0"/>
              </a:spcAft>
              <a:defRPr kumimoji="1" sz="1300">
                <a:solidFill>
                  <a:schemeClr val="tx1"/>
                </a:solidFill>
                <a:latin typeface="Arial" panose="020B0604020202020204" pitchFamily="34" charset="0"/>
              </a:defRPr>
            </a:lvl8pPr>
            <a:lvl9pPr marL="4107501" indent="-241617"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7</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
        <p:nvSpPr>
          <p:cNvPr id="2" name="Date Placeholder 1"/>
          <p:cNvSpPr>
            <a:spLocks noGrp="1"/>
          </p:cNvSpPr>
          <p:nvPr>
            <p:ph type="dt" idx="10"/>
          </p:nvPr>
        </p:nvSpPr>
        <p:spPr/>
        <p:txBody>
          <a:bodyPr/>
          <a:lstStyle/>
          <a:p>
            <a:pPr>
              <a:defRPr/>
            </a:pPr>
            <a:r>
              <a:rPr lang="en-US"/>
              <a:t>7/16/2017</a:t>
            </a:r>
            <a:endParaRPr lang="en-US" dirty="0"/>
          </a:p>
        </p:txBody>
      </p:sp>
      <p:sp>
        <p:nvSpPr>
          <p:cNvPr id="3" name="Footer Placeholder 2"/>
          <p:cNvSpPr>
            <a:spLocks noGrp="1"/>
          </p:cNvSpPr>
          <p:nvPr>
            <p:ph type="ftr" sz="quarter" idx="11"/>
          </p:nvPr>
        </p:nvSpPr>
        <p:spPr/>
        <p:txBody>
          <a:bodyPr/>
          <a:lstStyle/>
          <a:p>
            <a:pPr>
              <a:defRPr/>
            </a:pPr>
            <a:r>
              <a:rPr lang="en-US"/>
              <a:t>Sugar Land Bible Church</a:t>
            </a:r>
            <a:endParaRPr lang="en-US" dirty="0"/>
          </a:p>
        </p:txBody>
      </p:sp>
      <p:sp>
        <p:nvSpPr>
          <p:cNvPr id="4" name="Header Placeholder 3"/>
          <p:cNvSpPr>
            <a:spLocks noGrp="1"/>
          </p:cNvSpPr>
          <p:nvPr>
            <p:ph type="hdr" sz="quarter" idx="12"/>
          </p:nvPr>
        </p:nvSpPr>
        <p:spPr/>
        <p:txBody>
          <a:bodyPr/>
          <a:lstStyle/>
          <a:p>
            <a:pPr>
              <a:defRPr/>
            </a:pPr>
            <a:r>
              <a:rPr lang="en-US"/>
              <a:t>Dr. Andy Woods - The Protestant Reformation</a:t>
            </a:r>
            <a:endParaRPr lang="en-US" dirty="0"/>
          </a:p>
        </p:txBody>
      </p:sp>
    </p:spTree>
    <p:extLst>
      <p:ext uri="{BB962C8B-B14F-4D97-AF65-F5344CB8AC3E}">
        <p14:creationId xmlns:p14="http://schemas.microsoft.com/office/powerpoint/2010/main" val="4204889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257" indent="-302021">
              <a:spcBef>
                <a:spcPct val="30000"/>
              </a:spcBef>
              <a:defRPr kumimoji="1" sz="1300">
                <a:solidFill>
                  <a:schemeClr val="tx1"/>
                </a:solidFill>
                <a:latin typeface="Arial" panose="020B0604020202020204" pitchFamily="34" charset="0"/>
              </a:defRPr>
            </a:lvl2pPr>
            <a:lvl3pPr marL="1208088" indent="-241617">
              <a:spcBef>
                <a:spcPct val="30000"/>
              </a:spcBef>
              <a:defRPr kumimoji="1" sz="1300">
                <a:solidFill>
                  <a:schemeClr val="tx1"/>
                </a:solidFill>
                <a:latin typeface="Arial" panose="020B0604020202020204" pitchFamily="34" charset="0"/>
              </a:defRPr>
            </a:lvl3pPr>
            <a:lvl4pPr marL="1691323" indent="-241617">
              <a:spcBef>
                <a:spcPct val="30000"/>
              </a:spcBef>
              <a:defRPr kumimoji="1" sz="1300">
                <a:solidFill>
                  <a:schemeClr val="tx1"/>
                </a:solidFill>
                <a:latin typeface="Arial" panose="020B0604020202020204" pitchFamily="34" charset="0"/>
              </a:defRPr>
            </a:lvl4pPr>
            <a:lvl5pPr marL="2174559" indent="-241617">
              <a:spcBef>
                <a:spcPct val="30000"/>
              </a:spcBef>
              <a:defRPr kumimoji="1" sz="1300">
                <a:solidFill>
                  <a:schemeClr val="tx1"/>
                </a:solidFill>
                <a:latin typeface="Arial" panose="020B0604020202020204" pitchFamily="34" charset="0"/>
              </a:defRPr>
            </a:lvl5pPr>
            <a:lvl6pPr marL="2657795" indent="-241617" eaLnBrk="0" fontAlgn="base" hangingPunct="0">
              <a:spcBef>
                <a:spcPct val="30000"/>
              </a:spcBef>
              <a:spcAft>
                <a:spcPct val="0"/>
              </a:spcAft>
              <a:defRPr kumimoji="1" sz="1300">
                <a:solidFill>
                  <a:schemeClr val="tx1"/>
                </a:solidFill>
                <a:latin typeface="Arial" panose="020B0604020202020204" pitchFamily="34" charset="0"/>
              </a:defRPr>
            </a:lvl6pPr>
            <a:lvl7pPr marL="3141029" indent="-241617" eaLnBrk="0" fontAlgn="base" hangingPunct="0">
              <a:spcBef>
                <a:spcPct val="30000"/>
              </a:spcBef>
              <a:spcAft>
                <a:spcPct val="0"/>
              </a:spcAft>
              <a:defRPr kumimoji="1" sz="1300">
                <a:solidFill>
                  <a:schemeClr val="tx1"/>
                </a:solidFill>
                <a:latin typeface="Arial" panose="020B0604020202020204" pitchFamily="34" charset="0"/>
              </a:defRPr>
            </a:lvl7pPr>
            <a:lvl8pPr marL="3624265" indent="-241617" eaLnBrk="0" fontAlgn="base" hangingPunct="0">
              <a:spcBef>
                <a:spcPct val="30000"/>
              </a:spcBef>
              <a:spcAft>
                <a:spcPct val="0"/>
              </a:spcAft>
              <a:defRPr kumimoji="1" sz="1300">
                <a:solidFill>
                  <a:schemeClr val="tx1"/>
                </a:solidFill>
                <a:latin typeface="Arial" panose="020B0604020202020204" pitchFamily="34" charset="0"/>
              </a:defRPr>
            </a:lvl8pPr>
            <a:lvl9pPr marL="4107501" indent="-241617"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13</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
        <p:nvSpPr>
          <p:cNvPr id="2" name="Date Placeholder 1"/>
          <p:cNvSpPr>
            <a:spLocks noGrp="1"/>
          </p:cNvSpPr>
          <p:nvPr>
            <p:ph type="dt" idx="10"/>
          </p:nvPr>
        </p:nvSpPr>
        <p:spPr/>
        <p:txBody>
          <a:bodyPr/>
          <a:lstStyle/>
          <a:p>
            <a:pPr>
              <a:defRPr/>
            </a:pPr>
            <a:r>
              <a:rPr lang="en-US"/>
              <a:t>7/16/2017</a:t>
            </a:r>
            <a:endParaRPr lang="en-US" dirty="0"/>
          </a:p>
        </p:txBody>
      </p:sp>
      <p:sp>
        <p:nvSpPr>
          <p:cNvPr id="3" name="Footer Placeholder 2"/>
          <p:cNvSpPr>
            <a:spLocks noGrp="1"/>
          </p:cNvSpPr>
          <p:nvPr>
            <p:ph type="ftr" sz="quarter" idx="11"/>
          </p:nvPr>
        </p:nvSpPr>
        <p:spPr/>
        <p:txBody>
          <a:bodyPr/>
          <a:lstStyle/>
          <a:p>
            <a:pPr>
              <a:defRPr/>
            </a:pPr>
            <a:r>
              <a:rPr lang="en-US"/>
              <a:t>Sugar Land Bible Church</a:t>
            </a:r>
            <a:endParaRPr lang="en-US" dirty="0"/>
          </a:p>
        </p:txBody>
      </p:sp>
      <p:sp>
        <p:nvSpPr>
          <p:cNvPr id="4" name="Header Placeholder 3"/>
          <p:cNvSpPr>
            <a:spLocks noGrp="1"/>
          </p:cNvSpPr>
          <p:nvPr>
            <p:ph type="hdr" sz="quarter" idx="12"/>
          </p:nvPr>
        </p:nvSpPr>
        <p:spPr/>
        <p:txBody>
          <a:bodyPr/>
          <a:lstStyle/>
          <a:p>
            <a:pPr>
              <a:defRPr/>
            </a:pPr>
            <a:r>
              <a:rPr lang="en-US"/>
              <a:t>Dr. Andy Woods - The Protestant Reformation</a:t>
            </a:r>
            <a:endParaRPr lang="en-US" dirty="0"/>
          </a:p>
        </p:txBody>
      </p:sp>
    </p:spTree>
    <p:extLst>
      <p:ext uri="{BB962C8B-B14F-4D97-AF65-F5344CB8AC3E}">
        <p14:creationId xmlns:p14="http://schemas.microsoft.com/office/powerpoint/2010/main" val="21312307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257" indent="-302021">
              <a:spcBef>
                <a:spcPct val="30000"/>
              </a:spcBef>
              <a:defRPr kumimoji="1" sz="1300">
                <a:solidFill>
                  <a:schemeClr val="tx1"/>
                </a:solidFill>
                <a:latin typeface="Arial" panose="020B0604020202020204" pitchFamily="34" charset="0"/>
              </a:defRPr>
            </a:lvl2pPr>
            <a:lvl3pPr marL="1208088" indent="-241617">
              <a:spcBef>
                <a:spcPct val="30000"/>
              </a:spcBef>
              <a:defRPr kumimoji="1" sz="1300">
                <a:solidFill>
                  <a:schemeClr val="tx1"/>
                </a:solidFill>
                <a:latin typeface="Arial" panose="020B0604020202020204" pitchFamily="34" charset="0"/>
              </a:defRPr>
            </a:lvl3pPr>
            <a:lvl4pPr marL="1691323" indent="-241617">
              <a:spcBef>
                <a:spcPct val="30000"/>
              </a:spcBef>
              <a:defRPr kumimoji="1" sz="1300">
                <a:solidFill>
                  <a:schemeClr val="tx1"/>
                </a:solidFill>
                <a:latin typeface="Arial" panose="020B0604020202020204" pitchFamily="34" charset="0"/>
              </a:defRPr>
            </a:lvl4pPr>
            <a:lvl5pPr marL="2174559" indent="-241617">
              <a:spcBef>
                <a:spcPct val="30000"/>
              </a:spcBef>
              <a:defRPr kumimoji="1" sz="1300">
                <a:solidFill>
                  <a:schemeClr val="tx1"/>
                </a:solidFill>
                <a:latin typeface="Arial" panose="020B0604020202020204" pitchFamily="34" charset="0"/>
              </a:defRPr>
            </a:lvl5pPr>
            <a:lvl6pPr marL="2657795" indent="-241617" eaLnBrk="0" fontAlgn="base" hangingPunct="0">
              <a:spcBef>
                <a:spcPct val="30000"/>
              </a:spcBef>
              <a:spcAft>
                <a:spcPct val="0"/>
              </a:spcAft>
              <a:defRPr kumimoji="1" sz="1300">
                <a:solidFill>
                  <a:schemeClr val="tx1"/>
                </a:solidFill>
                <a:latin typeface="Arial" panose="020B0604020202020204" pitchFamily="34" charset="0"/>
              </a:defRPr>
            </a:lvl6pPr>
            <a:lvl7pPr marL="3141029" indent="-241617" eaLnBrk="0" fontAlgn="base" hangingPunct="0">
              <a:spcBef>
                <a:spcPct val="30000"/>
              </a:spcBef>
              <a:spcAft>
                <a:spcPct val="0"/>
              </a:spcAft>
              <a:defRPr kumimoji="1" sz="1300">
                <a:solidFill>
                  <a:schemeClr val="tx1"/>
                </a:solidFill>
                <a:latin typeface="Arial" panose="020B0604020202020204" pitchFamily="34" charset="0"/>
              </a:defRPr>
            </a:lvl7pPr>
            <a:lvl8pPr marL="3624265" indent="-241617" eaLnBrk="0" fontAlgn="base" hangingPunct="0">
              <a:spcBef>
                <a:spcPct val="30000"/>
              </a:spcBef>
              <a:spcAft>
                <a:spcPct val="0"/>
              </a:spcAft>
              <a:defRPr kumimoji="1" sz="1300">
                <a:solidFill>
                  <a:schemeClr val="tx1"/>
                </a:solidFill>
                <a:latin typeface="Arial" panose="020B0604020202020204" pitchFamily="34" charset="0"/>
              </a:defRPr>
            </a:lvl8pPr>
            <a:lvl9pPr marL="4107501" indent="-241617"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14</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
        <p:nvSpPr>
          <p:cNvPr id="2" name="Date Placeholder 1"/>
          <p:cNvSpPr>
            <a:spLocks noGrp="1"/>
          </p:cNvSpPr>
          <p:nvPr>
            <p:ph type="dt" idx="10"/>
          </p:nvPr>
        </p:nvSpPr>
        <p:spPr/>
        <p:txBody>
          <a:bodyPr/>
          <a:lstStyle/>
          <a:p>
            <a:pPr>
              <a:defRPr/>
            </a:pPr>
            <a:r>
              <a:rPr lang="en-US"/>
              <a:t>7/16/2017</a:t>
            </a:r>
            <a:endParaRPr lang="en-US" dirty="0"/>
          </a:p>
        </p:txBody>
      </p:sp>
      <p:sp>
        <p:nvSpPr>
          <p:cNvPr id="3" name="Footer Placeholder 2"/>
          <p:cNvSpPr>
            <a:spLocks noGrp="1"/>
          </p:cNvSpPr>
          <p:nvPr>
            <p:ph type="ftr" sz="quarter" idx="11"/>
          </p:nvPr>
        </p:nvSpPr>
        <p:spPr/>
        <p:txBody>
          <a:bodyPr/>
          <a:lstStyle/>
          <a:p>
            <a:pPr>
              <a:defRPr/>
            </a:pPr>
            <a:r>
              <a:rPr lang="en-US"/>
              <a:t>Sugar Land Bible Church</a:t>
            </a:r>
            <a:endParaRPr lang="en-US" dirty="0"/>
          </a:p>
        </p:txBody>
      </p:sp>
      <p:sp>
        <p:nvSpPr>
          <p:cNvPr id="4" name="Header Placeholder 3"/>
          <p:cNvSpPr>
            <a:spLocks noGrp="1"/>
          </p:cNvSpPr>
          <p:nvPr>
            <p:ph type="hdr" sz="quarter" idx="12"/>
          </p:nvPr>
        </p:nvSpPr>
        <p:spPr/>
        <p:txBody>
          <a:bodyPr/>
          <a:lstStyle/>
          <a:p>
            <a:pPr>
              <a:defRPr/>
            </a:pPr>
            <a:r>
              <a:rPr lang="en-US"/>
              <a:t>Dr. Andy Woods - The Protestant Reformation</a:t>
            </a:r>
            <a:endParaRPr lang="en-US" dirty="0"/>
          </a:p>
        </p:txBody>
      </p:sp>
    </p:spTree>
    <p:extLst>
      <p:ext uri="{BB962C8B-B14F-4D97-AF65-F5344CB8AC3E}">
        <p14:creationId xmlns:p14="http://schemas.microsoft.com/office/powerpoint/2010/main" val="6436076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842" indent="-285708">
              <a:spcBef>
                <a:spcPct val="30000"/>
              </a:spcBef>
              <a:defRPr kumimoji="1" sz="1200">
                <a:solidFill>
                  <a:schemeClr val="tx1"/>
                </a:solidFill>
                <a:latin typeface="Arial" panose="020B0604020202020204" pitchFamily="34" charset="0"/>
              </a:defRPr>
            </a:lvl2pPr>
            <a:lvl3pPr marL="1142833" indent="-228567">
              <a:spcBef>
                <a:spcPct val="30000"/>
              </a:spcBef>
              <a:defRPr kumimoji="1" sz="1200">
                <a:solidFill>
                  <a:schemeClr val="tx1"/>
                </a:solidFill>
                <a:latin typeface="Arial" panose="020B0604020202020204" pitchFamily="34" charset="0"/>
              </a:defRPr>
            </a:lvl3pPr>
            <a:lvl4pPr marL="1599966" indent="-228567">
              <a:spcBef>
                <a:spcPct val="30000"/>
              </a:spcBef>
              <a:defRPr kumimoji="1" sz="1200">
                <a:solidFill>
                  <a:schemeClr val="tx1"/>
                </a:solidFill>
                <a:latin typeface="Arial" panose="020B0604020202020204" pitchFamily="34" charset="0"/>
              </a:defRPr>
            </a:lvl4pPr>
            <a:lvl5pPr marL="2057099" indent="-228567">
              <a:spcBef>
                <a:spcPct val="30000"/>
              </a:spcBef>
              <a:defRPr kumimoji="1" sz="1200">
                <a:solidFill>
                  <a:schemeClr val="tx1"/>
                </a:solidFill>
                <a:latin typeface="Arial" panose="020B0604020202020204" pitchFamily="34" charset="0"/>
              </a:defRPr>
            </a:lvl5pPr>
            <a:lvl6pPr marL="2514232" indent="-228567" eaLnBrk="0" fontAlgn="base" hangingPunct="0">
              <a:spcBef>
                <a:spcPct val="30000"/>
              </a:spcBef>
              <a:spcAft>
                <a:spcPct val="0"/>
              </a:spcAft>
              <a:defRPr kumimoji="1" sz="1200">
                <a:solidFill>
                  <a:schemeClr val="tx1"/>
                </a:solidFill>
                <a:latin typeface="Arial" panose="020B0604020202020204" pitchFamily="34" charset="0"/>
              </a:defRPr>
            </a:lvl6pPr>
            <a:lvl7pPr marL="2971365" indent="-228567" eaLnBrk="0" fontAlgn="base" hangingPunct="0">
              <a:spcBef>
                <a:spcPct val="30000"/>
              </a:spcBef>
              <a:spcAft>
                <a:spcPct val="0"/>
              </a:spcAft>
              <a:defRPr kumimoji="1" sz="1200">
                <a:solidFill>
                  <a:schemeClr val="tx1"/>
                </a:solidFill>
                <a:latin typeface="Arial" panose="020B0604020202020204" pitchFamily="34" charset="0"/>
              </a:defRPr>
            </a:lvl7pPr>
            <a:lvl8pPr marL="3428497" indent="-228567" eaLnBrk="0" fontAlgn="base" hangingPunct="0">
              <a:spcBef>
                <a:spcPct val="30000"/>
              </a:spcBef>
              <a:spcAft>
                <a:spcPct val="0"/>
              </a:spcAft>
              <a:defRPr kumimoji="1" sz="1200">
                <a:solidFill>
                  <a:schemeClr val="tx1"/>
                </a:solidFill>
                <a:latin typeface="Arial" panose="020B0604020202020204" pitchFamily="34" charset="0"/>
              </a:defRPr>
            </a:lvl8pPr>
            <a:lvl9pPr marL="3885630" indent="-228567"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15</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1784861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257" indent="-302021">
              <a:spcBef>
                <a:spcPct val="30000"/>
              </a:spcBef>
              <a:defRPr kumimoji="1" sz="1300">
                <a:solidFill>
                  <a:schemeClr val="tx1"/>
                </a:solidFill>
                <a:latin typeface="Arial" panose="020B0604020202020204" pitchFamily="34" charset="0"/>
              </a:defRPr>
            </a:lvl2pPr>
            <a:lvl3pPr marL="1208088" indent="-241617">
              <a:spcBef>
                <a:spcPct val="30000"/>
              </a:spcBef>
              <a:defRPr kumimoji="1" sz="1300">
                <a:solidFill>
                  <a:schemeClr val="tx1"/>
                </a:solidFill>
                <a:latin typeface="Arial" panose="020B0604020202020204" pitchFamily="34" charset="0"/>
              </a:defRPr>
            </a:lvl3pPr>
            <a:lvl4pPr marL="1691323" indent="-241617">
              <a:spcBef>
                <a:spcPct val="30000"/>
              </a:spcBef>
              <a:defRPr kumimoji="1" sz="1300">
                <a:solidFill>
                  <a:schemeClr val="tx1"/>
                </a:solidFill>
                <a:latin typeface="Arial" panose="020B0604020202020204" pitchFamily="34" charset="0"/>
              </a:defRPr>
            </a:lvl4pPr>
            <a:lvl5pPr marL="2174559" indent="-241617">
              <a:spcBef>
                <a:spcPct val="30000"/>
              </a:spcBef>
              <a:defRPr kumimoji="1" sz="1300">
                <a:solidFill>
                  <a:schemeClr val="tx1"/>
                </a:solidFill>
                <a:latin typeface="Arial" panose="020B0604020202020204" pitchFamily="34" charset="0"/>
              </a:defRPr>
            </a:lvl5pPr>
            <a:lvl6pPr marL="2657795" indent="-241617" eaLnBrk="0" fontAlgn="base" hangingPunct="0">
              <a:spcBef>
                <a:spcPct val="30000"/>
              </a:spcBef>
              <a:spcAft>
                <a:spcPct val="0"/>
              </a:spcAft>
              <a:defRPr kumimoji="1" sz="1300">
                <a:solidFill>
                  <a:schemeClr val="tx1"/>
                </a:solidFill>
                <a:latin typeface="Arial" panose="020B0604020202020204" pitchFamily="34" charset="0"/>
              </a:defRPr>
            </a:lvl6pPr>
            <a:lvl7pPr marL="3141029" indent="-241617" eaLnBrk="0" fontAlgn="base" hangingPunct="0">
              <a:spcBef>
                <a:spcPct val="30000"/>
              </a:spcBef>
              <a:spcAft>
                <a:spcPct val="0"/>
              </a:spcAft>
              <a:defRPr kumimoji="1" sz="1300">
                <a:solidFill>
                  <a:schemeClr val="tx1"/>
                </a:solidFill>
                <a:latin typeface="Arial" panose="020B0604020202020204" pitchFamily="34" charset="0"/>
              </a:defRPr>
            </a:lvl7pPr>
            <a:lvl8pPr marL="3624265" indent="-241617" eaLnBrk="0" fontAlgn="base" hangingPunct="0">
              <a:spcBef>
                <a:spcPct val="30000"/>
              </a:spcBef>
              <a:spcAft>
                <a:spcPct val="0"/>
              </a:spcAft>
              <a:defRPr kumimoji="1" sz="1300">
                <a:solidFill>
                  <a:schemeClr val="tx1"/>
                </a:solidFill>
                <a:latin typeface="Arial" panose="020B0604020202020204" pitchFamily="34" charset="0"/>
              </a:defRPr>
            </a:lvl8pPr>
            <a:lvl9pPr marL="4107501" indent="-241617"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16</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
        <p:nvSpPr>
          <p:cNvPr id="2" name="Date Placeholder 1"/>
          <p:cNvSpPr>
            <a:spLocks noGrp="1"/>
          </p:cNvSpPr>
          <p:nvPr>
            <p:ph type="dt" idx="10"/>
          </p:nvPr>
        </p:nvSpPr>
        <p:spPr/>
        <p:txBody>
          <a:bodyPr/>
          <a:lstStyle/>
          <a:p>
            <a:pPr>
              <a:defRPr/>
            </a:pPr>
            <a:r>
              <a:rPr lang="en-US"/>
              <a:t>7/16/2017</a:t>
            </a:r>
            <a:endParaRPr lang="en-US" dirty="0"/>
          </a:p>
        </p:txBody>
      </p:sp>
      <p:sp>
        <p:nvSpPr>
          <p:cNvPr id="3" name="Footer Placeholder 2"/>
          <p:cNvSpPr>
            <a:spLocks noGrp="1"/>
          </p:cNvSpPr>
          <p:nvPr>
            <p:ph type="ftr" sz="quarter" idx="11"/>
          </p:nvPr>
        </p:nvSpPr>
        <p:spPr/>
        <p:txBody>
          <a:bodyPr/>
          <a:lstStyle/>
          <a:p>
            <a:pPr>
              <a:defRPr/>
            </a:pPr>
            <a:r>
              <a:rPr lang="en-US"/>
              <a:t>Sugar Land Bible Church</a:t>
            </a:r>
            <a:endParaRPr lang="en-US" dirty="0"/>
          </a:p>
        </p:txBody>
      </p:sp>
      <p:sp>
        <p:nvSpPr>
          <p:cNvPr id="4" name="Header Placeholder 3"/>
          <p:cNvSpPr>
            <a:spLocks noGrp="1"/>
          </p:cNvSpPr>
          <p:nvPr>
            <p:ph type="hdr" sz="quarter" idx="12"/>
          </p:nvPr>
        </p:nvSpPr>
        <p:spPr/>
        <p:txBody>
          <a:bodyPr/>
          <a:lstStyle/>
          <a:p>
            <a:pPr>
              <a:defRPr/>
            </a:pPr>
            <a:r>
              <a:rPr lang="en-US"/>
              <a:t>Dr. Andy Woods - The Protestant Reformation</a:t>
            </a:r>
            <a:endParaRPr lang="en-US" dirty="0"/>
          </a:p>
        </p:txBody>
      </p:sp>
    </p:spTree>
    <p:extLst>
      <p:ext uri="{BB962C8B-B14F-4D97-AF65-F5344CB8AC3E}">
        <p14:creationId xmlns:p14="http://schemas.microsoft.com/office/powerpoint/2010/main" val="40015492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17</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879799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0" y="1708150"/>
            <a:ext cx="9147175" cy="0"/>
          </a:xfrm>
          <a:prstGeom prst="line">
            <a:avLst/>
          </a:prstGeom>
          <a:noFill/>
          <a:ln w="12700" cap="sq">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latin typeface="Calibri" panose="020F0502020204030204" pitchFamily="34" charset="0"/>
            </a:endParaRPr>
          </a:p>
        </p:txBody>
      </p:sp>
      <p:sp>
        <p:nvSpPr>
          <p:cNvPr id="5" name="Arc 3"/>
          <p:cNvSpPr>
            <a:spLocks/>
          </p:cNvSpPr>
          <p:nvPr/>
        </p:nvSpPr>
        <p:spPr bwMode="auto">
          <a:xfrm>
            <a:off x="0" y="842963"/>
            <a:ext cx="2897188" cy="6015037"/>
          </a:xfrm>
          <a:custGeom>
            <a:avLst/>
            <a:gdLst>
              <a:gd name="T0" fmla="*/ 0 w 21600"/>
              <a:gd name="T1" fmla="*/ 0 h 21600"/>
              <a:gd name="T2" fmla="*/ 2897188 w 21600"/>
              <a:gd name="T3" fmla="*/ 6015037 h 21600"/>
              <a:gd name="T4" fmla="*/ 0 w 21600"/>
              <a:gd name="T5" fmla="*/ 601503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latin typeface="Calibri" panose="020F0502020204030204" pitchFamily="34" charset="0"/>
            </a:endParaRPr>
          </a:p>
        </p:txBody>
      </p:sp>
      <p:sp>
        <p:nvSpPr>
          <p:cNvPr id="52228" name="Rectangle 4"/>
          <p:cNvSpPr>
            <a:spLocks noGrp="1" noChangeArrowheads="1"/>
          </p:cNvSpPr>
          <p:nvPr>
            <p:ph type="ctrTitle" sz="quarter"/>
          </p:nvPr>
        </p:nvSpPr>
        <p:spPr>
          <a:xfrm>
            <a:off x="2743200" y="427038"/>
            <a:ext cx="6399213" cy="1524000"/>
          </a:xfrm>
        </p:spPr>
        <p:txBody>
          <a:bodyPr anchor="b"/>
          <a:lstStyle>
            <a:lvl1pPr>
              <a:lnSpc>
                <a:spcPct val="80000"/>
              </a:lnSpc>
              <a:defRPr sz="6600"/>
            </a:lvl1pPr>
          </a:lstStyle>
          <a:p>
            <a:r>
              <a:rPr lang="en-US"/>
              <a:t>Click to edit Master title style</a:t>
            </a:r>
          </a:p>
        </p:txBody>
      </p:sp>
      <p:sp>
        <p:nvSpPr>
          <p:cNvPr id="52229" name="Rectangle 5"/>
          <p:cNvSpPr>
            <a:spLocks noGrp="1" noChangeArrowheads="1"/>
          </p:cNvSpPr>
          <p:nvPr>
            <p:ph type="subTitle" sz="quarter" idx="1"/>
          </p:nvPr>
        </p:nvSpPr>
        <p:spPr>
          <a:xfrm>
            <a:off x="4191000" y="1828800"/>
            <a:ext cx="4572000" cy="1752600"/>
          </a:xfrm>
        </p:spPr>
        <p:txBody>
          <a:bodyPr/>
          <a:lstStyle>
            <a:lvl1pPr marL="0" indent="0">
              <a:buFont typeface="Wingdings" pitchFamily="2" charset="2"/>
              <a:buNone/>
              <a:defRPr sz="2400"/>
            </a:lvl1pPr>
          </a:lstStyle>
          <a:p>
            <a:r>
              <a:rPr lang="en-US"/>
              <a:t>Click to edit Master subtitle style</a:t>
            </a:r>
          </a:p>
        </p:txBody>
      </p:sp>
      <p:sp>
        <p:nvSpPr>
          <p:cNvPr id="6" name="Rectangle 6"/>
          <p:cNvSpPr>
            <a:spLocks noGrp="1" noChangeArrowheads="1"/>
          </p:cNvSpPr>
          <p:nvPr>
            <p:ph type="dt" sz="quarter" idx="10"/>
          </p:nvPr>
        </p:nvSpPr>
        <p:spPr/>
        <p:txBody>
          <a:bodyPr/>
          <a:lstStyle>
            <a:lvl1pPr>
              <a:defRPr/>
            </a:lvl1pPr>
          </a:lstStyle>
          <a:p>
            <a:pPr>
              <a:defRPr/>
            </a:pPr>
            <a:r>
              <a:rPr lang="en-US"/>
              <a:t>6/4/2017</a:t>
            </a:r>
          </a:p>
        </p:txBody>
      </p:sp>
      <p:sp>
        <p:nvSpPr>
          <p:cNvPr id="7" name="Rectangle 7"/>
          <p:cNvSpPr>
            <a:spLocks noGrp="1" noChangeArrowheads="1"/>
          </p:cNvSpPr>
          <p:nvPr>
            <p:ph type="ftr" sz="quarter" idx="11"/>
          </p:nvPr>
        </p:nvSpPr>
        <p:spPr/>
        <p:txBody>
          <a:bodyPr/>
          <a:lstStyle>
            <a:lvl1pPr>
              <a:defRPr/>
            </a:lvl1pPr>
          </a:lstStyle>
          <a:p>
            <a:pPr>
              <a:defRPr/>
            </a:pPr>
            <a:r>
              <a:rPr lang="en-US"/>
              <a:t>DANIEL</a:t>
            </a:r>
          </a:p>
        </p:txBody>
      </p:sp>
      <p:sp>
        <p:nvSpPr>
          <p:cNvPr id="8" name="Rectangle 8"/>
          <p:cNvSpPr>
            <a:spLocks noGrp="1" noChangeArrowheads="1"/>
          </p:cNvSpPr>
          <p:nvPr>
            <p:ph type="sldNum" sz="quarter" idx="12"/>
          </p:nvPr>
        </p:nvSpPr>
        <p:spPr/>
        <p:txBody>
          <a:bodyPr/>
          <a:lstStyle>
            <a:lvl1pPr>
              <a:defRPr smtClean="0"/>
            </a:lvl1pPr>
          </a:lstStyle>
          <a:p>
            <a:pPr>
              <a:defRPr/>
            </a:pPr>
            <a:fld id="{9DCD1CF2-1C58-46E4-94CD-C010643440AB}" type="slidenum">
              <a:rPr lang="en-US" altLang="en-US"/>
              <a:pPr>
                <a:defRPr/>
              </a:pPr>
              <a:t>‹#›</a:t>
            </a:fld>
            <a:endParaRPr lang="en-US" altLang="en-US"/>
          </a:p>
        </p:txBody>
      </p:sp>
    </p:spTree>
    <p:extLst>
      <p:ext uri="{BB962C8B-B14F-4D97-AF65-F5344CB8AC3E}">
        <p14:creationId xmlns:p14="http://schemas.microsoft.com/office/powerpoint/2010/main" val="3159433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dt" sz="half" idx="10"/>
          </p:nvPr>
        </p:nvSpPr>
        <p:spPr/>
        <p:txBody>
          <a:bodyPr/>
          <a:lstStyle>
            <a:lvl1pPr>
              <a:defRPr/>
            </a:lvl1pPr>
          </a:lstStyle>
          <a:p>
            <a:pPr>
              <a:defRPr/>
            </a:pPr>
            <a:r>
              <a:rPr lang="en-US"/>
              <a:t>6/4/2017</a:t>
            </a:r>
          </a:p>
        </p:txBody>
      </p:sp>
      <p:sp>
        <p:nvSpPr>
          <p:cNvPr id="5" name="Rectangle 1030"/>
          <p:cNvSpPr>
            <a:spLocks noGrp="1" noChangeArrowheads="1"/>
          </p:cNvSpPr>
          <p:nvPr>
            <p:ph type="ftr" sz="quarter" idx="11"/>
          </p:nvPr>
        </p:nvSpPr>
        <p:spPr/>
        <p:txBody>
          <a:bodyPr/>
          <a:lstStyle>
            <a:lvl1pPr>
              <a:defRPr/>
            </a:lvl1pPr>
          </a:lstStyle>
          <a:p>
            <a:pPr>
              <a:defRPr/>
            </a:pPr>
            <a:r>
              <a:rPr lang="en-US"/>
              <a:t>DANIEL</a:t>
            </a:r>
          </a:p>
        </p:txBody>
      </p:sp>
      <p:sp>
        <p:nvSpPr>
          <p:cNvPr id="6" name="Rectangle 1031"/>
          <p:cNvSpPr>
            <a:spLocks noGrp="1" noChangeArrowheads="1"/>
          </p:cNvSpPr>
          <p:nvPr>
            <p:ph type="sldNum" sz="quarter" idx="12"/>
          </p:nvPr>
        </p:nvSpPr>
        <p:spPr/>
        <p:txBody>
          <a:bodyPr/>
          <a:lstStyle>
            <a:lvl1pPr>
              <a:defRPr smtClean="0"/>
            </a:lvl1pPr>
          </a:lstStyle>
          <a:p>
            <a:pPr>
              <a:defRPr/>
            </a:pPr>
            <a:fld id="{B33AAD6C-C68B-4BCB-BD64-8A4F6BDD46AB}" type="slidenum">
              <a:rPr lang="en-US" altLang="en-US"/>
              <a:pPr>
                <a:defRPr/>
              </a:pPr>
              <a:t>‹#›</a:t>
            </a:fld>
            <a:endParaRPr lang="en-US" altLang="en-US"/>
          </a:p>
        </p:txBody>
      </p:sp>
    </p:spTree>
    <p:extLst>
      <p:ext uri="{BB962C8B-B14F-4D97-AF65-F5344CB8AC3E}">
        <p14:creationId xmlns:p14="http://schemas.microsoft.com/office/powerpoint/2010/main" val="3642403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91400" y="609600"/>
            <a:ext cx="15240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819400" y="609600"/>
            <a:ext cx="44196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dt" sz="half" idx="10"/>
          </p:nvPr>
        </p:nvSpPr>
        <p:spPr/>
        <p:txBody>
          <a:bodyPr/>
          <a:lstStyle>
            <a:lvl1pPr>
              <a:defRPr/>
            </a:lvl1pPr>
          </a:lstStyle>
          <a:p>
            <a:pPr>
              <a:defRPr/>
            </a:pPr>
            <a:r>
              <a:rPr lang="en-US"/>
              <a:t>6/4/2017</a:t>
            </a:r>
          </a:p>
        </p:txBody>
      </p:sp>
      <p:sp>
        <p:nvSpPr>
          <p:cNvPr id="5" name="Rectangle 1030"/>
          <p:cNvSpPr>
            <a:spLocks noGrp="1" noChangeArrowheads="1"/>
          </p:cNvSpPr>
          <p:nvPr>
            <p:ph type="ftr" sz="quarter" idx="11"/>
          </p:nvPr>
        </p:nvSpPr>
        <p:spPr/>
        <p:txBody>
          <a:bodyPr/>
          <a:lstStyle>
            <a:lvl1pPr>
              <a:defRPr/>
            </a:lvl1pPr>
          </a:lstStyle>
          <a:p>
            <a:pPr>
              <a:defRPr/>
            </a:pPr>
            <a:r>
              <a:rPr lang="en-US"/>
              <a:t>DANIEL</a:t>
            </a:r>
          </a:p>
        </p:txBody>
      </p:sp>
      <p:sp>
        <p:nvSpPr>
          <p:cNvPr id="6" name="Rectangle 1031"/>
          <p:cNvSpPr>
            <a:spLocks noGrp="1" noChangeArrowheads="1"/>
          </p:cNvSpPr>
          <p:nvPr>
            <p:ph type="sldNum" sz="quarter" idx="12"/>
          </p:nvPr>
        </p:nvSpPr>
        <p:spPr/>
        <p:txBody>
          <a:bodyPr/>
          <a:lstStyle>
            <a:lvl1pPr>
              <a:defRPr smtClean="0"/>
            </a:lvl1pPr>
          </a:lstStyle>
          <a:p>
            <a:pPr>
              <a:defRPr/>
            </a:pPr>
            <a:fld id="{D819AB0E-4C57-4B2A-AED6-4AF0EF8A012B}" type="slidenum">
              <a:rPr lang="en-US" altLang="en-US"/>
              <a:pPr>
                <a:defRPr/>
              </a:pPr>
              <a:t>‹#›</a:t>
            </a:fld>
            <a:endParaRPr lang="en-US" altLang="en-US"/>
          </a:p>
        </p:txBody>
      </p:sp>
    </p:spTree>
    <p:extLst>
      <p:ext uri="{BB962C8B-B14F-4D97-AF65-F5344CB8AC3E}">
        <p14:creationId xmlns:p14="http://schemas.microsoft.com/office/powerpoint/2010/main" val="27776661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endParaRPr>
          </a:p>
        </p:txBody>
      </p:sp>
    </p:spTree>
    <p:extLst>
      <p:ext uri="{BB962C8B-B14F-4D97-AF65-F5344CB8AC3E}">
        <p14:creationId xmlns:p14="http://schemas.microsoft.com/office/powerpoint/2010/main" val="1584302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dt" sz="half" idx="10"/>
          </p:nvPr>
        </p:nvSpPr>
        <p:spPr/>
        <p:txBody>
          <a:bodyPr/>
          <a:lstStyle>
            <a:lvl1pPr>
              <a:defRPr/>
            </a:lvl1pPr>
          </a:lstStyle>
          <a:p>
            <a:pPr>
              <a:defRPr/>
            </a:pPr>
            <a:r>
              <a:rPr lang="en-US"/>
              <a:t>6/4/2017</a:t>
            </a:r>
          </a:p>
        </p:txBody>
      </p:sp>
      <p:sp>
        <p:nvSpPr>
          <p:cNvPr id="5" name="Rectangle 1030"/>
          <p:cNvSpPr>
            <a:spLocks noGrp="1" noChangeArrowheads="1"/>
          </p:cNvSpPr>
          <p:nvPr>
            <p:ph type="ftr" sz="quarter" idx="11"/>
          </p:nvPr>
        </p:nvSpPr>
        <p:spPr/>
        <p:txBody>
          <a:bodyPr/>
          <a:lstStyle>
            <a:lvl1pPr>
              <a:defRPr/>
            </a:lvl1pPr>
          </a:lstStyle>
          <a:p>
            <a:pPr>
              <a:defRPr/>
            </a:pPr>
            <a:r>
              <a:rPr lang="en-US"/>
              <a:t>DANIEL</a:t>
            </a:r>
          </a:p>
        </p:txBody>
      </p:sp>
      <p:sp>
        <p:nvSpPr>
          <p:cNvPr id="6" name="Rectangle 1031"/>
          <p:cNvSpPr>
            <a:spLocks noGrp="1" noChangeArrowheads="1"/>
          </p:cNvSpPr>
          <p:nvPr>
            <p:ph type="sldNum" sz="quarter" idx="12"/>
          </p:nvPr>
        </p:nvSpPr>
        <p:spPr/>
        <p:txBody>
          <a:bodyPr/>
          <a:lstStyle>
            <a:lvl1pPr>
              <a:defRPr smtClean="0"/>
            </a:lvl1pPr>
          </a:lstStyle>
          <a:p>
            <a:pPr>
              <a:defRPr/>
            </a:pPr>
            <a:fld id="{C02DFD5B-8FD4-43B8-BC86-4E352B490EB1}" type="slidenum">
              <a:rPr lang="en-US" altLang="en-US"/>
              <a:pPr>
                <a:defRPr/>
              </a:pPr>
              <a:t>‹#›</a:t>
            </a:fld>
            <a:endParaRPr lang="en-US" altLang="en-US"/>
          </a:p>
        </p:txBody>
      </p:sp>
    </p:spTree>
    <p:extLst>
      <p:ext uri="{BB962C8B-B14F-4D97-AF65-F5344CB8AC3E}">
        <p14:creationId xmlns:p14="http://schemas.microsoft.com/office/powerpoint/2010/main" val="3399194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dt" sz="half" idx="10"/>
          </p:nvPr>
        </p:nvSpPr>
        <p:spPr/>
        <p:txBody>
          <a:bodyPr/>
          <a:lstStyle>
            <a:lvl1pPr>
              <a:defRPr/>
            </a:lvl1pPr>
          </a:lstStyle>
          <a:p>
            <a:pPr>
              <a:defRPr/>
            </a:pPr>
            <a:r>
              <a:rPr lang="en-US"/>
              <a:t>6/4/2017</a:t>
            </a:r>
          </a:p>
        </p:txBody>
      </p:sp>
      <p:sp>
        <p:nvSpPr>
          <p:cNvPr id="5" name="Rectangle 1030"/>
          <p:cNvSpPr>
            <a:spLocks noGrp="1" noChangeArrowheads="1"/>
          </p:cNvSpPr>
          <p:nvPr>
            <p:ph type="ftr" sz="quarter" idx="11"/>
          </p:nvPr>
        </p:nvSpPr>
        <p:spPr/>
        <p:txBody>
          <a:bodyPr/>
          <a:lstStyle>
            <a:lvl1pPr>
              <a:defRPr/>
            </a:lvl1pPr>
          </a:lstStyle>
          <a:p>
            <a:pPr>
              <a:defRPr/>
            </a:pPr>
            <a:r>
              <a:rPr lang="en-US"/>
              <a:t>DANIEL</a:t>
            </a:r>
          </a:p>
        </p:txBody>
      </p:sp>
      <p:sp>
        <p:nvSpPr>
          <p:cNvPr id="6" name="Rectangle 1031"/>
          <p:cNvSpPr>
            <a:spLocks noGrp="1" noChangeArrowheads="1"/>
          </p:cNvSpPr>
          <p:nvPr>
            <p:ph type="sldNum" sz="quarter" idx="12"/>
          </p:nvPr>
        </p:nvSpPr>
        <p:spPr/>
        <p:txBody>
          <a:bodyPr/>
          <a:lstStyle>
            <a:lvl1pPr>
              <a:defRPr smtClean="0"/>
            </a:lvl1pPr>
          </a:lstStyle>
          <a:p>
            <a:pPr>
              <a:defRPr/>
            </a:pPr>
            <a:fld id="{B5476D6E-1442-45FF-8981-870EAE65FAFD}" type="slidenum">
              <a:rPr lang="en-US" altLang="en-US"/>
              <a:pPr>
                <a:defRPr/>
              </a:pPr>
              <a:t>‹#›</a:t>
            </a:fld>
            <a:endParaRPr lang="en-US" altLang="en-US"/>
          </a:p>
        </p:txBody>
      </p:sp>
    </p:spTree>
    <p:extLst>
      <p:ext uri="{BB962C8B-B14F-4D97-AF65-F5344CB8AC3E}">
        <p14:creationId xmlns:p14="http://schemas.microsoft.com/office/powerpoint/2010/main" val="843975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8194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9436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dt" sz="half" idx="10"/>
          </p:nvPr>
        </p:nvSpPr>
        <p:spPr/>
        <p:txBody>
          <a:bodyPr/>
          <a:lstStyle>
            <a:lvl1pPr>
              <a:defRPr/>
            </a:lvl1pPr>
          </a:lstStyle>
          <a:p>
            <a:pPr>
              <a:defRPr/>
            </a:pPr>
            <a:r>
              <a:rPr lang="en-US"/>
              <a:t>6/4/2017</a:t>
            </a:r>
          </a:p>
        </p:txBody>
      </p:sp>
      <p:sp>
        <p:nvSpPr>
          <p:cNvPr id="6" name="Rectangle 1030"/>
          <p:cNvSpPr>
            <a:spLocks noGrp="1" noChangeArrowheads="1"/>
          </p:cNvSpPr>
          <p:nvPr>
            <p:ph type="ftr" sz="quarter" idx="11"/>
          </p:nvPr>
        </p:nvSpPr>
        <p:spPr/>
        <p:txBody>
          <a:bodyPr/>
          <a:lstStyle>
            <a:lvl1pPr>
              <a:defRPr/>
            </a:lvl1pPr>
          </a:lstStyle>
          <a:p>
            <a:pPr>
              <a:defRPr/>
            </a:pPr>
            <a:r>
              <a:rPr lang="en-US"/>
              <a:t>DANIEL</a:t>
            </a:r>
          </a:p>
        </p:txBody>
      </p:sp>
      <p:sp>
        <p:nvSpPr>
          <p:cNvPr id="7" name="Rectangle 1031"/>
          <p:cNvSpPr>
            <a:spLocks noGrp="1" noChangeArrowheads="1"/>
          </p:cNvSpPr>
          <p:nvPr>
            <p:ph type="sldNum" sz="quarter" idx="12"/>
          </p:nvPr>
        </p:nvSpPr>
        <p:spPr/>
        <p:txBody>
          <a:bodyPr/>
          <a:lstStyle>
            <a:lvl1pPr>
              <a:defRPr smtClean="0"/>
            </a:lvl1pPr>
          </a:lstStyle>
          <a:p>
            <a:pPr>
              <a:defRPr/>
            </a:pPr>
            <a:fld id="{6BEB2057-24E7-4D77-ABFA-0631C063FA34}" type="slidenum">
              <a:rPr lang="en-US" altLang="en-US"/>
              <a:pPr>
                <a:defRPr/>
              </a:pPr>
              <a:t>‹#›</a:t>
            </a:fld>
            <a:endParaRPr lang="en-US" altLang="en-US"/>
          </a:p>
        </p:txBody>
      </p:sp>
    </p:spTree>
    <p:extLst>
      <p:ext uri="{BB962C8B-B14F-4D97-AF65-F5344CB8AC3E}">
        <p14:creationId xmlns:p14="http://schemas.microsoft.com/office/powerpoint/2010/main" val="1592977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dt" sz="half" idx="10"/>
          </p:nvPr>
        </p:nvSpPr>
        <p:spPr/>
        <p:txBody>
          <a:bodyPr/>
          <a:lstStyle>
            <a:lvl1pPr>
              <a:defRPr/>
            </a:lvl1pPr>
          </a:lstStyle>
          <a:p>
            <a:pPr>
              <a:defRPr/>
            </a:pPr>
            <a:r>
              <a:rPr lang="en-US"/>
              <a:t>6/4/2017</a:t>
            </a:r>
          </a:p>
        </p:txBody>
      </p:sp>
      <p:sp>
        <p:nvSpPr>
          <p:cNvPr id="8" name="Rectangle 1030"/>
          <p:cNvSpPr>
            <a:spLocks noGrp="1" noChangeArrowheads="1"/>
          </p:cNvSpPr>
          <p:nvPr>
            <p:ph type="ftr" sz="quarter" idx="11"/>
          </p:nvPr>
        </p:nvSpPr>
        <p:spPr/>
        <p:txBody>
          <a:bodyPr/>
          <a:lstStyle>
            <a:lvl1pPr>
              <a:defRPr/>
            </a:lvl1pPr>
          </a:lstStyle>
          <a:p>
            <a:pPr>
              <a:defRPr/>
            </a:pPr>
            <a:r>
              <a:rPr lang="en-US"/>
              <a:t>DANIEL</a:t>
            </a:r>
          </a:p>
        </p:txBody>
      </p:sp>
      <p:sp>
        <p:nvSpPr>
          <p:cNvPr id="9" name="Rectangle 1031"/>
          <p:cNvSpPr>
            <a:spLocks noGrp="1" noChangeArrowheads="1"/>
          </p:cNvSpPr>
          <p:nvPr>
            <p:ph type="sldNum" sz="quarter" idx="12"/>
          </p:nvPr>
        </p:nvSpPr>
        <p:spPr/>
        <p:txBody>
          <a:bodyPr/>
          <a:lstStyle>
            <a:lvl1pPr>
              <a:defRPr smtClean="0"/>
            </a:lvl1pPr>
          </a:lstStyle>
          <a:p>
            <a:pPr>
              <a:defRPr/>
            </a:pPr>
            <a:fld id="{776F11DD-2A5E-4186-BC87-33FAE51004C7}" type="slidenum">
              <a:rPr lang="en-US" altLang="en-US"/>
              <a:pPr>
                <a:defRPr/>
              </a:pPr>
              <a:t>‹#›</a:t>
            </a:fld>
            <a:endParaRPr lang="en-US" altLang="en-US"/>
          </a:p>
        </p:txBody>
      </p:sp>
    </p:spTree>
    <p:extLst>
      <p:ext uri="{BB962C8B-B14F-4D97-AF65-F5344CB8AC3E}">
        <p14:creationId xmlns:p14="http://schemas.microsoft.com/office/powerpoint/2010/main" val="223831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dt" sz="half" idx="10"/>
          </p:nvPr>
        </p:nvSpPr>
        <p:spPr/>
        <p:txBody>
          <a:bodyPr/>
          <a:lstStyle>
            <a:lvl1pPr>
              <a:defRPr/>
            </a:lvl1pPr>
          </a:lstStyle>
          <a:p>
            <a:pPr>
              <a:defRPr/>
            </a:pPr>
            <a:r>
              <a:rPr lang="en-US"/>
              <a:t>6/4/2017</a:t>
            </a:r>
          </a:p>
        </p:txBody>
      </p:sp>
      <p:sp>
        <p:nvSpPr>
          <p:cNvPr id="4" name="Rectangle 1030"/>
          <p:cNvSpPr>
            <a:spLocks noGrp="1" noChangeArrowheads="1"/>
          </p:cNvSpPr>
          <p:nvPr>
            <p:ph type="ftr" sz="quarter" idx="11"/>
          </p:nvPr>
        </p:nvSpPr>
        <p:spPr/>
        <p:txBody>
          <a:bodyPr/>
          <a:lstStyle>
            <a:lvl1pPr>
              <a:defRPr/>
            </a:lvl1pPr>
          </a:lstStyle>
          <a:p>
            <a:pPr>
              <a:defRPr/>
            </a:pPr>
            <a:r>
              <a:rPr lang="en-US"/>
              <a:t>DANIEL</a:t>
            </a:r>
          </a:p>
        </p:txBody>
      </p:sp>
      <p:sp>
        <p:nvSpPr>
          <p:cNvPr id="5" name="Rectangle 1031"/>
          <p:cNvSpPr>
            <a:spLocks noGrp="1" noChangeArrowheads="1"/>
          </p:cNvSpPr>
          <p:nvPr>
            <p:ph type="sldNum" sz="quarter" idx="12"/>
          </p:nvPr>
        </p:nvSpPr>
        <p:spPr/>
        <p:txBody>
          <a:bodyPr/>
          <a:lstStyle>
            <a:lvl1pPr>
              <a:defRPr smtClean="0"/>
            </a:lvl1pPr>
          </a:lstStyle>
          <a:p>
            <a:pPr>
              <a:defRPr/>
            </a:pPr>
            <a:fld id="{9F070BD3-8335-4875-88D0-5DF827222724}" type="slidenum">
              <a:rPr lang="en-US" altLang="en-US"/>
              <a:pPr>
                <a:defRPr/>
              </a:pPr>
              <a:t>‹#›</a:t>
            </a:fld>
            <a:endParaRPr lang="en-US" altLang="en-US"/>
          </a:p>
        </p:txBody>
      </p:sp>
    </p:spTree>
    <p:extLst>
      <p:ext uri="{BB962C8B-B14F-4D97-AF65-F5344CB8AC3E}">
        <p14:creationId xmlns:p14="http://schemas.microsoft.com/office/powerpoint/2010/main" val="4271376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dt" sz="half" idx="10"/>
          </p:nvPr>
        </p:nvSpPr>
        <p:spPr/>
        <p:txBody>
          <a:bodyPr/>
          <a:lstStyle>
            <a:lvl1pPr>
              <a:defRPr/>
            </a:lvl1pPr>
          </a:lstStyle>
          <a:p>
            <a:pPr>
              <a:defRPr/>
            </a:pPr>
            <a:r>
              <a:rPr lang="en-US"/>
              <a:t>6/4/2017</a:t>
            </a:r>
          </a:p>
        </p:txBody>
      </p:sp>
      <p:sp>
        <p:nvSpPr>
          <p:cNvPr id="3" name="Rectangle 1030"/>
          <p:cNvSpPr>
            <a:spLocks noGrp="1" noChangeArrowheads="1"/>
          </p:cNvSpPr>
          <p:nvPr>
            <p:ph type="ftr" sz="quarter" idx="11"/>
          </p:nvPr>
        </p:nvSpPr>
        <p:spPr/>
        <p:txBody>
          <a:bodyPr/>
          <a:lstStyle>
            <a:lvl1pPr>
              <a:defRPr/>
            </a:lvl1pPr>
          </a:lstStyle>
          <a:p>
            <a:pPr>
              <a:defRPr/>
            </a:pPr>
            <a:r>
              <a:rPr lang="en-US"/>
              <a:t>DANIEL</a:t>
            </a:r>
          </a:p>
        </p:txBody>
      </p:sp>
      <p:sp>
        <p:nvSpPr>
          <p:cNvPr id="4" name="Rectangle 1031"/>
          <p:cNvSpPr>
            <a:spLocks noGrp="1" noChangeArrowheads="1"/>
          </p:cNvSpPr>
          <p:nvPr>
            <p:ph type="sldNum" sz="quarter" idx="12"/>
          </p:nvPr>
        </p:nvSpPr>
        <p:spPr/>
        <p:txBody>
          <a:bodyPr/>
          <a:lstStyle>
            <a:lvl1pPr>
              <a:defRPr smtClean="0"/>
            </a:lvl1pPr>
          </a:lstStyle>
          <a:p>
            <a:pPr>
              <a:defRPr/>
            </a:pPr>
            <a:fld id="{A0D64A5C-8A8F-4387-99C6-161919CA7769}" type="slidenum">
              <a:rPr lang="en-US" altLang="en-US"/>
              <a:pPr>
                <a:defRPr/>
              </a:pPr>
              <a:t>‹#›</a:t>
            </a:fld>
            <a:endParaRPr lang="en-US" altLang="en-US"/>
          </a:p>
        </p:txBody>
      </p:sp>
    </p:spTree>
    <p:extLst>
      <p:ext uri="{BB962C8B-B14F-4D97-AF65-F5344CB8AC3E}">
        <p14:creationId xmlns:p14="http://schemas.microsoft.com/office/powerpoint/2010/main" val="4019209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dt" sz="half" idx="10"/>
          </p:nvPr>
        </p:nvSpPr>
        <p:spPr/>
        <p:txBody>
          <a:bodyPr/>
          <a:lstStyle>
            <a:lvl1pPr>
              <a:defRPr/>
            </a:lvl1pPr>
          </a:lstStyle>
          <a:p>
            <a:pPr>
              <a:defRPr/>
            </a:pPr>
            <a:r>
              <a:rPr lang="en-US"/>
              <a:t>6/4/2017</a:t>
            </a:r>
          </a:p>
        </p:txBody>
      </p:sp>
      <p:sp>
        <p:nvSpPr>
          <p:cNvPr id="6" name="Rectangle 1030"/>
          <p:cNvSpPr>
            <a:spLocks noGrp="1" noChangeArrowheads="1"/>
          </p:cNvSpPr>
          <p:nvPr>
            <p:ph type="ftr" sz="quarter" idx="11"/>
          </p:nvPr>
        </p:nvSpPr>
        <p:spPr/>
        <p:txBody>
          <a:bodyPr/>
          <a:lstStyle>
            <a:lvl1pPr>
              <a:defRPr/>
            </a:lvl1pPr>
          </a:lstStyle>
          <a:p>
            <a:pPr>
              <a:defRPr/>
            </a:pPr>
            <a:r>
              <a:rPr lang="en-US"/>
              <a:t>DANIEL</a:t>
            </a:r>
          </a:p>
        </p:txBody>
      </p:sp>
      <p:sp>
        <p:nvSpPr>
          <p:cNvPr id="7" name="Rectangle 1031"/>
          <p:cNvSpPr>
            <a:spLocks noGrp="1" noChangeArrowheads="1"/>
          </p:cNvSpPr>
          <p:nvPr>
            <p:ph type="sldNum" sz="quarter" idx="12"/>
          </p:nvPr>
        </p:nvSpPr>
        <p:spPr/>
        <p:txBody>
          <a:bodyPr/>
          <a:lstStyle>
            <a:lvl1pPr>
              <a:defRPr smtClean="0"/>
            </a:lvl1pPr>
          </a:lstStyle>
          <a:p>
            <a:pPr>
              <a:defRPr/>
            </a:pPr>
            <a:fld id="{BD313B7C-8628-40A9-9BAF-2337382F96C6}" type="slidenum">
              <a:rPr lang="en-US" altLang="en-US"/>
              <a:pPr>
                <a:defRPr/>
              </a:pPr>
              <a:t>‹#›</a:t>
            </a:fld>
            <a:endParaRPr lang="en-US" altLang="en-US"/>
          </a:p>
        </p:txBody>
      </p:sp>
    </p:spTree>
    <p:extLst>
      <p:ext uri="{BB962C8B-B14F-4D97-AF65-F5344CB8AC3E}">
        <p14:creationId xmlns:p14="http://schemas.microsoft.com/office/powerpoint/2010/main" val="1678980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dt" sz="half" idx="10"/>
          </p:nvPr>
        </p:nvSpPr>
        <p:spPr/>
        <p:txBody>
          <a:bodyPr/>
          <a:lstStyle>
            <a:lvl1pPr>
              <a:defRPr/>
            </a:lvl1pPr>
          </a:lstStyle>
          <a:p>
            <a:pPr>
              <a:defRPr/>
            </a:pPr>
            <a:r>
              <a:rPr lang="en-US"/>
              <a:t>6/4/2017</a:t>
            </a:r>
          </a:p>
        </p:txBody>
      </p:sp>
      <p:sp>
        <p:nvSpPr>
          <p:cNvPr id="6" name="Rectangle 1030"/>
          <p:cNvSpPr>
            <a:spLocks noGrp="1" noChangeArrowheads="1"/>
          </p:cNvSpPr>
          <p:nvPr>
            <p:ph type="ftr" sz="quarter" idx="11"/>
          </p:nvPr>
        </p:nvSpPr>
        <p:spPr/>
        <p:txBody>
          <a:bodyPr/>
          <a:lstStyle>
            <a:lvl1pPr>
              <a:defRPr/>
            </a:lvl1pPr>
          </a:lstStyle>
          <a:p>
            <a:pPr>
              <a:defRPr/>
            </a:pPr>
            <a:r>
              <a:rPr lang="en-US"/>
              <a:t>DANIEL</a:t>
            </a:r>
          </a:p>
        </p:txBody>
      </p:sp>
      <p:sp>
        <p:nvSpPr>
          <p:cNvPr id="7" name="Rectangle 1031"/>
          <p:cNvSpPr>
            <a:spLocks noGrp="1" noChangeArrowheads="1"/>
          </p:cNvSpPr>
          <p:nvPr>
            <p:ph type="sldNum" sz="quarter" idx="12"/>
          </p:nvPr>
        </p:nvSpPr>
        <p:spPr/>
        <p:txBody>
          <a:bodyPr/>
          <a:lstStyle>
            <a:lvl1pPr>
              <a:defRPr smtClean="0"/>
            </a:lvl1pPr>
          </a:lstStyle>
          <a:p>
            <a:pPr>
              <a:defRPr/>
            </a:pPr>
            <a:fld id="{92A4A217-7064-4A8C-A9F3-A268760735DD}" type="slidenum">
              <a:rPr lang="en-US" altLang="en-US"/>
              <a:pPr>
                <a:defRPr/>
              </a:pPr>
              <a:t>‹#›</a:t>
            </a:fld>
            <a:endParaRPr lang="en-US" altLang="en-US"/>
          </a:p>
        </p:txBody>
      </p:sp>
    </p:spTree>
    <p:extLst>
      <p:ext uri="{BB962C8B-B14F-4D97-AF65-F5344CB8AC3E}">
        <p14:creationId xmlns:p14="http://schemas.microsoft.com/office/powerpoint/2010/main" val="621882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26" name="Arc 1026"/>
          <p:cNvSpPr>
            <a:spLocks/>
          </p:cNvSpPr>
          <p:nvPr/>
        </p:nvSpPr>
        <p:spPr bwMode="auto">
          <a:xfrm>
            <a:off x="0" y="842963"/>
            <a:ext cx="1676400" cy="6015037"/>
          </a:xfrm>
          <a:custGeom>
            <a:avLst/>
            <a:gdLst>
              <a:gd name="T0" fmla="*/ 0 w 21600"/>
              <a:gd name="T1" fmla="*/ 0 h 21600"/>
              <a:gd name="T2" fmla="*/ 1676400 w 21600"/>
              <a:gd name="T3" fmla="*/ 6015037 h 21600"/>
              <a:gd name="T4" fmla="*/ 0 w 21600"/>
              <a:gd name="T5" fmla="*/ 601503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latin typeface="Calibri" panose="020F0502020204030204" pitchFamily="34" charset="0"/>
            </a:endParaRPr>
          </a:p>
        </p:txBody>
      </p:sp>
      <p:sp>
        <p:nvSpPr>
          <p:cNvPr id="1027" name="Rectangle 1027"/>
          <p:cNvSpPr>
            <a:spLocks noGrp="1" noChangeArrowheads="1"/>
          </p:cNvSpPr>
          <p:nvPr>
            <p:ph type="title"/>
          </p:nvPr>
        </p:nvSpPr>
        <p:spPr bwMode="auto">
          <a:xfrm>
            <a:off x="2819400" y="609600"/>
            <a:ext cx="6096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028" name="Rectangle 1028"/>
          <p:cNvSpPr>
            <a:spLocks noGrp="1" noChangeArrowheads="1"/>
          </p:cNvSpPr>
          <p:nvPr>
            <p:ph type="body" idx="1"/>
          </p:nvPr>
        </p:nvSpPr>
        <p:spPr bwMode="auto">
          <a:xfrm>
            <a:off x="2819400" y="1981200"/>
            <a:ext cx="6096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51205" name="Rectangle 1029"/>
          <p:cNvSpPr>
            <a:spLocks noGrp="1" noChangeArrowheads="1"/>
          </p:cNvSpPr>
          <p:nvPr>
            <p:ph type="dt" sz="half" idx="2"/>
          </p:nvPr>
        </p:nvSpPr>
        <p:spPr bwMode="auto">
          <a:xfrm>
            <a:off x="3048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defRPr>
            </a:lvl1pPr>
          </a:lstStyle>
          <a:p>
            <a:pPr>
              <a:defRPr/>
            </a:pPr>
            <a:r>
              <a:rPr lang="en-US"/>
              <a:t>6/4/2017</a:t>
            </a:r>
            <a:endParaRPr lang="en-US" dirty="0"/>
          </a:p>
        </p:txBody>
      </p:sp>
      <p:sp>
        <p:nvSpPr>
          <p:cNvPr id="51206" name="Rectangle 1030"/>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defRPr>
            </a:lvl1pPr>
          </a:lstStyle>
          <a:p>
            <a:pPr>
              <a:defRPr/>
            </a:pPr>
            <a:r>
              <a:rPr lang="en-US" dirty="0"/>
              <a:t>DANIEL</a:t>
            </a:r>
          </a:p>
        </p:txBody>
      </p:sp>
      <p:sp>
        <p:nvSpPr>
          <p:cNvPr id="51207" name="Rectangle 1031"/>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defRPr>
            </a:lvl1pPr>
          </a:lstStyle>
          <a:p>
            <a:pPr>
              <a:defRPr/>
            </a:pPr>
            <a:fld id="{D0E4B210-4362-4BAA-89F1-87A2F42C4D25}" type="slidenum">
              <a:rPr lang="en-US" altLang="en-US" smtClean="0"/>
              <a:pPr>
                <a:defRPr/>
              </a:pPr>
              <a:t>‹#›</a:t>
            </a:fld>
            <a:endParaRPr lang="en-US" altLang="en-US" dirty="0"/>
          </a:p>
        </p:txBody>
      </p:sp>
    </p:spTree>
  </p:cSld>
  <p:clrMap bg1="dk2" tx1="lt1" bg2="dk1" tx2="lt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 id="2147483861" r:id="rId12"/>
  </p:sldLayoutIdLst>
  <p:hf sldNum="0" hdr="0" ftr="0"/>
  <p:txStyles>
    <p:titleStyle>
      <a:lvl1pPr algn="l" rtl="0" eaLnBrk="0" fontAlgn="base" hangingPunct="0">
        <a:lnSpc>
          <a:spcPct val="70000"/>
        </a:lnSpc>
        <a:spcBef>
          <a:spcPct val="0"/>
        </a:spcBef>
        <a:spcAft>
          <a:spcPct val="0"/>
        </a:spcAft>
        <a:defRPr sz="4800" b="1">
          <a:solidFill>
            <a:schemeClr val="tx2"/>
          </a:solidFill>
          <a:latin typeface="Calibri" panose="020F0502020204030204" pitchFamily="34" charset="0"/>
          <a:ea typeface="+mj-ea"/>
          <a:cs typeface="+mj-cs"/>
        </a:defRPr>
      </a:lvl1pPr>
      <a:lvl2pPr algn="l" rtl="0" eaLnBrk="0" fontAlgn="base" hangingPunct="0">
        <a:lnSpc>
          <a:spcPct val="70000"/>
        </a:lnSpc>
        <a:spcBef>
          <a:spcPct val="0"/>
        </a:spcBef>
        <a:spcAft>
          <a:spcPct val="0"/>
        </a:spcAft>
        <a:defRPr sz="4800" b="1">
          <a:solidFill>
            <a:schemeClr val="tx2"/>
          </a:solidFill>
          <a:latin typeface="Arial Narrow" pitchFamily="34" charset="0"/>
        </a:defRPr>
      </a:lvl2pPr>
      <a:lvl3pPr algn="l" rtl="0" eaLnBrk="0" fontAlgn="base" hangingPunct="0">
        <a:lnSpc>
          <a:spcPct val="70000"/>
        </a:lnSpc>
        <a:spcBef>
          <a:spcPct val="0"/>
        </a:spcBef>
        <a:spcAft>
          <a:spcPct val="0"/>
        </a:spcAft>
        <a:defRPr sz="4800" b="1">
          <a:solidFill>
            <a:schemeClr val="tx2"/>
          </a:solidFill>
          <a:latin typeface="Arial Narrow" pitchFamily="34" charset="0"/>
        </a:defRPr>
      </a:lvl3pPr>
      <a:lvl4pPr algn="l" rtl="0" eaLnBrk="0" fontAlgn="base" hangingPunct="0">
        <a:lnSpc>
          <a:spcPct val="70000"/>
        </a:lnSpc>
        <a:spcBef>
          <a:spcPct val="0"/>
        </a:spcBef>
        <a:spcAft>
          <a:spcPct val="0"/>
        </a:spcAft>
        <a:defRPr sz="4800" b="1">
          <a:solidFill>
            <a:schemeClr val="tx2"/>
          </a:solidFill>
          <a:latin typeface="Arial Narrow" pitchFamily="34" charset="0"/>
        </a:defRPr>
      </a:lvl4pPr>
      <a:lvl5pPr algn="l" rtl="0" eaLnBrk="0" fontAlgn="base" hangingPunct="0">
        <a:lnSpc>
          <a:spcPct val="70000"/>
        </a:lnSpc>
        <a:spcBef>
          <a:spcPct val="0"/>
        </a:spcBef>
        <a:spcAft>
          <a:spcPct val="0"/>
        </a:spcAft>
        <a:defRPr sz="4800" b="1">
          <a:solidFill>
            <a:schemeClr val="tx2"/>
          </a:solidFill>
          <a:latin typeface="Arial Narrow" pitchFamily="34" charset="0"/>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p:titleStyle>
    <p:bodyStyle>
      <a:lvl1pPr marL="711200" indent="-711200" algn="l" rtl="0" eaLnBrk="0" fontAlgn="base" hangingPunct="0">
        <a:spcBef>
          <a:spcPct val="20000"/>
        </a:spcBef>
        <a:spcAft>
          <a:spcPct val="0"/>
        </a:spcAft>
        <a:buClr>
          <a:schemeClr val="tx1"/>
        </a:buClr>
        <a:buFont typeface="Wingdings" panose="05000000000000000000" pitchFamily="2" charset="2"/>
        <a:buAutoNum type="romanUcPeriod"/>
        <a:defRPr sz="2800">
          <a:solidFill>
            <a:schemeClr val="tx1"/>
          </a:solidFill>
          <a:latin typeface="Calibri" panose="020F0502020204030204" pitchFamily="34" charset="0"/>
          <a:ea typeface="+mn-ea"/>
          <a:cs typeface="+mn-cs"/>
        </a:defRPr>
      </a:lvl1pPr>
      <a:lvl2pPr marL="1117600" indent="-660400" algn="l" rtl="0" eaLnBrk="0" fontAlgn="base" hangingPunct="0">
        <a:spcBef>
          <a:spcPct val="20000"/>
        </a:spcBef>
        <a:spcAft>
          <a:spcPct val="0"/>
        </a:spcAft>
        <a:buClr>
          <a:schemeClr val="tx1"/>
        </a:buClr>
        <a:buFont typeface="Wingdings" panose="05000000000000000000" pitchFamily="2" charset="2"/>
        <a:buAutoNum type="alphaUcPeriod"/>
        <a:defRPr sz="2600">
          <a:solidFill>
            <a:schemeClr val="tx1"/>
          </a:solidFill>
          <a:latin typeface="Calibri" panose="020F0502020204030204" pitchFamily="34" charset="0"/>
        </a:defRPr>
      </a:lvl2pPr>
      <a:lvl3pPr marL="1524000" indent="-609600" algn="l" rtl="0" eaLnBrk="0" fontAlgn="base" hangingPunct="0">
        <a:spcBef>
          <a:spcPct val="20000"/>
        </a:spcBef>
        <a:spcAft>
          <a:spcPct val="0"/>
        </a:spcAft>
        <a:buClr>
          <a:schemeClr val="tx1"/>
        </a:buClr>
        <a:buFont typeface="Wingdings" panose="05000000000000000000" pitchFamily="2" charset="2"/>
        <a:buAutoNum type="arabicPeriod"/>
        <a:defRPr sz="2400">
          <a:solidFill>
            <a:schemeClr val="tx1"/>
          </a:solidFill>
          <a:latin typeface="Calibri" panose="020F0502020204030204" pitchFamily="34" charset="0"/>
        </a:defRPr>
      </a:lvl3pPr>
      <a:lvl4pPr marL="1879600" indent="-508000" algn="l" rtl="0" eaLnBrk="0" fontAlgn="base" hangingPunct="0">
        <a:spcBef>
          <a:spcPct val="20000"/>
        </a:spcBef>
        <a:spcAft>
          <a:spcPct val="0"/>
        </a:spcAft>
        <a:buClr>
          <a:schemeClr val="tx1"/>
        </a:buClr>
        <a:buSzPct val="100000"/>
        <a:buAutoNum type="alphaLcParenR"/>
        <a:defRPr sz="2000">
          <a:solidFill>
            <a:schemeClr val="tx1"/>
          </a:solidFill>
          <a:latin typeface="Calibri" panose="020F0502020204030204" pitchFamily="34" charset="0"/>
        </a:defRPr>
      </a:lvl4pPr>
      <a:lvl5pPr marL="2336800" indent="-508000" algn="l" rtl="0" eaLnBrk="0" fontAlgn="base" hangingPunct="0">
        <a:spcBef>
          <a:spcPct val="20000"/>
        </a:spcBef>
        <a:spcAft>
          <a:spcPct val="0"/>
        </a:spcAft>
        <a:buClr>
          <a:schemeClr val="tx1"/>
        </a:buClr>
        <a:buSzPct val="100000"/>
        <a:buAutoNum type="romanLcPeriod"/>
        <a:defRPr sz="2000">
          <a:solidFill>
            <a:schemeClr val="tx1"/>
          </a:solidFill>
          <a:latin typeface="Calibri" panose="020F0502020204030204" pitchFamily="34" charset="0"/>
        </a:defRPr>
      </a:lvl5pPr>
      <a:lvl6pPr marL="2794000" indent="-508000" algn="l" rtl="0" fontAlgn="base">
        <a:spcBef>
          <a:spcPct val="20000"/>
        </a:spcBef>
        <a:spcAft>
          <a:spcPct val="0"/>
        </a:spcAft>
        <a:buClr>
          <a:schemeClr val="tx1"/>
        </a:buClr>
        <a:buSzPct val="100000"/>
        <a:buAutoNum type="romanLcPeriod"/>
        <a:defRPr sz="2000">
          <a:solidFill>
            <a:schemeClr val="tx1"/>
          </a:solidFill>
          <a:latin typeface="+mn-lt"/>
        </a:defRPr>
      </a:lvl6pPr>
      <a:lvl7pPr marL="3251200" indent="-508000" algn="l" rtl="0" fontAlgn="base">
        <a:spcBef>
          <a:spcPct val="20000"/>
        </a:spcBef>
        <a:spcAft>
          <a:spcPct val="0"/>
        </a:spcAft>
        <a:buClr>
          <a:schemeClr val="tx1"/>
        </a:buClr>
        <a:buSzPct val="100000"/>
        <a:buAutoNum type="romanLcPeriod"/>
        <a:defRPr sz="2000">
          <a:solidFill>
            <a:schemeClr val="tx1"/>
          </a:solidFill>
          <a:latin typeface="+mn-lt"/>
        </a:defRPr>
      </a:lvl7pPr>
      <a:lvl8pPr marL="3708400" indent="-508000" algn="l" rtl="0" fontAlgn="base">
        <a:spcBef>
          <a:spcPct val="20000"/>
        </a:spcBef>
        <a:spcAft>
          <a:spcPct val="0"/>
        </a:spcAft>
        <a:buClr>
          <a:schemeClr val="tx1"/>
        </a:buClr>
        <a:buSzPct val="100000"/>
        <a:buAutoNum type="romanLcPeriod"/>
        <a:defRPr sz="2000">
          <a:solidFill>
            <a:schemeClr val="tx1"/>
          </a:solidFill>
          <a:latin typeface="+mn-lt"/>
        </a:defRPr>
      </a:lvl8pPr>
      <a:lvl9pPr marL="4165600" indent="-508000" algn="l" rtl="0" fontAlgn="base">
        <a:spcBef>
          <a:spcPct val="20000"/>
        </a:spcBef>
        <a:spcAft>
          <a:spcPct val="0"/>
        </a:spcAft>
        <a:buClr>
          <a:schemeClr val="tx1"/>
        </a:buClr>
        <a:buSzPct val="100000"/>
        <a:buAutoNum type="romanLcPeriod"/>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6"/>
          <p:cNvSpPr>
            <a:spLocks noGrp="1" noChangeArrowheads="1"/>
          </p:cNvSpPr>
          <p:nvPr>
            <p:ph type="ctrTitle"/>
          </p:nvPr>
        </p:nvSpPr>
        <p:spPr>
          <a:xfrm>
            <a:off x="647700" y="228600"/>
            <a:ext cx="7848600" cy="1905000"/>
          </a:xfrm>
        </p:spPr>
        <p:txBody>
          <a:bodyPr anchor="ctr"/>
          <a:lstStyle/>
          <a:p>
            <a:pPr algn="ctr" eaLnBrk="1" hangingPunct="1">
              <a:lnSpc>
                <a:spcPct val="100000"/>
              </a:lnSpc>
            </a:pPr>
            <a:r>
              <a:rPr lang="en-US" altLang="en-US" sz="4400" b="0" dirty="0">
                <a:solidFill>
                  <a:srgbClr val="00FFFF"/>
                </a:solidFill>
                <a:effectLst>
                  <a:outerShdw blurRad="38100" dist="38100" dir="2700000" algn="tl">
                    <a:srgbClr val="000000">
                      <a:alpha val="43137"/>
                    </a:srgbClr>
                  </a:outerShdw>
                </a:effectLst>
              </a:rPr>
              <a:t>The Protestant Reformation:</a:t>
            </a:r>
            <a:br>
              <a:rPr lang="en-US" altLang="en-US" sz="4400" b="0" dirty="0">
                <a:solidFill>
                  <a:srgbClr val="00FFFF"/>
                </a:solidFill>
                <a:effectLst>
                  <a:outerShdw blurRad="38100" dist="38100" dir="2700000" algn="tl">
                    <a:srgbClr val="000000">
                      <a:alpha val="43137"/>
                    </a:srgbClr>
                  </a:outerShdw>
                </a:effectLst>
              </a:rPr>
            </a:br>
            <a:r>
              <a:rPr lang="en-US" altLang="en-US" sz="4400" b="0" dirty="0">
                <a:solidFill>
                  <a:srgbClr val="00FFFF"/>
                </a:solidFill>
                <a:effectLst>
                  <a:outerShdw blurRad="38100" dist="38100" dir="2700000" algn="tl">
                    <a:srgbClr val="000000">
                      <a:alpha val="43137"/>
                    </a:srgbClr>
                  </a:outerShdw>
                </a:effectLst>
              </a:rPr>
              <a:t>The Good, The Bad, and The Ugly</a:t>
            </a:r>
            <a:br>
              <a:rPr lang="en-US" altLang="en-US" sz="3600" b="0" dirty="0">
                <a:solidFill>
                  <a:srgbClr val="00FFFF"/>
                </a:solidFill>
                <a:effectLst>
                  <a:outerShdw blurRad="38100" dist="38100" dir="2700000" algn="tl">
                    <a:srgbClr val="000000">
                      <a:alpha val="43137"/>
                    </a:srgbClr>
                  </a:outerShdw>
                </a:effectLst>
              </a:rPr>
            </a:br>
            <a:r>
              <a:rPr lang="en-US" sz="3200" b="0" dirty="0">
                <a:solidFill>
                  <a:srgbClr val="00FFFF"/>
                </a:solidFill>
                <a:effectLst>
                  <a:outerShdw blurRad="38100" dist="38100" dir="2700000" algn="tl">
                    <a:srgbClr val="000000">
                      <a:alpha val="43137"/>
                    </a:srgbClr>
                  </a:outerShdw>
                </a:effectLst>
              </a:rPr>
              <a:t>Session 6   </a:t>
            </a:r>
            <a:endParaRPr lang="en-US" altLang="en-US" sz="3600" b="0" dirty="0">
              <a:solidFill>
                <a:srgbClr val="00FFFF"/>
              </a:solidFill>
              <a:effectLst>
                <a:outerShdw blurRad="38100" dist="38100" dir="2700000" algn="tl">
                  <a:srgbClr val="000000">
                    <a:alpha val="43137"/>
                  </a:srgbClr>
                </a:outerShdw>
              </a:effectLst>
            </a:endParaRPr>
          </a:p>
        </p:txBody>
      </p:sp>
      <p:sp>
        <p:nvSpPr>
          <p:cNvPr id="16387" name="Rectangle 7"/>
          <p:cNvSpPr>
            <a:spLocks noGrp="1" noChangeArrowheads="1"/>
          </p:cNvSpPr>
          <p:nvPr>
            <p:ph type="subTitle" idx="1"/>
          </p:nvPr>
        </p:nvSpPr>
        <p:spPr>
          <a:xfrm>
            <a:off x="1600200" y="5410200"/>
            <a:ext cx="5943600" cy="1295400"/>
          </a:xfrm>
        </p:spPr>
        <p:txBody>
          <a:bodyPr/>
          <a:lstStyle/>
          <a:p>
            <a:pPr algn="ctr" eaLnBrk="1" hangingPunct="1">
              <a:spcBef>
                <a:spcPts val="0"/>
              </a:spcBef>
            </a:pPr>
            <a:r>
              <a:rPr lang="en-US" altLang="en-US" dirty="0">
                <a:effectLst>
                  <a:outerShdw blurRad="38100" dist="38100" dir="2700000" algn="tl">
                    <a:srgbClr val="000000">
                      <a:alpha val="43137"/>
                    </a:srgbClr>
                  </a:outerShdw>
                </a:effectLst>
              </a:rPr>
              <a:t>Andy Woods, Th.M.., JD., PhD.</a:t>
            </a:r>
          </a:p>
          <a:p>
            <a:pPr algn="ctr" eaLnBrk="1" hangingPunct="1">
              <a:spcBef>
                <a:spcPts val="0"/>
              </a:spcBef>
            </a:pPr>
            <a:r>
              <a:rPr lang="en-US" altLang="en-US" dirty="0">
                <a:effectLst>
                  <a:outerShdw blurRad="38100" dist="38100" dir="2700000" algn="tl">
                    <a:srgbClr val="000000">
                      <a:alpha val="43137"/>
                    </a:srgbClr>
                  </a:outerShdw>
                </a:effectLst>
              </a:rPr>
              <a:t>Sr. Pastor, Sugar Land Bible Church</a:t>
            </a:r>
          </a:p>
          <a:p>
            <a:pPr algn="ctr" eaLnBrk="1" hangingPunct="1">
              <a:spcBef>
                <a:spcPts val="0"/>
              </a:spcBef>
            </a:pPr>
            <a:r>
              <a:rPr lang="en-US" altLang="en-US" dirty="0">
                <a:effectLst>
                  <a:outerShdw blurRad="38100" dist="38100" dir="2700000" algn="tl">
                    <a:srgbClr val="000000">
                      <a:alpha val="43137"/>
                    </a:srgbClr>
                  </a:outerShdw>
                </a:effectLst>
              </a:rPr>
              <a:t>President Chafer Theological Seminary</a:t>
            </a:r>
          </a:p>
        </p:txBody>
      </p:sp>
      <p:pic>
        <p:nvPicPr>
          <p:cNvPr id="16388"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429000" y="228600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59506" y="1143000"/>
            <a:ext cx="5624987" cy="5486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itle 1"/>
          <p:cNvSpPr txBox="1">
            <a:spLocks/>
          </p:cNvSpPr>
          <p:nvPr/>
        </p:nvSpPr>
        <p:spPr>
          <a:xfrm>
            <a:off x="685800" y="228600"/>
            <a:ext cx="7772400" cy="685800"/>
          </a:xfrm>
          <a:prstGeom prst="rect">
            <a:avLst/>
          </a:prstGeom>
        </p:spPr>
        <p:txBody>
          <a:bodyPr/>
          <a:lstStyle>
            <a:lvl1pPr algn="l" rtl="0" eaLnBrk="0" fontAlgn="base" hangingPunct="0">
              <a:lnSpc>
                <a:spcPct val="70000"/>
              </a:lnSpc>
              <a:spcBef>
                <a:spcPct val="0"/>
              </a:spcBef>
              <a:spcAft>
                <a:spcPct val="0"/>
              </a:spcAft>
              <a:defRPr sz="4800" b="1">
                <a:solidFill>
                  <a:schemeClr val="tx2"/>
                </a:solidFill>
                <a:latin typeface="Calibri" panose="020F0502020204030204" pitchFamily="34" charset="0"/>
                <a:ea typeface="+mj-ea"/>
                <a:cs typeface="+mj-cs"/>
              </a:defRPr>
            </a:lvl1pPr>
            <a:lvl2pPr algn="l" rtl="0" eaLnBrk="0" fontAlgn="base" hangingPunct="0">
              <a:lnSpc>
                <a:spcPct val="70000"/>
              </a:lnSpc>
              <a:spcBef>
                <a:spcPct val="0"/>
              </a:spcBef>
              <a:spcAft>
                <a:spcPct val="0"/>
              </a:spcAft>
              <a:defRPr sz="4800" b="1">
                <a:solidFill>
                  <a:schemeClr val="tx2"/>
                </a:solidFill>
                <a:latin typeface="Arial Narrow" pitchFamily="34" charset="0"/>
              </a:defRPr>
            </a:lvl2pPr>
            <a:lvl3pPr algn="l" rtl="0" eaLnBrk="0" fontAlgn="base" hangingPunct="0">
              <a:lnSpc>
                <a:spcPct val="70000"/>
              </a:lnSpc>
              <a:spcBef>
                <a:spcPct val="0"/>
              </a:spcBef>
              <a:spcAft>
                <a:spcPct val="0"/>
              </a:spcAft>
              <a:defRPr sz="4800" b="1">
                <a:solidFill>
                  <a:schemeClr val="tx2"/>
                </a:solidFill>
                <a:latin typeface="Arial Narrow" pitchFamily="34" charset="0"/>
              </a:defRPr>
            </a:lvl3pPr>
            <a:lvl4pPr algn="l" rtl="0" eaLnBrk="0" fontAlgn="base" hangingPunct="0">
              <a:lnSpc>
                <a:spcPct val="70000"/>
              </a:lnSpc>
              <a:spcBef>
                <a:spcPct val="0"/>
              </a:spcBef>
              <a:spcAft>
                <a:spcPct val="0"/>
              </a:spcAft>
              <a:defRPr sz="4800" b="1">
                <a:solidFill>
                  <a:schemeClr val="tx2"/>
                </a:solidFill>
                <a:latin typeface="Arial Narrow" pitchFamily="34" charset="0"/>
              </a:defRPr>
            </a:lvl4pPr>
            <a:lvl5pPr algn="l" rtl="0" eaLnBrk="0" fontAlgn="base" hangingPunct="0">
              <a:lnSpc>
                <a:spcPct val="70000"/>
              </a:lnSpc>
              <a:spcBef>
                <a:spcPct val="0"/>
              </a:spcBef>
              <a:spcAft>
                <a:spcPct val="0"/>
              </a:spcAft>
              <a:defRPr sz="4800" b="1">
                <a:solidFill>
                  <a:schemeClr val="tx2"/>
                </a:solidFill>
                <a:latin typeface="Arial Narrow" pitchFamily="34" charset="0"/>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a:lstStyle>
          <a:p>
            <a:pPr algn="ctr"/>
            <a:r>
              <a:rPr lang="en-US" altLang="en-US" b="0" kern="0" dirty="0"/>
              <a:t> </a:t>
            </a:r>
            <a:r>
              <a:rPr lang="en-US" altLang="en-US" sz="4000" b="0" kern="1200" dirty="0">
                <a:solidFill>
                  <a:srgbClr val="00FFFF"/>
                </a:solidFill>
                <a:effectLst>
                  <a:outerShdw blurRad="38100" dist="38100" dir="2700000" algn="tl">
                    <a:srgbClr val="000000">
                      <a:alpha val="43137"/>
                    </a:srgbClr>
                  </a:outerShdw>
                </a:effectLst>
                <a:cs typeface="Calibri" panose="020F0502020204030204" pitchFamily="34" charset="0"/>
              </a:rPr>
              <a:t>Dangers of </a:t>
            </a:r>
            <a:r>
              <a:rPr lang="en-US" altLang="en-US" sz="4000" b="0" kern="1200" dirty="0" err="1">
                <a:solidFill>
                  <a:srgbClr val="00FFFF"/>
                </a:solidFill>
                <a:effectLst>
                  <a:outerShdw blurRad="38100" dist="38100" dir="2700000" algn="tl">
                    <a:srgbClr val="000000">
                      <a:alpha val="43137"/>
                    </a:srgbClr>
                  </a:outerShdw>
                </a:effectLst>
                <a:cs typeface="Calibri" panose="020F0502020204030204" pitchFamily="34" charset="0"/>
              </a:rPr>
              <a:t>Allegorization</a:t>
            </a:r>
            <a:r>
              <a:rPr lang="en-US" altLang="en-US" sz="4000" b="0" dirty="0">
                <a:solidFill>
                  <a:srgbClr val="00FFFF"/>
                </a:solidFill>
                <a:effectLst>
                  <a:outerShdw blurRad="38100" dist="38100" dir="2700000" algn="tl">
                    <a:srgbClr val="000000">
                      <a:alpha val="43137"/>
                    </a:srgbClr>
                  </a:outerShdw>
                </a:effectLst>
                <a:cs typeface="Calibri" panose="020F0502020204030204" pitchFamily="34" charset="0"/>
              </a:rPr>
              <a:t> </a:t>
            </a:r>
            <a:r>
              <a:rPr lang="en-US" altLang="en-US" sz="4000" b="0" kern="1200" dirty="0">
                <a:solidFill>
                  <a:srgbClr val="00FFFF"/>
                </a:solidFill>
                <a:effectLst>
                  <a:outerShdw blurRad="38100" dist="38100" dir="2700000" algn="tl">
                    <a:srgbClr val="000000">
                      <a:alpha val="43137"/>
                    </a:srgbClr>
                  </a:outerShdw>
                </a:effectLst>
                <a:cs typeface="Calibri" panose="020F0502020204030204" pitchFamily="34" charset="0"/>
              </a:rPr>
              <a:t>– Philo</a:t>
            </a:r>
          </a:p>
        </p:txBody>
      </p:sp>
    </p:spTree>
    <p:extLst>
      <p:ext uri="{BB962C8B-B14F-4D97-AF65-F5344CB8AC3E}">
        <p14:creationId xmlns:p14="http://schemas.microsoft.com/office/powerpoint/2010/main" val="4095009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5058" name="Picture 2" descr="http://www.gracedoctrine.org/word/Doctoutline/gatesofjerusalem_files/image002.gif"/>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38943" y="1371600"/>
            <a:ext cx="6466114" cy="5029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 name="Title 1"/>
          <p:cNvSpPr txBox="1">
            <a:spLocks/>
          </p:cNvSpPr>
          <p:nvPr/>
        </p:nvSpPr>
        <p:spPr>
          <a:xfrm>
            <a:off x="685800" y="228600"/>
            <a:ext cx="7772400" cy="685800"/>
          </a:xfrm>
          <a:prstGeom prst="rect">
            <a:avLst/>
          </a:prstGeom>
        </p:spPr>
        <p:txBody>
          <a:bodyPr/>
          <a:lstStyle>
            <a:lvl1pPr algn="l" rtl="0" eaLnBrk="0" fontAlgn="base" hangingPunct="0">
              <a:lnSpc>
                <a:spcPct val="70000"/>
              </a:lnSpc>
              <a:spcBef>
                <a:spcPct val="0"/>
              </a:spcBef>
              <a:spcAft>
                <a:spcPct val="0"/>
              </a:spcAft>
              <a:defRPr sz="4800" b="1">
                <a:solidFill>
                  <a:schemeClr val="tx2"/>
                </a:solidFill>
                <a:latin typeface="Calibri" panose="020F0502020204030204" pitchFamily="34" charset="0"/>
                <a:ea typeface="+mj-ea"/>
                <a:cs typeface="+mj-cs"/>
              </a:defRPr>
            </a:lvl1pPr>
            <a:lvl2pPr algn="l" rtl="0" eaLnBrk="0" fontAlgn="base" hangingPunct="0">
              <a:lnSpc>
                <a:spcPct val="70000"/>
              </a:lnSpc>
              <a:spcBef>
                <a:spcPct val="0"/>
              </a:spcBef>
              <a:spcAft>
                <a:spcPct val="0"/>
              </a:spcAft>
              <a:defRPr sz="4800" b="1">
                <a:solidFill>
                  <a:schemeClr val="tx2"/>
                </a:solidFill>
                <a:latin typeface="Arial Narrow" pitchFamily="34" charset="0"/>
              </a:defRPr>
            </a:lvl2pPr>
            <a:lvl3pPr algn="l" rtl="0" eaLnBrk="0" fontAlgn="base" hangingPunct="0">
              <a:lnSpc>
                <a:spcPct val="70000"/>
              </a:lnSpc>
              <a:spcBef>
                <a:spcPct val="0"/>
              </a:spcBef>
              <a:spcAft>
                <a:spcPct val="0"/>
              </a:spcAft>
              <a:defRPr sz="4800" b="1">
                <a:solidFill>
                  <a:schemeClr val="tx2"/>
                </a:solidFill>
                <a:latin typeface="Arial Narrow" pitchFamily="34" charset="0"/>
              </a:defRPr>
            </a:lvl3pPr>
            <a:lvl4pPr algn="l" rtl="0" eaLnBrk="0" fontAlgn="base" hangingPunct="0">
              <a:lnSpc>
                <a:spcPct val="70000"/>
              </a:lnSpc>
              <a:spcBef>
                <a:spcPct val="0"/>
              </a:spcBef>
              <a:spcAft>
                <a:spcPct val="0"/>
              </a:spcAft>
              <a:defRPr sz="4800" b="1">
                <a:solidFill>
                  <a:schemeClr val="tx2"/>
                </a:solidFill>
                <a:latin typeface="Arial Narrow" pitchFamily="34" charset="0"/>
              </a:defRPr>
            </a:lvl4pPr>
            <a:lvl5pPr algn="l" rtl="0" eaLnBrk="0" fontAlgn="base" hangingPunct="0">
              <a:lnSpc>
                <a:spcPct val="70000"/>
              </a:lnSpc>
              <a:spcBef>
                <a:spcPct val="0"/>
              </a:spcBef>
              <a:spcAft>
                <a:spcPct val="0"/>
              </a:spcAft>
              <a:defRPr sz="4800" b="1">
                <a:solidFill>
                  <a:schemeClr val="tx2"/>
                </a:solidFill>
                <a:latin typeface="Arial Narrow" pitchFamily="34" charset="0"/>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a:lstStyle>
          <a:p>
            <a:pPr algn="ctr"/>
            <a:r>
              <a:rPr lang="en-US" altLang="en-US" b="0" kern="0" dirty="0"/>
              <a:t> </a:t>
            </a:r>
            <a:r>
              <a:rPr lang="en-US" altLang="en-US" sz="4000" b="0" kern="1200" dirty="0">
                <a:solidFill>
                  <a:srgbClr val="00FFFF"/>
                </a:solidFill>
                <a:effectLst>
                  <a:outerShdw blurRad="38100" dist="38100" dir="2700000" algn="tl">
                    <a:srgbClr val="000000">
                      <a:alpha val="43137"/>
                    </a:srgbClr>
                  </a:outerShdw>
                </a:effectLst>
                <a:cs typeface="Calibri" panose="020F0502020204030204" pitchFamily="34" charset="0"/>
              </a:rPr>
              <a:t>Dangers of </a:t>
            </a:r>
            <a:r>
              <a:rPr lang="en-US" altLang="en-US" sz="4000" b="0" kern="1200" dirty="0" err="1">
                <a:solidFill>
                  <a:srgbClr val="00FFFF"/>
                </a:solidFill>
                <a:effectLst>
                  <a:outerShdw blurRad="38100" dist="38100" dir="2700000" algn="tl">
                    <a:srgbClr val="000000">
                      <a:alpha val="43137"/>
                    </a:srgbClr>
                  </a:outerShdw>
                </a:effectLst>
                <a:cs typeface="Calibri" panose="020F0502020204030204" pitchFamily="34" charset="0"/>
              </a:rPr>
              <a:t>Allegorization</a:t>
            </a:r>
            <a:endParaRPr lang="en-US" altLang="en-US" sz="4000" b="0" kern="1200" dirty="0">
              <a:solidFill>
                <a:srgbClr val="00FFFF"/>
              </a:solidFill>
              <a:effectLst>
                <a:outerShdw blurRad="38100" dist="38100" dir="2700000" algn="tl">
                  <a:srgbClr val="000000">
                    <a:alpha val="43137"/>
                  </a:srgbClr>
                </a:outerShdw>
              </a:effectLst>
              <a:cs typeface="Calibri" panose="020F0502020204030204" pitchFamily="34" charset="0"/>
            </a:endParaRPr>
          </a:p>
          <a:p>
            <a:pPr algn="ctr"/>
            <a:r>
              <a:rPr lang="en-US" altLang="en-US" sz="4000" b="0" kern="1200" dirty="0">
                <a:solidFill>
                  <a:srgbClr val="00FFFF"/>
                </a:solidFill>
                <a:effectLst>
                  <a:outerShdw blurRad="38100" dist="38100" dir="2700000" algn="tl">
                    <a:srgbClr val="000000">
                      <a:alpha val="43137"/>
                    </a:srgbClr>
                  </a:outerShdw>
                </a:effectLst>
                <a:cs typeface="Calibri" panose="020F0502020204030204" pitchFamily="34" charset="0"/>
              </a:rPr>
              <a:t> Gates of Nehemiah</a:t>
            </a:r>
          </a:p>
        </p:txBody>
      </p:sp>
    </p:spTree>
    <p:extLst>
      <p:ext uri="{BB962C8B-B14F-4D97-AF65-F5344CB8AC3E}">
        <p14:creationId xmlns:p14="http://schemas.microsoft.com/office/powerpoint/2010/main" val="24479455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Title 1"/>
          <p:cNvSpPr>
            <a:spLocks noGrp="1"/>
          </p:cNvSpPr>
          <p:nvPr>
            <p:ph type="title"/>
          </p:nvPr>
        </p:nvSpPr>
        <p:spPr>
          <a:xfrm>
            <a:off x="685800" y="228600"/>
            <a:ext cx="7772400" cy="685800"/>
          </a:xfrm>
        </p:spPr>
        <p:txBody>
          <a:bodyPr/>
          <a:lstStyle/>
          <a:p>
            <a:pPr algn="ctr"/>
            <a:r>
              <a:rPr lang="en-US" altLang="en-US" b="0" dirty="0"/>
              <a:t> </a:t>
            </a:r>
            <a:r>
              <a:rPr lang="en-US" altLang="en-US" sz="4000" b="0" kern="1200" dirty="0">
                <a:solidFill>
                  <a:srgbClr val="00FFFF"/>
                </a:solidFill>
                <a:effectLst>
                  <a:outerShdw blurRad="38100" dist="38100" dir="2700000" algn="tl">
                    <a:srgbClr val="000000">
                      <a:alpha val="43137"/>
                    </a:srgbClr>
                  </a:outerShdw>
                </a:effectLst>
                <a:cs typeface="Calibri" panose="020F0502020204030204" pitchFamily="34" charset="0"/>
              </a:rPr>
              <a:t>Dangers of </a:t>
            </a:r>
            <a:r>
              <a:rPr lang="en-US" altLang="en-US" sz="4000" b="0" kern="1200" dirty="0" err="1">
                <a:solidFill>
                  <a:srgbClr val="00FFFF"/>
                </a:solidFill>
                <a:effectLst>
                  <a:outerShdw blurRad="38100" dist="38100" dir="2700000" algn="tl">
                    <a:srgbClr val="000000">
                      <a:alpha val="43137"/>
                    </a:srgbClr>
                  </a:outerShdw>
                </a:effectLst>
                <a:cs typeface="Calibri" panose="020F0502020204030204" pitchFamily="34" charset="0"/>
              </a:rPr>
              <a:t>Allegorization</a:t>
            </a:r>
            <a:endParaRPr lang="en-US" altLang="en-US" sz="4000" b="0" kern="1200"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3" name="Content Placeholder 2"/>
          <p:cNvSpPr>
            <a:spLocks noGrp="1"/>
          </p:cNvSpPr>
          <p:nvPr>
            <p:ph idx="1"/>
          </p:nvPr>
        </p:nvSpPr>
        <p:spPr>
          <a:xfrm>
            <a:off x="1600200" y="1143000"/>
            <a:ext cx="7391400" cy="3733800"/>
          </a:xfrm>
        </p:spPr>
        <p:txBody>
          <a:bodyPr/>
          <a:lstStyle/>
          <a:p>
            <a:pPr marL="573088" indent="-573088">
              <a:spcBef>
                <a:spcPts val="600"/>
              </a:spcBef>
              <a:spcAft>
                <a:spcPts val="600"/>
              </a:spcAft>
              <a:buClr>
                <a:srgbClr val="66FFFF"/>
              </a:buClr>
              <a:defRPr/>
            </a:pPr>
            <a:r>
              <a:rPr lang="en-US" sz="3200" dirty="0">
                <a:effectLst>
                  <a:outerShdw blurRad="38100" dist="38100" dir="2700000" algn="tl">
                    <a:srgbClr val="000000">
                      <a:alpha val="43137"/>
                    </a:srgbClr>
                  </a:outerShdw>
                </a:effectLst>
              </a:rPr>
              <a:t>Text is not being interpreted</a:t>
            </a:r>
          </a:p>
          <a:p>
            <a:pPr marL="573088" indent="-573088">
              <a:spcBef>
                <a:spcPts val="600"/>
              </a:spcBef>
              <a:spcAft>
                <a:spcPts val="600"/>
              </a:spcAft>
              <a:buClr>
                <a:srgbClr val="66FFFF"/>
              </a:buClr>
              <a:defRPr/>
            </a:pPr>
            <a:r>
              <a:rPr lang="en-US" sz="3200" dirty="0">
                <a:effectLst>
                  <a:outerShdw blurRad="38100" dist="38100" dir="2700000" algn="tl">
                    <a:srgbClr val="000000">
                      <a:alpha val="43137"/>
                    </a:srgbClr>
                  </a:outerShdw>
                </a:effectLst>
              </a:rPr>
              <a:t>Authority is transferred from text to interpreter</a:t>
            </a:r>
          </a:p>
          <a:p>
            <a:pPr marL="573088" indent="-573088">
              <a:spcBef>
                <a:spcPts val="600"/>
              </a:spcBef>
              <a:spcAft>
                <a:spcPts val="600"/>
              </a:spcAft>
              <a:buClr>
                <a:srgbClr val="66FFFF"/>
              </a:buClr>
              <a:defRPr/>
            </a:pPr>
            <a:r>
              <a:rPr lang="en-US" sz="3200" dirty="0">
                <a:effectLst>
                  <a:outerShdw blurRad="38100" dist="38100" dir="2700000" algn="tl">
                    <a:srgbClr val="000000">
                      <a:alpha val="43137"/>
                    </a:srgbClr>
                  </a:outerShdw>
                </a:effectLst>
              </a:rPr>
              <a:t>There is no way to test the interpreter</a:t>
            </a:r>
          </a:p>
          <a:p>
            <a:pPr marL="573088" indent="-573088">
              <a:spcBef>
                <a:spcPts val="600"/>
              </a:spcBef>
              <a:spcAft>
                <a:spcPts val="600"/>
              </a:spcAft>
              <a:buClr>
                <a:srgbClr val="66FFFF"/>
              </a:buClr>
              <a:defRPr/>
            </a:pPr>
            <a:r>
              <a:rPr lang="en-US" sz="3200" dirty="0">
                <a:effectLst>
                  <a:outerShdw blurRad="38100" dist="38100" dir="2700000" algn="tl">
                    <a:srgbClr val="000000">
                      <a:alpha val="43137"/>
                    </a:srgbClr>
                  </a:outerShdw>
                </a:effectLst>
              </a:rPr>
              <a:t>No mechanism for controlling the interpreter’s imagination</a:t>
            </a:r>
          </a:p>
        </p:txBody>
      </p:sp>
      <p:sp>
        <p:nvSpPr>
          <p:cNvPr id="47108" name="TextBox 3"/>
          <p:cNvSpPr txBox="1">
            <a:spLocks noChangeArrowheads="1"/>
          </p:cNvSpPr>
          <p:nvPr/>
        </p:nvSpPr>
        <p:spPr bwMode="auto">
          <a:xfrm>
            <a:off x="838200" y="6319837"/>
            <a:ext cx="7391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2000" dirty="0">
                <a:latin typeface="Calibri" panose="020F0502020204030204" pitchFamily="34" charset="0"/>
              </a:rPr>
              <a:t>Pentecost, </a:t>
            </a:r>
            <a:r>
              <a:rPr lang="en-US" altLang="en-US" sz="2000" i="1" dirty="0">
                <a:latin typeface="Calibri" panose="020F0502020204030204" pitchFamily="34" charset="0"/>
              </a:rPr>
              <a:t>Things to Come</a:t>
            </a:r>
            <a:r>
              <a:rPr lang="en-US" altLang="en-US" sz="2000" dirty="0">
                <a:latin typeface="Calibri" panose="020F0502020204030204" pitchFamily="34" charset="0"/>
              </a:rPr>
              <a:t>, </a:t>
            </a:r>
            <a:r>
              <a:rPr lang="en-US" altLang="en-US" sz="2000" dirty="0" err="1">
                <a:latin typeface="Calibri" panose="020F0502020204030204" pitchFamily="34" charset="0"/>
              </a:rPr>
              <a:t>pps</a:t>
            </a:r>
            <a:r>
              <a:rPr lang="en-US" altLang="en-US" sz="2000" dirty="0">
                <a:latin typeface="Calibri" panose="020F0502020204030204" pitchFamily="34" charset="0"/>
              </a:rPr>
              <a:t>. 4-5</a:t>
            </a:r>
          </a:p>
        </p:txBody>
      </p:sp>
      <p:pic>
        <p:nvPicPr>
          <p:cNvPr id="47109" name="Picture 2" descr="http://www.bonders.org/wp-content/uploads/2013/11/Hermen.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29000" y="4800600"/>
            <a:ext cx="18542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0"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41287" y="1295400"/>
            <a:ext cx="1382713"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52407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81000" y="228600"/>
            <a:ext cx="8382000" cy="8382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What Caused the Shift Into Allegorism?</a:t>
            </a:r>
          </a:p>
        </p:txBody>
      </p:sp>
      <p:sp>
        <p:nvSpPr>
          <p:cNvPr id="17411" name="Rectangle 7"/>
          <p:cNvSpPr>
            <a:spLocks noGrp="1" noChangeArrowheads="1"/>
          </p:cNvSpPr>
          <p:nvPr>
            <p:ph type="body" idx="1"/>
          </p:nvPr>
        </p:nvSpPr>
        <p:spPr>
          <a:xfrm>
            <a:off x="266700" y="1143000"/>
            <a:ext cx="8610600" cy="5105400"/>
          </a:xfrm>
        </p:spPr>
        <p:txBody>
          <a:bodyPr/>
          <a:lstStyle/>
          <a:p>
            <a:pPr marL="461963" indent="-461963" eaLnBrk="1" hangingPunct="1">
              <a:spcBef>
                <a:spcPts val="0"/>
              </a:spcBef>
              <a:spcAft>
                <a:spcPts val="2400"/>
              </a:spcAft>
              <a:buClr>
                <a:srgbClr val="FF66FF"/>
              </a:buClr>
              <a:buFont typeface="+mj-lt"/>
              <a:buAutoNum type="alphaUcPeriod"/>
            </a:pPr>
            <a:r>
              <a:rPr lang="en-US" altLang="en-US" dirty="0">
                <a:effectLst>
                  <a:outerShdw blurRad="38100" dist="38100" dir="2700000" algn="tl">
                    <a:srgbClr val="000000">
                      <a:alpha val="43137"/>
                    </a:srgbClr>
                  </a:outerShdw>
                </a:effectLst>
              </a:rPr>
              <a:t>Need for immediate relevance</a:t>
            </a:r>
          </a:p>
          <a:p>
            <a:pPr marL="461963" indent="-461963" eaLnBrk="1" hangingPunct="1">
              <a:spcBef>
                <a:spcPts val="0"/>
              </a:spcBef>
              <a:spcAft>
                <a:spcPts val="2400"/>
              </a:spcAft>
              <a:buClr>
                <a:srgbClr val="FF66FF"/>
              </a:buClr>
              <a:buFont typeface="+mj-lt"/>
              <a:buAutoNum type="alphaUcPeriod"/>
            </a:pPr>
            <a:r>
              <a:rPr lang="en-US" altLang="en-US" dirty="0">
                <a:effectLst>
                  <a:outerShdw blurRad="38100" dist="38100" dir="2700000" algn="tl">
                    <a:srgbClr val="000000">
                      <a:alpha val="43137"/>
                    </a:srgbClr>
                  </a:outerShdw>
                </a:effectLst>
              </a:rPr>
              <a:t>Incorporation of human philosophy into interpretation</a:t>
            </a:r>
          </a:p>
          <a:p>
            <a:pPr marL="461963" indent="-461963" eaLnBrk="1" hangingPunct="1">
              <a:spcBef>
                <a:spcPts val="0"/>
              </a:spcBef>
              <a:spcAft>
                <a:spcPts val="2400"/>
              </a:spcAft>
              <a:buClr>
                <a:srgbClr val="FF66FF"/>
              </a:buClr>
              <a:buFont typeface="+mj-lt"/>
              <a:buAutoNum type="alphaUcPeriod"/>
            </a:pPr>
            <a:r>
              <a:rPr lang="en-US" altLang="en-US" dirty="0">
                <a:effectLst>
                  <a:outerShdw blurRad="38100" dist="38100" dir="2700000" algn="tl">
                    <a:srgbClr val="000000">
                      <a:alpha val="43137"/>
                    </a:srgbClr>
                  </a:outerShdw>
                </a:effectLst>
              </a:rPr>
              <a:t>Gnostic dualism (Gen. 1:31; 1 John 2:22; 4:2-3; Acts 17:32; 1 Cor. 15:12)</a:t>
            </a:r>
          </a:p>
          <a:p>
            <a:pPr marL="461963" indent="-461963" eaLnBrk="1" hangingPunct="1">
              <a:spcBef>
                <a:spcPts val="0"/>
              </a:spcBef>
              <a:spcAft>
                <a:spcPts val="2400"/>
              </a:spcAft>
              <a:buClr>
                <a:srgbClr val="FF66FF"/>
              </a:buClr>
              <a:buFont typeface="+mj-lt"/>
              <a:buAutoNum type="alphaUcPeriod"/>
            </a:pPr>
            <a:r>
              <a:rPr lang="en-US" altLang="en-US" dirty="0">
                <a:effectLst>
                  <a:outerShdw blurRad="38100" dist="38100" dir="2700000" algn="tl">
                    <a:srgbClr val="000000">
                      <a:alpha val="43137"/>
                    </a:srgbClr>
                  </a:outerShdw>
                </a:effectLst>
              </a:rPr>
              <a:t>Decline of the church's Jewish population</a:t>
            </a:r>
          </a:p>
          <a:p>
            <a:pPr marL="461963" indent="-461963" eaLnBrk="1" hangingPunct="1">
              <a:spcBef>
                <a:spcPts val="0"/>
              </a:spcBef>
              <a:spcAft>
                <a:spcPts val="2400"/>
              </a:spcAft>
              <a:buClr>
                <a:srgbClr val="FF66FF"/>
              </a:buClr>
              <a:buFont typeface="+mj-lt"/>
              <a:buAutoNum type="alphaUcPeriod"/>
            </a:pPr>
            <a:r>
              <a:rPr lang="en-US" altLang="en-US" dirty="0">
                <a:effectLst>
                  <a:outerShdw blurRad="38100" dist="38100" dir="2700000" algn="tl">
                    <a:srgbClr val="000000">
                      <a:alpha val="43137"/>
                    </a:srgbClr>
                  </a:outerShdw>
                </a:effectLst>
              </a:rPr>
              <a:t>Constantine’s Edict of Milan (A.D. 313)</a:t>
            </a:r>
          </a:p>
          <a:p>
            <a:pPr marL="461963" indent="-461963" eaLnBrk="1" hangingPunct="1">
              <a:spcBef>
                <a:spcPts val="0"/>
              </a:spcBef>
              <a:spcAft>
                <a:spcPts val="2400"/>
              </a:spcAft>
              <a:buClr>
                <a:srgbClr val="FF66FF"/>
              </a:buClr>
              <a:buFont typeface="+mj-lt"/>
              <a:buAutoNum type="alphaUcPeriod"/>
            </a:pPr>
            <a:r>
              <a:rPr lang="en-US" altLang="en-US" dirty="0">
                <a:effectLst>
                  <a:outerShdw blurRad="38100" dist="38100" dir="2700000" algn="tl">
                    <a:srgbClr val="000000">
                      <a:alpha val="43137"/>
                    </a:srgbClr>
                  </a:outerShdw>
                </a:effectLst>
              </a:rPr>
              <a:t>AD 70 and Hadrian’s (A.D. 117–138)“Palestine”</a:t>
            </a:r>
          </a:p>
          <a:p>
            <a:pPr marL="461963" indent="-461963" eaLnBrk="1" hangingPunct="1">
              <a:spcBef>
                <a:spcPts val="0"/>
              </a:spcBef>
              <a:spcAft>
                <a:spcPts val="2400"/>
              </a:spcAft>
              <a:buClr>
                <a:srgbClr val="FF66FF"/>
              </a:buClr>
              <a:buFont typeface="+mj-lt"/>
              <a:buAutoNum type="alphaUcPeriod"/>
            </a:pPr>
            <a:endParaRPr lang="en-US" altLang="en-US" dirty="0">
              <a:effectLst>
                <a:outerShdw blurRad="38100" dist="38100" dir="2700000" algn="tl">
                  <a:srgbClr val="000000">
                    <a:alpha val="43137"/>
                  </a:srgbClr>
                </a:outerShdw>
              </a:effectLst>
            </a:endParaRP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81240" y="3692825"/>
            <a:ext cx="1496060" cy="1371600"/>
          </a:xfrm>
          <a:prstGeom prst="rect">
            <a:avLst/>
          </a:prstGeom>
        </p:spPr>
      </p:pic>
    </p:spTree>
    <p:extLst>
      <p:ext uri="{BB962C8B-B14F-4D97-AF65-F5344CB8AC3E}">
        <p14:creationId xmlns:p14="http://schemas.microsoft.com/office/powerpoint/2010/main" val="28056332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124200" y="228600"/>
            <a:ext cx="2895600" cy="6858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Overview</a:t>
            </a:r>
          </a:p>
        </p:txBody>
      </p:sp>
      <p:sp>
        <p:nvSpPr>
          <p:cNvPr id="17411" name="Rectangle 7"/>
          <p:cNvSpPr>
            <a:spLocks noGrp="1" noChangeArrowheads="1"/>
          </p:cNvSpPr>
          <p:nvPr>
            <p:ph type="body" idx="1"/>
          </p:nvPr>
        </p:nvSpPr>
        <p:spPr>
          <a:xfrm>
            <a:off x="723900" y="1143000"/>
            <a:ext cx="7696200" cy="4800600"/>
          </a:xfrm>
        </p:spPr>
        <p:txBody>
          <a:bodyPr/>
          <a:lstStyle/>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early church</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Alexandrian eclipse</a:t>
            </a:r>
          </a:p>
          <a:p>
            <a:pPr marL="684213" indent="-684213">
              <a:spcBef>
                <a:spcPts val="600"/>
              </a:spcBef>
              <a:spcAft>
                <a:spcPts val="600"/>
              </a:spcAft>
              <a:buClr>
                <a:srgbClr val="66FFFF"/>
              </a:buClr>
            </a:pPr>
            <a:r>
              <a:rPr lang="en-US" altLang="en-US" b="1" u="sng" dirty="0">
                <a:solidFill>
                  <a:schemeClr val="tx2"/>
                </a:solidFill>
                <a:effectLst>
                  <a:outerShdw blurRad="38100" dist="38100" dir="2700000" algn="tl">
                    <a:srgbClr val="000000">
                      <a:alpha val="43137"/>
                    </a:srgbClr>
                  </a:outerShdw>
                </a:effectLst>
              </a:rPr>
              <a:t>THE DARK AGES</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contribution of the Protestant Reformers </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Reformers’ incomplete revolution</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Reformed Theology today</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Dispensationalism &amp; the completed revolution</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Looking back 500 years later</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77425" y="457200"/>
            <a:ext cx="2620057" cy="2286000"/>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71855" y="5257800"/>
            <a:ext cx="2195293" cy="1436757"/>
          </a:xfrm>
          <a:prstGeom prst="rect">
            <a:avLst/>
          </a:prstGeom>
        </p:spPr>
      </p:pic>
    </p:spTree>
    <p:extLst>
      <p:ext uri="{BB962C8B-B14F-4D97-AF65-F5344CB8AC3E}">
        <p14:creationId xmlns:p14="http://schemas.microsoft.com/office/powerpoint/2010/main" val="33422203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81000" y="228600"/>
            <a:ext cx="8382000" cy="8382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III. The Dark Ages (or the Middle Ages)</a:t>
            </a:r>
          </a:p>
        </p:txBody>
      </p:sp>
      <p:sp>
        <p:nvSpPr>
          <p:cNvPr id="17411" name="Rectangle 7"/>
          <p:cNvSpPr>
            <a:spLocks noGrp="1" noChangeArrowheads="1"/>
          </p:cNvSpPr>
          <p:nvPr>
            <p:ph type="body" idx="1"/>
          </p:nvPr>
        </p:nvSpPr>
        <p:spPr>
          <a:xfrm>
            <a:off x="1066800" y="998512"/>
            <a:ext cx="7010400" cy="5554687"/>
          </a:xfrm>
        </p:spPr>
        <p:txBody>
          <a:bodyPr/>
          <a:lstStyle/>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Lasted from the 4th to the 16th centuries</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Obsolescence of prophetic studies</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Domination of Augustinian Amillennialism</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Only one church: Roman Catholicism</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The Bible is removed from the people</a:t>
            </a:r>
          </a:p>
          <a:p>
            <a:pPr marL="914400" lvl="2" indent="-457200" eaLnBrk="1" hangingPunct="1">
              <a:spcBef>
                <a:spcPts val="0"/>
              </a:spcBef>
              <a:spcAft>
                <a:spcPts val="600"/>
              </a:spcAft>
              <a:buClr>
                <a:srgbClr val="92D050"/>
              </a:buClr>
            </a:pPr>
            <a:r>
              <a:rPr lang="en-US" altLang="en-US" sz="2800" dirty="0">
                <a:effectLst>
                  <a:outerShdw blurRad="38100" dist="38100" dir="2700000" algn="tl">
                    <a:srgbClr val="000000">
                      <a:alpha val="43137"/>
                    </a:srgbClr>
                  </a:outerShdw>
                </a:effectLst>
              </a:rPr>
              <a:t>Allegorization</a:t>
            </a:r>
          </a:p>
          <a:p>
            <a:pPr marL="914400" lvl="2" indent="-457200" eaLnBrk="1" hangingPunct="1">
              <a:spcBef>
                <a:spcPts val="0"/>
              </a:spcBef>
              <a:spcAft>
                <a:spcPts val="600"/>
              </a:spcAft>
              <a:buClr>
                <a:srgbClr val="92D050"/>
              </a:buClr>
            </a:pPr>
            <a:r>
              <a:rPr lang="en-US" altLang="en-US" sz="2800" dirty="0">
                <a:effectLst>
                  <a:outerShdw blurRad="38100" dist="38100" dir="2700000" algn="tl">
                    <a:srgbClr val="000000">
                      <a:alpha val="43137"/>
                    </a:srgbClr>
                  </a:outerShdw>
                </a:effectLst>
              </a:rPr>
              <a:t>Illiteracy</a:t>
            </a:r>
          </a:p>
          <a:p>
            <a:pPr marL="914400" lvl="2" indent="-457200" eaLnBrk="1" hangingPunct="1">
              <a:spcBef>
                <a:spcPts val="0"/>
              </a:spcBef>
              <a:spcAft>
                <a:spcPts val="600"/>
              </a:spcAft>
              <a:buClr>
                <a:srgbClr val="92D050"/>
              </a:buClr>
            </a:pPr>
            <a:r>
              <a:rPr lang="en-US" altLang="en-US" sz="2800" dirty="0">
                <a:effectLst>
                  <a:outerShdw blurRad="38100" dist="38100" dir="2700000" algn="tl">
                    <a:srgbClr val="000000">
                      <a:alpha val="43137"/>
                    </a:srgbClr>
                  </a:outerShdw>
                </a:effectLst>
              </a:rPr>
              <a:t>Mass read in Latin</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Sale of indulgences</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Anti-Semitism</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Church in need of rescue</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38800" y="4038600"/>
            <a:ext cx="2946400" cy="2209800"/>
          </a:xfrm>
          <a:prstGeom prst="rect">
            <a:avLst/>
          </a:prstGeom>
        </p:spPr>
      </p:pic>
    </p:spTree>
    <p:extLst>
      <p:ext uri="{BB962C8B-B14F-4D97-AF65-F5344CB8AC3E}">
        <p14:creationId xmlns:p14="http://schemas.microsoft.com/office/powerpoint/2010/main" val="32840110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124200" y="228600"/>
            <a:ext cx="2895600" cy="6858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Overview</a:t>
            </a:r>
          </a:p>
        </p:txBody>
      </p:sp>
      <p:sp>
        <p:nvSpPr>
          <p:cNvPr id="17411" name="Rectangle 7"/>
          <p:cNvSpPr>
            <a:spLocks noGrp="1" noChangeArrowheads="1"/>
          </p:cNvSpPr>
          <p:nvPr>
            <p:ph type="body" idx="1"/>
          </p:nvPr>
        </p:nvSpPr>
        <p:spPr>
          <a:xfrm>
            <a:off x="228600" y="1143000"/>
            <a:ext cx="8915400" cy="4800600"/>
          </a:xfrm>
        </p:spPr>
        <p:txBody>
          <a:bodyPr/>
          <a:lstStyle/>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early church</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Alexandrian eclipse</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Dark Ages</a:t>
            </a:r>
          </a:p>
          <a:p>
            <a:pPr marL="684213" indent="-684213">
              <a:spcBef>
                <a:spcPts val="600"/>
              </a:spcBef>
              <a:spcAft>
                <a:spcPts val="600"/>
              </a:spcAft>
              <a:buClr>
                <a:srgbClr val="66FFFF"/>
              </a:buClr>
            </a:pPr>
            <a:r>
              <a:rPr lang="en-US" altLang="en-US" b="1" u="sng" dirty="0">
                <a:solidFill>
                  <a:schemeClr val="tx2"/>
                </a:solidFill>
                <a:effectLst>
                  <a:outerShdw blurRad="38100" dist="38100" dir="2700000" algn="tl">
                    <a:srgbClr val="000000">
                      <a:alpha val="43137"/>
                    </a:srgbClr>
                  </a:outerShdw>
                </a:effectLst>
              </a:rPr>
              <a:t>THE CONTRIBUTION OF THE PROTESTANT REFORMERS </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Reformers’ incomplete revolution</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Reformed Theology today</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Dispensationalism &amp; the completed revolution</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Looking back 500 years later</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77425" y="457200"/>
            <a:ext cx="2620057" cy="2286000"/>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71855" y="5257800"/>
            <a:ext cx="2195293" cy="1436757"/>
          </a:xfrm>
          <a:prstGeom prst="rect">
            <a:avLst/>
          </a:prstGeom>
        </p:spPr>
      </p:pic>
    </p:spTree>
    <p:extLst>
      <p:ext uri="{BB962C8B-B14F-4D97-AF65-F5344CB8AC3E}">
        <p14:creationId xmlns:p14="http://schemas.microsoft.com/office/powerpoint/2010/main" val="10747300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114300" y="228600"/>
            <a:ext cx="9029700" cy="6096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IV. Contribution of the Protestant Reformers</a:t>
            </a:r>
          </a:p>
        </p:txBody>
      </p:sp>
      <p:sp>
        <p:nvSpPr>
          <p:cNvPr id="17411" name="Rectangle 7"/>
          <p:cNvSpPr>
            <a:spLocks noGrp="1" noChangeArrowheads="1"/>
          </p:cNvSpPr>
          <p:nvPr>
            <p:ph type="body" idx="1"/>
          </p:nvPr>
        </p:nvSpPr>
        <p:spPr>
          <a:xfrm>
            <a:off x="857543" y="838200"/>
            <a:ext cx="7315200" cy="5666032"/>
          </a:xfrm>
        </p:spPr>
        <p:txBody>
          <a:bodyPr/>
          <a:lstStyle/>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Preparation of the Reformers</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Emphasis on literal interpretation</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Denunciation of allegorization</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Rejection of church tradition as a guide</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Priesthood of all believers</a:t>
            </a:r>
          </a:p>
          <a:p>
            <a:pPr marL="914400" lvl="2" indent="-457200" eaLnBrk="1" hangingPunct="1">
              <a:spcBef>
                <a:spcPts val="0"/>
              </a:spcBef>
              <a:spcAft>
                <a:spcPts val="0"/>
              </a:spcAft>
              <a:buClr>
                <a:srgbClr val="92D050"/>
              </a:buClr>
            </a:pPr>
            <a:r>
              <a:rPr lang="en-US" altLang="en-US" sz="2900" dirty="0">
                <a:effectLst>
                  <a:outerShdw blurRad="38100" dist="38100" dir="2700000" algn="tl">
                    <a:srgbClr val="000000">
                      <a:alpha val="43137"/>
                    </a:srgbClr>
                  </a:outerShdw>
                </a:effectLst>
              </a:rPr>
              <a:t>Bible translations</a:t>
            </a:r>
          </a:p>
          <a:p>
            <a:pPr marL="914400" lvl="2" indent="-457200" eaLnBrk="1" hangingPunct="1">
              <a:spcBef>
                <a:spcPts val="0"/>
              </a:spcBef>
              <a:spcAft>
                <a:spcPts val="0"/>
              </a:spcAft>
              <a:buClr>
                <a:srgbClr val="92D050"/>
              </a:buClr>
            </a:pPr>
            <a:r>
              <a:rPr lang="en-US" altLang="en-US" sz="2900" dirty="0">
                <a:effectLst>
                  <a:outerShdw blurRad="38100" dist="38100" dir="2700000" algn="tl">
                    <a:srgbClr val="000000">
                      <a:alpha val="43137"/>
                    </a:srgbClr>
                  </a:outerShdw>
                </a:effectLst>
              </a:rPr>
              <a:t>Literacy</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Basis for the American system of governance</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Five </a:t>
            </a:r>
            <a:r>
              <a:rPr lang="en-US" altLang="en-US" sz="2900" i="1" dirty="0" err="1">
                <a:effectLst>
                  <a:outerShdw blurRad="38100" dist="38100" dir="2700000" algn="tl">
                    <a:srgbClr val="000000">
                      <a:alpha val="43137"/>
                    </a:srgbClr>
                  </a:outerShdw>
                </a:effectLst>
              </a:rPr>
              <a:t>solas</a:t>
            </a:r>
            <a:endParaRPr lang="en-US" altLang="en-US" sz="2900" i="1" dirty="0">
              <a:effectLst>
                <a:outerShdw blurRad="38100" dist="38100" dir="2700000" algn="tl">
                  <a:srgbClr val="000000">
                    <a:alpha val="43137"/>
                  </a:srgbClr>
                </a:outerShdw>
              </a:effectLst>
            </a:endParaRP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Rejection of celibacy of the priesthood</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The ultimate sacrifice</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Rejoice</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00778" y="5710407"/>
            <a:ext cx="1499382" cy="979953"/>
          </a:xfrm>
          <a:prstGeom prst="rect">
            <a:avLst/>
          </a:prstGeom>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19745" y="965249"/>
            <a:ext cx="1629652" cy="1422301"/>
          </a:xfrm>
          <a:prstGeom prst="rect">
            <a:avLst/>
          </a:prstGeom>
        </p:spPr>
      </p:pic>
    </p:spTree>
    <p:extLst>
      <p:ext uri="{BB962C8B-B14F-4D97-AF65-F5344CB8AC3E}">
        <p14:creationId xmlns:p14="http://schemas.microsoft.com/office/powerpoint/2010/main" val="3447467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7"/>
          <p:cNvSpPr>
            <a:spLocks noGrp="1" noChangeArrowheads="1"/>
          </p:cNvSpPr>
          <p:nvPr>
            <p:ph type="body" idx="1"/>
          </p:nvPr>
        </p:nvSpPr>
        <p:spPr>
          <a:xfrm>
            <a:off x="857543" y="838200"/>
            <a:ext cx="7315200" cy="5666032"/>
          </a:xfrm>
        </p:spPr>
        <p:txBody>
          <a:bodyPr/>
          <a:lstStyle/>
          <a:p>
            <a:pPr marL="457200" indent="-457200" eaLnBrk="1" hangingPunct="1">
              <a:spcBef>
                <a:spcPts val="0"/>
              </a:spcBef>
              <a:spcAft>
                <a:spcPts val="0"/>
              </a:spcAft>
              <a:buClr>
                <a:srgbClr val="FF66FF"/>
              </a:buClr>
              <a:buFont typeface="+mj-lt"/>
              <a:buAutoNum type="alphaUcPeriod"/>
            </a:pPr>
            <a:r>
              <a:rPr lang="en-US" altLang="en-US" sz="2900" b="1" u="sng" dirty="0">
                <a:solidFill>
                  <a:srgbClr val="FFFFCC"/>
                </a:solidFill>
                <a:effectLst>
                  <a:outerShdw blurRad="38100" dist="38100" dir="2700000" algn="tl">
                    <a:srgbClr val="000000">
                      <a:alpha val="43137"/>
                    </a:srgbClr>
                  </a:outerShdw>
                </a:effectLst>
              </a:rPr>
              <a:t>Preparation of the Reformers</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Emphasis on literal interpretation</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Denunciation of allegorization</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Rejection of church tradition as a guide</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Priesthood of all believers</a:t>
            </a:r>
          </a:p>
          <a:p>
            <a:pPr marL="914400" lvl="2" indent="-457200" eaLnBrk="1" hangingPunct="1">
              <a:spcBef>
                <a:spcPts val="0"/>
              </a:spcBef>
              <a:spcAft>
                <a:spcPts val="0"/>
              </a:spcAft>
              <a:buClr>
                <a:srgbClr val="92D050"/>
              </a:buClr>
            </a:pPr>
            <a:r>
              <a:rPr lang="en-US" altLang="en-US" sz="2900" dirty="0">
                <a:effectLst>
                  <a:outerShdw blurRad="38100" dist="38100" dir="2700000" algn="tl">
                    <a:srgbClr val="000000">
                      <a:alpha val="43137"/>
                    </a:srgbClr>
                  </a:outerShdw>
                </a:effectLst>
              </a:rPr>
              <a:t>Bible translations</a:t>
            </a:r>
          </a:p>
          <a:p>
            <a:pPr marL="914400" lvl="2" indent="-457200" eaLnBrk="1" hangingPunct="1">
              <a:spcBef>
                <a:spcPts val="0"/>
              </a:spcBef>
              <a:spcAft>
                <a:spcPts val="0"/>
              </a:spcAft>
              <a:buClr>
                <a:srgbClr val="92D050"/>
              </a:buClr>
            </a:pPr>
            <a:r>
              <a:rPr lang="en-US" altLang="en-US" sz="2900" dirty="0">
                <a:effectLst>
                  <a:outerShdw blurRad="38100" dist="38100" dir="2700000" algn="tl">
                    <a:srgbClr val="000000">
                      <a:alpha val="43137"/>
                    </a:srgbClr>
                  </a:outerShdw>
                </a:effectLst>
              </a:rPr>
              <a:t>Literacy</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Basis for the American system of governance</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Five </a:t>
            </a:r>
            <a:r>
              <a:rPr lang="en-US" altLang="en-US" sz="2900" i="1" dirty="0" err="1">
                <a:effectLst>
                  <a:outerShdw blurRad="38100" dist="38100" dir="2700000" algn="tl">
                    <a:srgbClr val="000000">
                      <a:alpha val="43137"/>
                    </a:srgbClr>
                  </a:outerShdw>
                </a:effectLst>
              </a:rPr>
              <a:t>solas</a:t>
            </a:r>
            <a:endParaRPr lang="en-US" altLang="en-US" sz="2900" i="1" dirty="0">
              <a:effectLst>
                <a:outerShdw blurRad="38100" dist="38100" dir="2700000" algn="tl">
                  <a:srgbClr val="000000">
                    <a:alpha val="43137"/>
                  </a:srgbClr>
                </a:outerShdw>
              </a:effectLst>
            </a:endParaRP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Rejection of celibacy of the priesthood</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The ultimate sacrifice</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Rejoice</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00778" y="5710407"/>
            <a:ext cx="1499382" cy="979953"/>
          </a:xfrm>
          <a:prstGeom prst="rect">
            <a:avLst/>
          </a:prstGeom>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19745" y="965249"/>
            <a:ext cx="1629652" cy="1422301"/>
          </a:xfrm>
          <a:prstGeom prst="rect">
            <a:avLst/>
          </a:prstGeom>
        </p:spPr>
      </p:pic>
      <p:sp>
        <p:nvSpPr>
          <p:cNvPr id="8" name="Rectangle 6">
            <a:extLst>
              <a:ext uri="{FF2B5EF4-FFF2-40B4-BE49-F238E27FC236}">
                <a16:creationId xmlns:a16="http://schemas.microsoft.com/office/drawing/2014/main" id="{6699C8AC-9CD3-4935-ABCA-F1AB6FF925C2}"/>
              </a:ext>
            </a:extLst>
          </p:cNvPr>
          <p:cNvSpPr>
            <a:spLocks noGrp="1" noChangeArrowheads="1"/>
          </p:cNvSpPr>
          <p:nvPr>
            <p:ph type="title"/>
          </p:nvPr>
        </p:nvSpPr>
        <p:spPr>
          <a:xfrm>
            <a:off x="114300" y="228600"/>
            <a:ext cx="9029700" cy="6096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IV. Contribution of the Protestant Reformers</a:t>
            </a:r>
          </a:p>
        </p:txBody>
      </p:sp>
    </p:spTree>
    <p:extLst>
      <p:ext uri="{BB962C8B-B14F-4D97-AF65-F5344CB8AC3E}">
        <p14:creationId xmlns:p14="http://schemas.microsoft.com/office/powerpoint/2010/main" val="27789254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81000" y="228600"/>
            <a:ext cx="8382000" cy="8382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A. Preparation of the Reformers</a:t>
            </a:r>
          </a:p>
        </p:txBody>
      </p:sp>
      <p:sp>
        <p:nvSpPr>
          <p:cNvPr id="17411" name="Rectangle 7"/>
          <p:cNvSpPr>
            <a:spLocks noGrp="1" noChangeArrowheads="1"/>
          </p:cNvSpPr>
          <p:nvPr>
            <p:ph type="body" idx="1"/>
          </p:nvPr>
        </p:nvSpPr>
        <p:spPr>
          <a:xfrm>
            <a:off x="266700" y="1143000"/>
            <a:ext cx="8610600" cy="5105400"/>
          </a:xfrm>
        </p:spPr>
        <p:txBody>
          <a:bodyPr/>
          <a:lstStyle/>
          <a:p>
            <a:pPr marL="461963" indent="-461963" eaLnBrk="1" hangingPunct="1">
              <a:spcBef>
                <a:spcPts val="0"/>
              </a:spcBef>
              <a:spcAft>
                <a:spcPts val="1200"/>
              </a:spcAft>
              <a:buClr>
                <a:srgbClr val="FF66FF"/>
              </a:buClr>
              <a:buFont typeface="+mj-lt"/>
              <a:buAutoNum type="arabicPeriod"/>
            </a:pPr>
            <a:r>
              <a:rPr lang="en-US" altLang="en-US" sz="3200" dirty="0">
                <a:effectLst>
                  <a:outerShdw blurRad="38100" dist="38100" dir="2700000" algn="tl">
                    <a:srgbClr val="000000">
                      <a:alpha val="43137"/>
                    </a:srgbClr>
                  </a:outerShdw>
                </a:effectLst>
              </a:rPr>
              <a:t>Morning stars of the Reformation</a:t>
            </a:r>
          </a:p>
          <a:p>
            <a:pPr marL="461963" indent="-461963" eaLnBrk="1" hangingPunct="1">
              <a:spcBef>
                <a:spcPts val="0"/>
              </a:spcBef>
              <a:spcAft>
                <a:spcPts val="1200"/>
              </a:spcAft>
              <a:buClr>
                <a:srgbClr val="FF66FF"/>
              </a:buClr>
              <a:buFont typeface="+mj-lt"/>
              <a:buAutoNum type="arabicPeriod"/>
            </a:pPr>
            <a:r>
              <a:rPr lang="en-US" altLang="en-US" sz="3200" dirty="0">
                <a:effectLst>
                  <a:outerShdw blurRad="38100" dist="38100" dir="2700000" algn="tl">
                    <a:srgbClr val="000000">
                      <a:alpha val="43137"/>
                    </a:srgbClr>
                  </a:outerShdw>
                </a:effectLst>
              </a:rPr>
              <a:t>God prepares His instruments</a:t>
            </a:r>
          </a:p>
          <a:p>
            <a:pPr marL="461963" indent="-461963" eaLnBrk="1" hangingPunct="1">
              <a:spcBef>
                <a:spcPts val="0"/>
              </a:spcBef>
              <a:spcAft>
                <a:spcPts val="1200"/>
              </a:spcAft>
              <a:buClr>
                <a:srgbClr val="FF66FF"/>
              </a:buClr>
              <a:buFont typeface="+mj-lt"/>
              <a:buAutoNum type="arabicPeriod"/>
            </a:pPr>
            <a:r>
              <a:rPr lang="en-US" altLang="en-US" sz="3200" dirty="0">
                <a:effectLst>
                  <a:outerShdw blurRad="38100" dist="38100" dir="2700000" algn="tl">
                    <a:srgbClr val="000000">
                      <a:alpha val="43137"/>
                    </a:srgbClr>
                  </a:outerShdw>
                </a:effectLst>
              </a:rPr>
              <a:t>Legal background</a:t>
            </a:r>
          </a:p>
          <a:p>
            <a:pPr marL="461963" indent="-461963" eaLnBrk="1" hangingPunct="1">
              <a:spcBef>
                <a:spcPts val="0"/>
              </a:spcBef>
              <a:spcAft>
                <a:spcPts val="1200"/>
              </a:spcAft>
              <a:buClr>
                <a:srgbClr val="FF66FF"/>
              </a:buClr>
              <a:buFont typeface="+mj-lt"/>
              <a:buAutoNum type="arabicPeriod"/>
            </a:pPr>
            <a:r>
              <a:rPr lang="en-US" altLang="en-US" sz="3200" dirty="0">
                <a:effectLst>
                  <a:outerShdw blurRad="38100" dist="38100" dir="2700000" algn="tl">
                    <a:srgbClr val="000000">
                      <a:alpha val="43137"/>
                    </a:srgbClr>
                  </a:outerShdw>
                </a:effectLst>
              </a:rPr>
              <a:t>Luther</a:t>
            </a:r>
          </a:p>
          <a:p>
            <a:pPr marL="920750" lvl="1" indent="-514350" eaLnBrk="1" hangingPunct="1">
              <a:spcBef>
                <a:spcPts val="0"/>
              </a:spcBef>
              <a:spcAft>
                <a:spcPts val="1200"/>
              </a:spcAft>
              <a:buClr>
                <a:srgbClr val="FF66FF"/>
              </a:buClr>
              <a:buAutoNum type="alphaLcPeriod"/>
            </a:pPr>
            <a:r>
              <a:rPr lang="en-US" altLang="en-US" sz="3200" dirty="0">
                <a:effectLst>
                  <a:outerShdw blurRad="38100" dist="38100" dir="2700000" algn="tl">
                    <a:srgbClr val="000000">
                      <a:alpha val="43137"/>
                    </a:srgbClr>
                  </a:outerShdw>
                </a:effectLst>
              </a:rPr>
              <a:t>Consecration</a:t>
            </a:r>
          </a:p>
          <a:p>
            <a:pPr marL="920750" lvl="1" indent="-514350" eaLnBrk="1" hangingPunct="1">
              <a:spcBef>
                <a:spcPts val="0"/>
              </a:spcBef>
              <a:spcAft>
                <a:spcPts val="1200"/>
              </a:spcAft>
              <a:buClr>
                <a:srgbClr val="FF66FF"/>
              </a:buClr>
              <a:buAutoNum type="alphaLcPeriod"/>
            </a:pPr>
            <a:r>
              <a:rPr lang="en-US" altLang="en-US" sz="3200" dirty="0">
                <a:effectLst>
                  <a:outerShdw blurRad="38100" dist="38100" dir="2700000" algn="tl">
                    <a:srgbClr val="000000">
                      <a:alpha val="43137"/>
                    </a:srgbClr>
                  </a:outerShdw>
                </a:effectLst>
              </a:rPr>
              <a:t>Monasticism</a:t>
            </a:r>
          </a:p>
          <a:p>
            <a:pPr marL="920750" lvl="1" indent="-514350" eaLnBrk="1" hangingPunct="1">
              <a:spcBef>
                <a:spcPts val="0"/>
              </a:spcBef>
              <a:spcAft>
                <a:spcPts val="1200"/>
              </a:spcAft>
              <a:buClr>
                <a:srgbClr val="FF66FF"/>
              </a:buClr>
              <a:buAutoNum type="alphaLcPeriod"/>
            </a:pPr>
            <a:r>
              <a:rPr lang="en-US" altLang="en-US" sz="3200" dirty="0">
                <a:effectLst>
                  <a:outerShdw blurRad="38100" dist="38100" dir="2700000" algn="tl">
                    <a:srgbClr val="000000">
                      <a:alpha val="43137"/>
                    </a:srgbClr>
                  </a:outerShdw>
                </a:effectLst>
              </a:rPr>
              <a:t>Conversion</a:t>
            </a:r>
          </a:p>
          <a:p>
            <a:pPr marL="920750" lvl="1" indent="-514350" eaLnBrk="1" hangingPunct="1">
              <a:spcBef>
                <a:spcPts val="0"/>
              </a:spcBef>
              <a:spcAft>
                <a:spcPts val="1200"/>
              </a:spcAft>
              <a:buClr>
                <a:srgbClr val="FF66FF"/>
              </a:buClr>
              <a:buAutoNum type="alphaLcPeriod"/>
            </a:pPr>
            <a:r>
              <a:rPr lang="en-US" altLang="en-US" sz="3200" dirty="0">
                <a:effectLst>
                  <a:outerShdw blurRad="38100" dist="38100" dir="2700000" algn="tl">
                    <a:srgbClr val="000000">
                      <a:alpha val="43137"/>
                    </a:srgbClr>
                  </a:outerShdw>
                </a:effectLst>
              </a:rPr>
              <a:t>Reformation</a:t>
            </a:r>
          </a:p>
          <a:p>
            <a:pPr marL="920750" lvl="1" indent="-514350" eaLnBrk="1" hangingPunct="1">
              <a:spcBef>
                <a:spcPts val="0"/>
              </a:spcBef>
              <a:spcAft>
                <a:spcPts val="2400"/>
              </a:spcAft>
              <a:buClr>
                <a:srgbClr val="FF66FF"/>
              </a:buClr>
              <a:buAutoNum type="alphaLcPeriod"/>
            </a:pPr>
            <a:endParaRPr lang="en-US" altLang="en-US" dirty="0">
              <a:effectLst>
                <a:outerShdw blurRad="38100" dist="38100" dir="2700000" algn="tl">
                  <a:srgbClr val="000000">
                    <a:alpha val="43137"/>
                  </a:srgbClr>
                </a:outerShdw>
              </a:effectLst>
            </a:endParaRPr>
          </a:p>
          <a:p>
            <a:pPr marL="461963" indent="-461963" eaLnBrk="1" hangingPunct="1">
              <a:spcBef>
                <a:spcPts val="0"/>
              </a:spcBef>
              <a:spcAft>
                <a:spcPts val="2400"/>
              </a:spcAft>
              <a:buClr>
                <a:srgbClr val="FF66FF"/>
              </a:buClr>
              <a:buFont typeface="+mj-lt"/>
              <a:buAutoNum type="arabicPeriod"/>
            </a:pPr>
            <a:endParaRPr lang="en-US" alt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28A6AA1-1D48-4B07-9B44-3F6D25C6104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56538" y="3581400"/>
            <a:ext cx="4800600" cy="2057400"/>
          </a:xfrm>
          <a:prstGeom prst="rect">
            <a:avLst/>
          </a:prstGeom>
        </p:spPr>
      </p:pic>
    </p:spTree>
    <p:extLst>
      <p:ext uri="{BB962C8B-B14F-4D97-AF65-F5344CB8AC3E}">
        <p14:creationId xmlns:p14="http://schemas.microsoft.com/office/powerpoint/2010/main" val="3239923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300413" y="228600"/>
            <a:ext cx="2543175" cy="710956"/>
          </a:xfrm>
        </p:spPr>
        <p:txBody>
          <a:bodyPr/>
          <a:lstStyle/>
          <a:p>
            <a:pPr algn="ctr"/>
            <a:r>
              <a:rPr lang="en-US" sz="3600" b="0" dirty="0">
                <a:solidFill>
                  <a:srgbClr val="00FFFF"/>
                </a:solidFill>
                <a:effectLst>
                  <a:outerShdw blurRad="38100" dist="38100" dir="2700000" algn="tl">
                    <a:srgbClr val="000000">
                      <a:alpha val="43137"/>
                    </a:srgbClr>
                  </a:outerShdw>
                </a:effectLst>
              </a:rPr>
              <a:t>Introduction</a:t>
            </a:r>
          </a:p>
        </p:txBody>
      </p:sp>
      <p:sp>
        <p:nvSpPr>
          <p:cNvPr id="3" name="Content Placeholder 2"/>
          <p:cNvSpPr>
            <a:spLocks noGrp="1"/>
          </p:cNvSpPr>
          <p:nvPr>
            <p:ph idx="1"/>
          </p:nvPr>
        </p:nvSpPr>
        <p:spPr>
          <a:xfrm>
            <a:off x="785813" y="1143000"/>
            <a:ext cx="7572375" cy="4724400"/>
          </a:xfrm>
        </p:spPr>
        <p:txBody>
          <a:bodyPr/>
          <a:lstStyle/>
          <a:p>
            <a:pPr marL="684213" indent="-684213">
              <a:spcBef>
                <a:spcPts val="600"/>
              </a:spcBef>
              <a:spcAft>
                <a:spcPts val="600"/>
              </a:spcAft>
              <a:buClr>
                <a:srgbClr val="66FFFF"/>
              </a:buClr>
            </a:pPr>
            <a:r>
              <a:rPr lang="en-US" dirty="0">
                <a:effectLst>
                  <a:outerShdw blurRad="38100" dist="38100" dir="2700000" algn="tl">
                    <a:srgbClr val="000000">
                      <a:alpha val="43137"/>
                    </a:srgbClr>
                  </a:outerShdw>
                </a:effectLst>
              </a:rPr>
              <a:t>Oct 31, 1517</a:t>
            </a:r>
            <a:endParaRPr lang="en-US" sz="2800" dirty="0">
              <a:effectLst>
                <a:outerShdw blurRad="38100" dist="38100" dir="2700000" algn="tl">
                  <a:srgbClr val="000000">
                    <a:alpha val="43137"/>
                  </a:srgbClr>
                </a:outerShdw>
              </a:effectLst>
            </a:endParaRPr>
          </a:p>
          <a:p>
            <a:pPr marL="684213" indent="-684213">
              <a:spcBef>
                <a:spcPts val="600"/>
              </a:spcBef>
              <a:spcAft>
                <a:spcPts val="600"/>
              </a:spcAft>
              <a:buClr>
                <a:srgbClr val="66FFFF"/>
              </a:buClr>
            </a:pPr>
            <a:r>
              <a:rPr lang="en-US" sz="2800" dirty="0">
                <a:effectLst>
                  <a:outerShdw blurRad="38100" dist="38100" dir="2700000" algn="tl">
                    <a:srgbClr val="000000">
                      <a:alpha val="43137"/>
                    </a:srgbClr>
                  </a:outerShdw>
                </a:effectLst>
              </a:rPr>
              <a:t>500 years</a:t>
            </a:r>
          </a:p>
          <a:p>
            <a:pPr marL="684213" indent="-684213">
              <a:spcBef>
                <a:spcPts val="600"/>
              </a:spcBef>
              <a:spcAft>
                <a:spcPts val="600"/>
              </a:spcAft>
              <a:buClr>
                <a:srgbClr val="66FFFF"/>
              </a:buClr>
            </a:pPr>
            <a:r>
              <a:rPr lang="en-US" dirty="0">
                <a:effectLst>
                  <a:outerShdw blurRad="38100" dist="38100" dir="2700000" algn="tl">
                    <a:srgbClr val="000000">
                      <a:alpha val="43137"/>
                    </a:srgbClr>
                  </a:outerShdw>
                </a:effectLst>
              </a:rPr>
              <a:t>Far reaching impact</a:t>
            </a:r>
            <a:endParaRPr lang="en-US" sz="2800" dirty="0">
              <a:effectLst>
                <a:outerShdw blurRad="38100" dist="38100" dir="2700000" algn="tl">
                  <a:srgbClr val="000000">
                    <a:alpha val="43137"/>
                  </a:srgbClr>
                </a:outerShdw>
              </a:effectLst>
            </a:endParaRPr>
          </a:p>
          <a:p>
            <a:pPr marL="684213" indent="-684213">
              <a:spcBef>
                <a:spcPts val="600"/>
              </a:spcBef>
              <a:spcAft>
                <a:spcPts val="600"/>
              </a:spcAft>
              <a:buClr>
                <a:srgbClr val="66FFFF"/>
              </a:buClr>
            </a:pPr>
            <a:r>
              <a:rPr lang="en-US" sz="2800" dirty="0">
                <a:effectLst>
                  <a:outerShdw blurRad="38100" dist="38100" dir="2700000" algn="tl">
                    <a:srgbClr val="000000">
                      <a:alpha val="43137"/>
                    </a:srgbClr>
                  </a:outerShdw>
                </a:effectLst>
              </a:rPr>
              <a:t>Partial restoration</a:t>
            </a:r>
          </a:p>
          <a:p>
            <a:pPr marL="684213" indent="-684213">
              <a:spcBef>
                <a:spcPts val="600"/>
              </a:spcBef>
              <a:spcAft>
                <a:spcPts val="600"/>
              </a:spcAft>
              <a:buClr>
                <a:srgbClr val="66FFFF"/>
              </a:buClr>
            </a:pPr>
            <a:r>
              <a:rPr lang="en-US" dirty="0">
                <a:effectLst>
                  <a:outerShdw blurRad="38100" dist="38100" dir="2700000" algn="tl">
                    <a:srgbClr val="000000">
                      <a:alpha val="43137"/>
                    </a:srgbClr>
                  </a:outerShdw>
                </a:effectLst>
              </a:rPr>
              <a:t>Restoration of a hermeneutic</a:t>
            </a:r>
            <a:endParaRPr lang="en-US" sz="2800" dirty="0">
              <a:effectLst>
                <a:outerShdw blurRad="38100" dist="38100" dir="2700000" algn="tl">
                  <a:srgbClr val="000000">
                    <a:alpha val="43137"/>
                  </a:srgbClr>
                </a:outerShdw>
              </a:effectLst>
            </a:endParaRPr>
          </a:p>
          <a:p>
            <a:pPr marL="684213" indent="-684213">
              <a:spcBef>
                <a:spcPts val="600"/>
              </a:spcBef>
              <a:spcAft>
                <a:spcPts val="600"/>
              </a:spcAft>
              <a:buClr>
                <a:srgbClr val="66FFFF"/>
              </a:buClr>
            </a:pPr>
            <a:r>
              <a:rPr lang="en-US" dirty="0">
                <a:effectLst>
                  <a:outerShdw blurRad="38100" dist="38100" dir="2700000" algn="tl">
                    <a:srgbClr val="000000">
                      <a:alpha val="43137"/>
                    </a:srgbClr>
                  </a:outerShdw>
                </a:effectLst>
              </a:rPr>
              <a:t>Selectively applied</a:t>
            </a:r>
            <a:endParaRPr lang="en-US" sz="2800" dirty="0">
              <a:effectLst>
                <a:outerShdw blurRad="38100" dist="38100" dir="2700000" algn="tl">
                  <a:srgbClr val="000000">
                    <a:alpha val="43137"/>
                  </a:srgbClr>
                </a:outerShdw>
              </a:effectLst>
            </a:endParaRPr>
          </a:p>
          <a:p>
            <a:pPr marL="684213" indent="-684213">
              <a:spcBef>
                <a:spcPts val="600"/>
              </a:spcBef>
              <a:spcAft>
                <a:spcPts val="600"/>
              </a:spcAft>
              <a:buClr>
                <a:srgbClr val="66FFFF"/>
              </a:buClr>
            </a:pPr>
            <a:r>
              <a:rPr lang="en-US" dirty="0">
                <a:effectLst>
                  <a:outerShdw blurRad="38100" dist="38100" dir="2700000" algn="tl">
                    <a:srgbClr val="000000">
                      <a:alpha val="43137"/>
                    </a:srgbClr>
                  </a:outerShdw>
                </a:effectLst>
              </a:rPr>
              <a:t>Subsequent generations applied consistently</a:t>
            </a:r>
            <a:endParaRPr lang="en-US" sz="2800" dirty="0">
              <a:effectLst>
                <a:outerShdw blurRad="38100" dist="38100" dir="2700000" algn="tl">
                  <a:srgbClr val="000000">
                    <a:alpha val="43137"/>
                  </a:srgbClr>
                </a:outerShdw>
              </a:effectLst>
            </a:endParaRPr>
          </a:p>
          <a:p>
            <a:pPr marL="684213" indent="-684213">
              <a:spcBef>
                <a:spcPts val="600"/>
              </a:spcBef>
              <a:spcAft>
                <a:spcPts val="600"/>
              </a:spcAft>
              <a:buClr>
                <a:srgbClr val="66FFFF"/>
              </a:buClr>
            </a:pPr>
            <a:r>
              <a:rPr lang="en-US" sz="2800" dirty="0">
                <a:effectLst>
                  <a:outerShdw blurRad="38100" dist="38100" dir="2700000" algn="tl">
                    <a:srgbClr val="000000">
                      <a:alpha val="43137"/>
                    </a:srgbClr>
                  </a:outerShdw>
                </a:effectLst>
              </a:rPr>
              <a:t>Preview</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56808" y="1143000"/>
            <a:ext cx="2619264" cy="2286000"/>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71855" y="5257800"/>
            <a:ext cx="2195293" cy="1436757"/>
          </a:xfrm>
          <a:prstGeom prst="rect">
            <a:avLst/>
          </a:prstGeom>
        </p:spPr>
      </p:pic>
    </p:spTree>
    <p:extLst>
      <p:ext uri="{BB962C8B-B14F-4D97-AF65-F5344CB8AC3E}">
        <p14:creationId xmlns:p14="http://schemas.microsoft.com/office/powerpoint/2010/main" val="16950646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7"/>
          <p:cNvSpPr>
            <a:spLocks noGrp="1" noChangeArrowheads="1"/>
          </p:cNvSpPr>
          <p:nvPr>
            <p:ph type="body" idx="1"/>
          </p:nvPr>
        </p:nvSpPr>
        <p:spPr>
          <a:xfrm>
            <a:off x="857543" y="838200"/>
            <a:ext cx="7315200" cy="5666032"/>
          </a:xfrm>
        </p:spPr>
        <p:txBody>
          <a:bodyPr/>
          <a:lstStyle/>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Preparation of the Reformers</a:t>
            </a:r>
          </a:p>
          <a:p>
            <a:pPr marL="457200" indent="-457200" eaLnBrk="1" hangingPunct="1">
              <a:spcBef>
                <a:spcPts val="0"/>
              </a:spcBef>
              <a:spcAft>
                <a:spcPts val="0"/>
              </a:spcAft>
              <a:buClr>
                <a:srgbClr val="FF66FF"/>
              </a:buClr>
              <a:buFont typeface="+mj-lt"/>
              <a:buAutoNum type="alphaUcPeriod"/>
            </a:pPr>
            <a:r>
              <a:rPr lang="en-US" altLang="en-US" sz="2900" b="1" u="sng" dirty="0">
                <a:solidFill>
                  <a:srgbClr val="FFFFCC"/>
                </a:solidFill>
                <a:effectLst>
                  <a:outerShdw blurRad="38100" dist="38100" dir="2700000" algn="tl">
                    <a:srgbClr val="000000">
                      <a:alpha val="43137"/>
                    </a:srgbClr>
                  </a:outerShdw>
                </a:effectLst>
              </a:rPr>
              <a:t>Emphasis on literal interpretation</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Denunciation of allegorization</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Rejection of church tradition as a guide</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Priesthood of all believers</a:t>
            </a:r>
          </a:p>
          <a:p>
            <a:pPr marL="914400" lvl="2" indent="-457200" eaLnBrk="1" hangingPunct="1">
              <a:spcBef>
                <a:spcPts val="0"/>
              </a:spcBef>
              <a:spcAft>
                <a:spcPts val="0"/>
              </a:spcAft>
              <a:buClr>
                <a:srgbClr val="92D050"/>
              </a:buClr>
            </a:pPr>
            <a:r>
              <a:rPr lang="en-US" altLang="en-US" sz="2900" dirty="0">
                <a:effectLst>
                  <a:outerShdw blurRad="38100" dist="38100" dir="2700000" algn="tl">
                    <a:srgbClr val="000000">
                      <a:alpha val="43137"/>
                    </a:srgbClr>
                  </a:outerShdw>
                </a:effectLst>
              </a:rPr>
              <a:t>Bible translations</a:t>
            </a:r>
          </a:p>
          <a:p>
            <a:pPr marL="914400" lvl="2" indent="-457200" eaLnBrk="1" hangingPunct="1">
              <a:spcBef>
                <a:spcPts val="0"/>
              </a:spcBef>
              <a:spcAft>
                <a:spcPts val="0"/>
              </a:spcAft>
              <a:buClr>
                <a:srgbClr val="92D050"/>
              </a:buClr>
            </a:pPr>
            <a:r>
              <a:rPr lang="en-US" altLang="en-US" sz="2900" dirty="0">
                <a:effectLst>
                  <a:outerShdw blurRad="38100" dist="38100" dir="2700000" algn="tl">
                    <a:srgbClr val="000000">
                      <a:alpha val="43137"/>
                    </a:srgbClr>
                  </a:outerShdw>
                </a:effectLst>
              </a:rPr>
              <a:t>Literacy</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Basis for the American system of governance</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Five </a:t>
            </a:r>
            <a:r>
              <a:rPr lang="en-US" altLang="en-US" sz="2900" i="1" dirty="0" err="1">
                <a:effectLst>
                  <a:outerShdw blurRad="38100" dist="38100" dir="2700000" algn="tl">
                    <a:srgbClr val="000000">
                      <a:alpha val="43137"/>
                    </a:srgbClr>
                  </a:outerShdw>
                </a:effectLst>
              </a:rPr>
              <a:t>solas</a:t>
            </a:r>
            <a:endParaRPr lang="en-US" altLang="en-US" sz="2900" i="1" dirty="0">
              <a:effectLst>
                <a:outerShdw blurRad="38100" dist="38100" dir="2700000" algn="tl">
                  <a:srgbClr val="000000">
                    <a:alpha val="43137"/>
                  </a:srgbClr>
                </a:outerShdw>
              </a:effectLst>
            </a:endParaRP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Rejection of celibacy of the priesthood</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The ultimate sacrifice</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Rejoice</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00778" y="5710407"/>
            <a:ext cx="1499382" cy="979953"/>
          </a:xfrm>
          <a:prstGeom prst="rect">
            <a:avLst/>
          </a:prstGeom>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19745" y="965249"/>
            <a:ext cx="1629652" cy="1422301"/>
          </a:xfrm>
          <a:prstGeom prst="rect">
            <a:avLst/>
          </a:prstGeom>
        </p:spPr>
      </p:pic>
      <p:sp>
        <p:nvSpPr>
          <p:cNvPr id="8" name="Rectangle 6">
            <a:extLst>
              <a:ext uri="{FF2B5EF4-FFF2-40B4-BE49-F238E27FC236}">
                <a16:creationId xmlns:a16="http://schemas.microsoft.com/office/drawing/2014/main" id="{30DD2D48-95CD-4D91-BC69-06A9594103C5}"/>
              </a:ext>
            </a:extLst>
          </p:cNvPr>
          <p:cNvSpPr>
            <a:spLocks noGrp="1" noChangeArrowheads="1"/>
          </p:cNvSpPr>
          <p:nvPr>
            <p:ph type="title"/>
          </p:nvPr>
        </p:nvSpPr>
        <p:spPr>
          <a:xfrm>
            <a:off x="114300" y="228600"/>
            <a:ext cx="9029700" cy="6096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IV. Contribution of the Protestant Reformers</a:t>
            </a:r>
          </a:p>
        </p:txBody>
      </p:sp>
    </p:spTree>
    <p:extLst>
      <p:ext uri="{BB962C8B-B14F-4D97-AF65-F5344CB8AC3E}">
        <p14:creationId xmlns:p14="http://schemas.microsoft.com/office/powerpoint/2010/main" val="7868627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92C8754C-1258-4E86-8440-55C03407964A}"/>
              </a:ext>
            </a:extLst>
          </p:cNvPr>
          <p:cNvSpPr txBox="1">
            <a:spLocks noChangeArrowheads="1"/>
          </p:cNvSpPr>
          <p:nvPr/>
        </p:nvSpPr>
        <p:spPr bwMode="auto">
          <a:xfrm>
            <a:off x="3200401" y="1562100"/>
            <a:ext cx="5562599"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lnSpc>
                <a:spcPct val="70000"/>
              </a:lnSpc>
              <a:spcBef>
                <a:spcPct val="0"/>
              </a:spcBef>
              <a:spcAft>
                <a:spcPct val="0"/>
              </a:spcAft>
              <a:defRPr sz="4800" b="1">
                <a:solidFill>
                  <a:schemeClr val="tx2"/>
                </a:solidFill>
                <a:latin typeface="Calibri" panose="020F0502020204030204" pitchFamily="34" charset="0"/>
                <a:ea typeface="+mj-ea"/>
                <a:cs typeface="+mj-cs"/>
              </a:defRPr>
            </a:lvl1pPr>
            <a:lvl2pPr algn="l" rtl="0" eaLnBrk="0" fontAlgn="base" hangingPunct="0">
              <a:lnSpc>
                <a:spcPct val="70000"/>
              </a:lnSpc>
              <a:spcBef>
                <a:spcPct val="0"/>
              </a:spcBef>
              <a:spcAft>
                <a:spcPct val="0"/>
              </a:spcAft>
              <a:defRPr sz="4800" b="1">
                <a:solidFill>
                  <a:schemeClr val="tx2"/>
                </a:solidFill>
                <a:latin typeface="Arial Narrow" pitchFamily="34" charset="0"/>
              </a:defRPr>
            </a:lvl2pPr>
            <a:lvl3pPr algn="l" rtl="0" eaLnBrk="0" fontAlgn="base" hangingPunct="0">
              <a:lnSpc>
                <a:spcPct val="70000"/>
              </a:lnSpc>
              <a:spcBef>
                <a:spcPct val="0"/>
              </a:spcBef>
              <a:spcAft>
                <a:spcPct val="0"/>
              </a:spcAft>
              <a:defRPr sz="4800" b="1">
                <a:solidFill>
                  <a:schemeClr val="tx2"/>
                </a:solidFill>
                <a:latin typeface="Arial Narrow" pitchFamily="34" charset="0"/>
              </a:defRPr>
            </a:lvl3pPr>
            <a:lvl4pPr algn="l" rtl="0" eaLnBrk="0" fontAlgn="base" hangingPunct="0">
              <a:lnSpc>
                <a:spcPct val="70000"/>
              </a:lnSpc>
              <a:spcBef>
                <a:spcPct val="0"/>
              </a:spcBef>
              <a:spcAft>
                <a:spcPct val="0"/>
              </a:spcAft>
              <a:defRPr sz="4800" b="1">
                <a:solidFill>
                  <a:schemeClr val="tx2"/>
                </a:solidFill>
                <a:latin typeface="Arial Narrow" pitchFamily="34" charset="0"/>
              </a:defRPr>
            </a:lvl4pPr>
            <a:lvl5pPr algn="l" rtl="0" eaLnBrk="0" fontAlgn="base" hangingPunct="0">
              <a:lnSpc>
                <a:spcPct val="70000"/>
              </a:lnSpc>
              <a:spcBef>
                <a:spcPct val="0"/>
              </a:spcBef>
              <a:spcAft>
                <a:spcPct val="0"/>
              </a:spcAft>
              <a:defRPr sz="4800" b="1">
                <a:solidFill>
                  <a:schemeClr val="tx2"/>
                </a:solidFill>
                <a:latin typeface="Arial Narrow" pitchFamily="34" charset="0"/>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a:lstStyle>
          <a:p>
            <a:pPr algn="just" eaLnBrk="1" hangingPunct="1"/>
            <a:r>
              <a:rPr lang="en-US" b="0" i="1" kern="0" dirty="0">
                <a:solidFill>
                  <a:schemeClr val="tx1"/>
                </a:solidFill>
                <a:effectLst>
                  <a:outerShdw blurRad="38100" dist="38100" dir="2700000" algn="tl">
                    <a:srgbClr val="000000">
                      <a:alpha val="43137"/>
                    </a:srgbClr>
                  </a:outerShdw>
                </a:effectLst>
              </a:rPr>
              <a:t>“The Scripture hath but one sense, which is the literal sense.”</a:t>
            </a:r>
            <a:endParaRPr lang="en-US" altLang="en-US" b="0" i="1" kern="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1" name="Rectangle 3">
            <a:extLst>
              <a:ext uri="{FF2B5EF4-FFF2-40B4-BE49-F238E27FC236}">
                <a16:creationId xmlns:a16="http://schemas.microsoft.com/office/drawing/2014/main" id="{C489E1C5-684E-4A5B-8267-ED2A97E24D34}"/>
              </a:ext>
            </a:extLst>
          </p:cNvPr>
          <p:cNvSpPr txBox="1">
            <a:spLocks noChangeArrowheads="1"/>
          </p:cNvSpPr>
          <p:nvPr/>
        </p:nvSpPr>
        <p:spPr bwMode="auto">
          <a:xfrm>
            <a:off x="457200" y="579120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711200" indent="-711200" algn="l" rtl="0" eaLnBrk="0" fontAlgn="base" hangingPunct="0">
              <a:spcBef>
                <a:spcPct val="20000"/>
              </a:spcBef>
              <a:spcAft>
                <a:spcPct val="0"/>
              </a:spcAft>
              <a:buClr>
                <a:schemeClr val="tx1"/>
              </a:buClr>
              <a:buFont typeface="Wingdings" panose="05000000000000000000" pitchFamily="2" charset="2"/>
              <a:buAutoNum type="romanUcPeriod"/>
              <a:defRPr sz="2800">
                <a:solidFill>
                  <a:schemeClr val="tx1"/>
                </a:solidFill>
                <a:latin typeface="Calibri" panose="020F0502020204030204" pitchFamily="34" charset="0"/>
                <a:ea typeface="+mn-ea"/>
                <a:cs typeface="+mn-cs"/>
              </a:defRPr>
            </a:lvl1pPr>
            <a:lvl2pPr marL="1117600" indent="-660400" algn="l" rtl="0" eaLnBrk="0" fontAlgn="base" hangingPunct="0">
              <a:spcBef>
                <a:spcPct val="20000"/>
              </a:spcBef>
              <a:spcAft>
                <a:spcPct val="0"/>
              </a:spcAft>
              <a:buClr>
                <a:schemeClr val="tx1"/>
              </a:buClr>
              <a:buFont typeface="Wingdings" panose="05000000000000000000" pitchFamily="2" charset="2"/>
              <a:buAutoNum type="alphaUcPeriod"/>
              <a:defRPr sz="2600">
                <a:solidFill>
                  <a:schemeClr val="tx1"/>
                </a:solidFill>
                <a:latin typeface="Calibri" panose="020F0502020204030204" pitchFamily="34" charset="0"/>
              </a:defRPr>
            </a:lvl2pPr>
            <a:lvl3pPr marL="1524000" indent="-609600" algn="l" rtl="0" eaLnBrk="0" fontAlgn="base" hangingPunct="0">
              <a:spcBef>
                <a:spcPct val="20000"/>
              </a:spcBef>
              <a:spcAft>
                <a:spcPct val="0"/>
              </a:spcAft>
              <a:buClr>
                <a:schemeClr val="tx1"/>
              </a:buClr>
              <a:buFont typeface="Wingdings" panose="05000000000000000000" pitchFamily="2" charset="2"/>
              <a:buAutoNum type="arabicPeriod"/>
              <a:defRPr sz="2400">
                <a:solidFill>
                  <a:schemeClr val="tx1"/>
                </a:solidFill>
                <a:latin typeface="Calibri" panose="020F0502020204030204" pitchFamily="34" charset="0"/>
              </a:defRPr>
            </a:lvl3pPr>
            <a:lvl4pPr marL="1879600" indent="-508000" algn="l" rtl="0" eaLnBrk="0" fontAlgn="base" hangingPunct="0">
              <a:spcBef>
                <a:spcPct val="20000"/>
              </a:spcBef>
              <a:spcAft>
                <a:spcPct val="0"/>
              </a:spcAft>
              <a:buClr>
                <a:schemeClr val="tx1"/>
              </a:buClr>
              <a:buSzPct val="100000"/>
              <a:buAutoNum type="alphaLcParenR"/>
              <a:defRPr sz="2000">
                <a:solidFill>
                  <a:schemeClr val="tx1"/>
                </a:solidFill>
                <a:latin typeface="Calibri" panose="020F0502020204030204" pitchFamily="34" charset="0"/>
              </a:defRPr>
            </a:lvl4pPr>
            <a:lvl5pPr marL="2336800" indent="-508000" algn="l" rtl="0" eaLnBrk="0" fontAlgn="base" hangingPunct="0">
              <a:spcBef>
                <a:spcPct val="20000"/>
              </a:spcBef>
              <a:spcAft>
                <a:spcPct val="0"/>
              </a:spcAft>
              <a:buClr>
                <a:schemeClr val="tx1"/>
              </a:buClr>
              <a:buSzPct val="100000"/>
              <a:buAutoNum type="romanLcPeriod"/>
              <a:defRPr sz="2000">
                <a:solidFill>
                  <a:schemeClr val="tx1"/>
                </a:solidFill>
                <a:latin typeface="Calibri" panose="020F0502020204030204" pitchFamily="34" charset="0"/>
              </a:defRPr>
            </a:lvl5pPr>
            <a:lvl6pPr marL="2794000" indent="-508000" algn="l" rtl="0" fontAlgn="base">
              <a:spcBef>
                <a:spcPct val="20000"/>
              </a:spcBef>
              <a:spcAft>
                <a:spcPct val="0"/>
              </a:spcAft>
              <a:buClr>
                <a:schemeClr val="tx1"/>
              </a:buClr>
              <a:buSzPct val="100000"/>
              <a:buAutoNum type="romanLcPeriod"/>
              <a:defRPr sz="2000">
                <a:solidFill>
                  <a:schemeClr val="tx1"/>
                </a:solidFill>
                <a:latin typeface="+mn-lt"/>
              </a:defRPr>
            </a:lvl6pPr>
            <a:lvl7pPr marL="3251200" indent="-508000" algn="l" rtl="0" fontAlgn="base">
              <a:spcBef>
                <a:spcPct val="20000"/>
              </a:spcBef>
              <a:spcAft>
                <a:spcPct val="0"/>
              </a:spcAft>
              <a:buClr>
                <a:schemeClr val="tx1"/>
              </a:buClr>
              <a:buSzPct val="100000"/>
              <a:buAutoNum type="romanLcPeriod"/>
              <a:defRPr sz="2000">
                <a:solidFill>
                  <a:schemeClr val="tx1"/>
                </a:solidFill>
                <a:latin typeface="+mn-lt"/>
              </a:defRPr>
            </a:lvl7pPr>
            <a:lvl8pPr marL="3708400" indent="-508000" algn="l" rtl="0" fontAlgn="base">
              <a:spcBef>
                <a:spcPct val="20000"/>
              </a:spcBef>
              <a:spcAft>
                <a:spcPct val="0"/>
              </a:spcAft>
              <a:buClr>
                <a:schemeClr val="tx1"/>
              </a:buClr>
              <a:buSzPct val="100000"/>
              <a:buAutoNum type="romanLcPeriod"/>
              <a:defRPr sz="2000">
                <a:solidFill>
                  <a:schemeClr val="tx1"/>
                </a:solidFill>
                <a:latin typeface="+mn-lt"/>
              </a:defRPr>
            </a:lvl8pPr>
            <a:lvl9pPr marL="4165600" indent="-508000" algn="l" rtl="0" fontAlgn="base">
              <a:spcBef>
                <a:spcPct val="20000"/>
              </a:spcBef>
              <a:spcAft>
                <a:spcPct val="0"/>
              </a:spcAft>
              <a:buClr>
                <a:schemeClr val="tx1"/>
              </a:buClr>
              <a:buSzPct val="100000"/>
              <a:buAutoNum type="romanLcPeriod"/>
              <a:defRPr sz="2000">
                <a:solidFill>
                  <a:schemeClr val="tx1"/>
                </a:solidFill>
                <a:latin typeface="+mn-lt"/>
              </a:defRPr>
            </a:lvl9pPr>
          </a:lstStyle>
          <a:p>
            <a:pPr marL="0" indent="0" algn="ctr" eaLnBrk="1" hangingPunct="1">
              <a:buNone/>
              <a:defRPr/>
            </a:pPr>
            <a:r>
              <a:rPr lang="en-US" sz="2000" kern="0" dirty="0"/>
              <a:t>William Tyndale, "Obedience of a Christian Man," in </a:t>
            </a:r>
            <a:r>
              <a:rPr lang="en-US" sz="2000" i="1" kern="0" dirty="0"/>
              <a:t>Doctrinal Treatises and Introductions to Different Portions of the Holy Scriptures</a:t>
            </a:r>
            <a:r>
              <a:rPr lang="en-US" sz="2000" kern="0" dirty="0"/>
              <a:t>, ed. Henry Walter (Cambridge: Cambridge University Press, 1848), 304.</a:t>
            </a:r>
          </a:p>
          <a:p>
            <a:pPr algn="ctr" eaLnBrk="1" hangingPunct="1">
              <a:defRPr/>
            </a:pPr>
            <a:endParaRPr lang="en-US" sz="2400" kern="0" dirty="0">
              <a:cs typeface="Calibri" panose="020F0502020204030204" pitchFamily="34" charset="0"/>
            </a:endParaRPr>
          </a:p>
        </p:txBody>
      </p:sp>
      <p:pic>
        <p:nvPicPr>
          <p:cNvPr id="12" name="Picture 11">
            <a:extLst>
              <a:ext uri="{FF2B5EF4-FFF2-40B4-BE49-F238E27FC236}">
                <a16:creationId xmlns:a16="http://schemas.microsoft.com/office/drawing/2014/main" id="{3E80E070-619D-4B1C-81B3-C78426387A9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457200" y="1409700"/>
            <a:ext cx="2209800" cy="29942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Rectangle 12">
            <a:extLst>
              <a:ext uri="{FF2B5EF4-FFF2-40B4-BE49-F238E27FC236}">
                <a16:creationId xmlns:a16="http://schemas.microsoft.com/office/drawing/2014/main" id="{4B050EBA-A950-437F-8A91-E155CB598CF5}"/>
              </a:ext>
            </a:extLst>
          </p:cNvPr>
          <p:cNvSpPr/>
          <p:nvPr/>
        </p:nvSpPr>
        <p:spPr>
          <a:xfrm>
            <a:off x="2286000" y="185916"/>
            <a:ext cx="4572000" cy="1015663"/>
          </a:xfrm>
          <a:prstGeom prst="rect">
            <a:avLst/>
          </a:prstGeom>
        </p:spPr>
        <p:txBody>
          <a:bodyPr>
            <a:spAutoFit/>
          </a:bodyPr>
          <a:lstStyle/>
          <a:p>
            <a:pPr algn="ctr"/>
            <a:r>
              <a:rPr lang="en-US" sz="3600" dirty="0">
                <a:solidFill>
                  <a:srgbClr val="00FFFF"/>
                </a:solidFill>
                <a:effectLst>
                  <a:outerShdw blurRad="38100" dist="38100" dir="2700000" algn="tl">
                    <a:srgbClr val="000000">
                      <a:alpha val="43137"/>
                    </a:srgbClr>
                  </a:outerShdw>
                </a:effectLst>
                <a:latin typeface="Calibri" panose="020F0502020204030204" pitchFamily="34" charset="0"/>
              </a:rPr>
              <a:t>William Tyndale </a:t>
            </a:r>
          </a:p>
          <a:p>
            <a:pPr algn="ctr"/>
            <a:r>
              <a:rPr lang="en-US" kern="0" dirty="0">
                <a:solidFill>
                  <a:srgbClr val="FFFFFF"/>
                </a:solidFill>
                <a:effectLst>
                  <a:outerShdw blurRad="38100" dist="38100" dir="2700000" algn="tl">
                    <a:srgbClr val="000000">
                      <a:alpha val="43137"/>
                    </a:srgbClr>
                  </a:outerShdw>
                </a:effectLst>
                <a:latin typeface="Calibri" panose="020F0502020204030204" pitchFamily="34" charset="0"/>
                <a:ea typeface="+mj-ea"/>
                <a:cs typeface="+mj-cs"/>
              </a:rPr>
              <a:t>(A.D. 1494‒1536) </a:t>
            </a:r>
            <a:endParaRPr lang="en-US" dirty="0"/>
          </a:p>
        </p:txBody>
      </p:sp>
    </p:spTree>
    <p:extLst>
      <p:ext uri="{BB962C8B-B14F-4D97-AF65-F5344CB8AC3E}">
        <p14:creationId xmlns:p14="http://schemas.microsoft.com/office/powerpoint/2010/main" val="6968211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AF16B61-5A50-4459-9AAF-828747CC4BEF}"/>
              </a:ext>
            </a:extLst>
          </p:cNvPr>
          <p:cNvSpPr txBox="1">
            <a:spLocks noChangeArrowheads="1"/>
          </p:cNvSpPr>
          <p:nvPr/>
        </p:nvSpPr>
        <p:spPr bwMode="auto">
          <a:xfrm>
            <a:off x="2819400" y="1600201"/>
            <a:ext cx="60960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algn="l" rtl="0" eaLnBrk="0" fontAlgn="base" hangingPunct="0">
              <a:lnSpc>
                <a:spcPct val="70000"/>
              </a:lnSpc>
              <a:spcBef>
                <a:spcPct val="0"/>
              </a:spcBef>
              <a:spcAft>
                <a:spcPct val="0"/>
              </a:spcAft>
              <a:defRPr sz="4800" b="1">
                <a:solidFill>
                  <a:schemeClr val="tx2"/>
                </a:solidFill>
                <a:latin typeface="Calibri" panose="020F0502020204030204" pitchFamily="34" charset="0"/>
                <a:ea typeface="+mj-ea"/>
                <a:cs typeface="+mj-cs"/>
              </a:defRPr>
            </a:lvl1pPr>
            <a:lvl2pPr algn="l" rtl="0" eaLnBrk="0" fontAlgn="base" hangingPunct="0">
              <a:lnSpc>
                <a:spcPct val="70000"/>
              </a:lnSpc>
              <a:spcBef>
                <a:spcPct val="0"/>
              </a:spcBef>
              <a:spcAft>
                <a:spcPct val="0"/>
              </a:spcAft>
              <a:defRPr sz="4800" b="1">
                <a:solidFill>
                  <a:schemeClr val="tx2"/>
                </a:solidFill>
                <a:latin typeface="Arial Narrow" pitchFamily="34" charset="0"/>
              </a:defRPr>
            </a:lvl2pPr>
            <a:lvl3pPr algn="l" rtl="0" eaLnBrk="0" fontAlgn="base" hangingPunct="0">
              <a:lnSpc>
                <a:spcPct val="70000"/>
              </a:lnSpc>
              <a:spcBef>
                <a:spcPct val="0"/>
              </a:spcBef>
              <a:spcAft>
                <a:spcPct val="0"/>
              </a:spcAft>
              <a:defRPr sz="4800" b="1">
                <a:solidFill>
                  <a:schemeClr val="tx2"/>
                </a:solidFill>
                <a:latin typeface="Arial Narrow" pitchFamily="34" charset="0"/>
              </a:defRPr>
            </a:lvl3pPr>
            <a:lvl4pPr algn="l" rtl="0" eaLnBrk="0" fontAlgn="base" hangingPunct="0">
              <a:lnSpc>
                <a:spcPct val="70000"/>
              </a:lnSpc>
              <a:spcBef>
                <a:spcPct val="0"/>
              </a:spcBef>
              <a:spcAft>
                <a:spcPct val="0"/>
              </a:spcAft>
              <a:defRPr sz="4800" b="1">
                <a:solidFill>
                  <a:schemeClr val="tx2"/>
                </a:solidFill>
                <a:latin typeface="Arial Narrow" pitchFamily="34" charset="0"/>
              </a:defRPr>
            </a:lvl4pPr>
            <a:lvl5pPr algn="l" rtl="0" eaLnBrk="0" fontAlgn="base" hangingPunct="0">
              <a:lnSpc>
                <a:spcPct val="70000"/>
              </a:lnSpc>
              <a:spcBef>
                <a:spcPct val="0"/>
              </a:spcBef>
              <a:spcAft>
                <a:spcPct val="0"/>
              </a:spcAft>
              <a:defRPr sz="4800" b="1">
                <a:solidFill>
                  <a:schemeClr val="tx2"/>
                </a:solidFill>
                <a:latin typeface="Arial Narrow" pitchFamily="34" charset="0"/>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a:lstStyle>
          <a:p>
            <a:pPr algn="just" eaLnBrk="1" hangingPunct="1">
              <a:lnSpc>
                <a:spcPct val="100000"/>
              </a:lnSpc>
            </a:pPr>
            <a:r>
              <a:rPr lang="en-US" sz="3200" b="0" kern="0">
                <a:solidFill>
                  <a:schemeClr val="tx1"/>
                </a:solidFill>
                <a:effectLst>
                  <a:outerShdw blurRad="38100" dist="38100" dir="2700000" algn="tl">
                    <a:srgbClr val="000000">
                      <a:alpha val="43137"/>
                    </a:srgbClr>
                  </a:outerShdw>
                </a:effectLst>
              </a:rPr>
              <a:t>[The Scriptures] “are to be retained in their simplest meaning ever possible, and to be understood in their grammatical and literal sense unless the context plainly forbids”.</a:t>
            </a:r>
            <a:endParaRPr lang="en-US" altLang="en-US" sz="3200" b="0" kern="0" dirty="0">
              <a:solidFill>
                <a:schemeClr val="tx1"/>
              </a:solidFill>
              <a:cs typeface="Calibri" panose="020F0502020204030204" pitchFamily="34" charset="0"/>
            </a:endParaRPr>
          </a:p>
        </p:txBody>
      </p:sp>
      <p:sp>
        <p:nvSpPr>
          <p:cNvPr id="3" name="Rectangle 3">
            <a:extLst>
              <a:ext uri="{FF2B5EF4-FFF2-40B4-BE49-F238E27FC236}">
                <a16:creationId xmlns:a16="http://schemas.microsoft.com/office/drawing/2014/main" id="{D0022247-B7E9-4ED1-9FB3-3D99317D964F}"/>
              </a:ext>
            </a:extLst>
          </p:cNvPr>
          <p:cNvSpPr txBox="1">
            <a:spLocks noChangeArrowheads="1"/>
          </p:cNvSpPr>
          <p:nvPr/>
        </p:nvSpPr>
        <p:spPr bwMode="auto">
          <a:xfrm>
            <a:off x="1600200" y="228600"/>
            <a:ext cx="594360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711200" indent="-711200" algn="l" rtl="0" eaLnBrk="0" fontAlgn="base" hangingPunct="0">
              <a:spcBef>
                <a:spcPct val="20000"/>
              </a:spcBef>
              <a:spcAft>
                <a:spcPct val="0"/>
              </a:spcAft>
              <a:buClr>
                <a:schemeClr val="tx1"/>
              </a:buClr>
              <a:buFont typeface="Wingdings" panose="05000000000000000000" pitchFamily="2" charset="2"/>
              <a:buAutoNum type="romanUcPeriod"/>
              <a:defRPr sz="2800">
                <a:solidFill>
                  <a:schemeClr val="tx1"/>
                </a:solidFill>
                <a:latin typeface="Calibri" panose="020F0502020204030204" pitchFamily="34" charset="0"/>
                <a:ea typeface="+mn-ea"/>
                <a:cs typeface="+mn-cs"/>
              </a:defRPr>
            </a:lvl1pPr>
            <a:lvl2pPr marL="1117600" indent="-660400" algn="l" rtl="0" eaLnBrk="0" fontAlgn="base" hangingPunct="0">
              <a:spcBef>
                <a:spcPct val="20000"/>
              </a:spcBef>
              <a:spcAft>
                <a:spcPct val="0"/>
              </a:spcAft>
              <a:buClr>
                <a:schemeClr val="tx1"/>
              </a:buClr>
              <a:buFont typeface="Wingdings" panose="05000000000000000000" pitchFamily="2" charset="2"/>
              <a:buAutoNum type="alphaUcPeriod"/>
              <a:defRPr sz="2600">
                <a:solidFill>
                  <a:schemeClr val="tx1"/>
                </a:solidFill>
                <a:latin typeface="Calibri" panose="020F0502020204030204" pitchFamily="34" charset="0"/>
              </a:defRPr>
            </a:lvl2pPr>
            <a:lvl3pPr marL="1524000" indent="-609600" algn="l" rtl="0" eaLnBrk="0" fontAlgn="base" hangingPunct="0">
              <a:spcBef>
                <a:spcPct val="20000"/>
              </a:spcBef>
              <a:spcAft>
                <a:spcPct val="0"/>
              </a:spcAft>
              <a:buClr>
                <a:schemeClr val="tx1"/>
              </a:buClr>
              <a:buFont typeface="Wingdings" panose="05000000000000000000" pitchFamily="2" charset="2"/>
              <a:buAutoNum type="arabicPeriod"/>
              <a:defRPr sz="2400">
                <a:solidFill>
                  <a:schemeClr val="tx1"/>
                </a:solidFill>
                <a:latin typeface="Calibri" panose="020F0502020204030204" pitchFamily="34" charset="0"/>
              </a:defRPr>
            </a:lvl3pPr>
            <a:lvl4pPr marL="1879600" indent="-508000" algn="l" rtl="0" eaLnBrk="0" fontAlgn="base" hangingPunct="0">
              <a:spcBef>
                <a:spcPct val="20000"/>
              </a:spcBef>
              <a:spcAft>
                <a:spcPct val="0"/>
              </a:spcAft>
              <a:buClr>
                <a:schemeClr val="tx1"/>
              </a:buClr>
              <a:buSzPct val="100000"/>
              <a:buAutoNum type="alphaLcParenR"/>
              <a:defRPr sz="2000">
                <a:solidFill>
                  <a:schemeClr val="tx1"/>
                </a:solidFill>
                <a:latin typeface="Calibri" panose="020F0502020204030204" pitchFamily="34" charset="0"/>
              </a:defRPr>
            </a:lvl4pPr>
            <a:lvl5pPr marL="2336800" indent="-508000" algn="l" rtl="0" eaLnBrk="0" fontAlgn="base" hangingPunct="0">
              <a:spcBef>
                <a:spcPct val="20000"/>
              </a:spcBef>
              <a:spcAft>
                <a:spcPct val="0"/>
              </a:spcAft>
              <a:buClr>
                <a:schemeClr val="tx1"/>
              </a:buClr>
              <a:buSzPct val="100000"/>
              <a:buAutoNum type="romanLcPeriod"/>
              <a:defRPr sz="2000">
                <a:solidFill>
                  <a:schemeClr val="tx1"/>
                </a:solidFill>
                <a:latin typeface="Calibri" panose="020F0502020204030204" pitchFamily="34" charset="0"/>
              </a:defRPr>
            </a:lvl5pPr>
            <a:lvl6pPr marL="2794000" indent="-508000" algn="l" rtl="0" fontAlgn="base">
              <a:spcBef>
                <a:spcPct val="20000"/>
              </a:spcBef>
              <a:spcAft>
                <a:spcPct val="0"/>
              </a:spcAft>
              <a:buClr>
                <a:schemeClr val="tx1"/>
              </a:buClr>
              <a:buSzPct val="100000"/>
              <a:buAutoNum type="romanLcPeriod"/>
              <a:defRPr sz="2000">
                <a:solidFill>
                  <a:schemeClr val="tx1"/>
                </a:solidFill>
                <a:latin typeface="+mn-lt"/>
              </a:defRPr>
            </a:lvl6pPr>
            <a:lvl7pPr marL="3251200" indent="-508000" algn="l" rtl="0" fontAlgn="base">
              <a:spcBef>
                <a:spcPct val="20000"/>
              </a:spcBef>
              <a:spcAft>
                <a:spcPct val="0"/>
              </a:spcAft>
              <a:buClr>
                <a:schemeClr val="tx1"/>
              </a:buClr>
              <a:buSzPct val="100000"/>
              <a:buAutoNum type="romanLcPeriod"/>
              <a:defRPr sz="2000">
                <a:solidFill>
                  <a:schemeClr val="tx1"/>
                </a:solidFill>
                <a:latin typeface="+mn-lt"/>
              </a:defRPr>
            </a:lvl7pPr>
            <a:lvl8pPr marL="3708400" indent="-508000" algn="l" rtl="0" fontAlgn="base">
              <a:spcBef>
                <a:spcPct val="20000"/>
              </a:spcBef>
              <a:spcAft>
                <a:spcPct val="0"/>
              </a:spcAft>
              <a:buClr>
                <a:schemeClr val="tx1"/>
              </a:buClr>
              <a:buSzPct val="100000"/>
              <a:buAutoNum type="romanLcPeriod"/>
              <a:defRPr sz="2000">
                <a:solidFill>
                  <a:schemeClr val="tx1"/>
                </a:solidFill>
                <a:latin typeface="+mn-lt"/>
              </a:defRPr>
            </a:lvl8pPr>
            <a:lvl9pPr marL="4165600" indent="-508000" algn="l" rtl="0" fontAlgn="base">
              <a:spcBef>
                <a:spcPct val="20000"/>
              </a:spcBef>
              <a:spcAft>
                <a:spcPct val="0"/>
              </a:spcAft>
              <a:buClr>
                <a:schemeClr val="tx1"/>
              </a:buClr>
              <a:buSzPct val="100000"/>
              <a:buAutoNum type="romanLcPeriod"/>
              <a:defRPr sz="2000">
                <a:solidFill>
                  <a:schemeClr val="tx1"/>
                </a:solidFill>
                <a:latin typeface="+mn-lt"/>
              </a:defRPr>
            </a:lvl9pPr>
          </a:lstStyle>
          <a:p>
            <a:pPr marL="0" indent="0" algn="ctr">
              <a:spcBef>
                <a:spcPct val="0"/>
              </a:spcBef>
              <a:spcAft>
                <a:spcPts val="600"/>
              </a:spcAft>
              <a:buNone/>
              <a:defRPr/>
            </a:pPr>
            <a:r>
              <a:rPr lang="en-US" sz="3600" kern="1200" dirty="0">
                <a:solidFill>
                  <a:srgbClr val="00FFFF"/>
                </a:solidFill>
                <a:effectLst>
                  <a:outerShdw blurRad="38100" dist="38100" dir="2700000" algn="tl">
                    <a:srgbClr val="000000">
                      <a:alpha val="43137"/>
                    </a:srgbClr>
                  </a:outerShdw>
                </a:effectLst>
              </a:rPr>
              <a:t>Martin Luther</a:t>
            </a:r>
          </a:p>
          <a:p>
            <a:pPr marL="0" indent="0" algn="ctr" eaLnBrk="1" hangingPunct="1">
              <a:buNone/>
              <a:defRPr/>
            </a:pPr>
            <a:r>
              <a:rPr lang="en-US" sz="1600" kern="0" dirty="0"/>
              <a:t>Quoted by Roy B. </a:t>
            </a:r>
            <a:r>
              <a:rPr lang="en-US" sz="1600" kern="0" dirty="0" err="1"/>
              <a:t>Zuck</a:t>
            </a:r>
            <a:r>
              <a:rPr lang="en-US" sz="1600" kern="0" dirty="0"/>
              <a:t>, </a:t>
            </a:r>
            <a:r>
              <a:rPr lang="en-US" sz="1600" i="1" kern="0" dirty="0"/>
              <a:t>Basic Bible Interpretation: A Practical Guide to Discovering Biblical Truth</a:t>
            </a:r>
            <a:r>
              <a:rPr lang="en-US" sz="1600" kern="0" dirty="0"/>
              <a:t> (Colorado Springs, CO: Victor, 1991), 45.</a:t>
            </a:r>
          </a:p>
        </p:txBody>
      </p:sp>
      <p:pic>
        <p:nvPicPr>
          <p:cNvPr id="4" name="Picture 3">
            <a:extLst>
              <a:ext uri="{FF2B5EF4-FFF2-40B4-BE49-F238E27FC236}">
                <a16:creationId xmlns:a16="http://schemas.microsoft.com/office/drawing/2014/main" id="{1F2D6E3E-BB1D-4901-9D8A-1EA7F5D1332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1000" y="1752600"/>
            <a:ext cx="2286000" cy="2286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736664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ctrTitle" sz="quarter" idx="4294967295"/>
          </p:nvPr>
        </p:nvSpPr>
        <p:spPr>
          <a:xfrm>
            <a:off x="1981200" y="1600200"/>
            <a:ext cx="7162800" cy="2743200"/>
          </a:xfrm>
        </p:spPr>
        <p:txBody>
          <a:bodyPr anchor="t"/>
          <a:lstStyle/>
          <a:p>
            <a:pPr algn="just" eaLnBrk="1" hangingPunct="1">
              <a:lnSpc>
                <a:spcPct val="100000"/>
              </a:lnSpc>
            </a:pPr>
            <a:r>
              <a:rPr lang="en-US" sz="2400" b="0" dirty="0">
                <a:solidFill>
                  <a:schemeClr val="tx1"/>
                </a:solidFill>
                <a:effectLst>
                  <a:outerShdw blurRad="38100" dist="38100" dir="2700000" algn="tl">
                    <a:srgbClr val="000000">
                      <a:alpha val="43137"/>
                    </a:srgbClr>
                  </a:outerShdw>
                </a:effectLst>
              </a:rPr>
              <a:t>"I have observed this, that all heresies and errors have originated, not from the simple words of Scripture, as is so universally asserted, but from </a:t>
            </a:r>
            <a:r>
              <a:rPr lang="en-US" sz="2400" b="0" i="1" dirty="0">
                <a:solidFill>
                  <a:schemeClr val="tx1"/>
                </a:solidFill>
                <a:effectLst>
                  <a:outerShdw blurRad="38100" dist="38100" dir="2700000" algn="tl">
                    <a:srgbClr val="000000">
                      <a:alpha val="43137"/>
                    </a:srgbClr>
                  </a:outerShdw>
                </a:effectLst>
              </a:rPr>
              <a:t>neglecting</a:t>
            </a:r>
            <a:r>
              <a:rPr lang="en-US" sz="2400" b="0" dirty="0">
                <a:solidFill>
                  <a:schemeClr val="tx1"/>
                </a:solidFill>
                <a:effectLst>
                  <a:outerShdw blurRad="38100" dist="38100" dir="2700000" algn="tl">
                    <a:srgbClr val="000000">
                      <a:alpha val="43137"/>
                    </a:srgbClr>
                  </a:outerShdw>
                </a:effectLst>
              </a:rPr>
              <a:t> the simple words of Scripture, and from the affection of purely subjective…tropes and inferences." "In the schools of theologians it is a well-known rule that Scripture is to be understood in four ways, literal, allegoric, moral, anagogic. But if we wish to handle Scripture aright, our one effort will be to obtain </a:t>
            </a:r>
            <a:r>
              <a:rPr lang="en-US" sz="2400" b="0" i="1" dirty="0" err="1">
                <a:solidFill>
                  <a:schemeClr val="tx1"/>
                </a:solidFill>
                <a:effectLst>
                  <a:outerShdw blurRad="38100" dist="38100" dir="2700000" algn="tl">
                    <a:srgbClr val="000000">
                      <a:alpha val="43137"/>
                    </a:srgbClr>
                  </a:outerShdw>
                </a:effectLst>
              </a:rPr>
              <a:t>unum</a:t>
            </a:r>
            <a:r>
              <a:rPr lang="en-US" sz="2400" b="0" i="1" dirty="0">
                <a:solidFill>
                  <a:schemeClr val="tx1"/>
                </a:solidFill>
                <a:effectLst>
                  <a:outerShdw blurRad="38100" dist="38100" dir="2700000" algn="tl">
                    <a:srgbClr val="000000">
                      <a:alpha val="43137"/>
                    </a:srgbClr>
                  </a:outerShdw>
                </a:effectLst>
              </a:rPr>
              <a:t>, </a:t>
            </a:r>
            <a:r>
              <a:rPr lang="en-US" sz="2400" b="0" i="1" dirty="0" err="1">
                <a:solidFill>
                  <a:schemeClr val="tx1"/>
                </a:solidFill>
                <a:effectLst>
                  <a:outerShdw blurRad="38100" dist="38100" dir="2700000" algn="tl">
                    <a:srgbClr val="000000">
                      <a:alpha val="43137"/>
                    </a:srgbClr>
                  </a:outerShdw>
                </a:effectLst>
              </a:rPr>
              <a:t>simplecum</a:t>
            </a:r>
            <a:r>
              <a:rPr lang="en-US" sz="2400" b="0" i="1" dirty="0">
                <a:solidFill>
                  <a:schemeClr val="tx1"/>
                </a:solidFill>
                <a:effectLst>
                  <a:outerShdw blurRad="38100" dist="38100" dir="2700000" algn="tl">
                    <a:srgbClr val="000000">
                      <a:alpha val="43137"/>
                    </a:srgbClr>
                  </a:outerShdw>
                </a:effectLst>
              </a:rPr>
              <a:t>, </a:t>
            </a:r>
            <a:r>
              <a:rPr lang="en-US" sz="2400" b="0" i="1" dirty="0" err="1">
                <a:solidFill>
                  <a:schemeClr val="tx1"/>
                </a:solidFill>
                <a:effectLst>
                  <a:outerShdw blurRad="38100" dist="38100" dir="2700000" algn="tl">
                    <a:srgbClr val="000000">
                      <a:alpha val="43137"/>
                    </a:srgbClr>
                  </a:outerShdw>
                </a:effectLst>
              </a:rPr>
              <a:t>germanum</a:t>
            </a:r>
            <a:r>
              <a:rPr lang="en-US" sz="2400" b="0" i="1" dirty="0">
                <a:solidFill>
                  <a:schemeClr val="tx1"/>
                </a:solidFill>
                <a:effectLst>
                  <a:outerShdw blurRad="38100" dist="38100" dir="2700000" algn="tl">
                    <a:srgbClr val="000000">
                      <a:alpha val="43137"/>
                    </a:srgbClr>
                  </a:outerShdw>
                </a:effectLst>
              </a:rPr>
              <a:t>, et </a:t>
            </a:r>
            <a:r>
              <a:rPr lang="en-US" sz="2400" b="0" i="1" dirty="0" err="1">
                <a:solidFill>
                  <a:schemeClr val="tx1"/>
                </a:solidFill>
                <a:effectLst>
                  <a:outerShdw blurRad="38100" dist="38100" dir="2700000" algn="tl">
                    <a:srgbClr val="000000">
                      <a:alpha val="43137"/>
                    </a:srgbClr>
                  </a:outerShdw>
                </a:effectLst>
              </a:rPr>
              <a:t>certum</a:t>
            </a:r>
            <a:r>
              <a:rPr lang="en-US" sz="2400" b="0" i="1" dirty="0">
                <a:solidFill>
                  <a:schemeClr val="tx1"/>
                </a:solidFill>
                <a:effectLst>
                  <a:outerShdw blurRad="38100" dist="38100" dir="2700000" algn="tl">
                    <a:srgbClr val="000000">
                      <a:alpha val="43137"/>
                    </a:srgbClr>
                  </a:outerShdw>
                </a:effectLst>
              </a:rPr>
              <a:t> </a:t>
            </a:r>
            <a:r>
              <a:rPr lang="en-US" sz="2400" b="0" i="1" dirty="0" err="1">
                <a:solidFill>
                  <a:schemeClr val="tx1"/>
                </a:solidFill>
                <a:effectLst>
                  <a:outerShdw blurRad="38100" dist="38100" dir="2700000" algn="tl">
                    <a:srgbClr val="000000">
                      <a:alpha val="43137"/>
                    </a:srgbClr>
                  </a:outerShdw>
                </a:effectLst>
              </a:rPr>
              <a:t>sensum</a:t>
            </a:r>
            <a:r>
              <a:rPr lang="en-US" sz="2400" b="0" i="1" dirty="0">
                <a:solidFill>
                  <a:schemeClr val="tx1"/>
                </a:solidFill>
                <a:effectLst>
                  <a:outerShdw blurRad="38100" dist="38100" dir="2700000" algn="tl">
                    <a:srgbClr val="000000">
                      <a:alpha val="43137"/>
                    </a:srgbClr>
                  </a:outerShdw>
                </a:effectLst>
              </a:rPr>
              <a:t> </a:t>
            </a:r>
            <a:r>
              <a:rPr lang="en-US" sz="2400" b="0" i="1" dirty="0" err="1">
                <a:solidFill>
                  <a:schemeClr val="tx1"/>
                </a:solidFill>
                <a:effectLst>
                  <a:outerShdw blurRad="38100" dist="38100" dir="2700000" algn="tl">
                    <a:srgbClr val="000000">
                      <a:alpha val="43137"/>
                    </a:srgbClr>
                  </a:outerShdw>
                </a:effectLst>
              </a:rPr>
              <a:t>literalem</a:t>
            </a:r>
            <a:r>
              <a:rPr lang="en-US" sz="2400" b="0" dirty="0">
                <a:solidFill>
                  <a:schemeClr val="tx1"/>
                </a:solidFill>
                <a:effectLst>
                  <a:outerShdw blurRad="38100" dist="38100" dir="2700000" algn="tl">
                    <a:srgbClr val="000000">
                      <a:alpha val="43137"/>
                    </a:srgbClr>
                  </a:outerShdw>
                </a:effectLst>
              </a:rPr>
              <a:t>." "Each passage has one clear, definite, and true sense of its own. All others are but doubtful and uncertain opinions."</a:t>
            </a:r>
            <a:br>
              <a:rPr lang="en-US" sz="2400" b="0" dirty="0">
                <a:solidFill>
                  <a:schemeClr val="tx1"/>
                </a:solidFill>
                <a:effectLst>
                  <a:outerShdw blurRad="38100" dist="38100" dir="2700000" algn="tl">
                    <a:srgbClr val="000000">
                      <a:alpha val="43137"/>
                    </a:srgbClr>
                  </a:outerShdw>
                </a:effectLst>
              </a:rPr>
            </a:br>
            <a:br>
              <a:rPr lang="en-US" sz="3200" dirty="0"/>
            </a:br>
            <a:endParaRPr lang="en-US" altLang="en-US" sz="3200" b="0" dirty="0">
              <a:solidFill>
                <a:schemeClr val="tx1"/>
              </a:solidFill>
              <a:cs typeface="Calibri" panose="020F0502020204030204" pitchFamily="34" charset="0"/>
            </a:endParaRPr>
          </a:p>
        </p:txBody>
      </p:sp>
      <p:sp>
        <p:nvSpPr>
          <p:cNvPr id="15363" name="Rectangle 3"/>
          <p:cNvSpPr>
            <a:spLocks noGrp="1" noChangeArrowheads="1"/>
          </p:cNvSpPr>
          <p:nvPr>
            <p:ph type="subTitle" sz="quarter" idx="4294967295"/>
          </p:nvPr>
        </p:nvSpPr>
        <p:spPr>
          <a:xfrm>
            <a:off x="1600200" y="228600"/>
            <a:ext cx="5943600" cy="1181100"/>
          </a:xfrm>
        </p:spPr>
        <p:txBody>
          <a:bodyPr/>
          <a:lstStyle/>
          <a:p>
            <a:pPr marL="0" indent="0" algn="ctr">
              <a:spcBef>
                <a:spcPct val="0"/>
              </a:spcBef>
              <a:spcAft>
                <a:spcPts val="600"/>
              </a:spcAft>
              <a:buNone/>
              <a:defRPr/>
            </a:pPr>
            <a:r>
              <a:rPr lang="en-US" sz="3600" kern="1200" dirty="0">
                <a:solidFill>
                  <a:srgbClr val="00FFFF"/>
                </a:solidFill>
                <a:effectLst>
                  <a:outerShdw blurRad="38100" dist="38100" dir="2700000" algn="tl">
                    <a:srgbClr val="000000">
                      <a:alpha val="43137"/>
                    </a:srgbClr>
                  </a:outerShdw>
                </a:effectLst>
              </a:rPr>
              <a:t>Martin Luther</a:t>
            </a:r>
          </a:p>
          <a:p>
            <a:pPr marL="0" indent="0" algn="ctr" eaLnBrk="1" hangingPunct="1">
              <a:buNone/>
              <a:defRPr/>
            </a:pPr>
            <a:r>
              <a:rPr lang="en-US" sz="1600" dirty="0"/>
              <a:t>Quoted in Frederic W. Farrar, </a:t>
            </a:r>
            <a:r>
              <a:rPr lang="en-US" sz="1600" i="1" dirty="0"/>
              <a:t>History of Interpretation</a:t>
            </a:r>
            <a:r>
              <a:rPr lang="en-US" sz="1600" dirty="0"/>
              <a:t> (Grand Rapids: Baker, 1961; reprint, 1886), 327.</a:t>
            </a: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1000" y="1676400"/>
            <a:ext cx="1447800" cy="1447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423718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ctrTitle" sz="quarter" idx="4294967295"/>
          </p:nvPr>
        </p:nvSpPr>
        <p:spPr>
          <a:xfrm>
            <a:off x="2590800" y="1752600"/>
            <a:ext cx="6553200" cy="2743200"/>
          </a:xfrm>
        </p:spPr>
        <p:txBody>
          <a:bodyPr anchor="t"/>
          <a:lstStyle/>
          <a:p>
            <a:pPr algn="just" eaLnBrk="1" hangingPunct="1">
              <a:lnSpc>
                <a:spcPct val="100000"/>
              </a:lnSpc>
            </a:pPr>
            <a:r>
              <a:rPr lang="en-US" sz="3200" b="0" dirty="0">
                <a:solidFill>
                  <a:schemeClr val="tx1"/>
                </a:solidFill>
                <a:effectLst>
                  <a:outerShdw blurRad="38100" dist="38100" dir="2700000" algn="tl">
                    <a:srgbClr val="000000">
                      <a:alpha val="43137"/>
                    </a:srgbClr>
                  </a:outerShdw>
                </a:effectLst>
              </a:rPr>
              <a:t>“</a:t>
            </a:r>
            <a:r>
              <a:rPr lang="en-US" sz="3200" b="0" dirty="0">
                <a:solidFill>
                  <a:schemeClr val="tx1"/>
                </a:solidFill>
              </a:rPr>
              <a:t>Thus Luther (</a:t>
            </a:r>
            <a:r>
              <a:rPr lang="en-US" sz="3200" b="0" i="1" dirty="0">
                <a:solidFill>
                  <a:schemeClr val="tx1"/>
                </a:solidFill>
              </a:rPr>
              <a:t>Table Talk</a:t>
            </a:r>
            <a:r>
              <a:rPr lang="en-US" sz="3200" b="0" dirty="0">
                <a:solidFill>
                  <a:schemeClr val="tx1"/>
                </a:solidFill>
              </a:rPr>
              <a:t>, ‘On God’s Word,’ 11) remarks: </a:t>
            </a:r>
            <a:r>
              <a:rPr lang="en-US" sz="3200" dirty="0">
                <a:solidFill>
                  <a:srgbClr val="FFFFCC"/>
                </a:solidFill>
              </a:rPr>
              <a:t>‘I have grounded my preaching upon the literal word; he that pleases may follow me, he that will not may stay.’</a:t>
            </a:r>
            <a:r>
              <a:rPr lang="en-US" sz="3200" b="0" dirty="0">
                <a:solidFill>
                  <a:schemeClr val="tx1"/>
                </a:solidFill>
              </a:rPr>
              <a:t>”</a:t>
            </a:r>
            <a:endParaRPr lang="en-US" altLang="en-US" sz="3200" b="0" dirty="0">
              <a:solidFill>
                <a:schemeClr val="tx1"/>
              </a:solidFill>
              <a:cs typeface="Calibri" panose="020F0502020204030204" pitchFamily="34" charset="0"/>
            </a:endParaRPr>
          </a:p>
        </p:txBody>
      </p:sp>
      <p:sp>
        <p:nvSpPr>
          <p:cNvPr id="15363" name="Rectangle 3"/>
          <p:cNvSpPr>
            <a:spLocks noGrp="1" noChangeArrowheads="1"/>
          </p:cNvSpPr>
          <p:nvPr>
            <p:ph type="subTitle" sz="quarter" idx="4294967295"/>
          </p:nvPr>
        </p:nvSpPr>
        <p:spPr>
          <a:xfrm>
            <a:off x="1409700" y="228600"/>
            <a:ext cx="6324600" cy="1181100"/>
          </a:xfrm>
        </p:spPr>
        <p:txBody>
          <a:bodyPr/>
          <a:lstStyle/>
          <a:p>
            <a:pPr marL="0" indent="0" algn="ctr">
              <a:spcBef>
                <a:spcPct val="0"/>
              </a:spcBef>
              <a:spcAft>
                <a:spcPts val="600"/>
              </a:spcAft>
              <a:buNone/>
              <a:defRPr/>
            </a:pPr>
            <a:r>
              <a:rPr lang="en-US" sz="3600" kern="1200" dirty="0">
                <a:solidFill>
                  <a:srgbClr val="00FFFF"/>
                </a:solidFill>
                <a:effectLst>
                  <a:outerShdw blurRad="38100" dist="38100" dir="2700000" algn="tl">
                    <a:srgbClr val="000000">
                      <a:alpha val="43137"/>
                    </a:srgbClr>
                  </a:outerShdw>
                </a:effectLst>
              </a:rPr>
              <a:t>Martin Luther</a:t>
            </a:r>
          </a:p>
          <a:p>
            <a:pPr marL="0" indent="0" algn="ctr" eaLnBrk="1" hangingPunct="1">
              <a:buNone/>
              <a:defRPr/>
            </a:pPr>
            <a:r>
              <a:rPr lang="en-US" sz="1600" dirty="0">
                <a:effectLst>
                  <a:outerShdw blurRad="38100" dist="38100" dir="2700000" algn="tl">
                    <a:srgbClr val="000000">
                      <a:alpha val="43137"/>
                    </a:srgbClr>
                  </a:outerShdw>
                </a:effectLst>
              </a:rPr>
              <a:t>Quoted in </a:t>
            </a:r>
            <a:r>
              <a:rPr lang="en-US" sz="1600" dirty="0"/>
              <a:t>George N. H. Peters, </a:t>
            </a:r>
            <a:r>
              <a:rPr lang="en-US" sz="1600" i="1" dirty="0"/>
              <a:t>The Theocratic Kingdom</a:t>
            </a:r>
            <a:r>
              <a:rPr lang="en-US" sz="1600" dirty="0"/>
              <a:t>, 3 vols. (New York: Funk &amp; </a:t>
            </a:r>
            <a:r>
              <a:rPr lang="en-US" sz="1600" dirty="0" err="1"/>
              <a:t>Wagnalls</a:t>
            </a:r>
            <a:r>
              <a:rPr lang="en-US" sz="1600" dirty="0"/>
              <a:t>, 1884; reprint, Grand Rapids: </a:t>
            </a:r>
            <a:r>
              <a:rPr lang="en-US" sz="1600" dirty="0" err="1"/>
              <a:t>Kregel</a:t>
            </a:r>
            <a:r>
              <a:rPr lang="en-US" sz="1600" dirty="0"/>
              <a:t>, 1952), 1:47.</a:t>
            </a: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981200"/>
            <a:ext cx="2286000" cy="2286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958774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69A89A4A-BAA8-41C9-BE8C-6A44EF113625}"/>
              </a:ext>
            </a:extLst>
          </p:cNvPr>
          <p:cNvSpPr txBox="1">
            <a:spLocks noChangeArrowheads="1"/>
          </p:cNvSpPr>
          <p:nvPr/>
        </p:nvSpPr>
        <p:spPr bwMode="auto">
          <a:xfrm>
            <a:off x="3276600" y="1600200"/>
            <a:ext cx="5559083" cy="3771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algn="l" rtl="0" eaLnBrk="0" fontAlgn="base" hangingPunct="0">
              <a:lnSpc>
                <a:spcPct val="70000"/>
              </a:lnSpc>
              <a:spcBef>
                <a:spcPct val="0"/>
              </a:spcBef>
              <a:spcAft>
                <a:spcPct val="0"/>
              </a:spcAft>
              <a:defRPr sz="4800" b="1">
                <a:solidFill>
                  <a:schemeClr val="tx2"/>
                </a:solidFill>
                <a:latin typeface="Calibri" panose="020F0502020204030204" pitchFamily="34" charset="0"/>
                <a:ea typeface="+mj-ea"/>
                <a:cs typeface="+mj-cs"/>
              </a:defRPr>
            </a:lvl1pPr>
            <a:lvl2pPr algn="l" rtl="0" eaLnBrk="0" fontAlgn="base" hangingPunct="0">
              <a:lnSpc>
                <a:spcPct val="70000"/>
              </a:lnSpc>
              <a:spcBef>
                <a:spcPct val="0"/>
              </a:spcBef>
              <a:spcAft>
                <a:spcPct val="0"/>
              </a:spcAft>
              <a:defRPr sz="4800" b="1">
                <a:solidFill>
                  <a:schemeClr val="tx2"/>
                </a:solidFill>
                <a:latin typeface="Arial Narrow" pitchFamily="34" charset="0"/>
              </a:defRPr>
            </a:lvl2pPr>
            <a:lvl3pPr algn="l" rtl="0" eaLnBrk="0" fontAlgn="base" hangingPunct="0">
              <a:lnSpc>
                <a:spcPct val="70000"/>
              </a:lnSpc>
              <a:spcBef>
                <a:spcPct val="0"/>
              </a:spcBef>
              <a:spcAft>
                <a:spcPct val="0"/>
              </a:spcAft>
              <a:defRPr sz="4800" b="1">
                <a:solidFill>
                  <a:schemeClr val="tx2"/>
                </a:solidFill>
                <a:latin typeface="Arial Narrow" pitchFamily="34" charset="0"/>
              </a:defRPr>
            </a:lvl3pPr>
            <a:lvl4pPr algn="l" rtl="0" eaLnBrk="0" fontAlgn="base" hangingPunct="0">
              <a:lnSpc>
                <a:spcPct val="70000"/>
              </a:lnSpc>
              <a:spcBef>
                <a:spcPct val="0"/>
              </a:spcBef>
              <a:spcAft>
                <a:spcPct val="0"/>
              </a:spcAft>
              <a:defRPr sz="4800" b="1">
                <a:solidFill>
                  <a:schemeClr val="tx2"/>
                </a:solidFill>
                <a:latin typeface="Arial Narrow" pitchFamily="34" charset="0"/>
              </a:defRPr>
            </a:lvl4pPr>
            <a:lvl5pPr algn="l" rtl="0" eaLnBrk="0" fontAlgn="base" hangingPunct="0">
              <a:lnSpc>
                <a:spcPct val="70000"/>
              </a:lnSpc>
              <a:spcBef>
                <a:spcPct val="0"/>
              </a:spcBef>
              <a:spcAft>
                <a:spcPct val="0"/>
              </a:spcAft>
              <a:defRPr sz="4800" b="1">
                <a:solidFill>
                  <a:schemeClr val="tx2"/>
                </a:solidFill>
                <a:latin typeface="Arial Narrow" pitchFamily="34" charset="0"/>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a:lstStyle>
          <a:p>
            <a:pPr algn="just" eaLnBrk="1" hangingPunct="1">
              <a:lnSpc>
                <a:spcPct val="100000"/>
              </a:lnSpc>
            </a:pPr>
            <a:r>
              <a:rPr lang="en-US" sz="3400" b="0" kern="0">
                <a:solidFill>
                  <a:schemeClr val="tx1"/>
                </a:solidFill>
                <a:effectLst>
                  <a:outerShdw blurRad="38100" dist="38100" dir="2700000" algn="tl">
                    <a:srgbClr val="000000">
                      <a:alpha val="43137"/>
                    </a:srgbClr>
                  </a:outerShdw>
                </a:effectLst>
              </a:rPr>
              <a:t>Calvin wrote in the preface of his commentary on Romans “it is the first business of an interpreter to let the author say what he does say, instead of attributing to him what we think he ought to say.”</a:t>
            </a:r>
            <a:endParaRPr lang="en-US" altLang="en-US" sz="3400" b="0" kern="0" dirty="0">
              <a:solidFill>
                <a:schemeClr val="tx1"/>
              </a:solidFill>
              <a:effectLst>
                <a:outerShdw blurRad="38100" dist="38100" dir="2700000" algn="tl">
                  <a:srgbClr val="000000">
                    <a:alpha val="43137"/>
                  </a:srgbClr>
                </a:outerShdw>
              </a:effectLst>
            </a:endParaRPr>
          </a:p>
        </p:txBody>
      </p:sp>
      <p:sp>
        <p:nvSpPr>
          <p:cNvPr id="3" name="Rectangle 3">
            <a:extLst>
              <a:ext uri="{FF2B5EF4-FFF2-40B4-BE49-F238E27FC236}">
                <a16:creationId xmlns:a16="http://schemas.microsoft.com/office/drawing/2014/main" id="{C1CFB5D4-D171-40B2-BF7D-533974188CAC}"/>
              </a:ext>
            </a:extLst>
          </p:cNvPr>
          <p:cNvSpPr txBox="1">
            <a:spLocks noChangeArrowheads="1"/>
          </p:cNvSpPr>
          <p:nvPr/>
        </p:nvSpPr>
        <p:spPr bwMode="auto">
          <a:xfrm>
            <a:off x="1600200" y="228600"/>
            <a:ext cx="5943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711200" indent="-711200" algn="l" rtl="0" eaLnBrk="0" fontAlgn="base" hangingPunct="0">
              <a:spcBef>
                <a:spcPct val="20000"/>
              </a:spcBef>
              <a:spcAft>
                <a:spcPct val="0"/>
              </a:spcAft>
              <a:buClr>
                <a:schemeClr val="tx1"/>
              </a:buClr>
              <a:buFont typeface="Wingdings" panose="05000000000000000000" pitchFamily="2" charset="2"/>
              <a:buAutoNum type="romanUcPeriod"/>
              <a:defRPr sz="2800">
                <a:solidFill>
                  <a:schemeClr val="tx1"/>
                </a:solidFill>
                <a:latin typeface="Calibri" panose="020F0502020204030204" pitchFamily="34" charset="0"/>
                <a:ea typeface="+mn-ea"/>
                <a:cs typeface="+mn-cs"/>
              </a:defRPr>
            </a:lvl1pPr>
            <a:lvl2pPr marL="1117600" indent="-660400" algn="l" rtl="0" eaLnBrk="0" fontAlgn="base" hangingPunct="0">
              <a:spcBef>
                <a:spcPct val="20000"/>
              </a:spcBef>
              <a:spcAft>
                <a:spcPct val="0"/>
              </a:spcAft>
              <a:buClr>
                <a:schemeClr val="tx1"/>
              </a:buClr>
              <a:buFont typeface="Wingdings" panose="05000000000000000000" pitchFamily="2" charset="2"/>
              <a:buAutoNum type="alphaUcPeriod"/>
              <a:defRPr sz="2600">
                <a:solidFill>
                  <a:schemeClr val="tx1"/>
                </a:solidFill>
                <a:latin typeface="Calibri" panose="020F0502020204030204" pitchFamily="34" charset="0"/>
              </a:defRPr>
            </a:lvl2pPr>
            <a:lvl3pPr marL="1524000" indent="-609600" algn="l" rtl="0" eaLnBrk="0" fontAlgn="base" hangingPunct="0">
              <a:spcBef>
                <a:spcPct val="20000"/>
              </a:spcBef>
              <a:spcAft>
                <a:spcPct val="0"/>
              </a:spcAft>
              <a:buClr>
                <a:schemeClr val="tx1"/>
              </a:buClr>
              <a:buFont typeface="Wingdings" panose="05000000000000000000" pitchFamily="2" charset="2"/>
              <a:buAutoNum type="arabicPeriod"/>
              <a:defRPr sz="2400">
                <a:solidFill>
                  <a:schemeClr val="tx1"/>
                </a:solidFill>
                <a:latin typeface="Calibri" panose="020F0502020204030204" pitchFamily="34" charset="0"/>
              </a:defRPr>
            </a:lvl3pPr>
            <a:lvl4pPr marL="1879600" indent="-508000" algn="l" rtl="0" eaLnBrk="0" fontAlgn="base" hangingPunct="0">
              <a:spcBef>
                <a:spcPct val="20000"/>
              </a:spcBef>
              <a:spcAft>
                <a:spcPct val="0"/>
              </a:spcAft>
              <a:buClr>
                <a:schemeClr val="tx1"/>
              </a:buClr>
              <a:buSzPct val="100000"/>
              <a:buAutoNum type="alphaLcParenR"/>
              <a:defRPr sz="2000">
                <a:solidFill>
                  <a:schemeClr val="tx1"/>
                </a:solidFill>
                <a:latin typeface="Calibri" panose="020F0502020204030204" pitchFamily="34" charset="0"/>
              </a:defRPr>
            </a:lvl4pPr>
            <a:lvl5pPr marL="2336800" indent="-508000" algn="l" rtl="0" eaLnBrk="0" fontAlgn="base" hangingPunct="0">
              <a:spcBef>
                <a:spcPct val="20000"/>
              </a:spcBef>
              <a:spcAft>
                <a:spcPct val="0"/>
              </a:spcAft>
              <a:buClr>
                <a:schemeClr val="tx1"/>
              </a:buClr>
              <a:buSzPct val="100000"/>
              <a:buAutoNum type="romanLcPeriod"/>
              <a:defRPr sz="2000">
                <a:solidFill>
                  <a:schemeClr val="tx1"/>
                </a:solidFill>
                <a:latin typeface="Calibri" panose="020F0502020204030204" pitchFamily="34" charset="0"/>
              </a:defRPr>
            </a:lvl5pPr>
            <a:lvl6pPr marL="2794000" indent="-508000" algn="l" rtl="0" fontAlgn="base">
              <a:spcBef>
                <a:spcPct val="20000"/>
              </a:spcBef>
              <a:spcAft>
                <a:spcPct val="0"/>
              </a:spcAft>
              <a:buClr>
                <a:schemeClr val="tx1"/>
              </a:buClr>
              <a:buSzPct val="100000"/>
              <a:buAutoNum type="romanLcPeriod"/>
              <a:defRPr sz="2000">
                <a:solidFill>
                  <a:schemeClr val="tx1"/>
                </a:solidFill>
                <a:latin typeface="+mn-lt"/>
              </a:defRPr>
            </a:lvl6pPr>
            <a:lvl7pPr marL="3251200" indent="-508000" algn="l" rtl="0" fontAlgn="base">
              <a:spcBef>
                <a:spcPct val="20000"/>
              </a:spcBef>
              <a:spcAft>
                <a:spcPct val="0"/>
              </a:spcAft>
              <a:buClr>
                <a:schemeClr val="tx1"/>
              </a:buClr>
              <a:buSzPct val="100000"/>
              <a:buAutoNum type="romanLcPeriod"/>
              <a:defRPr sz="2000">
                <a:solidFill>
                  <a:schemeClr val="tx1"/>
                </a:solidFill>
                <a:latin typeface="+mn-lt"/>
              </a:defRPr>
            </a:lvl7pPr>
            <a:lvl8pPr marL="3708400" indent="-508000" algn="l" rtl="0" fontAlgn="base">
              <a:spcBef>
                <a:spcPct val="20000"/>
              </a:spcBef>
              <a:spcAft>
                <a:spcPct val="0"/>
              </a:spcAft>
              <a:buClr>
                <a:schemeClr val="tx1"/>
              </a:buClr>
              <a:buSzPct val="100000"/>
              <a:buAutoNum type="romanLcPeriod"/>
              <a:defRPr sz="2000">
                <a:solidFill>
                  <a:schemeClr val="tx1"/>
                </a:solidFill>
                <a:latin typeface="+mn-lt"/>
              </a:defRPr>
            </a:lvl8pPr>
            <a:lvl9pPr marL="4165600" indent="-508000" algn="l" rtl="0" fontAlgn="base">
              <a:spcBef>
                <a:spcPct val="20000"/>
              </a:spcBef>
              <a:spcAft>
                <a:spcPct val="0"/>
              </a:spcAft>
              <a:buClr>
                <a:schemeClr val="tx1"/>
              </a:buClr>
              <a:buSzPct val="100000"/>
              <a:buAutoNum type="romanLcPeriod"/>
              <a:defRPr sz="2000">
                <a:solidFill>
                  <a:schemeClr val="tx1"/>
                </a:solidFill>
                <a:latin typeface="+mn-lt"/>
              </a:defRPr>
            </a:lvl9pPr>
          </a:lstStyle>
          <a:p>
            <a:pPr marL="0" indent="0" algn="ctr">
              <a:spcBef>
                <a:spcPct val="0"/>
              </a:spcBef>
              <a:spcAft>
                <a:spcPts val="600"/>
              </a:spcAft>
              <a:buNone/>
              <a:defRPr/>
            </a:pPr>
            <a:r>
              <a:rPr lang="en-US" sz="3600" kern="1200" dirty="0">
                <a:solidFill>
                  <a:srgbClr val="00FFFF"/>
                </a:solidFill>
                <a:effectLst>
                  <a:outerShdw blurRad="38100" dist="38100" dir="2700000" algn="tl">
                    <a:srgbClr val="000000">
                      <a:alpha val="43137"/>
                    </a:srgbClr>
                  </a:outerShdw>
                </a:effectLst>
              </a:rPr>
              <a:t>John Calvin</a:t>
            </a:r>
          </a:p>
          <a:p>
            <a:pPr marL="0" indent="0" algn="ctr" eaLnBrk="1" hangingPunct="1">
              <a:buNone/>
              <a:defRPr/>
            </a:pPr>
            <a:r>
              <a:rPr lang="en-US" sz="1600" kern="0" dirty="0"/>
              <a:t>Quoted by Roy B. </a:t>
            </a:r>
            <a:r>
              <a:rPr lang="en-US" sz="1600" kern="0" dirty="0" err="1"/>
              <a:t>Zuck</a:t>
            </a:r>
            <a:r>
              <a:rPr lang="en-US" sz="1600" kern="0" dirty="0"/>
              <a:t>, </a:t>
            </a:r>
            <a:r>
              <a:rPr lang="en-US" sz="1600" i="1" kern="0" dirty="0"/>
              <a:t>Basic Bible Interpretation: A Practical Guide to Discovering Biblical Truth</a:t>
            </a:r>
            <a:r>
              <a:rPr lang="en-US" sz="1600" kern="0" dirty="0"/>
              <a:t> (Colorado Springs, CO: Victor, 1991), 47.</a:t>
            </a:r>
          </a:p>
        </p:txBody>
      </p:sp>
      <p:pic>
        <p:nvPicPr>
          <p:cNvPr id="4" name="Picture 3">
            <a:extLst>
              <a:ext uri="{FF2B5EF4-FFF2-40B4-BE49-F238E27FC236}">
                <a16:creationId xmlns:a16="http://schemas.microsoft.com/office/drawing/2014/main" id="{65E55475-9DC7-4833-A2AE-59581667AFD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0405" y="1828800"/>
            <a:ext cx="2342795" cy="3352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943421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ctrTitle" sz="quarter" idx="4294967295"/>
          </p:nvPr>
        </p:nvSpPr>
        <p:spPr>
          <a:xfrm>
            <a:off x="3124200" y="1752600"/>
            <a:ext cx="5867399" cy="3771900"/>
          </a:xfrm>
        </p:spPr>
        <p:txBody>
          <a:bodyPr anchor="t"/>
          <a:lstStyle/>
          <a:p>
            <a:pPr algn="just" eaLnBrk="1" hangingPunct="1">
              <a:lnSpc>
                <a:spcPct val="100000"/>
              </a:lnSpc>
            </a:pPr>
            <a:r>
              <a:rPr lang="en-US" sz="3400" b="0" dirty="0">
                <a:solidFill>
                  <a:schemeClr val="tx1"/>
                </a:solidFill>
                <a:effectLst>
                  <a:outerShdw blurRad="38100" dist="38100" dir="2700000" algn="tl">
                    <a:srgbClr val="000000">
                      <a:alpha val="43137"/>
                    </a:srgbClr>
                  </a:outerShdw>
                </a:effectLst>
              </a:rPr>
              <a:t>Calvin wrote in his commentary on Galatians “Let us know then that the true meaning of Scripture is the natural and obvious meaning; and let us embrace and abide by it resolutely.”</a:t>
            </a:r>
            <a:endParaRPr lang="en-US" altLang="en-US" sz="3400" b="0" dirty="0">
              <a:solidFill>
                <a:schemeClr val="tx1"/>
              </a:solidFill>
              <a:effectLst>
                <a:outerShdw blurRad="38100" dist="38100" dir="2700000" algn="tl">
                  <a:srgbClr val="000000">
                    <a:alpha val="43137"/>
                  </a:srgbClr>
                </a:outerShdw>
              </a:effectLst>
            </a:endParaRPr>
          </a:p>
        </p:txBody>
      </p:sp>
      <p:sp>
        <p:nvSpPr>
          <p:cNvPr id="15363" name="Rectangle 3"/>
          <p:cNvSpPr>
            <a:spLocks noGrp="1" noChangeArrowheads="1"/>
          </p:cNvSpPr>
          <p:nvPr>
            <p:ph type="subTitle" sz="quarter" idx="4294967295"/>
          </p:nvPr>
        </p:nvSpPr>
        <p:spPr>
          <a:xfrm>
            <a:off x="1600200" y="228600"/>
            <a:ext cx="5943600" cy="1143000"/>
          </a:xfrm>
        </p:spPr>
        <p:txBody>
          <a:bodyPr/>
          <a:lstStyle/>
          <a:p>
            <a:pPr marL="0" indent="0" algn="ctr">
              <a:spcBef>
                <a:spcPct val="0"/>
              </a:spcBef>
              <a:spcAft>
                <a:spcPts val="600"/>
              </a:spcAft>
              <a:buNone/>
              <a:defRPr/>
            </a:pPr>
            <a:r>
              <a:rPr lang="en-US" sz="3600" kern="1200" dirty="0">
                <a:solidFill>
                  <a:srgbClr val="00FFFF"/>
                </a:solidFill>
                <a:effectLst>
                  <a:outerShdw blurRad="38100" dist="38100" dir="2700000" algn="tl">
                    <a:srgbClr val="000000">
                      <a:alpha val="43137"/>
                    </a:srgbClr>
                  </a:outerShdw>
                </a:effectLst>
              </a:rPr>
              <a:t>John Calvin</a:t>
            </a:r>
          </a:p>
          <a:p>
            <a:pPr marL="0" indent="0" algn="ctr" eaLnBrk="1" hangingPunct="1">
              <a:buNone/>
              <a:defRPr/>
            </a:pPr>
            <a:r>
              <a:rPr lang="en-US" sz="1600" dirty="0"/>
              <a:t>John Calvin, </a:t>
            </a:r>
            <a:r>
              <a:rPr lang="en-US" sz="1600" i="1" dirty="0"/>
              <a:t>Commentary on the Epistle of Paul to the Galatians</a:t>
            </a:r>
            <a:r>
              <a:rPr lang="en-US" sz="1600" dirty="0"/>
              <a:t>, p. 136; Quoted by Gerrit H. Hospers, </a:t>
            </a:r>
            <a:r>
              <a:rPr lang="en-US" sz="1600" i="1" dirty="0"/>
              <a:t>The Principle of Spiritualization in Hermeneutics</a:t>
            </a:r>
            <a:r>
              <a:rPr lang="en-US" sz="1600" dirty="0"/>
              <a:t> (E. Williamson, NY: Author, 1935), p. 11.</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0405" y="1828800"/>
            <a:ext cx="2342795" cy="3352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559004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9100" y="1600200"/>
            <a:ext cx="8305800" cy="4876800"/>
          </a:xfrm>
        </p:spPr>
        <p:txBody>
          <a:bodyPr/>
          <a:lstStyle/>
          <a:p>
            <a:pPr marL="0" indent="0" algn="just">
              <a:buNone/>
              <a:defRPr/>
            </a:pPr>
            <a:r>
              <a:rPr lang="en-US" dirty="0"/>
              <a:t>“Calvin is the founder of grammatico–historical exegesis. He affirmed and carried out the sound hermeneutical principle the biblical writers, like all sensible writers, wished to convey to their reader's – one definite thought in words which they could understand. A passage may have a literal or figurative sense; but cannot have two senses at once. The Word of God is inexhaustible and applicable to all times, but there is a difference between explanation and application, and application must be consistent with explanation.”</a:t>
            </a:r>
          </a:p>
        </p:txBody>
      </p:sp>
      <p:sp>
        <p:nvSpPr>
          <p:cNvPr id="99331" name="TextBox 3"/>
          <p:cNvSpPr txBox="1">
            <a:spLocks noChangeArrowheads="1"/>
          </p:cNvSpPr>
          <p:nvPr/>
        </p:nvSpPr>
        <p:spPr bwMode="auto">
          <a:xfrm>
            <a:off x="1547964" y="228600"/>
            <a:ext cx="604807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US" sz="3600" dirty="0" err="1">
                <a:solidFill>
                  <a:srgbClr val="00FFFF"/>
                </a:solidFill>
                <a:latin typeface="Calibri" panose="020F0502020204030204" pitchFamily="34" charset="0"/>
                <a:cs typeface="Calibri" panose="020F0502020204030204" pitchFamily="34" charset="0"/>
              </a:rPr>
              <a:t>Schaff</a:t>
            </a:r>
            <a:endParaRPr lang="en-US" altLang="en-US" sz="1400" dirty="0">
              <a:latin typeface="Calibri" panose="020F0502020204030204" pitchFamily="34" charset="0"/>
              <a:cs typeface="Calibri" panose="020F0502020204030204" pitchFamily="34" charset="0"/>
            </a:endParaRPr>
          </a:p>
          <a:p>
            <a:pPr algn="ctr" eaLnBrk="1" hangingPunct="1"/>
            <a:r>
              <a:rPr lang="en-US" sz="1800" dirty="0">
                <a:latin typeface="Calibri" panose="020F0502020204030204" pitchFamily="34" charset="0"/>
                <a:cs typeface="Calibri" panose="020F0502020204030204" pitchFamily="34" charset="0"/>
              </a:rPr>
              <a:t>Quoted by </a:t>
            </a:r>
            <a:r>
              <a:rPr lang="en-US" sz="1800" dirty="0" err="1">
                <a:latin typeface="Calibri" panose="020F0502020204030204" pitchFamily="34" charset="0"/>
                <a:cs typeface="Calibri" panose="020F0502020204030204" pitchFamily="34" charset="0"/>
              </a:rPr>
              <a:t>Gerrit</a:t>
            </a:r>
            <a:r>
              <a:rPr lang="en-US" sz="1800" dirty="0">
                <a:latin typeface="Calibri" panose="020F0502020204030204" pitchFamily="34" charset="0"/>
                <a:cs typeface="Calibri" panose="020F0502020204030204" pitchFamily="34" charset="0"/>
              </a:rPr>
              <a:t> H. Hospers, </a:t>
            </a:r>
            <a:r>
              <a:rPr lang="en-US" sz="1800" i="1" dirty="0">
                <a:latin typeface="Calibri" panose="020F0502020204030204" pitchFamily="34" charset="0"/>
                <a:cs typeface="Calibri" panose="020F0502020204030204" pitchFamily="34" charset="0"/>
              </a:rPr>
              <a:t>The Principle of Spiritualization in Hermeneutics</a:t>
            </a:r>
            <a:r>
              <a:rPr lang="en-US" sz="1800" dirty="0">
                <a:latin typeface="Calibri" panose="020F0502020204030204" pitchFamily="34" charset="0"/>
                <a:cs typeface="Calibri" panose="020F0502020204030204" pitchFamily="34" charset="0"/>
              </a:rPr>
              <a:t> (E. Williamson, NY: Author, 1935), p. 12. </a:t>
            </a:r>
            <a:endParaRPr lang="en-US" altLang="en-US" sz="1800" i="1" dirty="0">
              <a:latin typeface="Calibri" panose="020F0502020204030204" pitchFamily="34" charset="0"/>
              <a:cs typeface="Calibri" panose="020F0502020204030204" pitchFamily="34" charset="0"/>
            </a:endParaRPr>
          </a:p>
        </p:txBody>
      </p:sp>
      <p:pic>
        <p:nvPicPr>
          <p:cNvPr id="9933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228600"/>
            <a:ext cx="934055" cy="109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95543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7"/>
          <p:cNvSpPr>
            <a:spLocks noGrp="1" noChangeArrowheads="1"/>
          </p:cNvSpPr>
          <p:nvPr>
            <p:ph type="body" idx="1"/>
          </p:nvPr>
        </p:nvSpPr>
        <p:spPr>
          <a:xfrm>
            <a:off x="857543" y="838200"/>
            <a:ext cx="7315200" cy="5666032"/>
          </a:xfrm>
        </p:spPr>
        <p:txBody>
          <a:bodyPr/>
          <a:lstStyle/>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Preparation of the Reformers</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Emphasis on literal interpretation</a:t>
            </a:r>
          </a:p>
          <a:p>
            <a:pPr marL="457200" indent="-457200" eaLnBrk="1" hangingPunct="1">
              <a:spcBef>
                <a:spcPts val="0"/>
              </a:spcBef>
              <a:spcAft>
                <a:spcPts val="0"/>
              </a:spcAft>
              <a:buClr>
                <a:srgbClr val="FF66FF"/>
              </a:buClr>
              <a:buFont typeface="+mj-lt"/>
              <a:buAutoNum type="alphaUcPeriod"/>
            </a:pPr>
            <a:r>
              <a:rPr lang="en-US" altLang="en-US" sz="2900" b="1" u="sng" dirty="0">
                <a:solidFill>
                  <a:srgbClr val="FFFFCC"/>
                </a:solidFill>
                <a:effectLst>
                  <a:outerShdw blurRad="38100" dist="38100" dir="2700000" algn="tl">
                    <a:srgbClr val="000000">
                      <a:alpha val="43137"/>
                    </a:srgbClr>
                  </a:outerShdw>
                </a:effectLst>
              </a:rPr>
              <a:t>Denunciation of allegorization</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Rejection of church tradition as a guide</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Priesthood of all believers</a:t>
            </a:r>
          </a:p>
          <a:p>
            <a:pPr marL="914400" lvl="2" indent="-457200" eaLnBrk="1" hangingPunct="1">
              <a:spcBef>
                <a:spcPts val="0"/>
              </a:spcBef>
              <a:spcAft>
                <a:spcPts val="0"/>
              </a:spcAft>
              <a:buClr>
                <a:srgbClr val="92D050"/>
              </a:buClr>
            </a:pPr>
            <a:r>
              <a:rPr lang="en-US" altLang="en-US" sz="2900" dirty="0">
                <a:effectLst>
                  <a:outerShdw blurRad="38100" dist="38100" dir="2700000" algn="tl">
                    <a:srgbClr val="000000">
                      <a:alpha val="43137"/>
                    </a:srgbClr>
                  </a:outerShdw>
                </a:effectLst>
              </a:rPr>
              <a:t>Bible translations</a:t>
            </a:r>
          </a:p>
          <a:p>
            <a:pPr marL="914400" lvl="2" indent="-457200" eaLnBrk="1" hangingPunct="1">
              <a:spcBef>
                <a:spcPts val="0"/>
              </a:spcBef>
              <a:spcAft>
                <a:spcPts val="0"/>
              </a:spcAft>
              <a:buClr>
                <a:srgbClr val="92D050"/>
              </a:buClr>
            </a:pPr>
            <a:r>
              <a:rPr lang="en-US" altLang="en-US" sz="2900" dirty="0">
                <a:effectLst>
                  <a:outerShdw blurRad="38100" dist="38100" dir="2700000" algn="tl">
                    <a:srgbClr val="000000">
                      <a:alpha val="43137"/>
                    </a:srgbClr>
                  </a:outerShdw>
                </a:effectLst>
              </a:rPr>
              <a:t>Literacy</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Basis for the American system of governance</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Five </a:t>
            </a:r>
            <a:r>
              <a:rPr lang="en-US" altLang="en-US" sz="2900" i="1" dirty="0" err="1">
                <a:effectLst>
                  <a:outerShdw blurRad="38100" dist="38100" dir="2700000" algn="tl">
                    <a:srgbClr val="000000">
                      <a:alpha val="43137"/>
                    </a:srgbClr>
                  </a:outerShdw>
                </a:effectLst>
              </a:rPr>
              <a:t>solas</a:t>
            </a:r>
            <a:endParaRPr lang="en-US" altLang="en-US" sz="2900" i="1" dirty="0">
              <a:effectLst>
                <a:outerShdw blurRad="38100" dist="38100" dir="2700000" algn="tl">
                  <a:srgbClr val="000000">
                    <a:alpha val="43137"/>
                  </a:srgbClr>
                </a:outerShdw>
              </a:effectLst>
            </a:endParaRP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Rejection of celibacy of the priesthood</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The ultimate sacrifice</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Rejoice</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00778" y="5710407"/>
            <a:ext cx="1499382" cy="979953"/>
          </a:xfrm>
          <a:prstGeom prst="rect">
            <a:avLst/>
          </a:prstGeom>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19745" y="965249"/>
            <a:ext cx="1629652" cy="1422301"/>
          </a:xfrm>
          <a:prstGeom prst="rect">
            <a:avLst/>
          </a:prstGeom>
        </p:spPr>
      </p:pic>
      <p:sp>
        <p:nvSpPr>
          <p:cNvPr id="8" name="Rectangle 6">
            <a:extLst>
              <a:ext uri="{FF2B5EF4-FFF2-40B4-BE49-F238E27FC236}">
                <a16:creationId xmlns:a16="http://schemas.microsoft.com/office/drawing/2014/main" id="{136DC7DF-BCD0-4C38-AEB0-215328DB267A}"/>
              </a:ext>
            </a:extLst>
          </p:cNvPr>
          <p:cNvSpPr>
            <a:spLocks noGrp="1" noChangeArrowheads="1"/>
          </p:cNvSpPr>
          <p:nvPr>
            <p:ph type="title"/>
          </p:nvPr>
        </p:nvSpPr>
        <p:spPr>
          <a:xfrm>
            <a:off x="114300" y="228600"/>
            <a:ext cx="9029700" cy="6096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IV. Contribution of the Protestant Reformers</a:t>
            </a:r>
          </a:p>
        </p:txBody>
      </p:sp>
    </p:spTree>
    <p:extLst>
      <p:ext uri="{BB962C8B-B14F-4D97-AF65-F5344CB8AC3E}">
        <p14:creationId xmlns:p14="http://schemas.microsoft.com/office/powerpoint/2010/main" val="23792621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4363" y="228600"/>
            <a:ext cx="8675275" cy="6400800"/>
          </a:xfrm>
          <a:prstGeom prst="rect">
            <a:avLst/>
          </a:prstGeom>
          <a:ln w="57150">
            <a:solidFill>
              <a:schemeClr val="tx1"/>
            </a:solidFill>
          </a:ln>
        </p:spPr>
      </p:pic>
      <p:sp>
        <p:nvSpPr>
          <p:cNvPr id="24579" name="Oval 5"/>
          <p:cNvSpPr>
            <a:spLocks noChangeArrowheads="1"/>
          </p:cNvSpPr>
          <p:nvPr/>
        </p:nvSpPr>
        <p:spPr bwMode="auto">
          <a:xfrm>
            <a:off x="152400" y="0"/>
            <a:ext cx="381000" cy="381000"/>
          </a:xfrm>
          <a:prstGeom prst="ellipse">
            <a:avLst/>
          </a:prstGeom>
          <a:noFill/>
          <a:ln w="9525" algn="ctr">
            <a:noFill/>
            <a:round/>
            <a:headEnd/>
            <a:tailEnd/>
          </a:ln>
        </p:spPr>
        <p:txBody>
          <a:bodyPr/>
          <a:lstStyle/>
          <a:p>
            <a:pPr indent="457200"/>
            <a:endParaRPr lang="en-US" dirty="0">
              <a:latin typeface="Calibri" panose="020F0502020204030204" pitchFamily="34" charset="0"/>
            </a:endParaRPr>
          </a:p>
        </p:txBody>
      </p:sp>
      <p:sp>
        <p:nvSpPr>
          <p:cNvPr id="24580" name="Oval 6"/>
          <p:cNvSpPr>
            <a:spLocks noChangeArrowheads="1"/>
          </p:cNvSpPr>
          <p:nvPr/>
        </p:nvSpPr>
        <p:spPr bwMode="auto">
          <a:xfrm>
            <a:off x="8001000" y="2819400"/>
            <a:ext cx="762000" cy="838200"/>
          </a:xfrm>
          <a:prstGeom prst="ellipse">
            <a:avLst/>
          </a:prstGeom>
          <a:noFill/>
          <a:ln w="9525" algn="ctr">
            <a:noFill/>
            <a:round/>
            <a:headEnd/>
            <a:tailEnd/>
          </a:ln>
        </p:spPr>
        <p:txBody>
          <a:bodyPr/>
          <a:lstStyle/>
          <a:p>
            <a:pPr indent="457200"/>
            <a:endParaRPr lang="en-US" dirty="0">
              <a:latin typeface="Calibri" panose="020F0502020204030204" pitchFamily="34" charset="0"/>
            </a:endParaRPr>
          </a:p>
        </p:txBody>
      </p:sp>
      <p:sp>
        <p:nvSpPr>
          <p:cNvPr id="24581" name="Oval 7"/>
          <p:cNvSpPr>
            <a:spLocks noChangeArrowheads="1"/>
          </p:cNvSpPr>
          <p:nvPr/>
        </p:nvSpPr>
        <p:spPr bwMode="auto">
          <a:xfrm>
            <a:off x="6705600" y="0"/>
            <a:ext cx="914400" cy="914400"/>
          </a:xfrm>
          <a:prstGeom prst="ellipse">
            <a:avLst/>
          </a:prstGeom>
          <a:noFill/>
          <a:ln w="9525" algn="ctr">
            <a:noFill/>
            <a:round/>
            <a:headEnd/>
            <a:tailEnd/>
          </a:ln>
        </p:spPr>
        <p:txBody>
          <a:bodyPr/>
          <a:lstStyle/>
          <a:p>
            <a:pPr indent="457200"/>
            <a:endParaRPr lang="en-US" dirty="0">
              <a:latin typeface="Calibri" panose="020F0502020204030204" pitchFamily="34" charset="0"/>
            </a:endParaRPr>
          </a:p>
        </p:txBody>
      </p:sp>
      <p:sp>
        <p:nvSpPr>
          <p:cNvPr id="24582" name="Oval 7"/>
          <p:cNvSpPr>
            <a:spLocks noChangeArrowheads="1"/>
          </p:cNvSpPr>
          <p:nvPr/>
        </p:nvSpPr>
        <p:spPr bwMode="auto">
          <a:xfrm>
            <a:off x="7696200" y="3886200"/>
            <a:ext cx="838200" cy="533400"/>
          </a:xfrm>
          <a:prstGeom prst="ellipse">
            <a:avLst/>
          </a:prstGeom>
          <a:noFill/>
          <a:ln w="38100" algn="ctr">
            <a:solidFill>
              <a:srgbClr val="C00000"/>
            </a:solidFill>
            <a:round/>
            <a:headEnd/>
            <a:tailEnd/>
          </a:ln>
        </p:spPr>
        <p:txBody>
          <a:bodyPr wrap="none"/>
          <a:lstStyle/>
          <a:p>
            <a:endParaRPr lang="en-US" dirty="0">
              <a:latin typeface="Calibri" panose="020F0502020204030204" pitchFamily="34" charset="0"/>
            </a:endParaRPr>
          </a:p>
        </p:txBody>
      </p:sp>
      <p:sp>
        <p:nvSpPr>
          <p:cNvPr id="24583" name="Oval 7"/>
          <p:cNvSpPr>
            <a:spLocks noChangeArrowheads="1"/>
          </p:cNvSpPr>
          <p:nvPr/>
        </p:nvSpPr>
        <p:spPr bwMode="auto">
          <a:xfrm>
            <a:off x="5257800" y="5410200"/>
            <a:ext cx="990600" cy="533400"/>
          </a:xfrm>
          <a:prstGeom prst="ellipse">
            <a:avLst/>
          </a:prstGeom>
          <a:noFill/>
          <a:ln w="38100" algn="ctr">
            <a:solidFill>
              <a:srgbClr val="C00000"/>
            </a:solidFill>
            <a:round/>
            <a:headEnd/>
            <a:tailEnd/>
          </a:ln>
        </p:spPr>
        <p:txBody>
          <a:bodyPr wrap="none"/>
          <a:lstStyle/>
          <a:p>
            <a:endParaRPr lang="en-US" dirty="0">
              <a:latin typeface="Calibri" panose="020F0502020204030204" pitchFamily="34" charset="0"/>
            </a:endParaRPr>
          </a:p>
        </p:txBody>
      </p:sp>
      <p:sp>
        <p:nvSpPr>
          <p:cNvPr id="2" name="Date Placeholder 1"/>
          <p:cNvSpPr>
            <a:spLocks noGrp="1"/>
          </p:cNvSpPr>
          <p:nvPr>
            <p:ph type="dt" sz="half" idx="10"/>
          </p:nvPr>
        </p:nvSpPr>
        <p:spPr/>
        <p:txBody>
          <a:bodyPr/>
          <a:lstStyle/>
          <a:p>
            <a:pPr>
              <a:defRPr/>
            </a:pPr>
            <a:r>
              <a:rPr lang="en-US"/>
              <a:t>6/4/2017</a:t>
            </a:r>
          </a:p>
        </p:txBody>
      </p:sp>
    </p:spTree>
    <p:extLst>
      <p:ext uri="{BB962C8B-B14F-4D97-AF65-F5344CB8AC3E}">
        <p14:creationId xmlns:p14="http://schemas.microsoft.com/office/powerpoint/2010/main" val="25931400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276600" y="228600"/>
            <a:ext cx="2590800" cy="6858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Overview</a:t>
            </a:r>
          </a:p>
        </p:txBody>
      </p:sp>
      <p:sp>
        <p:nvSpPr>
          <p:cNvPr id="17411" name="Rectangle 7"/>
          <p:cNvSpPr>
            <a:spLocks noGrp="1" noChangeArrowheads="1"/>
          </p:cNvSpPr>
          <p:nvPr>
            <p:ph type="body" idx="1"/>
          </p:nvPr>
        </p:nvSpPr>
        <p:spPr>
          <a:xfrm>
            <a:off x="723900" y="1143000"/>
            <a:ext cx="7696200" cy="4800600"/>
          </a:xfrm>
        </p:spPr>
        <p:txBody>
          <a:bodyPr/>
          <a:lstStyle/>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early church</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Alexandrian eclipse</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Dark Ages</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contribution of the Protestant Reformers </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Reformers’ incomplete revolution</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Reformed Theology today</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Dispensationalism &amp; the completed revolution</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Looking back 500 years later</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77425" y="457200"/>
            <a:ext cx="2620057" cy="2286000"/>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71855" y="5257800"/>
            <a:ext cx="2195293" cy="1436757"/>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81145" y="136874"/>
            <a:ext cx="7181710" cy="6584251"/>
          </a:xfrm>
          <a:prstGeom prst="rect">
            <a:avLst/>
          </a:prstGeom>
        </p:spPr>
      </p:pic>
    </p:spTree>
    <p:extLst>
      <p:ext uri="{BB962C8B-B14F-4D97-AF65-F5344CB8AC3E}">
        <p14:creationId xmlns:p14="http://schemas.microsoft.com/office/powerpoint/2010/main" val="27222652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00AD2946-FDD6-414A-9048-528389DB1CF2}"/>
              </a:ext>
            </a:extLst>
          </p:cNvPr>
          <p:cNvSpPr txBox="1">
            <a:spLocks noChangeArrowheads="1"/>
          </p:cNvSpPr>
          <p:nvPr/>
        </p:nvSpPr>
        <p:spPr bwMode="auto">
          <a:xfrm>
            <a:off x="1752600" y="1600200"/>
            <a:ext cx="7315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algn="l" rtl="0" eaLnBrk="0" fontAlgn="base" hangingPunct="0">
              <a:lnSpc>
                <a:spcPct val="70000"/>
              </a:lnSpc>
              <a:spcBef>
                <a:spcPct val="0"/>
              </a:spcBef>
              <a:spcAft>
                <a:spcPct val="0"/>
              </a:spcAft>
              <a:defRPr sz="4800" b="1">
                <a:solidFill>
                  <a:schemeClr val="tx2"/>
                </a:solidFill>
                <a:latin typeface="Calibri" panose="020F0502020204030204" pitchFamily="34" charset="0"/>
                <a:ea typeface="+mj-ea"/>
                <a:cs typeface="+mj-cs"/>
              </a:defRPr>
            </a:lvl1pPr>
            <a:lvl2pPr algn="l" rtl="0" eaLnBrk="0" fontAlgn="base" hangingPunct="0">
              <a:lnSpc>
                <a:spcPct val="70000"/>
              </a:lnSpc>
              <a:spcBef>
                <a:spcPct val="0"/>
              </a:spcBef>
              <a:spcAft>
                <a:spcPct val="0"/>
              </a:spcAft>
              <a:defRPr sz="4800" b="1">
                <a:solidFill>
                  <a:schemeClr val="tx2"/>
                </a:solidFill>
                <a:latin typeface="Arial Narrow" pitchFamily="34" charset="0"/>
              </a:defRPr>
            </a:lvl2pPr>
            <a:lvl3pPr algn="l" rtl="0" eaLnBrk="0" fontAlgn="base" hangingPunct="0">
              <a:lnSpc>
                <a:spcPct val="70000"/>
              </a:lnSpc>
              <a:spcBef>
                <a:spcPct val="0"/>
              </a:spcBef>
              <a:spcAft>
                <a:spcPct val="0"/>
              </a:spcAft>
              <a:defRPr sz="4800" b="1">
                <a:solidFill>
                  <a:schemeClr val="tx2"/>
                </a:solidFill>
                <a:latin typeface="Arial Narrow" pitchFamily="34" charset="0"/>
              </a:defRPr>
            </a:lvl3pPr>
            <a:lvl4pPr algn="l" rtl="0" eaLnBrk="0" fontAlgn="base" hangingPunct="0">
              <a:lnSpc>
                <a:spcPct val="70000"/>
              </a:lnSpc>
              <a:spcBef>
                <a:spcPct val="0"/>
              </a:spcBef>
              <a:spcAft>
                <a:spcPct val="0"/>
              </a:spcAft>
              <a:defRPr sz="4800" b="1">
                <a:solidFill>
                  <a:schemeClr val="tx2"/>
                </a:solidFill>
                <a:latin typeface="Arial Narrow" pitchFamily="34" charset="0"/>
              </a:defRPr>
            </a:lvl4pPr>
            <a:lvl5pPr algn="l" rtl="0" eaLnBrk="0" fontAlgn="base" hangingPunct="0">
              <a:lnSpc>
                <a:spcPct val="70000"/>
              </a:lnSpc>
              <a:spcBef>
                <a:spcPct val="0"/>
              </a:spcBef>
              <a:spcAft>
                <a:spcPct val="0"/>
              </a:spcAft>
              <a:defRPr sz="4800" b="1">
                <a:solidFill>
                  <a:schemeClr val="tx2"/>
                </a:solidFill>
                <a:latin typeface="Arial Narrow" pitchFamily="34" charset="0"/>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a:lstStyle>
          <a:p>
            <a:pPr algn="just" eaLnBrk="1" hangingPunct="1">
              <a:lnSpc>
                <a:spcPct val="100000"/>
              </a:lnSpc>
            </a:pPr>
            <a:r>
              <a:rPr lang="en-US" sz="2600" b="0" kern="0" dirty="0">
                <a:solidFill>
                  <a:schemeClr val="tx1"/>
                </a:solidFill>
                <a:effectLst>
                  <a:outerShdw blurRad="38100" dist="38100" dir="2700000" algn="tl">
                    <a:srgbClr val="000000">
                      <a:alpha val="43137"/>
                    </a:srgbClr>
                  </a:outerShdw>
                </a:effectLst>
              </a:rPr>
              <a:t>Luther denounced the allegorical approach to Scripture in strong words. He said: “An interpreter…must as much as possible avoid allegory, that he may not wander in idle dreams.” “Allegories are empty speculations and as it were the scum of Holy Scripture.” “Origen’s allegories are not worth so much dirt.” “To allegorize is to juggle with Scripture.” “Allegory is sort of a beautiful harlot, who proves herself specially seductive to idle men.” “Allegorizing may degenerate into a mere monkey game.” “Allegories are awkward, absurd, inventive, obsolete, loose rags…mere spangles and pretty ornaments but nothing more."</a:t>
            </a:r>
            <a:endParaRPr lang="en-US" altLang="en-US" sz="2600" b="0" kern="0" dirty="0">
              <a:solidFill>
                <a:schemeClr val="tx1"/>
              </a:solidFill>
              <a:cs typeface="Calibri" panose="020F0502020204030204" pitchFamily="34" charset="0"/>
            </a:endParaRPr>
          </a:p>
        </p:txBody>
      </p:sp>
      <p:sp>
        <p:nvSpPr>
          <p:cNvPr id="6" name="Rectangle 3">
            <a:extLst>
              <a:ext uri="{FF2B5EF4-FFF2-40B4-BE49-F238E27FC236}">
                <a16:creationId xmlns:a16="http://schemas.microsoft.com/office/drawing/2014/main" id="{D3CDA5E8-1187-4FBE-B5C2-4ABCBDEE98A5}"/>
              </a:ext>
            </a:extLst>
          </p:cNvPr>
          <p:cNvSpPr txBox="1">
            <a:spLocks noChangeArrowheads="1"/>
          </p:cNvSpPr>
          <p:nvPr/>
        </p:nvSpPr>
        <p:spPr bwMode="auto">
          <a:xfrm>
            <a:off x="2209800" y="228600"/>
            <a:ext cx="472440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711200" indent="-711200" algn="l" rtl="0" eaLnBrk="0" fontAlgn="base" hangingPunct="0">
              <a:spcBef>
                <a:spcPct val="20000"/>
              </a:spcBef>
              <a:spcAft>
                <a:spcPct val="0"/>
              </a:spcAft>
              <a:buClr>
                <a:schemeClr val="tx1"/>
              </a:buClr>
              <a:buFont typeface="Wingdings" panose="05000000000000000000" pitchFamily="2" charset="2"/>
              <a:buAutoNum type="romanUcPeriod"/>
              <a:defRPr sz="2800">
                <a:solidFill>
                  <a:schemeClr val="tx1"/>
                </a:solidFill>
                <a:latin typeface="Calibri" panose="020F0502020204030204" pitchFamily="34" charset="0"/>
                <a:ea typeface="+mn-ea"/>
                <a:cs typeface="+mn-cs"/>
              </a:defRPr>
            </a:lvl1pPr>
            <a:lvl2pPr marL="1117600" indent="-660400" algn="l" rtl="0" eaLnBrk="0" fontAlgn="base" hangingPunct="0">
              <a:spcBef>
                <a:spcPct val="20000"/>
              </a:spcBef>
              <a:spcAft>
                <a:spcPct val="0"/>
              </a:spcAft>
              <a:buClr>
                <a:schemeClr val="tx1"/>
              </a:buClr>
              <a:buFont typeface="Wingdings" panose="05000000000000000000" pitchFamily="2" charset="2"/>
              <a:buAutoNum type="alphaUcPeriod"/>
              <a:defRPr sz="2600">
                <a:solidFill>
                  <a:schemeClr val="tx1"/>
                </a:solidFill>
                <a:latin typeface="Calibri" panose="020F0502020204030204" pitchFamily="34" charset="0"/>
              </a:defRPr>
            </a:lvl2pPr>
            <a:lvl3pPr marL="1524000" indent="-609600" algn="l" rtl="0" eaLnBrk="0" fontAlgn="base" hangingPunct="0">
              <a:spcBef>
                <a:spcPct val="20000"/>
              </a:spcBef>
              <a:spcAft>
                <a:spcPct val="0"/>
              </a:spcAft>
              <a:buClr>
                <a:schemeClr val="tx1"/>
              </a:buClr>
              <a:buFont typeface="Wingdings" panose="05000000000000000000" pitchFamily="2" charset="2"/>
              <a:buAutoNum type="arabicPeriod"/>
              <a:defRPr sz="2400">
                <a:solidFill>
                  <a:schemeClr val="tx1"/>
                </a:solidFill>
                <a:latin typeface="Calibri" panose="020F0502020204030204" pitchFamily="34" charset="0"/>
              </a:defRPr>
            </a:lvl3pPr>
            <a:lvl4pPr marL="1879600" indent="-508000" algn="l" rtl="0" eaLnBrk="0" fontAlgn="base" hangingPunct="0">
              <a:spcBef>
                <a:spcPct val="20000"/>
              </a:spcBef>
              <a:spcAft>
                <a:spcPct val="0"/>
              </a:spcAft>
              <a:buClr>
                <a:schemeClr val="tx1"/>
              </a:buClr>
              <a:buSzPct val="100000"/>
              <a:buAutoNum type="alphaLcParenR"/>
              <a:defRPr sz="2000">
                <a:solidFill>
                  <a:schemeClr val="tx1"/>
                </a:solidFill>
                <a:latin typeface="Calibri" panose="020F0502020204030204" pitchFamily="34" charset="0"/>
              </a:defRPr>
            </a:lvl4pPr>
            <a:lvl5pPr marL="2336800" indent="-508000" algn="l" rtl="0" eaLnBrk="0" fontAlgn="base" hangingPunct="0">
              <a:spcBef>
                <a:spcPct val="20000"/>
              </a:spcBef>
              <a:spcAft>
                <a:spcPct val="0"/>
              </a:spcAft>
              <a:buClr>
                <a:schemeClr val="tx1"/>
              </a:buClr>
              <a:buSzPct val="100000"/>
              <a:buAutoNum type="romanLcPeriod"/>
              <a:defRPr sz="2000">
                <a:solidFill>
                  <a:schemeClr val="tx1"/>
                </a:solidFill>
                <a:latin typeface="Calibri" panose="020F0502020204030204" pitchFamily="34" charset="0"/>
              </a:defRPr>
            </a:lvl5pPr>
            <a:lvl6pPr marL="2794000" indent="-508000" algn="l" rtl="0" fontAlgn="base">
              <a:spcBef>
                <a:spcPct val="20000"/>
              </a:spcBef>
              <a:spcAft>
                <a:spcPct val="0"/>
              </a:spcAft>
              <a:buClr>
                <a:schemeClr val="tx1"/>
              </a:buClr>
              <a:buSzPct val="100000"/>
              <a:buAutoNum type="romanLcPeriod"/>
              <a:defRPr sz="2000">
                <a:solidFill>
                  <a:schemeClr val="tx1"/>
                </a:solidFill>
                <a:latin typeface="+mn-lt"/>
              </a:defRPr>
            </a:lvl6pPr>
            <a:lvl7pPr marL="3251200" indent="-508000" algn="l" rtl="0" fontAlgn="base">
              <a:spcBef>
                <a:spcPct val="20000"/>
              </a:spcBef>
              <a:spcAft>
                <a:spcPct val="0"/>
              </a:spcAft>
              <a:buClr>
                <a:schemeClr val="tx1"/>
              </a:buClr>
              <a:buSzPct val="100000"/>
              <a:buAutoNum type="romanLcPeriod"/>
              <a:defRPr sz="2000">
                <a:solidFill>
                  <a:schemeClr val="tx1"/>
                </a:solidFill>
                <a:latin typeface="+mn-lt"/>
              </a:defRPr>
            </a:lvl7pPr>
            <a:lvl8pPr marL="3708400" indent="-508000" algn="l" rtl="0" fontAlgn="base">
              <a:spcBef>
                <a:spcPct val="20000"/>
              </a:spcBef>
              <a:spcAft>
                <a:spcPct val="0"/>
              </a:spcAft>
              <a:buClr>
                <a:schemeClr val="tx1"/>
              </a:buClr>
              <a:buSzPct val="100000"/>
              <a:buAutoNum type="romanLcPeriod"/>
              <a:defRPr sz="2000">
                <a:solidFill>
                  <a:schemeClr val="tx1"/>
                </a:solidFill>
                <a:latin typeface="+mn-lt"/>
              </a:defRPr>
            </a:lvl8pPr>
            <a:lvl9pPr marL="4165600" indent="-508000" algn="l" rtl="0" fontAlgn="base">
              <a:spcBef>
                <a:spcPct val="20000"/>
              </a:spcBef>
              <a:spcAft>
                <a:spcPct val="0"/>
              </a:spcAft>
              <a:buClr>
                <a:schemeClr val="tx1"/>
              </a:buClr>
              <a:buSzPct val="100000"/>
              <a:buAutoNum type="romanLcPeriod"/>
              <a:defRPr sz="2000">
                <a:solidFill>
                  <a:schemeClr val="tx1"/>
                </a:solidFill>
                <a:latin typeface="+mn-lt"/>
              </a:defRPr>
            </a:lvl9pPr>
          </a:lstStyle>
          <a:p>
            <a:pPr marL="0" indent="0" algn="ctr">
              <a:spcBef>
                <a:spcPct val="0"/>
              </a:spcBef>
              <a:spcAft>
                <a:spcPts val="600"/>
              </a:spcAft>
              <a:buNone/>
              <a:defRPr/>
            </a:pPr>
            <a:r>
              <a:rPr lang="en-US" sz="3600" kern="1200" dirty="0">
                <a:solidFill>
                  <a:srgbClr val="00FFFF"/>
                </a:solidFill>
                <a:effectLst>
                  <a:outerShdw blurRad="38100" dist="38100" dir="2700000" algn="tl">
                    <a:srgbClr val="000000">
                      <a:alpha val="43137"/>
                    </a:srgbClr>
                  </a:outerShdw>
                </a:effectLst>
              </a:rPr>
              <a:t>Martin Luther</a:t>
            </a:r>
          </a:p>
          <a:p>
            <a:pPr marL="0" indent="0" algn="ctr" eaLnBrk="1" hangingPunct="1">
              <a:buNone/>
              <a:defRPr/>
            </a:pPr>
            <a:r>
              <a:rPr lang="en-US" sz="1600" kern="0" dirty="0"/>
              <a:t>Quoted in Frederic W. Farrar, </a:t>
            </a:r>
            <a:r>
              <a:rPr lang="en-US" sz="1600" i="1" kern="0" dirty="0"/>
              <a:t>History of Interpretation</a:t>
            </a:r>
            <a:r>
              <a:rPr lang="en-US" sz="1600" kern="0" dirty="0"/>
              <a:t> (Grand Rapids: Baker, 1961; reprint, 1886), 328.</a:t>
            </a:r>
          </a:p>
        </p:txBody>
      </p:sp>
      <p:pic>
        <p:nvPicPr>
          <p:cNvPr id="7" name="Picture 6">
            <a:extLst>
              <a:ext uri="{FF2B5EF4-FFF2-40B4-BE49-F238E27FC236}">
                <a16:creationId xmlns:a16="http://schemas.microsoft.com/office/drawing/2014/main" id="{B250CB02-98B7-449D-86CA-C56FFCB2DBF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1828800"/>
            <a:ext cx="1371600" cy="1371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330053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9AC84C5F-3A74-42C9-9139-56D7BF942CBC}"/>
              </a:ext>
            </a:extLst>
          </p:cNvPr>
          <p:cNvSpPr txBox="1">
            <a:spLocks noChangeArrowheads="1"/>
          </p:cNvSpPr>
          <p:nvPr/>
        </p:nvSpPr>
        <p:spPr bwMode="auto">
          <a:xfrm>
            <a:off x="2746717" y="1600200"/>
            <a:ext cx="6244883" cy="3771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algn="l" rtl="0" eaLnBrk="0" fontAlgn="base" hangingPunct="0">
              <a:lnSpc>
                <a:spcPct val="70000"/>
              </a:lnSpc>
              <a:spcBef>
                <a:spcPct val="0"/>
              </a:spcBef>
              <a:spcAft>
                <a:spcPct val="0"/>
              </a:spcAft>
              <a:defRPr sz="4800" b="1">
                <a:solidFill>
                  <a:schemeClr val="tx2"/>
                </a:solidFill>
                <a:latin typeface="Calibri" panose="020F0502020204030204" pitchFamily="34" charset="0"/>
                <a:ea typeface="+mj-ea"/>
                <a:cs typeface="+mj-cs"/>
              </a:defRPr>
            </a:lvl1pPr>
            <a:lvl2pPr algn="l" rtl="0" eaLnBrk="0" fontAlgn="base" hangingPunct="0">
              <a:lnSpc>
                <a:spcPct val="70000"/>
              </a:lnSpc>
              <a:spcBef>
                <a:spcPct val="0"/>
              </a:spcBef>
              <a:spcAft>
                <a:spcPct val="0"/>
              </a:spcAft>
              <a:defRPr sz="4800" b="1">
                <a:solidFill>
                  <a:schemeClr val="tx2"/>
                </a:solidFill>
                <a:latin typeface="Arial Narrow" pitchFamily="34" charset="0"/>
              </a:defRPr>
            </a:lvl2pPr>
            <a:lvl3pPr algn="l" rtl="0" eaLnBrk="0" fontAlgn="base" hangingPunct="0">
              <a:lnSpc>
                <a:spcPct val="70000"/>
              </a:lnSpc>
              <a:spcBef>
                <a:spcPct val="0"/>
              </a:spcBef>
              <a:spcAft>
                <a:spcPct val="0"/>
              </a:spcAft>
              <a:defRPr sz="4800" b="1">
                <a:solidFill>
                  <a:schemeClr val="tx2"/>
                </a:solidFill>
                <a:latin typeface="Arial Narrow" pitchFamily="34" charset="0"/>
              </a:defRPr>
            </a:lvl3pPr>
            <a:lvl4pPr algn="l" rtl="0" eaLnBrk="0" fontAlgn="base" hangingPunct="0">
              <a:lnSpc>
                <a:spcPct val="70000"/>
              </a:lnSpc>
              <a:spcBef>
                <a:spcPct val="0"/>
              </a:spcBef>
              <a:spcAft>
                <a:spcPct val="0"/>
              </a:spcAft>
              <a:defRPr sz="4800" b="1">
                <a:solidFill>
                  <a:schemeClr val="tx2"/>
                </a:solidFill>
                <a:latin typeface="Arial Narrow" pitchFamily="34" charset="0"/>
              </a:defRPr>
            </a:lvl4pPr>
            <a:lvl5pPr algn="l" rtl="0" eaLnBrk="0" fontAlgn="base" hangingPunct="0">
              <a:lnSpc>
                <a:spcPct val="70000"/>
              </a:lnSpc>
              <a:spcBef>
                <a:spcPct val="0"/>
              </a:spcBef>
              <a:spcAft>
                <a:spcPct val="0"/>
              </a:spcAft>
              <a:defRPr sz="4800" b="1">
                <a:solidFill>
                  <a:schemeClr val="tx2"/>
                </a:solidFill>
                <a:latin typeface="Arial Narrow" pitchFamily="34" charset="0"/>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a:lstStyle>
          <a:p>
            <a:pPr algn="just" eaLnBrk="1" hangingPunct="1">
              <a:lnSpc>
                <a:spcPct val="100000"/>
              </a:lnSpc>
            </a:pPr>
            <a:r>
              <a:rPr lang="en-US" sz="3400" b="0" kern="0">
                <a:solidFill>
                  <a:schemeClr val="tx1"/>
                </a:solidFill>
                <a:effectLst>
                  <a:outerShdw blurRad="38100" dist="38100" dir="2700000" algn="tl">
                    <a:srgbClr val="000000">
                      <a:alpha val="43137"/>
                    </a:srgbClr>
                  </a:outerShdw>
                </a:effectLst>
              </a:rPr>
              <a:t>Calvin similarly rejected allegorical interpretations. He called them “frivolous games” and accused Origen and other allegorists of “torturing scripture, in every possible sense, from the true sense.”</a:t>
            </a:r>
            <a:endParaRPr lang="en-US" altLang="en-US" sz="3400" b="0" kern="0" dirty="0">
              <a:solidFill>
                <a:schemeClr val="tx1"/>
              </a:solidFill>
              <a:effectLst>
                <a:outerShdw blurRad="38100" dist="38100" dir="2700000" algn="tl">
                  <a:srgbClr val="000000">
                    <a:alpha val="43137"/>
                  </a:srgbClr>
                </a:outerShdw>
              </a:effectLst>
            </a:endParaRPr>
          </a:p>
        </p:txBody>
      </p:sp>
      <p:sp>
        <p:nvSpPr>
          <p:cNvPr id="3" name="Rectangle 3">
            <a:extLst>
              <a:ext uri="{FF2B5EF4-FFF2-40B4-BE49-F238E27FC236}">
                <a16:creationId xmlns:a16="http://schemas.microsoft.com/office/drawing/2014/main" id="{AEA2700D-C963-433C-BC0B-313D2191E3CA}"/>
              </a:ext>
            </a:extLst>
          </p:cNvPr>
          <p:cNvSpPr txBox="1">
            <a:spLocks noChangeArrowheads="1"/>
          </p:cNvSpPr>
          <p:nvPr/>
        </p:nvSpPr>
        <p:spPr bwMode="auto">
          <a:xfrm>
            <a:off x="1600200" y="228600"/>
            <a:ext cx="5943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711200" indent="-711200" algn="l" rtl="0" eaLnBrk="0" fontAlgn="base" hangingPunct="0">
              <a:spcBef>
                <a:spcPct val="20000"/>
              </a:spcBef>
              <a:spcAft>
                <a:spcPct val="0"/>
              </a:spcAft>
              <a:buClr>
                <a:schemeClr val="tx1"/>
              </a:buClr>
              <a:buFont typeface="Wingdings" panose="05000000000000000000" pitchFamily="2" charset="2"/>
              <a:buAutoNum type="romanUcPeriod"/>
              <a:defRPr sz="2800">
                <a:solidFill>
                  <a:schemeClr val="tx1"/>
                </a:solidFill>
                <a:latin typeface="Calibri" panose="020F0502020204030204" pitchFamily="34" charset="0"/>
                <a:ea typeface="+mn-ea"/>
                <a:cs typeface="+mn-cs"/>
              </a:defRPr>
            </a:lvl1pPr>
            <a:lvl2pPr marL="1117600" indent="-660400" algn="l" rtl="0" eaLnBrk="0" fontAlgn="base" hangingPunct="0">
              <a:spcBef>
                <a:spcPct val="20000"/>
              </a:spcBef>
              <a:spcAft>
                <a:spcPct val="0"/>
              </a:spcAft>
              <a:buClr>
                <a:schemeClr val="tx1"/>
              </a:buClr>
              <a:buFont typeface="Wingdings" panose="05000000000000000000" pitchFamily="2" charset="2"/>
              <a:buAutoNum type="alphaUcPeriod"/>
              <a:defRPr sz="2600">
                <a:solidFill>
                  <a:schemeClr val="tx1"/>
                </a:solidFill>
                <a:latin typeface="Calibri" panose="020F0502020204030204" pitchFamily="34" charset="0"/>
              </a:defRPr>
            </a:lvl2pPr>
            <a:lvl3pPr marL="1524000" indent="-609600" algn="l" rtl="0" eaLnBrk="0" fontAlgn="base" hangingPunct="0">
              <a:spcBef>
                <a:spcPct val="20000"/>
              </a:spcBef>
              <a:spcAft>
                <a:spcPct val="0"/>
              </a:spcAft>
              <a:buClr>
                <a:schemeClr val="tx1"/>
              </a:buClr>
              <a:buFont typeface="Wingdings" panose="05000000000000000000" pitchFamily="2" charset="2"/>
              <a:buAutoNum type="arabicPeriod"/>
              <a:defRPr sz="2400">
                <a:solidFill>
                  <a:schemeClr val="tx1"/>
                </a:solidFill>
                <a:latin typeface="Calibri" panose="020F0502020204030204" pitchFamily="34" charset="0"/>
              </a:defRPr>
            </a:lvl3pPr>
            <a:lvl4pPr marL="1879600" indent="-508000" algn="l" rtl="0" eaLnBrk="0" fontAlgn="base" hangingPunct="0">
              <a:spcBef>
                <a:spcPct val="20000"/>
              </a:spcBef>
              <a:spcAft>
                <a:spcPct val="0"/>
              </a:spcAft>
              <a:buClr>
                <a:schemeClr val="tx1"/>
              </a:buClr>
              <a:buSzPct val="100000"/>
              <a:buAutoNum type="alphaLcParenR"/>
              <a:defRPr sz="2000">
                <a:solidFill>
                  <a:schemeClr val="tx1"/>
                </a:solidFill>
                <a:latin typeface="Calibri" panose="020F0502020204030204" pitchFamily="34" charset="0"/>
              </a:defRPr>
            </a:lvl4pPr>
            <a:lvl5pPr marL="2336800" indent="-508000" algn="l" rtl="0" eaLnBrk="0" fontAlgn="base" hangingPunct="0">
              <a:spcBef>
                <a:spcPct val="20000"/>
              </a:spcBef>
              <a:spcAft>
                <a:spcPct val="0"/>
              </a:spcAft>
              <a:buClr>
                <a:schemeClr val="tx1"/>
              </a:buClr>
              <a:buSzPct val="100000"/>
              <a:buAutoNum type="romanLcPeriod"/>
              <a:defRPr sz="2000">
                <a:solidFill>
                  <a:schemeClr val="tx1"/>
                </a:solidFill>
                <a:latin typeface="Calibri" panose="020F0502020204030204" pitchFamily="34" charset="0"/>
              </a:defRPr>
            </a:lvl5pPr>
            <a:lvl6pPr marL="2794000" indent="-508000" algn="l" rtl="0" fontAlgn="base">
              <a:spcBef>
                <a:spcPct val="20000"/>
              </a:spcBef>
              <a:spcAft>
                <a:spcPct val="0"/>
              </a:spcAft>
              <a:buClr>
                <a:schemeClr val="tx1"/>
              </a:buClr>
              <a:buSzPct val="100000"/>
              <a:buAutoNum type="romanLcPeriod"/>
              <a:defRPr sz="2000">
                <a:solidFill>
                  <a:schemeClr val="tx1"/>
                </a:solidFill>
                <a:latin typeface="+mn-lt"/>
              </a:defRPr>
            </a:lvl6pPr>
            <a:lvl7pPr marL="3251200" indent="-508000" algn="l" rtl="0" fontAlgn="base">
              <a:spcBef>
                <a:spcPct val="20000"/>
              </a:spcBef>
              <a:spcAft>
                <a:spcPct val="0"/>
              </a:spcAft>
              <a:buClr>
                <a:schemeClr val="tx1"/>
              </a:buClr>
              <a:buSzPct val="100000"/>
              <a:buAutoNum type="romanLcPeriod"/>
              <a:defRPr sz="2000">
                <a:solidFill>
                  <a:schemeClr val="tx1"/>
                </a:solidFill>
                <a:latin typeface="+mn-lt"/>
              </a:defRPr>
            </a:lvl7pPr>
            <a:lvl8pPr marL="3708400" indent="-508000" algn="l" rtl="0" fontAlgn="base">
              <a:spcBef>
                <a:spcPct val="20000"/>
              </a:spcBef>
              <a:spcAft>
                <a:spcPct val="0"/>
              </a:spcAft>
              <a:buClr>
                <a:schemeClr val="tx1"/>
              </a:buClr>
              <a:buSzPct val="100000"/>
              <a:buAutoNum type="romanLcPeriod"/>
              <a:defRPr sz="2000">
                <a:solidFill>
                  <a:schemeClr val="tx1"/>
                </a:solidFill>
                <a:latin typeface="+mn-lt"/>
              </a:defRPr>
            </a:lvl8pPr>
            <a:lvl9pPr marL="4165600" indent="-508000" algn="l" rtl="0" fontAlgn="base">
              <a:spcBef>
                <a:spcPct val="20000"/>
              </a:spcBef>
              <a:spcAft>
                <a:spcPct val="0"/>
              </a:spcAft>
              <a:buClr>
                <a:schemeClr val="tx1"/>
              </a:buClr>
              <a:buSzPct val="100000"/>
              <a:buAutoNum type="romanLcPeriod"/>
              <a:defRPr sz="2000">
                <a:solidFill>
                  <a:schemeClr val="tx1"/>
                </a:solidFill>
                <a:latin typeface="+mn-lt"/>
              </a:defRPr>
            </a:lvl9pPr>
          </a:lstStyle>
          <a:p>
            <a:pPr marL="0" indent="0" algn="ctr">
              <a:spcBef>
                <a:spcPct val="0"/>
              </a:spcBef>
              <a:spcAft>
                <a:spcPts val="600"/>
              </a:spcAft>
              <a:buNone/>
              <a:defRPr/>
            </a:pPr>
            <a:r>
              <a:rPr lang="en-US" sz="3600" kern="1200" dirty="0">
                <a:solidFill>
                  <a:srgbClr val="00FFFF"/>
                </a:solidFill>
                <a:effectLst>
                  <a:outerShdw blurRad="38100" dist="38100" dir="2700000" algn="tl">
                    <a:srgbClr val="000000">
                      <a:alpha val="43137"/>
                    </a:srgbClr>
                  </a:outerShdw>
                </a:effectLst>
              </a:rPr>
              <a:t>John Calvin</a:t>
            </a:r>
          </a:p>
          <a:p>
            <a:pPr marL="0" indent="0" algn="ctr" eaLnBrk="1" hangingPunct="1">
              <a:buNone/>
              <a:defRPr/>
            </a:pPr>
            <a:r>
              <a:rPr lang="en-US" sz="1600" kern="0" dirty="0"/>
              <a:t>Quoted by Roy B. </a:t>
            </a:r>
            <a:r>
              <a:rPr lang="en-US" sz="1600" kern="0" dirty="0" err="1"/>
              <a:t>Zuck</a:t>
            </a:r>
            <a:r>
              <a:rPr lang="en-US" sz="1600" kern="0" dirty="0"/>
              <a:t>, </a:t>
            </a:r>
            <a:r>
              <a:rPr lang="en-US" sz="1600" i="1" kern="0" dirty="0"/>
              <a:t>Basic Bible Interpretation: A Practical Guide to Discovering Biblical Truth</a:t>
            </a:r>
            <a:r>
              <a:rPr lang="en-US" sz="1600" kern="0" dirty="0"/>
              <a:t> (Colorado Springs, CO: Victor, 1991), 47.</a:t>
            </a:r>
          </a:p>
        </p:txBody>
      </p:sp>
      <p:pic>
        <p:nvPicPr>
          <p:cNvPr id="4" name="Picture 3">
            <a:extLst>
              <a:ext uri="{FF2B5EF4-FFF2-40B4-BE49-F238E27FC236}">
                <a16:creationId xmlns:a16="http://schemas.microsoft.com/office/drawing/2014/main" id="{AA1BCEF6-EC8A-45BB-A333-30DEBD86D0E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1828800"/>
            <a:ext cx="2342795" cy="3352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5619280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7"/>
          <p:cNvSpPr>
            <a:spLocks noGrp="1" noChangeArrowheads="1"/>
          </p:cNvSpPr>
          <p:nvPr>
            <p:ph type="body" idx="1"/>
          </p:nvPr>
        </p:nvSpPr>
        <p:spPr>
          <a:xfrm>
            <a:off x="857543" y="838200"/>
            <a:ext cx="7315200" cy="5666032"/>
          </a:xfrm>
        </p:spPr>
        <p:txBody>
          <a:bodyPr/>
          <a:lstStyle/>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Preparation of the Reformers</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Emphasis on literal interpretation</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Denunciation of allegorization</a:t>
            </a:r>
          </a:p>
          <a:p>
            <a:pPr marL="457200" indent="-457200" eaLnBrk="1" hangingPunct="1">
              <a:spcBef>
                <a:spcPts val="0"/>
              </a:spcBef>
              <a:spcAft>
                <a:spcPts val="0"/>
              </a:spcAft>
              <a:buClr>
                <a:srgbClr val="FF66FF"/>
              </a:buClr>
              <a:buFont typeface="+mj-lt"/>
              <a:buAutoNum type="alphaUcPeriod"/>
            </a:pPr>
            <a:r>
              <a:rPr lang="en-US" altLang="en-US" sz="2900" b="1" u="sng" dirty="0">
                <a:solidFill>
                  <a:srgbClr val="FFFFCC"/>
                </a:solidFill>
                <a:effectLst>
                  <a:outerShdw blurRad="38100" dist="38100" dir="2700000" algn="tl">
                    <a:srgbClr val="000000">
                      <a:alpha val="43137"/>
                    </a:srgbClr>
                  </a:outerShdw>
                </a:effectLst>
              </a:rPr>
              <a:t>Rejection of church tradition as a guide</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Priesthood of all believers</a:t>
            </a:r>
          </a:p>
          <a:p>
            <a:pPr marL="914400" lvl="2" indent="-457200" eaLnBrk="1" hangingPunct="1">
              <a:spcBef>
                <a:spcPts val="0"/>
              </a:spcBef>
              <a:spcAft>
                <a:spcPts val="0"/>
              </a:spcAft>
              <a:buClr>
                <a:srgbClr val="92D050"/>
              </a:buClr>
            </a:pPr>
            <a:r>
              <a:rPr lang="en-US" altLang="en-US" sz="2900" dirty="0">
                <a:effectLst>
                  <a:outerShdw blurRad="38100" dist="38100" dir="2700000" algn="tl">
                    <a:srgbClr val="000000">
                      <a:alpha val="43137"/>
                    </a:srgbClr>
                  </a:outerShdw>
                </a:effectLst>
              </a:rPr>
              <a:t>Bible translations</a:t>
            </a:r>
          </a:p>
          <a:p>
            <a:pPr marL="914400" lvl="2" indent="-457200" eaLnBrk="1" hangingPunct="1">
              <a:spcBef>
                <a:spcPts val="0"/>
              </a:spcBef>
              <a:spcAft>
                <a:spcPts val="0"/>
              </a:spcAft>
              <a:buClr>
                <a:srgbClr val="92D050"/>
              </a:buClr>
            </a:pPr>
            <a:r>
              <a:rPr lang="en-US" altLang="en-US" sz="2900" dirty="0">
                <a:effectLst>
                  <a:outerShdw blurRad="38100" dist="38100" dir="2700000" algn="tl">
                    <a:srgbClr val="000000">
                      <a:alpha val="43137"/>
                    </a:srgbClr>
                  </a:outerShdw>
                </a:effectLst>
              </a:rPr>
              <a:t>Literacy</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Basis for the American system of governance</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Five </a:t>
            </a:r>
            <a:r>
              <a:rPr lang="en-US" altLang="en-US" sz="2900" i="1" dirty="0" err="1">
                <a:effectLst>
                  <a:outerShdw blurRad="38100" dist="38100" dir="2700000" algn="tl">
                    <a:srgbClr val="000000">
                      <a:alpha val="43137"/>
                    </a:srgbClr>
                  </a:outerShdw>
                </a:effectLst>
              </a:rPr>
              <a:t>solas</a:t>
            </a:r>
            <a:endParaRPr lang="en-US" altLang="en-US" sz="2900" i="1" dirty="0">
              <a:effectLst>
                <a:outerShdw blurRad="38100" dist="38100" dir="2700000" algn="tl">
                  <a:srgbClr val="000000">
                    <a:alpha val="43137"/>
                  </a:srgbClr>
                </a:outerShdw>
              </a:effectLst>
            </a:endParaRP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Rejection of celibacy of the priesthood</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The ultimate sacrifice</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Rejoice</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00778" y="5710407"/>
            <a:ext cx="1499382" cy="979953"/>
          </a:xfrm>
          <a:prstGeom prst="rect">
            <a:avLst/>
          </a:prstGeom>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19745" y="965249"/>
            <a:ext cx="1629652" cy="1422301"/>
          </a:xfrm>
          <a:prstGeom prst="rect">
            <a:avLst/>
          </a:prstGeom>
        </p:spPr>
      </p:pic>
      <p:sp>
        <p:nvSpPr>
          <p:cNvPr id="8" name="Rectangle 6">
            <a:extLst>
              <a:ext uri="{FF2B5EF4-FFF2-40B4-BE49-F238E27FC236}">
                <a16:creationId xmlns:a16="http://schemas.microsoft.com/office/drawing/2014/main" id="{EB0491BC-15E0-40A9-AC9D-2C134CC76BE2}"/>
              </a:ext>
            </a:extLst>
          </p:cNvPr>
          <p:cNvSpPr>
            <a:spLocks noGrp="1" noChangeArrowheads="1"/>
          </p:cNvSpPr>
          <p:nvPr>
            <p:ph type="title"/>
          </p:nvPr>
        </p:nvSpPr>
        <p:spPr>
          <a:xfrm>
            <a:off x="114300" y="228600"/>
            <a:ext cx="9029700" cy="6096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IV. Contribution of the Protestant Reformers</a:t>
            </a:r>
          </a:p>
        </p:txBody>
      </p:sp>
    </p:spTree>
    <p:extLst>
      <p:ext uri="{BB962C8B-B14F-4D97-AF65-F5344CB8AC3E}">
        <p14:creationId xmlns:p14="http://schemas.microsoft.com/office/powerpoint/2010/main" val="4206251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3" y="163513"/>
            <a:ext cx="8791575" cy="6530975"/>
          </a:xfrm>
          <a:prstGeom prst="rect">
            <a:avLst/>
          </a:prstGeom>
          <a:noFill/>
          <a:ln w="38100">
            <a:solidFill>
              <a:srgbClr val="0000FF"/>
            </a:solidFill>
            <a:miter lim="800000"/>
            <a:headEnd/>
            <a:tailEnd/>
          </a:ln>
        </p:spPr>
      </p:pic>
      <p:sp>
        <p:nvSpPr>
          <p:cNvPr id="134147" name="Rectangle 1"/>
          <p:cNvSpPr>
            <a:spLocks noChangeArrowheads="1"/>
          </p:cNvSpPr>
          <p:nvPr/>
        </p:nvSpPr>
        <p:spPr bwMode="auto">
          <a:xfrm>
            <a:off x="457200" y="163516"/>
            <a:ext cx="8229600" cy="3400931"/>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Mark 7:13 (NASB)</a:t>
            </a:r>
          </a:p>
          <a:p>
            <a:pPr algn="just">
              <a:spcBef>
                <a:spcPts val="600"/>
              </a:spcBef>
              <a:spcAft>
                <a:spcPts val="600"/>
              </a:spcAft>
            </a:pPr>
            <a:r>
              <a:rPr lang="en-US" sz="4000" dirty="0">
                <a:latin typeface="Calibri" panose="020F0502020204030204" pitchFamily="34" charset="0"/>
                <a:cs typeface="Calibri" panose="020F0502020204030204" pitchFamily="34" charset="0"/>
              </a:rPr>
              <a:t>“</a:t>
            </a:r>
            <a:r>
              <a:rPr lang="en-US" sz="4000" i="1" dirty="0">
                <a:latin typeface="Calibri" panose="020F0502020204030204" pitchFamily="34" charset="0"/>
              </a:rPr>
              <a:t>thus</a:t>
            </a:r>
            <a:r>
              <a:rPr lang="en-US" sz="4000" dirty="0">
                <a:latin typeface="Calibri" panose="020F0502020204030204" pitchFamily="34" charset="0"/>
              </a:rPr>
              <a:t> invalidating the word of God by your tradition which you have handed down; and you do many things such as that.”</a:t>
            </a:r>
            <a:endParaRPr lang="en-US" altLang="en-US" sz="4000" dirty="0">
              <a:latin typeface="Calibri" panose="020F0502020204030204" pitchFamily="34" charset="0"/>
            </a:endParaRPr>
          </a:p>
        </p:txBody>
      </p:sp>
    </p:spTree>
    <p:extLst>
      <p:ext uri="{BB962C8B-B14F-4D97-AF65-F5344CB8AC3E}">
        <p14:creationId xmlns:p14="http://schemas.microsoft.com/office/powerpoint/2010/main" val="13381317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ctrTitle" sz="quarter" idx="4294967295"/>
          </p:nvPr>
        </p:nvSpPr>
        <p:spPr>
          <a:xfrm>
            <a:off x="2362200" y="1600200"/>
            <a:ext cx="6477000" cy="5105400"/>
          </a:xfrm>
        </p:spPr>
        <p:txBody>
          <a:bodyPr anchor="t"/>
          <a:lstStyle/>
          <a:p>
            <a:pPr algn="just" eaLnBrk="1" hangingPunct="1">
              <a:lnSpc>
                <a:spcPct val="100000"/>
              </a:lnSpc>
            </a:pPr>
            <a:r>
              <a:rPr lang="en-US" sz="3200" dirty="0">
                <a:solidFill>
                  <a:srgbClr val="FFFFCC"/>
                </a:solidFill>
              </a:rPr>
              <a:t>“Unless I am convinced by Scripture and plain reason - I do not accept the authority of the popes and councils, for they have contradicted each other - my conscience is captive to the Word of God. I cannot and I will not recant anything for to go against conscience is neither right nor safe. God help me. Amen.</a:t>
            </a:r>
            <a:r>
              <a:rPr lang="en-US" sz="3200" dirty="0">
                <a:solidFill>
                  <a:srgbClr val="FFFFCC"/>
                </a:solidFill>
                <a:effectLst>
                  <a:outerShdw blurRad="38100" dist="38100" dir="2700000" algn="tl">
                    <a:srgbClr val="000000">
                      <a:alpha val="43137"/>
                    </a:srgbClr>
                  </a:outerShdw>
                </a:effectLst>
              </a:rPr>
              <a:t>”</a:t>
            </a:r>
            <a:endParaRPr lang="en-US" altLang="en-US" sz="3200" dirty="0">
              <a:solidFill>
                <a:srgbClr val="FFFFCC"/>
              </a:solidFill>
              <a:cs typeface="Calibri" panose="020F0502020204030204" pitchFamily="34" charset="0"/>
            </a:endParaRPr>
          </a:p>
        </p:txBody>
      </p:sp>
      <p:sp>
        <p:nvSpPr>
          <p:cNvPr id="15363" name="Rectangle 3"/>
          <p:cNvSpPr>
            <a:spLocks noGrp="1" noChangeArrowheads="1"/>
          </p:cNvSpPr>
          <p:nvPr>
            <p:ph type="subTitle" sz="quarter" idx="4294967295"/>
          </p:nvPr>
        </p:nvSpPr>
        <p:spPr>
          <a:xfrm>
            <a:off x="1600200" y="228600"/>
            <a:ext cx="5943600" cy="1181100"/>
          </a:xfrm>
        </p:spPr>
        <p:txBody>
          <a:bodyPr/>
          <a:lstStyle/>
          <a:p>
            <a:pPr marL="0" indent="0" algn="ctr">
              <a:spcBef>
                <a:spcPct val="0"/>
              </a:spcBef>
              <a:spcAft>
                <a:spcPts val="600"/>
              </a:spcAft>
              <a:buNone/>
              <a:defRPr/>
            </a:pPr>
            <a:r>
              <a:rPr lang="en-US" sz="3600" kern="1200" dirty="0">
                <a:solidFill>
                  <a:srgbClr val="00FFFF"/>
                </a:solidFill>
                <a:effectLst>
                  <a:outerShdw blurRad="38100" dist="38100" dir="2700000" algn="tl">
                    <a:srgbClr val="000000">
                      <a:alpha val="43137"/>
                    </a:srgbClr>
                  </a:outerShdw>
                </a:effectLst>
              </a:rPr>
              <a:t>Martin Luther</a:t>
            </a:r>
          </a:p>
          <a:p>
            <a:pPr marL="0" indent="0" algn="ctr" eaLnBrk="1" hangingPunct="1">
              <a:buNone/>
              <a:defRPr/>
            </a:pPr>
            <a:r>
              <a:rPr lang="en-US" sz="1800" dirty="0"/>
              <a:t>Luther at the Imperial Diet of Worms (1521)</a:t>
            </a:r>
            <a:endParaRPr lang="en-US" sz="1600" dirty="0"/>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1000" y="1752600"/>
            <a:ext cx="1828800" cy="1828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806546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ctrTitle" sz="quarter" idx="4294967295"/>
          </p:nvPr>
        </p:nvSpPr>
        <p:spPr>
          <a:xfrm>
            <a:off x="2362200" y="1600200"/>
            <a:ext cx="6477000" cy="4114800"/>
          </a:xfrm>
        </p:spPr>
        <p:txBody>
          <a:bodyPr anchor="t"/>
          <a:lstStyle/>
          <a:p>
            <a:pPr algn="just" eaLnBrk="1" hangingPunct="1">
              <a:lnSpc>
                <a:spcPct val="100000"/>
              </a:lnSpc>
            </a:pPr>
            <a:r>
              <a:rPr lang="en-US" sz="3200" dirty="0">
                <a:solidFill>
                  <a:srgbClr val="FFFFCC"/>
                </a:solidFill>
              </a:rPr>
              <a:t>“I ask for the Scripture, and Eck offers me the Fathers. I ask for the sun, and he shows me his lanterns. I ask, ‘where is your Scripture proof?’ and he adduces Ambrose and Cyril…With all due respect to the Fathers, I prefer the authority of Scripture.”</a:t>
            </a:r>
            <a:endParaRPr lang="en-US" altLang="en-US" sz="3200" dirty="0">
              <a:solidFill>
                <a:srgbClr val="FFFFCC"/>
              </a:solidFill>
            </a:endParaRPr>
          </a:p>
        </p:txBody>
      </p:sp>
      <p:sp>
        <p:nvSpPr>
          <p:cNvPr id="15363" name="Rectangle 3"/>
          <p:cNvSpPr>
            <a:spLocks noGrp="1" noChangeArrowheads="1"/>
          </p:cNvSpPr>
          <p:nvPr>
            <p:ph type="subTitle" sz="quarter" idx="4294967295"/>
          </p:nvPr>
        </p:nvSpPr>
        <p:spPr>
          <a:xfrm>
            <a:off x="647700" y="228600"/>
            <a:ext cx="7848600" cy="1181100"/>
          </a:xfrm>
        </p:spPr>
        <p:txBody>
          <a:bodyPr/>
          <a:lstStyle/>
          <a:p>
            <a:pPr marL="0" indent="0" algn="ctr">
              <a:spcBef>
                <a:spcPct val="0"/>
              </a:spcBef>
              <a:spcAft>
                <a:spcPts val="600"/>
              </a:spcAft>
              <a:buNone/>
              <a:defRPr/>
            </a:pPr>
            <a:r>
              <a:rPr lang="en-US" sz="3600" kern="1200" dirty="0">
                <a:solidFill>
                  <a:srgbClr val="00FFFF"/>
                </a:solidFill>
                <a:effectLst>
                  <a:outerShdw blurRad="38100" dist="38100" dir="2700000" algn="tl">
                    <a:srgbClr val="000000">
                      <a:alpha val="43137"/>
                    </a:srgbClr>
                  </a:outerShdw>
                </a:effectLst>
              </a:rPr>
              <a:t>Martin Luther</a:t>
            </a:r>
          </a:p>
          <a:p>
            <a:pPr marL="0" indent="0" algn="ctr" eaLnBrk="1" hangingPunct="1">
              <a:buNone/>
              <a:defRPr/>
            </a:pPr>
            <a:r>
              <a:rPr lang="en-US" sz="1600" dirty="0">
                <a:effectLst>
                  <a:outerShdw blurRad="38100" dist="38100" dir="2700000" algn="tl">
                    <a:srgbClr val="000000">
                      <a:alpha val="43137"/>
                    </a:srgbClr>
                  </a:outerShdw>
                </a:effectLst>
                <a:cs typeface="Calibri" panose="020F0502020204030204" pitchFamily="34" charset="0"/>
              </a:rPr>
              <a:t>Quoted by F.W. Farrar, </a:t>
            </a:r>
            <a:r>
              <a:rPr lang="en-US" sz="1600" i="1" dirty="0">
                <a:effectLst>
                  <a:outerShdw blurRad="38100" dist="38100" dir="2700000" algn="tl">
                    <a:srgbClr val="000000">
                      <a:alpha val="43137"/>
                    </a:srgbClr>
                  </a:outerShdw>
                </a:effectLst>
                <a:cs typeface="Calibri" panose="020F0502020204030204" pitchFamily="34" charset="0"/>
              </a:rPr>
              <a:t>History of interpretation</a:t>
            </a:r>
            <a:r>
              <a:rPr lang="en-US" sz="1600" dirty="0">
                <a:effectLst>
                  <a:outerShdw blurRad="38100" dist="38100" dir="2700000" algn="tl">
                    <a:srgbClr val="000000">
                      <a:alpha val="43137"/>
                    </a:srgbClr>
                  </a:outerShdw>
                </a:effectLst>
                <a:cs typeface="Calibri" panose="020F0502020204030204" pitchFamily="34" charset="0"/>
              </a:rPr>
              <a:t> (NY: E.P. Dutton and Company, 1886), 327.</a:t>
            </a:r>
            <a:endParaRPr lang="en-US" sz="1600" dirty="0"/>
          </a:p>
        </p:txBody>
      </p:sp>
      <p:pic>
        <p:nvPicPr>
          <p:cNvPr id="5" name="Picture 4">
            <a:extLst>
              <a:ext uri="{FF2B5EF4-FFF2-40B4-BE49-F238E27FC236}">
                <a16:creationId xmlns:a16="http://schemas.microsoft.com/office/drawing/2014/main" id="{EAD549A0-B9B0-4E5A-934D-E8869F728A7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1000" y="1752600"/>
            <a:ext cx="1828800" cy="1828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09222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134147" name="Rectangle 1"/>
          <p:cNvSpPr>
            <a:spLocks noChangeArrowheads="1"/>
          </p:cNvSpPr>
          <p:nvPr/>
        </p:nvSpPr>
        <p:spPr bwMode="auto">
          <a:xfrm>
            <a:off x="457201" y="163516"/>
            <a:ext cx="8229600" cy="3939540"/>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16:18 (NASB)</a:t>
            </a:r>
          </a:p>
          <a:p>
            <a:pPr algn="just">
              <a:spcBef>
                <a:spcPts val="600"/>
              </a:spcBef>
              <a:spcAft>
                <a:spcPts val="600"/>
              </a:spcAft>
            </a:pP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4000" dirty="0">
                <a:effectLst>
                  <a:outerShdw blurRad="38100" dist="38100" dir="2700000" algn="tl">
                    <a:srgbClr val="000000">
                      <a:alpha val="43137"/>
                    </a:srgbClr>
                  </a:outerShdw>
                </a:effectLst>
                <a:latin typeface="Calibri" panose="020F0502020204030204" pitchFamily="34" charset="0"/>
              </a:rPr>
              <a:t>I also say to you that you are </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rPr>
              <a:t>Peter (</a:t>
            </a:r>
            <a:r>
              <a:rPr lang="en-US" sz="4000" b="1" i="1" u="sng" dirty="0" err="1">
                <a:solidFill>
                  <a:srgbClr val="FFFFCC"/>
                </a:solidFill>
                <a:effectLst>
                  <a:outerShdw blurRad="38100" dist="38100" dir="2700000" algn="tl">
                    <a:srgbClr val="000000">
                      <a:alpha val="43137"/>
                    </a:srgbClr>
                  </a:outerShdw>
                </a:effectLst>
                <a:latin typeface="Calibri" panose="020F0502020204030204" pitchFamily="34" charset="0"/>
              </a:rPr>
              <a:t>petros</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rPr>
              <a:t>, masculine, little stone)</a:t>
            </a:r>
            <a:r>
              <a:rPr lang="en-US" sz="4000" dirty="0">
                <a:effectLst>
                  <a:outerShdw blurRad="38100" dist="38100" dir="2700000" algn="tl">
                    <a:srgbClr val="000000">
                      <a:alpha val="43137"/>
                    </a:srgbClr>
                  </a:outerShdw>
                </a:effectLst>
                <a:latin typeface="Calibri" panose="020F0502020204030204" pitchFamily="34" charset="0"/>
              </a:rPr>
              <a:t>, and upon </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rPr>
              <a:t>this rock (</a:t>
            </a:r>
            <a:r>
              <a:rPr lang="en-US" sz="4000" b="1" u="sng" dirty="0" err="1">
                <a:solidFill>
                  <a:srgbClr val="FFFFCC"/>
                </a:solidFill>
                <a:effectLst>
                  <a:outerShdw blurRad="38100" dist="38100" dir="2700000" algn="tl">
                    <a:srgbClr val="000000">
                      <a:alpha val="43137"/>
                    </a:srgbClr>
                  </a:outerShdw>
                </a:effectLst>
                <a:latin typeface="Calibri" panose="020F0502020204030204" pitchFamily="34" charset="0"/>
              </a:rPr>
              <a:t>petra</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rPr>
              <a:t>, feminine, large stone)</a:t>
            </a:r>
            <a:r>
              <a:rPr lang="en-US" sz="4000" dirty="0">
                <a:effectLst>
                  <a:outerShdw blurRad="38100" dist="38100" dir="2700000" algn="tl">
                    <a:srgbClr val="000000">
                      <a:alpha val="43137"/>
                    </a:srgbClr>
                  </a:outerShdw>
                </a:effectLst>
                <a:latin typeface="Calibri" panose="020F0502020204030204" pitchFamily="34" charset="0"/>
              </a:rPr>
              <a:t> I will build My church; and the gates of Hades will not overpower it.”</a:t>
            </a:r>
            <a:endParaRPr lang="en-US" altLang="en-US" sz="4000" dirty="0">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15477400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7"/>
          <p:cNvSpPr>
            <a:spLocks noGrp="1" noChangeArrowheads="1"/>
          </p:cNvSpPr>
          <p:nvPr>
            <p:ph type="body" idx="1"/>
          </p:nvPr>
        </p:nvSpPr>
        <p:spPr>
          <a:xfrm>
            <a:off x="857543" y="838200"/>
            <a:ext cx="7315200" cy="5666032"/>
          </a:xfrm>
        </p:spPr>
        <p:txBody>
          <a:bodyPr/>
          <a:lstStyle/>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Preparation of the Reformers</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Emphasis on literal interpretation</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Denunciation of allegorization</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Rejection of church tradition as a guide</a:t>
            </a:r>
          </a:p>
          <a:p>
            <a:pPr marL="457200" indent="-457200" eaLnBrk="1" hangingPunct="1">
              <a:spcBef>
                <a:spcPts val="0"/>
              </a:spcBef>
              <a:spcAft>
                <a:spcPts val="0"/>
              </a:spcAft>
              <a:buClr>
                <a:srgbClr val="FF66FF"/>
              </a:buClr>
              <a:buFont typeface="+mj-lt"/>
              <a:buAutoNum type="alphaUcPeriod"/>
            </a:pPr>
            <a:r>
              <a:rPr lang="en-US" altLang="en-US" sz="2900" b="1" u="sng" dirty="0">
                <a:solidFill>
                  <a:srgbClr val="FFFFCC"/>
                </a:solidFill>
                <a:effectLst>
                  <a:outerShdw blurRad="38100" dist="38100" dir="2700000" algn="tl">
                    <a:srgbClr val="000000">
                      <a:alpha val="43137"/>
                    </a:srgbClr>
                  </a:outerShdw>
                </a:effectLst>
              </a:rPr>
              <a:t>Priesthood of all believers</a:t>
            </a:r>
          </a:p>
          <a:p>
            <a:pPr marL="914400" lvl="2" indent="-457200" eaLnBrk="1" hangingPunct="1">
              <a:spcBef>
                <a:spcPts val="0"/>
              </a:spcBef>
              <a:spcAft>
                <a:spcPts val="0"/>
              </a:spcAft>
              <a:buClr>
                <a:srgbClr val="92D050"/>
              </a:buClr>
            </a:pPr>
            <a:r>
              <a:rPr lang="en-US" altLang="en-US" sz="2900" dirty="0">
                <a:effectLst>
                  <a:outerShdw blurRad="38100" dist="38100" dir="2700000" algn="tl">
                    <a:srgbClr val="000000">
                      <a:alpha val="43137"/>
                    </a:srgbClr>
                  </a:outerShdw>
                </a:effectLst>
              </a:rPr>
              <a:t>Bible translations</a:t>
            </a:r>
          </a:p>
          <a:p>
            <a:pPr marL="914400" lvl="2" indent="-457200" eaLnBrk="1" hangingPunct="1">
              <a:spcBef>
                <a:spcPts val="0"/>
              </a:spcBef>
              <a:spcAft>
                <a:spcPts val="0"/>
              </a:spcAft>
              <a:buClr>
                <a:srgbClr val="92D050"/>
              </a:buClr>
            </a:pPr>
            <a:r>
              <a:rPr lang="en-US" altLang="en-US" sz="2900" dirty="0">
                <a:effectLst>
                  <a:outerShdw blurRad="38100" dist="38100" dir="2700000" algn="tl">
                    <a:srgbClr val="000000">
                      <a:alpha val="43137"/>
                    </a:srgbClr>
                  </a:outerShdw>
                </a:effectLst>
              </a:rPr>
              <a:t>Literacy</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Basis for the American system of governance</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Five </a:t>
            </a:r>
            <a:r>
              <a:rPr lang="en-US" altLang="en-US" sz="2900" i="1" dirty="0" err="1">
                <a:effectLst>
                  <a:outerShdw blurRad="38100" dist="38100" dir="2700000" algn="tl">
                    <a:srgbClr val="000000">
                      <a:alpha val="43137"/>
                    </a:srgbClr>
                  </a:outerShdw>
                </a:effectLst>
              </a:rPr>
              <a:t>solas</a:t>
            </a:r>
            <a:endParaRPr lang="en-US" altLang="en-US" sz="2900" i="1" dirty="0">
              <a:effectLst>
                <a:outerShdw blurRad="38100" dist="38100" dir="2700000" algn="tl">
                  <a:srgbClr val="000000">
                    <a:alpha val="43137"/>
                  </a:srgbClr>
                </a:outerShdw>
              </a:effectLst>
            </a:endParaRP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Rejection of celibacy of the priesthood</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The ultimate sacrifice</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Rejoice</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00778" y="5710407"/>
            <a:ext cx="1499382" cy="979953"/>
          </a:xfrm>
          <a:prstGeom prst="rect">
            <a:avLst/>
          </a:prstGeom>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19745" y="965249"/>
            <a:ext cx="1629652" cy="1422301"/>
          </a:xfrm>
          <a:prstGeom prst="rect">
            <a:avLst/>
          </a:prstGeom>
        </p:spPr>
      </p:pic>
      <p:sp>
        <p:nvSpPr>
          <p:cNvPr id="8" name="Rectangle 6">
            <a:extLst>
              <a:ext uri="{FF2B5EF4-FFF2-40B4-BE49-F238E27FC236}">
                <a16:creationId xmlns:a16="http://schemas.microsoft.com/office/drawing/2014/main" id="{82E4D7A6-A28B-41E9-9FCD-7F3F7F0C369E}"/>
              </a:ext>
            </a:extLst>
          </p:cNvPr>
          <p:cNvSpPr>
            <a:spLocks noGrp="1" noChangeArrowheads="1"/>
          </p:cNvSpPr>
          <p:nvPr>
            <p:ph type="title"/>
          </p:nvPr>
        </p:nvSpPr>
        <p:spPr>
          <a:xfrm>
            <a:off x="114300" y="228600"/>
            <a:ext cx="9029700" cy="6096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IV. Contribution of the Protestant Reformers</a:t>
            </a:r>
          </a:p>
        </p:txBody>
      </p:sp>
    </p:spTree>
    <p:extLst>
      <p:ext uri="{BB962C8B-B14F-4D97-AF65-F5344CB8AC3E}">
        <p14:creationId xmlns:p14="http://schemas.microsoft.com/office/powerpoint/2010/main" val="1784370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134147" name="Rectangle 1"/>
          <p:cNvSpPr>
            <a:spLocks noChangeArrowheads="1"/>
          </p:cNvSpPr>
          <p:nvPr/>
        </p:nvSpPr>
        <p:spPr bwMode="auto">
          <a:xfrm>
            <a:off x="457201" y="163516"/>
            <a:ext cx="8229600" cy="3400931"/>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1:6 (NASB)</a:t>
            </a:r>
          </a:p>
          <a:p>
            <a:pPr algn="just">
              <a:spcBef>
                <a:spcPts val="600"/>
              </a:spcBef>
              <a:spcAft>
                <a:spcPts val="600"/>
              </a:spcAft>
            </a:pPr>
            <a:r>
              <a:rPr lang="en-US" sz="4000" dirty="0">
                <a:latin typeface="Calibri" panose="020F0502020204030204" pitchFamily="34" charset="0"/>
                <a:cs typeface="Calibri" panose="020F0502020204030204" pitchFamily="34" charset="0"/>
              </a:rPr>
              <a:t>“</a:t>
            </a:r>
            <a:r>
              <a:rPr lang="en-US" sz="4000" dirty="0">
                <a:latin typeface="Calibri" panose="020F0502020204030204" pitchFamily="34" charset="0"/>
              </a:rPr>
              <a:t>and He has made us </a:t>
            </a:r>
            <a:r>
              <a:rPr lang="en-US" sz="4000" i="1" dirty="0">
                <a:latin typeface="Calibri" panose="020F0502020204030204" pitchFamily="34" charset="0"/>
              </a:rPr>
              <a:t>to be</a:t>
            </a:r>
            <a:r>
              <a:rPr lang="en-US" sz="4000" dirty="0">
                <a:latin typeface="Calibri" panose="020F0502020204030204" pitchFamily="34" charset="0"/>
              </a:rPr>
              <a:t> a kingdom, priests to His God and Father—to Him </a:t>
            </a:r>
            <a:r>
              <a:rPr lang="en-US" sz="4000" i="1" dirty="0">
                <a:latin typeface="Calibri" panose="020F0502020204030204" pitchFamily="34" charset="0"/>
              </a:rPr>
              <a:t>be</a:t>
            </a:r>
            <a:r>
              <a:rPr lang="en-US" sz="4000" dirty="0">
                <a:latin typeface="Calibri" panose="020F0502020204030204" pitchFamily="34" charset="0"/>
              </a:rPr>
              <a:t> the glory and the dominion forever and ever. Amen.”</a:t>
            </a:r>
            <a:endParaRPr lang="en-US" altLang="en-US" sz="4000" dirty="0">
              <a:latin typeface="Calibri" panose="020F0502020204030204" pitchFamily="34" charset="0"/>
            </a:endParaRPr>
          </a:p>
        </p:txBody>
      </p:sp>
    </p:spTree>
    <p:extLst>
      <p:ext uri="{BB962C8B-B14F-4D97-AF65-F5344CB8AC3E}">
        <p14:creationId xmlns:p14="http://schemas.microsoft.com/office/powerpoint/2010/main" val="844509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276600" y="228600"/>
            <a:ext cx="2590800" cy="6858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Overview</a:t>
            </a:r>
          </a:p>
        </p:txBody>
      </p:sp>
      <p:sp>
        <p:nvSpPr>
          <p:cNvPr id="17411" name="Rectangle 7"/>
          <p:cNvSpPr>
            <a:spLocks noGrp="1" noChangeArrowheads="1"/>
          </p:cNvSpPr>
          <p:nvPr>
            <p:ph type="body" idx="1"/>
          </p:nvPr>
        </p:nvSpPr>
        <p:spPr>
          <a:xfrm>
            <a:off x="723900" y="1143000"/>
            <a:ext cx="7696200" cy="4800600"/>
          </a:xfrm>
        </p:spPr>
        <p:txBody>
          <a:bodyPr/>
          <a:lstStyle/>
          <a:p>
            <a:pPr marL="684213" indent="-684213">
              <a:spcBef>
                <a:spcPts val="600"/>
              </a:spcBef>
              <a:spcAft>
                <a:spcPts val="600"/>
              </a:spcAft>
              <a:buClr>
                <a:srgbClr val="66FFFF"/>
              </a:buClr>
            </a:pPr>
            <a:r>
              <a:rPr lang="en-US" altLang="en-US" b="1" u="sng" dirty="0">
                <a:solidFill>
                  <a:schemeClr val="tx2"/>
                </a:solidFill>
                <a:effectLst>
                  <a:outerShdw blurRad="38100" dist="38100" dir="2700000" algn="tl">
                    <a:srgbClr val="000000">
                      <a:alpha val="43137"/>
                    </a:srgbClr>
                  </a:outerShdw>
                </a:effectLst>
              </a:rPr>
              <a:t>THE EARLY CHURCH</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Alexandrian eclipse</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Dark Ages</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contribution of the Protestant Reformers </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Reformers’ incomplete revolution</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Reformed Theology today</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Dispensationalism &amp; the completed revolution</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Looking back 500 years later</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77425" y="457200"/>
            <a:ext cx="2620057" cy="2286000"/>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71855" y="5257800"/>
            <a:ext cx="2195293" cy="1436757"/>
          </a:xfrm>
          <a:prstGeom prst="rect">
            <a:avLst/>
          </a:prstGeom>
        </p:spPr>
      </p:pic>
    </p:spTree>
    <p:extLst>
      <p:ext uri="{BB962C8B-B14F-4D97-AF65-F5344CB8AC3E}">
        <p14:creationId xmlns:p14="http://schemas.microsoft.com/office/powerpoint/2010/main" val="9131631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7"/>
          <p:cNvSpPr>
            <a:spLocks noGrp="1" noChangeArrowheads="1"/>
          </p:cNvSpPr>
          <p:nvPr>
            <p:ph type="body" idx="1"/>
          </p:nvPr>
        </p:nvSpPr>
        <p:spPr>
          <a:xfrm>
            <a:off x="857543" y="838200"/>
            <a:ext cx="7315200" cy="5666032"/>
          </a:xfrm>
        </p:spPr>
        <p:txBody>
          <a:bodyPr/>
          <a:lstStyle/>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Preparation of the Reformers</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Emphasis on literal interpretation</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Denunciation of allegorization</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Rejection of church tradition as a guide</a:t>
            </a:r>
          </a:p>
          <a:p>
            <a:pPr marL="457200" indent="-457200" eaLnBrk="1" hangingPunct="1">
              <a:spcBef>
                <a:spcPts val="0"/>
              </a:spcBef>
              <a:spcAft>
                <a:spcPts val="0"/>
              </a:spcAft>
              <a:buClr>
                <a:srgbClr val="FF66FF"/>
              </a:buClr>
              <a:buFont typeface="+mj-lt"/>
              <a:buAutoNum type="alphaUcPeriod"/>
            </a:pPr>
            <a:r>
              <a:rPr lang="en-US" altLang="en-US" sz="2900" b="1" dirty="0">
                <a:solidFill>
                  <a:srgbClr val="FFFFCC"/>
                </a:solidFill>
                <a:effectLst>
                  <a:outerShdw blurRad="38100" dist="38100" dir="2700000" algn="tl">
                    <a:srgbClr val="000000">
                      <a:alpha val="43137"/>
                    </a:srgbClr>
                  </a:outerShdw>
                </a:effectLst>
              </a:rPr>
              <a:t>Priesthood of all believers</a:t>
            </a:r>
          </a:p>
          <a:p>
            <a:pPr marL="914400" lvl="2" indent="-457200" eaLnBrk="1" hangingPunct="1">
              <a:spcBef>
                <a:spcPts val="0"/>
              </a:spcBef>
              <a:spcAft>
                <a:spcPts val="0"/>
              </a:spcAft>
              <a:buClr>
                <a:srgbClr val="92D050"/>
              </a:buClr>
            </a:pPr>
            <a:r>
              <a:rPr lang="en-US" altLang="en-US" sz="2900" b="1" u="sng" dirty="0">
                <a:solidFill>
                  <a:srgbClr val="FFFFCC"/>
                </a:solidFill>
                <a:effectLst>
                  <a:outerShdw blurRad="38100" dist="38100" dir="2700000" algn="tl">
                    <a:srgbClr val="000000">
                      <a:alpha val="43137"/>
                    </a:srgbClr>
                  </a:outerShdw>
                </a:effectLst>
              </a:rPr>
              <a:t>Bible translations</a:t>
            </a:r>
          </a:p>
          <a:p>
            <a:pPr marL="914400" lvl="2" indent="-457200" eaLnBrk="1" hangingPunct="1">
              <a:spcBef>
                <a:spcPts val="0"/>
              </a:spcBef>
              <a:spcAft>
                <a:spcPts val="0"/>
              </a:spcAft>
              <a:buClr>
                <a:srgbClr val="92D050"/>
              </a:buClr>
            </a:pPr>
            <a:r>
              <a:rPr lang="en-US" altLang="en-US" sz="2900" dirty="0">
                <a:effectLst>
                  <a:outerShdw blurRad="38100" dist="38100" dir="2700000" algn="tl">
                    <a:srgbClr val="000000">
                      <a:alpha val="43137"/>
                    </a:srgbClr>
                  </a:outerShdw>
                </a:effectLst>
              </a:rPr>
              <a:t>Literacy</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Basis for the American system of governance</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Five </a:t>
            </a:r>
            <a:r>
              <a:rPr lang="en-US" altLang="en-US" sz="2900" i="1" dirty="0" err="1">
                <a:effectLst>
                  <a:outerShdw blurRad="38100" dist="38100" dir="2700000" algn="tl">
                    <a:srgbClr val="000000">
                      <a:alpha val="43137"/>
                    </a:srgbClr>
                  </a:outerShdw>
                </a:effectLst>
              </a:rPr>
              <a:t>solas</a:t>
            </a:r>
            <a:endParaRPr lang="en-US" altLang="en-US" sz="2900" i="1" dirty="0">
              <a:effectLst>
                <a:outerShdw blurRad="38100" dist="38100" dir="2700000" algn="tl">
                  <a:srgbClr val="000000">
                    <a:alpha val="43137"/>
                  </a:srgbClr>
                </a:outerShdw>
              </a:effectLst>
            </a:endParaRP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Rejection of celibacy of the priesthood</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The ultimate sacrifice</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Rejoice</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00778" y="5710407"/>
            <a:ext cx="1499382" cy="979953"/>
          </a:xfrm>
          <a:prstGeom prst="rect">
            <a:avLst/>
          </a:prstGeom>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19745" y="965249"/>
            <a:ext cx="1629652" cy="1422301"/>
          </a:xfrm>
          <a:prstGeom prst="rect">
            <a:avLst/>
          </a:prstGeom>
        </p:spPr>
      </p:pic>
      <p:sp>
        <p:nvSpPr>
          <p:cNvPr id="8" name="Rectangle 6">
            <a:extLst>
              <a:ext uri="{FF2B5EF4-FFF2-40B4-BE49-F238E27FC236}">
                <a16:creationId xmlns:a16="http://schemas.microsoft.com/office/drawing/2014/main" id="{F53580E8-6DA9-4558-AB09-763513BFFE39}"/>
              </a:ext>
            </a:extLst>
          </p:cNvPr>
          <p:cNvSpPr>
            <a:spLocks noGrp="1" noChangeArrowheads="1"/>
          </p:cNvSpPr>
          <p:nvPr>
            <p:ph type="title"/>
          </p:nvPr>
        </p:nvSpPr>
        <p:spPr>
          <a:xfrm>
            <a:off x="114300" y="228600"/>
            <a:ext cx="9029700" cy="6096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IV. Contribution of the Protestant Reformers</a:t>
            </a:r>
          </a:p>
        </p:txBody>
      </p:sp>
    </p:spTree>
    <p:extLst>
      <p:ext uri="{BB962C8B-B14F-4D97-AF65-F5344CB8AC3E}">
        <p14:creationId xmlns:p14="http://schemas.microsoft.com/office/powerpoint/2010/main" val="38907941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398B2C2-A1C0-42FB-8992-EC27E6ACA038}"/>
              </a:ext>
            </a:extLst>
          </p:cNvPr>
          <p:cNvSpPr>
            <a:spLocks noGrp="1"/>
          </p:cNvSpPr>
          <p:nvPr>
            <p:ph type="sldNum" sz="quarter" idx="12"/>
          </p:nvPr>
        </p:nvSpPr>
        <p:spPr/>
        <p:txBody>
          <a:bodyPr/>
          <a:lstStyle/>
          <a:p>
            <a:pPr>
              <a:defRPr/>
            </a:pPr>
            <a:fld id="{C02DFD5B-8FD4-43B8-BC86-4E352B490EB1}" type="slidenum">
              <a:rPr lang="en-US" altLang="en-US" smtClean="0"/>
              <a:pPr>
                <a:defRPr/>
              </a:pPr>
              <a:t>41</a:t>
            </a:fld>
            <a:endParaRPr lang="en-US" altLang="en-US"/>
          </a:p>
        </p:txBody>
      </p:sp>
      <p:pic>
        <p:nvPicPr>
          <p:cNvPr id="6" name="Picture 5">
            <a:extLst>
              <a:ext uri="{FF2B5EF4-FFF2-40B4-BE49-F238E27FC236}">
                <a16:creationId xmlns:a16="http://schemas.microsoft.com/office/drawing/2014/main" id="{0B0F2CEA-DC6D-4D18-9D5A-8EA32EC2CF5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8600" y="171450"/>
            <a:ext cx="8686800" cy="6515100"/>
          </a:xfrm>
          <a:prstGeom prst="rect">
            <a:avLst/>
          </a:prstGeom>
        </p:spPr>
      </p:pic>
    </p:spTree>
    <p:extLst>
      <p:ext uri="{BB962C8B-B14F-4D97-AF65-F5344CB8AC3E}">
        <p14:creationId xmlns:p14="http://schemas.microsoft.com/office/powerpoint/2010/main" val="32343617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7"/>
          <p:cNvSpPr>
            <a:spLocks noGrp="1" noChangeArrowheads="1"/>
          </p:cNvSpPr>
          <p:nvPr>
            <p:ph type="body" idx="1"/>
          </p:nvPr>
        </p:nvSpPr>
        <p:spPr>
          <a:xfrm>
            <a:off x="857543" y="838200"/>
            <a:ext cx="7315200" cy="5666032"/>
          </a:xfrm>
        </p:spPr>
        <p:txBody>
          <a:bodyPr/>
          <a:lstStyle/>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Preparation of the Reformers</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Emphasis on literal interpretation</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Denunciation of allegorization</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Rejection of church tradition as a guide</a:t>
            </a:r>
          </a:p>
          <a:p>
            <a:pPr marL="457200" indent="-457200" eaLnBrk="1" hangingPunct="1">
              <a:spcBef>
                <a:spcPts val="0"/>
              </a:spcBef>
              <a:spcAft>
                <a:spcPts val="0"/>
              </a:spcAft>
              <a:buClr>
                <a:srgbClr val="FF66FF"/>
              </a:buClr>
              <a:buFont typeface="+mj-lt"/>
              <a:buAutoNum type="alphaUcPeriod"/>
            </a:pPr>
            <a:r>
              <a:rPr lang="en-US" altLang="en-US" sz="2900" b="1" dirty="0">
                <a:solidFill>
                  <a:srgbClr val="FFFFCC"/>
                </a:solidFill>
                <a:effectLst>
                  <a:outerShdw blurRad="38100" dist="38100" dir="2700000" algn="tl">
                    <a:srgbClr val="000000">
                      <a:alpha val="43137"/>
                    </a:srgbClr>
                  </a:outerShdw>
                </a:effectLst>
              </a:rPr>
              <a:t>Priesthood of all believers</a:t>
            </a:r>
          </a:p>
          <a:p>
            <a:pPr marL="914400" lvl="2" indent="-457200" eaLnBrk="1" hangingPunct="1">
              <a:spcBef>
                <a:spcPts val="0"/>
              </a:spcBef>
              <a:spcAft>
                <a:spcPts val="0"/>
              </a:spcAft>
              <a:buClr>
                <a:srgbClr val="92D050"/>
              </a:buClr>
            </a:pPr>
            <a:r>
              <a:rPr lang="en-US" altLang="en-US" sz="2900" dirty="0">
                <a:effectLst>
                  <a:outerShdw blurRad="38100" dist="38100" dir="2700000" algn="tl">
                    <a:srgbClr val="000000">
                      <a:alpha val="43137"/>
                    </a:srgbClr>
                  </a:outerShdw>
                </a:effectLst>
              </a:rPr>
              <a:t>Bible translations</a:t>
            </a:r>
          </a:p>
          <a:p>
            <a:pPr marL="914400" lvl="2" indent="-457200" eaLnBrk="1" hangingPunct="1">
              <a:spcBef>
                <a:spcPts val="0"/>
              </a:spcBef>
              <a:spcAft>
                <a:spcPts val="0"/>
              </a:spcAft>
              <a:buClr>
                <a:srgbClr val="92D050"/>
              </a:buClr>
            </a:pPr>
            <a:r>
              <a:rPr lang="en-US" altLang="en-US" sz="2900" b="1" u="sng" dirty="0">
                <a:solidFill>
                  <a:srgbClr val="FFFFCC"/>
                </a:solidFill>
                <a:effectLst>
                  <a:outerShdw blurRad="38100" dist="38100" dir="2700000" algn="tl">
                    <a:srgbClr val="000000">
                      <a:alpha val="43137"/>
                    </a:srgbClr>
                  </a:outerShdw>
                </a:effectLst>
              </a:rPr>
              <a:t>Literacy</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Basis for the American system of governance</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Five </a:t>
            </a:r>
            <a:r>
              <a:rPr lang="en-US" altLang="en-US" sz="2900" i="1" dirty="0" err="1">
                <a:effectLst>
                  <a:outerShdw blurRad="38100" dist="38100" dir="2700000" algn="tl">
                    <a:srgbClr val="000000">
                      <a:alpha val="43137"/>
                    </a:srgbClr>
                  </a:outerShdw>
                </a:effectLst>
              </a:rPr>
              <a:t>solas</a:t>
            </a:r>
            <a:endParaRPr lang="en-US" altLang="en-US" sz="2900" i="1" dirty="0">
              <a:effectLst>
                <a:outerShdw blurRad="38100" dist="38100" dir="2700000" algn="tl">
                  <a:srgbClr val="000000">
                    <a:alpha val="43137"/>
                  </a:srgbClr>
                </a:outerShdw>
              </a:effectLst>
            </a:endParaRP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Rejection of celibacy of the priesthood</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The ultimate sacrifice</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Rejoice</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00778" y="5710407"/>
            <a:ext cx="1499382" cy="979953"/>
          </a:xfrm>
          <a:prstGeom prst="rect">
            <a:avLst/>
          </a:prstGeom>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19745" y="965249"/>
            <a:ext cx="1629652" cy="1422301"/>
          </a:xfrm>
          <a:prstGeom prst="rect">
            <a:avLst/>
          </a:prstGeom>
        </p:spPr>
      </p:pic>
      <p:sp>
        <p:nvSpPr>
          <p:cNvPr id="8" name="Rectangle 6">
            <a:extLst>
              <a:ext uri="{FF2B5EF4-FFF2-40B4-BE49-F238E27FC236}">
                <a16:creationId xmlns:a16="http://schemas.microsoft.com/office/drawing/2014/main" id="{B08DCAB2-896A-4E4A-A9C3-319632D730F5}"/>
              </a:ext>
            </a:extLst>
          </p:cNvPr>
          <p:cNvSpPr>
            <a:spLocks noGrp="1" noChangeArrowheads="1"/>
          </p:cNvSpPr>
          <p:nvPr>
            <p:ph type="title"/>
          </p:nvPr>
        </p:nvSpPr>
        <p:spPr>
          <a:xfrm>
            <a:off x="114300" y="228600"/>
            <a:ext cx="9029700" cy="6096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IV. Contribution of the Protestant Reformers</a:t>
            </a:r>
          </a:p>
        </p:txBody>
      </p:sp>
    </p:spTree>
    <p:extLst>
      <p:ext uri="{BB962C8B-B14F-4D97-AF65-F5344CB8AC3E}">
        <p14:creationId xmlns:p14="http://schemas.microsoft.com/office/powerpoint/2010/main" val="35731188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824BDC62-36B8-4309-9B18-8ED8AF9A5E00}"/>
              </a:ext>
            </a:extLst>
          </p:cNvPr>
          <p:cNvSpPr txBox="1">
            <a:spLocks noChangeArrowheads="1"/>
          </p:cNvSpPr>
          <p:nvPr/>
        </p:nvSpPr>
        <p:spPr bwMode="auto">
          <a:xfrm>
            <a:off x="2286000" y="1600200"/>
            <a:ext cx="67818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algn="l" rtl="0" eaLnBrk="0" fontAlgn="base" hangingPunct="0">
              <a:lnSpc>
                <a:spcPct val="70000"/>
              </a:lnSpc>
              <a:spcBef>
                <a:spcPct val="0"/>
              </a:spcBef>
              <a:spcAft>
                <a:spcPct val="0"/>
              </a:spcAft>
              <a:defRPr sz="4800" b="1">
                <a:solidFill>
                  <a:schemeClr val="tx2"/>
                </a:solidFill>
                <a:latin typeface="Calibri" panose="020F0502020204030204" pitchFamily="34" charset="0"/>
                <a:ea typeface="+mj-ea"/>
                <a:cs typeface="+mj-cs"/>
              </a:defRPr>
            </a:lvl1pPr>
            <a:lvl2pPr algn="l" rtl="0" eaLnBrk="0" fontAlgn="base" hangingPunct="0">
              <a:lnSpc>
                <a:spcPct val="70000"/>
              </a:lnSpc>
              <a:spcBef>
                <a:spcPct val="0"/>
              </a:spcBef>
              <a:spcAft>
                <a:spcPct val="0"/>
              </a:spcAft>
              <a:defRPr sz="4800" b="1">
                <a:solidFill>
                  <a:schemeClr val="tx2"/>
                </a:solidFill>
                <a:latin typeface="Arial Narrow" pitchFamily="34" charset="0"/>
              </a:defRPr>
            </a:lvl2pPr>
            <a:lvl3pPr algn="l" rtl="0" eaLnBrk="0" fontAlgn="base" hangingPunct="0">
              <a:lnSpc>
                <a:spcPct val="70000"/>
              </a:lnSpc>
              <a:spcBef>
                <a:spcPct val="0"/>
              </a:spcBef>
              <a:spcAft>
                <a:spcPct val="0"/>
              </a:spcAft>
              <a:defRPr sz="4800" b="1">
                <a:solidFill>
                  <a:schemeClr val="tx2"/>
                </a:solidFill>
                <a:latin typeface="Arial Narrow" pitchFamily="34" charset="0"/>
              </a:defRPr>
            </a:lvl3pPr>
            <a:lvl4pPr algn="l" rtl="0" eaLnBrk="0" fontAlgn="base" hangingPunct="0">
              <a:lnSpc>
                <a:spcPct val="70000"/>
              </a:lnSpc>
              <a:spcBef>
                <a:spcPct val="0"/>
              </a:spcBef>
              <a:spcAft>
                <a:spcPct val="0"/>
              </a:spcAft>
              <a:defRPr sz="4800" b="1">
                <a:solidFill>
                  <a:schemeClr val="tx2"/>
                </a:solidFill>
                <a:latin typeface="Arial Narrow" pitchFamily="34" charset="0"/>
              </a:defRPr>
            </a:lvl4pPr>
            <a:lvl5pPr algn="l" rtl="0" eaLnBrk="0" fontAlgn="base" hangingPunct="0">
              <a:lnSpc>
                <a:spcPct val="70000"/>
              </a:lnSpc>
              <a:spcBef>
                <a:spcPct val="0"/>
              </a:spcBef>
              <a:spcAft>
                <a:spcPct val="0"/>
              </a:spcAft>
              <a:defRPr sz="4800" b="1">
                <a:solidFill>
                  <a:schemeClr val="tx2"/>
                </a:solidFill>
                <a:latin typeface="Arial Narrow" pitchFamily="34" charset="0"/>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a:lstStyle>
          <a:p>
            <a:pPr algn="just" eaLnBrk="1" hangingPunct="1">
              <a:lnSpc>
                <a:spcPct val="100000"/>
              </a:lnSpc>
            </a:pPr>
            <a:r>
              <a:rPr lang="en-US" sz="2800" b="0" kern="0" dirty="0">
                <a:solidFill>
                  <a:schemeClr val="tx1"/>
                </a:solidFill>
                <a:effectLst>
                  <a:outerShdw blurRad="38100" dist="38100" dir="2700000" algn="tl">
                    <a:srgbClr val="000000">
                      <a:alpha val="43137"/>
                    </a:srgbClr>
                  </a:outerShdw>
                </a:effectLst>
              </a:rPr>
              <a:t>“I am afraid that the schools will prove the very gates of hell, unless they diligently labor in explaining the Holy Scriptures and engraving them in the heart of the youth...I advise no one to place his child where the Scriptures do not reign paramount. Every institution in which men are not unceasingly occupied with the Word of God must become corrupt."</a:t>
            </a:r>
            <a:endParaRPr lang="en-US" altLang="en-US" sz="2800" b="0" kern="0" dirty="0">
              <a:solidFill>
                <a:schemeClr val="tx1"/>
              </a:solidFill>
              <a:cs typeface="Calibri" panose="020F0502020204030204" pitchFamily="34" charset="0"/>
            </a:endParaRPr>
          </a:p>
        </p:txBody>
      </p:sp>
      <p:sp>
        <p:nvSpPr>
          <p:cNvPr id="11" name="Rectangle 3">
            <a:extLst>
              <a:ext uri="{FF2B5EF4-FFF2-40B4-BE49-F238E27FC236}">
                <a16:creationId xmlns:a16="http://schemas.microsoft.com/office/drawing/2014/main" id="{3A66C674-59E7-49F8-BD5D-6A04DCC6328D}"/>
              </a:ext>
            </a:extLst>
          </p:cNvPr>
          <p:cNvSpPr txBox="1">
            <a:spLocks noChangeArrowheads="1"/>
          </p:cNvSpPr>
          <p:nvPr/>
        </p:nvSpPr>
        <p:spPr bwMode="auto">
          <a:xfrm>
            <a:off x="2057400" y="228600"/>
            <a:ext cx="502920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711200" indent="-711200" algn="l" rtl="0" eaLnBrk="0" fontAlgn="base" hangingPunct="0">
              <a:spcBef>
                <a:spcPct val="20000"/>
              </a:spcBef>
              <a:spcAft>
                <a:spcPct val="0"/>
              </a:spcAft>
              <a:buClr>
                <a:schemeClr val="tx1"/>
              </a:buClr>
              <a:buFont typeface="Wingdings" panose="05000000000000000000" pitchFamily="2" charset="2"/>
              <a:buAutoNum type="romanUcPeriod"/>
              <a:defRPr sz="2800">
                <a:solidFill>
                  <a:schemeClr val="tx1"/>
                </a:solidFill>
                <a:latin typeface="Calibri" panose="020F0502020204030204" pitchFamily="34" charset="0"/>
                <a:ea typeface="+mn-ea"/>
                <a:cs typeface="+mn-cs"/>
              </a:defRPr>
            </a:lvl1pPr>
            <a:lvl2pPr marL="1117600" indent="-660400" algn="l" rtl="0" eaLnBrk="0" fontAlgn="base" hangingPunct="0">
              <a:spcBef>
                <a:spcPct val="20000"/>
              </a:spcBef>
              <a:spcAft>
                <a:spcPct val="0"/>
              </a:spcAft>
              <a:buClr>
                <a:schemeClr val="tx1"/>
              </a:buClr>
              <a:buFont typeface="Wingdings" panose="05000000000000000000" pitchFamily="2" charset="2"/>
              <a:buAutoNum type="alphaUcPeriod"/>
              <a:defRPr sz="2600">
                <a:solidFill>
                  <a:schemeClr val="tx1"/>
                </a:solidFill>
                <a:latin typeface="Calibri" panose="020F0502020204030204" pitchFamily="34" charset="0"/>
              </a:defRPr>
            </a:lvl2pPr>
            <a:lvl3pPr marL="1524000" indent="-609600" algn="l" rtl="0" eaLnBrk="0" fontAlgn="base" hangingPunct="0">
              <a:spcBef>
                <a:spcPct val="20000"/>
              </a:spcBef>
              <a:spcAft>
                <a:spcPct val="0"/>
              </a:spcAft>
              <a:buClr>
                <a:schemeClr val="tx1"/>
              </a:buClr>
              <a:buFont typeface="Wingdings" panose="05000000000000000000" pitchFamily="2" charset="2"/>
              <a:buAutoNum type="arabicPeriod"/>
              <a:defRPr sz="2400">
                <a:solidFill>
                  <a:schemeClr val="tx1"/>
                </a:solidFill>
                <a:latin typeface="Calibri" panose="020F0502020204030204" pitchFamily="34" charset="0"/>
              </a:defRPr>
            </a:lvl3pPr>
            <a:lvl4pPr marL="1879600" indent="-508000" algn="l" rtl="0" eaLnBrk="0" fontAlgn="base" hangingPunct="0">
              <a:spcBef>
                <a:spcPct val="20000"/>
              </a:spcBef>
              <a:spcAft>
                <a:spcPct val="0"/>
              </a:spcAft>
              <a:buClr>
                <a:schemeClr val="tx1"/>
              </a:buClr>
              <a:buSzPct val="100000"/>
              <a:buAutoNum type="alphaLcParenR"/>
              <a:defRPr sz="2000">
                <a:solidFill>
                  <a:schemeClr val="tx1"/>
                </a:solidFill>
                <a:latin typeface="Calibri" panose="020F0502020204030204" pitchFamily="34" charset="0"/>
              </a:defRPr>
            </a:lvl4pPr>
            <a:lvl5pPr marL="2336800" indent="-508000" algn="l" rtl="0" eaLnBrk="0" fontAlgn="base" hangingPunct="0">
              <a:spcBef>
                <a:spcPct val="20000"/>
              </a:spcBef>
              <a:spcAft>
                <a:spcPct val="0"/>
              </a:spcAft>
              <a:buClr>
                <a:schemeClr val="tx1"/>
              </a:buClr>
              <a:buSzPct val="100000"/>
              <a:buAutoNum type="romanLcPeriod"/>
              <a:defRPr sz="2000">
                <a:solidFill>
                  <a:schemeClr val="tx1"/>
                </a:solidFill>
                <a:latin typeface="Calibri" panose="020F0502020204030204" pitchFamily="34" charset="0"/>
              </a:defRPr>
            </a:lvl5pPr>
            <a:lvl6pPr marL="2794000" indent="-508000" algn="l" rtl="0" fontAlgn="base">
              <a:spcBef>
                <a:spcPct val="20000"/>
              </a:spcBef>
              <a:spcAft>
                <a:spcPct val="0"/>
              </a:spcAft>
              <a:buClr>
                <a:schemeClr val="tx1"/>
              </a:buClr>
              <a:buSzPct val="100000"/>
              <a:buAutoNum type="romanLcPeriod"/>
              <a:defRPr sz="2000">
                <a:solidFill>
                  <a:schemeClr val="tx1"/>
                </a:solidFill>
                <a:latin typeface="+mn-lt"/>
              </a:defRPr>
            </a:lvl6pPr>
            <a:lvl7pPr marL="3251200" indent="-508000" algn="l" rtl="0" fontAlgn="base">
              <a:spcBef>
                <a:spcPct val="20000"/>
              </a:spcBef>
              <a:spcAft>
                <a:spcPct val="0"/>
              </a:spcAft>
              <a:buClr>
                <a:schemeClr val="tx1"/>
              </a:buClr>
              <a:buSzPct val="100000"/>
              <a:buAutoNum type="romanLcPeriod"/>
              <a:defRPr sz="2000">
                <a:solidFill>
                  <a:schemeClr val="tx1"/>
                </a:solidFill>
                <a:latin typeface="+mn-lt"/>
              </a:defRPr>
            </a:lvl7pPr>
            <a:lvl8pPr marL="3708400" indent="-508000" algn="l" rtl="0" fontAlgn="base">
              <a:spcBef>
                <a:spcPct val="20000"/>
              </a:spcBef>
              <a:spcAft>
                <a:spcPct val="0"/>
              </a:spcAft>
              <a:buClr>
                <a:schemeClr val="tx1"/>
              </a:buClr>
              <a:buSzPct val="100000"/>
              <a:buAutoNum type="romanLcPeriod"/>
              <a:defRPr sz="2000">
                <a:solidFill>
                  <a:schemeClr val="tx1"/>
                </a:solidFill>
                <a:latin typeface="+mn-lt"/>
              </a:defRPr>
            </a:lvl8pPr>
            <a:lvl9pPr marL="4165600" indent="-508000" algn="l" rtl="0" fontAlgn="base">
              <a:spcBef>
                <a:spcPct val="20000"/>
              </a:spcBef>
              <a:spcAft>
                <a:spcPct val="0"/>
              </a:spcAft>
              <a:buClr>
                <a:schemeClr val="tx1"/>
              </a:buClr>
              <a:buSzPct val="100000"/>
              <a:buAutoNum type="romanLcPeriod"/>
              <a:defRPr sz="2000">
                <a:solidFill>
                  <a:schemeClr val="tx1"/>
                </a:solidFill>
                <a:latin typeface="+mn-lt"/>
              </a:defRPr>
            </a:lvl9pPr>
          </a:lstStyle>
          <a:p>
            <a:pPr marL="0" indent="0" algn="ctr">
              <a:spcBef>
                <a:spcPct val="0"/>
              </a:spcBef>
              <a:spcAft>
                <a:spcPts val="600"/>
              </a:spcAft>
              <a:buNone/>
              <a:defRPr/>
            </a:pPr>
            <a:r>
              <a:rPr lang="en-US" sz="3600" kern="1200" dirty="0">
                <a:solidFill>
                  <a:srgbClr val="00FFFF"/>
                </a:solidFill>
                <a:effectLst>
                  <a:outerShdw blurRad="38100" dist="38100" dir="2700000" algn="tl">
                    <a:srgbClr val="000000">
                      <a:alpha val="43137"/>
                    </a:srgbClr>
                  </a:outerShdw>
                </a:effectLst>
              </a:rPr>
              <a:t>Martin Luther</a:t>
            </a:r>
          </a:p>
          <a:p>
            <a:pPr marL="0" indent="0" algn="ctr" eaLnBrk="1" hangingPunct="1">
              <a:buNone/>
              <a:defRPr/>
            </a:pPr>
            <a:r>
              <a:rPr lang="en-US" sz="1600" kern="0" dirty="0"/>
              <a:t>Luther's Works: The Christian in Society, ed. James Atkinson, vol. 44 (Philadelphia, PA: Fortress, 1966), 207.</a:t>
            </a:r>
          </a:p>
        </p:txBody>
      </p:sp>
      <p:pic>
        <p:nvPicPr>
          <p:cNvPr id="13" name="Picture 12">
            <a:extLst>
              <a:ext uri="{FF2B5EF4-FFF2-40B4-BE49-F238E27FC236}">
                <a16:creationId xmlns:a16="http://schemas.microsoft.com/office/drawing/2014/main" id="{48D85AAF-0C92-497F-9F98-C21792407D3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1000" y="1752600"/>
            <a:ext cx="1828800" cy="1828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697902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idx="4294967295"/>
          </p:nvPr>
        </p:nvSpPr>
        <p:spPr>
          <a:xfrm>
            <a:off x="354257" y="228600"/>
            <a:ext cx="8435487" cy="1051949"/>
          </a:xfrm>
        </p:spPr>
        <p:txBody>
          <a:bodyPr/>
          <a:lstStyle/>
          <a:p>
            <a:pPr lvl="0" algn="ctr">
              <a:lnSpc>
                <a:spcPct val="100000"/>
              </a:lnSpc>
              <a:spcBef>
                <a:spcPct val="20000"/>
              </a:spcBef>
              <a:buClr>
                <a:srgbClr val="00FFFF"/>
              </a:buClr>
              <a:buSzPct val="75000"/>
              <a:defRPr/>
            </a:pPr>
            <a:r>
              <a:rPr lang="en-US" sz="3600" b="0" dirty="0">
                <a:solidFill>
                  <a:srgbClr val="00FFFF"/>
                </a:solidFill>
                <a:effectLst>
                  <a:outerShdw blurRad="38100" dist="38100" dir="2700000" algn="tl">
                    <a:srgbClr val="000000">
                      <a:alpha val="43137"/>
                    </a:srgbClr>
                  </a:outerShdw>
                </a:effectLst>
              </a:rPr>
              <a:t>Old Satan Deluder Law: 1642 Massachusetts</a:t>
            </a:r>
            <a:br>
              <a:rPr lang="en-US" sz="3600" b="0" dirty="0">
                <a:solidFill>
                  <a:srgbClr val="00FFFF"/>
                </a:solidFill>
                <a:effectLst>
                  <a:outerShdw blurRad="38100" dist="38100" dir="2700000" algn="tl">
                    <a:srgbClr val="000000">
                      <a:alpha val="43137"/>
                    </a:srgbClr>
                  </a:outerShdw>
                </a:effectLst>
              </a:rPr>
            </a:br>
            <a:r>
              <a:rPr lang="en-US" sz="1600" b="0" i="1" dirty="0">
                <a:solidFill>
                  <a:srgbClr val="FFFFFF"/>
                </a:solidFill>
                <a:effectLst>
                  <a:outerShdw blurRad="38100" dist="38100" dir="2700000" algn="tl">
                    <a:srgbClr val="000000">
                      <a:alpha val="43137"/>
                    </a:srgbClr>
                  </a:outerShdw>
                </a:effectLst>
                <a:ea typeface="+mn-ea"/>
                <a:cs typeface="Calibri" pitchFamily="34" charset="0"/>
              </a:rPr>
              <a:t>Church of the Holy Trinity v. U.S</a:t>
            </a:r>
            <a:r>
              <a:rPr lang="en-US" sz="1600" b="0" dirty="0">
                <a:solidFill>
                  <a:srgbClr val="FFFFFF"/>
                </a:solidFill>
                <a:effectLst>
                  <a:outerShdw blurRad="38100" dist="38100" dir="2700000" algn="tl">
                    <a:srgbClr val="000000">
                      <a:alpha val="43137"/>
                    </a:srgbClr>
                  </a:outerShdw>
                </a:effectLst>
                <a:ea typeface="+mn-ea"/>
                <a:cs typeface="Calibri" pitchFamily="34" charset="0"/>
              </a:rPr>
              <a:t>., 143 U.S. 457, 467 (1892)</a:t>
            </a:r>
            <a:endParaRPr lang="en-US" sz="1600" b="0" dirty="0">
              <a:solidFill>
                <a:srgbClr val="00FFFF"/>
              </a:solidFill>
              <a:effectLst>
                <a:outerShdw blurRad="38100" dist="38100" dir="2700000" algn="tl">
                  <a:srgbClr val="000000">
                    <a:alpha val="43137"/>
                  </a:srgbClr>
                </a:outerShdw>
              </a:effectLst>
            </a:endParaRPr>
          </a:p>
        </p:txBody>
      </p:sp>
      <p:sp>
        <p:nvSpPr>
          <p:cNvPr id="3" name="Content Placeholder 2"/>
          <p:cNvSpPr>
            <a:spLocks noGrp="1"/>
          </p:cNvSpPr>
          <p:nvPr>
            <p:ph idx="4294967295"/>
          </p:nvPr>
        </p:nvSpPr>
        <p:spPr>
          <a:xfrm>
            <a:off x="3962401" y="1600200"/>
            <a:ext cx="4953000" cy="4800600"/>
          </a:xfrm>
        </p:spPr>
        <p:txBody>
          <a:bodyPr/>
          <a:lstStyle/>
          <a:p>
            <a:pPr marL="0" indent="0" algn="just">
              <a:buNone/>
              <a:defRPr/>
            </a:pPr>
            <a:r>
              <a:rPr lang="en-US" dirty="0">
                <a:effectLst>
                  <a:outerShdw blurRad="38100" dist="38100" dir="2700000" algn="tl">
                    <a:srgbClr val="000000">
                      <a:alpha val="43137"/>
                    </a:srgbClr>
                  </a:outerShdw>
                </a:effectLst>
                <a:latin typeface="Calibri" pitchFamily="34" charset="0"/>
                <a:cs typeface="Calibri" pitchFamily="34" charset="0"/>
              </a:rPr>
              <a:t>“It being one chief project of that </a:t>
            </a:r>
            <a:r>
              <a:rPr lang="en-US" b="1" u="sng" dirty="0">
                <a:solidFill>
                  <a:srgbClr val="FFFFCC"/>
                </a:solidFill>
                <a:effectLst>
                  <a:outerShdw blurRad="38100" dist="38100" dir="2700000" algn="tl">
                    <a:srgbClr val="000000">
                      <a:alpha val="43137"/>
                    </a:srgbClr>
                  </a:outerShdw>
                </a:effectLst>
                <a:latin typeface="Calibri" pitchFamily="34" charset="0"/>
                <a:cs typeface="Calibri" pitchFamily="34" charset="0"/>
              </a:rPr>
              <a:t>old deluder, Satan</a:t>
            </a:r>
            <a:r>
              <a:rPr lang="en-US" dirty="0">
                <a:effectLst>
                  <a:outerShdw blurRad="38100" dist="38100" dir="2700000" algn="tl">
                    <a:srgbClr val="000000">
                      <a:alpha val="43137"/>
                    </a:srgbClr>
                  </a:outerShdw>
                </a:effectLst>
                <a:latin typeface="Calibri" pitchFamily="34" charset="0"/>
                <a:cs typeface="Calibri" pitchFamily="34" charset="0"/>
              </a:rPr>
              <a:t>, to keep men from the knowledge of the Scriptures, </a:t>
            </a:r>
            <a:r>
              <a:rPr lang="en-US" b="1" u="sng" dirty="0">
                <a:solidFill>
                  <a:srgbClr val="FFFFCC"/>
                </a:solidFill>
                <a:effectLst>
                  <a:outerShdw blurRad="38100" dist="38100" dir="2700000" algn="tl">
                    <a:srgbClr val="000000">
                      <a:alpha val="43137"/>
                    </a:srgbClr>
                  </a:outerShdw>
                </a:effectLst>
                <a:cs typeface="Calibri" pitchFamily="34" charset="0"/>
              </a:rPr>
              <a:t>as in former time</a:t>
            </a:r>
            <a:r>
              <a:rPr lang="en-US" dirty="0">
                <a:effectLst>
                  <a:outerShdw blurRad="38100" dist="38100" dir="2700000" algn="tl">
                    <a:srgbClr val="000000">
                      <a:alpha val="43137"/>
                    </a:srgbClr>
                  </a:outerShdw>
                </a:effectLst>
                <a:latin typeface="Calibri" pitchFamily="34" charset="0"/>
                <a:cs typeface="Calibri" pitchFamily="34" charset="0"/>
              </a:rPr>
              <a:t>…It is therefore ordered…that after the Lord hath increased the settlement…they shall…appoint one within their town, to teach all such children to read…they shall set up a grammar school to instruct youths…” </a:t>
            </a:r>
          </a:p>
        </p:txBody>
      </p:sp>
      <p:pic>
        <p:nvPicPr>
          <p:cNvPr id="5"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9204" y="1828800"/>
            <a:ext cx="3418423" cy="1828800"/>
          </a:xfrm>
          <a:prstGeom prst="rect">
            <a:avLst/>
          </a:prstGeom>
          <a:ln w="28575" cap="sq">
            <a:solidFill>
              <a:schemeClr val="tx1"/>
            </a:solidFill>
            <a:prstDash val="solid"/>
            <a:miter lim="800000"/>
          </a:ln>
          <a:effectLst>
            <a:outerShdw blurRad="50800" dist="38100" dir="2700000" algn="tl" rotWithShape="0">
              <a:srgbClr val="000000">
                <a:alpha val="43000"/>
              </a:srgbClr>
            </a:outerShdw>
          </a:effectLst>
          <a:extLst/>
        </p:spPr>
      </p:pic>
      <p:pic>
        <p:nvPicPr>
          <p:cNvPr id="36869"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47093" y="4149090"/>
            <a:ext cx="3424340" cy="1828800"/>
          </a:xfrm>
          <a:prstGeom prst="rect">
            <a:avLst/>
          </a:prstGeom>
          <a:noFill/>
          <a:ln w="28575">
            <a:solidFill>
              <a:schemeClr val="tx1"/>
            </a:solidFill>
            <a:miter lim="800000"/>
            <a:headEnd/>
            <a:tailEnd/>
          </a:ln>
        </p:spPr>
      </p:pic>
    </p:spTree>
    <p:extLst>
      <p:ext uri="{BB962C8B-B14F-4D97-AF65-F5344CB8AC3E}">
        <p14:creationId xmlns:p14="http://schemas.microsoft.com/office/powerpoint/2010/main" val="6948438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7"/>
          <p:cNvSpPr>
            <a:spLocks noGrp="1" noChangeArrowheads="1"/>
          </p:cNvSpPr>
          <p:nvPr>
            <p:ph type="body" idx="1"/>
          </p:nvPr>
        </p:nvSpPr>
        <p:spPr>
          <a:xfrm>
            <a:off x="857543" y="838200"/>
            <a:ext cx="7315200" cy="5666032"/>
          </a:xfrm>
        </p:spPr>
        <p:txBody>
          <a:bodyPr/>
          <a:lstStyle/>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Preparation of the Reformers</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Emphasis on literal interpretation</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Denunciation of allegorization</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Rejection of church tradition as a guide</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Priesthood of all believers</a:t>
            </a:r>
          </a:p>
          <a:p>
            <a:pPr marL="914400" lvl="2" indent="-457200" eaLnBrk="1" hangingPunct="1">
              <a:spcBef>
                <a:spcPts val="0"/>
              </a:spcBef>
              <a:spcAft>
                <a:spcPts val="0"/>
              </a:spcAft>
              <a:buClr>
                <a:srgbClr val="92D050"/>
              </a:buClr>
            </a:pPr>
            <a:r>
              <a:rPr lang="en-US" altLang="en-US" sz="2900" dirty="0">
                <a:effectLst>
                  <a:outerShdw blurRad="38100" dist="38100" dir="2700000" algn="tl">
                    <a:srgbClr val="000000">
                      <a:alpha val="43137"/>
                    </a:srgbClr>
                  </a:outerShdw>
                </a:effectLst>
              </a:rPr>
              <a:t>Bible translations</a:t>
            </a:r>
          </a:p>
          <a:p>
            <a:pPr marL="914400" lvl="2" indent="-457200" eaLnBrk="1" hangingPunct="1">
              <a:spcBef>
                <a:spcPts val="0"/>
              </a:spcBef>
              <a:spcAft>
                <a:spcPts val="0"/>
              </a:spcAft>
              <a:buClr>
                <a:srgbClr val="92D050"/>
              </a:buClr>
            </a:pPr>
            <a:r>
              <a:rPr lang="en-US" altLang="en-US" sz="2900" dirty="0">
                <a:effectLst>
                  <a:outerShdw blurRad="38100" dist="38100" dir="2700000" algn="tl">
                    <a:srgbClr val="000000">
                      <a:alpha val="43137"/>
                    </a:srgbClr>
                  </a:outerShdw>
                </a:effectLst>
              </a:rPr>
              <a:t>Literacy</a:t>
            </a:r>
          </a:p>
          <a:p>
            <a:pPr marL="457200" indent="-457200" eaLnBrk="1" hangingPunct="1">
              <a:spcBef>
                <a:spcPts val="0"/>
              </a:spcBef>
              <a:spcAft>
                <a:spcPts val="0"/>
              </a:spcAft>
              <a:buClr>
                <a:srgbClr val="FF66FF"/>
              </a:buClr>
              <a:buFont typeface="+mj-lt"/>
              <a:buAutoNum type="alphaUcPeriod"/>
            </a:pPr>
            <a:r>
              <a:rPr lang="en-US" altLang="en-US" sz="2900" b="1" u="sng" dirty="0">
                <a:solidFill>
                  <a:srgbClr val="FFFFCC"/>
                </a:solidFill>
                <a:effectLst>
                  <a:outerShdw blurRad="38100" dist="38100" dir="2700000" algn="tl">
                    <a:srgbClr val="000000">
                      <a:alpha val="43137"/>
                    </a:srgbClr>
                  </a:outerShdw>
                </a:effectLst>
              </a:rPr>
              <a:t>Basis for the American system of governance</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Five </a:t>
            </a:r>
            <a:r>
              <a:rPr lang="en-US" altLang="en-US" sz="2900" i="1" dirty="0" err="1">
                <a:effectLst>
                  <a:outerShdw blurRad="38100" dist="38100" dir="2700000" algn="tl">
                    <a:srgbClr val="000000">
                      <a:alpha val="43137"/>
                    </a:srgbClr>
                  </a:outerShdw>
                </a:effectLst>
              </a:rPr>
              <a:t>solas</a:t>
            </a:r>
            <a:endParaRPr lang="en-US" altLang="en-US" sz="2900" i="1" dirty="0">
              <a:effectLst>
                <a:outerShdw blurRad="38100" dist="38100" dir="2700000" algn="tl">
                  <a:srgbClr val="000000">
                    <a:alpha val="43137"/>
                  </a:srgbClr>
                </a:outerShdw>
              </a:effectLst>
            </a:endParaRP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Rejection of celibacy of the priesthood</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The ultimate sacrifice</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Rejoice</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00778" y="5710407"/>
            <a:ext cx="1499382" cy="979953"/>
          </a:xfrm>
          <a:prstGeom prst="rect">
            <a:avLst/>
          </a:prstGeom>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19745" y="965249"/>
            <a:ext cx="1629652" cy="1422301"/>
          </a:xfrm>
          <a:prstGeom prst="rect">
            <a:avLst/>
          </a:prstGeom>
        </p:spPr>
      </p:pic>
      <p:sp>
        <p:nvSpPr>
          <p:cNvPr id="8" name="Rectangle 6">
            <a:extLst>
              <a:ext uri="{FF2B5EF4-FFF2-40B4-BE49-F238E27FC236}">
                <a16:creationId xmlns:a16="http://schemas.microsoft.com/office/drawing/2014/main" id="{DF25612C-5D58-4CCD-A76A-AD968D1966D6}"/>
              </a:ext>
            </a:extLst>
          </p:cNvPr>
          <p:cNvSpPr>
            <a:spLocks noGrp="1" noChangeArrowheads="1"/>
          </p:cNvSpPr>
          <p:nvPr>
            <p:ph type="title"/>
          </p:nvPr>
        </p:nvSpPr>
        <p:spPr>
          <a:xfrm>
            <a:off x="114300" y="228600"/>
            <a:ext cx="9029700" cy="6096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IV. Contribution of the Protestant Reformers</a:t>
            </a:r>
          </a:p>
        </p:txBody>
      </p:sp>
    </p:spTree>
    <p:extLst>
      <p:ext uri="{BB962C8B-B14F-4D97-AF65-F5344CB8AC3E}">
        <p14:creationId xmlns:p14="http://schemas.microsoft.com/office/powerpoint/2010/main" val="4507549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5" name="Text Box 11"/>
          <p:cNvSpPr txBox="1">
            <a:spLocks noGrp="1" noChangeArrowheads="1"/>
          </p:cNvSpPr>
          <p:nvPr>
            <p:ph type="body" idx="1"/>
          </p:nvPr>
        </p:nvSpPr>
        <p:spPr>
          <a:xfrm>
            <a:off x="37514" y="1447800"/>
            <a:ext cx="8991600" cy="4876800"/>
          </a:xfrm>
          <a:noFill/>
          <a:ln/>
        </p:spPr>
        <p:txBody>
          <a:bodyPr/>
          <a:lstStyle/>
          <a:p>
            <a:pPr marL="0" indent="0" algn="just">
              <a:spcBef>
                <a:spcPct val="50000"/>
              </a:spcBef>
              <a:buFontTx/>
              <a:buNone/>
            </a:pPr>
            <a:r>
              <a:rPr lang="en-US" sz="2400" dirty="0">
                <a:effectLst>
                  <a:outerShdw blurRad="38100" dist="38100" dir="2700000" algn="tl">
                    <a:srgbClr val="000000">
                      <a:alpha val="43137"/>
                    </a:srgbClr>
                  </a:outerShdw>
                </a:effectLst>
              </a:rPr>
              <a:t>“Every tin horn dictator in the world today, every president for life, has a Bill of Rights,”...“That’s not what makes us free; if it did, you would rather live in Zimbabwe. But you wouldn’t want to live in most countries in the world that have a Bill of Rights. What has made us free is our Constitution. Think of the word ‘constitution;’ it means structure.” “That’s why America’s framers debated not the Bill of Rights during the Constitutional Convention of 1787 in Philadelphia,” he said, “but rather the structure of the federal government.” “The genius of the American constitutional system is the dispersal of power,” he said. “Once power is centralized in one person, or one part [of government], a Bill of Rights is just words on paper.”...“A constitution is about setting structure; it is not about writing the preferences of special interest groups,” he said</a:t>
            </a:r>
            <a:r>
              <a:rPr lang="en-US" sz="2400" dirty="0">
                <a:effectLst>
                  <a:outerShdw blurRad="38100" dist="38100" dir="2700000" algn="tl">
                    <a:srgbClr val="000000">
                      <a:alpha val="43137"/>
                    </a:srgbClr>
                  </a:outerShdw>
                </a:effectLst>
                <a:cs typeface="Calibri" panose="020F0502020204030204" pitchFamily="34" charset="0"/>
              </a:rPr>
              <a:t>.”</a:t>
            </a:r>
          </a:p>
        </p:txBody>
      </p:sp>
      <p:sp>
        <p:nvSpPr>
          <p:cNvPr id="2" name="TextBox 1"/>
          <p:cNvSpPr txBox="1"/>
          <p:nvPr/>
        </p:nvSpPr>
        <p:spPr>
          <a:xfrm>
            <a:off x="647700" y="6324600"/>
            <a:ext cx="7848600" cy="400110"/>
          </a:xfrm>
          <a:prstGeom prst="rect">
            <a:avLst/>
          </a:prstGeom>
          <a:noFill/>
        </p:spPr>
        <p:txBody>
          <a:bodyPr wrap="square" rtlCol="0">
            <a:spAutoFit/>
          </a:bodyPr>
          <a:lstStyle/>
          <a:p>
            <a:r>
              <a:rPr lang="en-US" sz="1000" dirty="0">
                <a:latin typeface="Calibri" panose="020F0502020204030204" pitchFamily="34" charset="0"/>
              </a:rPr>
              <a:t>Kevin Mooney, “Supreme Court Justice Scalia: Constitution, Not Bill of Rights, Makes Us Free,” online: </a:t>
            </a:r>
            <a:r>
              <a:rPr lang="en-US" sz="1000" u="sng" dirty="0">
                <a:latin typeface="Calibri" panose="020F0502020204030204" pitchFamily="34" charset="0"/>
              </a:rPr>
              <a:t>http://dailysignal.com/2015/05/11/supreme-court-justice-scalia-constitution-not-bill-of-rights-makes-us-free/, </a:t>
            </a:r>
            <a:r>
              <a:rPr lang="en-US" sz="1000" dirty="0">
                <a:latin typeface="Calibri" panose="020F0502020204030204" pitchFamily="34" charset="0"/>
              </a:rPr>
              <a:t>May 11 2015, accessed 20 January 2016.</a:t>
            </a:r>
            <a:endParaRPr lang="en-US" dirty="0">
              <a:latin typeface="Calibri" panose="020F0502020204030204" pitchFamily="34" charset="0"/>
            </a:endParaRP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98761" y="228600"/>
            <a:ext cx="1946478" cy="1097280"/>
          </a:xfrm>
          <a:prstGeom prst="rect">
            <a:avLst/>
          </a:prstGeom>
          <a:ln>
            <a:solidFill>
              <a:schemeClr val="tx1"/>
            </a:solidFill>
          </a:ln>
        </p:spPr>
      </p:pic>
    </p:spTree>
    <p:extLst>
      <p:ext uri="{BB962C8B-B14F-4D97-AF65-F5344CB8AC3E}">
        <p14:creationId xmlns:p14="http://schemas.microsoft.com/office/powerpoint/2010/main" val="21497950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C35A1D5-25E1-4EA9-81E1-190C4F843E92}"/>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Lst>
          </a:blip>
          <a:stretch>
            <a:fillRect/>
          </a:stretch>
        </p:blipFill>
        <p:spPr>
          <a:xfrm>
            <a:off x="337625" y="228600"/>
            <a:ext cx="8468751" cy="6400800"/>
          </a:xfrm>
          <a:prstGeom prst="rect">
            <a:avLst/>
          </a:prstGeom>
        </p:spPr>
      </p:pic>
    </p:spTree>
    <p:extLst>
      <p:ext uri="{BB962C8B-B14F-4D97-AF65-F5344CB8AC3E}">
        <p14:creationId xmlns:p14="http://schemas.microsoft.com/office/powerpoint/2010/main" val="24220963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subTitle" sz="quarter" idx="4294967295"/>
          </p:nvPr>
        </p:nvSpPr>
        <p:spPr>
          <a:xfrm>
            <a:off x="2057400" y="266700"/>
            <a:ext cx="5029200" cy="1181100"/>
          </a:xfrm>
        </p:spPr>
        <p:txBody>
          <a:bodyPr/>
          <a:lstStyle/>
          <a:p>
            <a:pPr marL="0" indent="0" algn="ctr">
              <a:spcBef>
                <a:spcPts val="0"/>
              </a:spcBef>
              <a:spcAft>
                <a:spcPts val="0"/>
              </a:spcAft>
              <a:buNone/>
              <a:defRPr/>
            </a:pPr>
            <a:r>
              <a:rPr lang="en-US" sz="3600" kern="1200" dirty="0">
                <a:solidFill>
                  <a:srgbClr val="00FFFF"/>
                </a:solidFill>
                <a:effectLst>
                  <a:outerShdw blurRad="38100" dist="38100" dir="2700000" algn="tl">
                    <a:srgbClr val="000000">
                      <a:alpha val="43137"/>
                    </a:srgbClr>
                  </a:outerShdw>
                </a:effectLst>
              </a:rPr>
              <a:t>Martin Luther</a:t>
            </a:r>
          </a:p>
          <a:p>
            <a:pPr marL="0" indent="0" algn="ctr" eaLnBrk="1" hangingPunct="1">
              <a:spcBef>
                <a:spcPts val="0"/>
              </a:spcBef>
              <a:spcAft>
                <a:spcPts val="0"/>
              </a:spcAft>
              <a:buNone/>
              <a:defRPr/>
            </a:pPr>
            <a:r>
              <a:rPr lang="en-US" sz="2800" dirty="0"/>
              <a:t>The Bondage of the Will</a:t>
            </a:r>
          </a:p>
        </p:txBody>
      </p:sp>
      <p:pic>
        <p:nvPicPr>
          <p:cNvPr id="4" name="Picture 3">
            <a:extLst>
              <a:ext uri="{FF2B5EF4-FFF2-40B4-BE49-F238E27FC236}">
                <a16:creationId xmlns:a16="http://schemas.microsoft.com/office/drawing/2014/main" id="{A57BEE82-38B1-4F77-8EFC-6056F9447164}"/>
              </a:ext>
            </a:extLst>
          </p:cNvPr>
          <p:cNvPicPr>
            <a:picLocks noChangeAspect="1"/>
          </p:cNvPicPr>
          <p:nvPr/>
        </p:nvPicPr>
        <p:blipFill>
          <a:blip r:embed="rId2"/>
          <a:stretch>
            <a:fillRect/>
          </a:stretch>
        </p:blipFill>
        <p:spPr>
          <a:xfrm>
            <a:off x="1140190" y="1524000"/>
            <a:ext cx="6863621" cy="50292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514201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8370D64-9475-453F-A113-FE4D5771101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11267" name="Rectangle 1027"/>
          <p:cNvSpPr>
            <a:spLocks noGrp="1" noChangeArrowheads="1"/>
          </p:cNvSpPr>
          <p:nvPr>
            <p:ph type="body" idx="1"/>
          </p:nvPr>
        </p:nvSpPr>
        <p:spPr>
          <a:xfrm>
            <a:off x="152400" y="127730"/>
            <a:ext cx="8763000" cy="3682270"/>
          </a:xfrm>
        </p:spPr>
        <p:txBody>
          <a:bodyPr/>
          <a:lstStyle/>
          <a:p>
            <a:pPr marL="0" indent="0" algn="ctr" eaLnBrk="1" hangingPunct="1">
              <a:buNone/>
              <a:defRPr/>
            </a:pPr>
            <a:r>
              <a:rPr lang="en-US" altLang="en-US" sz="4000" dirty="0">
                <a:solidFill>
                  <a:srgbClr val="00FFFF"/>
                </a:solidFill>
                <a:effectLst>
                  <a:outerShdw blurRad="38100" dist="38100" dir="2700000" algn="tl">
                    <a:srgbClr val="000000">
                      <a:alpha val="43137"/>
                    </a:srgbClr>
                  </a:outerShdw>
                </a:effectLst>
                <a:ea typeface="+mj-ea"/>
                <a:cs typeface="+mj-cs"/>
              </a:rPr>
              <a:t>Genesis 8:21</a:t>
            </a:r>
          </a:p>
          <a:p>
            <a:pPr marL="0" indent="0" algn="just" eaLnBrk="1" hangingPunct="1">
              <a:buNone/>
              <a:defRPr/>
            </a:pPr>
            <a:r>
              <a:rPr lang="en-US" altLang="en-US" sz="3200" dirty="0">
                <a:effectLst>
                  <a:outerShdw blurRad="38100" dist="38100" dir="2700000" algn="tl">
                    <a:srgbClr val="000000">
                      <a:alpha val="43137"/>
                    </a:srgbClr>
                  </a:outerShdw>
                </a:effectLst>
                <a:latin typeface="Calibri" panose="020F0502020204030204" pitchFamily="34" charset="0"/>
              </a:rPr>
              <a:t>The Lord smelled the soothing aroma; and the Lord said to Himself, “I will never again curse the ground on account of man, for </a:t>
            </a:r>
            <a:r>
              <a:rPr lang="en-US" alt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the intent of man’s heart is evil from his youth</a:t>
            </a:r>
            <a:r>
              <a:rPr lang="en-US" altLang="en-US" sz="3200" dirty="0">
                <a:effectLst>
                  <a:outerShdw blurRad="38100" dist="38100" dir="2700000" algn="tl">
                    <a:srgbClr val="000000">
                      <a:alpha val="43137"/>
                    </a:srgbClr>
                  </a:outerShdw>
                </a:effectLst>
                <a:latin typeface="Calibri" panose="020F0502020204030204" pitchFamily="34" charset="0"/>
              </a:rPr>
              <a:t>; and I will never again destroy every living thing, as I have done.[emphasis mine].</a:t>
            </a:r>
          </a:p>
        </p:txBody>
      </p:sp>
      <p:pic>
        <p:nvPicPr>
          <p:cNvPr id="25604" name="Pictur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48861" y="3352799"/>
            <a:ext cx="2046278"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99895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4363" y="228600"/>
            <a:ext cx="8675275" cy="6400800"/>
          </a:xfrm>
          <a:prstGeom prst="rect">
            <a:avLst/>
          </a:prstGeom>
          <a:ln w="57150">
            <a:solidFill>
              <a:schemeClr val="tx1"/>
            </a:solidFill>
          </a:ln>
        </p:spPr>
      </p:pic>
      <p:sp>
        <p:nvSpPr>
          <p:cNvPr id="24579" name="Oval 5"/>
          <p:cNvSpPr>
            <a:spLocks noChangeArrowheads="1"/>
          </p:cNvSpPr>
          <p:nvPr/>
        </p:nvSpPr>
        <p:spPr bwMode="auto">
          <a:xfrm>
            <a:off x="152400" y="0"/>
            <a:ext cx="381000" cy="381000"/>
          </a:xfrm>
          <a:prstGeom prst="ellipse">
            <a:avLst/>
          </a:prstGeom>
          <a:noFill/>
          <a:ln w="9525" algn="ctr">
            <a:noFill/>
            <a:round/>
            <a:headEnd/>
            <a:tailEnd/>
          </a:ln>
        </p:spPr>
        <p:txBody>
          <a:bodyPr/>
          <a:lstStyle/>
          <a:p>
            <a:pPr indent="457200"/>
            <a:endParaRPr lang="en-US" dirty="0">
              <a:latin typeface="Calibri" panose="020F0502020204030204" pitchFamily="34" charset="0"/>
            </a:endParaRPr>
          </a:p>
        </p:txBody>
      </p:sp>
      <p:sp>
        <p:nvSpPr>
          <p:cNvPr id="24580" name="Oval 6"/>
          <p:cNvSpPr>
            <a:spLocks noChangeArrowheads="1"/>
          </p:cNvSpPr>
          <p:nvPr/>
        </p:nvSpPr>
        <p:spPr bwMode="auto">
          <a:xfrm>
            <a:off x="8001000" y="2819400"/>
            <a:ext cx="762000" cy="838200"/>
          </a:xfrm>
          <a:prstGeom prst="ellipse">
            <a:avLst/>
          </a:prstGeom>
          <a:noFill/>
          <a:ln w="9525" algn="ctr">
            <a:noFill/>
            <a:round/>
            <a:headEnd/>
            <a:tailEnd/>
          </a:ln>
        </p:spPr>
        <p:txBody>
          <a:bodyPr/>
          <a:lstStyle/>
          <a:p>
            <a:pPr indent="457200"/>
            <a:endParaRPr lang="en-US" dirty="0">
              <a:latin typeface="Calibri" panose="020F0502020204030204" pitchFamily="34" charset="0"/>
            </a:endParaRPr>
          </a:p>
        </p:txBody>
      </p:sp>
      <p:sp>
        <p:nvSpPr>
          <p:cNvPr id="24581" name="Oval 7"/>
          <p:cNvSpPr>
            <a:spLocks noChangeArrowheads="1"/>
          </p:cNvSpPr>
          <p:nvPr/>
        </p:nvSpPr>
        <p:spPr bwMode="auto">
          <a:xfrm>
            <a:off x="6705600" y="0"/>
            <a:ext cx="914400" cy="914400"/>
          </a:xfrm>
          <a:prstGeom prst="ellipse">
            <a:avLst/>
          </a:prstGeom>
          <a:noFill/>
          <a:ln w="9525" algn="ctr">
            <a:noFill/>
            <a:round/>
            <a:headEnd/>
            <a:tailEnd/>
          </a:ln>
        </p:spPr>
        <p:txBody>
          <a:bodyPr/>
          <a:lstStyle/>
          <a:p>
            <a:pPr indent="457200"/>
            <a:endParaRPr lang="en-US" dirty="0">
              <a:latin typeface="Calibri" panose="020F0502020204030204" pitchFamily="34" charset="0"/>
            </a:endParaRPr>
          </a:p>
        </p:txBody>
      </p:sp>
      <p:sp>
        <p:nvSpPr>
          <p:cNvPr id="24582" name="Oval 7"/>
          <p:cNvSpPr>
            <a:spLocks noChangeArrowheads="1"/>
          </p:cNvSpPr>
          <p:nvPr/>
        </p:nvSpPr>
        <p:spPr bwMode="auto">
          <a:xfrm>
            <a:off x="7696200" y="3886200"/>
            <a:ext cx="838200" cy="533400"/>
          </a:xfrm>
          <a:prstGeom prst="ellipse">
            <a:avLst/>
          </a:prstGeom>
          <a:noFill/>
          <a:ln w="38100" algn="ctr">
            <a:solidFill>
              <a:srgbClr val="C00000"/>
            </a:solidFill>
            <a:round/>
            <a:headEnd/>
            <a:tailEnd/>
          </a:ln>
        </p:spPr>
        <p:txBody>
          <a:bodyPr wrap="none"/>
          <a:lstStyle/>
          <a:p>
            <a:endParaRPr lang="en-US" dirty="0">
              <a:latin typeface="Calibri" panose="020F0502020204030204" pitchFamily="34" charset="0"/>
            </a:endParaRPr>
          </a:p>
        </p:txBody>
      </p:sp>
      <p:sp>
        <p:nvSpPr>
          <p:cNvPr id="24583" name="Oval 7"/>
          <p:cNvSpPr>
            <a:spLocks noChangeArrowheads="1"/>
          </p:cNvSpPr>
          <p:nvPr/>
        </p:nvSpPr>
        <p:spPr bwMode="auto">
          <a:xfrm>
            <a:off x="5257800" y="5410200"/>
            <a:ext cx="990600" cy="533400"/>
          </a:xfrm>
          <a:prstGeom prst="ellipse">
            <a:avLst/>
          </a:prstGeom>
          <a:noFill/>
          <a:ln w="38100" algn="ctr">
            <a:solidFill>
              <a:srgbClr val="C00000"/>
            </a:solidFill>
            <a:round/>
            <a:headEnd/>
            <a:tailEnd/>
          </a:ln>
        </p:spPr>
        <p:txBody>
          <a:bodyPr wrap="none"/>
          <a:lstStyle/>
          <a:p>
            <a:endParaRPr lang="en-US" dirty="0">
              <a:latin typeface="Calibri" panose="020F0502020204030204" pitchFamily="34" charset="0"/>
            </a:endParaRPr>
          </a:p>
        </p:txBody>
      </p:sp>
      <p:sp>
        <p:nvSpPr>
          <p:cNvPr id="2" name="Date Placeholder 1"/>
          <p:cNvSpPr>
            <a:spLocks noGrp="1"/>
          </p:cNvSpPr>
          <p:nvPr>
            <p:ph type="dt" sz="half" idx="10"/>
          </p:nvPr>
        </p:nvSpPr>
        <p:spPr/>
        <p:txBody>
          <a:bodyPr/>
          <a:lstStyle/>
          <a:p>
            <a:pPr>
              <a:defRPr/>
            </a:pPr>
            <a:r>
              <a:rPr lang="en-US"/>
              <a:t>6/4/2017</a:t>
            </a:r>
          </a:p>
        </p:txBody>
      </p:sp>
    </p:spTree>
    <p:extLst>
      <p:ext uri="{BB962C8B-B14F-4D97-AF65-F5344CB8AC3E}">
        <p14:creationId xmlns:p14="http://schemas.microsoft.com/office/powerpoint/2010/main" val="8924762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3124200" y="228600"/>
            <a:ext cx="2895600" cy="990600"/>
          </a:xfrm>
        </p:spPr>
        <p:txBody>
          <a:bodyPr/>
          <a:lstStyle/>
          <a:p>
            <a:pPr algn="ctr">
              <a:lnSpc>
                <a:spcPct val="100000"/>
              </a:lnSpc>
            </a:pPr>
            <a:r>
              <a:rPr lang="en-US" altLang="en-US" sz="4400" b="0" dirty="0">
                <a:solidFill>
                  <a:srgbClr val="00FFFF"/>
                </a:solidFill>
                <a:effectLst>
                  <a:outerShdw blurRad="38100" dist="38100" dir="2700000" algn="tl">
                    <a:srgbClr val="000000">
                      <a:alpha val="43137"/>
                    </a:srgbClr>
                  </a:outerShdw>
                </a:effectLst>
              </a:rPr>
              <a:t>Lord Acton</a:t>
            </a:r>
          </a:p>
        </p:txBody>
      </p:sp>
      <p:pic>
        <p:nvPicPr>
          <p:cNvPr id="5" name="Picture 4"/>
          <p:cNvPicPr>
            <a:picLocks noChangeAspect="1"/>
          </p:cNvPicPr>
          <p:nvPr/>
        </p:nvPicPr>
        <p:blipFill>
          <a:blip r:embed="rId2"/>
          <a:stretch>
            <a:fillRect/>
          </a:stretch>
        </p:blipFill>
        <p:spPr>
          <a:xfrm>
            <a:off x="910095" y="1690905"/>
            <a:ext cx="7323809" cy="3476190"/>
          </a:xfrm>
          <a:prstGeom prst="rect">
            <a:avLst/>
          </a:prstGeom>
        </p:spPr>
      </p:pic>
    </p:spTree>
    <p:extLst>
      <p:ext uri="{BB962C8B-B14F-4D97-AF65-F5344CB8AC3E}">
        <p14:creationId xmlns:p14="http://schemas.microsoft.com/office/powerpoint/2010/main" val="17039232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3" name="Title 1"/>
          <p:cNvSpPr>
            <a:spLocks noGrp="1"/>
          </p:cNvSpPr>
          <p:nvPr>
            <p:ph type="title" idx="4294967295"/>
          </p:nvPr>
        </p:nvSpPr>
        <p:spPr>
          <a:xfrm>
            <a:off x="2628900" y="228600"/>
            <a:ext cx="3886200" cy="785813"/>
          </a:xfrm>
        </p:spPr>
        <p:txBody>
          <a:bodyPr/>
          <a:lstStyle/>
          <a:p>
            <a:pPr algn="ctr" eaLnBrk="1" hangingPunct="1"/>
            <a:r>
              <a:rPr lang="en-US" altLang="en-US" sz="4400" b="0" dirty="0">
                <a:solidFill>
                  <a:srgbClr val="00FFFF"/>
                </a:solidFill>
                <a:effectLst>
                  <a:outerShdw blurRad="38100" dist="38100" dir="2700000" algn="tl">
                    <a:srgbClr val="000000">
                      <a:alpha val="43137"/>
                    </a:srgbClr>
                  </a:outerShdw>
                </a:effectLst>
              </a:rPr>
              <a:t>Federalist # 51</a:t>
            </a:r>
          </a:p>
        </p:txBody>
      </p:sp>
      <p:pic>
        <p:nvPicPr>
          <p:cNvPr id="184325"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001000" y="76200"/>
            <a:ext cx="102235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907" y="1416921"/>
            <a:ext cx="8980186" cy="4602879"/>
          </a:xfrm>
          <a:prstGeom prst="rect">
            <a:avLst/>
          </a:prstGeom>
        </p:spPr>
      </p:pic>
    </p:spTree>
    <p:extLst>
      <p:ext uri="{BB962C8B-B14F-4D97-AF65-F5344CB8AC3E}">
        <p14:creationId xmlns:p14="http://schemas.microsoft.com/office/powerpoint/2010/main" val="14618068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9" name="Title 1"/>
          <p:cNvSpPr>
            <a:spLocks noGrp="1"/>
          </p:cNvSpPr>
          <p:nvPr>
            <p:ph type="title" idx="4294967295"/>
          </p:nvPr>
        </p:nvSpPr>
        <p:spPr>
          <a:xfrm>
            <a:off x="381000" y="228600"/>
            <a:ext cx="8534400" cy="762000"/>
          </a:xfrm>
        </p:spPr>
        <p:txBody>
          <a:bodyPr/>
          <a:lstStyle/>
          <a:p>
            <a:pPr algn="ctr"/>
            <a:r>
              <a:rPr lang="en-US" altLang="en-US" sz="4400" b="0" dirty="0">
                <a:solidFill>
                  <a:srgbClr val="00FFFF"/>
                </a:solidFill>
                <a:effectLst>
                  <a:outerShdw blurRad="38100" dist="38100" dir="2700000" algn="tl">
                    <a:srgbClr val="000000">
                      <a:alpha val="43137"/>
                    </a:srgbClr>
                  </a:outerShdw>
                </a:effectLst>
              </a:rPr>
              <a:t>John Calvin</a:t>
            </a:r>
          </a:p>
        </p:txBody>
      </p:sp>
      <p:pic>
        <p:nvPicPr>
          <p:cNvPr id="5"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166418" y="1219200"/>
            <a:ext cx="2825182" cy="32004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 y="1143000"/>
            <a:ext cx="5901439" cy="4828450"/>
          </a:xfrm>
          <a:prstGeom prst="rect">
            <a:avLst/>
          </a:prstGeom>
        </p:spPr>
      </p:pic>
    </p:spTree>
    <p:extLst>
      <p:ext uri="{BB962C8B-B14F-4D97-AF65-F5344CB8AC3E}">
        <p14:creationId xmlns:p14="http://schemas.microsoft.com/office/powerpoint/2010/main" val="27410075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7"/>
          <p:cNvSpPr>
            <a:spLocks noGrp="1" noChangeArrowheads="1"/>
          </p:cNvSpPr>
          <p:nvPr>
            <p:ph type="body" idx="1"/>
          </p:nvPr>
        </p:nvSpPr>
        <p:spPr>
          <a:xfrm>
            <a:off x="857543" y="838200"/>
            <a:ext cx="7315200" cy="5666032"/>
          </a:xfrm>
        </p:spPr>
        <p:txBody>
          <a:bodyPr/>
          <a:lstStyle/>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Preparation of the Reformers</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Emphasis on literal interpretation</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Denunciation of allegorization</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Rejection of church tradition as a guide</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Priesthood of all believers</a:t>
            </a:r>
          </a:p>
          <a:p>
            <a:pPr marL="914400" lvl="2" indent="-457200" eaLnBrk="1" hangingPunct="1">
              <a:spcBef>
                <a:spcPts val="0"/>
              </a:spcBef>
              <a:spcAft>
                <a:spcPts val="0"/>
              </a:spcAft>
              <a:buClr>
                <a:srgbClr val="92D050"/>
              </a:buClr>
            </a:pPr>
            <a:r>
              <a:rPr lang="en-US" altLang="en-US" sz="2900" dirty="0">
                <a:effectLst>
                  <a:outerShdw blurRad="38100" dist="38100" dir="2700000" algn="tl">
                    <a:srgbClr val="000000">
                      <a:alpha val="43137"/>
                    </a:srgbClr>
                  </a:outerShdw>
                </a:effectLst>
              </a:rPr>
              <a:t>Bible translations</a:t>
            </a:r>
          </a:p>
          <a:p>
            <a:pPr marL="914400" lvl="2" indent="-457200" eaLnBrk="1" hangingPunct="1">
              <a:spcBef>
                <a:spcPts val="0"/>
              </a:spcBef>
              <a:spcAft>
                <a:spcPts val="0"/>
              </a:spcAft>
              <a:buClr>
                <a:srgbClr val="92D050"/>
              </a:buClr>
            </a:pPr>
            <a:r>
              <a:rPr lang="en-US" altLang="en-US" sz="2900" dirty="0">
                <a:effectLst>
                  <a:outerShdw blurRad="38100" dist="38100" dir="2700000" algn="tl">
                    <a:srgbClr val="000000">
                      <a:alpha val="43137"/>
                    </a:srgbClr>
                  </a:outerShdw>
                </a:effectLst>
              </a:rPr>
              <a:t>Literacy</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Basis for the American system of governance</a:t>
            </a:r>
          </a:p>
          <a:p>
            <a:pPr marL="457200" indent="-457200" eaLnBrk="1" hangingPunct="1">
              <a:spcBef>
                <a:spcPts val="0"/>
              </a:spcBef>
              <a:spcAft>
                <a:spcPts val="0"/>
              </a:spcAft>
              <a:buClr>
                <a:srgbClr val="FF66FF"/>
              </a:buClr>
              <a:buFont typeface="+mj-lt"/>
              <a:buAutoNum type="alphaUcPeriod"/>
            </a:pPr>
            <a:r>
              <a:rPr lang="en-US" altLang="en-US" sz="2900" b="1" u="sng" dirty="0">
                <a:solidFill>
                  <a:srgbClr val="FFFFCC"/>
                </a:solidFill>
                <a:effectLst>
                  <a:outerShdw blurRad="38100" dist="38100" dir="2700000" algn="tl">
                    <a:srgbClr val="000000">
                      <a:alpha val="43137"/>
                    </a:srgbClr>
                  </a:outerShdw>
                </a:effectLst>
              </a:rPr>
              <a:t>Five </a:t>
            </a:r>
            <a:r>
              <a:rPr lang="en-US" altLang="en-US" sz="2900" b="1" i="1" u="sng" dirty="0" err="1">
                <a:solidFill>
                  <a:srgbClr val="FFFFCC"/>
                </a:solidFill>
                <a:effectLst>
                  <a:outerShdw blurRad="38100" dist="38100" dir="2700000" algn="tl">
                    <a:srgbClr val="000000">
                      <a:alpha val="43137"/>
                    </a:srgbClr>
                  </a:outerShdw>
                </a:effectLst>
              </a:rPr>
              <a:t>solas</a:t>
            </a:r>
            <a:endParaRPr lang="en-US" altLang="en-US" sz="2900" b="1" i="1" u="sng" dirty="0">
              <a:solidFill>
                <a:srgbClr val="FFFFCC"/>
              </a:solidFill>
              <a:effectLst>
                <a:outerShdw blurRad="38100" dist="38100" dir="2700000" algn="tl">
                  <a:srgbClr val="000000">
                    <a:alpha val="43137"/>
                  </a:srgbClr>
                </a:outerShdw>
              </a:effectLst>
            </a:endParaRP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Rejection of celibacy of the priesthood</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The ultimate sacrifice</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Rejoice</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00778" y="5710407"/>
            <a:ext cx="1499382" cy="979953"/>
          </a:xfrm>
          <a:prstGeom prst="rect">
            <a:avLst/>
          </a:prstGeom>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19745" y="965249"/>
            <a:ext cx="1629652" cy="1422301"/>
          </a:xfrm>
          <a:prstGeom prst="rect">
            <a:avLst/>
          </a:prstGeom>
        </p:spPr>
      </p:pic>
      <p:sp>
        <p:nvSpPr>
          <p:cNvPr id="8" name="Rectangle 6">
            <a:extLst>
              <a:ext uri="{FF2B5EF4-FFF2-40B4-BE49-F238E27FC236}">
                <a16:creationId xmlns:a16="http://schemas.microsoft.com/office/drawing/2014/main" id="{A34F83CC-F22B-486C-9555-4E6E926B4026}"/>
              </a:ext>
            </a:extLst>
          </p:cNvPr>
          <p:cNvSpPr>
            <a:spLocks noGrp="1" noChangeArrowheads="1"/>
          </p:cNvSpPr>
          <p:nvPr>
            <p:ph type="title"/>
          </p:nvPr>
        </p:nvSpPr>
        <p:spPr>
          <a:xfrm>
            <a:off x="114300" y="228600"/>
            <a:ext cx="9029700" cy="6096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IV. Contribution of the Protestant Reformers</a:t>
            </a:r>
          </a:p>
        </p:txBody>
      </p:sp>
    </p:spTree>
    <p:extLst>
      <p:ext uri="{BB962C8B-B14F-4D97-AF65-F5344CB8AC3E}">
        <p14:creationId xmlns:p14="http://schemas.microsoft.com/office/powerpoint/2010/main" val="21232162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4"/>
          <p:cNvGraphicFramePr>
            <a:graphicFrameLocks/>
          </p:cNvGraphicFramePr>
          <p:nvPr>
            <p:extLst>
              <p:ext uri="{D42A27DB-BD31-4B8C-83A1-F6EECF244321}">
                <p14:modId xmlns:p14="http://schemas.microsoft.com/office/powerpoint/2010/main" val="1259717846"/>
              </p:ext>
            </p:extLst>
          </p:nvPr>
        </p:nvGraphicFramePr>
        <p:xfrm>
          <a:off x="304800" y="3459480"/>
          <a:ext cx="8534400" cy="3169920"/>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82999952"/>
                    </a:ext>
                  </a:extLst>
                </a:gridCol>
                <a:gridCol w="2590800">
                  <a:extLst>
                    <a:ext uri="{9D8B030D-6E8A-4147-A177-3AD203B41FA5}">
                      <a16:colId xmlns:a16="http://schemas.microsoft.com/office/drawing/2014/main" val="1666518308"/>
                    </a:ext>
                  </a:extLst>
                </a:gridCol>
                <a:gridCol w="4267200">
                  <a:extLst>
                    <a:ext uri="{9D8B030D-6E8A-4147-A177-3AD203B41FA5}">
                      <a16:colId xmlns:a16="http://schemas.microsoft.com/office/drawing/2014/main" val="4122024283"/>
                    </a:ext>
                  </a:extLst>
                </a:gridCol>
              </a:tblGrid>
              <a:tr h="370840">
                <a:tc>
                  <a:txBody>
                    <a:bodyPr/>
                    <a:lstStyle/>
                    <a:p>
                      <a:pPr algn="ctr"/>
                      <a:r>
                        <a:rPr lang="en-US" sz="3200" b="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Number</a:t>
                      </a:r>
                    </a:p>
                  </a:txBody>
                  <a:tcPr anchor="ctr"/>
                </a:tc>
                <a:tc>
                  <a:txBody>
                    <a:bodyPr/>
                    <a:lstStyle/>
                    <a:p>
                      <a:pPr algn="ctr"/>
                      <a:r>
                        <a:rPr lang="en-US" sz="3200" b="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Latin</a:t>
                      </a:r>
                    </a:p>
                  </a:txBody>
                  <a:tcPr anchor="ctr"/>
                </a:tc>
                <a:tc>
                  <a:txBody>
                    <a:bodyPr/>
                    <a:lstStyle/>
                    <a:p>
                      <a:pPr algn="ctr"/>
                      <a:r>
                        <a:rPr lang="en-US" sz="3200" b="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Meaning</a:t>
                      </a:r>
                    </a:p>
                  </a:txBody>
                  <a:tcPr anchor="ctr"/>
                </a:tc>
                <a:extLst>
                  <a:ext uri="{0D108BD9-81ED-4DB2-BD59-A6C34878D82A}">
                    <a16:rowId xmlns:a16="http://schemas.microsoft.com/office/drawing/2014/main" val="1041137981"/>
                  </a:ext>
                </a:extLst>
              </a:tr>
              <a:tr h="370840">
                <a:tc>
                  <a:txBody>
                    <a:bodyPr/>
                    <a:lstStyle/>
                    <a:p>
                      <a:pPr algn="ctr"/>
                      <a:r>
                        <a:rPr lang="en-US" sz="2800" dirty="0">
                          <a:solidFill>
                            <a:schemeClr val="bg1"/>
                          </a:solidFill>
                          <a:effectLst/>
                          <a:latin typeface="Calibri" panose="020F0502020204030204" pitchFamily="34" charset="0"/>
                        </a:rPr>
                        <a:t>1. </a:t>
                      </a:r>
                    </a:p>
                  </a:txBody>
                  <a:tcPr anchor="ctr"/>
                </a:tc>
                <a:tc>
                  <a:txBody>
                    <a:bodyPr/>
                    <a:lstStyle/>
                    <a:p>
                      <a:pPr marL="112713" indent="0"/>
                      <a:r>
                        <a:rPr lang="en-US" sz="2800" i="1" dirty="0">
                          <a:solidFill>
                            <a:srgbClr val="000099"/>
                          </a:solidFill>
                          <a:effectLst/>
                          <a:latin typeface="Calibri" panose="020F0502020204030204" pitchFamily="34" charset="0"/>
                        </a:rPr>
                        <a:t>Sola Scriptura</a:t>
                      </a:r>
                    </a:p>
                  </a:txBody>
                  <a:tcPr anchor="ctr"/>
                </a:tc>
                <a:tc>
                  <a:txBody>
                    <a:bodyPr/>
                    <a:lstStyle/>
                    <a:p>
                      <a:pPr marL="112713" indent="0" algn="l" defTabSz="914400" rtl="0" eaLnBrk="1" latinLnBrk="0" hangingPunct="1"/>
                      <a:r>
                        <a:rPr lang="en-US" sz="2800" i="0" kern="1200" dirty="0">
                          <a:solidFill>
                            <a:srgbClr val="C00000"/>
                          </a:solidFill>
                          <a:effectLst/>
                          <a:latin typeface="Calibri" panose="020F0502020204030204" pitchFamily="34" charset="0"/>
                          <a:ea typeface="+mn-ea"/>
                          <a:cs typeface="+mn-cs"/>
                        </a:rPr>
                        <a:t>Scripture Alone</a:t>
                      </a:r>
                    </a:p>
                  </a:txBody>
                  <a:tcPr anchor="ctr"/>
                </a:tc>
                <a:extLst>
                  <a:ext uri="{0D108BD9-81ED-4DB2-BD59-A6C34878D82A}">
                    <a16:rowId xmlns:a16="http://schemas.microsoft.com/office/drawing/2014/main" val="3204457987"/>
                  </a:ext>
                </a:extLst>
              </a:tr>
              <a:tr h="370840">
                <a:tc>
                  <a:txBody>
                    <a:bodyPr/>
                    <a:lstStyle/>
                    <a:p>
                      <a:pPr algn="ctr"/>
                      <a:r>
                        <a:rPr lang="en-US" sz="2800" dirty="0">
                          <a:solidFill>
                            <a:schemeClr val="bg1"/>
                          </a:solidFill>
                          <a:effectLst/>
                          <a:latin typeface="Calibri" panose="020F0502020204030204" pitchFamily="34" charset="0"/>
                        </a:rPr>
                        <a:t>2.</a:t>
                      </a:r>
                    </a:p>
                  </a:txBody>
                  <a:tcPr anchor="ctr"/>
                </a:tc>
                <a:tc>
                  <a:txBody>
                    <a:bodyPr/>
                    <a:lstStyle/>
                    <a:p>
                      <a:pPr marL="112713" indent="0" algn="l" defTabSz="914400" rtl="0" eaLnBrk="1" latinLnBrk="0" hangingPunct="1"/>
                      <a:r>
                        <a:rPr lang="en-US" sz="2800" i="1" kern="1200" dirty="0">
                          <a:solidFill>
                            <a:srgbClr val="000099"/>
                          </a:solidFill>
                          <a:effectLst/>
                          <a:latin typeface="Calibri" panose="020F0502020204030204" pitchFamily="34" charset="0"/>
                          <a:ea typeface="+mn-ea"/>
                          <a:cs typeface="+mn-cs"/>
                        </a:rPr>
                        <a:t>Solus </a:t>
                      </a:r>
                      <a:r>
                        <a:rPr lang="en-US" sz="2800" i="1" kern="1200" dirty="0" err="1">
                          <a:solidFill>
                            <a:srgbClr val="000099"/>
                          </a:solidFill>
                          <a:effectLst/>
                          <a:latin typeface="Calibri" panose="020F0502020204030204" pitchFamily="34" charset="0"/>
                          <a:ea typeface="+mn-ea"/>
                          <a:cs typeface="+mn-cs"/>
                        </a:rPr>
                        <a:t>Christus</a:t>
                      </a:r>
                      <a:endParaRPr lang="en-US" sz="2800" i="1" kern="1200" dirty="0">
                        <a:solidFill>
                          <a:srgbClr val="000099"/>
                        </a:solidFill>
                        <a:effectLst/>
                        <a:latin typeface="Calibri" panose="020F0502020204030204" pitchFamily="34" charset="0"/>
                        <a:ea typeface="+mn-ea"/>
                        <a:cs typeface="+mn-cs"/>
                      </a:endParaRPr>
                    </a:p>
                  </a:txBody>
                  <a:tcPr anchor="ctr"/>
                </a:tc>
                <a:tc>
                  <a:txBody>
                    <a:bodyPr/>
                    <a:lstStyle/>
                    <a:p>
                      <a:pPr marL="112713" indent="0" algn="l" defTabSz="914400" rtl="0" eaLnBrk="1" latinLnBrk="0" hangingPunct="1"/>
                      <a:r>
                        <a:rPr lang="en-US" sz="2800" i="0" kern="1200" dirty="0">
                          <a:solidFill>
                            <a:srgbClr val="C00000"/>
                          </a:solidFill>
                          <a:effectLst/>
                          <a:latin typeface="Calibri" panose="020F0502020204030204" pitchFamily="34" charset="0"/>
                          <a:ea typeface="+mn-ea"/>
                          <a:cs typeface="+mn-cs"/>
                        </a:rPr>
                        <a:t>Christ Alone</a:t>
                      </a:r>
                    </a:p>
                  </a:txBody>
                  <a:tcPr anchor="ctr"/>
                </a:tc>
                <a:extLst>
                  <a:ext uri="{0D108BD9-81ED-4DB2-BD59-A6C34878D82A}">
                    <a16:rowId xmlns:a16="http://schemas.microsoft.com/office/drawing/2014/main" val="1468632082"/>
                  </a:ext>
                </a:extLst>
              </a:tr>
              <a:tr h="370840">
                <a:tc>
                  <a:txBody>
                    <a:bodyPr/>
                    <a:lstStyle/>
                    <a:p>
                      <a:pPr algn="ctr"/>
                      <a:r>
                        <a:rPr lang="en-US" sz="2800" dirty="0">
                          <a:solidFill>
                            <a:schemeClr val="bg1"/>
                          </a:solidFill>
                          <a:effectLst/>
                          <a:latin typeface="Calibri" panose="020F0502020204030204" pitchFamily="34" charset="0"/>
                        </a:rPr>
                        <a:t>3. </a:t>
                      </a:r>
                    </a:p>
                  </a:txBody>
                  <a:tcPr anchor="ctr"/>
                </a:tc>
                <a:tc>
                  <a:txBody>
                    <a:bodyPr/>
                    <a:lstStyle/>
                    <a:p>
                      <a:pPr marL="112713" indent="0" algn="l" defTabSz="914400" rtl="0" eaLnBrk="1" latinLnBrk="0" hangingPunct="1"/>
                      <a:r>
                        <a:rPr lang="en-US" sz="2800" i="1" kern="1200" dirty="0">
                          <a:solidFill>
                            <a:srgbClr val="000099"/>
                          </a:solidFill>
                          <a:effectLst/>
                          <a:latin typeface="Calibri" panose="020F0502020204030204" pitchFamily="34" charset="0"/>
                          <a:ea typeface="+mn-ea"/>
                          <a:cs typeface="+mn-cs"/>
                        </a:rPr>
                        <a:t>Sola Fide</a:t>
                      </a:r>
                    </a:p>
                  </a:txBody>
                  <a:tcPr anchor="ctr"/>
                </a:tc>
                <a:tc>
                  <a:txBody>
                    <a:bodyPr/>
                    <a:lstStyle/>
                    <a:p>
                      <a:pPr marL="112713" indent="0" algn="l" defTabSz="914400" rtl="0" eaLnBrk="1" latinLnBrk="0" hangingPunct="1"/>
                      <a:r>
                        <a:rPr lang="en-US" sz="2800" i="0" kern="1200" dirty="0">
                          <a:solidFill>
                            <a:srgbClr val="C00000"/>
                          </a:solidFill>
                          <a:effectLst/>
                          <a:latin typeface="Calibri" panose="020F0502020204030204" pitchFamily="34" charset="0"/>
                          <a:ea typeface="+mn-ea"/>
                          <a:cs typeface="+mn-cs"/>
                        </a:rPr>
                        <a:t>Faith Alone</a:t>
                      </a:r>
                    </a:p>
                  </a:txBody>
                  <a:tcPr anchor="ctr"/>
                </a:tc>
                <a:extLst>
                  <a:ext uri="{0D108BD9-81ED-4DB2-BD59-A6C34878D82A}">
                    <a16:rowId xmlns:a16="http://schemas.microsoft.com/office/drawing/2014/main" val="2190612986"/>
                  </a:ext>
                </a:extLst>
              </a:tr>
              <a:tr h="370840">
                <a:tc>
                  <a:txBody>
                    <a:bodyPr/>
                    <a:lstStyle/>
                    <a:p>
                      <a:pPr algn="ctr"/>
                      <a:r>
                        <a:rPr lang="en-US" sz="2800" dirty="0">
                          <a:solidFill>
                            <a:schemeClr val="bg1"/>
                          </a:solidFill>
                          <a:effectLst/>
                          <a:latin typeface="Calibri" panose="020F0502020204030204" pitchFamily="34" charset="0"/>
                        </a:rPr>
                        <a:t>4. </a:t>
                      </a:r>
                    </a:p>
                  </a:txBody>
                  <a:tcPr anchor="ctr"/>
                </a:tc>
                <a:tc>
                  <a:txBody>
                    <a:bodyPr/>
                    <a:lstStyle/>
                    <a:p>
                      <a:pPr marL="112713" indent="0" algn="l" defTabSz="914400" rtl="0" eaLnBrk="1" latinLnBrk="0" hangingPunct="1"/>
                      <a:r>
                        <a:rPr lang="en-US" sz="2800" i="1" kern="1200" dirty="0">
                          <a:solidFill>
                            <a:srgbClr val="000099"/>
                          </a:solidFill>
                          <a:effectLst/>
                          <a:latin typeface="Calibri" panose="020F0502020204030204" pitchFamily="34" charset="0"/>
                          <a:ea typeface="+mn-ea"/>
                          <a:cs typeface="+mn-cs"/>
                        </a:rPr>
                        <a:t>Sola </a:t>
                      </a:r>
                      <a:r>
                        <a:rPr lang="en-US" sz="2800" i="1" kern="1200" dirty="0" err="1">
                          <a:solidFill>
                            <a:srgbClr val="000099"/>
                          </a:solidFill>
                          <a:effectLst/>
                          <a:latin typeface="Calibri" panose="020F0502020204030204" pitchFamily="34" charset="0"/>
                          <a:ea typeface="+mn-ea"/>
                          <a:cs typeface="+mn-cs"/>
                        </a:rPr>
                        <a:t>Graetia</a:t>
                      </a:r>
                      <a:endParaRPr lang="en-US" sz="2800" i="1" kern="1200" dirty="0">
                        <a:solidFill>
                          <a:srgbClr val="000099"/>
                        </a:solidFill>
                        <a:effectLst/>
                        <a:latin typeface="Calibri" panose="020F0502020204030204" pitchFamily="34" charset="0"/>
                        <a:ea typeface="+mn-ea"/>
                        <a:cs typeface="+mn-cs"/>
                      </a:endParaRPr>
                    </a:p>
                  </a:txBody>
                  <a:tcPr anchor="ctr"/>
                </a:tc>
                <a:tc>
                  <a:txBody>
                    <a:bodyPr/>
                    <a:lstStyle/>
                    <a:p>
                      <a:pPr marL="112713" indent="0" algn="l" defTabSz="914400" rtl="0" eaLnBrk="1" latinLnBrk="0" hangingPunct="1"/>
                      <a:r>
                        <a:rPr lang="en-US" sz="2800" i="0" kern="1200" dirty="0">
                          <a:solidFill>
                            <a:srgbClr val="C00000"/>
                          </a:solidFill>
                          <a:effectLst/>
                          <a:latin typeface="Calibri" panose="020F0502020204030204" pitchFamily="34" charset="0"/>
                          <a:ea typeface="+mn-ea"/>
                          <a:cs typeface="+mn-cs"/>
                        </a:rPr>
                        <a:t>Grace Alone</a:t>
                      </a:r>
                    </a:p>
                  </a:txBody>
                  <a:tcPr anchor="ctr"/>
                </a:tc>
                <a:extLst>
                  <a:ext uri="{0D108BD9-81ED-4DB2-BD59-A6C34878D82A}">
                    <a16:rowId xmlns:a16="http://schemas.microsoft.com/office/drawing/2014/main" val="4052236659"/>
                  </a:ext>
                </a:extLst>
              </a:tr>
              <a:tr h="370840">
                <a:tc>
                  <a:txBody>
                    <a:bodyPr/>
                    <a:lstStyle/>
                    <a:p>
                      <a:pPr algn="ctr"/>
                      <a:r>
                        <a:rPr lang="en-US" sz="2800" dirty="0">
                          <a:solidFill>
                            <a:schemeClr val="bg1"/>
                          </a:solidFill>
                          <a:effectLst/>
                          <a:latin typeface="Calibri" panose="020F0502020204030204" pitchFamily="34" charset="0"/>
                        </a:rPr>
                        <a:t>5. </a:t>
                      </a:r>
                    </a:p>
                  </a:txBody>
                  <a:tcPr anchor="ctr"/>
                </a:tc>
                <a:tc>
                  <a:txBody>
                    <a:bodyPr/>
                    <a:lstStyle/>
                    <a:p>
                      <a:pPr marL="112713" indent="0" algn="l" defTabSz="914400" rtl="0" eaLnBrk="1" latinLnBrk="0" hangingPunct="1"/>
                      <a:r>
                        <a:rPr lang="en-US" sz="2800" i="1" kern="1200" dirty="0">
                          <a:solidFill>
                            <a:srgbClr val="000099"/>
                          </a:solidFill>
                          <a:effectLst/>
                          <a:latin typeface="Calibri" panose="020F0502020204030204" pitchFamily="34" charset="0"/>
                          <a:ea typeface="+mn-ea"/>
                          <a:cs typeface="+mn-cs"/>
                        </a:rPr>
                        <a:t>Soli Deo Gloria</a:t>
                      </a:r>
                    </a:p>
                  </a:txBody>
                  <a:tcPr anchor="ctr"/>
                </a:tc>
                <a:tc>
                  <a:txBody>
                    <a:bodyPr/>
                    <a:lstStyle/>
                    <a:p>
                      <a:pPr marL="112713" indent="0" algn="l" defTabSz="914400" rtl="0" eaLnBrk="1" latinLnBrk="0" hangingPunct="1"/>
                      <a:r>
                        <a:rPr lang="en-US" sz="2800" i="0" kern="1200" dirty="0">
                          <a:solidFill>
                            <a:srgbClr val="C00000"/>
                          </a:solidFill>
                          <a:effectLst/>
                          <a:latin typeface="Calibri" panose="020F0502020204030204" pitchFamily="34" charset="0"/>
                          <a:ea typeface="+mn-ea"/>
                          <a:cs typeface="+mn-cs"/>
                        </a:rPr>
                        <a:t>To the Glory of God Alone</a:t>
                      </a:r>
                    </a:p>
                  </a:txBody>
                  <a:tcPr anchor="ctr"/>
                </a:tc>
                <a:extLst>
                  <a:ext uri="{0D108BD9-81ED-4DB2-BD59-A6C34878D82A}">
                    <a16:rowId xmlns:a16="http://schemas.microsoft.com/office/drawing/2014/main" val="3078858885"/>
                  </a:ext>
                </a:extLst>
              </a:tr>
            </a:tbl>
          </a:graphicData>
        </a:graphic>
      </p:graphicFrame>
      <p:pic>
        <p:nvPicPr>
          <p:cNvPr id="8" name="Picture 7"/>
          <p:cNvPicPr>
            <a:picLocks noChangeAspect="1"/>
          </p:cNvPicPr>
          <p:nvPr/>
        </p:nvPicPr>
        <p:blipFill>
          <a:blip r:embed="rId2"/>
          <a:stretch>
            <a:fillRect/>
          </a:stretch>
        </p:blipFill>
        <p:spPr>
          <a:xfrm>
            <a:off x="762000" y="266700"/>
            <a:ext cx="7620000" cy="2857500"/>
          </a:xfrm>
          <a:prstGeom prst="rect">
            <a:avLst/>
          </a:prstGeom>
          <a:ln w="19050">
            <a:solidFill>
              <a:schemeClr val="tx2"/>
            </a:solidFill>
          </a:ln>
        </p:spPr>
      </p:pic>
    </p:spTree>
    <p:extLst>
      <p:ext uri="{BB962C8B-B14F-4D97-AF65-F5344CB8AC3E}">
        <p14:creationId xmlns:p14="http://schemas.microsoft.com/office/powerpoint/2010/main" val="39637820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4"/>
          <p:cNvGraphicFramePr>
            <a:graphicFrameLocks/>
          </p:cNvGraphicFramePr>
          <p:nvPr>
            <p:extLst>
              <p:ext uri="{D42A27DB-BD31-4B8C-83A1-F6EECF244321}">
                <p14:modId xmlns:p14="http://schemas.microsoft.com/office/powerpoint/2010/main" val="636454495"/>
              </p:ext>
            </p:extLst>
          </p:nvPr>
        </p:nvGraphicFramePr>
        <p:xfrm>
          <a:off x="304800" y="3459480"/>
          <a:ext cx="8534400" cy="3169920"/>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82999952"/>
                    </a:ext>
                  </a:extLst>
                </a:gridCol>
                <a:gridCol w="2590800">
                  <a:extLst>
                    <a:ext uri="{9D8B030D-6E8A-4147-A177-3AD203B41FA5}">
                      <a16:colId xmlns:a16="http://schemas.microsoft.com/office/drawing/2014/main" val="1666518308"/>
                    </a:ext>
                  </a:extLst>
                </a:gridCol>
                <a:gridCol w="4267200">
                  <a:extLst>
                    <a:ext uri="{9D8B030D-6E8A-4147-A177-3AD203B41FA5}">
                      <a16:colId xmlns:a16="http://schemas.microsoft.com/office/drawing/2014/main" val="4122024283"/>
                    </a:ext>
                  </a:extLst>
                </a:gridCol>
              </a:tblGrid>
              <a:tr h="370840">
                <a:tc>
                  <a:txBody>
                    <a:bodyPr/>
                    <a:lstStyle/>
                    <a:p>
                      <a:pPr algn="ctr"/>
                      <a:r>
                        <a:rPr lang="en-US" sz="3200" b="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Number</a:t>
                      </a:r>
                    </a:p>
                  </a:txBody>
                  <a:tcPr anchor="ctr"/>
                </a:tc>
                <a:tc>
                  <a:txBody>
                    <a:bodyPr/>
                    <a:lstStyle/>
                    <a:p>
                      <a:pPr algn="ctr"/>
                      <a:r>
                        <a:rPr lang="en-US" sz="3200" b="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Latin</a:t>
                      </a:r>
                    </a:p>
                  </a:txBody>
                  <a:tcPr anchor="ctr"/>
                </a:tc>
                <a:tc>
                  <a:txBody>
                    <a:bodyPr/>
                    <a:lstStyle/>
                    <a:p>
                      <a:pPr algn="ctr"/>
                      <a:r>
                        <a:rPr lang="en-US" sz="3200" b="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Meaning</a:t>
                      </a:r>
                    </a:p>
                  </a:txBody>
                  <a:tcPr anchor="ctr"/>
                </a:tc>
                <a:extLst>
                  <a:ext uri="{0D108BD9-81ED-4DB2-BD59-A6C34878D82A}">
                    <a16:rowId xmlns:a16="http://schemas.microsoft.com/office/drawing/2014/main" val="1041137981"/>
                  </a:ext>
                </a:extLst>
              </a:tr>
              <a:tr h="370840">
                <a:tc>
                  <a:txBody>
                    <a:bodyPr/>
                    <a:lstStyle/>
                    <a:p>
                      <a:pPr algn="ctr"/>
                      <a:r>
                        <a:rPr lang="en-US" sz="2800" b="1" dirty="0">
                          <a:solidFill>
                            <a:schemeClr val="bg1"/>
                          </a:solidFill>
                          <a:effectLst/>
                          <a:latin typeface="Calibri" panose="020F0502020204030204" pitchFamily="34" charset="0"/>
                        </a:rPr>
                        <a:t>1. </a:t>
                      </a:r>
                    </a:p>
                  </a:txBody>
                  <a:tcPr anchor="ctr">
                    <a:solidFill>
                      <a:schemeClr val="tx2"/>
                    </a:solidFill>
                  </a:tcPr>
                </a:tc>
                <a:tc>
                  <a:txBody>
                    <a:bodyPr/>
                    <a:lstStyle/>
                    <a:p>
                      <a:pPr marL="112713" indent="0"/>
                      <a:r>
                        <a:rPr lang="en-US" sz="2800" b="1" i="1" dirty="0">
                          <a:solidFill>
                            <a:srgbClr val="000099"/>
                          </a:solidFill>
                          <a:effectLst/>
                          <a:latin typeface="Calibri" panose="020F0502020204030204" pitchFamily="34" charset="0"/>
                        </a:rPr>
                        <a:t>Sola Scriptura</a:t>
                      </a:r>
                    </a:p>
                  </a:txBody>
                  <a:tcPr anchor="ctr">
                    <a:solidFill>
                      <a:schemeClr val="tx2"/>
                    </a:solidFill>
                  </a:tcPr>
                </a:tc>
                <a:tc>
                  <a:txBody>
                    <a:bodyPr/>
                    <a:lstStyle/>
                    <a:p>
                      <a:pPr marL="112713" indent="0" algn="l" defTabSz="914400" rtl="0" eaLnBrk="1" latinLnBrk="0" hangingPunct="1"/>
                      <a:r>
                        <a:rPr lang="en-US" sz="2800" b="1" i="0" kern="1200" dirty="0">
                          <a:solidFill>
                            <a:srgbClr val="C00000"/>
                          </a:solidFill>
                          <a:effectLst/>
                          <a:latin typeface="Calibri" panose="020F0502020204030204" pitchFamily="34" charset="0"/>
                          <a:ea typeface="+mn-ea"/>
                          <a:cs typeface="+mn-cs"/>
                        </a:rPr>
                        <a:t>Scripture Alone</a:t>
                      </a:r>
                    </a:p>
                  </a:txBody>
                  <a:tcPr anchor="ctr">
                    <a:solidFill>
                      <a:schemeClr val="tx2"/>
                    </a:solidFill>
                  </a:tcPr>
                </a:tc>
                <a:extLst>
                  <a:ext uri="{0D108BD9-81ED-4DB2-BD59-A6C34878D82A}">
                    <a16:rowId xmlns:a16="http://schemas.microsoft.com/office/drawing/2014/main" val="3204457987"/>
                  </a:ext>
                </a:extLst>
              </a:tr>
              <a:tr h="370840">
                <a:tc>
                  <a:txBody>
                    <a:bodyPr/>
                    <a:lstStyle/>
                    <a:p>
                      <a:pPr algn="ctr"/>
                      <a:r>
                        <a:rPr lang="en-US" sz="2800" dirty="0">
                          <a:solidFill>
                            <a:schemeClr val="bg1"/>
                          </a:solidFill>
                          <a:effectLst/>
                          <a:latin typeface="Calibri" panose="020F0502020204030204" pitchFamily="34" charset="0"/>
                        </a:rPr>
                        <a:t>2.</a:t>
                      </a:r>
                    </a:p>
                  </a:txBody>
                  <a:tcPr anchor="ctr"/>
                </a:tc>
                <a:tc>
                  <a:txBody>
                    <a:bodyPr/>
                    <a:lstStyle/>
                    <a:p>
                      <a:pPr marL="112713" indent="0" algn="l" defTabSz="914400" rtl="0" eaLnBrk="1" latinLnBrk="0" hangingPunct="1"/>
                      <a:r>
                        <a:rPr lang="en-US" sz="2800" i="1" kern="1200" dirty="0">
                          <a:solidFill>
                            <a:srgbClr val="000099"/>
                          </a:solidFill>
                          <a:effectLst/>
                          <a:latin typeface="Calibri" panose="020F0502020204030204" pitchFamily="34" charset="0"/>
                          <a:ea typeface="+mn-ea"/>
                          <a:cs typeface="+mn-cs"/>
                        </a:rPr>
                        <a:t>Solus </a:t>
                      </a:r>
                      <a:r>
                        <a:rPr lang="en-US" sz="2800" i="1" kern="1200" dirty="0" err="1">
                          <a:solidFill>
                            <a:srgbClr val="000099"/>
                          </a:solidFill>
                          <a:effectLst/>
                          <a:latin typeface="Calibri" panose="020F0502020204030204" pitchFamily="34" charset="0"/>
                          <a:ea typeface="+mn-ea"/>
                          <a:cs typeface="+mn-cs"/>
                        </a:rPr>
                        <a:t>Christus</a:t>
                      </a:r>
                      <a:endParaRPr lang="en-US" sz="2800" i="1" kern="1200" dirty="0">
                        <a:solidFill>
                          <a:srgbClr val="000099"/>
                        </a:solidFill>
                        <a:effectLst/>
                        <a:latin typeface="Calibri" panose="020F0502020204030204" pitchFamily="34" charset="0"/>
                        <a:ea typeface="+mn-ea"/>
                        <a:cs typeface="+mn-cs"/>
                      </a:endParaRPr>
                    </a:p>
                  </a:txBody>
                  <a:tcPr anchor="ctr"/>
                </a:tc>
                <a:tc>
                  <a:txBody>
                    <a:bodyPr/>
                    <a:lstStyle/>
                    <a:p>
                      <a:pPr marL="112713" indent="0" algn="l" defTabSz="914400" rtl="0" eaLnBrk="1" latinLnBrk="0" hangingPunct="1"/>
                      <a:r>
                        <a:rPr lang="en-US" sz="2800" i="0" kern="1200" dirty="0">
                          <a:solidFill>
                            <a:srgbClr val="C00000"/>
                          </a:solidFill>
                          <a:effectLst/>
                          <a:latin typeface="Calibri" panose="020F0502020204030204" pitchFamily="34" charset="0"/>
                          <a:ea typeface="+mn-ea"/>
                          <a:cs typeface="+mn-cs"/>
                        </a:rPr>
                        <a:t>Christ Alone</a:t>
                      </a:r>
                    </a:p>
                  </a:txBody>
                  <a:tcPr anchor="ctr"/>
                </a:tc>
                <a:extLst>
                  <a:ext uri="{0D108BD9-81ED-4DB2-BD59-A6C34878D82A}">
                    <a16:rowId xmlns:a16="http://schemas.microsoft.com/office/drawing/2014/main" val="1468632082"/>
                  </a:ext>
                </a:extLst>
              </a:tr>
              <a:tr h="370840">
                <a:tc>
                  <a:txBody>
                    <a:bodyPr/>
                    <a:lstStyle/>
                    <a:p>
                      <a:pPr algn="ctr"/>
                      <a:r>
                        <a:rPr lang="en-US" sz="2800" dirty="0">
                          <a:solidFill>
                            <a:schemeClr val="bg1"/>
                          </a:solidFill>
                          <a:effectLst/>
                          <a:latin typeface="Calibri" panose="020F0502020204030204" pitchFamily="34" charset="0"/>
                        </a:rPr>
                        <a:t>3. </a:t>
                      </a:r>
                    </a:p>
                  </a:txBody>
                  <a:tcPr anchor="ctr"/>
                </a:tc>
                <a:tc>
                  <a:txBody>
                    <a:bodyPr/>
                    <a:lstStyle/>
                    <a:p>
                      <a:pPr marL="112713" indent="0" algn="l" defTabSz="914400" rtl="0" eaLnBrk="1" latinLnBrk="0" hangingPunct="1"/>
                      <a:r>
                        <a:rPr lang="en-US" sz="2800" i="1" kern="1200" dirty="0">
                          <a:solidFill>
                            <a:srgbClr val="000099"/>
                          </a:solidFill>
                          <a:effectLst/>
                          <a:latin typeface="Calibri" panose="020F0502020204030204" pitchFamily="34" charset="0"/>
                          <a:ea typeface="+mn-ea"/>
                          <a:cs typeface="+mn-cs"/>
                        </a:rPr>
                        <a:t>Sola Fide</a:t>
                      </a:r>
                    </a:p>
                  </a:txBody>
                  <a:tcPr anchor="ctr"/>
                </a:tc>
                <a:tc>
                  <a:txBody>
                    <a:bodyPr/>
                    <a:lstStyle/>
                    <a:p>
                      <a:pPr marL="112713" indent="0" algn="l" defTabSz="914400" rtl="0" eaLnBrk="1" latinLnBrk="0" hangingPunct="1"/>
                      <a:r>
                        <a:rPr lang="en-US" sz="2800" i="0" kern="1200" dirty="0">
                          <a:solidFill>
                            <a:srgbClr val="C00000"/>
                          </a:solidFill>
                          <a:effectLst/>
                          <a:latin typeface="Calibri" panose="020F0502020204030204" pitchFamily="34" charset="0"/>
                          <a:ea typeface="+mn-ea"/>
                          <a:cs typeface="+mn-cs"/>
                        </a:rPr>
                        <a:t>Faith Alone</a:t>
                      </a:r>
                    </a:p>
                  </a:txBody>
                  <a:tcPr anchor="ctr"/>
                </a:tc>
                <a:extLst>
                  <a:ext uri="{0D108BD9-81ED-4DB2-BD59-A6C34878D82A}">
                    <a16:rowId xmlns:a16="http://schemas.microsoft.com/office/drawing/2014/main" val="2190612986"/>
                  </a:ext>
                </a:extLst>
              </a:tr>
              <a:tr h="370840">
                <a:tc>
                  <a:txBody>
                    <a:bodyPr/>
                    <a:lstStyle/>
                    <a:p>
                      <a:pPr algn="ctr"/>
                      <a:r>
                        <a:rPr lang="en-US" sz="2800" dirty="0">
                          <a:solidFill>
                            <a:schemeClr val="bg1"/>
                          </a:solidFill>
                          <a:effectLst/>
                          <a:latin typeface="Calibri" panose="020F0502020204030204" pitchFamily="34" charset="0"/>
                        </a:rPr>
                        <a:t>4. </a:t>
                      </a:r>
                    </a:p>
                  </a:txBody>
                  <a:tcPr anchor="ctr"/>
                </a:tc>
                <a:tc>
                  <a:txBody>
                    <a:bodyPr/>
                    <a:lstStyle/>
                    <a:p>
                      <a:pPr marL="112713" indent="0" algn="l" defTabSz="914400" rtl="0" eaLnBrk="1" latinLnBrk="0" hangingPunct="1"/>
                      <a:r>
                        <a:rPr lang="en-US" sz="2800" i="1" kern="1200" dirty="0">
                          <a:solidFill>
                            <a:srgbClr val="000099"/>
                          </a:solidFill>
                          <a:effectLst/>
                          <a:latin typeface="Calibri" panose="020F0502020204030204" pitchFamily="34" charset="0"/>
                          <a:ea typeface="+mn-ea"/>
                          <a:cs typeface="+mn-cs"/>
                        </a:rPr>
                        <a:t>Sola </a:t>
                      </a:r>
                      <a:r>
                        <a:rPr lang="en-US" sz="2800" i="1" kern="1200" dirty="0" err="1">
                          <a:solidFill>
                            <a:srgbClr val="000099"/>
                          </a:solidFill>
                          <a:effectLst/>
                          <a:latin typeface="Calibri" panose="020F0502020204030204" pitchFamily="34" charset="0"/>
                          <a:ea typeface="+mn-ea"/>
                          <a:cs typeface="+mn-cs"/>
                        </a:rPr>
                        <a:t>Graetia</a:t>
                      </a:r>
                      <a:endParaRPr lang="en-US" sz="2800" i="1" kern="1200" dirty="0">
                        <a:solidFill>
                          <a:srgbClr val="000099"/>
                        </a:solidFill>
                        <a:effectLst/>
                        <a:latin typeface="Calibri" panose="020F0502020204030204" pitchFamily="34" charset="0"/>
                        <a:ea typeface="+mn-ea"/>
                        <a:cs typeface="+mn-cs"/>
                      </a:endParaRPr>
                    </a:p>
                  </a:txBody>
                  <a:tcPr anchor="ctr"/>
                </a:tc>
                <a:tc>
                  <a:txBody>
                    <a:bodyPr/>
                    <a:lstStyle/>
                    <a:p>
                      <a:pPr marL="112713" indent="0" algn="l" defTabSz="914400" rtl="0" eaLnBrk="1" latinLnBrk="0" hangingPunct="1"/>
                      <a:r>
                        <a:rPr lang="en-US" sz="2800" i="0" kern="1200" dirty="0">
                          <a:solidFill>
                            <a:srgbClr val="C00000"/>
                          </a:solidFill>
                          <a:effectLst/>
                          <a:latin typeface="Calibri" panose="020F0502020204030204" pitchFamily="34" charset="0"/>
                          <a:ea typeface="+mn-ea"/>
                          <a:cs typeface="+mn-cs"/>
                        </a:rPr>
                        <a:t>Grace Alone</a:t>
                      </a:r>
                    </a:p>
                  </a:txBody>
                  <a:tcPr anchor="ctr"/>
                </a:tc>
                <a:extLst>
                  <a:ext uri="{0D108BD9-81ED-4DB2-BD59-A6C34878D82A}">
                    <a16:rowId xmlns:a16="http://schemas.microsoft.com/office/drawing/2014/main" val="4052236659"/>
                  </a:ext>
                </a:extLst>
              </a:tr>
              <a:tr h="370840">
                <a:tc>
                  <a:txBody>
                    <a:bodyPr/>
                    <a:lstStyle/>
                    <a:p>
                      <a:pPr algn="ctr"/>
                      <a:r>
                        <a:rPr lang="en-US" sz="2800" dirty="0">
                          <a:solidFill>
                            <a:schemeClr val="bg1"/>
                          </a:solidFill>
                          <a:effectLst/>
                          <a:latin typeface="Calibri" panose="020F0502020204030204" pitchFamily="34" charset="0"/>
                        </a:rPr>
                        <a:t>5. </a:t>
                      </a:r>
                    </a:p>
                  </a:txBody>
                  <a:tcPr anchor="ctr"/>
                </a:tc>
                <a:tc>
                  <a:txBody>
                    <a:bodyPr/>
                    <a:lstStyle/>
                    <a:p>
                      <a:pPr marL="112713" indent="0" algn="l" defTabSz="914400" rtl="0" eaLnBrk="1" latinLnBrk="0" hangingPunct="1"/>
                      <a:r>
                        <a:rPr lang="en-US" sz="2800" i="1" kern="1200" dirty="0">
                          <a:solidFill>
                            <a:srgbClr val="000099"/>
                          </a:solidFill>
                          <a:effectLst/>
                          <a:latin typeface="Calibri" panose="020F0502020204030204" pitchFamily="34" charset="0"/>
                          <a:ea typeface="+mn-ea"/>
                          <a:cs typeface="+mn-cs"/>
                        </a:rPr>
                        <a:t>Soli Deo Gloria</a:t>
                      </a:r>
                    </a:p>
                  </a:txBody>
                  <a:tcPr anchor="ctr"/>
                </a:tc>
                <a:tc>
                  <a:txBody>
                    <a:bodyPr/>
                    <a:lstStyle/>
                    <a:p>
                      <a:pPr marL="112713" indent="0" algn="l" defTabSz="914400" rtl="0" eaLnBrk="1" latinLnBrk="0" hangingPunct="1"/>
                      <a:r>
                        <a:rPr lang="en-US" sz="2800" i="0" kern="1200" dirty="0">
                          <a:solidFill>
                            <a:srgbClr val="C00000"/>
                          </a:solidFill>
                          <a:effectLst/>
                          <a:latin typeface="Calibri" panose="020F0502020204030204" pitchFamily="34" charset="0"/>
                          <a:ea typeface="+mn-ea"/>
                          <a:cs typeface="+mn-cs"/>
                        </a:rPr>
                        <a:t>To the Glory of God Alone</a:t>
                      </a:r>
                    </a:p>
                  </a:txBody>
                  <a:tcPr anchor="ctr"/>
                </a:tc>
                <a:extLst>
                  <a:ext uri="{0D108BD9-81ED-4DB2-BD59-A6C34878D82A}">
                    <a16:rowId xmlns:a16="http://schemas.microsoft.com/office/drawing/2014/main" val="3078858885"/>
                  </a:ext>
                </a:extLst>
              </a:tr>
            </a:tbl>
          </a:graphicData>
        </a:graphic>
      </p:graphicFrame>
      <p:pic>
        <p:nvPicPr>
          <p:cNvPr id="8" name="Picture 7"/>
          <p:cNvPicPr>
            <a:picLocks noChangeAspect="1"/>
          </p:cNvPicPr>
          <p:nvPr/>
        </p:nvPicPr>
        <p:blipFill>
          <a:blip r:embed="rId2"/>
          <a:stretch>
            <a:fillRect/>
          </a:stretch>
        </p:blipFill>
        <p:spPr>
          <a:xfrm>
            <a:off x="762000" y="266700"/>
            <a:ext cx="7620000" cy="2857500"/>
          </a:xfrm>
          <a:prstGeom prst="rect">
            <a:avLst/>
          </a:prstGeom>
          <a:ln w="19050">
            <a:solidFill>
              <a:schemeClr val="tx2"/>
            </a:solidFill>
          </a:ln>
        </p:spPr>
      </p:pic>
    </p:spTree>
    <p:extLst>
      <p:ext uri="{BB962C8B-B14F-4D97-AF65-F5344CB8AC3E}">
        <p14:creationId xmlns:p14="http://schemas.microsoft.com/office/powerpoint/2010/main" val="33558225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BFB5EE7C-8AAE-4D31-AD2E-897A2825A20F}"/>
              </a:ext>
            </a:extLst>
          </p:cNvPr>
          <p:cNvSpPr>
            <a:spLocks noGrp="1" noChangeArrowheads="1"/>
          </p:cNvSpPr>
          <p:nvPr>
            <p:ph type="title"/>
          </p:nvPr>
        </p:nvSpPr>
        <p:spPr>
          <a:xfrm>
            <a:off x="2381250" y="228600"/>
            <a:ext cx="4381500" cy="1143000"/>
          </a:xfrm>
        </p:spPr>
        <p:txBody>
          <a:bodyPr/>
          <a:lstStyle/>
          <a:p>
            <a:pPr algn="ctr" eaLnBrk="1" hangingPunct="1">
              <a:lnSpc>
                <a:spcPct val="100000"/>
              </a:lnSpc>
            </a:pPr>
            <a:r>
              <a:rPr lang="en-US" altLang="en-US" sz="4000" b="0" dirty="0">
                <a:solidFill>
                  <a:srgbClr val="00FFFF"/>
                </a:solidFill>
                <a:effectLst>
                  <a:outerShdw blurRad="38100" dist="38100" dir="2700000" algn="tl">
                    <a:srgbClr val="000000">
                      <a:alpha val="43137"/>
                    </a:srgbClr>
                  </a:outerShdw>
                </a:effectLst>
              </a:rPr>
              <a:t>Emergent Church &amp; Biblical Authority</a:t>
            </a:r>
          </a:p>
        </p:txBody>
      </p:sp>
      <p:sp>
        <p:nvSpPr>
          <p:cNvPr id="22531" name="Rectangle 3">
            <a:extLst>
              <a:ext uri="{FF2B5EF4-FFF2-40B4-BE49-F238E27FC236}">
                <a16:creationId xmlns:a16="http://schemas.microsoft.com/office/drawing/2014/main" id="{CFC9D76A-D42D-4793-BA02-E2702ECA6381}"/>
              </a:ext>
            </a:extLst>
          </p:cNvPr>
          <p:cNvSpPr>
            <a:spLocks noGrp="1" noChangeArrowheads="1"/>
          </p:cNvSpPr>
          <p:nvPr>
            <p:ph type="body" idx="1"/>
          </p:nvPr>
        </p:nvSpPr>
        <p:spPr>
          <a:xfrm>
            <a:off x="171450" y="1600200"/>
            <a:ext cx="8801100" cy="4114800"/>
          </a:xfrm>
        </p:spPr>
        <p:txBody>
          <a:bodyPr/>
          <a:lstStyle/>
          <a:p>
            <a:pPr marL="0" indent="0" algn="just" eaLnBrk="1" hangingPunct="1">
              <a:buNone/>
              <a:defRPr/>
            </a:pPr>
            <a:r>
              <a:rPr lang="en-US" sz="3200" dirty="0"/>
              <a:t>“Anglicans have demonstrated this both/and beautifully in relation to Scripture. </a:t>
            </a:r>
            <a:r>
              <a:rPr lang="en-US" sz="3200" b="1" i="1" u="sng" dirty="0">
                <a:solidFill>
                  <a:srgbClr val="FFFFCC"/>
                </a:solidFill>
              </a:rPr>
              <a:t>Scripture is always a factor</a:t>
            </a:r>
            <a:r>
              <a:rPr lang="en-US" sz="3200" dirty="0"/>
              <a:t> in Anglican thinking. In Anglicans’ best moments, it is their primary factor, but </a:t>
            </a:r>
            <a:r>
              <a:rPr lang="en-US" sz="3200" b="1" i="1" u="sng" dirty="0">
                <a:solidFill>
                  <a:srgbClr val="FFFFCC"/>
                </a:solidFill>
              </a:rPr>
              <a:t>it is never…the only factor</a:t>
            </a:r>
            <a:r>
              <a:rPr lang="en-US" sz="3200" dirty="0"/>
              <a:t>. Rather Scripture is always in dialogue with tradition, reason, and experience. </a:t>
            </a:r>
            <a:r>
              <a:rPr lang="en-US" sz="3200" b="1" i="1" u="sng" dirty="0">
                <a:solidFill>
                  <a:srgbClr val="FFFFCC"/>
                </a:solidFill>
              </a:rPr>
              <a:t>None of them sola can be the ultimate source of authority</a:t>
            </a:r>
            <a:r>
              <a:rPr lang="en-US" sz="3200" dirty="0"/>
              <a:t>…” (Italics added).</a:t>
            </a:r>
          </a:p>
        </p:txBody>
      </p:sp>
      <p:sp>
        <p:nvSpPr>
          <p:cNvPr id="46084" name="Text Box 4">
            <a:extLst>
              <a:ext uri="{FF2B5EF4-FFF2-40B4-BE49-F238E27FC236}">
                <a16:creationId xmlns:a16="http://schemas.microsoft.com/office/drawing/2014/main" id="{586DA8E9-871D-4934-82AB-198EA5D8E985}"/>
              </a:ext>
            </a:extLst>
          </p:cNvPr>
          <p:cNvSpPr txBox="1">
            <a:spLocks noChangeArrowheads="1"/>
          </p:cNvSpPr>
          <p:nvPr/>
        </p:nvSpPr>
        <p:spPr bwMode="auto">
          <a:xfrm>
            <a:off x="1752600" y="6248400"/>
            <a:ext cx="563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pPr>
            <a:r>
              <a:rPr lang="en-US" altLang="en-US" dirty="0">
                <a:latin typeface="Calibri" panose="020F0502020204030204" pitchFamily="34" charset="0"/>
                <a:cs typeface="Calibri" panose="020F0502020204030204" pitchFamily="34" charset="0"/>
              </a:rPr>
              <a:t>Brian McLaren, </a:t>
            </a:r>
            <a:r>
              <a:rPr lang="en-US" altLang="en-US" i="1" dirty="0">
                <a:latin typeface="Calibri" panose="020F0502020204030204" pitchFamily="34" charset="0"/>
                <a:cs typeface="Calibri" panose="020F0502020204030204" pitchFamily="34" charset="0"/>
              </a:rPr>
              <a:t>A Generous Orthodoxy</a:t>
            </a:r>
            <a:r>
              <a:rPr lang="en-US" altLang="en-US" dirty="0">
                <a:latin typeface="Calibri" panose="020F0502020204030204" pitchFamily="34" charset="0"/>
                <a:cs typeface="Calibri" panose="020F0502020204030204" pitchFamily="34" charset="0"/>
              </a:rPr>
              <a:t>, 210.</a:t>
            </a:r>
          </a:p>
        </p:txBody>
      </p:sp>
      <p:pic>
        <p:nvPicPr>
          <p:cNvPr id="46085" name="Picture 2" descr="https://encrypted-tbn2.gstatic.com/images?q=tbn:ANd9GcRU5gLax5xmzP2nJkWp5X1rE9IJtghqqKP3crwhPG5oUph6JtNngw">
            <a:extLst>
              <a:ext uri="{FF2B5EF4-FFF2-40B4-BE49-F238E27FC236}">
                <a16:creationId xmlns:a16="http://schemas.microsoft.com/office/drawing/2014/main" id="{FE055386-5EB3-4A5C-80BD-D2B5A098DC3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15200" y="76199"/>
            <a:ext cx="1752600" cy="1166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486259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C0FAD4A6-5E79-4E39-8D22-458E0568832A}"/>
              </a:ext>
            </a:extLst>
          </p:cNvPr>
          <p:cNvSpPr>
            <a:spLocks noGrp="1" noChangeArrowheads="1"/>
          </p:cNvSpPr>
          <p:nvPr>
            <p:ph type="title"/>
          </p:nvPr>
        </p:nvSpPr>
        <p:spPr>
          <a:xfrm>
            <a:off x="2705100" y="228600"/>
            <a:ext cx="3733800" cy="685800"/>
          </a:xfrm>
        </p:spPr>
        <p:txBody>
          <a:bodyPr/>
          <a:lstStyle/>
          <a:p>
            <a:pPr algn="ctr" eaLnBrk="1" hangingPunct="1">
              <a:lnSpc>
                <a:spcPct val="100000"/>
              </a:lnSpc>
            </a:pPr>
            <a:r>
              <a:rPr lang="en-US" altLang="en-US" sz="4000" b="0" dirty="0">
                <a:solidFill>
                  <a:srgbClr val="00FFFF"/>
                </a:solidFill>
                <a:effectLst>
                  <a:outerShdw blurRad="38100" dist="38100" dir="2700000" algn="tl">
                    <a:srgbClr val="000000">
                      <a:alpha val="43137"/>
                    </a:srgbClr>
                  </a:outerShdw>
                </a:effectLst>
              </a:rPr>
              <a:t>Biblical Authority</a:t>
            </a:r>
          </a:p>
        </p:txBody>
      </p:sp>
      <p:sp>
        <p:nvSpPr>
          <p:cNvPr id="23555" name="Rectangle 3">
            <a:extLst>
              <a:ext uri="{FF2B5EF4-FFF2-40B4-BE49-F238E27FC236}">
                <a16:creationId xmlns:a16="http://schemas.microsoft.com/office/drawing/2014/main" id="{F74D3878-9A29-4997-B766-D228A998BF2E}"/>
              </a:ext>
            </a:extLst>
          </p:cNvPr>
          <p:cNvSpPr>
            <a:spLocks noGrp="1" noChangeArrowheads="1"/>
          </p:cNvSpPr>
          <p:nvPr>
            <p:ph type="body" idx="1"/>
          </p:nvPr>
        </p:nvSpPr>
        <p:spPr>
          <a:xfrm>
            <a:off x="685800" y="1219200"/>
            <a:ext cx="7772400" cy="4114800"/>
          </a:xfrm>
        </p:spPr>
        <p:txBody>
          <a:bodyPr/>
          <a:lstStyle/>
          <a:p>
            <a:pPr eaLnBrk="1" hangingPunct="1">
              <a:spcBef>
                <a:spcPts val="0"/>
              </a:spcBef>
              <a:spcAft>
                <a:spcPts val="3600"/>
              </a:spcAft>
              <a:buClr>
                <a:srgbClr val="00FFFF"/>
              </a:buClr>
              <a:defRPr/>
            </a:pPr>
            <a:r>
              <a:rPr lang="en-US" sz="3600" dirty="0">
                <a:effectLst>
                  <a:outerShdw blurRad="38100" dist="38100" dir="2700000" algn="tl">
                    <a:srgbClr val="000000">
                      <a:alpha val="43137"/>
                    </a:srgbClr>
                  </a:outerShdw>
                </a:effectLst>
                <a:ea typeface="+mj-ea"/>
                <a:cs typeface="+mj-cs"/>
              </a:rPr>
              <a:t>Tradition? (Mark 7:13; Col 2:8)</a:t>
            </a:r>
          </a:p>
          <a:p>
            <a:pPr eaLnBrk="1" hangingPunct="1">
              <a:spcBef>
                <a:spcPts val="0"/>
              </a:spcBef>
              <a:spcAft>
                <a:spcPts val="3600"/>
              </a:spcAft>
              <a:buClr>
                <a:srgbClr val="00FFFF"/>
              </a:buClr>
              <a:defRPr/>
            </a:pPr>
            <a:r>
              <a:rPr lang="en-US" sz="3600" dirty="0">
                <a:effectLst>
                  <a:outerShdw blurRad="38100" dist="38100" dir="2700000" algn="tl">
                    <a:srgbClr val="000000">
                      <a:alpha val="43137"/>
                    </a:srgbClr>
                  </a:outerShdw>
                </a:effectLst>
                <a:ea typeface="+mj-ea"/>
                <a:cs typeface="+mj-cs"/>
              </a:rPr>
              <a:t>Reason? (</a:t>
            </a:r>
            <a:r>
              <a:rPr lang="en-US" sz="3600" dirty="0" err="1">
                <a:effectLst>
                  <a:outerShdw blurRad="38100" dist="38100" dir="2700000" algn="tl">
                    <a:srgbClr val="000000">
                      <a:alpha val="43137"/>
                    </a:srgbClr>
                  </a:outerShdw>
                </a:effectLst>
                <a:ea typeface="+mj-ea"/>
                <a:cs typeface="+mj-cs"/>
              </a:rPr>
              <a:t>Prov</a:t>
            </a:r>
            <a:r>
              <a:rPr lang="en-US" sz="3600" dirty="0">
                <a:effectLst>
                  <a:outerShdw blurRad="38100" dist="38100" dir="2700000" algn="tl">
                    <a:srgbClr val="000000">
                      <a:alpha val="43137"/>
                    </a:srgbClr>
                  </a:outerShdw>
                </a:effectLst>
                <a:ea typeface="+mj-ea"/>
                <a:cs typeface="+mj-cs"/>
              </a:rPr>
              <a:t> 3:5; 14:12; Isa 55:8-9)</a:t>
            </a:r>
          </a:p>
          <a:p>
            <a:pPr eaLnBrk="1" hangingPunct="1">
              <a:spcBef>
                <a:spcPts val="0"/>
              </a:spcBef>
              <a:spcAft>
                <a:spcPts val="3600"/>
              </a:spcAft>
              <a:buClr>
                <a:srgbClr val="00FFFF"/>
              </a:buClr>
              <a:defRPr/>
            </a:pPr>
            <a:r>
              <a:rPr lang="en-US" sz="3600" dirty="0">
                <a:effectLst>
                  <a:outerShdw blurRad="38100" dist="38100" dir="2700000" algn="tl">
                    <a:srgbClr val="000000">
                      <a:alpha val="43137"/>
                    </a:srgbClr>
                  </a:outerShdw>
                </a:effectLst>
                <a:ea typeface="+mj-ea"/>
                <a:cs typeface="+mj-cs"/>
              </a:rPr>
              <a:t>Experience? (2 </a:t>
            </a:r>
            <a:r>
              <a:rPr lang="en-US" sz="3600" dirty="0" err="1">
                <a:effectLst>
                  <a:outerShdw blurRad="38100" dist="38100" dir="2700000" algn="tl">
                    <a:srgbClr val="000000">
                      <a:alpha val="43137"/>
                    </a:srgbClr>
                  </a:outerShdw>
                </a:effectLst>
                <a:ea typeface="+mj-ea"/>
                <a:cs typeface="+mj-cs"/>
              </a:rPr>
              <a:t>Thess</a:t>
            </a:r>
            <a:r>
              <a:rPr lang="en-US" sz="3600" dirty="0">
                <a:effectLst>
                  <a:outerShdw blurRad="38100" dist="38100" dir="2700000" algn="tl">
                    <a:srgbClr val="000000">
                      <a:alpha val="43137"/>
                    </a:srgbClr>
                  </a:outerShdw>
                </a:effectLst>
                <a:ea typeface="+mj-ea"/>
                <a:cs typeface="+mj-cs"/>
              </a:rPr>
              <a:t> 2:9)</a:t>
            </a:r>
          </a:p>
        </p:txBody>
      </p:sp>
      <p:pic>
        <p:nvPicPr>
          <p:cNvPr id="48132" name="Picture 2" descr="https://encrypted-tbn2.gstatic.com/images?q=tbn:ANd9GcRU5gLax5xmzP2nJkWp5X1rE9IJtghqqKP3crwhPG5oUph6JtNngw">
            <a:extLst>
              <a:ext uri="{FF2B5EF4-FFF2-40B4-BE49-F238E27FC236}">
                <a16:creationId xmlns:a16="http://schemas.microsoft.com/office/drawing/2014/main" id="{C902DAAA-317D-48A7-8210-31B308AFBB4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854628" y="4190999"/>
            <a:ext cx="3434745" cy="22860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1717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B4D5A282-6510-471C-8B6E-68B3A2FE5708}"/>
              </a:ext>
            </a:extLst>
          </p:cNvPr>
          <p:cNvSpPr>
            <a:spLocks noGrp="1" noChangeArrowheads="1"/>
          </p:cNvSpPr>
          <p:nvPr>
            <p:ph type="title"/>
          </p:nvPr>
        </p:nvSpPr>
        <p:spPr>
          <a:xfrm>
            <a:off x="1524000" y="228600"/>
            <a:ext cx="6096000" cy="609600"/>
          </a:xfrm>
        </p:spPr>
        <p:txBody>
          <a:bodyPr/>
          <a:lstStyle/>
          <a:p>
            <a:pPr algn="ctr" eaLnBrk="1" hangingPunct="1"/>
            <a:r>
              <a:rPr lang="en-US" altLang="en-US" sz="4000" b="0" dirty="0">
                <a:solidFill>
                  <a:srgbClr val="00FFFF"/>
                </a:solidFill>
                <a:effectLst>
                  <a:outerShdw blurRad="38100" dist="38100" dir="2700000" algn="tl">
                    <a:srgbClr val="000000">
                      <a:alpha val="43137"/>
                    </a:srgbClr>
                  </a:outerShdw>
                </a:effectLst>
              </a:rPr>
              <a:t>Satanic/Demonic Miracles</a:t>
            </a:r>
          </a:p>
        </p:txBody>
      </p:sp>
      <p:sp>
        <p:nvSpPr>
          <p:cNvPr id="12291" name="Rectangle 3">
            <a:extLst>
              <a:ext uri="{FF2B5EF4-FFF2-40B4-BE49-F238E27FC236}">
                <a16:creationId xmlns:a16="http://schemas.microsoft.com/office/drawing/2014/main" id="{8D8CAE2F-9FC6-4A5B-99DD-2CDE297F545E}"/>
              </a:ext>
            </a:extLst>
          </p:cNvPr>
          <p:cNvSpPr>
            <a:spLocks noGrp="1" noChangeArrowheads="1"/>
          </p:cNvSpPr>
          <p:nvPr>
            <p:ph type="body" idx="1"/>
          </p:nvPr>
        </p:nvSpPr>
        <p:spPr>
          <a:xfrm>
            <a:off x="228600" y="1143000"/>
            <a:ext cx="6553200" cy="4876800"/>
          </a:xfrm>
        </p:spPr>
        <p:txBody>
          <a:bodyPr/>
          <a:lstStyle/>
          <a:p>
            <a:pPr eaLnBrk="1" hangingPunct="1">
              <a:spcBef>
                <a:spcPts val="0"/>
              </a:spcBef>
              <a:spcAft>
                <a:spcPts val="1200"/>
              </a:spcAft>
              <a:buClr>
                <a:srgbClr val="00FFFF"/>
              </a:buClr>
              <a:defRPr/>
            </a:pPr>
            <a:r>
              <a:rPr lang="en-US" sz="3600" dirty="0" err="1">
                <a:effectLst>
                  <a:outerShdw blurRad="38100" dist="38100" dir="2700000" algn="tl">
                    <a:srgbClr val="000000">
                      <a:alpha val="43137"/>
                    </a:srgbClr>
                  </a:outerShdw>
                </a:effectLst>
                <a:ea typeface="+mj-ea"/>
                <a:cs typeface="+mj-cs"/>
              </a:rPr>
              <a:t>Exod</a:t>
            </a:r>
            <a:r>
              <a:rPr lang="en-US" sz="3600" dirty="0">
                <a:effectLst>
                  <a:outerShdw blurRad="38100" dist="38100" dir="2700000" algn="tl">
                    <a:srgbClr val="000000">
                      <a:alpha val="43137"/>
                    </a:srgbClr>
                  </a:outerShdw>
                </a:effectLst>
                <a:ea typeface="+mj-ea"/>
                <a:cs typeface="+mj-cs"/>
              </a:rPr>
              <a:t> 7–8</a:t>
            </a:r>
          </a:p>
          <a:p>
            <a:pPr eaLnBrk="1" hangingPunct="1">
              <a:spcBef>
                <a:spcPts val="0"/>
              </a:spcBef>
              <a:spcAft>
                <a:spcPts val="1200"/>
              </a:spcAft>
              <a:buClr>
                <a:srgbClr val="00FFFF"/>
              </a:buClr>
              <a:defRPr/>
            </a:pPr>
            <a:r>
              <a:rPr lang="en-US" sz="3600" dirty="0">
                <a:effectLst>
                  <a:outerShdw blurRad="38100" dist="38100" dir="2700000" algn="tl">
                    <a:srgbClr val="000000">
                      <a:alpha val="43137"/>
                    </a:srgbClr>
                  </a:outerShdw>
                </a:effectLst>
                <a:ea typeface="+mj-ea"/>
                <a:cs typeface="+mj-cs"/>
              </a:rPr>
              <a:t>Deut 13:1-3</a:t>
            </a:r>
          </a:p>
          <a:p>
            <a:pPr eaLnBrk="1" hangingPunct="1">
              <a:spcBef>
                <a:spcPts val="0"/>
              </a:spcBef>
              <a:spcAft>
                <a:spcPts val="1200"/>
              </a:spcAft>
              <a:buClr>
                <a:srgbClr val="00FFFF"/>
              </a:buClr>
              <a:defRPr/>
            </a:pPr>
            <a:r>
              <a:rPr lang="en-US" sz="3600" dirty="0">
                <a:effectLst>
                  <a:outerShdw blurRad="38100" dist="38100" dir="2700000" algn="tl">
                    <a:srgbClr val="000000">
                      <a:alpha val="43137"/>
                    </a:srgbClr>
                  </a:outerShdw>
                </a:effectLst>
                <a:ea typeface="+mj-ea"/>
                <a:cs typeface="+mj-cs"/>
              </a:rPr>
              <a:t>Matt 7:21-23; 24:24</a:t>
            </a:r>
          </a:p>
          <a:p>
            <a:pPr eaLnBrk="1" hangingPunct="1">
              <a:spcBef>
                <a:spcPts val="0"/>
              </a:spcBef>
              <a:spcAft>
                <a:spcPts val="1200"/>
              </a:spcAft>
              <a:buClr>
                <a:srgbClr val="00FFFF"/>
              </a:buClr>
              <a:defRPr/>
            </a:pPr>
            <a:r>
              <a:rPr lang="en-US" sz="3600" dirty="0">
                <a:effectLst>
                  <a:outerShdw blurRad="38100" dist="38100" dir="2700000" algn="tl">
                    <a:srgbClr val="000000">
                      <a:alpha val="43137"/>
                    </a:srgbClr>
                  </a:outerShdw>
                </a:effectLst>
                <a:ea typeface="+mj-ea"/>
                <a:cs typeface="+mj-cs"/>
              </a:rPr>
              <a:t>Acts 8:9; 16:16</a:t>
            </a:r>
          </a:p>
          <a:p>
            <a:pPr eaLnBrk="1" hangingPunct="1">
              <a:spcBef>
                <a:spcPts val="0"/>
              </a:spcBef>
              <a:spcAft>
                <a:spcPts val="1200"/>
              </a:spcAft>
              <a:buClr>
                <a:srgbClr val="00FFFF"/>
              </a:buClr>
              <a:defRPr/>
            </a:pPr>
            <a:r>
              <a:rPr lang="en-US" sz="3600" dirty="0">
                <a:effectLst>
                  <a:outerShdw blurRad="38100" dist="38100" dir="2700000" algn="tl">
                    <a:srgbClr val="000000">
                      <a:alpha val="43137"/>
                    </a:srgbClr>
                  </a:outerShdw>
                </a:effectLst>
                <a:ea typeface="+mj-ea"/>
                <a:cs typeface="+mj-cs"/>
              </a:rPr>
              <a:t>Gal 1:6-9</a:t>
            </a:r>
          </a:p>
          <a:p>
            <a:pPr eaLnBrk="1" hangingPunct="1">
              <a:spcBef>
                <a:spcPts val="0"/>
              </a:spcBef>
              <a:spcAft>
                <a:spcPts val="1200"/>
              </a:spcAft>
              <a:buClr>
                <a:srgbClr val="00FFFF"/>
              </a:buClr>
              <a:defRPr/>
            </a:pPr>
            <a:r>
              <a:rPr lang="en-US" sz="3600" dirty="0">
                <a:effectLst>
                  <a:outerShdw blurRad="38100" dist="38100" dir="2700000" algn="tl">
                    <a:srgbClr val="000000">
                      <a:alpha val="43137"/>
                    </a:srgbClr>
                  </a:outerShdw>
                </a:effectLst>
                <a:ea typeface="+mj-ea"/>
                <a:cs typeface="+mj-cs"/>
              </a:rPr>
              <a:t>2 Thess 2:9</a:t>
            </a:r>
          </a:p>
          <a:p>
            <a:pPr eaLnBrk="1" hangingPunct="1">
              <a:spcBef>
                <a:spcPts val="0"/>
              </a:spcBef>
              <a:spcAft>
                <a:spcPts val="1200"/>
              </a:spcAft>
              <a:buClr>
                <a:srgbClr val="00FFFF"/>
              </a:buClr>
              <a:defRPr/>
            </a:pPr>
            <a:r>
              <a:rPr lang="en-US" sz="3600" dirty="0">
                <a:effectLst>
                  <a:outerShdw blurRad="38100" dist="38100" dir="2700000" algn="tl">
                    <a:srgbClr val="000000">
                      <a:alpha val="43137"/>
                    </a:srgbClr>
                  </a:outerShdw>
                </a:effectLst>
                <a:ea typeface="+mj-ea"/>
                <a:cs typeface="+mj-cs"/>
              </a:rPr>
              <a:t>Rev 13:3, 13; 16:13-14</a:t>
            </a:r>
          </a:p>
        </p:txBody>
      </p:sp>
      <p:pic>
        <p:nvPicPr>
          <p:cNvPr id="49156" name="Picture 2" descr="https://encrypted-tbn1.gstatic.com/images?q=tbn:ANd9GcRbH6CcdtkvazY_CE4zvh3VHnzwl_r04kOoU19BBsh0KxzzxApH">
            <a:extLst>
              <a:ext uri="{FF2B5EF4-FFF2-40B4-BE49-F238E27FC236}">
                <a16:creationId xmlns:a16="http://schemas.microsoft.com/office/drawing/2014/main" id="{D0029442-7E31-4081-AD17-387AE2E9DAF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877669" y="2068398"/>
            <a:ext cx="4113931" cy="2721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026654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a:extLst>
              <a:ext uri="{FF2B5EF4-FFF2-40B4-BE49-F238E27FC236}">
                <a16:creationId xmlns:a16="http://schemas.microsoft.com/office/drawing/2014/main" id="{97EF2ADC-257A-4768-932F-46216F211BA7}"/>
              </a:ext>
            </a:extLst>
          </p:cNvPr>
          <p:cNvSpPr>
            <a:spLocks noGrp="1" noChangeArrowheads="1"/>
          </p:cNvSpPr>
          <p:nvPr>
            <p:ph type="body" idx="1"/>
          </p:nvPr>
        </p:nvSpPr>
        <p:spPr>
          <a:xfrm>
            <a:off x="1228725" y="1143000"/>
            <a:ext cx="6686550" cy="2362200"/>
          </a:xfrm>
        </p:spPr>
        <p:txBody>
          <a:bodyPr/>
          <a:lstStyle/>
          <a:p>
            <a:pPr eaLnBrk="1" hangingPunct="1">
              <a:lnSpc>
                <a:spcPct val="90000"/>
              </a:lnSpc>
              <a:spcBef>
                <a:spcPts val="0"/>
              </a:spcBef>
              <a:spcAft>
                <a:spcPts val="3600"/>
              </a:spcAft>
              <a:buClr>
                <a:srgbClr val="00FFFF"/>
              </a:buClr>
              <a:defRPr/>
            </a:pPr>
            <a:r>
              <a:rPr lang="en-US" sz="3600" dirty="0">
                <a:effectLst>
                  <a:outerShdw blurRad="38100" dist="38100" dir="2700000" algn="tl">
                    <a:srgbClr val="000000">
                      <a:alpha val="43137"/>
                    </a:srgbClr>
                  </a:outerShdw>
                </a:effectLst>
                <a:ea typeface="+mj-ea"/>
                <a:cs typeface="+mj-cs"/>
              </a:rPr>
              <a:t>Where in Scripture are we told to dialogue with all four?</a:t>
            </a:r>
          </a:p>
          <a:p>
            <a:pPr eaLnBrk="1" hangingPunct="1">
              <a:lnSpc>
                <a:spcPct val="90000"/>
              </a:lnSpc>
              <a:spcBef>
                <a:spcPts val="0"/>
              </a:spcBef>
              <a:spcAft>
                <a:spcPts val="3600"/>
              </a:spcAft>
              <a:buClr>
                <a:srgbClr val="00FFFF"/>
              </a:buClr>
              <a:defRPr/>
            </a:pPr>
            <a:r>
              <a:rPr lang="en-US" sz="3600" dirty="0">
                <a:effectLst>
                  <a:outerShdw blurRad="38100" dist="38100" dir="2700000" algn="tl">
                    <a:srgbClr val="000000">
                      <a:alpha val="43137"/>
                    </a:srgbClr>
                  </a:outerShdw>
                </a:effectLst>
                <a:ea typeface="+mj-ea"/>
                <a:cs typeface="+mj-cs"/>
              </a:rPr>
              <a:t>Magisterial vs. ministerial</a:t>
            </a:r>
          </a:p>
        </p:txBody>
      </p:sp>
      <p:pic>
        <p:nvPicPr>
          <p:cNvPr id="50180" name="Picture 2" descr="https://encrypted-tbn3.gstatic.com/images?q=tbn:ANd9GcQnx_ff3PRTOMKd7ddkjMnpL0ZDJ6d8SDLJjXpj-t9zE9BAz4zOTw">
            <a:extLst>
              <a:ext uri="{FF2B5EF4-FFF2-40B4-BE49-F238E27FC236}">
                <a16:creationId xmlns:a16="http://schemas.microsoft.com/office/drawing/2014/main" id="{B9A29398-147B-4479-ADCE-58F3D1C155B5}"/>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248400" y="3886200"/>
            <a:ext cx="264795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a:extLst>
              <a:ext uri="{FF2B5EF4-FFF2-40B4-BE49-F238E27FC236}">
                <a16:creationId xmlns:a16="http://schemas.microsoft.com/office/drawing/2014/main" id="{6EEBC3D9-9BF1-4273-BE90-F35DF0A87715}"/>
              </a:ext>
            </a:extLst>
          </p:cNvPr>
          <p:cNvSpPr>
            <a:spLocks noGrp="1" noChangeArrowheads="1"/>
          </p:cNvSpPr>
          <p:nvPr>
            <p:ph type="title"/>
          </p:nvPr>
        </p:nvSpPr>
        <p:spPr>
          <a:xfrm>
            <a:off x="2705100" y="228600"/>
            <a:ext cx="3733800" cy="685800"/>
          </a:xfrm>
        </p:spPr>
        <p:txBody>
          <a:bodyPr/>
          <a:lstStyle/>
          <a:p>
            <a:pPr algn="ctr" eaLnBrk="1" hangingPunct="1">
              <a:lnSpc>
                <a:spcPct val="100000"/>
              </a:lnSpc>
            </a:pPr>
            <a:r>
              <a:rPr lang="en-US" altLang="en-US" sz="4000" b="0" dirty="0">
                <a:solidFill>
                  <a:srgbClr val="00FFFF"/>
                </a:solidFill>
                <a:effectLst>
                  <a:outerShdw blurRad="38100" dist="38100" dir="2700000" algn="tl">
                    <a:srgbClr val="000000">
                      <a:alpha val="43137"/>
                    </a:srgbClr>
                  </a:outerShdw>
                </a:effectLst>
              </a:rPr>
              <a:t>Biblical Authority</a:t>
            </a:r>
          </a:p>
        </p:txBody>
      </p:sp>
    </p:spTree>
    <p:extLst>
      <p:ext uri="{BB962C8B-B14F-4D97-AF65-F5344CB8AC3E}">
        <p14:creationId xmlns:p14="http://schemas.microsoft.com/office/powerpoint/2010/main" val="4116634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81145" y="136874"/>
            <a:ext cx="7181710" cy="6584251"/>
          </a:xfrm>
          <a:prstGeom prst="rect">
            <a:avLst/>
          </a:prstGeom>
        </p:spPr>
      </p:pic>
    </p:spTree>
    <p:extLst>
      <p:ext uri="{BB962C8B-B14F-4D97-AF65-F5344CB8AC3E}">
        <p14:creationId xmlns:p14="http://schemas.microsoft.com/office/powerpoint/2010/main" val="318941469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4"/>
          <p:cNvGraphicFramePr>
            <a:graphicFrameLocks/>
          </p:cNvGraphicFramePr>
          <p:nvPr>
            <p:extLst>
              <p:ext uri="{D42A27DB-BD31-4B8C-83A1-F6EECF244321}">
                <p14:modId xmlns:p14="http://schemas.microsoft.com/office/powerpoint/2010/main" val="1821956043"/>
              </p:ext>
            </p:extLst>
          </p:nvPr>
        </p:nvGraphicFramePr>
        <p:xfrm>
          <a:off x="304800" y="3459480"/>
          <a:ext cx="8534400" cy="3169920"/>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82999952"/>
                    </a:ext>
                  </a:extLst>
                </a:gridCol>
                <a:gridCol w="2590800">
                  <a:extLst>
                    <a:ext uri="{9D8B030D-6E8A-4147-A177-3AD203B41FA5}">
                      <a16:colId xmlns:a16="http://schemas.microsoft.com/office/drawing/2014/main" val="1666518308"/>
                    </a:ext>
                  </a:extLst>
                </a:gridCol>
                <a:gridCol w="4267200">
                  <a:extLst>
                    <a:ext uri="{9D8B030D-6E8A-4147-A177-3AD203B41FA5}">
                      <a16:colId xmlns:a16="http://schemas.microsoft.com/office/drawing/2014/main" val="4122024283"/>
                    </a:ext>
                  </a:extLst>
                </a:gridCol>
              </a:tblGrid>
              <a:tr h="370840">
                <a:tc>
                  <a:txBody>
                    <a:bodyPr/>
                    <a:lstStyle/>
                    <a:p>
                      <a:pPr algn="ctr"/>
                      <a:r>
                        <a:rPr lang="en-US" sz="3200" b="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Number</a:t>
                      </a:r>
                    </a:p>
                  </a:txBody>
                  <a:tcPr anchor="ctr"/>
                </a:tc>
                <a:tc>
                  <a:txBody>
                    <a:bodyPr/>
                    <a:lstStyle/>
                    <a:p>
                      <a:pPr algn="ctr"/>
                      <a:r>
                        <a:rPr lang="en-US" sz="3200" b="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Latin</a:t>
                      </a:r>
                    </a:p>
                  </a:txBody>
                  <a:tcPr anchor="ctr"/>
                </a:tc>
                <a:tc>
                  <a:txBody>
                    <a:bodyPr/>
                    <a:lstStyle/>
                    <a:p>
                      <a:pPr algn="ctr"/>
                      <a:r>
                        <a:rPr lang="en-US" sz="3200" b="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Meaning</a:t>
                      </a:r>
                    </a:p>
                  </a:txBody>
                  <a:tcPr anchor="ctr"/>
                </a:tc>
                <a:extLst>
                  <a:ext uri="{0D108BD9-81ED-4DB2-BD59-A6C34878D82A}">
                    <a16:rowId xmlns:a16="http://schemas.microsoft.com/office/drawing/2014/main" val="1041137981"/>
                  </a:ext>
                </a:extLst>
              </a:tr>
              <a:tr h="370840">
                <a:tc>
                  <a:txBody>
                    <a:bodyPr/>
                    <a:lstStyle/>
                    <a:p>
                      <a:pPr algn="ctr"/>
                      <a:r>
                        <a:rPr lang="en-US" sz="2800" dirty="0">
                          <a:solidFill>
                            <a:schemeClr val="bg1"/>
                          </a:solidFill>
                          <a:effectLst/>
                          <a:latin typeface="Calibri" panose="020F0502020204030204" pitchFamily="34" charset="0"/>
                        </a:rPr>
                        <a:t>1. </a:t>
                      </a:r>
                    </a:p>
                  </a:txBody>
                  <a:tcPr anchor="ctr"/>
                </a:tc>
                <a:tc>
                  <a:txBody>
                    <a:bodyPr/>
                    <a:lstStyle/>
                    <a:p>
                      <a:pPr marL="112713" indent="0"/>
                      <a:r>
                        <a:rPr lang="en-US" sz="2800" i="1" dirty="0">
                          <a:solidFill>
                            <a:srgbClr val="000099"/>
                          </a:solidFill>
                          <a:effectLst/>
                          <a:latin typeface="Calibri" panose="020F0502020204030204" pitchFamily="34" charset="0"/>
                        </a:rPr>
                        <a:t>Sola Scriptura</a:t>
                      </a:r>
                    </a:p>
                  </a:txBody>
                  <a:tcPr anchor="ctr"/>
                </a:tc>
                <a:tc>
                  <a:txBody>
                    <a:bodyPr/>
                    <a:lstStyle/>
                    <a:p>
                      <a:pPr marL="112713" indent="0" algn="l" defTabSz="914400" rtl="0" eaLnBrk="1" latinLnBrk="0" hangingPunct="1"/>
                      <a:r>
                        <a:rPr lang="en-US" sz="2800" i="0" kern="1200" dirty="0">
                          <a:solidFill>
                            <a:srgbClr val="C00000"/>
                          </a:solidFill>
                          <a:effectLst/>
                          <a:latin typeface="Calibri" panose="020F0502020204030204" pitchFamily="34" charset="0"/>
                          <a:ea typeface="+mn-ea"/>
                          <a:cs typeface="+mn-cs"/>
                        </a:rPr>
                        <a:t>Scripture Alone</a:t>
                      </a:r>
                    </a:p>
                  </a:txBody>
                  <a:tcPr anchor="ctr"/>
                </a:tc>
                <a:extLst>
                  <a:ext uri="{0D108BD9-81ED-4DB2-BD59-A6C34878D82A}">
                    <a16:rowId xmlns:a16="http://schemas.microsoft.com/office/drawing/2014/main" val="3204457987"/>
                  </a:ext>
                </a:extLst>
              </a:tr>
              <a:tr h="370840">
                <a:tc>
                  <a:txBody>
                    <a:bodyPr/>
                    <a:lstStyle/>
                    <a:p>
                      <a:pPr algn="ctr"/>
                      <a:r>
                        <a:rPr lang="en-US" sz="2800" b="1" dirty="0">
                          <a:solidFill>
                            <a:schemeClr val="bg1"/>
                          </a:solidFill>
                          <a:effectLst/>
                          <a:latin typeface="Calibri" panose="020F0502020204030204" pitchFamily="34" charset="0"/>
                        </a:rPr>
                        <a:t>2.</a:t>
                      </a:r>
                    </a:p>
                  </a:txBody>
                  <a:tcPr anchor="ctr">
                    <a:solidFill>
                      <a:schemeClr val="tx2"/>
                    </a:solidFill>
                  </a:tcPr>
                </a:tc>
                <a:tc>
                  <a:txBody>
                    <a:bodyPr/>
                    <a:lstStyle/>
                    <a:p>
                      <a:pPr marL="112713" indent="0" algn="l" defTabSz="914400" rtl="0" eaLnBrk="1" latinLnBrk="0" hangingPunct="1"/>
                      <a:r>
                        <a:rPr lang="en-US" sz="2800" b="1" i="1" kern="1200" dirty="0">
                          <a:solidFill>
                            <a:srgbClr val="000099"/>
                          </a:solidFill>
                          <a:effectLst/>
                          <a:latin typeface="Calibri" panose="020F0502020204030204" pitchFamily="34" charset="0"/>
                          <a:ea typeface="+mn-ea"/>
                          <a:cs typeface="+mn-cs"/>
                        </a:rPr>
                        <a:t>Solus </a:t>
                      </a:r>
                      <a:r>
                        <a:rPr lang="en-US" sz="2800" b="1" i="1" kern="1200" dirty="0" err="1">
                          <a:solidFill>
                            <a:srgbClr val="000099"/>
                          </a:solidFill>
                          <a:effectLst/>
                          <a:latin typeface="Calibri" panose="020F0502020204030204" pitchFamily="34" charset="0"/>
                          <a:ea typeface="+mn-ea"/>
                          <a:cs typeface="+mn-cs"/>
                        </a:rPr>
                        <a:t>Christus</a:t>
                      </a:r>
                      <a:endParaRPr lang="en-US" sz="2800" b="1" i="1" kern="1200" dirty="0">
                        <a:solidFill>
                          <a:srgbClr val="000099"/>
                        </a:solidFill>
                        <a:effectLst/>
                        <a:latin typeface="Calibri" panose="020F0502020204030204" pitchFamily="34" charset="0"/>
                        <a:ea typeface="+mn-ea"/>
                        <a:cs typeface="+mn-cs"/>
                      </a:endParaRPr>
                    </a:p>
                  </a:txBody>
                  <a:tcPr anchor="ctr">
                    <a:solidFill>
                      <a:schemeClr val="tx2"/>
                    </a:solidFill>
                  </a:tcPr>
                </a:tc>
                <a:tc>
                  <a:txBody>
                    <a:bodyPr/>
                    <a:lstStyle/>
                    <a:p>
                      <a:pPr marL="112713" indent="0" algn="l" defTabSz="914400" rtl="0" eaLnBrk="1" latinLnBrk="0" hangingPunct="1"/>
                      <a:r>
                        <a:rPr lang="en-US" sz="2800" b="1" i="0" kern="1200" dirty="0">
                          <a:solidFill>
                            <a:srgbClr val="C00000"/>
                          </a:solidFill>
                          <a:effectLst/>
                          <a:latin typeface="Calibri" panose="020F0502020204030204" pitchFamily="34" charset="0"/>
                          <a:ea typeface="+mn-ea"/>
                          <a:cs typeface="+mn-cs"/>
                        </a:rPr>
                        <a:t>Christ Alone</a:t>
                      </a:r>
                    </a:p>
                  </a:txBody>
                  <a:tcPr anchor="ctr">
                    <a:solidFill>
                      <a:schemeClr val="tx2"/>
                    </a:solidFill>
                  </a:tcPr>
                </a:tc>
                <a:extLst>
                  <a:ext uri="{0D108BD9-81ED-4DB2-BD59-A6C34878D82A}">
                    <a16:rowId xmlns:a16="http://schemas.microsoft.com/office/drawing/2014/main" val="1468632082"/>
                  </a:ext>
                </a:extLst>
              </a:tr>
              <a:tr h="370840">
                <a:tc>
                  <a:txBody>
                    <a:bodyPr/>
                    <a:lstStyle/>
                    <a:p>
                      <a:pPr algn="ctr"/>
                      <a:r>
                        <a:rPr lang="en-US" sz="2800" dirty="0">
                          <a:solidFill>
                            <a:schemeClr val="bg1"/>
                          </a:solidFill>
                          <a:effectLst/>
                          <a:latin typeface="Calibri" panose="020F0502020204030204" pitchFamily="34" charset="0"/>
                        </a:rPr>
                        <a:t>3. </a:t>
                      </a:r>
                    </a:p>
                  </a:txBody>
                  <a:tcPr anchor="ctr"/>
                </a:tc>
                <a:tc>
                  <a:txBody>
                    <a:bodyPr/>
                    <a:lstStyle/>
                    <a:p>
                      <a:pPr marL="112713" indent="0" algn="l" defTabSz="914400" rtl="0" eaLnBrk="1" latinLnBrk="0" hangingPunct="1"/>
                      <a:r>
                        <a:rPr lang="en-US" sz="2800" i="1" kern="1200" dirty="0">
                          <a:solidFill>
                            <a:srgbClr val="000099"/>
                          </a:solidFill>
                          <a:effectLst/>
                          <a:latin typeface="Calibri" panose="020F0502020204030204" pitchFamily="34" charset="0"/>
                          <a:ea typeface="+mn-ea"/>
                          <a:cs typeface="+mn-cs"/>
                        </a:rPr>
                        <a:t>Sola Fide</a:t>
                      </a:r>
                    </a:p>
                  </a:txBody>
                  <a:tcPr anchor="ctr"/>
                </a:tc>
                <a:tc>
                  <a:txBody>
                    <a:bodyPr/>
                    <a:lstStyle/>
                    <a:p>
                      <a:pPr marL="112713" indent="0" algn="l" defTabSz="914400" rtl="0" eaLnBrk="1" latinLnBrk="0" hangingPunct="1"/>
                      <a:r>
                        <a:rPr lang="en-US" sz="2800" i="0" kern="1200" dirty="0">
                          <a:solidFill>
                            <a:srgbClr val="C00000"/>
                          </a:solidFill>
                          <a:effectLst/>
                          <a:latin typeface="Calibri" panose="020F0502020204030204" pitchFamily="34" charset="0"/>
                          <a:ea typeface="+mn-ea"/>
                          <a:cs typeface="+mn-cs"/>
                        </a:rPr>
                        <a:t>Faith Alone</a:t>
                      </a:r>
                    </a:p>
                  </a:txBody>
                  <a:tcPr anchor="ctr"/>
                </a:tc>
                <a:extLst>
                  <a:ext uri="{0D108BD9-81ED-4DB2-BD59-A6C34878D82A}">
                    <a16:rowId xmlns:a16="http://schemas.microsoft.com/office/drawing/2014/main" val="2190612986"/>
                  </a:ext>
                </a:extLst>
              </a:tr>
              <a:tr h="370840">
                <a:tc>
                  <a:txBody>
                    <a:bodyPr/>
                    <a:lstStyle/>
                    <a:p>
                      <a:pPr algn="ctr"/>
                      <a:r>
                        <a:rPr lang="en-US" sz="2800" dirty="0">
                          <a:solidFill>
                            <a:schemeClr val="bg1"/>
                          </a:solidFill>
                          <a:effectLst/>
                          <a:latin typeface="Calibri" panose="020F0502020204030204" pitchFamily="34" charset="0"/>
                        </a:rPr>
                        <a:t>4. </a:t>
                      </a:r>
                    </a:p>
                  </a:txBody>
                  <a:tcPr anchor="ctr"/>
                </a:tc>
                <a:tc>
                  <a:txBody>
                    <a:bodyPr/>
                    <a:lstStyle/>
                    <a:p>
                      <a:pPr marL="112713" indent="0" algn="l" defTabSz="914400" rtl="0" eaLnBrk="1" latinLnBrk="0" hangingPunct="1"/>
                      <a:r>
                        <a:rPr lang="en-US" sz="2800" i="1" kern="1200" dirty="0">
                          <a:solidFill>
                            <a:srgbClr val="000099"/>
                          </a:solidFill>
                          <a:effectLst/>
                          <a:latin typeface="Calibri" panose="020F0502020204030204" pitchFamily="34" charset="0"/>
                          <a:ea typeface="+mn-ea"/>
                          <a:cs typeface="+mn-cs"/>
                        </a:rPr>
                        <a:t>Sola </a:t>
                      </a:r>
                      <a:r>
                        <a:rPr lang="en-US" sz="2800" i="1" kern="1200" dirty="0" err="1">
                          <a:solidFill>
                            <a:srgbClr val="000099"/>
                          </a:solidFill>
                          <a:effectLst/>
                          <a:latin typeface="Calibri" panose="020F0502020204030204" pitchFamily="34" charset="0"/>
                          <a:ea typeface="+mn-ea"/>
                          <a:cs typeface="+mn-cs"/>
                        </a:rPr>
                        <a:t>Graetia</a:t>
                      </a:r>
                      <a:endParaRPr lang="en-US" sz="2800" i="1" kern="1200" dirty="0">
                        <a:solidFill>
                          <a:srgbClr val="000099"/>
                        </a:solidFill>
                        <a:effectLst/>
                        <a:latin typeface="Calibri" panose="020F0502020204030204" pitchFamily="34" charset="0"/>
                        <a:ea typeface="+mn-ea"/>
                        <a:cs typeface="+mn-cs"/>
                      </a:endParaRPr>
                    </a:p>
                  </a:txBody>
                  <a:tcPr anchor="ctr"/>
                </a:tc>
                <a:tc>
                  <a:txBody>
                    <a:bodyPr/>
                    <a:lstStyle/>
                    <a:p>
                      <a:pPr marL="112713" indent="0" algn="l" defTabSz="914400" rtl="0" eaLnBrk="1" latinLnBrk="0" hangingPunct="1"/>
                      <a:r>
                        <a:rPr lang="en-US" sz="2800" i="0" kern="1200" dirty="0">
                          <a:solidFill>
                            <a:srgbClr val="C00000"/>
                          </a:solidFill>
                          <a:effectLst/>
                          <a:latin typeface="Calibri" panose="020F0502020204030204" pitchFamily="34" charset="0"/>
                          <a:ea typeface="+mn-ea"/>
                          <a:cs typeface="+mn-cs"/>
                        </a:rPr>
                        <a:t>Grace Alone</a:t>
                      </a:r>
                    </a:p>
                  </a:txBody>
                  <a:tcPr anchor="ctr"/>
                </a:tc>
                <a:extLst>
                  <a:ext uri="{0D108BD9-81ED-4DB2-BD59-A6C34878D82A}">
                    <a16:rowId xmlns:a16="http://schemas.microsoft.com/office/drawing/2014/main" val="4052236659"/>
                  </a:ext>
                </a:extLst>
              </a:tr>
              <a:tr h="370840">
                <a:tc>
                  <a:txBody>
                    <a:bodyPr/>
                    <a:lstStyle/>
                    <a:p>
                      <a:pPr algn="ctr"/>
                      <a:r>
                        <a:rPr lang="en-US" sz="2800" dirty="0">
                          <a:solidFill>
                            <a:schemeClr val="bg1"/>
                          </a:solidFill>
                          <a:effectLst/>
                          <a:latin typeface="Calibri" panose="020F0502020204030204" pitchFamily="34" charset="0"/>
                        </a:rPr>
                        <a:t>5. </a:t>
                      </a:r>
                    </a:p>
                  </a:txBody>
                  <a:tcPr anchor="ctr"/>
                </a:tc>
                <a:tc>
                  <a:txBody>
                    <a:bodyPr/>
                    <a:lstStyle/>
                    <a:p>
                      <a:pPr marL="112713" indent="0" algn="l" defTabSz="914400" rtl="0" eaLnBrk="1" latinLnBrk="0" hangingPunct="1"/>
                      <a:r>
                        <a:rPr lang="en-US" sz="2800" i="1" kern="1200" dirty="0">
                          <a:solidFill>
                            <a:srgbClr val="000099"/>
                          </a:solidFill>
                          <a:effectLst/>
                          <a:latin typeface="Calibri" panose="020F0502020204030204" pitchFamily="34" charset="0"/>
                          <a:ea typeface="+mn-ea"/>
                          <a:cs typeface="+mn-cs"/>
                        </a:rPr>
                        <a:t>Soli Deo Gloria</a:t>
                      </a:r>
                    </a:p>
                  </a:txBody>
                  <a:tcPr anchor="ctr"/>
                </a:tc>
                <a:tc>
                  <a:txBody>
                    <a:bodyPr/>
                    <a:lstStyle/>
                    <a:p>
                      <a:pPr marL="112713" indent="0" algn="l" defTabSz="914400" rtl="0" eaLnBrk="1" latinLnBrk="0" hangingPunct="1"/>
                      <a:r>
                        <a:rPr lang="en-US" sz="2800" i="0" kern="1200" dirty="0">
                          <a:solidFill>
                            <a:srgbClr val="C00000"/>
                          </a:solidFill>
                          <a:effectLst/>
                          <a:latin typeface="Calibri" panose="020F0502020204030204" pitchFamily="34" charset="0"/>
                          <a:ea typeface="+mn-ea"/>
                          <a:cs typeface="+mn-cs"/>
                        </a:rPr>
                        <a:t>To the Glory of God Alone</a:t>
                      </a:r>
                    </a:p>
                  </a:txBody>
                  <a:tcPr anchor="ctr"/>
                </a:tc>
                <a:extLst>
                  <a:ext uri="{0D108BD9-81ED-4DB2-BD59-A6C34878D82A}">
                    <a16:rowId xmlns:a16="http://schemas.microsoft.com/office/drawing/2014/main" val="3078858885"/>
                  </a:ext>
                </a:extLst>
              </a:tr>
            </a:tbl>
          </a:graphicData>
        </a:graphic>
      </p:graphicFrame>
      <p:pic>
        <p:nvPicPr>
          <p:cNvPr id="8" name="Picture 7"/>
          <p:cNvPicPr>
            <a:picLocks noChangeAspect="1"/>
          </p:cNvPicPr>
          <p:nvPr/>
        </p:nvPicPr>
        <p:blipFill>
          <a:blip r:embed="rId2"/>
          <a:stretch>
            <a:fillRect/>
          </a:stretch>
        </p:blipFill>
        <p:spPr>
          <a:xfrm>
            <a:off x="762000" y="266700"/>
            <a:ext cx="7620000" cy="2857500"/>
          </a:xfrm>
          <a:prstGeom prst="rect">
            <a:avLst/>
          </a:prstGeom>
          <a:ln w="19050">
            <a:solidFill>
              <a:schemeClr val="tx2"/>
            </a:solidFill>
          </a:ln>
        </p:spPr>
      </p:pic>
    </p:spTree>
    <p:extLst>
      <p:ext uri="{BB962C8B-B14F-4D97-AF65-F5344CB8AC3E}">
        <p14:creationId xmlns:p14="http://schemas.microsoft.com/office/powerpoint/2010/main" val="229352336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3" y="163513"/>
            <a:ext cx="8791575" cy="6530975"/>
          </a:xfrm>
          <a:prstGeom prst="rect">
            <a:avLst/>
          </a:prstGeom>
          <a:noFill/>
          <a:ln w="38100">
            <a:solidFill>
              <a:srgbClr val="0000FF"/>
            </a:solidFill>
            <a:miter lim="800000"/>
            <a:headEnd/>
            <a:tailEnd/>
          </a:ln>
        </p:spPr>
      </p:pic>
      <p:sp>
        <p:nvSpPr>
          <p:cNvPr id="134147" name="Rectangle 1"/>
          <p:cNvSpPr>
            <a:spLocks noChangeArrowheads="1"/>
          </p:cNvSpPr>
          <p:nvPr/>
        </p:nvSpPr>
        <p:spPr bwMode="auto">
          <a:xfrm>
            <a:off x="457200" y="163516"/>
            <a:ext cx="8229600" cy="2846933"/>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4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14:6 (NASB)</a:t>
            </a:r>
          </a:p>
          <a:p>
            <a:pPr algn="just">
              <a:spcBef>
                <a:spcPts val="600"/>
              </a:spcBef>
              <a:spcAft>
                <a:spcPts val="600"/>
              </a:spcAft>
            </a:pP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“Jesus said to him, “I am the way, and the truth, and the life; no one comes to the Father but through Me.”</a:t>
            </a:r>
            <a:endParaRPr lang="en-US" alt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910812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3" y="163513"/>
            <a:ext cx="8791575" cy="6530975"/>
          </a:xfrm>
          <a:prstGeom prst="rect">
            <a:avLst/>
          </a:prstGeom>
          <a:noFill/>
          <a:ln w="38100">
            <a:solidFill>
              <a:srgbClr val="0000FF"/>
            </a:solidFill>
            <a:miter lim="800000"/>
            <a:headEnd/>
            <a:tailEnd/>
          </a:ln>
        </p:spPr>
      </p:pic>
      <p:sp>
        <p:nvSpPr>
          <p:cNvPr id="134147" name="Rectangle 1"/>
          <p:cNvSpPr>
            <a:spLocks noChangeArrowheads="1"/>
          </p:cNvSpPr>
          <p:nvPr/>
        </p:nvSpPr>
        <p:spPr bwMode="auto">
          <a:xfrm>
            <a:off x="457200" y="163516"/>
            <a:ext cx="8229600" cy="3462486"/>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4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Acts 4:12 (NASB)</a:t>
            </a:r>
          </a:p>
          <a:p>
            <a:pPr algn="just">
              <a:spcBef>
                <a:spcPts val="600"/>
              </a:spcBef>
              <a:spcAft>
                <a:spcPts val="600"/>
              </a:spcAft>
            </a:pP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there is salvation in no one else; for there is no other name under heaven that has been given among men by which we must be saved.”</a:t>
            </a:r>
            <a:endParaRPr lang="en-US" alt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3792915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3" y="163513"/>
            <a:ext cx="8791575" cy="6530975"/>
          </a:xfrm>
          <a:prstGeom prst="rect">
            <a:avLst/>
          </a:prstGeom>
          <a:noFill/>
          <a:ln w="38100">
            <a:solidFill>
              <a:srgbClr val="0000FF"/>
            </a:solidFill>
            <a:miter lim="800000"/>
            <a:headEnd/>
            <a:tailEnd/>
          </a:ln>
        </p:spPr>
      </p:pic>
      <p:sp>
        <p:nvSpPr>
          <p:cNvPr id="134147" name="Rectangle 1"/>
          <p:cNvSpPr>
            <a:spLocks noChangeArrowheads="1"/>
          </p:cNvSpPr>
          <p:nvPr/>
        </p:nvSpPr>
        <p:spPr bwMode="auto">
          <a:xfrm>
            <a:off x="457200" y="163516"/>
            <a:ext cx="8229600" cy="2846933"/>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4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Timothy 2:5 (NASB)</a:t>
            </a:r>
          </a:p>
          <a:p>
            <a:pPr algn="just">
              <a:spcBef>
                <a:spcPts val="600"/>
              </a:spcBef>
              <a:spcAft>
                <a:spcPts val="600"/>
              </a:spcAft>
            </a:pP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there is one God, </a:t>
            </a:r>
            <a:r>
              <a:rPr lang="en-US" sz="40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one mediator also between God and men, </a:t>
            </a:r>
            <a:r>
              <a:rPr lang="en-US" sz="40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man Christ Jesus.”</a:t>
            </a:r>
            <a:endParaRPr lang="en-US" alt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3636789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3" y="163513"/>
            <a:ext cx="8791575" cy="6530975"/>
          </a:xfrm>
          <a:prstGeom prst="rect">
            <a:avLst/>
          </a:prstGeom>
          <a:noFill/>
          <a:ln w="38100">
            <a:solidFill>
              <a:srgbClr val="0000FF"/>
            </a:solidFill>
            <a:miter lim="800000"/>
            <a:headEnd/>
            <a:tailEnd/>
          </a:ln>
        </p:spPr>
      </p:pic>
      <p:sp>
        <p:nvSpPr>
          <p:cNvPr id="134147" name="Rectangle 1"/>
          <p:cNvSpPr>
            <a:spLocks noChangeArrowheads="1"/>
          </p:cNvSpPr>
          <p:nvPr/>
        </p:nvSpPr>
        <p:spPr bwMode="auto">
          <a:xfrm>
            <a:off x="457200" y="163516"/>
            <a:ext cx="8229600" cy="3462486"/>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4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13:55 (NASB)</a:t>
            </a:r>
          </a:p>
          <a:p>
            <a:pPr algn="just">
              <a:spcBef>
                <a:spcPts val="600"/>
              </a:spcBef>
              <a:spcAft>
                <a:spcPts val="600"/>
              </a:spcAft>
            </a:pP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 not this the carpenter’s son? Is not His mother called Mary, and His brothers, James and Joseph and Simon and Judas?”</a:t>
            </a:r>
            <a:endParaRPr lang="en-US" alt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3155510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3" y="163513"/>
            <a:ext cx="8791575" cy="6530975"/>
          </a:xfrm>
          <a:prstGeom prst="rect">
            <a:avLst/>
          </a:prstGeom>
          <a:noFill/>
          <a:ln w="38100">
            <a:solidFill>
              <a:srgbClr val="0000FF"/>
            </a:solidFill>
            <a:miter lim="800000"/>
            <a:headEnd/>
            <a:tailEnd/>
          </a:ln>
        </p:spPr>
      </p:pic>
      <p:sp>
        <p:nvSpPr>
          <p:cNvPr id="134147" name="Rectangle 1"/>
          <p:cNvSpPr>
            <a:spLocks noChangeArrowheads="1"/>
          </p:cNvSpPr>
          <p:nvPr/>
        </p:nvSpPr>
        <p:spPr bwMode="auto">
          <a:xfrm>
            <a:off x="457200" y="163516"/>
            <a:ext cx="8229600" cy="2769989"/>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4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Luke 1:46-47 (NASB)</a:t>
            </a:r>
          </a:p>
          <a:p>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Mary</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said: ‘My soul exalts the Lord,</a:t>
            </a:r>
            <a:r>
              <a:rPr lang="en-US" sz="4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my spirit has rejoiced in God </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my Savior</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1819224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3" y="163513"/>
            <a:ext cx="8791575" cy="6530975"/>
          </a:xfrm>
          <a:prstGeom prst="rect">
            <a:avLst/>
          </a:prstGeom>
          <a:noFill/>
          <a:ln w="38100">
            <a:solidFill>
              <a:srgbClr val="0000FF"/>
            </a:solidFill>
            <a:miter lim="800000"/>
            <a:headEnd/>
            <a:tailEnd/>
          </a:ln>
        </p:spPr>
      </p:pic>
      <p:sp>
        <p:nvSpPr>
          <p:cNvPr id="134147" name="Rectangle 1"/>
          <p:cNvSpPr>
            <a:spLocks noChangeArrowheads="1"/>
          </p:cNvSpPr>
          <p:nvPr/>
        </p:nvSpPr>
        <p:spPr bwMode="auto">
          <a:xfrm>
            <a:off x="457200" y="163516"/>
            <a:ext cx="8229600" cy="2154436"/>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4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Romans 3:23 (NASB)</a:t>
            </a:r>
          </a:p>
          <a:p>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4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all</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have sinned and fall short of the glory of God.”</a:t>
            </a:r>
            <a:endParaRPr lang="en-US" alt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E4F8A506-C60A-498B-B90D-846D6027610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09900" y="2073537"/>
            <a:ext cx="3124200" cy="3096633"/>
          </a:xfrm>
          <a:prstGeom prst="ellipse">
            <a:avLst/>
          </a:prstGeom>
          <a:ln>
            <a:noFill/>
          </a:ln>
          <a:effectLst>
            <a:softEdge rad="112500"/>
          </a:effectLst>
        </p:spPr>
      </p:pic>
    </p:spTree>
    <p:extLst>
      <p:ext uri="{BB962C8B-B14F-4D97-AF65-F5344CB8AC3E}">
        <p14:creationId xmlns:p14="http://schemas.microsoft.com/office/powerpoint/2010/main" val="394612181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4"/>
          <p:cNvGraphicFramePr>
            <a:graphicFrameLocks/>
          </p:cNvGraphicFramePr>
          <p:nvPr>
            <p:extLst>
              <p:ext uri="{D42A27DB-BD31-4B8C-83A1-F6EECF244321}">
                <p14:modId xmlns:p14="http://schemas.microsoft.com/office/powerpoint/2010/main" val="556176517"/>
              </p:ext>
            </p:extLst>
          </p:nvPr>
        </p:nvGraphicFramePr>
        <p:xfrm>
          <a:off x="304800" y="3459480"/>
          <a:ext cx="8534400" cy="3169920"/>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82999952"/>
                    </a:ext>
                  </a:extLst>
                </a:gridCol>
                <a:gridCol w="2590800">
                  <a:extLst>
                    <a:ext uri="{9D8B030D-6E8A-4147-A177-3AD203B41FA5}">
                      <a16:colId xmlns:a16="http://schemas.microsoft.com/office/drawing/2014/main" val="1666518308"/>
                    </a:ext>
                  </a:extLst>
                </a:gridCol>
                <a:gridCol w="4267200">
                  <a:extLst>
                    <a:ext uri="{9D8B030D-6E8A-4147-A177-3AD203B41FA5}">
                      <a16:colId xmlns:a16="http://schemas.microsoft.com/office/drawing/2014/main" val="4122024283"/>
                    </a:ext>
                  </a:extLst>
                </a:gridCol>
              </a:tblGrid>
              <a:tr h="370840">
                <a:tc>
                  <a:txBody>
                    <a:bodyPr/>
                    <a:lstStyle/>
                    <a:p>
                      <a:pPr algn="ctr"/>
                      <a:r>
                        <a:rPr lang="en-US" sz="3200" b="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Number</a:t>
                      </a:r>
                    </a:p>
                  </a:txBody>
                  <a:tcPr anchor="ctr"/>
                </a:tc>
                <a:tc>
                  <a:txBody>
                    <a:bodyPr/>
                    <a:lstStyle/>
                    <a:p>
                      <a:pPr algn="ctr"/>
                      <a:r>
                        <a:rPr lang="en-US" sz="3200" b="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Latin</a:t>
                      </a:r>
                    </a:p>
                  </a:txBody>
                  <a:tcPr anchor="ctr"/>
                </a:tc>
                <a:tc>
                  <a:txBody>
                    <a:bodyPr/>
                    <a:lstStyle/>
                    <a:p>
                      <a:pPr algn="ctr"/>
                      <a:r>
                        <a:rPr lang="en-US" sz="3200" b="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Meaning</a:t>
                      </a:r>
                    </a:p>
                  </a:txBody>
                  <a:tcPr anchor="ctr"/>
                </a:tc>
                <a:extLst>
                  <a:ext uri="{0D108BD9-81ED-4DB2-BD59-A6C34878D82A}">
                    <a16:rowId xmlns:a16="http://schemas.microsoft.com/office/drawing/2014/main" val="1041137981"/>
                  </a:ext>
                </a:extLst>
              </a:tr>
              <a:tr h="370840">
                <a:tc>
                  <a:txBody>
                    <a:bodyPr/>
                    <a:lstStyle/>
                    <a:p>
                      <a:pPr algn="ctr"/>
                      <a:r>
                        <a:rPr lang="en-US" sz="2800" dirty="0">
                          <a:solidFill>
                            <a:schemeClr val="bg1"/>
                          </a:solidFill>
                          <a:effectLst/>
                          <a:latin typeface="Calibri" panose="020F0502020204030204" pitchFamily="34" charset="0"/>
                        </a:rPr>
                        <a:t>1. </a:t>
                      </a:r>
                    </a:p>
                  </a:txBody>
                  <a:tcPr anchor="ctr"/>
                </a:tc>
                <a:tc>
                  <a:txBody>
                    <a:bodyPr/>
                    <a:lstStyle/>
                    <a:p>
                      <a:pPr marL="112713" indent="0"/>
                      <a:r>
                        <a:rPr lang="en-US" sz="2800" i="1" dirty="0">
                          <a:solidFill>
                            <a:srgbClr val="000099"/>
                          </a:solidFill>
                          <a:effectLst/>
                          <a:latin typeface="Calibri" panose="020F0502020204030204" pitchFamily="34" charset="0"/>
                        </a:rPr>
                        <a:t>Sola Scriptura</a:t>
                      </a:r>
                    </a:p>
                  </a:txBody>
                  <a:tcPr anchor="ctr"/>
                </a:tc>
                <a:tc>
                  <a:txBody>
                    <a:bodyPr/>
                    <a:lstStyle/>
                    <a:p>
                      <a:pPr marL="112713" indent="0" algn="l" defTabSz="914400" rtl="0" eaLnBrk="1" latinLnBrk="0" hangingPunct="1"/>
                      <a:r>
                        <a:rPr lang="en-US" sz="2800" i="0" kern="1200" dirty="0">
                          <a:solidFill>
                            <a:srgbClr val="C00000"/>
                          </a:solidFill>
                          <a:effectLst/>
                          <a:latin typeface="Calibri" panose="020F0502020204030204" pitchFamily="34" charset="0"/>
                          <a:ea typeface="+mn-ea"/>
                          <a:cs typeface="+mn-cs"/>
                        </a:rPr>
                        <a:t>Scripture Alone</a:t>
                      </a:r>
                    </a:p>
                  </a:txBody>
                  <a:tcPr anchor="ctr"/>
                </a:tc>
                <a:extLst>
                  <a:ext uri="{0D108BD9-81ED-4DB2-BD59-A6C34878D82A}">
                    <a16:rowId xmlns:a16="http://schemas.microsoft.com/office/drawing/2014/main" val="3204457987"/>
                  </a:ext>
                </a:extLst>
              </a:tr>
              <a:tr h="370840">
                <a:tc>
                  <a:txBody>
                    <a:bodyPr/>
                    <a:lstStyle/>
                    <a:p>
                      <a:pPr algn="ctr"/>
                      <a:r>
                        <a:rPr lang="en-US" sz="2800" dirty="0">
                          <a:solidFill>
                            <a:schemeClr val="bg1"/>
                          </a:solidFill>
                          <a:effectLst/>
                          <a:latin typeface="Calibri" panose="020F0502020204030204" pitchFamily="34" charset="0"/>
                        </a:rPr>
                        <a:t>2.</a:t>
                      </a:r>
                    </a:p>
                  </a:txBody>
                  <a:tcPr anchor="ctr"/>
                </a:tc>
                <a:tc>
                  <a:txBody>
                    <a:bodyPr/>
                    <a:lstStyle/>
                    <a:p>
                      <a:pPr marL="112713" indent="0" algn="l" defTabSz="914400" rtl="0" eaLnBrk="1" latinLnBrk="0" hangingPunct="1"/>
                      <a:r>
                        <a:rPr lang="en-US" sz="2800" i="1" kern="1200" dirty="0">
                          <a:solidFill>
                            <a:srgbClr val="000099"/>
                          </a:solidFill>
                          <a:effectLst/>
                          <a:latin typeface="Calibri" panose="020F0502020204030204" pitchFamily="34" charset="0"/>
                          <a:ea typeface="+mn-ea"/>
                          <a:cs typeface="+mn-cs"/>
                        </a:rPr>
                        <a:t>Solus </a:t>
                      </a:r>
                      <a:r>
                        <a:rPr lang="en-US" sz="2800" i="1" kern="1200" dirty="0" err="1">
                          <a:solidFill>
                            <a:srgbClr val="000099"/>
                          </a:solidFill>
                          <a:effectLst/>
                          <a:latin typeface="Calibri" panose="020F0502020204030204" pitchFamily="34" charset="0"/>
                          <a:ea typeface="+mn-ea"/>
                          <a:cs typeface="+mn-cs"/>
                        </a:rPr>
                        <a:t>Christus</a:t>
                      </a:r>
                      <a:endParaRPr lang="en-US" sz="2800" i="1" kern="1200" dirty="0">
                        <a:solidFill>
                          <a:srgbClr val="000099"/>
                        </a:solidFill>
                        <a:effectLst/>
                        <a:latin typeface="Calibri" panose="020F0502020204030204" pitchFamily="34" charset="0"/>
                        <a:ea typeface="+mn-ea"/>
                        <a:cs typeface="+mn-cs"/>
                      </a:endParaRPr>
                    </a:p>
                  </a:txBody>
                  <a:tcPr anchor="ctr"/>
                </a:tc>
                <a:tc>
                  <a:txBody>
                    <a:bodyPr/>
                    <a:lstStyle/>
                    <a:p>
                      <a:pPr marL="112713" indent="0" algn="l" defTabSz="914400" rtl="0" eaLnBrk="1" latinLnBrk="0" hangingPunct="1"/>
                      <a:r>
                        <a:rPr lang="en-US" sz="2800" i="0" kern="1200" dirty="0">
                          <a:solidFill>
                            <a:srgbClr val="C00000"/>
                          </a:solidFill>
                          <a:effectLst/>
                          <a:latin typeface="Calibri" panose="020F0502020204030204" pitchFamily="34" charset="0"/>
                          <a:ea typeface="+mn-ea"/>
                          <a:cs typeface="+mn-cs"/>
                        </a:rPr>
                        <a:t>Christ Alone</a:t>
                      </a:r>
                    </a:p>
                  </a:txBody>
                  <a:tcPr anchor="ctr"/>
                </a:tc>
                <a:extLst>
                  <a:ext uri="{0D108BD9-81ED-4DB2-BD59-A6C34878D82A}">
                    <a16:rowId xmlns:a16="http://schemas.microsoft.com/office/drawing/2014/main" val="1468632082"/>
                  </a:ext>
                </a:extLst>
              </a:tr>
              <a:tr h="370840">
                <a:tc>
                  <a:txBody>
                    <a:bodyPr/>
                    <a:lstStyle/>
                    <a:p>
                      <a:pPr algn="ctr"/>
                      <a:r>
                        <a:rPr lang="en-US" sz="2800" b="1" dirty="0">
                          <a:solidFill>
                            <a:schemeClr val="bg1"/>
                          </a:solidFill>
                          <a:effectLst/>
                          <a:latin typeface="Calibri" panose="020F0502020204030204" pitchFamily="34" charset="0"/>
                        </a:rPr>
                        <a:t>3. </a:t>
                      </a:r>
                    </a:p>
                  </a:txBody>
                  <a:tcPr anchor="ctr">
                    <a:solidFill>
                      <a:schemeClr val="tx2"/>
                    </a:solidFill>
                  </a:tcPr>
                </a:tc>
                <a:tc>
                  <a:txBody>
                    <a:bodyPr/>
                    <a:lstStyle/>
                    <a:p>
                      <a:pPr marL="112713" indent="0" algn="l" defTabSz="914400" rtl="0" eaLnBrk="1" latinLnBrk="0" hangingPunct="1"/>
                      <a:r>
                        <a:rPr lang="en-US" sz="2800" b="1" i="1" kern="1200" dirty="0">
                          <a:solidFill>
                            <a:srgbClr val="000099"/>
                          </a:solidFill>
                          <a:effectLst/>
                          <a:latin typeface="Calibri" panose="020F0502020204030204" pitchFamily="34" charset="0"/>
                          <a:ea typeface="+mn-ea"/>
                          <a:cs typeface="+mn-cs"/>
                        </a:rPr>
                        <a:t>Sola Fide</a:t>
                      </a:r>
                    </a:p>
                  </a:txBody>
                  <a:tcPr anchor="ctr">
                    <a:solidFill>
                      <a:schemeClr val="tx2"/>
                    </a:solidFill>
                  </a:tcPr>
                </a:tc>
                <a:tc>
                  <a:txBody>
                    <a:bodyPr/>
                    <a:lstStyle/>
                    <a:p>
                      <a:pPr marL="112713" indent="0" algn="l" defTabSz="914400" rtl="0" eaLnBrk="1" latinLnBrk="0" hangingPunct="1"/>
                      <a:r>
                        <a:rPr lang="en-US" sz="2800" b="1" i="0" kern="1200" dirty="0">
                          <a:solidFill>
                            <a:srgbClr val="C00000"/>
                          </a:solidFill>
                          <a:effectLst/>
                          <a:latin typeface="Calibri" panose="020F0502020204030204" pitchFamily="34" charset="0"/>
                          <a:ea typeface="+mn-ea"/>
                          <a:cs typeface="+mn-cs"/>
                        </a:rPr>
                        <a:t>Faith Alone</a:t>
                      </a:r>
                    </a:p>
                  </a:txBody>
                  <a:tcPr anchor="ctr">
                    <a:solidFill>
                      <a:schemeClr val="tx2"/>
                    </a:solidFill>
                  </a:tcPr>
                </a:tc>
                <a:extLst>
                  <a:ext uri="{0D108BD9-81ED-4DB2-BD59-A6C34878D82A}">
                    <a16:rowId xmlns:a16="http://schemas.microsoft.com/office/drawing/2014/main" val="2190612986"/>
                  </a:ext>
                </a:extLst>
              </a:tr>
              <a:tr h="370840">
                <a:tc>
                  <a:txBody>
                    <a:bodyPr/>
                    <a:lstStyle/>
                    <a:p>
                      <a:pPr algn="ctr"/>
                      <a:r>
                        <a:rPr lang="en-US" sz="2800" dirty="0">
                          <a:solidFill>
                            <a:schemeClr val="bg1"/>
                          </a:solidFill>
                          <a:effectLst/>
                          <a:latin typeface="Calibri" panose="020F0502020204030204" pitchFamily="34" charset="0"/>
                        </a:rPr>
                        <a:t>4. </a:t>
                      </a:r>
                    </a:p>
                  </a:txBody>
                  <a:tcPr anchor="ctr"/>
                </a:tc>
                <a:tc>
                  <a:txBody>
                    <a:bodyPr/>
                    <a:lstStyle/>
                    <a:p>
                      <a:pPr marL="112713" indent="0" algn="l" defTabSz="914400" rtl="0" eaLnBrk="1" latinLnBrk="0" hangingPunct="1"/>
                      <a:r>
                        <a:rPr lang="en-US" sz="2800" i="1" kern="1200" dirty="0">
                          <a:solidFill>
                            <a:srgbClr val="000099"/>
                          </a:solidFill>
                          <a:effectLst/>
                          <a:latin typeface="Calibri" panose="020F0502020204030204" pitchFamily="34" charset="0"/>
                          <a:ea typeface="+mn-ea"/>
                          <a:cs typeface="+mn-cs"/>
                        </a:rPr>
                        <a:t>Sola </a:t>
                      </a:r>
                      <a:r>
                        <a:rPr lang="en-US" sz="2800" i="1" kern="1200" dirty="0" err="1">
                          <a:solidFill>
                            <a:srgbClr val="000099"/>
                          </a:solidFill>
                          <a:effectLst/>
                          <a:latin typeface="Calibri" panose="020F0502020204030204" pitchFamily="34" charset="0"/>
                          <a:ea typeface="+mn-ea"/>
                          <a:cs typeface="+mn-cs"/>
                        </a:rPr>
                        <a:t>Graetia</a:t>
                      </a:r>
                      <a:endParaRPr lang="en-US" sz="2800" i="1" kern="1200" dirty="0">
                        <a:solidFill>
                          <a:srgbClr val="000099"/>
                        </a:solidFill>
                        <a:effectLst/>
                        <a:latin typeface="Calibri" panose="020F0502020204030204" pitchFamily="34" charset="0"/>
                        <a:ea typeface="+mn-ea"/>
                        <a:cs typeface="+mn-cs"/>
                      </a:endParaRPr>
                    </a:p>
                  </a:txBody>
                  <a:tcPr anchor="ctr"/>
                </a:tc>
                <a:tc>
                  <a:txBody>
                    <a:bodyPr/>
                    <a:lstStyle/>
                    <a:p>
                      <a:pPr marL="112713" indent="0" algn="l" defTabSz="914400" rtl="0" eaLnBrk="1" latinLnBrk="0" hangingPunct="1"/>
                      <a:r>
                        <a:rPr lang="en-US" sz="2800" i="0" kern="1200" dirty="0">
                          <a:solidFill>
                            <a:srgbClr val="C00000"/>
                          </a:solidFill>
                          <a:effectLst/>
                          <a:latin typeface="Calibri" panose="020F0502020204030204" pitchFamily="34" charset="0"/>
                          <a:ea typeface="+mn-ea"/>
                          <a:cs typeface="+mn-cs"/>
                        </a:rPr>
                        <a:t>Grace Alone</a:t>
                      </a:r>
                    </a:p>
                  </a:txBody>
                  <a:tcPr anchor="ctr"/>
                </a:tc>
                <a:extLst>
                  <a:ext uri="{0D108BD9-81ED-4DB2-BD59-A6C34878D82A}">
                    <a16:rowId xmlns:a16="http://schemas.microsoft.com/office/drawing/2014/main" val="4052236659"/>
                  </a:ext>
                </a:extLst>
              </a:tr>
              <a:tr h="370840">
                <a:tc>
                  <a:txBody>
                    <a:bodyPr/>
                    <a:lstStyle/>
                    <a:p>
                      <a:pPr algn="ctr"/>
                      <a:r>
                        <a:rPr lang="en-US" sz="2800" dirty="0">
                          <a:solidFill>
                            <a:schemeClr val="bg1"/>
                          </a:solidFill>
                          <a:effectLst/>
                          <a:latin typeface="Calibri" panose="020F0502020204030204" pitchFamily="34" charset="0"/>
                        </a:rPr>
                        <a:t>5. </a:t>
                      </a:r>
                    </a:p>
                  </a:txBody>
                  <a:tcPr anchor="ctr"/>
                </a:tc>
                <a:tc>
                  <a:txBody>
                    <a:bodyPr/>
                    <a:lstStyle/>
                    <a:p>
                      <a:pPr marL="112713" indent="0" algn="l" defTabSz="914400" rtl="0" eaLnBrk="1" latinLnBrk="0" hangingPunct="1"/>
                      <a:r>
                        <a:rPr lang="en-US" sz="2800" i="1" kern="1200" dirty="0">
                          <a:solidFill>
                            <a:srgbClr val="000099"/>
                          </a:solidFill>
                          <a:effectLst/>
                          <a:latin typeface="Calibri" panose="020F0502020204030204" pitchFamily="34" charset="0"/>
                          <a:ea typeface="+mn-ea"/>
                          <a:cs typeface="+mn-cs"/>
                        </a:rPr>
                        <a:t>Soli Deo Gloria</a:t>
                      </a:r>
                    </a:p>
                  </a:txBody>
                  <a:tcPr anchor="ctr"/>
                </a:tc>
                <a:tc>
                  <a:txBody>
                    <a:bodyPr/>
                    <a:lstStyle/>
                    <a:p>
                      <a:pPr marL="112713" indent="0" algn="l" defTabSz="914400" rtl="0" eaLnBrk="1" latinLnBrk="0" hangingPunct="1"/>
                      <a:r>
                        <a:rPr lang="en-US" sz="2800" i="0" kern="1200" dirty="0">
                          <a:solidFill>
                            <a:srgbClr val="C00000"/>
                          </a:solidFill>
                          <a:effectLst/>
                          <a:latin typeface="Calibri" panose="020F0502020204030204" pitchFamily="34" charset="0"/>
                          <a:ea typeface="+mn-ea"/>
                          <a:cs typeface="+mn-cs"/>
                        </a:rPr>
                        <a:t>To the Glory of God Alone</a:t>
                      </a:r>
                    </a:p>
                  </a:txBody>
                  <a:tcPr anchor="ctr"/>
                </a:tc>
                <a:extLst>
                  <a:ext uri="{0D108BD9-81ED-4DB2-BD59-A6C34878D82A}">
                    <a16:rowId xmlns:a16="http://schemas.microsoft.com/office/drawing/2014/main" val="3078858885"/>
                  </a:ext>
                </a:extLst>
              </a:tr>
            </a:tbl>
          </a:graphicData>
        </a:graphic>
      </p:graphicFrame>
      <p:pic>
        <p:nvPicPr>
          <p:cNvPr id="8" name="Picture 7"/>
          <p:cNvPicPr>
            <a:picLocks noChangeAspect="1"/>
          </p:cNvPicPr>
          <p:nvPr/>
        </p:nvPicPr>
        <p:blipFill>
          <a:blip r:embed="rId2"/>
          <a:stretch>
            <a:fillRect/>
          </a:stretch>
        </p:blipFill>
        <p:spPr>
          <a:xfrm>
            <a:off x="762000" y="266700"/>
            <a:ext cx="7620000" cy="2857500"/>
          </a:xfrm>
          <a:prstGeom prst="rect">
            <a:avLst/>
          </a:prstGeom>
          <a:ln w="19050">
            <a:solidFill>
              <a:schemeClr val="tx2"/>
            </a:solidFill>
          </a:ln>
        </p:spPr>
      </p:pic>
    </p:spTree>
    <p:extLst>
      <p:ext uri="{BB962C8B-B14F-4D97-AF65-F5344CB8AC3E}">
        <p14:creationId xmlns:p14="http://schemas.microsoft.com/office/powerpoint/2010/main" val="377362989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2"/>
          <p:cNvSpPr>
            <a:spLocks noGrp="1"/>
          </p:cNvSpPr>
          <p:nvPr>
            <p:ph idx="4294967295"/>
          </p:nvPr>
        </p:nvSpPr>
        <p:spPr>
          <a:xfrm>
            <a:off x="228600" y="990600"/>
            <a:ext cx="6629400" cy="1524000"/>
          </a:xfrm>
          <a:solidFill>
            <a:schemeClr val="bg1"/>
          </a:solidFill>
          <a:ln w="28575">
            <a:solidFill>
              <a:srgbClr val="FF0000"/>
            </a:solidFill>
          </a:ln>
        </p:spPr>
        <p:txBody>
          <a:bodyPr/>
          <a:lstStyle/>
          <a:p>
            <a:pPr marL="0" indent="0" algn="ctr">
              <a:spcBef>
                <a:spcPts val="0"/>
              </a:spcBef>
              <a:spcAft>
                <a:spcPts val="0"/>
              </a:spcAft>
              <a:buNone/>
              <a:defRPr/>
            </a:pPr>
            <a:r>
              <a:rPr lang="en-US" altLang="en-US" sz="2800" b="1" dirty="0"/>
              <a:t>Gen 15:6</a:t>
            </a:r>
          </a:p>
          <a:p>
            <a:pPr marL="0" indent="0" algn="just">
              <a:spcBef>
                <a:spcPts val="0"/>
              </a:spcBef>
              <a:spcAft>
                <a:spcPts val="0"/>
              </a:spcAft>
              <a:buNone/>
              <a:defRPr/>
            </a:pPr>
            <a:r>
              <a:rPr lang="en-US" altLang="en-US" sz="2800" dirty="0"/>
              <a:t>Then he </a:t>
            </a:r>
            <a:r>
              <a:rPr lang="en-US" altLang="en-US" sz="2800" b="1" u="sng" dirty="0">
                <a:solidFill>
                  <a:srgbClr val="FFFFCC"/>
                </a:solidFill>
              </a:rPr>
              <a:t>believed</a:t>
            </a:r>
            <a:r>
              <a:rPr lang="en-US" altLang="en-US" sz="2800" dirty="0"/>
              <a:t> in the LORD; and He reckoned it to him as righteousness.</a:t>
            </a:r>
          </a:p>
        </p:txBody>
      </p:sp>
      <p:pic>
        <p:nvPicPr>
          <p:cNvPr id="104451" name="Picture 2" descr="http://4.bp.blogspot.com/-JXH-bqfBcWE/TgJAJNX1UjI/AAAAAAAAAVA/qgy871X7QgQ/s1600/ABE.gi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86600" y="2209800"/>
            <a:ext cx="1847850" cy="2286000"/>
          </a:xfrm>
          <a:prstGeom prst="rect">
            <a:avLst/>
          </a:prstGeom>
          <a:noFill/>
          <a:ln w="9525">
            <a:noFill/>
            <a:miter lim="800000"/>
            <a:headEnd/>
            <a:tailEnd/>
          </a:ln>
        </p:spPr>
      </p:pic>
      <p:sp>
        <p:nvSpPr>
          <p:cNvPr id="4" name="Title 1"/>
          <p:cNvSpPr txBox="1">
            <a:spLocks/>
          </p:cNvSpPr>
          <p:nvPr/>
        </p:nvSpPr>
        <p:spPr>
          <a:xfrm>
            <a:off x="76200" y="274638"/>
            <a:ext cx="9067799" cy="715962"/>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defRPr/>
            </a:pPr>
            <a:r>
              <a:rPr lang="en-US" sz="3200" dirty="0">
                <a:solidFill>
                  <a:srgbClr val="00FFFF"/>
                </a:solidFill>
                <a:effectLst>
                  <a:outerShdw blurRad="38100" dist="38100" dir="2700000" algn="tl">
                    <a:srgbClr val="000000">
                      <a:alpha val="43137"/>
                    </a:srgbClr>
                  </a:outerShdw>
                </a:effectLst>
                <a:latin typeface="+mn-lt"/>
              </a:rPr>
              <a:t>Belief – God’s One Condition for Justification</a:t>
            </a:r>
          </a:p>
        </p:txBody>
      </p:sp>
      <p:sp>
        <p:nvSpPr>
          <p:cNvPr id="5" name="Content Placeholder 2"/>
          <p:cNvSpPr txBox="1">
            <a:spLocks/>
          </p:cNvSpPr>
          <p:nvPr/>
        </p:nvSpPr>
        <p:spPr bwMode="auto">
          <a:xfrm>
            <a:off x="228600" y="2667000"/>
            <a:ext cx="6629400" cy="1905000"/>
          </a:xfrm>
          <a:prstGeom prst="rect">
            <a:avLst/>
          </a:prstGeom>
          <a:solidFill>
            <a:schemeClr val="bg1"/>
          </a:solidFill>
          <a:ln w="28575">
            <a:solidFill>
              <a:srgbClr val="FF0000"/>
            </a:solidFill>
            <a:miter lim="800000"/>
            <a:headEnd/>
            <a:tailEnd/>
          </a:ln>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spcAft>
                <a:spcPts val="0"/>
              </a:spcAft>
              <a:buNone/>
              <a:defRPr/>
            </a:pPr>
            <a:r>
              <a:rPr lang="en-US" altLang="en-US" sz="2800" b="1" dirty="0"/>
              <a:t>John 3:16</a:t>
            </a:r>
          </a:p>
          <a:p>
            <a:pPr marL="0" indent="0">
              <a:spcBef>
                <a:spcPts val="0"/>
              </a:spcBef>
              <a:spcAft>
                <a:spcPts val="0"/>
              </a:spcAft>
              <a:buNone/>
              <a:defRPr/>
            </a:pPr>
            <a:r>
              <a:rPr lang="en-US" altLang="en-US" sz="2400" dirty="0"/>
              <a:t>For God so loved the world, that He gave His only begotten Son, that whoever </a:t>
            </a:r>
            <a:r>
              <a:rPr lang="en-US" altLang="en-US" sz="2800" b="1" u="sng" dirty="0">
                <a:solidFill>
                  <a:srgbClr val="FFFFCC"/>
                </a:solidFill>
                <a:latin typeface="Calibri" panose="020F0502020204030204" pitchFamily="34" charset="0"/>
              </a:rPr>
              <a:t>believes</a:t>
            </a:r>
            <a:r>
              <a:rPr lang="en-US" altLang="en-US" sz="2400" dirty="0"/>
              <a:t> in Him shall not perish, but have eternal life</a:t>
            </a:r>
            <a:r>
              <a:rPr lang="en-US" altLang="en-US" sz="2800" dirty="0"/>
              <a:t>.</a:t>
            </a:r>
          </a:p>
        </p:txBody>
      </p:sp>
      <p:sp>
        <p:nvSpPr>
          <p:cNvPr id="6" name="Content Placeholder 2"/>
          <p:cNvSpPr txBox="1">
            <a:spLocks/>
          </p:cNvSpPr>
          <p:nvPr/>
        </p:nvSpPr>
        <p:spPr bwMode="auto">
          <a:xfrm>
            <a:off x="228600" y="4800600"/>
            <a:ext cx="6629400" cy="1828800"/>
          </a:xfrm>
          <a:prstGeom prst="rect">
            <a:avLst/>
          </a:prstGeom>
          <a:solidFill>
            <a:schemeClr val="bg1"/>
          </a:solidFill>
          <a:ln w="28575">
            <a:solidFill>
              <a:srgbClr val="FF0000"/>
            </a:solidFill>
            <a:miter lim="800000"/>
            <a:headEnd/>
            <a:tailEnd/>
          </a:ln>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spcAft>
                <a:spcPts val="0"/>
              </a:spcAft>
              <a:buNone/>
              <a:defRPr/>
            </a:pPr>
            <a:r>
              <a:rPr lang="en-US" altLang="en-US" sz="2800" b="1" dirty="0"/>
              <a:t>Acts 16:30-31</a:t>
            </a:r>
          </a:p>
          <a:p>
            <a:pPr marL="0" indent="0">
              <a:spcBef>
                <a:spcPts val="0"/>
              </a:spcBef>
              <a:spcAft>
                <a:spcPts val="0"/>
              </a:spcAft>
              <a:buNone/>
              <a:defRPr/>
            </a:pPr>
            <a:r>
              <a:rPr lang="en-US" altLang="en-US" sz="2800" dirty="0"/>
              <a:t>"Sirs, what must I do to be saved?" They said, "</a:t>
            </a:r>
            <a:r>
              <a:rPr lang="en-US" altLang="en-US" sz="2800" b="1" u="sng" dirty="0">
                <a:solidFill>
                  <a:srgbClr val="FFFFCC"/>
                </a:solidFill>
                <a:latin typeface="Calibri" panose="020F0502020204030204" pitchFamily="34" charset="0"/>
              </a:rPr>
              <a:t>Believe</a:t>
            </a:r>
            <a:r>
              <a:rPr lang="en-US" altLang="en-US" sz="2800" dirty="0"/>
              <a:t> in the Lord Jesus, and you will be saved..."</a:t>
            </a:r>
          </a:p>
        </p:txBody>
      </p:sp>
    </p:spTree>
    <p:extLst>
      <p:ext uri="{BB962C8B-B14F-4D97-AF65-F5344CB8AC3E}">
        <p14:creationId xmlns:p14="http://schemas.microsoft.com/office/powerpoint/2010/main" val="293202188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3" y="163513"/>
            <a:ext cx="8791575" cy="6530975"/>
          </a:xfrm>
          <a:prstGeom prst="rect">
            <a:avLst/>
          </a:prstGeom>
          <a:noFill/>
          <a:ln w="38100">
            <a:solidFill>
              <a:srgbClr val="0000FF"/>
            </a:solidFill>
            <a:miter lim="800000"/>
            <a:headEnd/>
            <a:tailEnd/>
          </a:ln>
        </p:spPr>
      </p:pic>
      <p:sp>
        <p:nvSpPr>
          <p:cNvPr id="134147" name="Rectangle 1"/>
          <p:cNvSpPr>
            <a:spLocks noChangeArrowheads="1"/>
          </p:cNvSpPr>
          <p:nvPr/>
        </p:nvSpPr>
        <p:spPr bwMode="auto">
          <a:xfrm>
            <a:off x="457200" y="163516"/>
            <a:ext cx="8229600" cy="4078039"/>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4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Ephesians 2:8-9 (NASB)</a:t>
            </a:r>
          </a:p>
          <a:p>
            <a:pPr algn="just">
              <a:spcBef>
                <a:spcPts val="600"/>
              </a:spcBef>
              <a:spcAft>
                <a:spcPts val="600"/>
              </a:spcAft>
            </a:pP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by grace you have been saved </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through faith</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that not of yourselves, </a:t>
            </a:r>
            <a:r>
              <a:rPr lang="en-US" sz="40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 is</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gift of God; </a:t>
            </a:r>
            <a:r>
              <a:rPr lang="en-US" sz="4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9 </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not as a result of works, so that no one may boast.”</a:t>
            </a:r>
            <a:endParaRPr lang="en-US" alt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426050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276600" y="228600"/>
            <a:ext cx="2590800" cy="6858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Overview</a:t>
            </a:r>
          </a:p>
        </p:txBody>
      </p:sp>
      <p:sp>
        <p:nvSpPr>
          <p:cNvPr id="17411" name="Rectangle 7"/>
          <p:cNvSpPr>
            <a:spLocks noGrp="1" noChangeArrowheads="1"/>
          </p:cNvSpPr>
          <p:nvPr>
            <p:ph type="body" idx="1"/>
          </p:nvPr>
        </p:nvSpPr>
        <p:spPr>
          <a:xfrm>
            <a:off x="723900" y="1143000"/>
            <a:ext cx="7696200" cy="4800600"/>
          </a:xfrm>
        </p:spPr>
        <p:txBody>
          <a:bodyPr/>
          <a:lstStyle/>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early church</a:t>
            </a:r>
          </a:p>
          <a:p>
            <a:pPr marL="684213" indent="-684213">
              <a:spcBef>
                <a:spcPts val="600"/>
              </a:spcBef>
              <a:spcAft>
                <a:spcPts val="600"/>
              </a:spcAft>
              <a:buClr>
                <a:srgbClr val="66FFFF"/>
              </a:buClr>
            </a:pPr>
            <a:r>
              <a:rPr lang="en-US" altLang="en-US" b="1" u="sng" dirty="0">
                <a:solidFill>
                  <a:schemeClr val="tx2"/>
                </a:solidFill>
                <a:effectLst>
                  <a:outerShdw blurRad="38100" dist="38100" dir="2700000" algn="tl">
                    <a:srgbClr val="000000">
                      <a:alpha val="43137"/>
                    </a:srgbClr>
                  </a:outerShdw>
                </a:effectLst>
              </a:rPr>
              <a:t>THE ALEXANDRIAN ECLIPSE</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Dark Ages</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contribution of the Protestant Reformers </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Reformers’ incomplete revolution</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Reformed Theology today</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Dispensationalism &amp; the completed revolution</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Looking back 500 years later</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77425" y="457200"/>
            <a:ext cx="2620057" cy="2286000"/>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71855" y="5257800"/>
            <a:ext cx="2195293" cy="1436757"/>
          </a:xfrm>
          <a:prstGeom prst="rect">
            <a:avLst/>
          </a:prstGeom>
        </p:spPr>
      </p:pic>
    </p:spTree>
    <p:extLst>
      <p:ext uri="{BB962C8B-B14F-4D97-AF65-F5344CB8AC3E}">
        <p14:creationId xmlns:p14="http://schemas.microsoft.com/office/powerpoint/2010/main" val="296357825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3" y="163513"/>
            <a:ext cx="8791575" cy="6530975"/>
          </a:xfrm>
          <a:prstGeom prst="rect">
            <a:avLst/>
          </a:prstGeom>
          <a:noFill/>
          <a:ln w="38100">
            <a:solidFill>
              <a:srgbClr val="0000FF"/>
            </a:solidFill>
            <a:miter lim="800000"/>
            <a:headEnd/>
            <a:tailEnd/>
          </a:ln>
        </p:spPr>
      </p:pic>
      <p:sp>
        <p:nvSpPr>
          <p:cNvPr id="134147" name="Rectangle 1"/>
          <p:cNvSpPr>
            <a:spLocks noChangeArrowheads="1"/>
          </p:cNvSpPr>
          <p:nvPr/>
        </p:nvSpPr>
        <p:spPr bwMode="auto">
          <a:xfrm>
            <a:off x="457200" y="163516"/>
            <a:ext cx="8229600" cy="3462486"/>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4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Hebrews 11:6 (NASB)</a:t>
            </a:r>
          </a:p>
          <a:p>
            <a:pPr algn="just">
              <a:spcBef>
                <a:spcPts val="600"/>
              </a:spcBef>
              <a:spcAft>
                <a:spcPts val="600"/>
              </a:spcAft>
            </a:pP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without faith it is impossible to please </a:t>
            </a:r>
            <a:r>
              <a:rPr lang="en-US" sz="40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Him</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he who comes to God must believe that He is and </a:t>
            </a:r>
            <a:r>
              <a:rPr lang="en-US" sz="40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He is a rewarder of those who seek Him.”</a:t>
            </a:r>
            <a:endParaRPr lang="en-US" alt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0291056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4"/>
          <p:cNvGraphicFramePr>
            <a:graphicFrameLocks/>
          </p:cNvGraphicFramePr>
          <p:nvPr>
            <p:extLst>
              <p:ext uri="{D42A27DB-BD31-4B8C-83A1-F6EECF244321}">
                <p14:modId xmlns:p14="http://schemas.microsoft.com/office/powerpoint/2010/main" val="3059292754"/>
              </p:ext>
            </p:extLst>
          </p:nvPr>
        </p:nvGraphicFramePr>
        <p:xfrm>
          <a:off x="304800" y="3459480"/>
          <a:ext cx="8534400" cy="3169920"/>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82999952"/>
                    </a:ext>
                  </a:extLst>
                </a:gridCol>
                <a:gridCol w="2590800">
                  <a:extLst>
                    <a:ext uri="{9D8B030D-6E8A-4147-A177-3AD203B41FA5}">
                      <a16:colId xmlns:a16="http://schemas.microsoft.com/office/drawing/2014/main" val="1666518308"/>
                    </a:ext>
                  </a:extLst>
                </a:gridCol>
                <a:gridCol w="4267200">
                  <a:extLst>
                    <a:ext uri="{9D8B030D-6E8A-4147-A177-3AD203B41FA5}">
                      <a16:colId xmlns:a16="http://schemas.microsoft.com/office/drawing/2014/main" val="4122024283"/>
                    </a:ext>
                  </a:extLst>
                </a:gridCol>
              </a:tblGrid>
              <a:tr h="370840">
                <a:tc>
                  <a:txBody>
                    <a:bodyPr/>
                    <a:lstStyle/>
                    <a:p>
                      <a:pPr algn="ctr"/>
                      <a:r>
                        <a:rPr lang="en-US" sz="3200" b="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Number</a:t>
                      </a:r>
                    </a:p>
                  </a:txBody>
                  <a:tcPr anchor="ctr"/>
                </a:tc>
                <a:tc>
                  <a:txBody>
                    <a:bodyPr/>
                    <a:lstStyle/>
                    <a:p>
                      <a:pPr algn="ctr"/>
                      <a:r>
                        <a:rPr lang="en-US" sz="3200" b="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Latin</a:t>
                      </a:r>
                    </a:p>
                  </a:txBody>
                  <a:tcPr anchor="ctr"/>
                </a:tc>
                <a:tc>
                  <a:txBody>
                    <a:bodyPr/>
                    <a:lstStyle/>
                    <a:p>
                      <a:pPr algn="ctr"/>
                      <a:r>
                        <a:rPr lang="en-US" sz="3200" b="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Meaning</a:t>
                      </a:r>
                    </a:p>
                  </a:txBody>
                  <a:tcPr anchor="ctr"/>
                </a:tc>
                <a:extLst>
                  <a:ext uri="{0D108BD9-81ED-4DB2-BD59-A6C34878D82A}">
                    <a16:rowId xmlns:a16="http://schemas.microsoft.com/office/drawing/2014/main" val="1041137981"/>
                  </a:ext>
                </a:extLst>
              </a:tr>
              <a:tr h="370840">
                <a:tc>
                  <a:txBody>
                    <a:bodyPr/>
                    <a:lstStyle/>
                    <a:p>
                      <a:pPr algn="ctr"/>
                      <a:r>
                        <a:rPr lang="en-US" sz="2800" dirty="0">
                          <a:solidFill>
                            <a:schemeClr val="bg1"/>
                          </a:solidFill>
                          <a:effectLst/>
                          <a:latin typeface="Calibri" panose="020F0502020204030204" pitchFamily="34" charset="0"/>
                        </a:rPr>
                        <a:t>1. </a:t>
                      </a:r>
                    </a:p>
                  </a:txBody>
                  <a:tcPr anchor="ctr"/>
                </a:tc>
                <a:tc>
                  <a:txBody>
                    <a:bodyPr/>
                    <a:lstStyle/>
                    <a:p>
                      <a:pPr marL="112713" indent="0"/>
                      <a:r>
                        <a:rPr lang="en-US" sz="2800" i="1" dirty="0">
                          <a:solidFill>
                            <a:srgbClr val="000099"/>
                          </a:solidFill>
                          <a:effectLst/>
                          <a:latin typeface="Calibri" panose="020F0502020204030204" pitchFamily="34" charset="0"/>
                        </a:rPr>
                        <a:t>Sola Scriptura</a:t>
                      </a:r>
                    </a:p>
                  </a:txBody>
                  <a:tcPr anchor="ctr"/>
                </a:tc>
                <a:tc>
                  <a:txBody>
                    <a:bodyPr/>
                    <a:lstStyle/>
                    <a:p>
                      <a:pPr marL="112713" indent="0" algn="l" defTabSz="914400" rtl="0" eaLnBrk="1" latinLnBrk="0" hangingPunct="1"/>
                      <a:r>
                        <a:rPr lang="en-US" sz="2800" i="0" kern="1200" dirty="0">
                          <a:solidFill>
                            <a:srgbClr val="C00000"/>
                          </a:solidFill>
                          <a:effectLst/>
                          <a:latin typeface="Calibri" panose="020F0502020204030204" pitchFamily="34" charset="0"/>
                          <a:ea typeface="+mn-ea"/>
                          <a:cs typeface="+mn-cs"/>
                        </a:rPr>
                        <a:t>Scripture Alone</a:t>
                      </a:r>
                    </a:p>
                  </a:txBody>
                  <a:tcPr anchor="ctr"/>
                </a:tc>
                <a:extLst>
                  <a:ext uri="{0D108BD9-81ED-4DB2-BD59-A6C34878D82A}">
                    <a16:rowId xmlns:a16="http://schemas.microsoft.com/office/drawing/2014/main" val="3204457987"/>
                  </a:ext>
                </a:extLst>
              </a:tr>
              <a:tr h="370840">
                <a:tc>
                  <a:txBody>
                    <a:bodyPr/>
                    <a:lstStyle/>
                    <a:p>
                      <a:pPr algn="ctr"/>
                      <a:r>
                        <a:rPr lang="en-US" sz="2800" dirty="0">
                          <a:solidFill>
                            <a:schemeClr val="bg1"/>
                          </a:solidFill>
                          <a:effectLst/>
                          <a:latin typeface="Calibri" panose="020F0502020204030204" pitchFamily="34" charset="0"/>
                        </a:rPr>
                        <a:t>2.</a:t>
                      </a:r>
                    </a:p>
                  </a:txBody>
                  <a:tcPr anchor="ctr"/>
                </a:tc>
                <a:tc>
                  <a:txBody>
                    <a:bodyPr/>
                    <a:lstStyle/>
                    <a:p>
                      <a:pPr marL="112713" indent="0" algn="l" defTabSz="914400" rtl="0" eaLnBrk="1" latinLnBrk="0" hangingPunct="1"/>
                      <a:r>
                        <a:rPr lang="en-US" sz="2800" i="1" kern="1200" dirty="0">
                          <a:solidFill>
                            <a:srgbClr val="000099"/>
                          </a:solidFill>
                          <a:effectLst/>
                          <a:latin typeface="Calibri" panose="020F0502020204030204" pitchFamily="34" charset="0"/>
                          <a:ea typeface="+mn-ea"/>
                          <a:cs typeface="+mn-cs"/>
                        </a:rPr>
                        <a:t>Solus </a:t>
                      </a:r>
                      <a:r>
                        <a:rPr lang="en-US" sz="2800" i="1" kern="1200" dirty="0" err="1">
                          <a:solidFill>
                            <a:srgbClr val="000099"/>
                          </a:solidFill>
                          <a:effectLst/>
                          <a:latin typeface="Calibri" panose="020F0502020204030204" pitchFamily="34" charset="0"/>
                          <a:ea typeface="+mn-ea"/>
                          <a:cs typeface="+mn-cs"/>
                        </a:rPr>
                        <a:t>Christus</a:t>
                      </a:r>
                      <a:endParaRPr lang="en-US" sz="2800" i="1" kern="1200" dirty="0">
                        <a:solidFill>
                          <a:srgbClr val="000099"/>
                        </a:solidFill>
                        <a:effectLst/>
                        <a:latin typeface="Calibri" panose="020F0502020204030204" pitchFamily="34" charset="0"/>
                        <a:ea typeface="+mn-ea"/>
                        <a:cs typeface="+mn-cs"/>
                      </a:endParaRPr>
                    </a:p>
                  </a:txBody>
                  <a:tcPr anchor="ctr"/>
                </a:tc>
                <a:tc>
                  <a:txBody>
                    <a:bodyPr/>
                    <a:lstStyle/>
                    <a:p>
                      <a:pPr marL="112713" indent="0" algn="l" defTabSz="914400" rtl="0" eaLnBrk="1" latinLnBrk="0" hangingPunct="1"/>
                      <a:r>
                        <a:rPr lang="en-US" sz="2800" i="0" kern="1200" dirty="0">
                          <a:solidFill>
                            <a:srgbClr val="C00000"/>
                          </a:solidFill>
                          <a:effectLst/>
                          <a:latin typeface="Calibri" panose="020F0502020204030204" pitchFamily="34" charset="0"/>
                          <a:ea typeface="+mn-ea"/>
                          <a:cs typeface="+mn-cs"/>
                        </a:rPr>
                        <a:t>Christ Alone</a:t>
                      </a:r>
                    </a:p>
                  </a:txBody>
                  <a:tcPr anchor="ctr"/>
                </a:tc>
                <a:extLst>
                  <a:ext uri="{0D108BD9-81ED-4DB2-BD59-A6C34878D82A}">
                    <a16:rowId xmlns:a16="http://schemas.microsoft.com/office/drawing/2014/main" val="1468632082"/>
                  </a:ext>
                </a:extLst>
              </a:tr>
              <a:tr h="370840">
                <a:tc>
                  <a:txBody>
                    <a:bodyPr/>
                    <a:lstStyle/>
                    <a:p>
                      <a:pPr algn="ctr"/>
                      <a:r>
                        <a:rPr lang="en-US" sz="2800" dirty="0">
                          <a:solidFill>
                            <a:schemeClr val="bg1"/>
                          </a:solidFill>
                          <a:effectLst/>
                          <a:latin typeface="Calibri" panose="020F0502020204030204" pitchFamily="34" charset="0"/>
                        </a:rPr>
                        <a:t>3. </a:t>
                      </a:r>
                    </a:p>
                  </a:txBody>
                  <a:tcPr anchor="ctr"/>
                </a:tc>
                <a:tc>
                  <a:txBody>
                    <a:bodyPr/>
                    <a:lstStyle/>
                    <a:p>
                      <a:pPr marL="112713" indent="0" algn="l" defTabSz="914400" rtl="0" eaLnBrk="1" latinLnBrk="0" hangingPunct="1"/>
                      <a:r>
                        <a:rPr lang="en-US" sz="2800" i="1" kern="1200" dirty="0">
                          <a:solidFill>
                            <a:srgbClr val="000099"/>
                          </a:solidFill>
                          <a:effectLst/>
                          <a:latin typeface="Calibri" panose="020F0502020204030204" pitchFamily="34" charset="0"/>
                          <a:ea typeface="+mn-ea"/>
                          <a:cs typeface="+mn-cs"/>
                        </a:rPr>
                        <a:t>Sola Fide</a:t>
                      </a:r>
                    </a:p>
                  </a:txBody>
                  <a:tcPr anchor="ctr"/>
                </a:tc>
                <a:tc>
                  <a:txBody>
                    <a:bodyPr/>
                    <a:lstStyle/>
                    <a:p>
                      <a:pPr marL="112713" indent="0" algn="l" defTabSz="914400" rtl="0" eaLnBrk="1" latinLnBrk="0" hangingPunct="1"/>
                      <a:r>
                        <a:rPr lang="en-US" sz="2800" i="0" kern="1200" dirty="0">
                          <a:solidFill>
                            <a:srgbClr val="C00000"/>
                          </a:solidFill>
                          <a:effectLst/>
                          <a:latin typeface="Calibri" panose="020F0502020204030204" pitchFamily="34" charset="0"/>
                          <a:ea typeface="+mn-ea"/>
                          <a:cs typeface="+mn-cs"/>
                        </a:rPr>
                        <a:t>Faith Alone</a:t>
                      </a:r>
                    </a:p>
                  </a:txBody>
                  <a:tcPr anchor="ctr"/>
                </a:tc>
                <a:extLst>
                  <a:ext uri="{0D108BD9-81ED-4DB2-BD59-A6C34878D82A}">
                    <a16:rowId xmlns:a16="http://schemas.microsoft.com/office/drawing/2014/main" val="2190612986"/>
                  </a:ext>
                </a:extLst>
              </a:tr>
              <a:tr h="370840">
                <a:tc>
                  <a:txBody>
                    <a:bodyPr/>
                    <a:lstStyle/>
                    <a:p>
                      <a:pPr algn="ctr"/>
                      <a:r>
                        <a:rPr lang="en-US" sz="2800" b="1" dirty="0">
                          <a:solidFill>
                            <a:schemeClr val="bg1"/>
                          </a:solidFill>
                          <a:effectLst/>
                          <a:latin typeface="Calibri" panose="020F0502020204030204" pitchFamily="34" charset="0"/>
                        </a:rPr>
                        <a:t>4. </a:t>
                      </a:r>
                    </a:p>
                  </a:txBody>
                  <a:tcPr anchor="ctr">
                    <a:solidFill>
                      <a:schemeClr val="tx2"/>
                    </a:solidFill>
                  </a:tcPr>
                </a:tc>
                <a:tc>
                  <a:txBody>
                    <a:bodyPr/>
                    <a:lstStyle/>
                    <a:p>
                      <a:pPr marL="112713" indent="0" algn="l" defTabSz="914400" rtl="0" eaLnBrk="1" latinLnBrk="0" hangingPunct="1"/>
                      <a:r>
                        <a:rPr lang="en-US" sz="2800" b="1" i="1" kern="1200" dirty="0">
                          <a:solidFill>
                            <a:srgbClr val="000099"/>
                          </a:solidFill>
                          <a:effectLst/>
                          <a:latin typeface="Calibri" panose="020F0502020204030204" pitchFamily="34" charset="0"/>
                          <a:ea typeface="+mn-ea"/>
                          <a:cs typeface="+mn-cs"/>
                        </a:rPr>
                        <a:t>Sola </a:t>
                      </a:r>
                      <a:r>
                        <a:rPr lang="en-US" sz="2800" b="1" i="1" kern="1200" dirty="0" err="1">
                          <a:solidFill>
                            <a:srgbClr val="000099"/>
                          </a:solidFill>
                          <a:effectLst/>
                          <a:latin typeface="Calibri" panose="020F0502020204030204" pitchFamily="34" charset="0"/>
                          <a:ea typeface="+mn-ea"/>
                          <a:cs typeface="+mn-cs"/>
                        </a:rPr>
                        <a:t>Graetia</a:t>
                      </a:r>
                      <a:endParaRPr lang="en-US" sz="2800" b="1" i="1" kern="1200" dirty="0">
                        <a:solidFill>
                          <a:srgbClr val="000099"/>
                        </a:solidFill>
                        <a:effectLst/>
                        <a:latin typeface="Calibri" panose="020F0502020204030204" pitchFamily="34" charset="0"/>
                        <a:ea typeface="+mn-ea"/>
                        <a:cs typeface="+mn-cs"/>
                      </a:endParaRPr>
                    </a:p>
                  </a:txBody>
                  <a:tcPr anchor="ctr">
                    <a:solidFill>
                      <a:schemeClr val="tx2"/>
                    </a:solidFill>
                  </a:tcPr>
                </a:tc>
                <a:tc>
                  <a:txBody>
                    <a:bodyPr/>
                    <a:lstStyle/>
                    <a:p>
                      <a:pPr marL="112713" indent="0" algn="l" defTabSz="914400" rtl="0" eaLnBrk="1" latinLnBrk="0" hangingPunct="1"/>
                      <a:r>
                        <a:rPr lang="en-US" sz="2800" b="1" i="0" kern="1200" dirty="0">
                          <a:solidFill>
                            <a:srgbClr val="C00000"/>
                          </a:solidFill>
                          <a:effectLst/>
                          <a:latin typeface="Calibri" panose="020F0502020204030204" pitchFamily="34" charset="0"/>
                          <a:ea typeface="+mn-ea"/>
                          <a:cs typeface="+mn-cs"/>
                        </a:rPr>
                        <a:t>Grace Alone</a:t>
                      </a:r>
                    </a:p>
                  </a:txBody>
                  <a:tcPr anchor="ctr">
                    <a:solidFill>
                      <a:schemeClr val="tx2"/>
                    </a:solidFill>
                  </a:tcPr>
                </a:tc>
                <a:extLst>
                  <a:ext uri="{0D108BD9-81ED-4DB2-BD59-A6C34878D82A}">
                    <a16:rowId xmlns:a16="http://schemas.microsoft.com/office/drawing/2014/main" val="4052236659"/>
                  </a:ext>
                </a:extLst>
              </a:tr>
              <a:tr h="370840">
                <a:tc>
                  <a:txBody>
                    <a:bodyPr/>
                    <a:lstStyle/>
                    <a:p>
                      <a:pPr algn="ctr"/>
                      <a:r>
                        <a:rPr lang="en-US" sz="2800" dirty="0">
                          <a:solidFill>
                            <a:schemeClr val="bg1"/>
                          </a:solidFill>
                          <a:effectLst/>
                          <a:latin typeface="Calibri" panose="020F0502020204030204" pitchFamily="34" charset="0"/>
                        </a:rPr>
                        <a:t>5. </a:t>
                      </a:r>
                    </a:p>
                  </a:txBody>
                  <a:tcPr anchor="ctr"/>
                </a:tc>
                <a:tc>
                  <a:txBody>
                    <a:bodyPr/>
                    <a:lstStyle/>
                    <a:p>
                      <a:pPr marL="112713" indent="0" algn="l" defTabSz="914400" rtl="0" eaLnBrk="1" latinLnBrk="0" hangingPunct="1"/>
                      <a:r>
                        <a:rPr lang="en-US" sz="2800" i="1" kern="1200" dirty="0">
                          <a:solidFill>
                            <a:srgbClr val="000099"/>
                          </a:solidFill>
                          <a:effectLst/>
                          <a:latin typeface="Calibri" panose="020F0502020204030204" pitchFamily="34" charset="0"/>
                          <a:ea typeface="+mn-ea"/>
                          <a:cs typeface="+mn-cs"/>
                        </a:rPr>
                        <a:t>Soli Deo Gloria</a:t>
                      </a:r>
                    </a:p>
                  </a:txBody>
                  <a:tcPr anchor="ctr"/>
                </a:tc>
                <a:tc>
                  <a:txBody>
                    <a:bodyPr/>
                    <a:lstStyle/>
                    <a:p>
                      <a:pPr marL="112713" indent="0" algn="l" defTabSz="914400" rtl="0" eaLnBrk="1" latinLnBrk="0" hangingPunct="1"/>
                      <a:r>
                        <a:rPr lang="en-US" sz="2800" i="0" kern="1200" dirty="0">
                          <a:solidFill>
                            <a:srgbClr val="C00000"/>
                          </a:solidFill>
                          <a:effectLst/>
                          <a:latin typeface="Calibri" panose="020F0502020204030204" pitchFamily="34" charset="0"/>
                          <a:ea typeface="+mn-ea"/>
                          <a:cs typeface="+mn-cs"/>
                        </a:rPr>
                        <a:t>To the Glory of God Alone</a:t>
                      </a:r>
                    </a:p>
                  </a:txBody>
                  <a:tcPr anchor="ctr"/>
                </a:tc>
                <a:extLst>
                  <a:ext uri="{0D108BD9-81ED-4DB2-BD59-A6C34878D82A}">
                    <a16:rowId xmlns:a16="http://schemas.microsoft.com/office/drawing/2014/main" val="3078858885"/>
                  </a:ext>
                </a:extLst>
              </a:tr>
            </a:tbl>
          </a:graphicData>
        </a:graphic>
      </p:graphicFrame>
      <p:pic>
        <p:nvPicPr>
          <p:cNvPr id="8" name="Picture 7"/>
          <p:cNvPicPr>
            <a:picLocks noChangeAspect="1"/>
          </p:cNvPicPr>
          <p:nvPr/>
        </p:nvPicPr>
        <p:blipFill>
          <a:blip r:embed="rId2"/>
          <a:stretch>
            <a:fillRect/>
          </a:stretch>
        </p:blipFill>
        <p:spPr>
          <a:xfrm>
            <a:off x="762000" y="266700"/>
            <a:ext cx="7620000" cy="2857500"/>
          </a:xfrm>
          <a:prstGeom prst="rect">
            <a:avLst/>
          </a:prstGeom>
          <a:ln w="19050">
            <a:solidFill>
              <a:schemeClr val="tx2"/>
            </a:solidFill>
          </a:ln>
        </p:spPr>
      </p:pic>
    </p:spTree>
    <p:extLst>
      <p:ext uri="{BB962C8B-B14F-4D97-AF65-F5344CB8AC3E}">
        <p14:creationId xmlns:p14="http://schemas.microsoft.com/office/powerpoint/2010/main" val="283323737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3" y="163513"/>
            <a:ext cx="8791575" cy="6530975"/>
          </a:xfrm>
          <a:prstGeom prst="rect">
            <a:avLst/>
          </a:prstGeom>
          <a:noFill/>
          <a:ln w="38100">
            <a:solidFill>
              <a:srgbClr val="0000FF"/>
            </a:solidFill>
            <a:miter lim="800000"/>
            <a:headEnd/>
            <a:tailEnd/>
          </a:ln>
        </p:spPr>
      </p:pic>
      <p:sp>
        <p:nvSpPr>
          <p:cNvPr id="134147" name="Rectangle 1"/>
          <p:cNvSpPr>
            <a:spLocks noChangeArrowheads="1"/>
          </p:cNvSpPr>
          <p:nvPr/>
        </p:nvSpPr>
        <p:spPr bwMode="auto">
          <a:xfrm>
            <a:off x="316706" y="163516"/>
            <a:ext cx="8510588" cy="3462486"/>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4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Ephesians 2:8-9 (NASB)</a:t>
            </a:r>
          </a:p>
          <a:p>
            <a:pPr algn="just">
              <a:spcBef>
                <a:spcPts val="600"/>
              </a:spcBef>
              <a:spcAft>
                <a:spcPts val="600"/>
              </a:spcAft>
            </a:pP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by grace you have been saved</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through faith; and hat not of yourselves, </a:t>
            </a:r>
            <a:r>
              <a:rPr lang="en-US" sz="40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 is</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gift of God; </a:t>
            </a:r>
            <a:r>
              <a:rPr lang="en-US" sz="4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9 </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not as a result of works, so that no one may boast.”</a:t>
            </a:r>
            <a:endParaRPr lang="en-US" alt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7738132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4"/>
          <p:cNvGraphicFramePr>
            <a:graphicFrameLocks/>
          </p:cNvGraphicFramePr>
          <p:nvPr>
            <p:extLst>
              <p:ext uri="{D42A27DB-BD31-4B8C-83A1-F6EECF244321}">
                <p14:modId xmlns:p14="http://schemas.microsoft.com/office/powerpoint/2010/main" val="1348725233"/>
              </p:ext>
            </p:extLst>
          </p:nvPr>
        </p:nvGraphicFramePr>
        <p:xfrm>
          <a:off x="304800" y="3459480"/>
          <a:ext cx="8534400" cy="3169920"/>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82999952"/>
                    </a:ext>
                  </a:extLst>
                </a:gridCol>
                <a:gridCol w="2590800">
                  <a:extLst>
                    <a:ext uri="{9D8B030D-6E8A-4147-A177-3AD203B41FA5}">
                      <a16:colId xmlns:a16="http://schemas.microsoft.com/office/drawing/2014/main" val="1666518308"/>
                    </a:ext>
                  </a:extLst>
                </a:gridCol>
                <a:gridCol w="4267200">
                  <a:extLst>
                    <a:ext uri="{9D8B030D-6E8A-4147-A177-3AD203B41FA5}">
                      <a16:colId xmlns:a16="http://schemas.microsoft.com/office/drawing/2014/main" val="4122024283"/>
                    </a:ext>
                  </a:extLst>
                </a:gridCol>
              </a:tblGrid>
              <a:tr h="370840">
                <a:tc>
                  <a:txBody>
                    <a:bodyPr/>
                    <a:lstStyle/>
                    <a:p>
                      <a:pPr algn="ctr"/>
                      <a:r>
                        <a:rPr lang="en-US" sz="3200" b="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Number</a:t>
                      </a:r>
                    </a:p>
                  </a:txBody>
                  <a:tcPr anchor="ctr"/>
                </a:tc>
                <a:tc>
                  <a:txBody>
                    <a:bodyPr/>
                    <a:lstStyle/>
                    <a:p>
                      <a:pPr algn="ctr"/>
                      <a:r>
                        <a:rPr lang="en-US" sz="3200" b="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Latin</a:t>
                      </a:r>
                    </a:p>
                  </a:txBody>
                  <a:tcPr anchor="ctr"/>
                </a:tc>
                <a:tc>
                  <a:txBody>
                    <a:bodyPr/>
                    <a:lstStyle/>
                    <a:p>
                      <a:pPr algn="ctr"/>
                      <a:r>
                        <a:rPr lang="en-US" sz="3200" b="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Meaning</a:t>
                      </a:r>
                    </a:p>
                  </a:txBody>
                  <a:tcPr anchor="ctr"/>
                </a:tc>
                <a:extLst>
                  <a:ext uri="{0D108BD9-81ED-4DB2-BD59-A6C34878D82A}">
                    <a16:rowId xmlns:a16="http://schemas.microsoft.com/office/drawing/2014/main" val="1041137981"/>
                  </a:ext>
                </a:extLst>
              </a:tr>
              <a:tr h="370840">
                <a:tc>
                  <a:txBody>
                    <a:bodyPr/>
                    <a:lstStyle/>
                    <a:p>
                      <a:pPr algn="ctr"/>
                      <a:r>
                        <a:rPr lang="en-US" sz="2800" dirty="0">
                          <a:solidFill>
                            <a:schemeClr val="bg1"/>
                          </a:solidFill>
                          <a:effectLst/>
                          <a:latin typeface="Calibri" panose="020F0502020204030204" pitchFamily="34" charset="0"/>
                        </a:rPr>
                        <a:t>1. </a:t>
                      </a:r>
                    </a:p>
                  </a:txBody>
                  <a:tcPr anchor="ctr"/>
                </a:tc>
                <a:tc>
                  <a:txBody>
                    <a:bodyPr/>
                    <a:lstStyle/>
                    <a:p>
                      <a:pPr marL="112713" indent="0"/>
                      <a:r>
                        <a:rPr lang="en-US" sz="2800" i="1" dirty="0">
                          <a:solidFill>
                            <a:srgbClr val="000099"/>
                          </a:solidFill>
                          <a:effectLst/>
                          <a:latin typeface="Calibri" panose="020F0502020204030204" pitchFamily="34" charset="0"/>
                        </a:rPr>
                        <a:t>Sola Scriptura</a:t>
                      </a:r>
                    </a:p>
                  </a:txBody>
                  <a:tcPr anchor="ctr"/>
                </a:tc>
                <a:tc>
                  <a:txBody>
                    <a:bodyPr/>
                    <a:lstStyle/>
                    <a:p>
                      <a:pPr marL="112713" indent="0" algn="l" defTabSz="914400" rtl="0" eaLnBrk="1" latinLnBrk="0" hangingPunct="1"/>
                      <a:r>
                        <a:rPr lang="en-US" sz="2800" i="0" kern="1200" dirty="0">
                          <a:solidFill>
                            <a:srgbClr val="C00000"/>
                          </a:solidFill>
                          <a:effectLst/>
                          <a:latin typeface="Calibri" panose="020F0502020204030204" pitchFamily="34" charset="0"/>
                          <a:ea typeface="+mn-ea"/>
                          <a:cs typeface="+mn-cs"/>
                        </a:rPr>
                        <a:t>Scripture Alone</a:t>
                      </a:r>
                    </a:p>
                  </a:txBody>
                  <a:tcPr anchor="ctr"/>
                </a:tc>
                <a:extLst>
                  <a:ext uri="{0D108BD9-81ED-4DB2-BD59-A6C34878D82A}">
                    <a16:rowId xmlns:a16="http://schemas.microsoft.com/office/drawing/2014/main" val="3204457987"/>
                  </a:ext>
                </a:extLst>
              </a:tr>
              <a:tr h="370840">
                <a:tc>
                  <a:txBody>
                    <a:bodyPr/>
                    <a:lstStyle/>
                    <a:p>
                      <a:pPr algn="ctr"/>
                      <a:r>
                        <a:rPr lang="en-US" sz="2800" dirty="0">
                          <a:solidFill>
                            <a:schemeClr val="bg1"/>
                          </a:solidFill>
                          <a:effectLst/>
                          <a:latin typeface="Calibri" panose="020F0502020204030204" pitchFamily="34" charset="0"/>
                        </a:rPr>
                        <a:t>2.</a:t>
                      </a:r>
                    </a:p>
                  </a:txBody>
                  <a:tcPr anchor="ctr"/>
                </a:tc>
                <a:tc>
                  <a:txBody>
                    <a:bodyPr/>
                    <a:lstStyle/>
                    <a:p>
                      <a:pPr marL="112713" indent="0" algn="l" defTabSz="914400" rtl="0" eaLnBrk="1" latinLnBrk="0" hangingPunct="1"/>
                      <a:r>
                        <a:rPr lang="en-US" sz="2800" i="1" kern="1200" dirty="0">
                          <a:solidFill>
                            <a:srgbClr val="000099"/>
                          </a:solidFill>
                          <a:effectLst/>
                          <a:latin typeface="Calibri" panose="020F0502020204030204" pitchFamily="34" charset="0"/>
                          <a:ea typeface="+mn-ea"/>
                          <a:cs typeface="+mn-cs"/>
                        </a:rPr>
                        <a:t>Solus </a:t>
                      </a:r>
                      <a:r>
                        <a:rPr lang="en-US" sz="2800" i="1" kern="1200" dirty="0" err="1">
                          <a:solidFill>
                            <a:srgbClr val="000099"/>
                          </a:solidFill>
                          <a:effectLst/>
                          <a:latin typeface="Calibri" panose="020F0502020204030204" pitchFamily="34" charset="0"/>
                          <a:ea typeface="+mn-ea"/>
                          <a:cs typeface="+mn-cs"/>
                        </a:rPr>
                        <a:t>Christus</a:t>
                      </a:r>
                      <a:endParaRPr lang="en-US" sz="2800" i="1" kern="1200" dirty="0">
                        <a:solidFill>
                          <a:srgbClr val="000099"/>
                        </a:solidFill>
                        <a:effectLst/>
                        <a:latin typeface="Calibri" panose="020F0502020204030204" pitchFamily="34" charset="0"/>
                        <a:ea typeface="+mn-ea"/>
                        <a:cs typeface="+mn-cs"/>
                      </a:endParaRPr>
                    </a:p>
                  </a:txBody>
                  <a:tcPr anchor="ctr"/>
                </a:tc>
                <a:tc>
                  <a:txBody>
                    <a:bodyPr/>
                    <a:lstStyle/>
                    <a:p>
                      <a:pPr marL="112713" indent="0" algn="l" defTabSz="914400" rtl="0" eaLnBrk="1" latinLnBrk="0" hangingPunct="1"/>
                      <a:r>
                        <a:rPr lang="en-US" sz="2800" i="0" kern="1200" dirty="0">
                          <a:solidFill>
                            <a:srgbClr val="C00000"/>
                          </a:solidFill>
                          <a:effectLst/>
                          <a:latin typeface="Calibri" panose="020F0502020204030204" pitchFamily="34" charset="0"/>
                          <a:ea typeface="+mn-ea"/>
                          <a:cs typeface="+mn-cs"/>
                        </a:rPr>
                        <a:t>Christ Alone</a:t>
                      </a:r>
                    </a:p>
                  </a:txBody>
                  <a:tcPr anchor="ctr"/>
                </a:tc>
                <a:extLst>
                  <a:ext uri="{0D108BD9-81ED-4DB2-BD59-A6C34878D82A}">
                    <a16:rowId xmlns:a16="http://schemas.microsoft.com/office/drawing/2014/main" val="1468632082"/>
                  </a:ext>
                </a:extLst>
              </a:tr>
              <a:tr h="370840">
                <a:tc>
                  <a:txBody>
                    <a:bodyPr/>
                    <a:lstStyle/>
                    <a:p>
                      <a:pPr algn="ctr"/>
                      <a:r>
                        <a:rPr lang="en-US" sz="2800" dirty="0">
                          <a:solidFill>
                            <a:schemeClr val="bg1"/>
                          </a:solidFill>
                          <a:effectLst/>
                          <a:latin typeface="Calibri" panose="020F0502020204030204" pitchFamily="34" charset="0"/>
                        </a:rPr>
                        <a:t>3. </a:t>
                      </a:r>
                    </a:p>
                  </a:txBody>
                  <a:tcPr anchor="ctr"/>
                </a:tc>
                <a:tc>
                  <a:txBody>
                    <a:bodyPr/>
                    <a:lstStyle/>
                    <a:p>
                      <a:pPr marL="112713" indent="0" algn="l" defTabSz="914400" rtl="0" eaLnBrk="1" latinLnBrk="0" hangingPunct="1"/>
                      <a:r>
                        <a:rPr lang="en-US" sz="2800" i="1" kern="1200" dirty="0">
                          <a:solidFill>
                            <a:srgbClr val="000099"/>
                          </a:solidFill>
                          <a:effectLst/>
                          <a:latin typeface="Calibri" panose="020F0502020204030204" pitchFamily="34" charset="0"/>
                          <a:ea typeface="+mn-ea"/>
                          <a:cs typeface="+mn-cs"/>
                        </a:rPr>
                        <a:t>Sola Fide</a:t>
                      </a:r>
                    </a:p>
                  </a:txBody>
                  <a:tcPr anchor="ctr"/>
                </a:tc>
                <a:tc>
                  <a:txBody>
                    <a:bodyPr/>
                    <a:lstStyle/>
                    <a:p>
                      <a:pPr marL="112713" indent="0" algn="l" defTabSz="914400" rtl="0" eaLnBrk="1" latinLnBrk="0" hangingPunct="1"/>
                      <a:r>
                        <a:rPr lang="en-US" sz="2800" i="0" kern="1200" dirty="0">
                          <a:solidFill>
                            <a:srgbClr val="C00000"/>
                          </a:solidFill>
                          <a:effectLst/>
                          <a:latin typeface="Calibri" panose="020F0502020204030204" pitchFamily="34" charset="0"/>
                          <a:ea typeface="+mn-ea"/>
                          <a:cs typeface="+mn-cs"/>
                        </a:rPr>
                        <a:t>Faith Alone</a:t>
                      </a:r>
                    </a:p>
                  </a:txBody>
                  <a:tcPr anchor="ctr"/>
                </a:tc>
                <a:extLst>
                  <a:ext uri="{0D108BD9-81ED-4DB2-BD59-A6C34878D82A}">
                    <a16:rowId xmlns:a16="http://schemas.microsoft.com/office/drawing/2014/main" val="2190612986"/>
                  </a:ext>
                </a:extLst>
              </a:tr>
              <a:tr h="370840">
                <a:tc>
                  <a:txBody>
                    <a:bodyPr/>
                    <a:lstStyle/>
                    <a:p>
                      <a:pPr algn="ctr"/>
                      <a:r>
                        <a:rPr lang="en-US" sz="2800" dirty="0">
                          <a:solidFill>
                            <a:schemeClr val="bg1"/>
                          </a:solidFill>
                          <a:effectLst/>
                          <a:latin typeface="Calibri" panose="020F0502020204030204" pitchFamily="34" charset="0"/>
                        </a:rPr>
                        <a:t>4. </a:t>
                      </a:r>
                    </a:p>
                  </a:txBody>
                  <a:tcPr anchor="ctr"/>
                </a:tc>
                <a:tc>
                  <a:txBody>
                    <a:bodyPr/>
                    <a:lstStyle/>
                    <a:p>
                      <a:pPr marL="112713" indent="0" algn="l" defTabSz="914400" rtl="0" eaLnBrk="1" latinLnBrk="0" hangingPunct="1"/>
                      <a:r>
                        <a:rPr lang="en-US" sz="2800" i="1" kern="1200" dirty="0">
                          <a:solidFill>
                            <a:srgbClr val="000099"/>
                          </a:solidFill>
                          <a:effectLst/>
                          <a:latin typeface="Calibri" panose="020F0502020204030204" pitchFamily="34" charset="0"/>
                          <a:ea typeface="+mn-ea"/>
                          <a:cs typeface="+mn-cs"/>
                        </a:rPr>
                        <a:t>Sola </a:t>
                      </a:r>
                      <a:r>
                        <a:rPr lang="en-US" sz="2800" i="1" kern="1200" dirty="0" err="1">
                          <a:solidFill>
                            <a:srgbClr val="000099"/>
                          </a:solidFill>
                          <a:effectLst/>
                          <a:latin typeface="Calibri" panose="020F0502020204030204" pitchFamily="34" charset="0"/>
                          <a:ea typeface="+mn-ea"/>
                          <a:cs typeface="+mn-cs"/>
                        </a:rPr>
                        <a:t>Graetia</a:t>
                      </a:r>
                      <a:endParaRPr lang="en-US" sz="2800" i="1" kern="1200" dirty="0">
                        <a:solidFill>
                          <a:srgbClr val="000099"/>
                        </a:solidFill>
                        <a:effectLst/>
                        <a:latin typeface="Calibri" panose="020F0502020204030204" pitchFamily="34" charset="0"/>
                        <a:ea typeface="+mn-ea"/>
                        <a:cs typeface="+mn-cs"/>
                      </a:endParaRPr>
                    </a:p>
                  </a:txBody>
                  <a:tcPr anchor="ctr"/>
                </a:tc>
                <a:tc>
                  <a:txBody>
                    <a:bodyPr/>
                    <a:lstStyle/>
                    <a:p>
                      <a:pPr marL="112713" indent="0" algn="l" defTabSz="914400" rtl="0" eaLnBrk="1" latinLnBrk="0" hangingPunct="1"/>
                      <a:r>
                        <a:rPr lang="en-US" sz="2800" i="0" kern="1200" dirty="0">
                          <a:solidFill>
                            <a:srgbClr val="C00000"/>
                          </a:solidFill>
                          <a:effectLst/>
                          <a:latin typeface="Calibri" panose="020F0502020204030204" pitchFamily="34" charset="0"/>
                          <a:ea typeface="+mn-ea"/>
                          <a:cs typeface="+mn-cs"/>
                        </a:rPr>
                        <a:t>Grace Alone</a:t>
                      </a:r>
                    </a:p>
                  </a:txBody>
                  <a:tcPr anchor="ctr"/>
                </a:tc>
                <a:extLst>
                  <a:ext uri="{0D108BD9-81ED-4DB2-BD59-A6C34878D82A}">
                    <a16:rowId xmlns:a16="http://schemas.microsoft.com/office/drawing/2014/main" val="4052236659"/>
                  </a:ext>
                </a:extLst>
              </a:tr>
              <a:tr h="370840">
                <a:tc>
                  <a:txBody>
                    <a:bodyPr/>
                    <a:lstStyle/>
                    <a:p>
                      <a:pPr algn="ctr"/>
                      <a:r>
                        <a:rPr lang="en-US" sz="2800" b="1" dirty="0">
                          <a:solidFill>
                            <a:schemeClr val="bg1"/>
                          </a:solidFill>
                          <a:effectLst/>
                          <a:latin typeface="Calibri" panose="020F0502020204030204" pitchFamily="34" charset="0"/>
                        </a:rPr>
                        <a:t>5. </a:t>
                      </a:r>
                    </a:p>
                  </a:txBody>
                  <a:tcPr anchor="ctr">
                    <a:solidFill>
                      <a:schemeClr val="tx2"/>
                    </a:solidFill>
                  </a:tcPr>
                </a:tc>
                <a:tc>
                  <a:txBody>
                    <a:bodyPr/>
                    <a:lstStyle/>
                    <a:p>
                      <a:pPr marL="112713" indent="0" algn="l" defTabSz="914400" rtl="0" eaLnBrk="1" latinLnBrk="0" hangingPunct="1"/>
                      <a:r>
                        <a:rPr lang="en-US" sz="2800" b="1" i="1" kern="1200" dirty="0">
                          <a:solidFill>
                            <a:srgbClr val="000099"/>
                          </a:solidFill>
                          <a:effectLst/>
                          <a:latin typeface="Calibri" panose="020F0502020204030204" pitchFamily="34" charset="0"/>
                          <a:ea typeface="+mn-ea"/>
                          <a:cs typeface="+mn-cs"/>
                        </a:rPr>
                        <a:t>Soli Deo Gloria</a:t>
                      </a:r>
                    </a:p>
                  </a:txBody>
                  <a:tcPr anchor="ctr">
                    <a:solidFill>
                      <a:schemeClr val="tx2"/>
                    </a:solidFill>
                  </a:tcPr>
                </a:tc>
                <a:tc>
                  <a:txBody>
                    <a:bodyPr/>
                    <a:lstStyle/>
                    <a:p>
                      <a:pPr marL="112713" indent="0" algn="l" defTabSz="914400" rtl="0" eaLnBrk="1" latinLnBrk="0" hangingPunct="1"/>
                      <a:r>
                        <a:rPr lang="en-US" sz="2800" b="1" i="0" kern="1200" dirty="0">
                          <a:solidFill>
                            <a:srgbClr val="C00000"/>
                          </a:solidFill>
                          <a:effectLst/>
                          <a:latin typeface="Calibri" panose="020F0502020204030204" pitchFamily="34" charset="0"/>
                          <a:ea typeface="+mn-ea"/>
                          <a:cs typeface="+mn-cs"/>
                        </a:rPr>
                        <a:t>To the Glory of God Alone</a:t>
                      </a:r>
                    </a:p>
                  </a:txBody>
                  <a:tcPr anchor="ctr">
                    <a:solidFill>
                      <a:schemeClr val="tx2"/>
                    </a:solidFill>
                  </a:tcPr>
                </a:tc>
                <a:extLst>
                  <a:ext uri="{0D108BD9-81ED-4DB2-BD59-A6C34878D82A}">
                    <a16:rowId xmlns:a16="http://schemas.microsoft.com/office/drawing/2014/main" val="3078858885"/>
                  </a:ext>
                </a:extLst>
              </a:tr>
            </a:tbl>
          </a:graphicData>
        </a:graphic>
      </p:graphicFrame>
      <p:pic>
        <p:nvPicPr>
          <p:cNvPr id="8" name="Picture 7"/>
          <p:cNvPicPr>
            <a:picLocks noChangeAspect="1"/>
          </p:cNvPicPr>
          <p:nvPr/>
        </p:nvPicPr>
        <p:blipFill>
          <a:blip r:embed="rId2"/>
          <a:stretch>
            <a:fillRect/>
          </a:stretch>
        </p:blipFill>
        <p:spPr>
          <a:xfrm>
            <a:off x="762000" y="266700"/>
            <a:ext cx="7620000" cy="2857500"/>
          </a:xfrm>
          <a:prstGeom prst="rect">
            <a:avLst/>
          </a:prstGeom>
          <a:ln w="19050">
            <a:solidFill>
              <a:schemeClr val="tx2"/>
            </a:solidFill>
          </a:ln>
        </p:spPr>
      </p:pic>
    </p:spTree>
    <p:extLst>
      <p:ext uri="{BB962C8B-B14F-4D97-AF65-F5344CB8AC3E}">
        <p14:creationId xmlns:p14="http://schemas.microsoft.com/office/powerpoint/2010/main" val="342013120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3" y="163513"/>
            <a:ext cx="8791575" cy="6530975"/>
          </a:xfrm>
          <a:prstGeom prst="rect">
            <a:avLst/>
          </a:prstGeom>
          <a:noFill/>
          <a:ln w="38100">
            <a:solidFill>
              <a:srgbClr val="0000FF"/>
            </a:solidFill>
            <a:miter lim="800000"/>
            <a:headEnd/>
            <a:tailEnd/>
          </a:ln>
        </p:spPr>
      </p:pic>
      <p:sp>
        <p:nvSpPr>
          <p:cNvPr id="134147" name="Rectangle 1"/>
          <p:cNvSpPr>
            <a:spLocks noChangeArrowheads="1"/>
          </p:cNvSpPr>
          <p:nvPr/>
        </p:nvSpPr>
        <p:spPr bwMode="auto">
          <a:xfrm>
            <a:off x="240506" y="163516"/>
            <a:ext cx="8662988" cy="3462486"/>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4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Ephesians 2:8-9 (NASB)</a:t>
            </a:r>
          </a:p>
          <a:p>
            <a:pPr algn="just">
              <a:spcBef>
                <a:spcPts val="600"/>
              </a:spcBef>
              <a:spcAft>
                <a:spcPts val="600"/>
              </a:spcAft>
            </a:pP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by grace you have been saved through faith; and that not of yourselves, </a:t>
            </a:r>
            <a:r>
              <a:rPr lang="en-US" sz="40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 is</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gift of God; </a:t>
            </a:r>
            <a:r>
              <a:rPr lang="en-US" sz="4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9 </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not as a result of works, </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 that no one may boast</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1375853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3" y="163513"/>
            <a:ext cx="8791575" cy="6530975"/>
          </a:xfrm>
          <a:prstGeom prst="rect">
            <a:avLst/>
          </a:prstGeom>
          <a:noFill/>
          <a:ln w="38100">
            <a:solidFill>
              <a:srgbClr val="0000FF"/>
            </a:solidFill>
            <a:miter lim="800000"/>
            <a:headEnd/>
            <a:tailEnd/>
          </a:ln>
        </p:spPr>
      </p:pic>
      <p:sp>
        <p:nvSpPr>
          <p:cNvPr id="134147" name="Rectangle 1"/>
          <p:cNvSpPr>
            <a:spLocks noChangeArrowheads="1"/>
          </p:cNvSpPr>
          <p:nvPr/>
        </p:nvSpPr>
        <p:spPr bwMode="auto">
          <a:xfrm>
            <a:off x="457200" y="163516"/>
            <a:ext cx="8229600" cy="4078039"/>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4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Romans 3:27-28 (NASB)</a:t>
            </a:r>
          </a:p>
          <a:p>
            <a:pPr algn="just">
              <a:spcBef>
                <a:spcPts val="600"/>
              </a:spcBef>
              <a:spcAft>
                <a:spcPts val="600"/>
              </a:spcAft>
            </a:pP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Where then is boasting? It is excluded</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By what kind of law? Of works? No, but by a law of faith. </a:t>
            </a:r>
            <a:r>
              <a:rPr lang="en-US" sz="4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28 </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we maintain that a man is justified by faith apart from works of the Law.”</a:t>
            </a:r>
            <a:endParaRPr lang="en-US" alt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0188826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7"/>
          <p:cNvSpPr>
            <a:spLocks noGrp="1" noChangeArrowheads="1"/>
          </p:cNvSpPr>
          <p:nvPr>
            <p:ph type="body" idx="1"/>
          </p:nvPr>
        </p:nvSpPr>
        <p:spPr>
          <a:xfrm>
            <a:off x="857543" y="838200"/>
            <a:ext cx="7315200" cy="5666032"/>
          </a:xfrm>
        </p:spPr>
        <p:txBody>
          <a:bodyPr/>
          <a:lstStyle/>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Preparation of the Reformers</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Emphasis on literal interpretation</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Denunciation of allegorization</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Rejection of church tradition as a guide</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Priesthood of all believers</a:t>
            </a:r>
          </a:p>
          <a:p>
            <a:pPr marL="914400" lvl="2" indent="-457200" eaLnBrk="1" hangingPunct="1">
              <a:spcBef>
                <a:spcPts val="0"/>
              </a:spcBef>
              <a:spcAft>
                <a:spcPts val="0"/>
              </a:spcAft>
              <a:buClr>
                <a:srgbClr val="92D050"/>
              </a:buClr>
            </a:pPr>
            <a:r>
              <a:rPr lang="en-US" altLang="en-US" sz="2900" dirty="0">
                <a:effectLst>
                  <a:outerShdw blurRad="38100" dist="38100" dir="2700000" algn="tl">
                    <a:srgbClr val="000000">
                      <a:alpha val="43137"/>
                    </a:srgbClr>
                  </a:outerShdw>
                </a:effectLst>
              </a:rPr>
              <a:t>Bible translations</a:t>
            </a:r>
          </a:p>
          <a:p>
            <a:pPr marL="914400" lvl="2" indent="-457200" eaLnBrk="1" hangingPunct="1">
              <a:spcBef>
                <a:spcPts val="0"/>
              </a:spcBef>
              <a:spcAft>
                <a:spcPts val="0"/>
              </a:spcAft>
              <a:buClr>
                <a:srgbClr val="92D050"/>
              </a:buClr>
            </a:pPr>
            <a:r>
              <a:rPr lang="en-US" altLang="en-US" sz="2900" dirty="0">
                <a:effectLst>
                  <a:outerShdw blurRad="38100" dist="38100" dir="2700000" algn="tl">
                    <a:srgbClr val="000000">
                      <a:alpha val="43137"/>
                    </a:srgbClr>
                  </a:outerShdw>
                </a:effectLst>
              </a:rPr>
              <a:t>Literacy</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Basis for the American system of governance</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Five </a:t>
            </a:r>
            <a:r>
              <a:rPr lang="en-US" altLang="en-US" sz="2900" i="1" dirty="0" err="1">
                <a:effectLst>
                  <a:outerShdw blurRad="38100" dist="38100" dir="2700000" algn="tl">
                    <a:srgbClr val="000000">
                      <a:alpha val="43137"/>
                    </a:srgbClr>
                  </a:outerShdw>
                </a:effectLst>
              </a:rPr>
              <a:t>solas</a:t>
            </a:r>
            <a:endParaRPr lang="en-US" altLang="en-US" sz="2900" i="1" dirty="0">
              <a:effectLst>
                <a:outerShdw blurRad="38100" dist="38100" dir="2700000" algn="tl">
                  <a:srgbClr val="000000">
                    <a:alpha val="43137"/>
                  </a:srgbClr>
                </a:outerShdw>
              </a:effectLst>
            </a:endParaRPr>
          </a:p>
          <a:p>
            <a:pPr marL="457200" indent="-457200" eaLnBrk="1" hangingPunct="1">
              <a:spcBef>
                <a:spcPts val="0"/>
              </a:spcBef>
              <a:spcAft>
                <a:spcPts val="0"/>
              </a:spcAft>
              <a:buClr>
                <a:srgbClr val="FF66FF"/>
              </a:buClr>
              <a:buFont typeface="+mj-lt"/>
              <a:buAutoNum type="alphaUcPeriod"/>
            </a:pPr>
            <a:r>
              <a:rPr lang="en-US" altLang="en-US" sz="2900" b="1" u="sng" dirty="0">
                <a:solidFill>
                  <a:srgbClr val="FFFFCC"/>
                </a:solidFill>
                <a:effectLst>
                  <a:outerShdw blurRad="38100" dist="38100" dir="2700000" algn="tl">
                    <a:srgbClr val="000000">
                      <a:alpha val="43137"/>
                    </a:srgbClr>
                  </a:outerShdw>
                </a:effectLst>
              </a:rPr>
              <a:t>Rejection of celibacy of the priesthood</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The ultimate sacrifice</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Rejoice</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00778" y="5710407"/>
            <a:ext cx="1499382" cy="979953"/>
          </a:xfrm>
          <a:prstGeom prst="rect">
            <a:avLst/>
          </a:prstGeom>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19745" y="965249"/>
            <a:ext cx="1629652" cy="1422301"/>
          </a:xfrm>
          <a:prstGeom prst="rect">
            <a:avLst/>
          </a:prstGeom>
        </p:spPr>
      </p:pic>
      <p:sp>
        <p:nvSpPr>
          <p:cNvPr id="8" name="Rectangle 6">
            <a:extLst>
              <a:ext uri="{FF2B5EF4-FFF2-40B4-BE49-F238E27FC236}">
                <a16:creationId xmlns:a16="http://schemas.microsoft.com/office/drawing/2014/main" id="{277D3C14-2F7E-41C1-A58F-CCA267DE7B1E}"/>
              </a:ext>
            </a:extLst>
          </p:cNvPr>
          <p:cNvSpPr>
            <a:spLocks noGrp="1" noChangeArrowheads="1"/>
          </p:cNvSpPr>
          <p:nvPr>
            <p:ph type="title"/>
          </p:nvPr>
        </p:nvSpPr>
        <p:spPr>
          <a:xfrm>
            <a:off x="114300" y="228600"/>
            <a:ext cx="9029700" cy="6096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IV. Contribution of the Protestant Reformers</a:t>
            </a:r>
          </a:p>
        </p:txBody>
      </p:sp>
    </p:spTree>
    <p:extLst>
      <p:ext uri="{BB962C8B-B14F-4D97-AF65-F5344CB8AC3E}">
        <p14:creationId xmlns:p14="http://schemas.microsoft.com/office/powerpoint/2010/main" val="269960539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134147" name="Rectangle 1"/>
          <p:cNvSpPr>
            <a:spLocks noChangeArrowheads="1"/>
          </p:cNvSpPr>
          <p:nvPr/>
        </p:nvSpPr>
        <p:spPr bwMode="auto">
          <a:xfrm>
            <a:off x="457201" y="163516"/>
            <a:ext cx="8229600" cy="3323987"/>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16:18 (NASB)</a:t>
            </a:r>
          </a:p>
          <a:p>
            <a:pPr algn="just">
              <a:spcBef>
                <a:spcPts val="600"/>
              </a:spcBef>
              <a:spcAft>
                <a:spcPts val="600"/>
              </a:spcAft>
            </a:pP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4000" dirty="0">
                <a:effectLst>
                  <a:outerShdw blurRad="38100" dist="38100" dir="2700000" algn="tl">
                    <a:srgbClr val="000000">
                      <a:alpha val="43137"/>
                    </a:srgbClr>
                  </a:outerShdw>
                </a:effectLst>
                <a:latin typeface="Calibri" panose="020F0502020204030204" pitchFamily="34" charset="0"/>
              </a:rPr>
              <a:t>I also say to you that you are Peter, and upon this rock I will build My church; and the gates of Hades will not overpower it.”</a:t>
            </a:r>
            <a:endParaRPr lang="en-US" altLang="en-US" sz="4000" dirty="0">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387105309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134147" name="Rectangle 1"/>
          <p:cNvSpPr>
            <a:spLocks noChangeArrowheads="1"/>
          </p:cNvSpPr>
          <p:nvPr/>
        </p:nvSpPr>
        <p:spPr bwMode="auto">
          <a:xfrm>
            <a:off x="457201" y="163516"/>
            <a:ext cx="8229600" cy="2708434"/>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8:14 (NASB)</a:t>
            </a:r>
          </a:p>
          <a:p>
            <a:pPr algn="just">
              <a:spcBef>
                <a:spcPts val="600"/>
              </a:spcBef>
              <a:spcAft>
                <a:spcPts val="600"/>
              </a:spcAft>
            </a:pP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4000" dirty="0">
                <a:effectLst>
                  <a:outerShdw blurRad="38100" dist="38100" dir="2700000" algn="tl">
                    <a:srgbClr val="000000">
                      <a:alpha val="43137"/>
                    </a:srgbClr>
                  </a:outerShdw>
                </a:effectLst>
                <a:latin typeface="Calibri" panose="020F0502020204030204" pitchFamily="34" charset="0"/>
              </a:rPr>
              <a:t>When Jesus came into Peter’s home, He saw his mother-in-law lying sick in bed with a fever.”</a:t>
            </a:r>
            <a:endParaRPr lang="en-US" altLang="en-US" sz="4000" dirty="0">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65248782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134147" name="Rectangle 1"/>
          <p:cNvSpPr>
            <a:spLocks noChangeArrowheads="1"/>
          </p:cNvSpPr>
          <p:nvPr/>
        </p:nvSpPr>
        <p:spPr bwMode="auto">
          <a:xfrm>
            <a:off x="457201" y="163516"/>
            <a:ext cx="8229600" cy="3323987"/>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Corinthians 9:5 (NASB)</a:t>
            </a:r>
          </a:p>
          <a:p>
            <a:pPr algn="just">
              <a:spcBef>
                <a:spcPts val="600"/>
              </a:spcBef>
              <a:spcAft>
                <a:spcPts val="600"/>
              </a:spcAft>
            </a:pP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4000" dirty="0">
                <a:effectLst>
                  <a:outerShdw blurRad="38100" dist="38100" dir="2700000" algn="tl">
                    <a:srgbClr val="000000">
                      <a:alpha val="43137"/>
                    </a:srgbClr>
                  </a:outerShdw>
                </a:effectLst>
                <a:latin typeface="Calibri" panose="020F0502020204030204" pitchFamily="34" charset="0"/>
              </a:rPr>
              <a:t>Do we not have a right to take along a believing wife, even as the rest of the apostles and the brothers of the Lord and Cephas?”</a:t>
            </a:r>
            <a:endParaRPr lang="en-US" altLang="en-US" sz="4000" dirty="0">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982174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4363" y="228600"/>
            <a:ext cx="8675275" cy="6400800"/>
          </a:xfrm>
          <a:prstGeom prst="rect">
            <a:avLst/>
          </a:prstGeom>
          <a:ln w="57150">
            <a:solidFill>
              <a:schemeClr val="tx1"/>
            </a:solidFill>
          </a:ln>
        </p:spPr>
      </p:pic>
      <p:sp>
        <p:nvSpPr>
          <p:cNvPr id="24579" name="Oval 5"/>
          <p:cNvSpPr>
            <a:spLocks noChangeArrowheads="1"/>
          </p:cNvSpPr>
          <p:nvPr/>
        </p:nvSpPr>
        <p:spPr bwMode="auto">
          <a:xfrm>
            <a:off x="152400" y="0"/>
            <a:ext cx="381000" cy="381000"/>
          </a:xfrm>
          <a:prstGeom prst="ellipse">
            <a:avLst/>
          </a:prstGeom>
          <a:noFill/>
          <a:ln w="9525" algn="ctr">
            <a:noFill/>
            <a:round/>
            <a:headEnd/>
            <a:tailEnd/>
          </a:ln>
        </p:spPr>
        <p:txBody>
          <a:bodyPr/>
          <a:lstStyle/>
          <a:p>
            <a:pPr indent="457200"/>
            <a:endParaRPr lang="en-US" dirty="0">
              <a:latin typeface="Calibri" panose="020F0502020204030204" pitchFamily="34" charset="0"/>
            </a:endParaRPr>
          </a:p>
        </p:txBody>
      </p:sp>
      <p:sp>
        <p:nvSpPr>
          <p:cNvPr id="24580" name="Oval 6"/>
          <p:cNvSpPr>
            <a:spLocks noChangeArrowheads="1"/>
          </p:cNvSpPr>
          <p:nvPr/>
        </p:nvSpPr>
        <p:spPr bwMode="auto">
          <a:xfrm>
            <a:off x="8001000" y="2819400"/>
            <a:ext cx="762000" cy="838200"/>
          </a:xfrm>
          <a:prstGeom prst="ellipse">
            <a:avLst/>
          </a:prstGeom>
          <a:noFill/>
          <a:ln w="9525" algn="ctr">
            <a:noFill/>
            <a:round/>
            <a:headEnd/>
            <a:tailEnd/>
          </a:ln>
        </p:spPr>
        <p:txBody>
          <a:bodyPr/>
          <a:lstStyle/>
          <a:p>
            <a:pPr indent="457200"/>
            <a:endParaRPr lang="en-US" dirty="0">
              <a:latin typeface="Calibri" panose="020F0502020204030204" pitchFamily="34" charset="0"/>
            </a:endParaRPr>
          </a:p>
        </p:txBody>
      </p:sp>
      <p:sp>
        <p:nvSpPr>
          <p:cNvPr id="24581" name="Oval 7"/>
          <p:cNvSpPr>
            <a:spLocks noChangeArrowheads="1"/>
          </p:cNvSpPr>
          <p:nvPr/>
        </p:nvSpPr>
        <p:spPr bwMode="auto">
          <a:xfrm>
            <a:off x="6705600" y="0"/>
            <a:ext cx="914400" cy="914400"/>
          </a:xfrm>
          <a:prstGeom prst="ellipse">
            <a:avLst/>
          </a:prstGeom>
          <a:noFill/>
          <a:ln w="9525" algn="ctr">
            <a:noFill/>
            <a:round/>
            <a:headEnd/>
            <a:tailEnd/>
          </a:ln>
        </p:spPr>
        <p:txBody>
          <a:bodyPr/>
          <a:lstStyle/>
          <a:p>
            <a:pPr indent="457200"/>
            <a:endParaRPr lang="en-US" dirty="0">
              <a:latin typeface="Calibri" panose="020F0502020204030204" pitchFamily="34" charset="0"/>
            </a:endParaRPr>
          </a:p>
        </p:txBody>
      </p:sp>
      <p:sp>
        <p:nvSpPr>
          <p:cNvPr id="24582" name="Oval 7"/>
          <p:cNvSpPr>
            <a:spLocks noChangeArrowheads="1"/>
          </p:cNvSpPr>
          <p:nvPr/>
        </p:nvSpPr>
        <p:spPr bwMode="auto">
          <a:xfrm>
            <a:off x="7696200" y="3886200"/>
            <a:ext cx="838200" cy="533400"/>
          </a:xfrm>
          <a:prstGeom prst="ellipse">
            <a:avLst/>
          </a:prstGeom>
          <a:noFill/>
          <a:ln w="38100" algn="ctr">
            <a:solidFill>
              <a:srgbClr val="C00000"/>
            </a:solidFill>
            <a:round/>
            <a:headEnd/>
            <a:tailEnd/>
          </a:ln>
        </p:spPr>
        <p:txBody>
          <a:bodyPr wrap="none"/>
          <a:lstStyle/>
          <a:p>
            <a:endParaRPr lang="en-US" dirty="0">
              <a:latin typeface="Calibri" panose="020F0502020204030204" pitchFamily="34" charset="0"/>
            </a:endParaRPr>
          </a:p>
        </p:txBody>
      </p:sp>
      <p:sp>
        <p:nvSpPr>
          <p:cNvPr id="24583" name="Oval 7"/>
          <p:cNvSpPr>
            <a:spLocks noChangeArrowheads="1"/>
          </p:cNvSpPr>
          <p:nvPr/>
        </p:nvSpPr>
        <p:spPr bwMode="auto">
          <a:xfrm>
            <a:off x="5257800" y="5410200"/>
            <a:ext cx="990600" cy="533400"/>
          </a:xfrm>
          <a:prstGeom prst="ellipse">
            <a:avLst/>
          </a:prstGeom>
          <a:noFill/>
          <a:ln w="38100" algn="ctr">
            <a:solidFill>
              <a:srgbClr val="C00000"/>
            </a:solidFill>
            <a:round/>
            <a:headEnd/>
            <a:tailEnd/>
          </a:ln>
        </p:spPr>
        <p:txBody>
          <a:bodyPr wrap="none"/>
          <a:lstStyle/>
          <a:p>
            <a:endParaRPr lang="en-US" dirty="0">
              <a:latin typeface="Calibri" panose="020F0502020204030204" pitchFamily="34" charset="0"/>
            </a:endParaRPr>
          </a:p>
        </p:txBody>
      </p:sp>
      <p:sp>
        <p:nvSpPr>
          <p:cNvPr id="2" name="Date Placeholder 1"/>
          <p:cNvSpPr>
            <a:spLocks noGrp="1"/>
          </p:cNvSpPr>
          <p:nvPr>
            <p:ph type="dt" sz="half" idx="10"/>
          </p:nvPr>
        </p:nvSpPr>
        <p:spPr/>
        <p:txBody>
          <a:bodyPr/>
          <a:lstStyle/>
          <a:p>
            <a:pPr>
              <a:defRPr/>
            </a:pPr>
            <a:r>
              <a:rPr lang="en-US"/>
              <a:t>6/4/2017</a:t>
            </a:r>
          </a:p>
        </p:txBody>
      </p:sp>
    </p:spTree>
    <p:extLst>
      <p:ext uri="{BB962C8B-B14F-4D97-AF65-F5344CB8AC3E}">
        <p14:creationId xmlns:p14="http://schemas.microsoft.com/office/powerpoint/2010/main" val="134027348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7"/>
          <p:cNvSpPr>
            <a:spLocks noGrp="1" noChangeArrowheads="1"/>
          </p:cNvSpPr>
          <p:nvPr>
            <p:ph type="body" idx="1"/>
          </p:nvPr>
        </p:nvSpPr>
        <p:spPr>
          <a:xfrm>
            <a:off x="857543" y="838200"/>
            <a:ext cx="7315200" cy="5666032"/>
          </a:xfrm>
        </p:spPr>
        <p:txBody>
          <a:bodyPr/>
          <a:lstStyle/>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Preparation of the Reformers</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Emphasis on literal interpretation</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Denunciation of allegorization</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Rejection of church tradition as a guide</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Priesthood of all believers</a:t>
            </a:r>
          </a:p>
          <a:p>
            <a:pPr marL="914400" lvl="2" indent="-457200" eaLnBrk="1" hangingPunct="1">
              <a:spcBef>
                <a:spcPts val="0"/>
              </a:spcBef>
              <a:spcAft>
                <a:spcPts val="0"/>
              </a:spcAft>
              <a:buClr>
                <a:srgbClr val="92D050"/>
              </a:buClr>
            </a:pPr>
            <a:r>
              <a:rPr lang="en-US" altLang="en-US" sz="2900" dirty="0">
                <a:effectLst>
                  <a:outerShdw blurRad="38100" dist="38100" dir="2700000" algn="tl">
                    <a:srgbClr val="000000">
                      <a:alpha val="43137"/>
                    </a:srgbClr>
                  </a:outerShdw>
                </a:effectLst>
              </a:rPr>
              <a:t>Bible translations</a:t>
            </a:r>
          </a:p>
          <a:p>
            <a:pPr marL="914400" lvl="2" indent="-457200" eaLnBrk="1" hangingPunct="1">
              <a:spcBef>
                <a:spcPts val="0"/>
              </a:spcBef>
              <a:spcAft>
                <a:spcPts val="0"/>
              </a:spcAft>
              <a:buClr>
                <a:srgbClr val="92D050"/>
              </a:buClr>
            </a:pPr>
            <a:r>
              <a:rPr lang="en-US" altLang="en-US" sz="2900" dirty="0">
                <a:effectLst>
                  <a:outerShdw blurRad="38100" dist="38100" dir="2700000" algn="tl">
                    <a:srgbClr val="000000">
                      <a:alpha val="43137"/>
                    </a:srgbClr>
                  </a:outerShdw>
                </a:effectLst>
              </a:rPr>
              <a:t>Literacy</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Basis for the American system of governance</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Five </a:t>
            </a:r>
            <a:r>
              <a:rPr lang="en-US" altLang="en-US" sz="2900" i="1" dirty="0" err="1">
                <a:effectLst>
                  <a:outerShdw blurRad="38100" dist="38100" dir="2700000" algn="tl">
                    <a:srgbClr val="000000">
                      <a:alpha val="43137"/>
                    </a:srgbClr>
                  </a:outerShdw>
                </a:effectLst>
              </a:rPr>
              <a:t>solas</a:t>
            </a:r>
            <a:endParaRPr lang="en-US" altLang="en-US" sz="2900" i="1" dirty="0">
              <a:effectLst>
                <a:outerShdw blurRad="38100" dist="38100" dir="2700000" algn="tl">
                  <a:srgbClr val="000000">
                    <a:alpha val="43137"/>
                  </a:srgbClr>
                </a:outerShdw>
              </a:effectLst>
            </a:endParaRP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Rejection of celibacy of the priesthood</a:t>
            </a:r>
          </a:p>
          <a:p>
            <a:pPr marL="457200" indent="-457200" eaLnBrk="1" hangingPunct="1">
              <a:spcBef>
                <a:spcPts val="0"/>
              </a:spcBef>
              <a:spcAft>
                <a:spcPts val="0"/>
              </a:spcAft>
              <a:buClr>
                <a:srgbClr val="FF66FF"/>
              </a:buClr>
              <a:buFont typeface="+mj-lt"/>
              <a:buAutoNum type="alphaUcPeriod"/>
            </a:pPr>
            <a:r>
              <a:rPr lang="en-US" altLang="en-US" sz="2900" b="1" u="sng" dirty="0">
                <a:solidFill>
                  <a:srgbClr val="FFFFCC"/>
                </a:solidFill>
                <a:effectLst>
                  <a:outerShdw blurRad="38100" dist="38100" dir="2700000" algn="tl">
                    <a:srgbClr val="000000">
                      <a:alpha val="43137"/>
                    </a:srgbClr>
                  </a:outerShdw>
                </a:effectLst>
              </a:rPr>
              <a:t>The ultimate sacrifice</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Rejoice</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00778" y="5710407"/>
            <a:ext cx="1499382" cy="979953"/>
          </a:xfrm>
          <a:prstGeom prst="rect">
            <a:avLst/>
          </a:prstGeom>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19745" y="965249"/>
            <a:ext cx="1629652" cy="1422301"/>
          </a:xfrm>
          <a:prstGeom prst="rect">
            <a:avLst/>
          </a:prstGeom>
        </p:spPr>
      </p:pic>
      <p:sp>
        <p:nvSpPr>
          <p:cNvPr id="8" name="Rectangle 6">
            <a:extLst>
              <a:ext uri="{FF2B5EF4-FFF2-40B4-BE49-F238E27FC236}">
                <a16:creationId xmlns:a16="http://schemas.microsoft.com/office/drawing/2014/main" id="{DC503C81-5CC3-41BE-8222-5B7D7EAC7EAF}"/>
              </a:ext>
            </a:extLst>
          </p:cNvPr>
          <p:cNvSpPr>
            <a:spLocks noGrp="1" noChangeArrowheads="1"/>
          </p:cNvSpPr>
          <p:nvPr>
            <p:ph type="title"/>
          </p:nvPr>
        </p:nvSpPr>
        <p:spPr>
          <a:xfrm>
            <a:off x="114300" y="228600"/>
            <a:ext cx="9029700" cy="6096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IV. Contribution of the Protestant Reformers</a:t>
            </a:r>
          </a:p>
        </p:txBody>
      </p:sp>
    </p:spTree>
    <p:extLst>
      <p:ext uri="{BB962C8B-B14F-4D97-AF65-F5344CB8AC3E}">
        <p14:creationId xmlns:p14="http://schemas.microsoft.com/office/powerpoint/2010/main" val="81399603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7"/>
          <p:cNvSpPr>
            <a:spLocks noGrp="1" noChangeArrowheads="1"/>
          </p:cNvSpPr>
          <p:nvPr>
            <p:ph type="body" idx="1"/>
          </p:nvPr>
        </p:nvSpPr>
        <p:spPr>
          <a:xfrm>
            <a:off x="857543" y="838200"/>
            <a:ext cx="7315200" cy="5666032"/>
          </a:xfrm>
        </p:spPr>
        <p:txBody>
          <a:bodyPr/>
          <a:lstStyle/>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Preparation of the Reformers</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Emphasis on literal interpretation</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Denunciation of allegorization</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Rejection of church tradition as a guide</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Priesthood of all believers</a:t>
            </a:r>
          </a:p>
          <a:p>
            <a:pPr marL="914400" lvl="2" indent="-457200" eaLnBrk="1" hangingPunct="1">
              <a:spcBef>
                <a:spcPts val="0"/>
              </a:spcBef>
              <a:spcAft>
                <a:spcPts val="0"/>
              </a:spcAft>
              <a:buClr>
                <a:srgbClr val="92D050"/>
              </a:buClr>
            </a:pPr>
            <a:r>
              <a:rPr lang="en-US" altLang="en-US" sz="2900" dirty="0">
                <a:effectLst>
                  <a:outerShdw blurRad="38100" dist="38100" dir="2700000" algn="tl">
                    <a:srgbClr val="000000">
                      <a:alpha val="43137"/>
                    </a:srgbClr>
                  </a:outerShdw>
                </a:effectLst>
              </a:rPr>
              <a:t>Bible translations</a:t>
            </a:r>
          </a:p>
          <a:p>
            <a:pPr marL="914400" lvl="2" indent="-457200" eaLnBrk="1" hangingPunct="1">
              <a:spcBef>
                <a:spcPts val="0"/>
              </a:spcBef>
              <a:spcAft>
                <a:spcPts val="0"/>
              </a:spcAft>
              <a:buClr>
                <a:srgbClr val="92D050"/>
              </a:buClr>
            </a:pPr>
            <a:r>
              <a:rPr lang="en-US" altLang="en-US" sz="2900" dirty="0">
                <a:effectLst>
                  <a:outerShdw blurRad="38100" dist="38100" dir="2700000" algn="tl">
                    <a:srgbClr val="000000">
                      <a:alpha val="43137"/>
                    </a:srgbClr>
                  </a:outerShdw>
                </a:effectLst>
              </a:rPr>
              <a:t>Literacy</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Basis for the American system of governance</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Five </a:t>
            </a:r>
            <a:r>
              <a:rPr lang="en-US" altLang="en-US" sz="2900" i="1" dirty="0" err="1">
                <a:effectLst>
                  <a:outerShdw blurRad="38100" dist="38100" dir="2700000" algn="tl">
                    <a:srgbClr val="000000">
                      <a:alpha val="43137"/>
                    </a:srgbClr>
                  </a:outerShdw>
                </a:effectLst>
              </a:rPr>
              <a:t>solas</a:t>
            </a:r>
            <a:endParaRPr lang="en-US" altLang="en-US" sz="2900" i="1" dirty="0">
              <a:effectLst>
                <a:outerShdw blurRad="38100" dist="38100" dir="2700000" algn="tl">
                  <a:srgbClr val="000000">
                    <a:alpha val="43137"/>
                  </a:srgbClr>
                </a:outerShdw>
              </a:effectLst>
            </a:endParaRP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Rejection of celibacy of the priesthood</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The ultimate sacrifice</a:t>
            </a:r>
          </a:p>
          <a:p>
            <a:pPr marL="457200" indent="-457200" eaLnBrk="1" hangingPunct="1">
              <a:spcBef>
                <a:spcPts val="0"/>
              </a:spcBef>
              <a:spcAft>
                <a:spcPts val="0"/>
              </a:spcAft>
              <a:buClr>
                <a:srgbClr val="FF66FF"/>
              </a:buClr>
              <a:buFont typeface="+mj-lt"/>
              <a:buAutoNum type="alphaUcPeriod"/>
            </a:pPr>
            <a:r>
              <a:rPr lang="en-US" altLang="en-US" sz="2900" b="1" u="sng" dirty="0">
                <a:solidFill>
                  <a:srgbClr val="FFFFCC"/>
                </a:solidFill>
                <a:effectLst>
                  <a:outerShdw blurRad="38100" dist="38100" dir="2700000" algn="tl">
                    <a:srgbClr val="000000">
                      <a:alpha val="43137"/>
                    </a:srgbClr>
                  </a:outerShdw>
                </a:effectLst>
              </a:rPr>
              <a:t>Rejoice</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00778" y="5710407"/>
            <a:ext cx="1499382" cy="979953"/>
          </a:xfrm>
          <a:prstGeom prst="rect">
            <a:avLst/>
          </a:prstGeom>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19745" y="965249"/>
            <a:ext cx="1629652" cy="1422301"/>
          </a:xfrm>
          <a:prstGeom prst="rect">
            <a:avLst/>
          </a:prstGeom>
        </p:spPr>
      </p:pic>
      <p:sp>
        <p:nvSpPr>
          <p:cNvPr id="8" name="Rectangle 6">
            <a:extLst>
              <a:ext uri="{FF2B5EF4-FFF2-40B4-BE49-F238E27FC236}">
                <a16:creationId xmlns:a16="http://schemas.microsoft.com/office/drawing/2014/main" id="{96D2512D-A21E-4AFF-83A5-BED535077FF3}"/>
              </a:ext>
            </a:extLst>
          </p:cNvPr>
          <p:cNvSpPr>
            <a:spLocks noGrp="1" noChangeArrowheads="1"/>
          </p:cNvSpPr>
          <p:nvPr>
            <p:ph type="title"/>
          </p:nvPr>
        </p:nvSpPr>
        <p:spPr>
          <a:xfrm>
            <a:off x="114300" y="228600"/>
            <a:ext cx="9029700" cy="6096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IV. Contribution of the Protestant Reformers</a:t>
            </a:r>
          </a:p>
        </p:txBody>
      </p:sp>
    </p:spTree>
    <p:extLst>
      <p:ext uri="{BB962C8B-B14F-4D97-AF65-F5344CB8AC3E}">
        <p14:creationId xmlns:p14="http://schemas.microsoft.com/office/powerpoint/2010/main" val="112652688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857500"/>
            <a:ext cx="6096000" cy="1143000"/>
          </a:xfrm>
        </p:spPr>
        <p:txBody>
          <a:bodyPr/>
          <a:lstStyle/>
          <a:p>
            <a:pPr algn="ctr"/>
            <a:r>
              <a:rPr lang="en-US" dirty="0">
                <a:solidFill>
                  <a:srgbClr val="00FFFF"/>
                </a:solidFill>
              </a:rPr>
              <a:t>CONCLUSION</a:t>
            </a:r>
          </a:p>
        </p:txBody>
      </p:sp>
    </p:spTree>
    <p:extLst>
      <p:ext uri="{BB962C8B-B14F-4D97-AF65-F5344CB8AC3E}">
        <p14:creationId xmlns:p14="http://schemas.microsoft.com/office/powerpoint/2010/main" val="420894357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7"/>
          <p:cNvSpPr>
            <a:spLocks noGrp="1" noChangeArrowheads="1"/>
          </p:cNvSpPr>
          <p:nvPr>
            <p:ph type="body" idx="1"/>
          </p:nvPr>
        </p:nvSpPr>
        <p:spPr>
          <a:xfrm>
            <a:off x="857543" y="838200"/>
            <a:ext cx="7315200" cy="5666032"/>
          </a:xfrm>
        </p:spPr>
        <p:txBody>
          <a:bodyPr/>
          <a:lstStyle/>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Preparation of the Reformers</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Emphasis on literal interpretation</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Denunciation of allegorization</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Rejection of church tradition as a guide</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Priesthood of all believers</a:t>
            </a:r>
          </a:p>
          <a:p>
            <a:pPr marL="914400" lvl="2" indent="-457200" eaLnBrk="1" hangingPunct="1">
              <a:spcBef>
                <a:spcPts val="0"/>
              </a:spcBef>
              <a:spcAft>
                <a:spcPts val="0"/>
              </a:spcAft>
              <a:buClr>
                <a:srgbClr val="92D050"/>
              </a:buClr>
            </a:pPr>
            <a:r>
              <a:rPr lang="en-US" altLang="en-US" sz="2900" dirty="0">
                <a:effectLst>
                  <a:outerShdw blurRad="38100" dist="38100" dir="2700000" algn="tl">
                    <a:srgbClr val="000000">
                      <a:alpha val="43137"/>
                    </a:srgbClr>
                  </a:outerShdw>
                </a:effectLst>
              </a:rPr>
              <a:t>Bible translations</a:t>
            </a:r>
          </a:p>
          <a:p>
            <a:pPr marL="914400" lvl="2" indent="-457200" eaLnBrk="1" hangingPunct="1">
              <a:spcBef>
                <a:spcPts val="0"/>
              </a:spcBef>
              <a:spcAft>
                <a:spcPts val="0"/>
              </a:spcAft>
              <a:buClr>
                <a:srgbClr val="92D050"/>
              </a:buClr>
            </a:pPr>
            <a:r>
              <a:rPr lang="en-US" altLang="en-US" sz="2900" dirty="0">
                <a:effectLst>
                  <a:outerShdw blurRad="38100" dist="38100" dir="2700000" algn="tl">
                    <a:srgbClr val="000000">
                      <a:alpha val="43137"/>
                    </a:srgbClr>
                  </a:outerShdw>
                </a:effectLst>
              </a:rPr>
              <a:t>Literacy</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Basis for the American system of governance</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Five </a:t>
            </a:r>
            <a:r>
              <a:rPr lang="en-US" altLang="en-US" sz="2900" i="1" dirty="0" err="1">
                <a:effectLst>
                  <a:outerShdw blurRad="38100" dist="38100" dir="2700000" algn="tl">
                    <a:srgbClr val="000000">
                      <a:alpha val="43137"/>
                    </a:srgbClr>
                  </a:outerShdw>
                </a:effectLst>
              </a:rPr>
              <a:t>solas</a:t>
            </a:r>
            <a:endParaRPr lang="en-US" altLang="en-US" sz="2900" i="1" dirty="0">
              <a:effectLst>
                <a:outerShdw blurRad="38100" dist="38100" dir="2700000" algn="tl">
                  <a:srgbClr val="000000">
                    <a:alpha val="43137"/>
                  </a:srgbClr>
                </a:outerShdw>
              </a:effectLst>
            </a:endParaRP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Rejection of celibacy of the priesthood</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The ultimate sacrifice</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Rejoice</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00778" y="5710407"/>
            <a:ext cx="1499382" cy="979953"/>
          </a:xfrm>
          <a:prstGeom prst="rect">
            <a:avLst/>
          </a:prstGeom>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19745" y="965249"/>
            <a:ext cx="1629652" cy="1422301"/>
          </a:xfrm>
          <a:prstGeom prst="rect">
            <a:avLst/>
          </a:prstGeom>
        </p:spPr>
      </p:pic>
      <p:sp>
        <p:nvSpPr>
          <p:cNvPr id="8" name="Rectangle 6">
            <a:extLst>
              <a:ext uri="{FF2B5EF4-FFF2-40B4-BE49-F238E27FC236}">
                <a16:creationId xmlns:a16="http://schemas.microsoft.com/office/drawing/2014/main" id="{6B3C1967-4C95-4E67-A7CA-13E85A22408B}"/>
              </a:ext>
            </a:extLst>
          </p:cNvPr>
          <p:cNvSpPr>
            <a:spLocks noGrp="1" noChangeArrowheads="1"/>
          </p:cNvSpPr>
          <p:nvPr>
            <p:ph type="title"/>
          </p:nvPr>
        </p:nvSpPr>
        <p:spPr>
          <a:xfrm>
            <a:off x="114300" y="228600"/>
            <a:ext cx="9029700" cy="6096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IV. Contribution of the Protestant Reformers</a:t>
            </a:r>
          </a:p>
        </p:txBody>
      </p:sp>
    </p:spTree>
    <p:extLst>
      <p:ext uri="{BB962C8B-B14F-4D97-AF65-F5344CB8AC3E}">
        <p14:creationId xmlns:p14="http://schemas.microsoft.com/office/powerpoint/2010/main" val="158468702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72D56F6-8D81-4734-9FB4-2DEC9931512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8909" y="91440"/>
            <a:ext cx="8846183" cy="66751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1276351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134147" name="Rectangle 1"/>
          <p:cNvSpPr>
            <a:spLocks noChangeArrowheads="1"/>
          </p:cNvSpPr>
          <p:nvPr/>
        </p:nvSpPr>
        <p:spPr bwMode="auto">
          <a:xfrm>
            <a:off x="457201" y="163516"/>
            <a:ext cx="8229600" cy="4001095"/>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4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Numbers 21:9 (NASB)</a:t>
            </a:r>
          </a:p>
          <a:p>
            <a:pPr algn="just">
              <a:spcBef>
                <a:spcPts val="600"/>
              </a:spcBef>
              <a:spcAft>
                <a:spcPts val="600"/>
              </a:spcAft>
            </a:pP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Moses made a bronze serpent and set it on the standard; and it came about, that if a serpent bit any man, when he looked to the bronze serpent, he lived.”</a:t>
            </a:r>
            <a:endParaRPr lang="en-US" alt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5578682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134147" name="Rectangle 1"/>
          <p:cNvSpPr>
            <a:spLocks noChangeArrowheads="1"/>
          </p:cNvSpPr>
          <p:nvPr/>
        </p:nvSpPr>
        <p:spPr bwMode="auto">
          <a:xfrm>
            <a:off x="457201" y="163516"/>
            <a:ext cx="8229600" cy="3385542"/>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4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3:14-15 (NASB)</a:t>
            </a:r>
          </a:p>
          <a:p>
            <a:pPr algn="just">
              <a:spcBef>
                <a:spcPts val="600"/>
              </a:spcBef>
              <a:spcAft>
                <a:spcPts val="600"/>
              </a:spcAft>
            </a:pP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“As Moses lifted up the serpent in the wilderness, even so must the Son of Man be lifted up; </a:t>
            </a:r>
            <a:r>
              <a:rPr lang="en-US" sz="4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15 </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 that whoever believes will in Him have eternal life.”</a:t>
            </a:r>
            <a:endParaRPr lang="en-US" alt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7215728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912" y="127730"/>
            <a:ext cx="9004176" cy="6602540"/>
          </a:xfrm>
          <a:prstGeom prst="rect">
            <a:avLst/>
          </a:prstGeom>
        </p:spPr>
      </p:pic>
      <p:sp>
        <p:nvSpPr>
          <p:cNvPr id="134147" name="Rectangle 1"/>
          <p:cNvSpPr>
            <a:spLocks noChangeArrowheads="1"/>
          </p:cNvSpPr>
          <p:nvPr/>
        </p:nvSpPr>
        <p:spPr bwMode="auto">
          <a:xfrm>
            <a:off x="152400" y="177998"/>
            <a:ext cx="8839200" cy="4431983"/>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4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2 Kings 18:4 (NASB)</a:t>
            </a:r>
          </a:p>
          <a:p>
            <a:pPr algn="just">
              <a:spcBef>
                <a:spcPts val="600"/>
              </a:spcBef>
              <a:spcAft>
                <a:spcPts val="600"/>
              </a:spcAft>
            </a:pPr>
            <a:r>
              <a:rPr lang="en-US" sz="3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 removed the high places and broke down the </a:t>
            </a:r>
            <a:r>
              <a:rPr lang="en-US" sz="3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sacred</a:t>
            </a:r>
            <a:r>
              <a:rPr lang="en-US" sz="3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pillars and cut down the Asherah. He also broke in pieces the bronze serpent that Moses had made, for until those days the sons of Israel burned incense to it; and it was called </a:t>
            </a:r>
            <a:r>
              <a:rPr lang="en-US" sz="38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Nehushtan</a:t>
            </a:r>
            <a:r>
              <a:rPr lang="en-US" sz="3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3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0928553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912" y="127730"/>
            <a:ext cx="9004176" cy="6602540"/>
          </a:xfrm>
          <a:prstGeom prst="rect">
            <a:avLst/>
          </a:prstGeom>
        </p:spPr>
      </p:pic>
      <p:sp>
        <p:nvSpPr>
          <p:cNvPr id="134147" name="Rectangle 1"/>
          <p:cNvSpPr>
            <a:spLocks noChangeArrowheads="1"/>
          </p:cNvSpPr>
          <p:nvPr/>
        </p:nvSpPr>
        <p:spPr bwMode="auto">
          <a:xfrm>
            <a:off x="304800" y="163516"/>
            <a:ext cx="8534400" cy="3385542"/>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4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Joshua 1:2 (NASB)</a:t>
            </a:r>
          </a:p>
          <a:p>
            <a:pPr algn="just">
              <a:spcBef>
                <a:spcPts val="600"/>
              </a:spcBef>
              <a:spcAft>
                <a:spcPts val="600"/>
              </a:spcAft>
            </a:pPr>
            <a:r>
              <a:rPr lang="en-US" sz="4000" dirty="0">
                <a:latin typeface="Calibri" panose="020F0502020204030204" pitchFamily="34" charset="0"/>
                <a:cs typeface="Calibri" panose="020F0502020204030204" pitchFamily="34" charset="0"/>
              </a:rPr>
              <a:t>“</a:t>
            </a:r>
            <a:r>
              <a:rPr lang="en-US" sz="4000" b="1" u="sng" dirty="0">
                <a:solidFill>
                  <a:srgbClr val="FFFFCC"/>
                </a:solidFill>
                <a:latin typeface="Calibri" panose="020F0502020204030204" pitchFamily="34" charset="0"/>
                <a:cs typeface="Calibri" panose="020F0502020204030204" pitchFamily="34" charset="0"/>
              </a:rPr>
              <a:t>Moses My servant is dead</a:t>
            </a:r>
            <a:r>
              <a:rPr lang="en-US" sz="4000" dirty="0">
                <a:latin typeface="Calibri" panose="020F0502020204030204" pitchFamily="34" charset="0"/>
                <a:cs typeface="Calibri" panose="020F0502020204030204" pitchFamily="34" charset="0"/>
              </a:rPr>
              <a:t>; now therefore arise, cross this Jordan, you and all this people, to the land which I am giving to them, to the sons of Israel.”</a:t>
            </a:r>
            <a:endParaRPr lang="en-US" altLang="en-US" sz="4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030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27730"/>
            <a:ext cx="9004176" cy="6602540"/>
          </a:xfrm>
          <a:prstGeom prst="rect">
            <a:avLst/>
          </a:prstGeom>
        </p:spPr>
      </p:pic>
      <p:sp>
        <p:nvSpPr>
          <p:cNvPr id="134147" name="Rectangle 1"/>
          <p:cNvSpPr>
            <a:spLocks noChangeArrowheads="1"/>
          </p:cNvSpPr>
          <p:nvPr/>
        </p:nvSpPr>
        <p:spPr bwMode="auto">
          <a:xfrm>
            <a:off x="76200" y="163516"/>
            <a:ext cx="8927976" cy="5078313"/>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28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16:13-23 (NASB)</a:t>
            </a:r>
          </a:p>
          <a:p>
            <a:pPr algn="just">
              <a:spcBef>
                <a:spcPts val="600"/>
              </a:spcBef>
              <a:spcAft>
                <a:spcPts val="600"/>
              </a:spcAft>
            </a:pPr>
            <a:r>
              <a:rPr lang="en-US" sz="2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16 </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when Jesus came into the district of Caesarea Philippi, He was asking His disciples, “Who do people say that the Son of Man is?”…</a:t>
            </a:r>
            <a:r>
              <a:rPr lang="en-US" sz="2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16 </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Simon Peter answered, “You are the Christ, the Son of the living God.” </a:t>
            </a:r>
            <a:r>
              <a:rPr lang="en-US" sz="2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17 </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Jesus said to him, “</a:t>
            </a:r>
            <a:r>
              <a:rPr lang="en-US" sz="2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Blessed are you, Simon </a:t>
            </a:r>
            <a:r>
              <a:rPr lang="en-US" sz="2600" b="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Barjona</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because flesh and blood did not reveal </a:t>
            </a:r>
            <a:r>
              <a:rPr lang="en-US" sz="2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this</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you, but My Father who is in heaven. </a:t>
            </a:r>
            <a:r>
              <a:rPr lang="en-US" sz="2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18 </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also say to you that you are Peter, and upon this rock I will build My church; and the gates of Hades will not overpower it. </a:t>
            </a:r>
            <a:r>
              <a:rPr lang="en-US" sz="2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19 </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will give you the keys of the kingdom of heaven; and whatever you bind on earth shall have been bound in heaven, and whatever you loose on earth shall have been loosed in heaven.”</a:t>
            </a:r>
          </a:p>
        </p:txBody>
      </p:sp>
    </p:spTree>
    <p:extLst>
      <p:ext uri="{BB962C8B-B14F-4D97-AF65-F5344CB8AC3E}">
        <p14:creationId xmlns:p14="http://schemas.microsoft.com/office/powerpoint/2010/main" val="29128607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81145" y="136874"/>
            <a:ext cx="7181710" cy="6584251"/>
          </a:xfrm>
          <a:prstGeom prst="rect">
            <a:avLst/>
          </a:prstGeom>
        </p:spPr>
      </p:pic>
    </p:spTree>
    <p:extLst>
      <p:ext uri="{BB962C8B-B14F-4D97-AF65-F5344CB8AC3E}">
        <p14:creationId xmlns:p14="http://schemas.microsoft.com/office/powerpoint/2010/main" val="409273313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27730"/>
            <a:ext cx="9004176" cy="6602540"/>
          </a:xfrm>
          <a:prstGeom prst="rect">
            <a:avLst/>
          </a:prstGeom>
        </p:spPr>
      </p:pic>
      <p:sp>
        <p:nvSpPr>
          <p:cNvPr id="134147" name="Rectangle 1"/>
          <p:cNvSpPr>
            <a:spLocks noChangeArrowheads="1"/>
          </p:cNvSpPr>
          <p:nvPr/>
        </p:nvSpPr>
        <p:spPr bwMode="auto">
          <a:xfrm>
            <a:off x="76200" y="163516"/>
            <a:ext cx="8927976" cy="4278094"/>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28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16:13-23 (NASB)</a:t>
            </a:r>
          </a:p>
          <a:p>
            <a:pPr algn="just">
              <a:spcBef>
                <a:spcPts val="600"/>
              </a:spcBef>
              <a:spcAft>
                <a:spcPts val="600"/>
              </a:spcAft>
            </a:pPr>
            <a:r>
              <a:rPr lang="en-US" sz="2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20 </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He warned the disciples that they should tell no one that He was the Christ.</a:t>
            </a:r>
            <a:r>
              <a:rPr lang="en-US" sz="2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21 </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From that time Jesus began to show His disciples that He must go to Jerusalem, and suffer many things from the elders and chief priests and scribes, and be killed, and be raised up on the third day. </a:t>
            </a:r>
            <a:r>
              <a:rPr lang="en-US" sz="2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22 </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Peter took Him aside and began to rebuke Him, saying, “God forbid </a:t>
            </a:r>
            <a:r>
              <a:rPr lang="en-US" sz="2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Lord! This shall never happen to You.” </a:t>
            </a:r>
            <a:r>
              <a:rPr lang="en-US" sz="2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23 </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He turned and said to Peter, “</a:t>
            </a:r>
            <a:r>
              <a:rPr lang="en-US" sz="2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Get behind Me, Satan</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You are a stumbling block to Me; for you are not setting your mind on God’s interests, but man’s.</a:t>
            </a:r>
          </a:p>
        </p:txBody>
      </p:sp>
    </p:spTree>
    <p:extLst>
      <p:ext uri="{BB962C8B-B14F-4D97-AF65-F5344CB8AC3E}">
        <p14:creationId xmlns:p14="http://schemas.microsoft.com/office/powerpoint/2010/main" val="368820234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124200" y="228600"/>
            <a:ext cx="2895600" cy="6858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NEXT WEEK</a:t>
            </a:r>
          </a:p>
        </p:txBody>
      </p:sp>
      <p:sp>
        <p:nvSpPr>
          <p:cNvPr id="17411" name="Rectangle 7"/>
          <p:cNvSpPr>
            <a:spLocks noGrp="1" noChangeArrowheads="1"/>
          </p:cNvSpPr>
          <p:nvPr>
            <p:ph type="body" idx="1"/>
          </p:nvPr>
        </p:nvSpPr>
        <p:spPr>
          <a:xfrm>
            <a:off x="228600" y="1143000"/>
            <a:ext cx="8915400" cy="4800600"/>
          </a:xfrm>
        </p:spPr>
        <p:txBody>
          <a:bodyPr/>
          <a:lstStyle/>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early church</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Alexandrian eclipse</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Dark Ages</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Contribution of the Protestant Reformers </a:t>
            </a:r>
          </a:p>
          <a:p>
            <a:pPr marL="684213" indent="-684213">
              <a:spcBef>
                <a:spcPts val="600"/>
              </a:spcBef>
              <a:spcAft>
                <a:spcPts val="600"/>
              </a:spcAft>
              <a:buClr>
                <a:srgbClr val="66FFFF"/>
              </a:buClr>
            </a:pPr>
            <a:r>
              <a:rPr lang="en-US" altLang="en-US" b="1" u="sng" dirty="0">
                <a:solidFill>
                  <a:schemeClr val="tx2"/>
                </a:solidFill>
                <a:effectLst>
                  <a:outerShdw blurRad="38100" dist="38100" dir="2700000" algn="tl">
                    <a:srgbClr val="000000">
                      <a:alpha val="43137"/>
                    </a:srgbClr>
                  </a:outerShdw>
                </a:effectLst>
              </a:rPr>
              <a:t>THE REFORMERS INCOMPLETE REVOLUTION</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Reformed Theology today</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Dispensationalism &amp; the completed revolution</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Looking back 500 years later</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77425" y="457200"/>
            <a:ext cx="2620057" cy="2286000"/>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71855" y="5257800"/>
            <a:ext cx="2195293" cy="1436757"/>
          </a:xfrm>
          <a:prstGeom prst="rect">
            <a:avLst/>
          </a:prstGeom>
        </p:spPr>
      </p:pic>
    </p:spTree>
    <p:extLst>
      <p:ext uri="{BB962C8B-B14F-4D97-AF65-F5344CB8AC3E}">
        <p14:creationId xmlns:p14="http://schemas.microsoft.com/office/powerpoint/2010/main" val="1234734348"/>
      </p:ext>
    </p:extLst>
  </p:cSld>
  <p:clrMapOvr>
    <a:masterClrMapping/>
  </p:clrMapOvr>
</p:sld>
</file>

<file path=ppt/theme/theme1.xml><?xml version="1.0" encoding="utf-8"?>
<a:theme xmlns:a="http://schemas.openxmlformats.org/drawingml/2006/main" name="Generic">
  <a:themeElements>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fontScheme name="Generic">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clrMap bg1="dk2" tx1="lt1" bg2="dk1" tx2="lt2" accent1="accent1" accent2="accent2" accent3="accent3" accent4="accent4" accent5="accent5" accent6="accent6" hlink="hlink" folHlink="folHlink"/>
    </a:extraClrScheme>
    <a:extraClrScheme>
      <a:clrScheme name="Generic 2">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CC66"/>
        </a:folHlink>
      </a:clrScheme>
      <a:clrMap bg1="lt1" tx1="dk1" bg2="lt2" tx2="dk2" accent1="accent1" accent2="accent2" accent3="accent3" accent4="accent4" accent5="accent5" accent6="accent6" hlink="hlink" folHlink="folHlink"/>
    </a:extraClrScheme>
    <a:extraClrScheme>
      <a:clrScheme name="Generic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5069</TotalTime>
  <Words>4025</Words>
  <Application>Microsoft Office PowerPoint</Application>
  <PresentationFormat>On-screen Show (4:3)</PresentationFormat>
  <Paragraphs>604</Paragraphs>
  <Slides>91</Slides>
  <Notes>30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91</vt:i4>
      </vt:variant>
    </vt:vector>
  </HeadingPairs>
  <TitlesOfParts>
    <vt:vector size="97" baseType="lpstr">
      <vt:lpstr>Arial</vt:lpstr>
      <vt:lpstr>Arial Narrow</vt:lpstr>
      <vt:lpstr>Calibri</vt:lpstr>
      <vt:lpstr>Times New Roman</vt:lpstr>
      <vt:lpstr>Wingdings</vt:lpstr>
      <vt:lpstr>Generic</vt:lpstr>
      <vt:lpstr>The Protestant Reformation: The Good, The Bad, and The Ugly Session 6   </vt:lpstr>
      <vt:lpstr>Introduction</vt:lpstr>
      <vt:lpstr>Overview</vt:lpstr>
      <vt:lpstr>Overview</vt:lpstr>
      <vt:lpstr>PowerPoint Presentation</vt:lpstr>
      <vt:lpstr>PowerPoint Presentation</vt:lpstr>
      <vt:lpstr>Overview</vt:lpstr>
      <vt:lpstr>PowerPoint Presentation</vt:lpstr>
      <vt:lpstr>PowerPoint Presentation</vt:lpstr>
      <vt:lpstr>PowerPoint Presentation</vt:lpstr>
      <vt:lpstr>PowerPoint Presentation</vt:lpstr>
      <vt:lpstr> Dangers of Allegorization</vt:lpstr>
      <vt:lpstr>What Caused the Shift Into Allegorism?</vt:lpstr>
      <vt:lpstr>Overview</vt:lpstr>
      <vt:lpstr>III. The Dark Ages (or the Middle Ages)</vt:lpstr>
      <vt:lpstr>Overview</vt:lpstr>
      <vt:lpstr>IV. Contribution of the Protestant Reformers</vt:lpstr>
      <vt:lpstr>IV. Contribution of the Protestant Reformers</vt:lpstr>
      <vt:lpstr>A. Preparation of the Reformers</vt:lpstr>
      <vt:lpstr>IV. Contribution of the Protestant Reformers</vt:lpstr>
      <vt:lpstr>PowerPoint Presentation</vt:lpstr>
      <vt:lpstr>PowerPoint Presentation</vt:lpstr>
      <vt:lpstr>"I have observed this, that all heresies and errors have originated, not from the simple words of Scripture, as is so universally asserted, but from neglecting the simple words of Scripture, and from the affection of purely subjective…tropes and inferences." "In the schools of theologians it is a well-known rule that Scripture is to be understood in four ways, literal, allegoric, moral, anagogic. But if we wish to handle Scripture aright, our one effort will be to obtain unum, simplecum, germanum, et certum sensum literalem." "Each passage has one clear, definite, and true sense of its own. All others are but doubtful and uncertain opinions."  </vt:lpstr>
      <vt:lpstr>“Thus Luther (Table Talk, ‘On God’s Word,’ 11) remarks: ‘I have grounded my preaching upon the literal word; he that pleases may follow me, he that will not may stay.’”</vt:lpstr>
      <vt:lpstr>PowerPoint Presentation</vt:lpstr>
      <vt:lpstr>Calvin wrote in his commentary on Galatians “Let us know then that the true meaning of Scripture is the natural and obvious meaning; and let us embrace and abide by it resolutely.”</vt:lpstr>
      <vt:lpstr>PowerPoint Presentation</vt:lpstr>
      <vt:lpstr>IV. Contribution of the Protestant Reformers</vt:lpstr>
      <vt:lpstr>PowerPoint Presentation</vt:lpstr>
      <vt:lpstr>PowerPoint Presentation</vt:lpstr>
      <vt:lpstr>PowerPoint Presentation</vt:lpstr>
      <vt:lpstr>PowerPoint Presentation</vt:lpstr>
      <vt:lpstr>IV. Contribution of the Protestant Reformers</vt:lpstr>
      <vt:lpstr>PowerPoint Presentation</vt:lpstr>
      <vt:lpstr>“Unless I am convinced by Scripture and plain reason - I do not accept the authority of the popes and councils, for they have contradicted each other - my conscience is captive to the Word of God. I cannot and I will not recant anything for to go against conscience is neither right nor safe. God help me. Amen.”</vt:lpstr>
      <vt:lpstr>“I ask for the Scripture, and Eck offers me the Fathers. I ask for the sun, and he shows me his lanterns. I ask, ‘where is your Scripture proof?’ and he adduces Ambrose and Cyril…With all due respect to the Fathers, I prefer the authority of Scripture.”</vt:lpstr>
      <vt:lpstr>PowerPoint Presentation</vt:lpstr>
      <vt:lpstr>IV. Contribution of the Protestant Reformers</vt:lpstr>
      <vt:lpstr>PowerPoint Presentation</vt:lpstr>
      <vt:lpstr>IV. Contribution of the Protestant Reformers</vt:lpstr>
      <vt:lpstr>PowerPoint Presentation</vt:lpstr>
      <vt:lpstr>IV. Contribution of the Protestant Reformers</vt:lpstr>
      <vt:lpstr>PowerPoint Presentation</vt:lpstr>
      <vt:lpstr>Old Satan Deluder Law: 1642 Massachusetts Church of the Holy Trinity v. U.S., 143 U.S. 457, 467 (1892)</vt:lpstr>
      <vt:lpstr>IV. Contribution of the Protestant Reformers</vt:lpstr>
      <vt:lpstr>PowerPoint Presentation</vt:lpstr>
      <vt:lpstr>PowerPoint Presentation</vt:lpstr>
      <vt:lpstr>PowerPoint Presentation</vt:lpstr>
      <vt:lpstr>PowerPoint Presentation</vt:lpstr>
      <vt:lpstr>Lord Acton</vt:lpstr>
      <vt:lpstr>Federalist # 51</vt:lpstr>
      <vt:lpstr>John Calvin</vt:lpstr>
      <vt:lpstr>IV. Contribution of the Protestant Reformers</vt:lpstr>
      <vt:lpstr>PowerPoint Presentation</vt:lpstr>
      <vt:lpstr>PowerPoint Presentation</vt:lpstr>
      <vt:lpstr>Emergent Church &amp; Biblical Authority</vt:lpstr>
      <vt:lpstr>Biblical Authority</vt:lpstr>
      <vt:lpstr>Satanic/Demonic Miracles</vt:lpstr>
      <vt:lpstr>Biblical Authority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IV. Contribution of the Protestant Reformers</vt:lpstr>
      <vt:lpstr>PowerPoint Presentation</vt:lpstr>
      <vt:lpstr>PowerPoint Presentation</vt:lpstr>
      <vt:lpstr>PowerPoint Presentation</vt:lpstr>
      <vt:lpstr>IV. Contribution of the Protestant Reformers</vt:lpstr>
      <vt:lpstr>IV. Contribution of the Protestant Reformers</vt:lpstr>
      <vt:lpstr>CONCLUSION</vt:lpstr>
      <vt:lpstr>IV. Contribution of the Protestant Reformers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NEXT WEEK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 Desktop</dc:creator>
  <cp:lastModifiedBy>Jim McGowan</cp:lastModifiedBy>
  <cp:revision>477</cp:revision>
  <cp:lastPrinted>2017-07-12T14:26:41Z</cp:lastPrinted>
  <dcterms:created xsi:type="dcterms:W3CDTF">1601-01-01T00:00:00Z</dcterms:created>
  <dcterms:modified xsi:type="dcterms:W3CDTF">2017-07-12T14:27:29Z</dcterms:modified>
</cp:coreProperties>
</file>