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408" r:id="rId2"/>
    <p:sldId id="2409" r:id="rId3"/>
    <p:sldId id="2448" r:id="rId4"/>
    <p:sldId id="2449" r:id="rId5"/>
    <p:sldId id="3025" r:id="rId6"/>
    <p:sldId id="3026" r:id="rId7"/>
    <p:sldId id="2563" r:id="rId8"/>
    <p:sldId id="2586" r:id="rId9"/>
    <p:sldId id="2772" r:id="rId10"/>
    <p:sldId id="2773" r:id="rId11"/>
    <p:sldId id="2836" r:id="rId12"/>
    <p:sldId id="2957" r:id="rId13"/>
    <p:sldId id="3085" r:id="rId14"/>
    <p:sldId id="2391" r:id="rId15"/>
    <p:sldId id="3204" r:id="rId16"/>
    <p:sldId id="3083" r:id="rId17"/>
    <p:sldId id="3061" r:id="rId18"/>
    <p:sldId id="3060" r:id="rId19"/>
    <p:sldId id="3173" r:id="rId20"/>
    <p:sldId id="3089" r:id="rId21"/>
    <p:sldId id="3091" r:id="rId22"/>
    <p:sldId id="3118" r:id="rId23"/>
    <p:sldId id="3152" r:id="rId24"/>
    <p:sldId id="3067" r:id="rId25"/>
    <p:sldId id="3093" r:id="rId26"/>
    <p:sldId id="3098" r:id="rId27"/>
    <p:sldId id="3100" r:id="rId28"/>
    <p:sldId id="3103" r:id="rId29"/>
    <p:sldId id="3192" r:id="rId30"/>
    <p:sldId id="3165" r:id="rId31"/>
    <p:sldId id="3076" r:id="rId32"/>
    <p:sldId id="3166" r:id="rId33"/>
    <p:sldId id="3167" r:id="rId34"/>
    <p:sldId id="3168" r:id="rId35"/>
    <p:sldId id="3169" r:id="rId36"/>
    <p:sldId id="3215" r:id="rId37"/>
    <p:sldId id="3109" r:id="rId38"/>
    <p:sldId id="3110" r:id="rId39"/>
    <p:sldId id="3111" r:id="rId40"/>
    <p:sldId id="3235" r:id="rId41"/>
    <p:sldId id="3236" r:id="rId42"/>
    <p:sldId id="3226" r:id="rId43"/>
    <p:sldId id="3227" r:id="rId44"/>
    <p:sldId id="3240" r:id="rId45"/>
    <p:sldId id="3228" r:id="rId46"/>
    <p:sldId id="3259" r:id="rId47"/>
    <p:sldId id="3229" r:id="rId48"/>
    <p:sldId id="3260" r:id="rId49"/>
    <p:sldId id="3231" r:id="rId50"/>
    <p:sldId id="3232" r:id="rId51"/>
    <p:sldId id="3233" r:id="rId52"/>
    <p:sldId id="3234" r:id="rId53"/>
    <p:sldId id="3238" r:id="rId54"/>
    <p:sldId id="3239" r:id="rId55"/>
    <p:sldId id="3200" r:id="rId56"/>
    <p:sldId id="3261" r:id="rId57"/>
    <p:sldId id="3112" r:id="rId58"/>
    <p:sldId id="3113" r:id="rId59"/>
    <p:sldId id="3255" r:id="rId60"/>
    <p:sldId id="3114" r:id="rId61"/>
    <p:sldId id="3241" r:id="rId62"/>
    <p:sldId id="3243" r:id="rId63"/>
    <p:sldId id="3256" r:id="rId64"/>
    <p:sldId id="3257" r:id="rId65"/>
    <p:sldId id="3201" r:id="rId66"/>
    <p:sldId id="3258" r:id="rId67"/>
    <p:sldId id="3202" r:id="rId68"/>
    <p:sldId id="3247" r:id="rId69"/>
    <p:sldId id="3171" r:id="rId70"/>
    <p:sldId id="3107" r:id="rId71"/>
    <p:sldId id="2902" r:id="rId72"/>
    <p:sldId id="3172" r:id="rId7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CC"/>
    <a:srgbClr val="006600"/>
    <a:srgbClr val="0000FF"/>
    <a:srgbClr val="99FF66"/>
    <a:srgbClr val="3399FF"/>
    <a:srgbClr val="A50021"/>
    <a:srgbClr val="CC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6/10/2017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latin typeface="Times New Roman" charset="0"/>
                  <a:cs typeface="Arial" panose="020B0604020202020204" pitchFamily="34"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C8E2D50-666F-46BE-AAA7-E2822205913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6/10/2017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6/10/2017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fld id="{296C94A4-6D59-4C7B-AEDE-F31E2D46080E}" type="datetime1">
              <a:rPr lang="en-US"/>
              <a:pPr>
                <a:defRPr/>
              </a:pPr>
              <a:t>6/10/2017</a:t>
            </a:fld>
            <a:endParaRPr lang="en-US"/>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395804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508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wnd.com/2015/08/is-everything-you-know-about-second-coming-wro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(4)</a:t>
            </a:r>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9698" name="Group 2"/>
          <p:cNvGrpSpPr>
            <a:grpSpLocks/>
          </p:cNvGrpSpPr>
          <p:nvPr/>
        </p:nvGrpSpPr>
        <p:grpSpPr bwMode="auto">
          <a:xfrm>
            <a:off x="457200" y="2590800"/>
            <a:ext cx="1752600" cy="2971800"/>
            <a:chOff x="672" y="1152"/>
            <a:chExt cx="1104" cy="2400"/>
          </a:xfrm>
        </p:grpSpPr>
        <p:sp>
          <p:nvSpPr>
            <p:cNvPr id="29701"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9702"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969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9700"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a:t>
            </a:r>
            <a:r>
              <a:rPr lang="en-US" b="1" u="sng">
                <a:solidFill>
                  <a:srgbClr val="FFFFCC"/>
                </a:solidFill>
              </a:rPr>
              <a:t>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0722" name="Group 2"/>
          <p:cNvGrpSpPr>
            <a:grpSpLocks/>
          </p:cNvGrpSpPr>
          <p:nvPr/>
        </p:nvGrpSpPr>
        <p:grpSpPr bwMode="auto">
          <a:xfrm>
            <a:off x="457200" y="2590800"/>
            <a:ext cx="1752600" cy="2971800"/>
            <a:chOff x="672" y="1152"/>
            <a:chExt cx="1104" cy="2400"/>
          </a:xfrm>
        </p:grpSpPr>
        <p:sp>
          <p:nvSpPr>
            <p:cNvPr id="3072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072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072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072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a:t>
            </a:r>
            <a:r>
              <a:rPr lang="en-US" b="1" u="sng">
                <a:solidFill>
                  <a:srgbClr val="FFFFCC"/>
                </a:solidFill>
              </a:rPr>
              <a:t>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31746" name="Group 2"/>
          <p:cNvGrpSpPr>
            <a:grpSpLocks/>
          </p:cNvGrpSpPr>
          <p:nvPr/>
        </p:nvGrpSpPr>
        <p:grpSpPr bwMode="auto">
          <a:xfrm>
            <a:off x="457200" y="2590800"/>
            <a:ext cx="1752600" cy="2971800"/>
            <a:chOff x="672" y="1152"/>
            <a:chExt cx="1104" cy="2400"/>
          </a:xfrm>
        </p:grpSpPr>
        <p:sp>
          <p:nvSpPr>
            <p:cNvPr id="3174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3175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3174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3174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4294967295"/>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a:t>
            </a:r>
            <a:r>
              <a:rPr lang="en-US" b="1" u="sng">
                <a:solidFill>
                  <a:srgbClr val="FFFFCC"/>
                </a:solidFill>
              </a:rPr>
              <a:t>Gentile history (7)</a:t>
            </a:r>
          </a:p>
          <a:p>
            <a:pPr marL="533400" indent="-533400" eaLnBrk="1" hangingPunct="1">
              <a:lnSpc>
                <a:spcPct val="90000"/>
              </a:lnSpc>
              <a:buFont typeface="Wingdings" pitchFamily="2" charset="2"/>
              <a:buNone/>
            </a:pPr>
            <a:endParaRPr lang="en-US"/>
          </a:p>
        </p:txBody>
      </p:sp>
      <p:grpSp>
        <p:nvGrpSpPr>
          <p:cNvPr id="111619" name="Group 2"/>
          <p:cNvGrpSpPr>
            <a:grpSpLocks/>
          </p:cNvGrpSpPr>
          <p:nvPr/>
        </p:nvGrpSpPr>
        <p:grpSpPr bwMode="auto">
          <a:xfrm>
            <a:off x="457200" y="2590800"/>
            <a:ext cx="1752600" cy="2971800"/>
            <a:chOff x="672" y="1152"/>
            <a:chExt cx="1104" cy="2400"/>
          </a:xfrm>
        </p:grpSpPr>
        <p:sp>
          <p:nvSpPr>
            <p:cNvPr id="111620"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111621"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111622"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111623" name="Rectangle 6"/>
          <p:cNvSpPr>
            <a:spLocks noGrp="1" noChangeArrowheads="1"/>
          </p:cNvSpPr>
          <p:nvPr>
            <p:ph type="title" idx="4294967295"/>
          </p:nvPr>
        </p:nvSpPr>
        <p:spPr>
          <a:xfrm>
            <a:off x="2438400" y="228600"/>
            <a:ext cx="4267200" cy="1143000"/>
          </a:xfrm>
        </p:spPr>
        <p:txBody>
          <a:bodyPr/>
          <a:lstStyle/>
          <a:p>
            <a:pPr algn="ctr" eaLnBrk="1" hangingPunct="1"/>
            <a:r>
              <a:rPr lang="en-US" altLang="en-US" sz="4000" dirty="0"/>
              <a:t>Synthetic Outline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504896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4" name="Group 40"/>
          <p:cNvGraphicFramePr>
            <a:graphicFrameLocks noGrp="1"/>
          </p:cNvGraphicFramePr>
          <p:nvPr>
            <p:extLst>
              <p:ext uri="{D42A27DB-BD31-4B8C-83A1-F6EECF244321}">
                <p14:modId xmlns:p14="http://schemas.microsoft.com/office/powerpoint/2010/main" val="3294033218"/>
              </p:ext>
            </p:extLst>
          </p:nvPr>
        </p:nvGraphicFramePr>
        <p:xfrm>
          <a:off x="76200" y="228600"/>
          <a:ext cx="8991600" cy="6403975"/>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CHAPTER AND VERSE IN DANIEL</a:t>
                      </a:r>
                      <a:endParaRPr kumimoji="1" lang="en-US" altLang="en-US" sz="2400" b="0" i="0" u="none" strike="noStrike" cap="none" normalizeH="0" baseline="0">
                        <a:ln>
                          <a:noFill/>
                        </a:ln>
                        <a:solidFill>
                          <a:srgbClr val="C00000"/>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CHRONOLOGICAL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en-US" sz="2400" b="1" i="0" u="sng" strike="noStrike" cap="none" normalizeH="0" baseline="0">
                          <a:ln>
                            <a:noFill/>
                          </a:ln>
                          <a:solidFill>
                            <a:srgbClr val="C00000"/>
                          </a:solidFill>
                          <a:effectLst/>
                          <a:latin typeface="Calibri" pitchFamily="34" charset="0"/>
                          <a:cs typeface="Arial" charset="0"/>
                        </a:rPr>
                        <a:t>BIBLICAL DATE</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605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Jehoiakim</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1"/>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2:1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itchFamily="34" charset="0"/>
                          <a:cs typeface="Arial" charset="0"/>
                        </a:rPr>
                        <a:t>603</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0" i="0" u="none" strike="noStrike" cap="none" normalizeH="0" baseline="0" dirty="0">
                          <a:ln>
                            <a:noFill/>
                          </a:ln>
                          <a:solidFill>
                            <a:schemeClr val="bg2"/>
                          </a:solidFill>
                          <a:effectLst/>
                          <a:latin typeface="Calibri" pitchFamily="34" charset="0"/>
                          <a:cs typeface="Arial" charset="0"/>
                        </a:rPr>
                        <a:t>2</a:t>
                      </a:r>
                      <a:r>
                        <a:rPr kumimoji="0" lang="en-US" altLang="en-US" sz="2400" b="0" i="0" u="none" strike="noStrike" cap="none" normalizeH="0" baseline="30000" dirty="0">
                          <a:ln>
                            <a:noFill/>
                          </a:ln>
                          <a:solidFill>
                            <a:schemeClr val="bg2"/>
                          </a:solidFill>
                          <a:effectLst/>
                          <a:latin typeface="Calibri" pitchFamily="34" charset="0"/>
                          <a:cs typeface="Arial" charset="0"/>
                        </a:rPr>
                        <a:t>nd</a:t>
                      </a:r>
                      <a:r>
                        <a:rPr kumimoji="0" lang="en-US" altLang="en-US" sz="2400" b="0" i="0" u="none" strike="noStrike" cap="none" normalizeH="0" baseline="0" dirty="0">
                          <a:ln>
                            <a:noFill/>
                          </a:ln>
                          <a:solidFill>
                            <a:schemeClr val="bg2"/>
                          </a:solidFill>
                          <a:effectLst/>
                          <a:latin typeface="Calibri" pitchFamily="34" charset="0"/>
                          <a:cs typeface="Arial" charset="0"/>
                        </a:rPr>
                        <a:t> year of Nebuchadnezzar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2"/>
                  </a:ext>
                </a:extLst>
              </a:tr>
              <a:tr h="1108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5</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Sat. night 10/12/539 (Hoehner)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a:ln>
                            <a:noFill/>
                          </a:ln>
                          <a:solidFill>
                            <a:srgbClr val="0000FF"/>
                          </a:solidFill>
                          <a:effectLst/>
                          <a:latin typeface="Calibri" pitchFamily="34" charset="0"/>
                          <a:cs typeface="Arial" charset="0"/>
                        </a:rPr>
                        <a:t>7:1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a:ln>
                            <a:noFill/>
                          </a:ln>
                          <a:solidFill>
                            <a:srgbClr val="0000FF"/>
                          </a:solidFill>
                          <a:effectLst/>
                          <a:latin typeface="Calibri" pitchFamily="34" charset="0"/>
                          <a:cs typeface="Arial" charset="0"/>
                        </a:rPr>
                        <a:t>553</a:t>
                      </a:r>
                      <a:endParaRPr kumimoji="0" lang="en-US" sz="2400" b="1" i="0" u="sng" strike="noStrike" cap="none" normalizeH="0" baseline="0">
                        <a:ln>
                          <a:noFill/>
                        </a:ln>
                        <a:solidFill>
                          <a:srgbClr val="0000FF"/>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cap="none" normalizeH="0" baseline="0" dirty="0">
                          <a:ln>
                            <a:noFill/>
                          </a:ln>
                          <a:solidFill>
                            <a:srgbClr val="0000FF"/>
                          </a:solidFill>
                          <a:effectLst/>
                          <a:latin typeface="Calibri" pitchFamily="34" charset="0"/>
                          <a:cs typeface="Arial" charset="0"/>
                        </a:rPr>
                        <a:t>1</a:t>
                      </a:r>
                      <a:r>
                        <a:rPr kumimoji="0" lang="en-US" altLang="en-US" sz="2400" b="1" i="0" u="sng" strike="noStrike" cap="none" normalizeH="0" baseline="30000" dirty="0">
                          <a:ln>
                            <a:noFill/>
                          </a:ln>
                          <a:solidFill>
                            <a:srgbClr val="0000FF"/>
                          </a:solidFill>
                          <a:effectLst/>
                          <a:latin typeface="Calibri" pitchFamily="34" charset="0"/>
                          <a:cs typeface="Arial" charset="0"/>
                        </a:rPr>
                        <a:t>st</a:t>
                      </a:r>
                      <a:r>
                        <a:rPr kumimoji="0" lang="en-US" altLang="en-US" sz="2400" b="1" i="0" u="sng" strike="noStrike" cap="none" normalizeH="0" baseline="0" dirty="0">
                          <a:ln>
                            <a:noFill/>
                          </a:ln>
                          <a:solidFill>
                            <a:srgbClr val="0000FF"/>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8:1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551</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3</a:t>
                      </a:r>
                      <a:r>
                        <a:rPr kumimoji="0" lang="en-US" altLang="en-US" sz="2400" b="1" i="0" u="none" strike="noStrike" cap="none" normalizeH="0" baseline="30000">
                          <a:ln>
                            <a:noFill/>
                          </a:ln>
                          <a:solidFill>
                            <a:schemeClr val="bg2"/>
                          </a:solidFill>
                          <a:effectLst/>
                          <a:latin typeface="Calibri" pitchFamily="34" charset="0"/>
                          <a:cs typeface="Arial" charset="0"/>
                        </a:rPr>
                        <a:t>rd</a:t>
                      </a:r>
                      <a:r>
                        <a:rPr kumimoji="0" lang="en-US" altLang="en-US" sz="2400" b="1" i="0" u="none" strike="noStrike" cap="none" normalizeH="0" baseline="0">
                          <a:ln>
                            <a:noFill/>
                          </a:ln>
                          <a:solidFill>
                            <a:schemeClr val="bg2"/>
                          </a:solidFill>
                          <a:effectLst/>
                          <a:latin typeface="Calibri" pitchFamily="34" charset="0"/>
                          <a:cs typeface="Arial" charset="0"/>
                        </a:rPr>
                        <a:t> year of Belshazzar</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9:1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538</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1</a:t>
                      </a:r>
                      <a:r>
                        <a:rPr kumimoji="0" lang="en-US" altLang="en-US" sz="2400" b="1" i="0" u="none" strike="noStrike" cap="none" normalizeH="0" baseline="30000">
                          <a:ln>
                            <a:noFill/>
                          </a:ln>
                          <a:solidFill>
                            <a:schemeClr val="bg2"/>
                          </a:solidFill>
                          <a:effectLst/>
                          <a:latin typeface="Calibri" pitchFamily="34" charset="0"/>
                          <a:cs typeface="Arial" charset="0"/>
                        </a:rPr>
                        <a:t>st</a:t>
                      </a:r>
                      <a:r>
                        <a:rPr kumimoji="0" lang="en-US" altLang="en-US" sz="2400" b="1" i="0" u="none" strike="noStrike" cap="none" normalizeH="0" baseline="0">
                          <a:ln>
                            <a:noFill/>
                          </a:ln>
                          <a:solidFill>
                            <a:schemeClr val="bg2"/>
                          </a:solidFill>
                          <a:effectLst/>
                          <a:latin typeface="Calibri" pitchFamily="34" charset="0"/>
                          <a:cs typeface="Arial" charset="0"/>
                        </a:rPr>
                        <a:t> year of Darius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latin typeface="Calibri" pitchFamily="34" charset="0"/>
                          <a:cs typeface="Arial" charset="0"/>
                        </a:rPr>
                        <a:t>10:1</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a:ln>
                            <a:noFill/>
                          </a:ln>
                          <a:solidFill>
                            <a:schemeClr val="bg2"/>
                          </a:solidFill>
                          <a:effectLst/>
                          <a:latin typeface="Calibri" pitchFamily="34" charset="0"/>
                          <a:cs typeface="Arial" charset="0"/>
                        </a:rPr>
                        <a:t>536</a:t>
                      </a:r>
                      <a:endParaRPr kumimoji="0" lang="en-US" sz="2400" b="1" i="0" u="none" strike="noStrike" cap="none" normalizeH="0" baseline="0">
                        <a:ln>
                          <a:noFill/>
                        </a:ln>
                        <a:solidFill>
                          <a:schemeClr val="bg2"/>
                        </a:solidFill>
                        <a:effectLst/>
                        <a:latin typeface="Calibri" pitchFamily="34" charset="0"/>
                        <a:cs typeface="Arial" charset="0"/>
                      </a:endParaRP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cap="none" normalizeH="0" baseline="0" dirty="0">
                          <a:ln>
                            <a:noFill/>
                          </a:ln>
                          <a:solidFill>
                            <a:schemeClr val="bg2"/>
                          </a:solidFill>
                          <a:effectLst/>
                          <a:latin typeface="Calibri" pitchFamily="34" charset="0"/>
                          <a:cs typeface="Arial" charset="0"/>
                        </a:rPr>
                        <a:t>3</a:t>
                      </a:r>
                      <a:r>
                        <a:rPr kumimoji="0" lang="en-US" altLang="en-US" sz="2400" b="1" i="0" u="none" strike="noStrike" cap="none" normalizeH="0" baseline="30000" dirty="0">
                          <a:ln>
                            <a:noFill/>
                          </a:ln>
                          <a:solidFill>
                            <a:schemeClr val="bg2"/>
                          </a:solidFill>
                          <a:effectLst/>
                          <a:latin typeface="Calibri" pitchFamily="34" charset="0"/>
                          <a:cs typeface="Arial" charset="0"/>
                        </a:rPr>
                        <a:t>rd</a:t>
                      </a:r>
                      <a:r>
                        <a:rPr kumimoji="0" lang="en-US" altLang="en-US" sz="2400" b="1" i="0" u="none" strike="noStrike" cap="none" normalizeH="0" baseline="0" dirty="0">
                          <a:ln>
                            <a:noFill/>
                          </a:ln>
                          <a:solidFill>
                            <a:schemeClr val="bg2"/>
                          </a:solidFill>
                          <a:effectLst/>
                          <a:latin typeface="Calibri" pitchFamily="34" charset="0"/>
                          <a:cs typeface="Arial" charset="0"/>
                        </a:rPr>
                        <a:t> year of Cyrus</a:t>
                      </a:r>
                    </a:p>
                  </a:txBody>
                  <a:tcPr anchor="ctr" horzOverflow="overflow">
                    <a:lnL w="12700" cap="flat" cmpd="sng" algn="ctr">
                      <a:solidFill>
                        <a:srgbClr val="5C5CE7"/>
                      </a:solidFill>
                      <a:prstDash val="solid"/>
                      <a:round/>
                      <a:headEnd type="none" w="med" len="med"/>
                      <a:tailEnd type="none" w="med" len="med"/>
                    </a:lnL>
                    <a:lnR w="12700" cap="flat" cmpd="sng" algn="ctr">
                      <a:solidFill>
                        <a:srgbClr val="5C5CE7"/>
                      </a:solidFill>
                      <a:prstDash val="solid"/>
                      <a:round/>
                      <a:headEnd type="none" w="med" len="med"/>
                      <a:tailEnd type="none" w="med" len="med"/>
                    </a:lnR>
                    <a:lnT w="12700" cap="flat" cmpd="sng" algn="ctr">
                      <a:solidFill>
                        <a:srgbClr val="5C5CE7"/>
                      </a:solidFill>
                      <a:prstDash val="solid"/>
                      <a:round/>
                      <a:headEnd type="none" w="med" len="med"/>
                      <a:tailEnd type="none" w="med" len="med"/>
                    </a:lnT>
                    <a:lnB w="12700" cap="flat" cmpd="sng" algn="ctr">
                      <a:solidFill>
                        <a:srgbClr val="5C5CE7"/>
                      </a:solidFill>
                      <a:prstDash val="solid"/>
                      <a:round/>
                      <a:headEnd type="none" w="med" len="med"/>
                      <a:tailEnd type="none" w="med" len="med"/>
                    </a:lnB>
                    <a:lnTlToBr>
                      <a:noFill/>
                    </a:lnTlToBr>
                    <a:lnBlToTr>
                      <a:noFill/>
                    </a:lnBlToTr>
                    <a:solidFill>
                      <a:srgbClr val="DEDEFA"/>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9" name="Group 35"/>
          <p:cNvGraphicFramePr>
            <a:graphicFrameLocks noGrp="1"/>
          </p:cNvGraphicFramePr>
          <p:nvPr>
            <p:extLst>
              <p:ext uri="{D42A27DB-BD31-4B8C-83A1-F6EECF244321}">
                <p14:modId xmlns:p14="http://schemas.microsoft.com/office/powerpoint/2010/main" val="3310836657"/>
              </p:ext>
            </p:extLst>
          </p:nvPr>
        </p:nvGraphicFramePr>
        <p:xfrm>
          <a:off x="190500" y="407988"/>
          <a:ext cx="8763000" cy="6040438"/>
        </p:xfrm>
        <a:graphic>
          <a:graphicData uri="http://schemas.openxmlformats.org/drawingml/2006/table">
            <a:tbl>
              <a:tblPr/>
              <a:tblGrid>
                <a:gridCol w="1447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238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2"/>
                          </a:solidFill>
                          <a:effectLst/>
                          <a:latin typeface="Calibri" pitchFamily="34" charset="0"/>
                          <a:cs typeface="Arial" charset="0"/>
                        </a:rPr>
                        <a:t>Daniel’s Age</a:t>
                      </a:r>
                      <a:endParaRPr kumimoji="0" lang="en-US" sz="3600" b="1" i="0" u="none" strike="noStrike" cap="none" normalizeH="0" baseline="0" dirty="0">
                        <a:ln>
                          <a:noFill/>
                        </a:ln>
                        <a:solidFill>
                          <a:schemeClr val="tx2"/>
                        </a:solidFill>
                        <a:effectLst/>
                        <a:latin typeface="Calibri" pitchFamily="34" charset="0"/>
                        <a:cs typeface="Arial" charset="0"/>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CHAPTER</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EVENTS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CC"/>
                          </a:solidFill>
                          <a:effectLst>
                            <a:outerShdw blurRad="38100" dist="38100" dir="2700000" algn="tl">
                              <a:srgbClr val="000000"/>
                            </a:outerShdw>
                          </a:effectLst>
                          <a:latin typeface="Calibri" pitchFamily="34" charset="0"/>
                          <a:cs typeface="Arial" charset="0"/>
                        </a:rPr>
                        <a:t>AGE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4848B8"/>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Taken to Babylonian captivity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15</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2</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1</a:t>
                      </a:r>
                      <a:r>
                        <a:rPr kumimoji="0" lang="en-US" sz="2200" b="1" i="0" u="none" strike="noStrike" cap="none" normalizeH="0" baseline="30000">
                          <a:ln>
                            <a:noFill/>
                          </a:ln>
                          <a:solidFill>
                            <a:srgbClr val="FFFFFF"/>
                          </a:solidFill>
                          <a:effectLst>
                            <a:outerShdw blurRad="38100" dist="38100" dir="2700000" algn="tl">
                              <a:srgbClr val="000000"/>
                            </a:outerShdw>
                          </a:effectLst>
                          <a:latin typeface="Calibri" pitchFamily="34" charset="0"/>
                          <a:cs typeface="Arial" charset="0"/>
                        </a:rPr>
                        <a:t>st</a:t>
                      </a: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 dream (huge image)</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17</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3</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Daniel’s 3 friends cast into the fiery furnace </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alibri" pitchFamily="34" charset="0"/>
                          <a:cs typeface="Arial" charset="0"/>
                        </a:rPr>
                        <a:t>19 or 20</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Nebuchadnezzar’s 2nd dream (huge tree)</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45-50</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5</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Interpreting handwriting of the wall at Belshazzar’s feast</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 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6</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Delivered from the den of lions</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c.83</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7-8</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bg2"/>
                          </a:solidFill>
                          <a:effectLst/>
                          <a:latin typeface="Calibri" pitchFamily="34" charset="0"/>
                          <a:cs typeface="Arial" charset="0"/>
                        </a:rPr>
                        <a:t>Daniel’s visions and dreams</a:t>
                      </a:r>
                    </a:p>
                  </a:txBody>
                  <a:tcP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a:ln>
                            <a:noFill/>
                          </a:ln>
                          <a:solidFill>
                            <a:schemeClr val="bg2"/>
                          </a:solidFill>
                          <a:effectLst/>
                          <a:latin typeface="Calibri" pitchFamily="34" charset="0"/>
                          <a:cs typeface="Arial" charset="0"/>
                        </a:rPr>
                        <a:t>Mid-60’s</a:t>
                      </a:r>
                    </a:p>
                  </a:txBody>
                  <a:tcPr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9</a:t>
                      </a: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Daniel’s seventy “sevens” prophecy</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4848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Early-80’s</a:t>
                      </a:r>
                    </a:p>
                  </a:txBody>
                  <a:tcPr horzOverflow="overflow">
                    <a:lnL>
                      <a:noFill/>
                    </a:lnL>
                    <a:lnR>
                      <a:noFill/>
                    </a:lnR>
                    <a:lnT>
                      <a:noFill/>
                    </a:lnT>
                    <a:lnB>
                      <a:noFill/>
                    </a:lnB>
                    <a:lnTlToBr>
                      <a:noFill/>
                    </a:lnTlToBr>
                    <a:lnBlToTr>
                      <a:noFill/>
                    </a:lnBlToTr>
                    <a:solidFill>
                      <a:srgbClr val="4848B8"/>
                    </a:solidFill>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10-12</a:t>
                      </a: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outerShdw blurRad="38100" dist="38100" dir="2700000" algn="tl">
                              <a:srgbClr val="000000"/>
                            </a:outerShdw>
                          </a:effectLst>
                          <a:latin typeface="Calibri" pitchFamily="34" charset="0"/>
                          <a:cs typeface="Arial" charset="0"/>
                        </a:rPr>
                        <a:t>Final dreams and visions</a:t>
                      </a:r>
                      <a:endParaRPr kumimoji="0" lang="en-US" sz="2200" b="1" i="0" u="none" strike="noStrike" cap="none" normalizeH="0" baseline="0">
                        <a:ln>
                          <a:noFill/>
                        </a:ln>
                        <a:solidFill>
                          <a:schemeClr val="bg2"/>
                        </a:solidFill>
                        <a:effectLst>
                          <a:outerShdw blurRad="38100" dist="38100" dir="2700000" algn="tl">
                            <a:srgbClr val="FFFFFF"/>
                          </a:outerShdw>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5C5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Mid-80’s</a:t>
                      </a:r>
                    </a:p>
                  </a:txBody>
                  <a:tcPr horzOverflow="overflow">
                    <a:lnL>
                      <a:noFill/>
                    </a:lnL>
                    <a:lnR>
                      <a:noFill/>
                    </a:lnR>
                    <a:lnT>
                      <a:noFill/>
                    </a:lnT>
                    <a:lnB>
                      <a:noFill/>
                    </a:lnB>
                    <a:lnTlToBr>
                      <a:noFill/>
                    </a:lnTlToBr>
                    <a:lnBlToTr>
                      <a:noFill/>
                    </a:lnBlToTr>
                    <a:solidFill>
                      <a:srgbClr val="5C5CE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685800"/>
          </a:xfrm>
        </p:spPr>
        <p:txBody>
          <a:bodyPr/>
          <a:lstStyle/>
          <a:p>
            <a:pPr algn="ctr" eaLnBrk="1" hangingPunct="1"/>
            <a:r>
              <a:rPr lang="en-US" altLang="en-US" sz="4000"/>
              <a:t>Succession of Gentile Rulers</a:t>
            </a:r>
          </a:p>
        </p:txBody>
      </p:sp>
      <p:sp>
        <p:nvSpPr>
          <p:cNvPr id="20483" name="Rectangle 3"/>
          <p:cNvSpPr>
            <a:spLocks noGrp="1" noChangeArrowheads="1"/>
          </p:cNvSpPr>
          <p:nvPr>
            <p:ph type="body" idx="4294967295"/>
          </p:nvPr>
        </p:nvSpPr>
        <p:spPr>
          <a:xfrm>
            <a:off x="952500" y="1143000"/>
            <a:ext cx="7239000" cy="5410200"/>
          </a:xfrm>
        </p:spPr>
        <p:txBody>
          <a:bodyPr/>
          <a:lstStyle/>
          <a:p>
            <a:pPr marL="457200" indent="-457200" eaLnBrk="1" hangingPunct="1">
              <a:spcBef>
                <a:spcPct val="0"/>
              </a:spcBef>
              <a:spcAft>
                <a:spcPts val="2400"/>
              </a:spcAft>
            </a:pPr>
            <a:r>
              <a:rPr lang="en-US" sz="3600" dirty="0"/>
              <a:t>1-4: Nebuchadnezzar of Babylon</a:t>
            </a:r>
          </a:p>
          <a:p>
            <a:pPr marL="457200" indent="-457200" eaLnBrk="1" hangingPunct="1">
              <a:spcBef>
                <a:spcPct val="0"/>
              </a:spcBef>
              <a:spcAft>
                <a:spcPts val="2400"/>
              </a:spcAft>
            </a:pPr>
            <a:r>
              <a:rPr lang="en-US" sz="3600" dirty="0"/>
              <a:t>5: Belshazzar of Babylon</a:t>
            </a:r>
          </a:p>
          <a:p>
            <a:pPr marL="457200" indent="-457200" eaLnBrk="1" hangingPunct="1">
              <a:spcBef>
                <a:spcPct val="0"/>
              </a:spcBef>
              <a:spcAft>
                <a:spcPts val="2400"/>
              </a:spcAft>
            </a:pPr>
            <a:r>
              <a:rPr lang="en-US" sz="3600" dirty="0"/>
              <a:t>6: Darius of Media – Persia</a:t>
            </a:r>
          </a:p>
          <a:p>
            <a:pPr marL="457200" indent="-457200" eaLnBrk="1" hangingPunct="1">
              <a:spcBef>
                <a:spcPct val="0"/>
              </a:spcBef>
              <a:spcAft>
                <a:spcPts val="2400"/>
              </a:spcAft>
            </a:pPr>
            <a:r>
              <a:rPr lang="en-US" sz="3600" b="1" u="sng" dirty="0">
                <a:solidFill>
                  <a:srgbClr val="FFFFCC"/>
                </a:solidFill>
              </a:rPr>
              <a:t>7-8: Belshazzar of Babylon</a:t>
            </a:r>
          </a:p>
          <a:p>
            <a:pPr marL="457200" indent="-457200" eaLnBrk="1" hangingPunct="1">
              <a:spcBef>
                <a:spcPct val="0"/>
              </a:spcBef>
              <a:spcAft>
                <a:spcPts val="2400"/>
              </a:spcAft>
            </a:pPr>
            <a:r>
              <a:rPr lang="en-US" sz="3600" dirty="0"/>
              <a:t>9: Darius of Media – Persia</a:t>
            </a:r>
          </a:p>
          <a:p>
            <a:pPr marL="457200" indent="-457200" eaLnBrk="1" hangingPunct="1">
              <a:spcBef>
                <a:spcPct val="0"/>
              </a:spcBef>
              <a:spcAft>
                <a:spcPts val="2400"/>
              </a:spcAft>
            </a:pPr>
            <a:r>
              <a:rPr lang="en-US" sz="3600" dirty="0"/>
              <a:t>10-12: Cyrus of Media – Persia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dirty="0"/>
              <a:t>Chiasm “Aramaic” ( 2-7)</a:t>
            </a:r>
          </a:p>
          <a:p>
            <a:pPr marL="533400" indent="-533400" eaLnBrk="1" hangingPunct="1">
              <a:lnSpc>
                <a:spcPct val="90000"/>
              </a:lnSpc>
              <a:buFont typeface="Wingdings" pitchFamily="2" charset="2"/>
              <a:buNone/>
            </a:pPr>
            <a:r>
              <a:rPr lang="en-US" dirty="0"/>
              <a:t>1. </a:t>
            </a:r>
            <a:r>
              <a:rPr lang="en-US" b="1" u="sng" dirty="0">
                <a:solidFill>
                  <a:srgbClr val="FFFF99"/>
                </a:solidFill>
              </a:rPr>
              <a:t>Gentile History (2)</a:t>
            </a:r>
          </a:p>
          <a:p>
            <a:pPr marL="457200" lvl="1" indent="-457200" eaLnBrk="1" hangingPunct="1">
              <a:lnSpc>
                <a:spcPct val="90000"/>
              </a:lnSpc>
              <a:buFont typeface="Wingdings" pitchFamily="2" charset="2"/>
              <a:buNone/>
            </a:pPr>
            <a:r>
              <a:rPr lang="en-US" dirty="0"/>
              <a:t>	2. Protection (3)</a:t>
            </a:r>
          </a:p>
          <a:p>
            <a:pPr marL="1371600" lvl="2" indent="-457200" eaLnBrk="1" hangingPunct="1">
              <a:lnSpc>
                <a:spcPct val="90000"/>
              </a:lnSpc>
              <a:buFont typeface="Wingdings" pitchFamily="2" charset="2"/>
              <a:buNone/>
            </a:pPr>
            <a:r>
              <a:rPr lang="en-US" dirty="0"/>
              <a:t>3. Revelation to a gentile king (4)</a:t>
            </a:r>
            <a:endParaRPr lang="en-US" b="1" dirty="0"/>
          </a:p>
          <a:p>
            <a:pPr marL="1371600" lvl="2" indent="-457200" eaLnBrk="1" hangingPunct="1">
              <a:lnSpc>
                <a:spcPct val="90000"/>
              </a:lnSpc>
              <a:buFont typeface="Wingdings" pitchFamily="2" charset="2"/>
              <a:buNone/>
            </a:pPr>
            <a:r>
              <a:rPr lang="en-US" dirty="0"/>
              <a:t>3. Revelation to a gentile king (5)</a:t>
            </a:r>
          </a:p>
          <a:p>
            <a:pPr marL="457200" lvl="1" indent="-457200" eaLnBrk="1" hangingPunct="1">
              <a:lnSpc>
                <a:spcPct val="90000"/>
              </a:lnSpc>
              <a:buFont typeface="Wingdings" pitchFamily="2" charset="2"/>
              <a:buNone/>
            </a:pPr>
            <a:r>
              <a:rPr lang="en-US" dirty="0"/>
              <a:t>	2. Protection (6)</a:t>
            </a:r>
          </a:p>
          <a:p>
            <a:pPr marL="533400" indent="-533400" eaLnBrk="1" hangingPunct="1">
              <a:lnSpc>
                <a:spcPct val="90000"/>
              </a:lnSpc>
              <a:buNone/>
            </a:pPr>
            <a:r>
              <a:rPr lang="en-US" dirty="0"/>
              <a:t>1. </a:t>
            </a:r>
            <a:r>
              <a:rPr lang="en-US" b="1" u="sng" dirty="0">
                <a:solidFill>
                  <a:srgbClr val="FFFF99"/>
                </a:solidFill>
              </a:rPr>
              <a:t>Gentile history (7)</a:t>
            </a:r>
          </a:p>
          <a:p>
            <a:pPr marL="533400" indent="-533400" eaLnBrk="1" hangingPunct="1">
              <a:lnSpc>
                <a:spcPct val="90000"/>
              </a:lnSpc>
              <a:buFont typeface="Wingdings" pitchFamily="2" charset="2"/>
              <a:buNone/>
            </a:pPr>
            <a:endParaRPr lang="en-US" dirty="0"/>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extLst>
      <p:ext uri="{BB962C8B-B14F-4D97-AF65-F5344CB8AC3E}">
        <p14:creationId xmlns:p14="http://schemas.microsoft.com/office/powerpoint/2010/main" val="2939293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90000"/>
              </a:lnSpc>
              <a:buFont typeface="Wingdings" pitchFamily="2" charset="2"/>
              <a:buNone/>
              <a:defRPr/>
            </a:pPr>
            <a:r>
              <a:rPr lang="en-US" sz="4000" dirty="0"/>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13" y="4419600"/>
            <a:ext cx="4346575" cy="1681163"/>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2" name="Group 100"/>
          <p:cNvGraphicFramePr>
            <a:graphicFrameLocks noGrp="1"/>
          </p:cNvGraphicFramePr>
          <p:nvPr>
            <p:extLst>
              <p:ext uri="{D42A27DB-BD31-4B8C-83A1-F6EECF244321}">
                <p14:modId xmlns:p14="http://schemas.microsoft.com/office/powerpoint/2010/main" val="3023720900"/>
              </p:ext>
            </p:extLst>
          </p:nvPr>
        </p:nvGraphicFramePr>
        <p:xfrm>
          <a:off x="152400" y="117855"/>
          <a:ext cx="8839200" cy="6511543"/>
        </p:xfrm>
        <a:graphic>
          <a:graphicData uri="http://schemas.openxmlformats.org/drawingml/2006/table">
            <a:tbl>
              <a:tblPr>
                <a:tableStyleId>{D7AC3CCA-C797-4891-BE02-D94E43425B78}</a:tableStyleId>
              </a:tblPr>
              <a:tblGrid>
                <a:gridCol w="2582238">
                  <a:extLst>
                    <a:ext uri="{9D8B030D-6E8A-4147-A177-3AD203B41FA5}">
                      <a16:colId xmlns:a16="http://schemas.microsoft.com/office/drawing/2014/main" val="20000"/>
                    </a:ext>
                  </a:extLst>
                </a:gridCol>
                <a:gridCol w="3476090">
                  <a:extLst>
                    <a:ext uri="{9D8B030D-6E8A-4147-A177-3AD203B41FA5}">
                      <a16:colId xmlns:a16="http://schemas.microsoft.com/office/drawing/2014/main" val="20001"/>
                    </a:ext>
                  </a:extLst>
                </a:gridCol>
                <a:gridCol w="2780872">
                  <a:extLst>
                    <a:ext uri="{9D8B030D-6E8A-4147-A177-3AD203B41FA5}">
                      <a16:colId xmlns:a16="http://schemas.microsoft.com/office/drawing/2014/main" val="20002"/>
                    </a:ext>
                  </a:extLst>
                </a:gridCol>
              </a:tblGrid>
              <a:tr h="154749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lang="en-US" sz="4000" b="1" kern="0" dirty="0">
                          <a:solidFill>
                            <a:schemeClr val="tx2"/>
                          </a:solidFill>
                          <a:latin typeface="Calibri" panose="020F0502020204030204" pitchFamily="34" charset="0"/>
                          <a:ea typeface="+mj-ea"/>
                          <a:cs typeface="+mj-cs"/>
                        </a:rPr>
                        <a:t>Comparing Daniel 2 &amp; 7: </a:t>
                      </a:r>
                      <a:br>
                        <a:rPr lang="en-US" sz="4000" b="1" kern="0" dirty="0">
                          <a:solidFill>
                            <a:schemeClr val="tx2"/>
                          </a:solidFill>
                          <a:latin typeface="Calibri" panose="020F0502020204030204" pitchFamily="34" charset="0"/>
                          <a:ea typeface="+mj-ea"/>
                          <a:cs typeface="+mj-cs"/>
                        </a:rPr>
                      </a:br>
                      <a:r>
                        <a:rPr lang="en-US" sz="4000" b="1" i="1" kern="0" dirty="0">
                          <a:solidFill>
                            <a:schemeClr val="tx2"/>
                          </a:solidFill>
                          <a:latin typeface="Calibri" panose="020F0502020204030204" pitchFamily="34" charset="0"/>
                          <a:ea typeface="+mj-ea"/>
                          <a:cs typeface="+mj-cs"/>
                        </a:rPr>
                        <a:t>A Matter of Perspective</a:t>
                      </a:r>
                    </a:p>
                  </a:txBody>
                  <a:tcPr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34155"/>
                  </a:ext>
                </a:extLst>
              </a:tr>
              <a:tr h="64748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Daniel 2</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Daniel 7</a:t>
                      </a:r>
                      <a:endParaRPr kumimoji="0" lang="en-US" sz="32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Receiver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Nebuchadnezzar</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Daniel</a:t>
                      </a:r>
                    </a:p>
                  </a:txBody>
                  <a:tcPr anchor="ctr" horzOverflow="overflow"/>
                </a:tc>
                <a:extLst>
                  <a:ext uri="{0D108BD9-81ED-4DB2-BD59-A6C34878D82A}">
                    <a16:rowId xmlns:a16="http://schemas.microsoft.com/office/drawing/2014/main" val="10001"/>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Position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Oppressor</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Oppressee</a:t>
                      </a: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2"/>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Nationality</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Babylonian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Hebrew</a:t>
                      </a:r>
                    </a:p>
                  </a:txBody>
                  <a:tcPr anchor="ctr" horzOverflow="overflow"/>
                </a:tc>
                <a:extLst>
                  <a:ext uri="{0D108BD9-81ED-4DB2-BD59-A6C34878D82A}">
                    <a16:rowId xmlns:a16="http://schemas.microsoft.com/office/drawing/2014/main" val="10003"/>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Perspective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Gentile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defRPr/>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Jewish</a:t>
                      </a:r>
                    </a:p>
                  </a:txBody>
                  <a:tcPr anchor="ctr" horzOverflow="overflow"/>
                </a:tc>
                <a:extLst>
                  <a:ext uri="{0D108BD9-81ED-4DB2-BD59-A6C34878D82A}">
                    <a16:rowId xmlns:a16="http://schemas.microsoft.com/office/drawing/2014/main" val="10004"/>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Viewpoint</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Antropocentric</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Theocentric</a:t>
                      </a:r>
                    </a:p>
                  </a:txBody>
                  <a:tcPr anchor="ctr" horzOverflow="overflow"/>
                </a:tc>
                <a:extLst>
                  <a:ext uri="{0D108BD9-81ED-4DB2-BD59-A6C34878D82A}">
                    <a16:rowId xmlns:a16="http://schemas.microsoft.com/office/drawing/2014/main" val="10005"/>
                  </a:ext>
                </a:extLst>
              </a:tr>
              <a:tr h="615449">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Description</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Statue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Beasts</a:t>
                      </a:r>
                    </a:p>
                  </a:txBody>
                  <a:tcPr anchor="ctr" horzOverflow="overflow"/>
                </a:tc>
                <a:extLst>
                  <a:ext uri="{0D108BD9-81ED-4DB2-BD59-A6C34878D82A}">
                    <a16:rowId xmlns:a16="http://schemas.microsoft.com/office/drawing/2014/main" val="10006"/>
                  </a:ext>
                </a:extLst>
              </a:tr>
              <a:tr h="617134">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Appearance</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a:ln>
                            <a:noFill/>
                          </a:ln>
                          <a:solidFill>
                            <a:schemeClr val="dk1"/>
                          </a:solidFill>
                          <a:effectLst/>
                          <a:latin typeface="Calibri" panose="020F0502020204030204" pitchFamily="34" charset="0"/>
                          <a:ea typeface="+mn-ea"/>
                          <a:cs typeface="Calibri" panose="020F0502020204030204" pitchFamily="34" charset="0"/>
                        </a:rPr>
                        <a:t>Beautiful</a:t>
                      </a:r>
                    </a:p>
                  </a:txBody>
                  <a:tcPr anchor="ctr" horzOverflow="overflow"/>
                </a:tc>
                <a:tc>
                  <a:txBody>
                    <a:bodyPr/>
                    <a:lstStyle/>
                    <a:p>
                      <a:pPr marL="11430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Grotesque</a:t>
                      </a:r>
                    </a:p>
                  </a:txBody>
                  <a:tcPr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928785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19811" name="Rectangle 3"/>
          <p:cNvSpPr>
            <a:spLocks noGrp="1" noChangeArrowheads="1"/>
          </p:cNvSpPr>
          <p:nvPr>
            <p:ph type="body" idx="4294967295"/>
          </p:nvPr>
        </p:nvSpPr>
        <p:spPr>
          <a:xfrm>
            <a:off x="457200" y="1143000"/>
            <a:ext cx="7162800" cy="5257800"/>
          </a:xfrm>
          <a:noFill/>
        </p:spPr>
        <p:txBody>
          <a:bodyPr/>
          <a:lstStyle/>
          <a:p>
            <a:pPr marL="457200" indent="-457200">
              <a:spcBef>
                <a:spcPts val="0"/>
              </a:spcBef>
              <a:spcAft>
                <a:spcPts val="1200"/>
              </a:spcAft>
            </a:pPr>
            <a:r>
              <a:rPr lang="en-US" dirty="0">
                <a:effectLst/>
              </a:rPr>
              <a:t>1</a:t>
            </a:r>
            <a:r>
              <a:rPr lang="en-US" baseline="30000" dirty="0">
                <a:effectLst/>
              </a:rPr>
              <a:t>st</a:t>
            </a:r>
            <a:r>
              <a:rPr lang="en-US" dirty="0">
                <a:effectLst/>
              </a:rPr>
              <a:t> Beast (V.4)</a:t>
            </a:r>
          </a:p>
          <a:p>
            <a:pPr marL="914400" lvl="1" indent="-457200">
              <a:spcBef>
                <a:spcPts val="0"/>
              </a:spcBef>
              <a:spcAft>
                <a:spcPts val="1200"/>
              </a:spcAft>
              <a:buSzPct val="100000"/>
              <a:buFont typeface="Courier New" panose="02070309020205020404" pitchFamily="49" charset="0"/>
              <a:buChar char="­"/>
            </a:pPr>
            <a:r>
              <a:rPr lang="en-US" dirty="0">
                <a:effectLst/>
              </a:rPr>
              <a:t>Lion</a:t>
            </a:r>
          </a:p>
          <a:p>
            <a:pPr marL="914400" lvl="1" indent="-457200">
              <a:spcBef>
                <a:spcPts val="0"/>
              </a:spcBef>
              <a:spcAft>
                <a:spcPts val="1200"/>
              </a:spcAft>
              <a:buSzPct val="100000"/>
              <a:buFont typeface="Courier New" panose="02070309020205020404" pitchFamily="49" charset="0"/>
              <a:buChar char="­"/>
            </a:pPr>
            <a:r>
              <a:rPr lang="en-US" dirty="0">
                <a:effectLst/>
              </a:rPr>
              <a:t>Babylon</a:t>
            </a:r>
          </a:p>
          <a:p>
            <a:pPr marL="914400" lvl="1" indent="-457200">
              <a:spcBef>
                <a:spcPts val="0"/>
              </a:spcBef>
              <a:spcAft>
                <a:spcPts val="1200"/>
              </a:spcAft>
              <a:buSzPct val="100000"/>
              <a:buFont typeface="Courier New" panose="02070309020205020404" pitchFamily="49" charset="0"/>
              <a:buChar char="­"/>
            </a:pPr>
            <a:r>
              <a:rPr lang="en-US" dirty="0">
                <a:effectLst/>
              </a:rPr>
              <a:t>Head of Gold</a:t>
            </a:r>
          </a:p>
          <a:p>
            <a:pPr marL="914400" lvl="1" indent="-457200">
              <a:spcBef>
                <a:spcPts val="0"/>
              </a:spcBef>
              <a:spcAft>
                <a:spcPts val="1200"/>
              </a:spcAft>
              <a:buSzPct val="100000"/>
              <a:buFont typeface="Courier New" panose="02070309020205020404" pitchFamily="49" charset="0"/>
              <a:buChar char="­"/>
            </a:pPr>
            <a:r>
              <a:rPr lang="en-US" dirty="0">
                <a:effectLst/>
              </a:rPr>
              <a:t>2:38</a:t>
            </a:r>
          </a:p>
          <a:p>
            <a:pPr marL="914400" lvl="1" indent="-457200">
              <a:spcBef>
                <a:spcPts val="0"/>
              </a:spcBef>
              <a:spcAft>
                <a:spcPts val="1200"/>
              </a:spcAft>
              <a:buSzPct val="100000"/>
              <a:buFont typeface="Courier New" panose="02070309020205020404" pitchFamily="49" charset="0"/>
              <a:buChar char="­"/>
            </a:pPr>
            <a:r>
              <a:rPr lang="en-US" dirty="0">
                <a:effectLst/>
              </a:rPr>
              <a:t>605-539 BC</a:t>
            </a:r>
          </a:p>
          <a:p>
            <a:pPr marL="914400" lvl="1" indent="-457200">
              <a:spcBef>
                <a:spcPts val="0"/>
              </a:spcBef>
              <a:spcAft>
                <a:spcPts val="1200"/>
              </a:spcAft>
              <a:buSzPct val="100000"/>
              <a:buFont typeface="Courier New" panose="02070309020205020404" pitchFamily="49" charset="0"/>
              <a:buChar char="­"/>
            </a:pPr>
            <a:r>
              <a:rPr lang="en-US" dirty="0">
                <a:effectLst/>
              </a:rPr>
              <a:t>Eagle’s Wings</a:t>
            </a:r>
          </a:p>
          <a:p>
            <a:pPr marL="914400" lvl="1" indent="-457200">
              <a:spcBef>
                <a:spcPts val="0"/>
              </a:spcBef>
              <a:spcAft>
                <a:spcPts val="1200"/>
              </a:spcAft>
              <a:buSzPct val="100000"/>
              <a:buFont typeface="Courier New" panose="02070309020205020404" pitchFamily="49" charset="0"/>
              <a:buChar char="­"/>
            </a:pPr>
            <a:r>
              <a:rPr lang="en-US" dirty="0">
                <a:effectLst/>
              </a:rPr>
              <a:t>Nebuchadnezzar’s Experience</a:t>
            </a:r>
            <a:r>
              <a:rPr lang="en-US" dirty="0">
                <a:solidFill>
                  <a:schemeClr val="bg1"/>
                </a:solidFill>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5800" y="1142999"/>
            <a:ext cx="4419600" cy="4651519"/>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rPr>
              <a:t>2</a:t>
            </a:r>
            <a:r>
              <a:rPr lang="en-US" baseline="30000" dirty="0">
                <a:effectLst/>
              </a:rPr>
              <a:t>nd</a:t>
            </a:r>
            <a:r>
              <a:rPr lang="en-US" dirty="0">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t>Description of 4 Beasts</a:t>
            </a:r>
          </a:p>
        </p:txBody>
      </p:sp>
      <p:sp>
        <p:nvSpPr>
          <p:cNvPr id="126979" name="Rectangle 3"/>
          <p:cNvSpPr>
            <a:spLocks noGrp="1" noChangeArrowheads="1"/>
          </p:cNvSpPr>
          <p:nvPr>
            <p:ph type="body" idx="4294967295"/>
          </p:nvPr>
        </p:nvSpPr>
        <p:spPr>
          <a:xfrm>
            <a:off x="457200" y="1177925"/>
            <a:ext cx="7391400" cy="4918075"/>
          </a:xfrm>
          <a:noFill/>
        </p:spPr>
        <p:txBody>
          <a:bodyPr/>
          <a:lstStyle/>
          <a:p>
            <a:pPr marL="457200" indent="-457200">
              <a:lnSpc>
                <a:spcPct val="90000"/>
              </a:lnSpc>
              <a:spcBef>
                <a:spcPts val="0"/>
              </a:spcBef>
              <a:spcAft>
                <a:spcPts val="1800"/>
              </a:spcAft>
            </a:pPr>
            <a:r>
              <a:rPr lang="en-US" dirty="0">
                <a:effectLst/>
              </a:rPr>
              <a:t>3</a:t>
            </a:r>
            <a:r>
              <a:rPr lang="en-US" baseline="30000" dirty="0">
                <a:effectLst/>
              </a:rPr>
              <a:t>rd</a:t>
            </a:r>
            <a:r>
              <a:rPr lang="en-US" dirty="0">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0" y="1143000"/>
            <a:ext cx="3484880" cy="3733800"/>
          </a:xfrm>
          <a:prstGeom prst="ellipse">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685800" y="228600"/>
            <a:ext cx="7772400" cy="725488"/>
          </a:xfrm>
        </p:spPr>
        <p:txBody>
          <a:bodyPr/>
          <a:lstStyle/>
          <a:p>
            <a:pPr algn="ctr"/>
            <a:r>
              <a:rPr lang="en-US" sz="4000" dirty="0"/>
              <a:t>Description of 4 Beasts</a:t>
            </a:r>
          </a:p>
        </p:txBody>
      </p:sp>
      <p:sp>
        <p:nvSpPr>
          <p:cNvPr id="130051" name="Rectangle 3"/>
          <p:cNvSpPr>
            <a:spLocks noGrp="1" noChangeArrowheads="1"/>
          </p:cNvSpPr>
          <p:nvPr>
            <p:ph type="body" idx="4294967295"/>
          </p:nvPr>
        </p:nvSpPr>
        <p:spPr>
          <a:xfrm>
            <a:off x="457200" y="1143000"/>
            <a:ext cx="5105400" cy="5257800"/>
          </a:xfrm>
          <a:noFill/>
        </p:spPr>
        <p:txBody>
          <a:bodyPr/>
          <a:lstStyle/>
          <a:p>
            <a:pPr marL="457200" indent="-457200">
              <a:lnSpc>
                <a:spcPct val="90000"/>
              </a:lnSpc>
              <a:spcBef>
                <a:spcPts val="0"/>
              </a:spcBef>
              <a:spcAft>
                <a:spcPts val="1800"/>
              </a:spcAft>
            </a:pPr>
            <a:r>
              <a:rPr lang="en-US" dirty="0">
                <a:effectLst/>
              </a:rPr>
              <a:t>4</a:t>
            </a:r>
            <a:r>
              <a:rPr lang="en-US" baseline="30000" dirty="0">
                <a:effectLst/>
              </a:rPr>
              <a:t>th</a:t>
            </a:r>
            <a:r>
              <a:rPr lang="en-US" dirty="0">
                <a:effectLst/>
              </a:rPr>
              <a:t> Beast (V.7-8)</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Description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Rome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Legs of Iron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Secular History</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63 Bc-70 AD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10 Horns &amp; Little Horn</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rPr>
              <a:t>Revelation 13:2</a:t>
            </a:r>
          </a:p>
        </p:txBody>
      </p:sp>
      <p:pic>
        <p:nvPicPr>
          <p:cNvPr id="5" name="Picture 2" descr="Dan7_7-8jpg_edit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1162049"/>
            <a:ext cx="4475430" cy="4319507"/>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685800" y="228600"/>
            <a:ext cx="7772400" cy="1219200"/>
          </a:xfrm>
        </p:spPr>
        <p:txBody>
          <a:bodyPr/>
          <a:lstStyle/>
          <a:p>
            <a:pPr algn="ctr"/>
            <a:r>
              <a:rPr lang="en-US" sz="4000" dirty="0"/>
              <a:t>DANIEL 7:2-14</a:t>
            </a:r>
            <a:br>
              <a:rPr lang="en-US" sz="4000" dirty="0"/>
            </a:br>
            <a:r>
              <a:rPr lang="en-US" sz="3600" dirty="0"/>
              <a:t>Outline</a:t>
            </a:r>
          </a:p>
        </p:txBody>
      </p:sp>
      <p:sp>
        <p:nvSpPr>
          <p:cNvPr id="89091" name="Rectangle 3"/>
          <p:cNvSpPr>
            <a:spLocks noGrp="1" noChangeArrowheads="1"/>
          </p:cNvSpPr>
          <p:nvPr>
            <p:ph type="body" idx="4294967295"/>
          </p:nvPr>
        </p:nvSpPr>
        <p:spPr>
          <a:xfrm>
            <a:off x="990600" y="1600200"/>
            <a:ext cx="7162800" cy="4079875"/>
          </a:xfrm>
          <a:noFill/>
        </p:spPr>
        <p:txBody>
          <a:bodyPr/>
          <a:lstStyle/>
          <a:p>
            <a:pPr marL="609600" indent="-609600">
              <a:spcBef>
                <a:spcPts val="0"/>
              </a:spcBef>
              <a:spcAft>
                <a:spcPts val="3600"/>
              </a:spcAft>
            </a:pPr>
            <a:r>
              <a:rPr lang="en-US" dirty="0">
                <a:effectLst/>
              </a:rPr>
              <a:t>4 Beasts Coming out of the Sea V.2-3</a:t>
            </a:r>
          </a:p>
          <a:p>
            <a:pPr marL="609600" indent="-609600">
              <a:spcBef>
                <a:spcPts val="0"/>
              </a:spcBef>
              <a:spcAft>
                <a:spcPts val="3600"/>
              </a:spcAft>
            </a:pPr>
            <a:r>
              <a:rPr lang="en-US" dirty="0">
                <a:effectLst/>
              </a:rPr>
              <a:t>A Description of the 4 Beasts V.4-8</a:t>
            </a:r>
          </a:p>
          <a:p>
            <a:pPr marL="609600" indent="-609600">
              <a:spcBef>
                <a:spcPts val="0"/>
              </a:spcBef>
              <a:spcAft>
                <a:spcPts val="3600"/>
              </a:spcAft>
            </a:pPr>
            <a:r>
              <a:rPr lang="en-US" dirty="0">
                <a:effectLst/>
              </a:rPr>
              <a:t>The Ancient of Days V. 9-12</a:t>
            </a:r>
          </a:p>
          <a:p>
            <a:pPr marL="609600" indent="-609600">
              <a:spcBef>
                <a:spcPts val="0"/>
              </a:spcBef>
              <a:spcAft>
                <a:spcPts val="3600"/>
              </a:spcAft>
            </a:pPr>
            <a:r>
              <a:rPr lang="en-US" dirty="0">
                <a:effectLst/>
              </a:rPr>
              <a:t>The Son of Man V.13-14</a:t>
            </a:r>
          </a:p>
        </p:txBody>
      </p:sp>
      <p:pic>
        <p:nvPicPr>
          <p:cNvPr id="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257800"/>
            <a:ext cx="3546475" cy="1371600"/>
          </a:xfrm>
          <a:prstGeom prst="rect">
            <a:avLst/>
          </a:prstGeom>
          <a:noFill/>
          <a:ln w="9525">
            <a:noFill/>
            <a:miter lim="800000"/>
            <a:headEnd/>
            <a:tailEnd/>
          </a:ln>
        </p:spPr>
      </p:pic>
    </p:spTree>
    <p:extLst>
      <p:ext uri="{BB962C8B-B14F-4D97-AF65-F5344CB8AC3E}">
        <p14:creationId xmlns:p14="http://schemas.microsoft.com/office/powerpoint/2010/main" val="163207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150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6294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8296903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b="1" u="sng" dirty="0">
                <a:solidFill>
                  <a:srgbClr val="FFFFCC"/>
                </a:solidFill>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306562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b="1" u="sng" dirty="0">
                <a:solidFill>
                  <a:srgbClr val="FFFFCC"/>
                </a:solidFill>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292337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b="1" u="sng" dirty="0">
                <a:solidFill>
                  <a:srgbClr val="FFFFCC"/>
                </a:solidFill>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969081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43915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b="1" u="sng" dirty="0">
                <a:solidFill>
                  <a:srgbClr val="FFFFCC"/>
                </a:solidFill>
              </a:rPr>
              <a:t>Daniel Requests Further Explanation V. 19-22</a:t>
            </a:r>
          </a:p>
          <a:p>
            <a:pPr marL="609600" indent="-609600">
              <a:spcBef>
                <a:spcPts val="0"/>
              </a:spcBef>
              <a:spcAft>
                <a:spcPts val="1800"/>
              </a:spcAft>
            </a:pPr>
            <a:r>
              <a:rPr lang="en-US" dirty="0">
                <a:effectLst/>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414038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152400"/>
            <a:ext cx="7772400" cy="1143000"/>
          </a:xfrm>
        </p:spPr>
        <p:txBody>
          <a:bodyPr/>
          <a:lstStyle/>
          <a:p>
            <a:pPr algn="ctr"/>
            <a:r>
              <a:rPr lang="en-US" sz="4000" dirty="0"/>
              <a:t>DANIEL 7:15-27</a:t>
            </a:r>
            <a:br>
              <a:rPr lang="en-US" sz="4000" dirty="0"/>
            </a:br>
            <a:r>
              <a:rPr lang="en-US" sz="3600" dirty="0"/>
              <a:t>OUTLINE</a:t>
            </a:r>
            <a:endParaRPr lang="en-US" sz="4000" dirty="0"/>
          </a:p>
        </p:txBody>
      </p:sp>
      <p:sp>
        <p:nvSpPr>
          <p:cNvPr id="98307" name="Rectangle 3"/>
          <p:cNvSpPr>
            <a:spLocks noGrp="1" noChangeArrowheads="1"/>
          </p:cNvSpPr>
          <p:nvPr>
            <p:ph type="body" idx="4294967295"/>
          </p:nvPr>
        </p:nvSpPr>
        <p:spPr>
          <a:xfrm>
            <a:off x="400050" y="1600201"/>
            <a:ext cx="8343900" cy="4038600"/>
          </a:xfrm>
          <a:noFill/>
        </p:spPr>
        <p:txBody>
          <a:bodyPr/>
          <a:lstStyle/>
          <a:p>
            <a:pPr marL="609600" indent="-609600">
              <a:spcBef>
                <a:spcPts val="0"/>
              </a:spcBef>
              <a:spcAft>
                <a:spcPts val="1800"/>
              </a:spcAft>
            </a:pPr>
            <a:r>
              <a:rPr lang="en-US" dirty="0">
                <a:effectLst/>
              </a:rPr>
              <a:t>The Vision Troubles Daniel V.15</a:t>
            </a:r>
          </a:p>
          <a:p>
            <a:pPr marL="609600" indent="-609600">
              <a:spcBef>
                <a:spcPts val="0"/>
              </a:spcBef>
              <a:spcAft>
                <a:spcPts val="1800"/>
              </a:spcAft>
            </a:pPr>
            <a:r>
              <a:rPr lang="en-US" dirty="0">
                <a:effectLst/>
              </a:rPr>
              <a:t>Daniel Requests An Interpretation V.16</a:t>
            </a:r>
          </a:p>
          <a:p>
            <a:pPr marL="609600" indent="-609600">
              <a:spcBef>
                <a:spcPts val="0"/>
              </a:spcBef>
              <a:spcAft>
                <a:spcPts val="1800"/>
              </a:spcAft>
            </a:pPr>
            <a:r>
              <a:rPr lang="en-US" dirty="0">
                <a:effectLst/>
              </a:rPr>
              <a:t>An Interpretation Is Given V. 17-18</a:t>
            </a:r>
          </a:p>
          <a:p>
            <a:pPr marL="609600" indent="-609600">
              <a:spcBef>
                <a:spcPts val="0"/>
              </a:spcBef>
              <a:spcAft>
                <a:spcPts val="1800"/>
              </a:spcAft>
            </a:pPr>
            <a:r>
              <a:rPr lang="en-US" dirty="0">
                <a:effectLst/>
              </a:rPr>
              <a:t>Daniel Requests Further Explanation V. 19-22</a:t>
            </a:r>
          </a:p>
          <a:p>
            <a:pPr marL="609600" indent="-609600">
              <a:spcBef>
                <a:spcPts val="0"/>
              </a:spcBef>
              <a:spcAft>
                <a:spcPts val="1800"/>
              </a:spcAft>
            </a:pPr>
            <a:r>
              <a:rPr lang="en-US" b="1" u="sng" dirty="0">
                <a:solidFill>
                  <a:srgbClr val="FFFFCC"/>
                </a:solidFill>
              </a:rPr>
              <a:t>Angelic Interpretation V. 23-27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34000"/>
            <a:ext cx="3546475" cy="1371600"/>
          </a:xfrm>
          <a:prstGeom prst="rect">
            <a:avLst/>
          </a:prstGeom>
          <a:noFill/>
          <a:ln w="9525">
            <a:noFill/>
            <a:miter lim="800000"/>
            <a:headEnd/>
            <a:tailEnd/>
          </a:ln>
        </p:spPr>
      </p:pic>
    </p:spTree>
    <p:extLst>
      <p:ext uri="{BB962C8B-B14F-4D97-AF65-F5344CB8AC3E}">
        <p14:creationId xmlns:p14="http://schemas.microsoft.com/office/powerpoint/2010/main" val="168364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
        <p:nvSpPr>
          <p:cNvPr id="137219" name="Rectangle 3"/>
          <p:cNvSpPr>
            <a:spLocks noGrp="1" noChangeArrowheads="1"/>
          </p:cNvSpPr>
          <p:nvPr>
            <p:ph type="body" idx="4294967295"/>
          </p:nvPr>
        </p:nvSpPr>
        <p:spPr>
          <a:xfrm>
            <a:off x="457200" y="1143000"/>
            <a:ext cx="8305800" cy="4918075"/>
          </a:xfrm>
          <a:noFill/>
        </p:spPr>
        <p:txBody>
          <a:bodyPr/>
          <a:lstStyle/>
          <a:p>
            <a:pPr marL="457200" indent="-457200">
              <a:spcBef>
                <a:spcPts val="0"/>
              </a:spcBef>
              <a:spcAft>
                <a:spcPts val="3600"/>
              </a:spcAft>
            </a:pPr>
            <a:r>
              <a:rPr lang="en-US" dirty="0">
                <a:effectLst/>
              </a:rPr>
              <a:t>V. 23 </a:t>
            </a:r>
          </a:p>
          <a:p>
            <a:pPr marL="914400" lvl="1" indent="-457200">
              <a:spcBef>
                <a:spcPts val="0"/>
              </a:spcBef>
              <a:spcAft>
                <a:spcPts val="3600"/>
              </a:spcAft>
              <a:buSzPct val="100000"/>
              <a:buFont typeface="Courier New" panose="02070309020205020404" pitchFamily="49" charset="0"/>
              <a:buChar char="­"/>
            </a:pPr>
            <a:r>
              <a:rPr lang="en-US" dirty="0">
                <a:effectLst/>
              </a:rPr>
              <a:t>Daniel 2:40, 41-43</a:t>
            </a:r>
          </a:p>
          <a:p>
            <a:pPr marL="914400" lvl="1" indent="-457200">
              <a:spcBef>
                <a:spcPts val="0"/>
              </a:spcBef>
              <a:spcAft>
                <a:spcPts val="3600"/>
              </a:spcAft>
              <a:buSzPct val="100000"/>
              <a:buFont typeface="Courier New" panose="02070309020205020404" pitchFamily="49" charset="0"/>
              <a:buChar char="­"/>
            </a:pPr>
            <a:r>
              <a:rPr lang="en-US" dirty="0">
                <a:effectLst/>
              </a:rPr>
              <a:t>World-wide empire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143000"/>
            <a:ext cx="8001000" cy="2895600"/>
          </a:xfrm>
          <a:noFill/>
        </p:spPr>
        <p:txBody>
          <a:bodyPr/>
          <a:lstStyle/>
          <a:p>
            <a:pPr marL="457200" lvl="1" indent="-457200">
              <a:spcBef>
                <a:spcPts val="0"/>
              </a:spcBef>
              <a:spcAft>
                <a:spcPts val="3600"/>
              </a:spcAft>
              <a:buClr>
                <a:schemeClr val="tx2"/>
              </a:buClr>
              <a:buSzPct val="75000"/>
              <a:buFont typeface="Wingdings" pitchFamily="2" charset="2"/>
              <a:buChar char="n"/>
            </a:pPr>
            <a:r>
              <a:rPr lang="en-US" dirty="0">
                <a:effectLst/>
                <a:ea typeface="+mn-ea"/>
                <a:cs typeface="+mn-cs"/>
              </a:rPr>
              <a:t>V. 24</a:t>
            </a:r>
          </a:p>
          <a:p>
            <a:pPr marL="914400" lvl="1" indent="-457200">
              <a:spcBef>
                <a:spcPts val="0"/>
              </a:spcBef>
              <a:spcAft>
                <a:spcPts val="3600"/>
              </a:spcAft>
              <a:buSzPct val="100000"/>
              <a:buFont typeface="Courier New" panose="02070309020205020404" pitchFamily="49" charset="0"/>
              <a:buChar char="­"/>
            </a:pPr>
            <a:r>
              <a:rPr lang="en-US" dirty="0">
                <a:effectLst/>
              </a:rPr>
              <a:t>A Ten King Confederacy</a:t>
            </a:r>
          </a:p>
          <a:p>
            <a:pPr marL="914400" lvl="1" indent="-457200">
              <a:spcBef>
                <a:spcPts val="0"/>
              </a:spcBef>
              <a:spcAft>
                <a:spcPts val="3600"/>
              </a:spcAft>
              <a:buSzPct val="100000"/>
              <a:buFont typeface="Courier New" panose="02070309020205020404" pitchFamily="49" charset="0"/>
              <a:buChar char="­"/>
            </a:pPr>
            <a:r>
              <a:rPr lang="en-US" dirty="0">
                <a:effectLst/>
              </a:rPr>
              <a:t>A Revived Roman Empire</a:t>
            </a:r>
          </a:p>
          <a:p>
            <a:pPr marL="914400" lvl="1" indent="-457200">
              <a:spcBef>
                <a:spcPts val="0"/>
              </a:spcBef>
              <a:spcAft>
                <a:spcPts val="3600"/>
              </a:spcAft>
              <a:buSzPct val="100000"/>
              <a:buFont typeface="Courier New" panose="02070309020205020404" pitchFamily="49" charset="0"/>
              <a:buChar char="­"/>
            </a:pPr>
            <a:r>
              <a:rPr lang="en-US" dirty="0">
                <a:effectLst/>
              </a:rPr>
              <a:t>EEC or ECM / European Common Market?</a:t>
            </a:r>
          </a:p>
          <a:p>
            <a:pPr marL="914400" lvl="1" indent="-457200">
              <a:spcBef>
                <a:spcPts val="0"/>
              </a:spcBef>
              <a:spcAft>
                <a:spcPts val="3600"/>
              </a:spcAft>
              <a:buSzPct val="100000"/>
              <a:buFont typeface="Courier New" panose="02070309020205020404" pitchFamily="49" charset="0"/>
              <a:buChar char="­"/>
            </a:pPr>
            <a:r>
              <a:rPr lang="en-US" dirty="0">
                <a:effectLst/>
              </a:rPr>
              <a:t>The Antichrist Will Subdue 3 Kings</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Font typeface="Wingdings" pitchFamily="2" charset="2"/>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lstStyle/>
          <a:p>
            <a:pPr algn="ctr" eaLnBrk="1" hangingPunct="1"/>
            <a:r>
              <a:rPr lang="en-US" altLang="en-US" sz="4000"/>
              <a:t>Synthetic Outline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sz="3100" b="1" u="sng" dirty="0">
                <a:solidFill>
                  <a:srgbClr val="FFFFCC"/>
                </a:solidFill>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179421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487922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When Will the Rapture Take Place Relative to the Tribulation Period?</a:t>
            </a:r>
          </a:p>
        </p:txBody>
      </p:sp>
      <p:sp>
        <p:nvSpPr>
          <p:cNvPr id="19459" name="Rectangle 3"/>
          <p:cNvSpPr>
            <a:spLocks noGrp="1" noChangeArrowheads="1"/>
          </p:cNvSpPr>
          <p:nvPr>
            <p:ph type="body" idx="1"/>
          </p:nvPr>
        </p:nvSpPr>
        <p:spPr>
          <a:xfrm>
            <a:off x="998765" y="1600200"/>
            <a:ext cx="7146471" cy="3581400"/>
          </a:xfrm>
        </p:spPr>
        <p:txBody>
          <a:bodyPr/>
          <a:lstStyle/>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Pre-tribulation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Mid-tribulation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Post-tribulation rapture theory</a:t>
            </a:r>
          </a:p>
          <a:p>
            <a:pPr marL="684213" indent="-684213" eaLnBrk="1" hangingPunct="1">
              <a:spcBef>
                <a:spcPts val="0"/>
              </a:spcBef>
              <a:spcAft>
                <a:spcPts val="2400"/>
              </a:spcAft>
              <a:buClr>
                <a:srgbClr val="66FFFF"/>
              </a:buClr>
              <a:buSzPct val="100000"/>
              <a:buFont typeface="+mj-lt"/>
              <a:buAutoNum type="romanUcPeriod"/>
              <a:defRPr/>
            </a:pPr>
            <a:r>
              <a:rPr lang="en-US" sz="3600" dirty="0">
                <a:effectLst>
                  <a:outerShdw blurRad="38100" dist="38100" dir="2700000" algn="tl">
                    <a:srgbClr val="000000">
                      <a:alpha val="43137"/>
                    </a:srgbClr>
                  </a:outerShdw>
                </a:effectLst>
                <a:cs typeface="Calibri" panose="020F0502020204030204" pitchFamily="34" charset="0"/>
              </a:rPr>
              <a:t> Pre-wrath rapture theory</a:t>
            </a:r>
          </a:p>
        </p:txBody>
      </p:sp>
    </p:spTree>
    <p:extLst>
      <p:ext uri="{BB962C8B-B14F-4D97-AF65-F5344CB8AC3E}">
        <p14:creationId xmlns:p14="http://schemas.microsoft.com/office/powerpoint/2010/main" val="29838653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674571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76600" y="914400"/>
            <a:ext cx="5638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600" dirty="0">
                <a:latin typeface="Calibri" panose="020F0502020204030204" pitchFamily="34" charset="0"/>
                <a:cs typeface="Calibri" panose="020F0502020204030204" pitchFamily="34" charset="0"/>
              </a:rPr>
              <a:t>“I personally do not believe that by the year 2020, any credible person will be teaching the secret pre-trib. rapture doctrine. I think the events that are coming in the next five years will utterly destroy the doctrine.”	</a:t>
            </a:r>
          </a:p>
          <a:p>
            <a:pPr algn="r" eaLnBrk="1" hangingPunct="1"/>
            <a:r>
              <a:rPr lang="en-US" altLang="en-US" sz="3600" dirty="0">
                <a:latin typeface="Calibri" panose="020F0502020204030204" pitchFamily="34" charset="0"/>
                <a:cs typeface="Calibri" panose="020F0502020204030204" pitchFamily="34" charset="0"/>
              </a:rPr>
              <a:t>--Rick Wiles</a:t>
            </a:r>
            <a:br>
              <a:rPr lang="en-US" altLang="en-US" dirty="0"/>
            </a:br>
            <a:endParaRPr lang="en-US" altLang="en-US" dirty="0"/>
          </a:p>
        </p:txBody>
      </p:sp>
      <p:sp>
        <p:nvSpPr>
          <p:cNvPr id="19459" name="TextBox 3"/>
          <p:cNvSpPr txBox="1">
            <a:spLocks noChangeArrowheads="1"/>
          </p:cNvSpPr>
          <p:nvPr/>
        </p:nvSpPr>
        <p:spPr bwMode="auto">
          <a:xfrm>
            <a:off x="495300" y="6336268"/>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hlinkClick r:id="rId2" tooltip="http://www.wnd.com/2015/08/is-everything-you-know-about-second-coming-wrong/&#10;CTRL + Click to follow link"/>
              </a:rPr>
              <a:t>http://www.wnd.com/2015/08/is-everything-you-know-about-second-coming-wrong/</a:t>
            </a:r>
            <a:r>
              <a:rPr lang="en-US" altLang="en-US" sz="1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066800"/>
            <a:ext cx="2958715" cy="2362200"/>
          </a:xfrm>
          <a:prstGeom prst="rect">
            <a:avLst/>
          </a:prstGeom>
        </p:spPr>
      </p:pic>
    </p:spTree>
    <p:extLst>
      <p:ext uri="{BB962C8B-B14F-4D97-AF65-F5344CB8AC3E}">
        <p14:creationId xmlns:p14="http://schemas.microsoft.com/office/powerpoint/2010/main" val="158897573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22240444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258377404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1143000"/>
          </a:xfrm>
        </p:spPr>
        <p:txBody>
          <a:bodyPr/>
          <a:lstStyle/>
          <a:p>
            <a:pPr algn="ctr" eaLnBrk="1" hangingPunct="1"/>
            <a:r>
              <a:rPr lang="en-US" altLang="en-US" sz="4000" dirty="0">
                <a:latin typeface="Calibri" panose="020F0502020204030204" pitchFamily="34" charset="0"/>
                <a:cs typeface="Calibri" panose="020F0502020204030204" pitchFamily="34" charset="0"/>
              </a:rPr>
              <a:t>Pretribulationism is not Escapism</a:t>
            </a:r>
          </a:p>
        </p:txBody>
      </p:sp>
      <p:sp>
        <p:nvSpPr>
          <p:cNvPr id="24579" name="Rectangle 3"/>
          <p:cNvSpPr>
            <a:spLocks noGrp="1" noChangeArrowheads="1"/>
          </p:cNvSpPr>
          <p:nvPr>
            <p:ph type="body" idx="1"/>
          </p:nvPr>
        </p:nvSpPr>
        <p:spPr>
          <a:xfrm>
            <a:off x="1073547" y="1600200"/>
            <a:ext cx="6996906" cy="4460875"/>
          </a:xfrm>
        </p:spPr>
        <p:txBody>
          <a:bodyPr/>
          <a:lstStyle/>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Trials (John 16:33)</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Man’s wrath (2 Tim 3:12)</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Satan’s wrath (Ephesians 6:11-12)</a:t>
            </a:r>
          </a:p>
          <a:p>
            <a:pPr marL="457200" indent="-457200" eaLnBrk="1" hangingPunct="1">
              <a:spcBef>
                <a:spcPts val="0"/>
              </a:spcBef>
              <a:spcAft>
                <a:spcPts val="3600"/>
              </a:spcAft>
              <a:defRPr/>
            </a:pPr>
            <a:r>
              <a:rPr lang="en-US" sz="3600" dirty="0">
                <a:latin typeface="Calibri" panose="020F0502020204030204" pitchFamily="34" charset="0"/>
                <a:cs typeface="Calibri" panose="020F0502020204030204" pitchFamily="34" charset="0"/>
              </a:rPr>
              <a:t>World’s wrath (John 15:18-19)</a:t>
            </a:r>
          </a:p>
        </p:txBody>
      </p:sp>
    </p:spTree>
    <p:extLst>
      <p:ext uri="{BB962C8B-B14F-4D97-AF65-F5344CB8AC3E}">
        <p14:creationId xmlns:p14="http://schemas.microsoft.com/office/powerpoint/2010/main" val="387839333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When is the Rapture? Seven Arguments Favoring the Pre-Tribulation View</a:t>
            </a:r>
          </a:p>
        </p:txBody>
      </p:sp>
      <p:sp>
        <p:nvSpPr>
          <p:cNvPr id="21507" name="Rectangle 3"/>
          <p:cNvSpPr>
            <a:spLocks noGrp="1" noChangeArrowheads="1"/>
          </p:cNvSpPr>
          <p:nvPr>
            <p:ph type="body" idx="1"/>
          </p:nvPr>
        </p:nvSpPr>
        <p:spPr>
          <a:xfrm>
            <a:off x="38100" y="1219200"/>
            <a:ext cx="9067800" cy="5562600"/>
          </a:xfrm>
        </p:spPr>
        <p:txBody>
          <a:bodyPr/>
          <a:lstStyle/>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a:t>
            </a:r>
            <a:r>
              <a:rPr lang="en-US" sz="2800" dirty="0" err="1">
                <a:effectLst>
                  <a:outerShdw blurRad="38100" dist="38100" dir="2700000" algn="tl">
                    <a:srgbClr val="000000">
                      <a:alpha val="43137"/>
                    </a:srgbClr>
                  </a:outerShdw>
                </a:effectLst>
                <a:cs typeface="Calibri" panose="020F0502020204030204" pitchFamily="34" charset="0"/>
              </a:rPr>
              <a:t>Jer</a:t>
            </a:r>
            <a:r>
              <a:rPr lang="en-US" sz="2800" dirty="0">
                <a:effectLst>
                  <a:outerShdw blurRad="38100" dist="38100" dir="2700000" algn="tl">
                    <a:srgbClr val="000000">
                      <a:alpha val="43137"/>
                    </a:srgbClr>
                  </a:outerShdw>
                </a:effectLst>
                <a:cs typeface="Calibri" panose="020F0502020204030204" pitchFamily="34" charset="0"/>
              </a:rPr>
              <a:t> 30:7; Dan 9:24)</a:t>
            </a:r>
          </a:p>
          <a:p>
            <a:pPr marL="571500" indent="-571500" eaLnBrk="1" hangingPunct="1">
              <a:spcBef>
                <a:spcPts val="0"/>
              </a:spcBef>
              <a:spcAft>
                <a:spcPts val="900"/>
              </a:spcAft>
              <a:buClr>
                <a:srgbClr val="66FFFF"/>
              </a:buClr>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rPr>
              <a:t>No biblical reference to the church on earth during the Tribulation period (Rev 4-22)</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Rapture is imminent (1 Cor 15:51; 1 Thess 4:15)</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571500" indent="-571500" eaLnBrk="1" hangingPunct="1">
              <a:spcBef>
                <a:spcPts val="0"/>
              </a:spcBef>
              <a:spcAft>
                <a:spcPts val="9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p>
        </p:txBody>
      </p:sp>
    </p:spTree>
    <p:extLst>
      <p:ext uri="{BB962C8B-B14F-4D97-AF65-F5344CB8AC3E}">
        <p14:creationId xmlns:p14="http://schemas.microsoft.com/office/powerpoint/2010/main" val="42876565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838" y="163513"/>
            <a:ext cx="8743950" cy="4862512"/>
          </a:xfrm>
          <a:prstGeom prst="rect">
            <a:avLst/>
          </a:prstGeom>
          <a:noFill/>
          <a:ln w="28575">
            <a:noFill/>
            <a:miter lim="800000"/>
            <a:headEnd/>
            <a:tailEnd/>
          </a:ln>
        </p:spPr>
        <p:txBody>
          <a:bodyPr>
            <a:spAutoFit/>
          </a:bodyPr>
          <a:lstStyle/>
          <a:p>
            <a:pPr algn="ctr">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7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93196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5142130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 y="2286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1149162532"/>
                    </a:ext>
                  </a:extLst>
                </a:gridCol>
                <a:gridCol w="4419600">
                  <a:extLst>
                    <a:ext uri="{9D8B030D-6E8A-4147-A177-3AD203B41FA5}">
                      <a16:colId xmlns:a16="http://schemas.microsoft.com/office/drawing/2014/main" val="2962285687"/>
                    </a:ext>
                  </a:extLst>
                </a:gridCol>
              </a:tblGrid>
              <a:tr h="981144">
                <a:tc gridSpan="2">
                  <a:txBody>
                    <a:bodyPr/>
                    <a:lstStyle/>
                    <a:p>
                      <a:pPr algn="ctr">
                        <a:spcBef>
                          <a:spcPts val="600"/>
                        </a:spcBef>
                        <a:spcAft>
                          <a:spcPts val="600"/>
                        </a:spcAft>
                      </a:pPr>
                      <a:r>
                        <a:rPr lang="en-US" sz="3600" b="0" noProof="0" dirty="0">
                          <a:solidFill>
                            <a:srgbClr val="00FFFF"/>
                          </a:solidFill>
                          <a:effectLst/>
                          <a:latin typeface="Calibri" panose="020F0502020204030204" pitchFamily="34" charset="0"/>
                          <a:ea typeface="+mj-ea"/>
                          <a:cs typeface="+mj-cs"/>
                        </a:rPr>
                        <a:t>Distinctions Between 144,000 &amp; Multitude</a:t>
                      </a:r>
                      <a:endParaRPr lang="en-US" sz="3600" b="0" dirty="0">
                        <a:solidFill>
                          <a:srgbClr val="00FFFF"/>
                        </a:solidFill>
                        <a:effectLst/>
                        <a:latin typeface="Calibri" panose="020F0502020204030204" pitchFamily="34" charset="0"/>
                        <a:ea typeface="+mj-ea"/>
                        <a:cs typeface="+mj-cs"/>
                      </a:endParaRPr>
                    </a:p>
                  </a:txBody>
                  <a:tcPr anchor="ctr"/>
                </a:tc>
                <a:tc hMerge="1">
                  <a:txBody>
                    <a:bodyPr/>
                    <a:lstStyle/>
                    <a:p>
                      <a:endParaRPr lang="en-US" dirty="0"/>
                    </a:p>
                  </a:txBody>
                  <a:tcPr/>
                </a:tc>
                <a:extLst>
                  <a:ext uri="{0D108BD9-81ED-4DB2-BD59-A6C34878D82A}">
                    <a16:rowId xmlns:a16="http://schemas.microsoft.com/office/drawing/2014/main" val="3529848444"/>
                  </a:ext>
                </a:extLst>
              </a:tr>
              <a:tr h="79426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REVELATION 7:1-8</a:t>
                      </a:r>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REVELATION 7:9-17</a:t>
                      </a:r>
                    </a:p>
                  </a:txBody>
                  <a:tcPr anchor="ctr"/>
                </a:tc>
                <a:extLst>
                  <a:ext uri="{0D108BD9-81ED-4DB2-BD59-A6C34878D82A}">
                    <a16:rowId xmlns:a16="http://schemas.microsoft.com/office/drawing/2014/main" val="4199846802"/>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Numbered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Innumerable</a:t>
                      </a:r>
                    </a:p>
                  </a:txBody>
                  <a:tcPr anchor="ctr"/>
                </a:tc>
                <a:extLst>
                  <a:ext uri="{0D108BD9-81ED-4DB2-BD59-A6C34878D82A}">
                    <a16:rowId xmlns:a16="http://schemas.microsoft.com/office/drawing/2014/main" val="1062385765"/>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Jews</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All nations</a:t>
                      </a:r>
                    </a:p>
                  </a:txBody>
                  <a:tcPr anchor="ctr"/>
                </a:tc>
                <a:extLst>
                  <a:ext uri="{0D108BD9-81ED-4DB2-BD59-A6C34878D82A}">
                    <a16:rowId xmlns:a16="http://schemas.microsoft.com/office/drawing/2014/main" val="571592761"/>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Slain</a:t>
                      </a:r>
                    </a:p>
                  </a:txBody>
                  <a:tcPr anchor="ctr"/>
                </a:tc>
                <a:extLst>
                  <a:ext uri="{0D108BD9-81ED-4DB2-BD59-A6C34878D82A}">
                    <a16:rowId xmlns:a16="http://schemas.microsoft.com/office/drawing/2014/main" val="1898418030"/>
                  </a:ext>
                </a:extLst>
              </a:tr>
              <a:tr h="1448356">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Sealed before the Tribulation</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Converted out of the Tribulation</a:t>
                      </a:r>
                    </a:p>
                  </a:txBody>
                  <a:tcPr anchor="ctr"/>
                </a:tc>
                <a:extLst>
                  <a:ext uri="{0D108BD9-81ED-4DB2-BD59-A6C34878D82A}">
                    <a16:rowId xmlns:a16="http://schemas.microsoft.com/office/drawing/2014/main" val="1600638887"/>
                  </a:ext>
                </a:extLst>
              </a:tr>
              <a:tr h="794260">
                <a:tc gridSpan="2">
                  <a:txBody>
                    <a:bodyPr/>
                    <a:lstStyle/>
                    <a:p>
                      <a:pPr algn="ctr">
                        <a:spcBef>
                          <a:spcPts val="600"/>
                        </a:spcBef>
                        <a:spcAft>
                          <a:spcPts val="600"/>
                        </a:spcAft>
                      </a:pPr>
                      <a:r>
                        <a:rPr lang="en-US" sz="2000" b="0" dirty="0">
                          <a:solidFill>
                            <a:schemeClr val="bg2"/>
                          </a:solidFill>
                          <a:effectLst/>
                          <a:latin typeface="Calibri" panose="020F0502020204030204" pitchFamily="34" charset="0"/>
                          <a:cs typeface="Calibri" panose="020F0502020204030204" pitchFamily="34" charset="0"/>
                        </a:rPr>
                        <a:t>Hitchcock and Ice, The Truth Behind Left Behind, 77</a:t>
                      </a:r>
                    </a:p>
                  </a:txBody>
                  <a:tcPr anchor="ctr"/>
                </a:tc>
                <a:tc hMerge="1">
                  <a:txBody>
                    <a:bodyPr/>
                    <a:lstStyle/>
                    <a:p>
                      <a:endParaRPr lang="en-US" dirty="0"/>
                    </a:p>
                  </a:txBody>
                  <a:tcPr/>
                </a:tc>
                <a:extLst>
                  <a:ext uri="{0D108BD9-81ED-4DB2-BD59-A6C34878D82A}">
                    <a16:rowId xmlns:a16="http://schemas.microsoft.com/office/drawing/2014/main" val="1311014673"/>
                  </a:ext>
                </a:extLst>
              </a:tr>
            </a:tbl>
          </a:graphicData>
        </a:graphic>
      </p:graphicFrame>
    </p:spTree>
    <p:extLst>
      <p:ext uri="{BB962C8B-B14F-4D97-AF65-F5344CB8AC3E}">
        <p14:creationId xmlns:p14="http://schemas.microsoft.com/office/powerpoint/2010/main" val="14058552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dirty="0">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234363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0" y="1143000"/>
            <a:ext cx="9144000" cy="54102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25</a:t>
            </a:r>
          </a:p>
          <a:p>
            <a:pPr marL="914400" lvl="1" indent="-457200">
              <a:spcBef>
                <a:spcPts val="0"/>
              </a:spcBef>
              <a:spcAft>
                <a:spcPts val="3000"/>
              </a:spcAft>
              <a:buSzPct val="100000"/>
              <a:buFont typeface="Courier New" panose="02070309020205020404" pitchFamily="49" charset="0"/>
              <a:buChar char="­"/>
            </a:pPr>
            <a:r>
              <a:rPr lang="en-US" dirty="0">
                <a:effectLst/>
              </a:rPr>
              <a:t>His Boasting Mouth (Dan. 7:8,11,20; Rev 13:5-6)</a:t>
            </a:r>
          </a:p>
          <a:p>
            <a:pPr marL="914400" lvl="1" indent="-457200">
              <a:spcBef>
                <a:spcPts val="0"/>
              </a:spcBef>
              <a:spcAft>
                <a:spcPts val="3000"/>
              </a:spcAft>
              <a:buSzPct val="100000"/>
              <a:buFont typeface="Courier New" panose="02070309020205020404" pitchFamily="49" charset="0"/>
              <a:buChar char="­"/>
            </a:pPr>
            <a:r>
              <a:rPr lang="en-US" dirty="0">
                <a:effectLst/>
              </a:rPr>
              <a:t>Persecution Of The Saints (Rev. 6:9-11; 13:7, 17:6; Matt. 24:9)</a:t>
            </a:r>
          </a:p>
          <a:p>
            <a:pPr marL="914400" lvl="1" indent="-457200">
              <a:spcBef>
                <a:spcPts val="0"/>
              </a:spcBef>
              <a:spcAft>
                <a:spcPts val="3000"/>
              </a:spcAft>
              <a:buSzPct val="100000"/>
              <a:buFont typeface="Courier New" panose="02070309020205020404" pitchFamily="49" charset="0"/>
              <a:buChar char="­"/>
            </a:pPr>
            <a:r>
              <a:rPr lang="en-US" dirty="0">
                <a:effectLst/>
              </a:rPr>
              <a:t>The Creation of a New System</a:t>
            </a:r>
          </a:p>
          <a:p>
            <a:pPr marL="914400" lvl="1" indent="-457200">
              <a:spcBef>
                <a:spcPts val="0"/>
              </a:spcBef>
              <a:spcAft>
                <a:spcPts val="3000"/>
              </a:spcAft>
              <a:buSzPct val="100000"/>
              <a:buFont typeface="Courier New" panose="02070309020205020404" pitchFamily="49" charset="0"/>
              <a:buChar char="­"/>
            </a:pPr>
            <a:r>
              <a:rPr lang="en-US" b="1" u="sng" dirty="0">
                <a:solidFill>
                  <a:srgbClr val="FFFFCC"/>
                </a:solidFill>
                <a:effectLst/>
              </a:rPr>
              <a:t>Three And A Half Years (Dan. 9:27, 12:7; Rev. 12:6, 14; 13:5)</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128334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4" y="0"/>
            <a:ext cx="9053212" cy="5943600"/>
          </a:xfrm>
          <a:prstGeom prst="rect">
            <a:avLst/>
          </a:prstGeom>
        </p:spPr>
      </p:pic>
    </p:spTree>
    <p:extLst>
      <p:ext uri="{BB962C8B-B14F-4D97-AF65-F5344CB8AC3E}">
        <p14:creationId xmlns:p14="http://schemas.microsoft.com/office/powerpoint/2010/main" val="24536810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EE1F0-4E73-4CA6-B7F7-39947AC55209}"/>
              </a:ext>
            </a:extLst>
          </p:cNvPr>
          <p:cNvPicPr>
            <a:picLocks noChangeAspect="1"/>
          </p:cNvPicPr>
          <p:nvPr/>
        </p:nvPicPr>
        <p:blipFill>
          <a:blip r:embed="rId2"/>
          <a:stretch>
            <a:fillRect/>
          </a:stretch>
        </p:blipFill>
        <p:spPr>
          <a:xfrm>
            <a:off x="259814" y="838200"/>
            <a:ext cx="8686416" cy="4876800"/>
          </a:xfrm>
          <a:prstGeom prst="rect">
            <a:avLst/>
          </a:prstGeom>
        </p:spPr>
      </p:pic>
    </p:spTree>
    <p:extLst>
      <p:ext uri="{BB962C8B-B14F-4D97-AF65-F5344CB8AC3E}">
        <p14:creationId xmlns:p14="http://schemas.microsoft.com/office/powerpoint/2010/main" val="408664126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457200" y="1143000"/>
            <a:ext cx="8458200" cy="4953000"/>
          </a:xfrm>
          <a:noFill/>
        </p:spPr>
        <p:txBody>
          <a:bodyPr/>
          <a:lstStyle/>
          <a:p>
            <a:pPr marL="457200" lvl="1" indent="-457200">
              <a:spcBef>
                <a:spcPts val="0"/>
              </a:spcBef>
              <a:spcAft>
                <a:spcPts val="3000"/>
              </a:spcAft>
              <a:buClr>
                <a:schemeClr val="tx2"/>
              </a:buClr>
              <a:buSzPct val="75000"/>
              <a:buFont typeface="Wingdings" pitchFamily="2" charset="2"/>
              <a:buChar char="n"/>
            </a:pPr>
            <a:r>
              <a:rPr lang="en-US" dirty="0">
                <a:effectLst/>
                <a:ea typeface="+mn-ea"/>
                <a:cs typeface="+mn-cs"/>
              </a:rPr>
              <a:t>V. 26 </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Destroys the Little Horn</a:t>
            </a:r>
          </a:p>
          <a:p>
            <a:pPr marL="914400" lvl="1" indent="-457200">
              <a:spcBef>
                <a:spcPts val="0"/>
              </a:spcBef>
              <a:spcAft>
                <a:spcPts val="3000"/>
              </a:spcAft>
              <a:buSzPct val="100000"/>
              <a:buFont typeface="Courier New" panose="02070309020205020404" pitchFamily="49" charset="0"/>
              <a:buChar char="­"/>
            </a:pPr>
            <a:r>
              <a:rPr lang="en-US" dirty="0">
                <a:effectLst/>
              </a:rPr>
              <a:t>The Ancient of Days is God the Father</a:t>
            </a:r>
          </a:p>
          <a:p>
            <a:pPr marL="914400" lvl="1" indent="-457200">
              <a:spcBef>
                <a:spcPts val="0"/>
              </a:spcBef>
              <a:spcAft>
                <a:spcPts val="3000"/>
              </a:spcAft>
              <a:buSzPct val="100000"/>
              <a:buFont typeface="Courier New" panose="02070309020205020404" pitchFamily="49" charset="0"/>
              <a:buChar char="­"/>
            </a:pPr>
            <a:r>
              <a:rPr lang="en-US" dirty="0">
                <a:effectLst/>
              </a:rPr>
              <a:t>Dan. 9:27; 2 Thess. 2:8; Rev. 19:20</a:t>
            </a:r>
          </a:p>
          <a:p>
            <a:pPr marL="914400" lvl="1" indent="-457200">
              <a:spcBef>
                <a:spcPts val="0"/>
              </a:spcBef>
              <a:spcAft>
                <a:spcPts val="3000"/>
              </a:spcAft>
              <a:buSzPct val="100000"/>
              <a:buFont typeface="Courier New" panose="02070309020205020404" pitchFamily="49" charset="0"/>
              <a:buChar char="­"/>
            </a:pPr>
            <a:r>
              <a:rPr lang="en-US" dirty="0">
                <a:effectLst/>
              </a:rPr>
              <a:t>Antichrist’s Rise and Fall</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09653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p:nvPr>
        </p:nvSpPr>
        <p:spPr>
          <a:xfrm>
            <a:off x="2438400" y="228600"/>
            <a:ext cx="4267200" cy="736600"/>
          </a:xfrm>
        </p:spPr>
        <p:txBody>
          <a:bodyPr/>
          <a:lstStyle/>
          <a:p>
            <a:pPr algn="ctr" eaLnBrk="1" hangingPunct="1"/>
            <a:r>
              <a:rPr lang="en-US" altLang="en-US" sz="4000"/>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2457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5381625"/>
            <a:ext cx="3546475" cy="137160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19450" y="228600"/>
            <a:ext cx="2705100" cy="838200"/>
          </a:xfrm>
        </p:spPr>
        <p:txBody>
          <a:bodyPr/>
          <a:lstStyle/>
          <a:p>
            <a:pPr algn="ctr" eaLnBrk="1" hangingPunct="1"/>
            <a:r>
              <a:rPr lang="en-US" altLang="en-US" dirty="0"/>
              <a:t>6 Empires</a:t>
            </a:r>
          </a:p>
        </p:txBody>
      </p:sp>
      <p:sp>
        <p:nvSpPr>
          <p:cNvPr id="19462" name="Rectangle 3"/>
          <p:cNvSpPr>
            <a:spLocks noGrp="1" noChangeArrowheads="1"/>
          </p:cNvSpPr>
          <p:nvPr>
            <p:ph type="body" idx="4294967295"/>
          </p:nvPr>
        </p:nvSpPr>
        <p:spPr>
          <a:xfrm>
            <a:off x="1143000" y="1600200"/>
            <a:ext cx="6858000" cy="4724400"/>
          </a:xfrm>
        </p:spPr>
        <p:txBody>
          <a:bodyPr/>
          <a:lstStyle/>
          <a:p>
            <a:pPr marL="457200" indent="-457200" eaLnBrk="1" hangingPunct="1">
              <a:spcBef>
                <a:spcPts val="0"/>
              </a:spcBef>
              <a:spcAft>
                <a:spcPts val="2400"/>
              </a:spcAft>
              <a:defRPr/>
            </a:pPr>
            <a:r>
              <a:rPr lang="en-US" altLang="en-US" dirty="0"/>
              <a:t>Babylon (2:36-38) 605-539 BC</a:t>
            </a:r>
          </a:p>
          <a:p>
            <a:pPr marL="457200" indent="-457200" eaLnBrk="1" hangingPunct="1">
              <a:spcBef>
                <a:spcPts val="0"/>
              </a:spcBef>
              <a:spcAft>
                <a:spcPts val="2400"/>
              </a:spcAft>
              <a:defRPr/>
            </a:pPr>
            <a:r>
              <a:rPr lang="en-US" altLang="en-US" dirty="0"/>
              <a:t>Media-Persia (2:39a) 539-331 BC</a:t>
            </a:r>
          </a:p>
          <a:p>
            <a:pPr marL="457200" indent="-457200" eaLnBrk="1" hangingPunct="1">
              <a:spcBef>
                <a:spcPts val="0"/>
              </a:spcBef>
              <a:spcAft>
                <a:spcPts val="2400"/>
              </a:spcAft>
              <a:defRPr/>
            </a:pPr>
            <a:r>
              <a:rPr lang="en-US" altLang="en-US" dirty="0"/>
              <a:t>Greece (2:39b) 331-63 BC</a:t>
            </a:r>
          </a:p>
          <a:p>
            <a:pPr marL="457200" indent="-457200" eaLnBrk="1" hangingPunct="1">
              <a:spcBef>
                <a:spcPts val="0"/>
              </a:spcBef>
              <a:spcAft>
                <a:spcPts val="2400"/>
              </a:spcAft>
              <a:defRPr/>
            </a:pPr>
            <a:r>
              <a:rPr lang="en-US" altLang="en-US" dirty="0"/>
              <a:t>Rome I (2:40) 63 BC – 70 AD</a:t>
            </a:r>
          </a:p>
          <a:p>
            <a:pPr marL="457200" indent="-457200" eaLnBrk="1" hangingPunct="1">
              <a:spcBef>
                <a:spcPts val="0"/>
              </a:spcBef>
              <a:spcAft>
                <a:spcPts val="2400"/>
              </a:spcAft>
              <a:defRPr/>
            </a:pPr>
            <a:r>
              <a:rPr lang="en-US" altLang="en-US" dirty="0"/>
              <a:t>Rome II (2:41-43) Tribulation</a:t>
            </a:r>
          </a:p>
          <a:p>
            <a:pPr marL="457200" indent="-457200" eaLnBrk="1" hangingPunct="1">
              <a:spcBef>
                <a:spcPts val="0"/>
              </a:spcBef>
              <a:spcAft>
                <a:spcPts val="2400"/>
              </a:spcAft>
              <a:defRPr/>
            </a:pPr>
            <a:r>
              <a:rPr lang="en-US" altLang="en-US" dirty="0"/>
              <a:t>Kingdom (2:44-45) After 2</a:t>
            </a:r>
            <a:r>
              <a:rPr lang="en-US" altLang="en-US" baseline="30000" dirty="0"/>
              <a:t>nd</a:t>
            </a:r>
            <a:r>
              <a:rPr lang="en-US" altLang="en-US" dirty="0"/>
              <a:t> Coming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41039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17902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An eternal kingdom</a:t>
            </a:r>
          </a:p>
          <a:p>
            <a:pPr marL="914400" lvl="1" indent="-457200">
              <a:spcBef>
                <a:spcPts val="0"/>
              </a:spcBef>
              <a:spcAft>
                <a:spcPts val="1200"/>
              </a:spcAft>
              <a:buSzPct val="100000"/>
              <a:buFont typeface="Courier New" panose="02070309020205020404" pitchFamily="49" charset="0"/>
              <a:buChar char="­"/>
            </a:pPr>
            <a:r>
              <a:rPr lang="en-US" dirty="0">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2117807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990600"/>
            <a:ext cx="7620000" cy="5715000"/>
          </a:xfrm>
          <a:noFill/>
        </p:spPr>
        <p:txBody>
          <a:bodyPr/>
          <a:lstStyle/>
          <a:p>
            <a:pPr marL="457200" lvl="1" indent="-457200">
              <a:spcBef>
                <a:spcPts val="0"/>
              </a:spcBef>
              <a:spcAft>
                <a:spcPts val="1200"/>
              </a:spcAft>
              <a:buClr>
                <a:schemeClr val="tx2"/>
              </a:buClr>
              <a:buSzPct val="75000"/>
              <a:buFont typeface="Wingdings" pitchFamily="2" charset="2"/>
              <a:buChar char="n"/>
            </a:pPr>
            <a:r>
              <a:rPr lang="en-US" dirty="0">
                <a:effectLst/>
                <a:ea typeface="+mn-ea"/>
                <a:cs typeface="+mn-cs"/>
              </a:rPr>
              <a:t>V. 27</a:t>
            </a:r>
          </a:p>
          <a:p>
            <a:pPr marL="914400" lvl="1" indent="-457200">
              <a:spcBef>
                <a:spcPts val="0"/>
              </a:spcBef>
              <a:spcAft>
                <a:spcPts val="1200"/>
              </a:spcAft>
              <a:buSzPct val="100000"/>
              <a:buFont typeface="Courier New" panose="02070309020205020404" pitchFamily="49" charset="0"/>
              <a:buChar char="­"/>
            </a:pPr>
            <a:r>
              <a:rPr lang="en-US" dirty="0">
                <a:effectLst/>
              </a:rPr>
              <a:t>The Millennium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Rev. 11:15; Dan. 2:44-45</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Six Kingdoms?</a:t>
            </a:r>
          </a:p>
          <a:p>
            <a:pPr marL="914400" lvl="1" indent="-457200">
              <a:spcBef>
                <a:spcPts val="0"/>
              </a:spcBef>
              <a:spcAft>
                <a:spcPts val="1200"/>
              </a:spcAft>
              <a:buSzPct val="100000"/>
              <a:buFont typeface="Courier New" panose="02070309020205020404" pitchFamily="49" charset="0"/>
              <a:buChar char="­"/>
            </a:pPr>
            <a:r>
              <a:rPr lang="en-US" dirty="0">
                <a:effectLst/>
              </a:rPr>
              <a:t>The saints receive the kingdom</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Judah’s Focus</a:t>
            </a:r>
          </a:p>
          <a:p>
            <a:pPr marL="1371600" lvl="2" indent="-457200">
              <a:spcBef>
                <a:spcPts val="0"/>
              </a:spcBef>
              <a:spcAft>
                <a:spcPts val="1200"/>
              </a:spcAft>
              <a:buClr>
                <a:srgbClr val="92D050"/>
              </a:buClr>
              <a:buSzPct val="50000"/>
              <a:buFont typeface="Wingdings" panose="05000000000000000000" pitchFamily="2" charset="2"/>
              <a:buChar char=""/>
            </a:pPr>
            <a:r>
              <a:rPr lang="en-US" dirty="0">
                <a:effectLst/>
              </a:rPr>
              <a:t>Our Hope</a:t>
            </a:r>
          </a:p>
          <a:p>
            <a:pPr marL="914400" lvl="1" indent="-457200">
              <a:spcBef>
                <a:spcPts val="0"/>
              </a:spcBef>
              <a:spcAft>
                <a:spcPts val="1200"/>
              </a:spcAft>
              <a:buSzPct val="100000"/>
              <a:buFont typeface="Courier New" panose="02070309020205020404" pitchFamily="49" charset="0"/>
              <a:buChar char="­"/>
            </a:pPr>
            <a:r>
              <a:rPr lang="en-US" dirty="0">
                <a:effectLst/>
              </a:rPr>
              <a:t>An eternal kingdom</a:t>
            </a:r>
          </a:p>
          <a:p>
            <a:pPr marL="914400" lvl="1" indent="-457200">
              <a:spcBef>
                <a:spcPts val="0"/>
              </a:spcBef>
              <a:spcAft>
                <a:spcPts val="1200"/>
              </a:spcAft>
              <a:buSzPct val="100000"/>
              <a:buFont typeface="Courier New" panose="02070309020205020404" pitchFamily="49" charset="0"/>
              <a:buChar char="­"/>
            </a:pPr>
            <a:r>
              <a:rPr lang="en-US" b="1" u="sng" dirty="0">
                <a:solidFill>
                  <a:srgbClr val="FFFFCC"/>
                </a:solidFill>
                <a:effectLst/>
              </a:rPr>
              <a:t>Universal service and submission</a:t>
            </a:r>
          </a:p>
        </p:txBody>
      </p:sp>
      <p:sp>
        <p:nvSpPr>
          <p:cNvPr id="4" name="Rectangle 2"/>
          <p:cNvSpPr>
            <a:spLocks noGrp="1" noChangeArrowheads="1"/>
          </p:cNvSpPr>
          <p:nvPr>
            <p:ph type="title" idx="4294967295"/>
          </p:nvPr>
        </p:nvSpPr>
        <p:spPr>
          <a:xfrm>
            <a:off x="685800" y="228600"/>
            <a:ext cx="7772400" cy="762000"/>
          </a:xfrm>
        </p:spPr>
        <p:txBody>
          <a:bodyPr/>
          <a:lstStyle/>
          <a:p>
            <a:pPr algn="ctr"/>
            <a:r>
              <a:rPr lang="en-US" sz="4000" dirty="0"/>
              <a:t>Angelic Interpretation</a:t>
            </a:r>
          </a:p>
        </p:txBody>
      </p:sp>
    </p:spTree>
    <p:extLst>
      <p:ext uri="{BB962C8B-B14F-4D97-AF65-F5344CB8AC3E}">
        <p14:creationId xmlns:p14="http://schemas.microsoft.com/office/powerpoint/2010/main" val="183156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17064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 (NASB)</a:t>
            </a:r>
          </a:p>
          <a:p>
            <a:pPr algn="just">
              <a:spcBef>
                <a:spcPts val="600"/>
              </a:spcBef>
              <a:spcAft>
                <a:spcPts val="600"/>
              </a:spcAft>
            </a:pPr>
            <a:r>
              <a:rPr lang="en-US" sz="27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Lord of hosts, and to celebrate the Feast of Booths. </a:t>
            </a:r>
            <a:r>
              <a:rPr lang="en-US" sz="2700" baseline="30000" dirty="0">
                <a:latin typeface="Calibri" panose="020F0502020204030204" pitchFamily="34" charset="0"/>
                <a:cs typeface="Calibri" panose="020F0502020204030204" pitchFamily="34" charset="0"/>
              </a:rPr>
              <a:t>17</a:t>
            </a:r>
            <a:r>
              <a:rPr lang="en-US" sz="2700" dirty="0">
                <a:latin typeface="Calibri" panose="020F0502020204030204" pitchFamily="34" charset="0"/>
                <a:cs typeface="Calibri" panose="020F0502020204030204" pitchFamily="34" charset="0"/>
              </a:rPr>
              <a:t> And it will be that whichever of the families of the earth does not go up to Jerusalem to worship the King, the Lord of hosts, there will be no rain on them. </a:t>
            </a:r>
            <a:r>
              <a:rPr lang="en-US" sz="2700" baseline="30000" dirty="0">
                <a:latin typeface="Calibri" panose="020F0502020204030204" pitchFamily="34" charset="0"/>
                <a:cs typeface="Calibri" panose="020F0502020204030204" pitchFamily="34" charset="0"/>
              </a:rPr>
              <a:t>18</a:t>
            </a:r>
            <a:r>
              <a:rPr lang="en-US" sz="2700" dirty="0">
                <a:latin typeface="Calibri" panose="020F0502020204030204" pitchFamily="34" charset="0"/>
                <a:cs typeface="Calibri" panose="020F0502020204030204" pitchFamily="34" charset="0"/>
              </a:rPr>
              <a:t> If the family of Egypt does not go up or enter, then no rain will fall on them; it will be the plague with which the Lord smites the nations who do not go up to celebrate the Feast of Booths.”</a:t>
            </a:r>
            <a:endParaRPr lang="en-US" alt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2823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b="1" u="sng" dirty="0">
                <a:solidFill>
                  <a:srgbClr val="FFFFCC"/>
                </a:solidFill>
              </a:rPr>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851904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685800" y="228600"/>
            <a:ext cx="7772400" cy="1143000"/>
          </a:xfrm>
        </p:spPr>
        <p:txBody>
          <a:bodyPr/>
          <a:lstStyle/>
          <a:p>
            <a:pPr algn="ctr"/>
            <a:r>
              <a:rPr lang="en-US" sz="4000" dirty="0"/>
              <a:t>THE EFFECT ON DANIEL</a:t>
            </a:r>
            <a:br>
              <a:rPr lang="en-US" sz="4000" dirty="0"/>
            </a:br>
            <a:r>
              <a:rPr lang="en-US" sz="3600" dirty="0"/>
              <a:t>V. 28</a:t>
            </a:r>
            <a:endParaRPr lang="en-US" sz="4000" dirty="0"/>
          </a:p>
        </p:txBody>
      </p:sp>
      <p:sp>
        <p:nvSpPr>
          <p:cNvPr id="135171" name="Rectangle 3"/>
          <p:cNvSpPr>
            <a:spLocks noGrp="1" noChangeArrowheads="1"/>
          </p:cNvSpPr>
          <p:nvPr>
            <p:ph type="body" idx="4294967295"/>
          </p:nvPr>
        </p:nvSpPr>
        <p:spPr>
          <a:xfrm>
            <a:off x="1714500" y="1600200"/>
            <a:ext cx="5715000" cy="3200400"/>
          </a:xfrm>
          <a:noFill/>
        </p:spPr>
        <p:txBody>
          <a:bodyPr/>
          <a:lstStyle/>
          <a:p>
            <a:pPr marL="457200" indent="-457200" eaLnBrk="1" hangingPunct="1">
              <a:spcBef>
                <a:spcPts val="0"/>
              </a:spcBef>
              <a:spcAft>
                <a:spcPts val="2400"/>
              </a:spcAft>
              <a:defRPr/>
            </a:pPr>
            <a:r>
              <a:rPr lang="en-US" dirty="0"/>
              <a:t>Daniel is Traumatized</a:t>
            </a:r>
          </a:p>
          <a:p>
            <a:pPr marL="457200" indent="-457200" eaLnBrk="1" hangingPunct="1">
              <a:spcBef>
                <a:spcPts val="0"/>
              </a:spcBef>
              <a:spcAft>
                <a:spcPts val="2400"/>
              </a:spcAft>
              <a:defRPr/>
            </a:pPr>
            <a:r>
              <a:rPr lang="en-US" dirty="0"/>
              <a:t>7:15, 19, 21, 25</a:t>
            </a:r>
          </a:p>
          <a:p>
            <a:pPr marL="457200" indent="-457200" eaLnBrk="1" hangingPunct="1">
              <a:spcBef>
                <a:spcPts val="0"/>
              </a:spcBef>
              <a:spcAft>
                <a:spcPts val="2400"/>
              </a:spcAft>
              <a:defRPr/>
            </a:pPr>
            <a:r>
              <a:rPr lang="en-US" dirty="0"/>
              <a:t>Daniel’s Heart for His People</a:t>
            </a:r>
          </a:p>
          <a:p>
            <a:pPr marL="457200" indent="-457200" eaLnBrk="1" hangingPunct="1">
              <a:spcBef>
                <a:spcPts val="0"/>
              </a:spcBef>
              <a:spcAft>
                <a:spcPts val="2400"/>
              </a:spcAft>
              <a:defRPr/>
            </a:pPr>
            <a:r>
              <a:rPr lang="en-US" dirty="0"/>
              <a:t>8:27</a:t>
            </a:r>
          </a:p>
        </p:txBody>
      </p:sp>
      <p:pic>
        <p:nvPicPr>
          <p:cNvPr id="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lstStyle/>
          <a:p>
            <a:pPr algn="ctr"/>
            <a:r>
              <a:rPr lang="en-US" altLang="en-US" sz="4000" dirty="0"/>
              <a:t>Chapter 7 Outline</a:t>
            </a:r>
          </a:p>
        </p:txBody>
      </p:sp>
      <p:sp>
        <p:nvSpPr>
          <p:cNvPr id="19459" name="Rectangle 3"/>
          <p:cNvSpPr>
            <a:spLocks noGrp="1" noChangeArrowheads="1"/>
          </p:cNvSpPr>
          <p:nvPr>
            <p:ph type="body" idx="1"/>
          </p:nvPr>
        </p:nvSpPr>
        <p:spPr>
          <a:xfrm>
            <a:off x="1257300" y="1143000"/>
            <a:ext cx="67437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dirty="0"/>
              <a:t>The Historical Setting (1)</a:t>
            </a:r>
          </a:p>
          <a:p>
            <a:pPr marL="574675" indent="-574675">
              <a:spcBef>
                <a:spcPct val="0"/>
              </a:spcBef>
              <a:spcAft>
                <a:spcPts val="3600"/>
              </a:spcAft>
              <a:buSzPct val="100000"/>
              <a:buFont typeface="Times New Roman" pitchFamily="18" charset="0"/>
              <a:buAutoNum type="romanUcPeriod"/>
            </a:pPr>
            <a:r>
              <a:rPr lang="en-US" altLang="en-US" dirty="0"/>
              <a:t>The Vision (2-14)</a:t>
            </a:r>
          </a:p>
          <a:p>
            <a:pPr marL="574675" indent="-574675">
              <a:spcBef>
                <a:spcPct val="0"/>
              </a:spcBef>
              <a:spcAft>
                <a:spcPts val="3600"/>
              </a:spcAft>
              <a:buSzPct val="100000"/>
              <a:buFont typeface="Times New Roman" pitchFamily="18" charset="0"/>
              <a:buAutoNum type="romanUcPeriod"/>
            </a:pPr>
            <a:r>
              <a:rPr lang="en-US" altLang="en-US" dirty="0"/>
              <a:t>The Vision’s Interpretation (15-27)</a:t>
            </a:r>
          </a:p>
          <a:p>
            <a:pPr marL="574675" indent="-574675">
              <a:spcBef>
                <a:spcPct val="0"/>
              </a:spcBef>
              <a:spcAft>
                <a:spcPts val="3600"/>
              </a:spcAft>
              <a:buSzPct val="100000"/>
              <a:buFont typeface="Times New Roman" pitchFamily="18" charset="0"/>
              <a:buAutoNum type="romanUcPeriod"/>
            </a:pPr>
            <a:r>
              <a:rPr lang="en-US" altLang="en-US" dirty="0"/>
              <a:t>The Personal Impact on Daniel (28)</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2359932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a:t>
            </a:r>
            <a:r>
              <a:rPr lang="en-US" b="1" u="sng">
                <a:solidFill>
                  <a:srgbClr val="FFFFCC"/>
                </a:solidFill>
              </a:rPr>
              <a:t>Gentile History (2)</a:t>
            </a:r>
          </a:p>
          <a:p>
            <a:pPr marL="457200" lvl="1" indent="-457200" eaLnBrk="1" hangingPunct="1">
              <a:lnSpc>
                <a:spcPct val="90000"/>
              </a:lnSpc>
              <a:buFont typeface="Wingdings" pitchFamily="2" charset="2"/>
              <a:buNone/>
            </a:pPr>
            <a:r>
              <a:rPr lang="en-US"/>
              <a:t>	2. 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6626" name="Group 2"/>
          <p:cNvGrpSpPr>
            <a:grpSpLocks/>
          </p:cNvGrpSpPr>
          <p:nvPr/>
        </p:nvGrpSpPr>
        <p:grpSpPr bwMode="auto">
          <a:xfrm>
            <a:off x="457200" y="2590800"/>
            <a:ext cx="1752600" cy="2971800"/>
            <a:chOff x="672" y="1152"/>
            <a:chExt cx="1104" cy="2400"/>
          </a:xfrm>
        </p:grpSpPr>
        <p:sp>
          <p:nvSpPr>
            <p:cNvPr id="26629"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6630"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6627"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6628"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ct val="0"/>
              </a:spcBef>
              <a:spcAft>
                <a:spcPts val="2400"/>
              </a:spcAft>
              <a:buSzPct val="100000"/>
              <a:buFont typeface="Times New Roman" pitchFamily="18" charset="0"/>
              <a:buAutoNum type="alphaUcPeriod" startAt="2"/>
            </a:pPr>
            <a:r>
              <a:rPr lang="en-US" sz="3600"/>
              <a:t>Chiasm “Aramaic” ( 2-7)</a:t>
            </a:r>
          </a:p>
          <a:p>
            <a:pPr marL="533400" indent="-533400" eaLnBrk="1" hangingPunct="1">
              <a:lnSpc>
                <a:spcPct val="90000"/>
              </a:lnSpc>
              <a:buFont typeface="Wingdings" pitchFamily="2" charset="2"/>
              <a:buNone/>
            </a:pPr>
            <a:r>
              <a:rPr lang="en-US"/>
              <a:t>1. Gentile History (2)</a:t>
            </a:r>
          </a:p>
          <a:p>
            <a:pPr marL="457200" lvl="1" indent="-457200" eaLnBrk="1" hangingPunct="1">
              <a:lnSpc>
                <a:spcPct val="90000"/>
              </a:lnSpc>
              <a:buFont typeface="Wingdings" pitchFamily="2" charset="2"/>
              <a:buNone/>
            </a:pPr>
            <a:r>
              <a:rPr lang="en-US"/>
              <a:t>	2. </a:t>
            </a:r>
            <a:r>
              <a:rPr lang="en-US" b="1" u="sng">
                <a:solidFill>
                  <a:srgbClr val="FFFFCC"/>
                </a:solidFill>
              </a:rPr>
              <a:t>Protection (3)</a:t>
            </a:r>
          </a:p>
          <a:p>
            <a:pPr marL="1371600" lvl="2" indent="-457200" eaLnBrk="1" hangingPunct="1">
              <a:lnSpc>
                <a:spcPct val="90000"/>
              </a:lnSpc>
              <a:buFont typeface="Wingdings" pitchFamily="2" charset="2"/>
              <a:buNone/>
            </a:pPr>
            <a:r>
              <a:rPr lang="en-US"/>
              <a:t>3. Revelation to a gentile king (4)</a:t>
            </a:r>
            <a:endParaRPr lang="en-US" b="1"/>
          </a:p>
          <a:p>
            <a:pPr marL="1371600" lvl="2" indent="-457200" eaLnBrk="1" hangingPunct="1">
              <a:lnSpc>
                <a:spcPct val="90000"/>
              </a:lnSpc>
              <a:buFont typeface="Wingdings" pitchFamily="2" charset="2"/>
              <a:buNone/>
            </a:pPr>
            <a:r>
              <a:rPr lang="en-US"/>
              <a:t>3. Revelation to a gentile king (5)</a:t>
            </a:r>
          </a:p>
          <a:p>
            <a:pPr marL="457200" lvl="1" indent="-457200" eaLnBrk="1" hangingPunct="1">
              <a:lnSpc>
                <a:spcPct val="90000"/>
              </a:lnSpc>
              <a:buFont typeface="Wingdings" pitchFamily="2" charset="2"/>
              <a:buNone/>
            </a:pPr>
            <a:r>
              <a:rPr lang="en-US"/>
              <a:t>	2. Protection (6)</a:t>
            </a:r>
          </a:p>
          <a:p>
            <a:pPr marL="533400" indent="-533400" eaLnBrk="1" hangingPunct="1">
              <a:lnSpc>
                <a:spcPct val="90000"/>
              </a:lnSpc>
              <a:buFont typeface="Wingdings" pitchFamily="2" charset="2"/>
              <a:buNone/>
            </a:pPr>
            <a:r>
              <a:rPr lang="en-US"/>
              <a:t>1. Gentile history (7)</a:t>
            </a:r>
          </a:p>
          <a:p>
            <a:pPr marL="533400" indent="-533400" eaLnBrk="1" hangingPunct="1">
              <a:lnSpc>
                <a:spcPct val="90000"/>
              </a:lnSpc>
              <a:buFont typeface="Wingdings" pitchFamily="2" charset="2"/>
              <a:buNone/>
            </a:pPr>
            <a:endParaRPr lang="en-US"/>
          </a:p>
        </p:txBody>
      </p:sp>
      <p:grpSp>
        <p:nvGrpSpPr>
          <p:cNvPr id="28674" name="Group 2"/>
          <p:cNvGrpSpPr>
            <a:grpSpLocks/>
          </p:cNvGrpSpPr>
          <p:nvPr/>
        </p:nvGrpSpPr>
        <p:grpSpPr bwMode="auto">
          <a:xfrm>
            <a:off x="457200" y="2590800"/>
            <a:ext cx="1752600" cy="2971800"/>
            <a:chOff x="672" y="1152"/>
            <a:chExt cx="1104" cy="2400"/>
          </a:xfrm>
        </p:grpSpPr>
        <p:sp>
          <p:nvSpPr>
            <p:cNvPr id="28677"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p>
          </p:txBody>
        </p:sp>
        <p:sp>
          <p:nvSpPr>
            <p:cNvPr id="28678"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p>
          </p:txBody>
        </p:sp>
      </p:grpSp>
      <p:pic>
        <p:nvPicPr>
          <p:cNvPr id="2867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62613"/>
            <a:ext cx="2819400" cy="1090612"/>
          </a:xfrm>
          <a:prstGeom prst="rect">
            <a:avLst/>
          </a:prstGeom>
          <a:noFill/>
          <a:ln w="9525">
            <a:noFill/>
            <a:miter lim="800000"/>
            <a:headEnd/>
            <a:tailEnd/>
          </a:ln>
        </p:spPr>
      </p:pic>
      <p:sp>
        <p:nvSpPr>
          <p:cNvPr id="28676" name="Rectangle 6"/>
          <p:cNvSpPr>
            <a:spLocks noGrp="1" noChangeArrowheads="1"/>
          </p:cNvSpPr>
          <p:nvPr>
            <p:ph type="title"/>
          </p:nvPr>
        </p:nvSpPr>
        <p:spPr>
          <a:xfrm>
            <a:off x="2438400" y="228600"/>
            <a:ext cx="4267200" cy="1143000"/>
          </a:xfrm>
        </p:spPr>
        <p:txBody>
          <a:bodyPr/>
          <a:lstStyle/>
          <a:p>
            <a:pPr algn="ctr" eaLnBrk="1" hangingPunct="1"/>
            <a:r>
              <a:rPr lang="en-US" altLang="en-US" sz="4000"/>
              <a:t>Synthetic Outline</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16016</TotalTime>
  <Words>2322</Words>
  <Application>Microsoft Office PowerPoint</Application>
  <PresentationFormat>On-screen Show (4:3)</PresentationFormat>
  <Paragraphs>481</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Courier New</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Synthetic Outline</vt:lpstr>
      <vt:lpstr>Chapter 7 Outline</vt:lpstr>
      <vt:lpstr>Chapter 7 Outline</vt:lpstr>
      <vt:lpstr>PowerPoint Presentation</vt:lpstr>
      <vt:lpstr>PowerPoint Presentation</vt:lpstr>
      <vt:lpstr>Succession of Gentile Rulers</vt:lpstr>
      <vt:lpstr>Synthetic Outline</vt:lpstr>
      <vt:lpstr>PowerPoint Presentation</vt:lpstr>
      <vt:lpstr>CHART1</vt:lpstr>
      <vt:lpstr>PowerPoint Presentation</vt:lpstr>
      <vt:lpstr>Chapter 7 Outline</vt:lpstr>
      <vt:lpstr>DANIEL 7:2-14 Outline</vt:lpstr>
      <vt:lpstr>Description of 4 Beasts</vt:lpstr>
      <vt:lpstr>Description of 4 Beasts</vt:lpstr>
      <vt:lpstr>Description of 4 Beasts</vt:lpstr>
      <vt:lpstr>Description of 4 Beasts</vt:lpstr>
      <vt:lpstr>DANIEL 7:2-14 Outline</vt:lpstr>
      <vt:lpstr>Chapter 7 Outline</vt:lpstr>
      <vt:lpstr>DANIEL 7:15-27 OUTLINE</vt:lpstr>
      <vt:lpstr>DANIEL 7:15-27 OUTLINE</vt:lpstr>
      <vt:lpstr>DANIEL 7:15-27 OUTLINE</vt:lpstr>
      <vt:lpstr>DANIEL 7:15-27 OUTLINE</vt:lpstr>
      <vt:lpstr>DANIEL 7:15-27 OUTLINE</vt:lpstr>
      <vt:lpstr>DANIEL 7:15-27 OUTLINE</vt:lpstr>
      <vt:lpstr>Angelic Interpretation</vt:lpstr>
      <vt:lpstr>Angelic Interpretation</vt:lpstr>
      <vt:lpstr>Angelic Interpretation</vt:lpstr>
      <vt:lpstr>Angelic Interpretation</vt:lpstr>
      <vt:lpstr>Angelic Interpretation</vt:lpstr>
      <vt:lpstr>When Will the Rapture Take Place Relative to the Tribulation Period?</vt:lpstr>
      <vt:lpstr>PowerPoint Presentation</vt:lpstr>
      <vt:lpstr>PowerPoint Presentation</vt:lpstr>
      <vt:lpstr>When is the Rapture? Seven Arguments Favoring the Pre-Tribulation View</vt:lpstr>
      <vt:lpstr>When is the Rapture? Seven Arguments Favoring the Pre-Tribulation View</vt:lpstr>
      <vt:lpstr>Pretribulationism is not Escapism</vt:lpstr>
      <vt:lpstr>When is the Rapture? Seven Arguments Favoring the Pre-Tribulation View</vt:lpstr>
      <vt:lpstr>PowerPoint Presentation</vt:lpstr>
      <vt:lpstr>PowerPoint Presentation</vt:lpstr>
      <vt:lpstr>“Mystery” Defined</vt:lpstr>
      <vt:lpstr>PowerPoint Presentation</vt:lpstr>
      <vt:lpstr>Angelic Interpretation</vt:lpstr>
      <vt:lpstr>Angelic Interpretation</vt:lpstr>
      <vt:lpstr>PowerPoint Presentation</vt:lpstr>
      <vt:lpstr>PowerPoint Presentation</vt:lpstr>
      <vt:lpstr>Angelic Interpretation</vt:lpstr>
      <vt:lpstr>Angelic Interpretation</vt:lpstr>
      <vt:lpstr>Angelic Interpretation</vt:lpstr>
      <vt:lpstr>6 Empires</vt:lpstr>
      <vt:lpstr>PowerPoint Presentation</vt:lpstr>
      <vt:lpstr>PowerPoint Presentation</vt:lpstr>
      <vt:lpstr>Angelic Interpretation</vt:lpstr>
      <vt:lpstr>Angelic Interpretation</vt:lpstr>
      <vt:lpstr>PowerPoint Presentation</vt:lpstr>
      <vt:lpstr>Angelic Interpretation</vt:lpstr>
      <vt:lpstr>PowerPoint Presentation</vt:lpstr>
      <vt:lpstr>PowerPoint Presentation</vt:lpstr>
      <vt:lpstr>Chapter 7 Outline</vt:lpstr>
      <vt:lpstr>THE EFFECT ON DANIEL V. 28</vt:lpstr>
      <vt:lpstr>Conclusion</vt:lpstr>
      <vt:lpstr>Chapter 7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1627</cp:revision>
  <cp:lastPrinted>2017-02-05T01:03:10Z</cp:lastPrinted>
  <dcterms:created xsi:type="dcterms:W3CDTF">2009-03-17T12:21:13Z</dcterms:created>
  <dcterms:modified xsi:type="dcterms:W3CDTF">2017-06-11T01:06:29Z</dcterms:modified>
</cp:coreProperties>
</file>