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0"/>
  </p:notesMasterIdLst>
  <p:handoutMasterIdLst>
    <p:handoutMasterId r:id="rId101"/>
  </p:handoutMasterIdLst>
  <p:sldIdLst>
    <p:sldId id="2408" r:id="rId2"/>
    <p:sldId id="2409" r:id="rId3"/>
    <p:sldId id="2448" r:id="rId4"/>
    <p:sldId id="2449" r:id="rId5"/>
    <p:sldId id="3025" r:id="rId6"/>
    <p:sldId id="3026" r:id="rId7"/>
    <p:sldId id="2563" r:id="rId8"/>
    <p:sldId id="2586" r:id="rId9"/>
    <p:sldId id="2772" r:id="rId10"/>
    <p:sldId id="2773" r:id="rId11"/>
    <p:sldId id="2836" r:id="rId12"/>
    <p:sldId id="2957" r:id="rId13"/>
    <p:sldId id="3085" r:id="rId14"/>
    <p:sldId id="3084" r:id="rId15"/>
    <p:sldId id="2391" r:id="rId16"/>
    <p:sldId id="3149" r:id="rId17"/>
    <p:sldId id="3086" r:id="rId18"/>
    <p:sldId id="3150" r:id="rId19"/>
    <p:sldId id="3082" r:id="rId20"/>
    <p:sldId id="3083" r:id="rId21"/>
    <p:sldId id="2959" r:id="rId22"/>
    <p:sldId id="3061" r:id="rId23"/>
    <p:sldId id="3137" r:id="rId24"/>
    <p:sldId id="3027" r:id="rId25"/>
    <p:sldId id="3060" r:id="rId26"/>
    <p:sldId id="3151" r:id="rId27"/>
    <p:sldId id="3173" r:id="rId28"/>
    <p:sldId id="3117" r:id="rId29"/>
    <p:sldId id="3152" r:id="rId30"/>
    <p:sldId id="3067" r:id="rId31"/>
    <p:sldId id="3153" r:id="rId32"/>
    <p:sldId id="3092" r:id="rId33"/>
    <p:sldId id="3089" r:id="rId34"/>
    <p:sldId id="3091" r:id="rId35"/>
    <p:sldId id="3118" r:id="rId36"/>
    <p:sldId id="3154" r:id="rId37"/>
    <p:sldId id="3093" r:id="rId38"/>
    <p:sldId id="3174" r:id="rId39"/>
    <p:sldId id="3094" r:id="rId40"/>
    <p:sldId id="3098" r:id="rId41"/>
    <p:sldId id="3175" r:id="rId42"/>
    <p:sldId id="3099" r:id="rId43"/>
    <p:sldId id="3120" r:id="rId44"/>
    <p:sldId id="3119" r:id="rId45"/>
    <p:sldId id="3100" r:id="rId46"/>
    <p:sldId id="3176" r:id="rId47"/>
    <p:sldId id="3101" r:id="rId48"/>
    <p:sldId id="3121" r:id="rId49"/>
    <p:sldId id="3103" r:id="rId50"/>
    <p:sldId id="3155" r:id="rId51"/>
    <p:sldId id="3177" r:id="rId52"/>
    <p:sldId id="3104" r:id="rId53"/>
    <p:sldId id="3130" r:id="rId54"/>
    <p:sldId id="3131" r:id="rId55"/>
    <p:sldId id="3156" r:id="rId56"/>
    <p:sldId id="3178" r:id="rId57"/>
    <p:sldId id="3138" r:id="rId58"/>
    <p:sldId id="3157" r:id="rId59"/>
    <p:sldId id="3105" r:id="rId60"/>
    <p:sldId id="3159" r:id="rId61"/>
    <p:sldId id="3160" r:id="rId62"/>
    <p:sldId id="3179" r:id="rId63"/>
    <p:sldId id="3161" r:id="rId64"/>
    <p:sldId id="3122" r:id="rId65"/>
    <p:sldId id="3123" r:id="rId66"/>
    <p:sldId id="3124" r:id="rId67"/>
    <p:sldId id="3180" r:id="rId68"/>
    <p:sldId id="3158" r:id="rId69"/>
    <p:sldId id="3106" r:id="rId70"/>
    <p:sldId id="3162" r:id="rId71"/>
    <p:sldId id="3125" r:id="rId72"/>
    <p:sldId id="3163" r:id="rId73"/>
    <p:sldId id="3164" r:id="rId74"/>
    <p:sldId id="3128" r:id="rId75"/>
    <p:sldId id="3129" r:id="rId76"/>
    <p:sldId id="3132" r:id="rId77"/>
    <p:sldId id="3165" r:id="rId78"/>
    <p:sldId id="3076" r:id="rId79"/>
    <p:sldId id="3166" r:id="rId80"/>
    <p:sldId id="3167" r:id="rId81"/>
    <p:sldId id="3108" r:id="rId82"/>
    <p:sldId id="3168" r:id="rId83"/>
    <p:sldId id="3169" r:id="rId84"/>
    <p:sldId id="3133" r:id="rId85"/>
    <p:sldId id="3147" r:id="rId86"/>
    <p:sldId id="3148" r:id="rId87"/>
    <p:sldId id="3134" r:id="rId88"/>
    <p:sldId id="3170" r:id="rId89"/>
    <p:sldId id="3109" r:id="rId90"/>
    <p:sldId id="3110" r:id="rId91"/>
    <p:sldId id="3111" r:id="rId92"/>
    <p:sldId id="3112" r:id="rId93"/>
    <p:sldId id="3113" r:id="rId94"/>
    <p:sldId id="3114" r:id="rId95"/>
    <p:sldId id="3171" r:id="rId96"/>
    <p:sldId id="3107" r:id="rId97"/>
    <p:sldId id="2902" r:id="rId98"/>
    <p:sldId id="3172" r:id="rId9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CC"/>
    <a:srgbClr val="006600"/>
    <a:srgbClr val="0000FF"/>
    <a:srgbClr val="99FF66"/>
    <a:srgbClr val="3399FF"/>
    <a:srgbClr val="A50021"/>
    <a:srgbClr val="CC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8.xml"/><Relationship Id="rId1" Type="http://schemas.openxmlformats.org/officeDocument/2006/relationships/slide" Target="slides/slide17.xml"/><Relationship Id="rId4"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5/6/2017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C8E2D50-666F-46BE-AAA7-E2822205913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5/6/2017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5/6/2017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(4)</a:t>
            </a:r>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9698" name="Group 2"/>
          <p:cNvGrpSpPr>
            <a:grpSpLocks/>
          </p:cNvGrpSpPr>
          <p:nvPr/>
        </p:nvGrpSpPr>
        <p:grpSpPr bwMode="auto">
          <a:xfrm>
            <a:off x="457200" y="2590800"/>
            <a:ext cx="1752600" cy="2971800"/>
            <a:chOff x="672" y="1152"/>
            <a:chExt cx="1104" cy="2400"/>
          </a:xfrm>
        </p:grpSpPr>
        <p:sp>
          <p:nvSpPr>
            <p:cNvPr id="29701"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9702"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9699"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9700"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0722" name="Group 2"/>
          <p:cNvGrpSpPr>
            <a:grpSpLocks/>
          </p:cNvGrpSpPr>
          <p:nvPr/>
        </p:nvGrpSpPr>
        <p:grpSpPr bwMode="auto">
          <a:xfrm>
            <a:off x="457200" y="2590800"/>
            <a:ext cx="1752600" cy="2971800"/>
            <a:chOff x="672" y="1152"/>
            <a:chExt cx="1104" cy="2400"/>
          </a:xfrm>
        </p:grpSpPr>
        <p:sp>
          <p:nvSpPr>
            <p:cNvPr id="3072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072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072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3072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a:t>
            </a:r>
            <a:r>
              <a:rPr lang="en-US" b="1" u="sng">
                <a:solidFill>
                  <a:srgbClr val="FFFFCC"/>
                </a:solidFill>
              </a:rPr>
              <a:t>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1746" name="Group 2"/>
          <p:cNvGrpSpPr>
            <a:grpSpLocks/>
          </p:cNvGrpSpPr>
          <p:nvPr/>
        </p:nvGrpSpPr>
        <p:grpSpPr bwMode="auto">
          <a:xfrm>
            <a:off x="457200" y="2590800"/>
            <a:ext cx="1752600" cy="2971800"/>
            <a:chOff x="672" y="1152"/>
            <a:chExt cx="1104" cy="2400"/>
          </a:xfrm>
        </p:grpSpPr>
        <p:sp>
          <p:nvSpPr>
            <p:cNvPr id="3174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175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1747"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3174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4294967295"/>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a:t>
            </a:r>
            <a:r>
              <a:rPr lang="en-US" b="1" u="sng">
                <a:solidFill>
                  <a:srgbClr val="FFFFCC"/>
                </a:solidFill>
              </a:rPr>
              <a:t>Gentile history (7)</a:t>
            </a:r>
          </a:p>
          <a:p>
            <a:pPr marL="533400" indent="-533400" eaLnBrk="1" hangingPunct="1">
              <a:lnSpc>
                <a:spcPct val="90000"/>
              </a:lnSpc>
              <a:buFont typeface="Wingdings" pitchFamily="2" charset="2"/>
              <a:buNone/>
            </a:pPr>
            <a:endParaRPr lang="en-US"/>
          </a:p>
        </p:txBody>
      </p:sp>
      <p:grpSp>
        <p:nvGrpSpPr>
          <p:cNvPr id="111619" name="Group 2"/>
          <p:cNvGrpSpPr>
            <a:grpSpLocks/>
          </p:cNvGrpSpPr>
          <p:nvPr/>
        </p:nvGrpSpPr>
        <p:grpSpPr bwMode="auto">
          <a:xfrm>
            <a:off x="457200" y="2590800"/>
            <a:ext cx="1752600" cy="2971800"/>
            <a:chOff x="672" y="1152"/>
            <a:chExt cx="1104" cy="2400"/>
          </a:xfrm>
        </p:grpSpPr>
        <p:sp>
          <p:nvSpPr>
            <p:cNvPr id="111620"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111621"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111622"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111623" name="Rectangle 6"/>
          <p:cNvSpPr>
            <a:spLocks noGrp="1" noChangeArrowheads="1"/>
          </p:cNvSpPr>
          <p:nvPr>
            <p:ph type="title" idx="4294967295"/>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629" y="237467"/>
            <a:ext cx="8004742" cy="638306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6929071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685800" y="228600"/>
            <a:ext cx="7772400" cy="838200"/>
          </a:xfrm>
        </p:spPr>
        <p:txBody>
          <a:bodyPr/>
          <a:lstStyle/>
          <a:p>
            <a:pPr algn="ctr"/>
            <a:r>
              <a:rPr lang="en-US" sz="4000" dirty="0"/>
              <a:t>The Historical Setting V.1</a:t>
            </a:r>
          </a:p>
        </p:txBody>
      </p:sp>
      <p:sp>
        <p:nvSpPr>
          <p:cNvPr id="112643" name="Rectangle 3"/>
          <p:cNvSpPr>
            <a:spLocks noGrp="1" noChangeArrowheads="1"/>
          </p:cNvSpPr>
          <p:nvPr>
            <p:ph type="body" idx="4294967295"/>
          </p:nvPr>
        </p:nvSpPr>
        <p:spPr>
          <a:xfrm>
            <a:off x="800100" y="1143001"/>
            <a:ext cx="7543800" cy="2819400"/>
          </a:xfrm>
          <a:noFill/>
        </p:spPr>
        <p:txBody>
          <a:bodyPr/>
          <a:lstStyle/>
          <a:p>
            <a:pPr marL="457200" indent="-457200">
              <a:spcBef>
                <a:spcPts val="0"/>
              </a:spcBef>
              <a:spcAft>
                <a:spcPts val="3600"/>
              </a:spcAft>
            </a:pPr>
            <a:r>
              <a:rPr lang="en-US" dirty="0">
                <a:effectLst/>
              </a:rPr>
              <a:t>First Year Belshazzar?</a:t>
            </a:r>
          </a:p>
          <a:p>
            <a:pPr marL="457200" indent="-457200">
              <a:spcBef>
                <a:spcPts val="0"/>
              </a:spcBef>
              <a:spcAft>
                <a:spcPts val="3600"/>
              </a:spcAft>
            </a:pPr>
            <a:r>
              <a:rPr lang="en-US" dirty="0">
                <a:effectLst/>
              </a:rPr>
              <a:t>Daniel Rather than Nebuchadnezzar (2:1) has the Dream</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685800" y="228600"/>
            <a:ext cx="7772400" cy="838200"/>
          </a:xfrm>
        </p:spPr>
        <p:txBody>
          <a:bodyPr/>
          <a:lstStyle/>
          <a:p>
            <a:pPr algn="ctr"/>
            <a:r>
              <a:rPr lang="en-US" sz="4000" dirty="0"/>
              <a:t>The Historical Setting V.1</a:t>
            </a:r>
          </a:p>
        </p:txBody>
      </p:sp>
      <p:sp>
        <p:nvSpPr>
          <p:cNvPr id="112643" name="Rectangle 3"/>
          <p:cNvSpPr>
            <a:spLocks noGrp="1" noChangeArrowheads="1"/>
          </p:cNvSpPr>
          <p:nvPr>
            <p:ph type="body" idx="4294967295"/>
          </p:nvPr>
        </p:nvSpPr>
        <p:spPr>
          <a:xfrm>
            <a:off x="800100" y="1143001"/>
            <a:ext cx="7543800" cy="2819400"/>
          </a:xfrm>
          <a:noFill/>
        </p:spPr>
        <p:txBody>
          <a:bodyPr/>
          <a:lstStyle/>
          <a:p>
            <a:pPr marL="457200" indent="-457200">
              <a:spcBef>
                <a:spcPts val="0"/>
              </a:spcBef>
              <a:spcAft>
                <a:spcPts val="3600"/>
              </a:spcAft>
            </a:pPr>
            <a:r>
              <a:rPr lang="en-US" b="1" u="sng" dirty="0">
                <a:solidFill>
                  <a:srgbClr val="FFFFCC"/>
                </a:solidFill>
              </a:rPr>
              <a:t>First Year Belshazzar?</a:t>
            </a:r>
          </a:p>
          <a:p>
            <a:pPr marL="457200" indent="-457200">
              <a:spcBef>
                <a:spcPts val="0"/>
              </a:spcBef>
              <a:spcAft>
                <a:spcPts val="3600"/>
              </a:spcAft>
            </a:pPr>
            <a:r>
              <a:rPr lang="en-US" dirty="0">
                <a:effectLst/>
              </a:rPr>
              <a:t>Daniel Rather than Nebuchadnezzar (2:1) has the Dream</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54037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4294967295"/>
            <p:extLst>
              <p:ext uri="{D42A27DB-BD31-4B8C-83A1-F6EECF244321}">
                <p14:modId xmlns:p14="http://schemas.microsoft.com/office/powerpoint/2010/main" val="2626163205"/>
              </p:ext>
            </p:extLst>
          </p:nvPr>
        </p:nvGraphicFramePr>
        <p:xfrm>
          <a:off x="76200" y="228600"/>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0"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5"/>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10006"/>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4" name="Group 40"/>
          <p:cNvGraphicFramePr>
            <a:graphicFrameLocks noGrp="1"/>
          </p:cNvGraphicFramePr>
          <p:nvPr>
            <p:extLst>
              <p:ext uri="{D42A27DB-BD31-4B8C-83A1-F6EECF244321}">
                <p14:modId xmlns:p14="http://schemas.microsoft.com/office/powerpoint/2010/main" val="3294033218"/>
              </p:ext>
            </p:extLst>
          </p:nvPr>
        </p:nvGraphicFramePr>
        <p:xfrm>
          <a:off x="76200" y="228600"/>
          <a:ext cx="8991600" cy="6403975"/>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CHAPTER AND VERSE IN DANIEL</a:t>
                      </a:r>
                      <a:endParaRPr kumimoji="1" lang="en-US" altLang="en-US" sz="2400" b="0" i="0" u="none" strike="noStrike" cap="none" normalizeH="0" baseline="0">
                        <a:ln>
                          <a:noFill/>
                        </a:ln>
                        <a:solidFill>
                          <a:srgbClr val="C00000"/>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CHRONOLOGICAL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BIBLICAL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605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Jehoiakim</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1"/>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2:1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603</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0" i="0" u="none" strike="noStrike" cap="none" normalizeH="0" baseline="0" dirty="0">
                          <a:ln>
                            <a:noFill/>
                          </a:ln>
                          <a:solidFill>
                            <a:schemeClr val="bg2"/>
                          </a:solidFill>
                          <a:effectLst/>
                          <a:latin typeface="Calibri" pitchFamily="34" charset="0"/>
                          <a:cs typeface="Arial" charset="0"/>
                        </a:rPr>
                        <a:t>2</a:t>
                      </a:r>
                      <a:r>
                        <a:rPr kumimoji="0" lang="en-US" altLang="en-US" sz="2400" b="0" i="0" u="none" strike="noStrike" cap="none" normalizeH="0" baseline="30000" dirty="0">
                          <a:ln>
                            <a:noFill/>
                          </a:ln>
                          <a:solidFill>
                            <a:schemeClr val="bg2"/>
                          </a:solidFill>
                          <a:effectLst/>
                          <a:latin typeface="Calibri" pitchFamily="34" charset="0"/>
                          <a:cs typeface="Arial" charset="0"/>
                        </a:rPr>
                        <a:t>nd</a:t>
                      </a:r>
                      <a:r>
                        <a:rPr kumimoji="0" lang="en-US" altLang="en-US" sz="2400" b="0" i="0" u="none" strike="noStrike" cap="none" normalizeH="0" baseline="0" dirty="0">
                          <a:ln>
                            <a:noFill/>
                          </a:ln>
                          <a:solidFill>
                            <a:schemeClr val="bg2"/>
                          </a:solidFill>
                          <a:effectLst/>
                          <a:latin typeface="Calibri" pitchFamily="34" charset="0"/>
                          <a:cs typeface="Arial" charset="0"/>
                        </a:rPr>
                        <a:t> year of Nebuchadnezzar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2"/>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Sat. night 10/12/539 (Hoehner)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a:ln>
                            <a:noFill/>
                          </a:ln>
                          <a:solidFill>
                            <a:srgbClr val="0000FF"/>
                          </a:solidFill>
                          <a:effectLst/>
                          <a:latin typeface="Calibri" pitchFamily="34" charset="0"/>
                          <a:cs typeface="Arial" charset="0"/>
                        </a:rPr>
                        <a:t>7:1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a:ln>
                            <a:noFill/>
                          </a:ln>
                          <a:solidFill>
                            <a:srgbClr val="0000FF"/>
                          </a:solidFill>
                          <a:effectLst/>
                          <a:latin typeface="Calibri" pitchFamily="34" charset="0"/>
                          <a:cs typeface="Arial" charset="0"/>
                        </a:rPr>
                        <a:t>553</a:t>
                      </a:r>
                      <a:endParaRPr kumimoji="0" lang="en-US" sz="2400" b="1" i="0" u="sng" strike="noStrike" cap="none" normalizeH="0" baseline="0">
                        <a:ln>
                          <a:noFill/>
                        </a:ln>
                        <a:solidFill>
                          <a:srgbClr val="0000FF"/>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dirty="0">
                          <a:ln>
                            <a:noFill/>
                          </a:ln>
                          <a:solidFill>
                            <a:srgbClr val="0000FF"/>
                          </a:solidFill>
                          <a:effectLst/>
                          <a:latin typeface="Calibri" pitchFamily="34" charset="0"/>
                          <a:cs typeface="Arial" charset="0"/>
                        </a:rPr>
                        <a:t>1</a:t>
                      </a:r>
                      <a:r>
                        <a:rPr kumimoji="0" lang="en-US" altLang="en-US" sz="2400" b="1" i="0" u="sng" strike="noStrike" cap="none" normalizeH="0" baseline="30000" dirty="0">
                          <a:ln>
                            <a:noFill/>
                          </a:ln>
                          <a:solidFill>
                            <a:srgbClr val="0000FF"/>
                          </a:solidFill>
                          <a:effectLst/>
                          <a:latin typeface="Calibri" pitchFamily="34" charset="0"/>
                          <a:cs typeface="Arial" charset="0"/>
                        </a:rPr>
                        <a:t>st</a:t>
                      </a:r>
                      <a:r>
                        <a:rPr kumimoji="0" lang="en-US" altLang="en-US" sz="2400" b="1" i="0" u="sng" strike="noStrike" cap="none" normalizeH="0" baseline="0" dirty="0">
                          <a:ln>
                            <a:noFill/>
                          </a:ln>
                          <a:solidFill>
                            <a:srgbClr val="0000FF"/>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8:1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551</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9:1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538</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a:t>
                      </a:r>
                      <a:r>
                        <a:rPr kumimoji="0" lang="en-US" altLang="en-US" sz="2400" b="1" i="0" u="none" strike="noStrike" cap="none" normalizeH="0" baseline="30000">
                          <a:ln>
                            <a:noFill/>
                          </a:ln>
                          <a:solidFill>
                            <a:schemeClr val="bg2"/>
                          </a:solidFill>
                          <a:effectLst/>
                          <a:latin typeface="Calibri" pitchFamily="34" charset="0"/>
                          <a:cs typeface="Arial" charset="0"/>
                        </a:rPr>
                        <a:t>st</a:t>
                      </a:r>
                      <a:r>
                        <a:rPr kumimoji="0" lang="en-US" altLang="en-US" sz="2400" b="1" i="0" u="none" strike="noStrike" cap="none" normalizeH="0" baseline="0">
                          <a:ln>
                            <a:noFill/>
                          </a:ln>
                          <a:solidFill>
                            <a:schemeClr val="bg2"/>
                          </a:solidFill>
                          <a:effectLst/>
                          <a:latin typeface="Calibri" pitchFamily="34" charset="0"/>
                          <a:cs typeface="Arial" charset="0"/>
                        </a:rPr>
                        <a:t> year of Darius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10:1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536</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dirty="0">
                          <a:ln>
                            <a:noFill/>
                          </a:ln>
                          <a:solidFill>
                            <a:schemeClr val="bg2"/>
                          </a:solidFill>
                          <a:effectLst/>
                          <a:latin typeface="Calibri" pitchFamily="34" charset="0"/>
                          <a:cs typeface="Arial" charset="0"/>
                        </a:rPr>
                        <a:t>3</a:t>
                      </a:r>
                      <a:r>
                        <a:rPr kumimoji="0" lang="en-US" altLang="en-US" sz="2400" b="1" i="0" u="none" strike="noStrike" cap="none" normalizeH="0" baseline="30000" dirty="0">
                          <a:ln>
                            <a:noFill/>
                          </a:ln>
                          <a:solidFill>
                            <a:schemeClr val="bg2"/>
                          </a:solidFill>
                          <a:effectLst/>
                          <a:latin typeface="Calibri" pitchFamily="34" charset="0"/>
                          <a:cs typeface="Arial" charset="0"/>
                        </a:rPr>
                        <a:t>rd</a:t>
                      </a:r>
                      <a:r>
                        <a:rPr kumimoji="0" lang="en-US" altLang="en-US" sz="2400" b="1" i="0" u="none" strike="noStrike" cap="none" normalizeH="0" baseline="0" dirty="0">
                          <a:ln>
                            <a:noFill/>
                          </a:ln>
                          <a:solidFill>
                            <a:schemeClr val="bg2"/>
                          </a:solidFill>
                          <a:effectLst/>
                          <a:latin typeface="Calibri" pitchFamily="34" charset="0"/>
                          <a:cs typeface="Arial" charset="0"/>
                        </a:rPr>
                        <a:t> year of Cyrus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51" name="Group 35"/>
          <p:cNvGraphicFramePr>
            <a:graphicFrameLocks noGrp="1"/>
          </p:cNvGraphicFramePr>
          <p:nvPr>
            <p:extLst>
              <p:ext uri="{D42A27DB-BD31-4B8C-83A1-F6EECF244321}">
                <p14:modId xmlns:p14="http://schemas.microsoft.com/office/powerpoint/2010/main" val="1912169320"/>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7-8</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visions and dreams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9" name="Group 35"/>
          <p:cNvGraphicFramePr>
            <a:graphicFrameLocks noGrp="1"/>
          </p:cNvGraphicFramePr>
          <p:nvPr>
            <p:extLst>
              <p:ext uri="{D42A27DB-BD31-4B8C-83A1-F6EECF244321}">
                <p14:modId xmlns:p14="http://schemas.microsoft.com/office/powerpoint/2010/main" val="3310836657"/>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7-8</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Daniel’s visions and dreams</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bg2"/>
                          </a:solidFill>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Font typeface="Wingdings" pitchFamily="2" charset="2"/>
              <a:buNone/>
            </a:pPr>
            <a:r>
              <a:rPr lang="en-US" dirty="0"/>
              <a:t>1. 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38117586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1"/>
          </p:nvPr>
        </p:nvSpPr>
        <p:spPr>
          <a:xfrm>
            <a:off x="952500" y="1143000"/>
            <a:ext cx="7239000" cy="5410200"/>
          </a:xfrm>
        </p:spPr>
        <p:txBody>
          <a:bodyPr/>
          <a:lstStyle/>
          <a:p>
            <a:pPr marL="457200" indent="-457200" eaLnBrk="1" hangingPunct="1">
              <a:spcBef>
                <a:spcPct val="0"/>
              </a:spcBef>
              <a:spcAft>
                <a:spcPts val="2400"/>
              </a:spcAft>
            </a:pPr>
            <a:r>
              <a:rPr lang="en-US" sz="3600"/>
              <a:t>1-4: Nebuchadnezzar of Babylon</a:t>
            </a:r>
          </a:p>
          <a:p>
            <a:pPr marL="457200" indent="-457200" eaLnBrk="1" hangingPunct="1">
              <a:spcBef>
                <a:spcPct val="0"/>
              </a:spcBef>
              <a:spcAft>
                <a:spcPts val="2400"/>
              </a:spcAft>
            </a:pPr>
            <a:r>
              <a:rPr lang="en-US" sz="3600"/>
              <a:t>5: Belshazzar of Babylon</a:t>
            </a:r>
          </a:p>
          <a:p>
            <a:pPr marL="457200" indent="-457200" eaLnBrk="1" hangingPunct="1">
              <a:spcBef>
                <a:spcPct val="0"/>
              </a:spcBef>
              <a:spcAft>
                <a:spcPts val="2400"/>
              </a:spcAft>
            </a:pPr>
            <a:r>
              <a:rPr lang="en-US" sz="3600"/>
              <a:t>6: Darius of Media – Persia</a:t>
            </a:r>
          </a:p>
          <a:p>
            <a:pPr marL="457200" indent="-457200" eaLnBrk="1" hangingPunct="1">
              <a:spcBef>
                <a:spcPct val="0"/>
              </a:spcBef>
              <a:spcAft>
                <a:spcPts val="2400"/>
              </a:spcAft>
            </a:pPr>
            <a:r>
              <a:rPr lang="en-US" sz="3600"/>
              <a:t>7-8: Belshazzar of Babylon</a:t>
            </a:r>
          </a:p>
          <a:p>
            <a:pPr marL="457200" indent="-457200" eaLnBrk="1" hangingPunct="1">
              <a:spcBef>
                <a:spcPct val="0"/>
              </a:spcBef>
              <a:spcAft>
                <a:spcPts val="2400"/>
              </a:spcAft>
            </a:pPr>
            <a:r>
              <a:rPr lang="en-US" sz="3600"/>
              <a:t>9: Darius of Media – Persia</a:t>
            </a:r>
          </a:p>
          <a:p>
            <a:pPr marL="457200" indent="-457200" eaLnBrk="1" hangingPunct="1">
              <a:spcBef>
                <a:spcPct val="0"/>
              </a:spcBef>
              <a:spcAft>
                <a:spcPts val="2400"/>
              </a:spcAft>
            </a:pPr>
            <a:r>
              <a:rPr lang="en-US" sz="3600"/>
              <a:t>10-12: Cyrus of Media – Persia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4294967295"/>
          </p:nvPr>
        </p:nvSpPr>
        <p:spPr>
          <a:xfrm>
            <a:off x="952500" y="1143000"/>
            <a:ext cx="7239000" cy="5410200"/>
          </a:xfrm>
        </p:spPr>
        <p:txBody>
          <a:bodyPr/>
          <a:lstStyle/>
          <a:p>
            <a:pPr marL="457200" indent="-457200" eaLnBrk="1" hangingPunct="1">
              <a:spcBef>
                <a:spcPct val="0"/>
              </a:spcBef>
              <a:spcAft>
                <a:spcPts val="2400"/>
              </a:spcAft>
            </a:pPr>
            <a:r>
              <a:rPr lang="en-US" sz="3600" dirty="0"/>
              <a:t>1-4: Nebuchadnezzar of Babylon</a:t>
            </a:r>
          </a:p>
          <a:p>
            <a:pPr marL="457200" indent="-457200" eaLnBrk="1" hangingPunct="1">
              <a:spcBef>
                <a:spcPct val="0"/>
              </a:spcBef>
              <a:spcAft>
                <a:spcPts val="2400"/>
              </a:spcAft>
            </a:pPr>
            <a:r>
              <a:rPr lang="en-US" sz="3600" dirty="0"/>
              <a:t>5: Belshazzar of Babylon</a:t>
            </a:r>
          </a:p>
          <a:p>
            <a:pPr marL="457200" indent="-457200" eaLnBrk="1" hangingPunct="1">
              <a:spcBef>
                <a:spcPct val="0"/>
              </a:spcBef>
              <a:spcAft>
                <a:spcPts val="2400"/>
              </a:spcAft>
            </a:pPr>
            <a:r>
              <a:rPr lang="en-US" sz="3600" dirty="0"/>
              <a:t>6: Darius of Media – Persia</a:t>
            </a:r>
          </a:p>
          <a:p>
            <a:pPr marL="457200" indent="-457200" eaLnBrk="1" hangingPunct="1">
              <a:spcBef>
                <a:spcPct val="0"/>
              </a:spcBef>
              <a:spcAft>
                <a:spcPts val="2400"/>
              </a:spcAft>
            </a:pPr>
            <a:r>
              <a:rPr lang="en-US" sz="3600" b="1" u="sng" dirty="0">
                <a:solidFill>
                  <a:srgbClr val="FFFFCC"/>
                </a:solidFill>
              </a:rPr>
              <a:t>7-8: Belshazzar of Babylon</a:t>
            </a:r>
          </a:p>
          <a:p>
            <a:pPr marL="457200" indent="-457200" eaLnBrk="1" hangingPunct="1">
              <a:spcBef>
                <a:spcPct val="0"/>
              </a:spcBef>
              <a:spcAft>
                <a:spcPts val="2400"/>
              </a:spcAft>
            </a:pPr>
            <a:r>
              <a:rPr lang="en-US" sz="3600" dirty="0"/>
              <a:t>9: Darius of Media – Persia</a:t>
            </a:r>
          </a:p>
          <a:p>
            <a:pPr marL="457200" indent="-457200" eaLnBrk="1" hangingPunct="1">
              <a:spcBef>
                <a:spcPct val="0"/>
              </a:spcBef>
              <a:spcAft>
                <a:spcPts val="2400"/>
              </a:spcAft>
            </a:pPr>
            <a:r>
              <a:rPr lang="en-US" sz="3600" dirty="0"/>
              <a:t>10-12: Cyrus of Media – Persia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685800" y="228600"/>
            <a:ext cx="7772400" cy="838200"/>
          </a:xfrm>
        </p:spPr>
        <p:txBody>
          <a:bodyPr/>
          <a:lstStyle/>
          <a:p>
            <a:pPr algn="ctr"/>
            <a:r>
              <a:rPr lang="en-US" sz="4000" dirty="0"/>
              <a:t>The Historical Setting V.1</a:t>
            </a:r>
          </a:p>
        </p:txBody>
      </p:sp>
      <p:sp>
        <p:nvSpPr>
          <p:cNvPr id="112643" name="Rectangle 3"/>
          <p:cNvSpPr>
            <a:spLocks noGrp="1" noChangeArrowheads="1"/>
          </p:cNvSpPr>
          <p:nvPr>
            <p:ph type="body" idx="4294967295"/>
          </p:nvPr>
        </p:nvSpPr>
        <p:spPr>
          <a:xfrm>
            <a:off x="800100" y="1143001"/>
            <a:ext cx="7543800" cy="2819400"/>
          </a:xfrm>
          <a:noFill/>
        </p:spPr>
        <p:txBody>
          <a:bodyPr/>
          <a:lstStyle/>
          <a:p>
            <a:pPr marL="457200" indent="-457200">
              <a:spcBef>
                <a:spcPts val="0"/>
              </a:spcBef>
              <a:spcAft>
                <a:spcPts val="3600"/>
              </a:spcAft>
            </a:pPr>
            <a:r>
              <a:rPr lang="en-US" dirty="0"/>
              <a:t>First Year Belshazzar?</a:t>
            </a:r>
          </a:p>
          <a:p>
            <a:pPr marL="457200" indent="-457200">
              <a:spcBef>
                <a:spcPts val="0"/>
              </a:spcBef>
              <a:spcAft>
                <a:spcPts val="3600"/>
              </a:spcAft>
            </a:pPr>
            <a:r>
              <a:rPr lang="en-US" b="1" u="sng" dirty="0">
                <a:solidFill>
                  <a:srgbClr val="FFFFCC"/>
                </a:solidFill>
              </a:rPr>
              <a:t>Daniel Rather than Nebuchadnezzar (2:1) has the Dream</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46579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a:t>
            </a:r>
            <a:r>
              <a:rPr lang="en-US" b="1" u="sng" dirty="0">
                <a:solidFill>
                  <a:srgbClr val="FFFF99"/>
                </a:solidFill>
              </a:rPr>
              <a:t>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None/>
            </a:pPr>
            <a:r>
              <a:rPr lang="en-US" dirty="0"/>
              <a:t>1. </a:t>
            </a:r>
            <a:r>
              <a:rPr lang="en-US" b="1" u="sng" dirty="0">
                <a:solidFill>
                  <a:srgbClr val="FFFF99"/>
                </a:solidFill>
              </a:rPr>
              <a:t>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9392935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
          <p:cNvPicPr>
            <a:picLocks noChangeAspect="1"/>
          </p:cNvPicPr>
          <p:nvPr/>
        </p:nvPicPr>
        <p:blipFill>
          <a:blip r:embed="rId2"/>
          <a:srcRect/>
          <a:stretch>
            <a:fillRect/>
          </a:stretch>
        </p:blipFill>
        <p:spPr bwMode="auto">
          <a:xfrm>
            <a:off x="139700" y="127000"/>
            <a:ext cx="8864600" cy="6604000"/>
          </a:xfrm>
          <a:prstGeom prst="rect">
            <a:avLst/>
          </a:prstGeom>
          <a:noFill/>
          <a:ln w="9525">
            <a:noFill/>
            <a:miter lim="800000"/>
            <a:headEnd/>
            <a:tailEnd/>
          </a:ln>
        </p:spPr>
      </p:pic>
      <p:sp>
        <p:nvSpPr>
          <p:cNvPr id="27650" name="Rectangle 3"/>
          <p:cNvSpPr>
            <a:spLocks noGrp="1"/>
          </p:cNvSpPr>
          <p:nvPr>
            <p:ph type="body" idx="4294967295"/>
          </p:nvPr>
        </p:nvSpPr>
        <p:spPr>
          <a:xfrm>
            <a:off x="228600" y="152400"/>
            <a:ext cx="8686800" cy="4724400"/>
          </a:xfrm>
        </p:spPr>
        <p:txBody>
          <a:bodyPr/>
          <a:lstStyle/>
          <a:p>
            <a:pPr marL="0" indent="0" algn="ctr">
              <a:buFont typeface="Arial" charset="0"/>
              <a:buNone/>
              <a:defRPr/>
            </a:pPr>
            <a:r>
              <a:rPr lang="en-US" altLang="en-US" sz="4000" dirty="0">
                <a:solidFill>
                  <a:schemeClr val="tx2"/>
                </a:solidFill>
                <a:ea typeface="+mj-ea"/>
                <a:cs typeface="+mj-cs"/>
              </a:rPr>
              <a:t>Matthew 24:15</a:t>
            </a:r>
            <a:endParaRPr lang="en-US" sz="4000" dirty="0">
              <a:solidFill>
                <a:schemeClr val="tx2"/>
              </a:solidFill>
              <a:ea typeface="+mj-ea"/>
              <a:cs typeface="+mj-cs"/>
            </a:endParaRPr>
          </a:p>
          <a:p>
            <a:pPr marL="0" indent="0" algn="just">
              <a:buFont typeface="Arial" charset="0"/>
              <a:buNone/>
              <a:defRPr/>
            </a:pPr>
            <a:r>
              <a:rPr lang="en-US" sz="3600" baseline="30000" dirty="0">
                <a:cs typeface="Calibri" panose="020F0502020204030204" pitchFamily="34" charset="0"/>
              </a:rPr>
              <a:t>“</a:t>
            </a:r>
            <a:r>
              <a:rPr lang="en-US" sz="3600" dirty="0"/>
              <a:t>Therefore when you see the </a:t>
            </a:r>
            <a:r>
              <a:rPr lang="en-US" sz="3600" cap="small" dirty="0">
                <a:effectLst/>
              </a:rPr>
              <a:t>abomination of desolation</a:t>
            </a:r>
            <a:r>
              <a:rPr lang="en-US" sz="3600" dirty="0"/>
              <a:t> which was spoken of through </a:t>
            </a:r>
            <a:r>
              <a:rPr lang="en-US" sz="3600" b="1" u="sng" dirty="0">
                <a:solidFill>
                  <a:srgbClr val="FFFFCC"/>
                </a:solidFill>
              </a:rPr>
              <a:t>Daniel the prophet</a:t>
            </a:r>
            <a:r>
              <a:rPr lang="en-US" sz="3600" dirty="0"/>
              <a:t>, standing in the holy place (let the reader understand).”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9287859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1507"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b="1" u="sng" dirty="0">
                <a:solidFill>
                  <a:srgbClr val="FFFFCC"/>
                </a:solidFill>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347996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685800" y="228600"/>
            <a:ext cx="7772400" cy="1371600"/>
          </a:xfrm>
        </p:spPr>
        <p:txBody>
          <a:bodyPr/>
          <a:lstStyle/>
          <a:p>
            <a:pPr algn="ctr"/>
            <a:r>
              <a:rPr lang="en-US" sz="4000" dirty="0"/>
              <a:t>Four Beasts Coming out of the Sea </a:t>
            </a:r>
            <a:r>
              <a:rPr lang="en-US" sz="3200" dirty="0"/>
              <a:t>(V. 2-3)</a:t>
            </a:r>
            <a:endParaRPr lang="en-US" sz="3600" dirty="0"/>
          </a:p>
        </p:txBody>
      </p:sp>
      <p:sp>
        <p:nvSpPr>
          <p:cNvPr id="118787" name="Rectangle 3"/>
          <p:cNvSpPr>
            <a:spLocks noGrp="1" noChangeArrowheads="1"/>
          </p:cNvSpPr>
          <p:nvPr>
            <p:ph type="body" idx="4294967295"/>
          </p:nvPr>
        </p:nvSpPr>
        <p:spPr>
          <a:xfrm>
            <a:off x="1790700" y="1600200"/>
            <a:ext cx="5562600" cy="2667000"/>
          </a:xfrm>
          <a:noFill/>
        </p:spPr>
        <p:txBody>
          <a:bodyPr/>
          <a:lstStyle/>
          <a:p>
            <a:pPr marL="609600" indent="-609600">
              <a:spcBef>
                <a:spcPts val="0"/>
              </a:spcBef>
              <a:spcAft>
                <a:spcPts val="3600"/>
              </a:spcAft>
            </a:pPr>
            <a:r>
              <a:rPr lang="en-US" dirty="0">
                <a:effectLst/>
              </a:rPr>
              <a:t>Times of the Gentiles</a:t>
            </a:r>
          </a:p>
          <a:p>
            <a:pPr marL="609600" indent="-609600">
              <a:spcBef>
                <a:spcPts val="0"/>
              </a:spcBef>
              <a:spcAft>
                <a:spcPts val="3600"/>
              </a:spcAft>
            </a:pPr>
            <a:r>
              <a:rPr lang="en-US" dirty="0">
                <a:effectLst/>
              </a:rPr>
              <a:t>The Sea (Isaiah 57:20-21)</a:t>
            </a:r>
          </a:p>
          <a:p>
            <a:pPr marL="609600" indent="-609600">
              <a:spcBef>
                <a:spcPts val="0"/>
              </a:spcBef>
              <a:spcAft>
                <a:spcPts val="3600"/>
              </a:spcAft>
            </a:pPr>
            <a:r>
              <a:rPr lang="en-US" dirty="0">
                <a:effectLst/>
              </a:rPr>
              <a:t>God’s View vs. Man’s View</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2" name="Group 100"/>
          <p:cNvGraphicFramePr>
            <a:graphicFrameLocks noGrp="1"/>
          </p:cNvGraphicFramePr>
          <p:nvPr>
            <p:extLst>
              <p:ext uri="{D42A27DB-BD31-4B8C-83A1-F6EECF244321}">
                <p14:modId xmlns:p14="http://schemas.microsoft.com/office/powerpoint/2010/main" val="2198590229"/>
              </p:ext>
            </p:extLst>
          </p:nvPr>
        </p:nvGraphicFramePr>
        <p:xfrm>
          <a:off x="152400" y="117855"/>
          <a:ext cx="8839200" cy="6511543"/>
        </p:xfrm>
        <a:graphic>
          <a:graphicData uri="http://schemas.openxmlformats.org/drawingml/2006/table">
            <a:tbl>
              <a:tblPr>
                <a:tableStyleId>{D7AC3CCA-C797-4891-BE02-D94E43425B78}</a:tableStyleId>
              </a:tblPr>
              <a:tblGrid>
                <a:gridCol w="2582238">
                  <a:extLst>
                    <a:ext uri="{9D8B030D-6E8A-4147-A177-3AD203B41FA5}">
                      <a16:colId xmlns:a16="http://schemas.microsoft.com/office/drawing/2014/main" val="20000"/>
                    </a:ext>
                  </a:extLst>
                </a:gridCol>
                <a:gridCol w="3476090">
                  <a:extLst>
                    <a:ext uri="{9D8B030D-6E8A-4147-A177-3AD203B41FA5}">
                      <a16:colId xmlns:a16="http://schemas.microsoft.com/office/drawing/2014/main" val="20001"/>
                    </a:ext>
                  </a:extLst>
                </a:gridCol>
                <a:gridCol w="2780872">
                  <a:extLst>
                    <a:ext uri="{9D8B030D-6E8A-4147-A177-3AD203B41FA5}">
                      <a16:colId xmlns:a16="http://schemas.microsoft.com/office/drawing/2014/main" val="20002"/>
                    </a:ext>
                  </a:extLst>
                </a:gridCol>
              </a:tblGrid>
              <a:tr h="154749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lang="en-US" sz="4000" b="1" kern="0" dirty="0">
                          <a:solidFill>
                            <a:schemeClr val="tx2"/>
                          </a:solidFill>
                          <a:latin typeface="Calibri" panose="020F0502020204030204" pitchFamily="34" charset="0"/>
                          <a:ea typeface="+mj-ea"/>
                          <a:cs typeface="+mj-cs"/>
                        </a:rPr>
                        <a:t>Comparing Daniel 2 &amp; 7: </a:t>
                      </a:r>
                      <a:br>
                        <a:rPr lang="en-US" sz="4000" b="1" kern="0" dirty="0">
                          <a:solidFill>
                            <a:schemeClr val="tx2"/>
                          </a:solidFill>
                          <a:latin typeface="Calibri" panose="020F0502020204030204" pitchFamily="34" charset="0"/>
                          <a:ea typeface="+mj-ea"/>
                          <a:cs typeface="+mj-cs"/>
                        </a:rPr>
                      </a:br>
                      <a:r>
                        <a:rPr lang="en-US" sz="4000" b="1" i="1" kern="0" dirty="0">
                          <a:solidFill>
                            <a:schemeClr val="tx2"/>
                          </a:solidFill>
                          <a:latin typeface="Calibri" panose="020F0502020204030204" pitchFamily="34" charset="0"/>
                          <a:ea typeface="+mj-ea"/>
                          <a:cs typeface="+mj-cs"/>
                        </a:rPr>
                        <a:t>A Matter of Perspective</a:t>
                      </a:r>
                    </a:p>
                  </a:txBody>
                  <a:tcPr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34155"/>
                  </a:ext>
                </a:extLst>
              </a:tr>
              <a:tr h="64748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Daniel 2</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Daniel 7</a:t>
                      </a:r>
                      <a:endParaRPr kumimoji="0" lang="en-US" sz="32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Receiver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Nebuchadnezzar</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Daniel</a:t>
                      </a:r>
                    </a:p>
                  </a:txBody>
                  <a:tcPr anchor="ctr" horzOverflow="overflow"/>
                </a:tc>
                <a:extLst>
                  <a:ext uri="{0D108BD9-81ED-4DB2-BD59-A6C34878D82A}">
                    <a16:rowId xmlns:a16="http://schemas.microsoft.com/office/drawing/2014/main" val="10001"/>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Position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Oppressor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Oppressee</a:t>
                      </a: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2"/>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Nationality</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Babylonian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Hebrew</a:t>
                      </a:r>
                    </a:p>
                  </a:txBody>
                  <a:tcPr anchor="ctr" horzOverflow="overflow"/>
                </a:tc>
                <a:extLst>
                  <a:ext uri="{0D108BD9-81ED-4DB2-BD59-A6C34878D82A}">
                    <a16:rowId xmlns:a16="http://schemas.microsoft.com/office/drawing/2014/main" val="10003"/>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Perspective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Jewish</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Gentile</a:t>
                      </a:r>
                    </a:p>
                  </a:txBody>
                  <a:tcPr anchor="ctr" horzOverflow="overflow"/>
                </a:tc>
                <a:extLst>
                  <a:ext uri="{0D108BD9-81ED-4DB2-BD59-A6C34878D82A}">
                    <a16:rowId xmlns:a16="http://schemas.microsoft.com/office/drawing/2014/main" val="10004"/>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Viewpoint</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Antropocentric</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Theocentric</a:t>
                      </a:r>
                    </a:p>
                  </a:txBody>
                  <a:tcPr anchor="ctr" horzOverflow="overflow"/>
                </a:tc>
                <a:extLst>
                  <a:ext uri="{0D108BD9-81ED-4DB2-BD59-A6C34878D82A}">
                    <a16:rowId xmlns:a16="http://schemas.microsoft.com/office/drawing/2014/main" val="10005"/>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Description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Statue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Beasts</a:t>
                      </a:r>
                    </a:p>
                  </a:txBody>
                  <a:tcPr anchor="ctr" horzOverflow="overflow"/>
                </a:tc>
                <a:extLst>
                  <a:ext uri="{0D108BD9-81ED-4DB2-BD59-A6C34878D82A}">
                    <a16:rowId xmlns:a16="http://schemas.microsoft.com/office/drawing/2014/main" val="10006"/>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Appearance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Beautiful</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Grotesque</a:t>
                      </a:r>
                    </a:p>
                  </a:txBody>
                  <a:tcPr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b="1" u="sng" dirty="0">
                <a:solidFill>
                  <a:srgbClr val="FFFFCC"/>
                </a:solidFill>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951850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19811" name="Rectangle 3"/>
          <p:cNvSpPr>
            <a:spLocks noGrp="1" noChangeArrowheads="1"/>
          </p:cNvSpPr>
          <p:nvPr>
            <p:ph type="body" idx="4294967295"/>
          </p:nvPr>
        </p:nvSpPr>
        <p:spPr>
          <a:xfrm>
            <a:off x="457200" y="1143000"/>
            <a:ext cx="7162800" cy="5257800"/>
          </a:xfrm>
          <a:noFill/>
        </p:spPr>
        <p:txBody>
          <a:bodyPr/>
          <a:lstStyle/>
          <a:p>
            <a:pPr marL="457200" indent="-457200">
              <a:spcBef>
                <a:spcPts val="0"/>
              </a:spcBef>
              <a:spcAft>
                <a:spcPts val="1200"/>
              </a:spcAft>
            </a:pPr>
            <a:r>
              <a:rPr lang="en-US" dirty="0">
                <a:effectLst/>
              </a:rPr>
              <a:t>1</a:t>
            </a:r>
            <a:r>
              <a:rPr lang="en-US" baseline="30000" dirty="0">
                <a:effectLst/>
              </a:rPr>
              <a:t>st</a:t>
            </a:r>
            <a:r>
              <a:rPr lang="en-US" dirty="0">
                <a:effectLst/>
              </a:rPr>
              <a:t> Beast (V.4)</a:t>
            </a:r>
          </a:p>
          <a:p>
            <a:pPr marL="914400" lvl="1" indent="-457200">
              <a:spcBef>
                <a:spcPts val="0"/>
              </a:spcBef>
              <a:spcAft>
                <a:spcPts val="1200"/>
              </a:spcAft>
              <a:buSzPct val="100000"/>
              <a:buFont typeface="Courier New" panose="02070309020205020404" pitchFamily="49" charset="0"/>
              <a:buChar char="­"/>
            </a:pPr>
            <a:r>
              <a:rPr lang="en-US" dirty="0">
                <a:effectLst/>
              </a:rPr>
              <a:t>Lion</a:t>
            </a:r>
          </a:p>
          <a:p>
            <a:pPr marL="914400" lvl="1" indent="-457200">
              <a:spcBef>
                <a:spcPts val="0"/>
              </a:spcBef>
              <a:spcAft>
                <a:spcPts val="1200"/>
              </a:spcAft>
              <a:buSzPct val="100000"/>
              <a:buFont typeface="Courier New" panose="02070309020205020404" pitchFamily="49" charset="0"/>
              <a:buChar char="­"/>
            </a:pPr>
            <a:r>
              <a:rPr lang="en-US" dirty="0">
                <a:effectLst/>
              </a:rPr>
              <a:t>Babylon</a:t>
            </a:r>
          </a:p>
          <a:p>
            <a:pPr marL="914400" lvl="1" indent="-457200">
              <a:spcBef>
                <a:spcPts val="0"/>
              </a:spcBef>
              <a:spcAft>
                <a:spcPts val="1200"/>
              </a:spcAft>
              <a:buSzPct val="100000"/>
              <a:buFont typeface="Courier New" panose="02070309020205020404" pitchFamily="49" charset="0"/>
              <a:buChar char="­"/>
            </a:pPr>
            <a:r>
              <a:rPr lang="en-US" dirty="0">
                <a:effectLst/>
              </a:rPr>
              <a:t>Head of Gold</a:t>
            </a:r>
          </a:p>
          <a:p>
            <a:pPr marL="914400" lvl="1" indent="-457200">
              <a:spcBef>
                <a:spcPts val="0"/>
              </a:spcBef>
              <a:spcAft>
                <a:spcPts val="1200"/>
              </a:spcAft>
              <a:buSzPct val="100000"/>
              <a:buFont typeface="Courier New" panose="02070309020205020404" pitchFamily="49" charset="0"/>
              <a:buChar char="­"/>
            </a:pPr>
            <a:r>
              <a:rPr lang="en-US" dirty="0">
                <a:effectLst/>
              </a:rPr>
              <a:t>2:38</a:t>
            </a:r>
          </a:p>
          <a:p>
            <a:pPr marL="914400" lvl="1" indent="-457200">
              <a:spcBef>
                <a:spcPts val="0"/>
              </a:spcBef>
              <a:spcAft>
                <a:spcPts val="1200"/>
              </a:spcAft>
              <a:buSzPct val="100000"/>
              <a:buFont typeface="Courier New" panose="02070309020205020404" pitchFamily="49" charset="0"/>
              <a:buChar char="­"/>
            </a:pPr>
            <a:r>
              <a:rPr lang="en-US" dirty="0">
                <a:effectLst/>
              </a:rPr>
              <a:t>605-539 BC</a:t>
            </a:r>
          </a:p>
          <a:p>
            <a:pPr marL="914400" lvl="1" indent="-457200">
              <a:spcBef>
                <a:spcPts val="0"/>
              </a:spcBef>
              <a:spcAft>
                <a:spcPts val="1200"/>
              </a:spcAft>
              <a:buSzPct val="100000"/>
              <a:buFont typeface="Courier New" panose="02070309020205020404" pitchFamily="49" charset="0"/>
              <a:buChar char="­"/>
            </a:pPr>
            <a:r>
              <a:rPr lang="en-US" dirty="0">
                <a:effectLst/>
              </a:rPr>
              <a:t>Eagle’s Wings</a:t>
            </a:r>
          </a:p>
          <a:p>
            <a:pPr marL="914400" lvl="1" indent="-457200">
              <a:spcBef>
                <a:spcPts val="0"/>
              </a:spcBef>
              <a:spcAft>
                <a:spcPts val="1200"/>
              </a:spcAft>
              <a:buSzPct val="100000"/>
              <a:buFont typeface="Courier New" panose="02070309020205020404" pitchFamily="49" charset="0"/>
              <a:buChar char="­"/>
            </a:pPr>
            <a:r>
              <a:rPr lang="en-US" dirty="0">
                <a:effectLst/>
              </a:rPr>
              <a:t>Nebuchadnezzar’s Experience</a:t>
            </a:r>
            <a:r>
              <a:rPr lang="en-US" dirty="0">
                <a:solidFill>
                  <a:schemeClr val="bg1"/>
                </a:solidFill>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1142999"/>
            <a:ext cx="4419600" cy="4651519"/>
          </a:xfrm>
          <a:prstGeom prst="ellipse">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27433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a:solidFill>
                  <a:schemeClr val="bg1"/>
                </a:solidFill>
              </a:rPr>
              <a:t>MAP 2A</a:t>
            </a:r>
          </a:p>
        </p:txBody>
      </p:sp>
      <p:pic>
        <p:nvPicPr>
          <p:cNvPr id="120836" name="Picture 4" descr="MAP2A"/>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281825" y="228600"/>
            <a:ext cx="858035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rPr>
              <a:t>2</a:t>
            </a:r>
            <a:r>
              <a:rPr lang="en-US" baseline="30000" dirty="0">
                <a:effectLst/>
              </a:rPr>
              <a:t>nd</a:t>
            </a:r>
            <a:r>
              <a:rPr lang="en-US" dirty="0">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47121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r>
              <a:rPr lang="en-US">
                <a:solidFill>
                  <a:schemeClr val="bg1"/>
                </a:solidFill>
              </a:rPr>
              <a:t>MAP 2B</a:t>
            </a:r>
          </a:p>
        </p:txBody>
      </p:sp>
      <p:pic>
        <p:nvPicPr>
          <p:cNvPr id="125956" name="Picture 4" descr="MAP2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228600"/>
            <a:ext cx="87630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85800" y="609600"/>
            <a:ext cx="7772400" cy="1143000"/>
          </a:xfrm>
        </p:spPr>
        <p:txBody>
          <a:bodyPr/>
          <a:lstStyle/>
          <a:p>
            <a:pPr algn="ctr"/>
            <a:r>
              <a:rPr lang="en-US" altLang="en-US"/>
              <a:t>Cyrus Cylinder</a:t>
            </a:r>
          </a:p>
        </p:txBody>
      </p:sp>
      <p:pic>
        <p:nvPicPr>
          <p:cNvPr id="148483" name="Picture 3"/>
          <p:cNvPicPr>
            <a:picLocks noGrp="1" noChangeAspect="1" noChangeArrowheads="1"/>
          </p:cNvPicPr>
          <p:nvPr>
            <p:ph type="body" idx="4294967295"/>
          </p:nvPr>
        </p:nvPicPr>
        <p:blipFill>
          <a:blip r:embed="rId2"/>
          <a:srcRect/>
          <a:stretch>
            <a:fillRect/>
          </a:stretch>
        </p:blipFill>
        <p:spPr>
          <a:xfrm>
            <a:off x="685800" y="1946275"/>
            <a:ext cx="7772400" cy="411480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nvGraphicFramePr>
        <p:xfrm>
          <a:off x="114300" y="919163"/>
          <a:ext cx="8915400" cy="5020312"/>
        </p:xfrm>
        <a:graphic>
          <a:graphicData uri="http://schemas.openxmlformats.org/drawingml/2006/table">
            <a:tbl>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838">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altLang="en-US" sz="3600" b="0" i="0" u="none" strike="noStrike" cap="none" normalizeH="0" baseline="0">
                          <a:ln>
                            <a:noFill/>
                          </a:ln>
                          <a:solidFill>
                            <a:srgbClr val="C00000"/>
                          </a:solidFill>
                          <a:effectLst/>
                          <a:latin typeface="Calibri" pitchFamily="34" charset="0"/>
                          <a:cs typeface="Arial" charset="0"/>
                        </a:rPr>
                        <a:t>Three Returns</a:t>
                      </a:r>
                      <a:endParaRPr kumimoji="0" lang="en-US" sz="3600" b="1" i="0" u="none" strike="noStrike" cap="none" normalizeH="0" baseline="0">
                        <a:ln>
                          <a:noFill/>
                        </a:ln>
                        <a:solidFill>
                          <a:srgbClr val="C00000"/>
                        </a:solidFill>
                        <a:effectLst>
                          <a:outerShdw blurRad="38100" dist="38100" dir="2700000" algn="tl">
                            <a:srgbClr val="000000"/>
                          </a:outerShdw>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325">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Date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Duration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Persian king</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Jewish leader</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Scripture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Purpose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Number of returnees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1</a:t>
                      </a:r>
                      <a:r>
                        <a:rPr kumimoji="0" lang="en-US" sz="1600" b="0" i="0" u="none" strike="noStrike" cap="none" normalizeH="0" baseline="30000">
                          <a:ln>
                            <a:noFill/>
                          </a:ln>
                          <a:solidFill>
                            <a:srgbClr val="000000"/>
                          </a:solidFill>
                          <a:effectLst/>
                          <a:latin typeface="Calibri" pitchFamily="34" charset="0"/>
                          <a:cs typeface="Arial" charset="0"/>
                        </a:rPr>
                        <a:t>st</a:t>
                      </a:r>
                      <a:r>
                        <a:rPr kumimoji="0" lang="en-US" sz="1600" b="0"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538–515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23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Cyrus (Isa 44:28‒45:1)</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Zerubbabel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Ezra 1–6; Isaiah 44:28</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Rebuilding the temple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50,000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6462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2</a:t>
                      </a:r>
                      <a:r>
                        <a:rPr kumimoji="0" lang="en-US" sz="1600" b="0" i="0" u="none" strike="noStrike" cap="none" normalizeH="0" baseline="30000">
                          <a:ln>
                            <a:noFill/>
                          </a:ln>
                          <a:solidFill>
                            <a:srgbClr val="000000"/>
                          </a:solidFill>
                          <a:effectLst/>
                          <a:latin typeface="Calibri" pitchFamily="34" charset="0"/>
                          <a:cs typeface="Arial" charset="0"/>
                        </a:rPr>
                        <a:t>nd</a:t>
                      </a:r>
                      <a:r>
                        <a:rPr kumimoji="0" lang="en-US" sz="1600" b="0"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458–457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2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Ezra</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Ezra 7–10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Adorning of the temple and reforming the people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2,000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3</a:t>
                      </a:r>
                      <a:r>
                        <a:rPr kumimoji="0" lang="en-US" sz="1600" b="0" i="0" u="none" strike="noStrike" cap="none" normalizeH="0" baseline="30000">
                          <a:ln>
                            <a:noFill/>
                          </a:ln>
                          <a:solidFill>
                            <a:srgbClr val="000000"/>
                          </a:solidFill>
                          <a:effectLst/>
                          <a:latin typeface="Calibri" pitchFamily="34" charset="0"/>
                          <a:cs typeface="Arial" charset="0"/>
                        </a:rPr>
                        <a:t>rd</a:t>
                      </a:r>
                      <a:r>
                        <a:rPr kumimoji="0" lang="en-US" sz="1600" b="0"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444–432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8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0" i="0" u="none" strike="noStrike" cap="none" normalizeH="0" baseline="0">
                          <a:ln>
                            <a:noFill/>
                          </a:ln>
                          <a:solidFill>
                            <a:srgbClr val="000000"/>
                          </a:solidFill>
                          <a:effectLst/>
                          <a:latin typeface="Calibri" pitchFamily="34" charset="0"/>
                          <a:cs typeface="Arial" charset="0"/>
                        </a:rPr>
                        <a:t>Rebuilding the wall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6979" name="Rectangle 3"/>
          <p:cNvSpPr>
            <a:spLocks noGrp="1" noChangeArrowheads="1"/>
          </p:cNvSpPr>
          <p:nvPr>
            <p:ph type="body" idx="4294967295"/>
          </p:nvPr>
        </p:nvSpPr>
        <p:spPr>
          <a:xfrm>
            <a:off x="228600" y="1143000"/>
            <a:ext cx="7010400" cy="4918075"/>
          </a:xfrm>
          <a:noFill/>
        </p:spPr>
        <p:txBody>
          <a:bodyPr/>
          <a:lstStyle/>
          <a:p>
            <a:pPr marL="457200" indent="-457200">
              <a:lnSpc>
                <a:spcPct val="90000"/>
              </a:lnSpc>
              <a:spcBef>
                <a:spcPts val="0"/>
              </a:spcBef>
              <a:spcAft>
                <a:spcPts val="1800"/>
              </a:spcAft>
            </a:pPr>
            <a:r>
              <a:rPr lang="en-US" dirty="0">
                <a:effectLst/>
              </a:rPr>
              <a:t>3</a:t>
            </a:r>
            <a:r>
              <a:rPr lang="en-US" baseline="30000" dirty="0">
                <a:effectLst/>
              </a:rPr>
              <a:t>rd</a:t>
            </a:r>
            <a:r>
              <a:rPr lang="en-US" dirty="0">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143000"/>
            <a:ext cx="3484880" cy="3733800"/>
          </a:xfrm>
          <a:prstGeom prst="ellipse">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02821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r>
              <a:rPr lang="en-US">
                <a:solidFill>
                  <a:schemeClr val="bg1"/>
                </a:solidFill>
              </a:rPr>
              <a:t>MAP 2C</a:t>
            </a:r>
          </a:p>
        </p:txBody>
      </p:sp>
      <p:pic>
        <p:nvPicPr>
          <p:cNvPr id="128004" name="Picture 4" descr="MAP2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684" y="190500"/>
            <a:ext cx="8866632"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762000" y="914400"/>
            <a:ext cx="7620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9507" name="AutoShape 3"/>
          <p:cNvSpPr>
            <a:spLocks noGrp="1" noChangeAspect="1" noChangeArrowheads="1"/>
          </p:cNvSpPr>
          <p:nvPr>
            <p:ph type="title" idx="4294967295"/>
          </p:nvPr>
        </p:nvSpPr>
        <p:spPr>
          <a:xfrm>
            <a:off x="1524000" y="228600"/>
            <a:ext cx="6096000" cy="609600"/>
          </a:xfrm>
        </p:spPr>
        <p:txBody>
          <a:bodyPr/>
          <a:lstStyle/>
          <a:p>
            <a:pPr algn="ctr"/>
            <a:r>
              <a:rPr lang="en-US" sz="3600" dirty="0"/>
              <a:t>MAP OF FOUR KINGDOMS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162049"/>
            <a:ext cx="4475430" cy="4319507"/>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162049"/>
            <a:ext cx="4475430" cy="4319507"/>
          </a:xfrm>
          <a:prstGeom prst="ellipse">
            <a:avLst/>
          </a:prstGeom>
          <a:ln>
            <a:noFill/>
          </a:ln>
          <a:effectLst>
            <a:softEdge rad="112500"/>
          </a:effectLst>
        </p:spPr>
      </p:pic>
    </p:spTree>
    <p:extLst>
      <p:ext uri="{BB962C8B-B14F-4D97-AF65-F5344CB8AC3E}">
        <p14:creationId xmlns:p14="http://schemas.microsoft.com/office/powerpoint/2010/main" val="4120512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269208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r>
              <a:rPr lang="en-US">
                <a:solidFill>
                  <a:schemeClr val="bg1"/>
                </a:solidFill>
              </a:rPr>
              <a:t>MAP 2D</a:t>
            </a:r>
          </a:p>
        </p:txBody>
      </p:sp>
      <p:pic>
        <p:nvPicPr>
          <p:cNvPr id="131076" name="Picture 4" descr="MAP2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14486"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
          <p:cNvPicPr>
            <a:picLocks noChangeAspect="1"/>
          </p:cNvPicPr>
          <p:nvPr/>
        </p:nvPicPr>
        <p:blipFill>
          <a:blip r:embed="rId2"/>
          <a:srcRect/>
          <a:stretch>
            <a:fillRect/>
          </a:stretch>
        </p:blipFill>
        <p:spPr bwMode="auto">
          <a:xfrm>
            <a:off x="139700" y="127000"/>
            <a:ext cx="8864600" cy="6604000"/>
          </a:xfrm>
          <a:prstGeom prst="rect">
            <a:avLst/>
          </a:prstGeom>
          <a:noFill/>
          <a:ln w="9525">
            <a:noFill/>
            <a:miter lim="800000"/>
            <a:headEnd/>
            <a:tailEnd/>
          </a:ln>
        </p:spPr>
      </p:pic>
      <p:sp>
        <p:nvSpPr>
          <p:cNvPr id="38914" name="Rectangle 3"/>
          <p:cNvSpPr>
            <a:spLocks noChangeArrowheads="1"/>
          </p:cNvSpPr>
          <p:nvPr/>
        </p:nvSpPr>
        <p:spPr bwMode="auto">
          <a:xfrm>
            <a:off x="228600" y="152400"/>
            <a:ext cx="8686800" cy="4600575"/>
          </a:xfrm>
          <a:prstGeom prst="rect">
            <a:avLst/>
          </a:prstGeom>
          <a:noFill/>
          <a:ln>
            <a:noFill/>
          </a:ln>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defRPr/>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algn="just">
              <a:spcBef>
                <a:spcPts val="0"/>
              </a:spcBef>
              <a:spcAft>
                <a:spcPts val="1000"/>
              </a:spcAft>
              <a:defRPr/>
            </a:pPr>
            <a:r>
              <a:rPr lang="en-US" sz="3200" baseline="30000" dirty="0">
                <a:latin typeface="Calibri" panose="020F0502020204030204" pitchFamily="34" charset="0"/>
              </a:rPr>
              <a:t>6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200" baseline="30000" dirty="0">
                <a:latin typeface="Calibri" panose="020F0502020204030204" pitchFamily="34" charset="0"/>
              </a:rPr>
              <a:t>7</a:t>
            </a:r>
            <a:r>
              <a:rPr lang="en-US" sz="2800" dirty="0">
                <a:effectLst>
                  <a:outerShdw blurRad="38100" dist="38100" dir="2700000" algn="tl">
                    <a:srgbClr val="000000"/>
                  </a:outerShdw>
                </a:effectLst>
                <a:latin typeface="Calibri" panose="020F0502020204030204" pitchFamily="34" charset="0"/>
                <a:cs typeface="+mn-cs"/>
              </a:rPr>
              <a:t> </a:t>
            </a:r>
            <a:r>
              <a:rPr lang="en-US" sz="28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2800" dirty="0">
                <a:solidFill>
                  <a:srgbClr val="FFFFCC"/>
                </a:solidFill>
                <a:effectLst>
                  <a:outerShdw blurRad="38100" dist="38100" dir="2700000" algn="tl">
                    <a:srgbClr val="000000"/>
                  </a:outerShdw>
                </a:effectLst>
                <a:latin typeface="Calibri" panose="020F0502020204030204" pitchFamily="34" charset="0"/>
                <a:cs typeface="+mn-cs"/>
              </a:rPr>
              <a:t>. </a:t>
            </a:r>
            <a:r>
              <a:rPr lang="en-US" sz="28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s://probings.files.wordpress.com/2012/10/mountain-peaks.jpg"/>
          <p:cNvPicPr>
            <a:picLocks noChangeAspect="1" noChangeArrowheads="1"/>
          </p:cNvPicPr>
          <p:nvPr/>
        </p:nvPicPr>
        <p:blipFill>
          <a:blip r:embed="rId2"/>
          <a:srcRect/>
          <a:stretch>
            <a:fillRect/>
          </a:stretch>
        </p:blipFill>
        <p:spPr bwMode="auto">
          <a:xfrm>
            <a:off x="300038" y="152400"/>
            <a:ext cx="8543925" cy="4114800"/>
          </a:xfrm>
          <a:prstGeom prst="rect">
            <a:avLst/>
          </a:prstGeom>
          <a:noFill/>
          <a:ln w="9525">
            <a:noFill/>
            <a:miter lim="800000"/>
            <a:headEnd/>
            <a:tailEnd/>
          </a:ln>
        </p:spPr>
      </p:pic>
      <p:pic>
        <p:nvPicPr>
          <p:cNvPr id="159747" name="Picture 2" descr="http://www.angelfire.com/nt/theology/Image3.jpg"/>
          <p:cNvPicPr>
            <a:picLocks noChangeAspect="1" noChangeArrowheads="1"/>
          </p:cNvPicPr>
          <p:nvPr/>
        </p:nvPicPr>
        <p:blipFill>
          <a:blip r:embed="rId3"/>
          <a:srcRect/>
          <a:stretch>
            <a:fillRect/>
          </a:stretch>
        </p:blipFill>
        <p:spPr bwMode="auto">
          <a:xfrm>
            <a:off x="300038" y="4572000"/>
            <a:ext cx="8543925" cy="2133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b="1" u="sng" dirty="0">
                <a:solidFill>
                  <a:srgbClr val="FFFFCC"/>
                </a:solidFill>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162049"/>
            <a:ext cx="4475430" cy="4319507"/>
          </a:xfrm>
          <a:prstGeom prst="ellipse">
            <a:avLst/>
          </a:prstGeom>
          <a:ln>
            <a:noFill/>
          </a:ln>
          <a:effectLst>
            <a:softEdge rad="112500"/>
          </a:effectLst>
        </p:spPr>
      </p:pic>
    </p:spTree>
    <p:extLst>
      <p:ext uri="{BB962C8B-B14F-4D97-AF65-F5344CB8AC3E}">
        <p14:creationId xmlns:p14="http://schemas.microsoft.com/office/powerpoint/2010/main" val="558744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901830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
          <p:cNvPicPr>
            <a:picLocks noChangeAspect="1"/>
          </p:cNvPicPr>
          <p:nvPr/>
        </p:nvPicPr>
        <p:blipFill>
          <a:blip r:embed="rId2"/>
          <a:srcRect/>
          <a:stretch>
            <a:fillRect/>
          </a:stretch>
        </p:blipFill>
        <p:spPr bwMode="auto">
          <a:xfrm>
            <a:off x="139700" y="127000"/>
            <a:ext cx="8864600" cy="6604000"/>
          </a:xfrm>
          <a:prstGeom prst="rect">
            <a:avLst/>
          </a:prstGeom>
          <a:noFill/>
          <a:ln w="9525">
            <a:noFill/>
            <a:miter lim="800000"/>
            <a:headEnd/>
            <a:tailEnd/>
          </a:ln>
        </p:spPr>
      </p:pic>
      <p:sp>
        <p:nvSpPr>
          <p:cNvPr id="27650" name="Rectangle 3"/>
          <p:cNvSpPr>
            <a:spLocks noGrp="1"/>
          </p:cNvSpPr>
          <p:nvPr>
            <p:ph type="body" idx="4294967295"/>
          </p:nvPr>
        </p:nvSpPr>
        <p:spPr>
          <a:xfrm>
            <a:off x="228600" y="152400"/>
            <a:ext cx="8686800" cy="4724400"/>
          </a:xfrm>
        </p:spPr>
        <p:txBody>
          <a:bodyPr/>
          <a:lstStyle/>
          <a:p>
            <a:pPr marL="0" indent="0" algn="ctr">
              <a:buFont typeface="Arial" charset="0"/>
              <a:buNone/>
              <a:defRPr/>
            </a:pP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rPr>
              <a:t>Revelation 13:2</a:t>
            </a:r>
            <a:endParaRPr 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endParaRPr>
          </a:p>
          <a:p>
            <a:pPr marL="0" indent="0" algn="just">
              <a:buFont typeface="Arial" charset="0"/>
              <a:buNone/>
              <a:defRPr/>
            </a:pPr>
            <a:r>
              <a:rPr lang="en-US" sz="3600" baseline="30000" dirty="0">
                <a:cs typeface="Calibri" panose="020F0502020204030204" pitchFamily="34" charset="0"/>
              </a:rPr>
              <a:t>“</a:t>
            </a:r>
            <a:r>
              <a:rPr lang="en-US" sz="3600" dirty="0"/>
              <a:t>And the beast which I saw was like a </a:t>
            </a:r>
            <a:r>
              <a:rPr lang="en-US" sz="3600" b="1" u="sng" dirty="0">
                <a:solidFill>
                  <a:srgbClr val="FFFFCC"/>
                </a:solidFill>
              </a:rPr>
              <a:t>leopard</a:t>
            </a:r>
            <a:r>
              <a:rPr lang="en-US" sz="3600" dirty="0"/>
              <a:t>, and his feet were like </a:t>
            </a:r>
            <a:r>
              <a:rPr lang="en-US" sz="3600" i="1" dirty="0"/>
              <a:t>those</a:t>
            </a:r>
            <a:r>
              <a:rPr lang="en-US" sz="3600" dirty="0"/>
              <a:t> of a </a:t>
            </a:r>
            <a:r>
              <a:rPr lang="en-US" sz="3600" b="1" u="sng" dirty="0">
                <a:solidFill>
                  <a:srgbClr val="FFFFCC"/>
                </a:solidFill>
              </a:rPr>
              <a:t>bear</a:t>
            </a:r>
            <a:r>
              <a:rPr lang="en-US" sz="3600" dirty="0"/>
              <a:t>, and his mouth like the mouth of a </a:t>
            </a:r>
            <a:r>
              <a:rPr lang="en-US" sz="3600" b="1" u="sng" dirty="0">
                <a:solidFill>
                  <a:srgbClr val="FFFFCC"/>
                </a:solidFill>
              </a:rPr>
              <a:t>lion</a:t>
            </a:r>
            <a:r>
              <a:rPr lang="en-US" sz="3600" dirty="0"/>
              <a:t>. And the dragon gave him his power and his throne and great authority.” </a:t>
            </a:r>
          </a:p>
        </p:txBody>
      </p:sp>
    </p:spTree>
    <p:extLst>
      <p:ext uri="{BB962C8B-B14F-4D97-AF65-F5344CB8AC3E}">
        <p14:creationId xmlns:p14="http://schemas.microsoft.com/office/powerpoint/2010/main" val="1960069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b="1" u="sng" dirty="0">
                <a:solidFill>
                  <a:srgbClr val="FFFFCC"/>
                </a:solidFill>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546514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85800" y="228600"/>
            <a:ext cx="7772400" cy="1143000"/>
          </a:xfrm>
        </p:spPr>
        <p:txBody>
          <a:bodyPr/>
          <a:lstStyle/>
          <a:p>
            <a:pPr algn="ctr"/>
            <a:r>
              <a:rPr lang="en-US" sz="4000" dirty="0"/>
              <a:t>ANCIENT OF DAYS</a:t>
            </a:r>
            <a:br>
              <a:rPr lang="en-US" sz="4000" dirty="0"/>
            </a:br>
            <a:r>
              <a:rPr lang="en-US" sz="3600" dirty="0"/>
              <a:t>V. 9-12</a:t>
            </a:r>
            <a:endParaRPr lang="en-US" sz="4000" dirty="0"/>
          </a:p>
        </p:txBody>
      </p:sp>
      <p:sp>
        <p:nvSpPr>
          <p:cNvPr id="132099" name="Rectangle 3"/>
          <p:cNvSpPr>
            <a:spLocks noGrp="1" noChangeArrowheads="1"/>
          </p:cNvSpPr>
          <p:nvPr>
            <p:ph type="body" idx="4294967295"/>
          </p:nvPr>
        </p:nvSpPr>
        <p:spPr>
          <a:xfrm>
            <a:off x="800100" y="1600200"/>
            <a:ext cx="7543800" cy="2590800"/>
          </a:xfrm>
          <a:noFill/>
        </p:spPr>
        <p:txBody>
          <a:bodyPr/>
          <a:lstStyle/>
          <a:p>
            <a:pPr marL="609600" indent="-609600">
              <a:spcBef>
                <a:spcPts val="0"/>
              </a:spcBef>
              <a:spcAft>
                <a:spcPts val="3600"/>
              </a:spcAft>
            </a:pPr>
            <a:r>
              <a:rPr lang="en-US" dirty="0">
                <a:effectLst/>
              </a:rPr>
              <a:t>His Description (V. 9-10)</a:t>
            </a:r>
          </a:p>
          <a:p>
            <a:pPr marL="609600" indent="-609600">
              <a:spcBef>
                <a:spcPts val="0"/>
              </a:spcBef>
              <a:spcAft>
                <a:spcPts val="3600"/>
              </a:spcAft>
            </a:pPr>
            <a:r>
              <a:rPr lang="en-US" dirty="0">
                <a:effectLst/>
              </a:rPr>
              <a:t>His Destruction of 4</a:t>
            </a:r>
            <a:r>
              <a:rPr lang="en-US" baseline="30000" dirty="0">
                <a:effectLst/>
              </a:rPr>
              <a:t>th</a:t>
            </a:r>
            <a:r>
              <a:rPr lang="en-US" dirty="0">
                <a:effectLst/>
              </a:rPr>
              <a:t> Beast (V. 11)</a:t>
            </a:r>
          </a:p>
          <a:p>
            <a:pPr marL="609600" indent="-609600">
              <a:spcBef>
                <a:spcPts val="0"/>
              </a:spcBef>
              <a:spcAft>
                <a:spcPts val="3600"/>
              </a:spcAft>
            </a:pPr>
            <a:r>
              <a:rPr lang="en-US" dirty="0">
                <a:effectLst/>
              </a:rPr>
              <a:t>His Judgment of Other 3 Beasts (V. 12)</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85800" y="228600"/>
            <a:ext cx="7772400" cy="1143000"/>
          </a:xfrm>
        </p:spPr>
        <p:txBody>
          <a:bodyPr/>
          <a:lstStyle/>
          <a:p>
            <a:pPr algn="ctr"/>
            <a:r>
              <a:rPr lang="en-US" sz="4000" dirty="0"/>
              <a:t>ANCIENT OF DAYS</a:t>
            </a:r>
            <a:br>
              <a:rPr lang="en-US" sz="4000" dirty="0"/>
            </a:br>
            <a:r>
              <a:rPr lang="en-US" sz="3600" dirty="0"/>
              <a:t>V. 9-12</a:t>
            </a:r>
            <a:endParaRPr lang="en-US" sz="4000" dirty="0"/>
          </a:p>
        </p:txBody>
      </p:sp>
      <p:sp>
        <p:nvSpPr>
          <p:cNvPr id="132099" name="Rectangle 3"/>
          <p:cNvSpPr>
            <a:spLocks noGrp="1" noChangeArrowheads="1"/>
          </p:cNvSpPr>
          <p:nvPr>
            <p:ph type="body" idx="4294967295"/>
          </p:nvPr>
        </p:nvSpPr>
        <p:spPr>
          <a:xfrm>
            <a:off x="800100" y="1600200"/>
            <a:ext cx="7543800" cy="2590800"/>
          </a:xfrm>
          <a:noFill/>
        </p:spPr>
        <p:txBody>
          <a:bodyPr/>
          <a:lstStyle/>
          <a:p>
            <a:pPr marL="609600" indent="-609600">
              <a:spcBef>
                <a:spcPts val="0"/>
              </a:spcBef>
              <a:spcAft>
                <a:spcPts val="3600"/>
              </a:spcAft>
            </a:pPr>
            <a:r>
              <a:rPr lang="en-US" b="1" u="sng" dirty="0">
                <a:solidFill>
                  <a:srgbClr val="FFFFCC"/>
                </a:solidFill>
                <a:effectLst/>
              </a:rPr>
              <a:t>His Description (V. 9-10)</a:t>
            </a:r>
          </a:p>
          <a:p>
            <a:pPr marL="609600" indent="-609600">
              <a:spcBef>
                <a:spcPts val="0"/>
              </a:spcBef>
              <a:spcAft>
                <a:spcPts val="3600"/>
              </a:spcAft>
            </a:pPr>
            <a:r>
              <a:rPr lang="en-US" dirty="0">
                <a:effectLst/>
              </a:rPr>
              <a:t>His Destruction of 4</a:t>
            </a:r>
            <a:r>
              <a:rPr lang="en-US" baseline="30000" dirty="0">
                <a:effectLst/>
              </a:rPr>
              <a:t>th</a:t>
            </a:r>
            <a:r>
              <a:rPr lang="en-US" dirty="0">
                <a:effectLst/>
              </a:rPr>
              <a:t> Beast (V. 11)</a:t>
            </a:r>
          </a:p>
          <a:p>
            <a:pPr marL="609600" indent="-609600">
              <a:spcBef>
                <a:spcPts val="0"/>
              </a:spcBef>
              <a:spcAft>
                <a:spcPts val="3600"/>
              </a:spcAft>
            </a:pPr>
            <a:r>
              <a:rPr lang="en-US" dirty="0">
                <a:effectLst/>
              </a:rPr>
              <a:t>His Judgment of Other 3 Beasts (V. 12)</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1950965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85800" y="228600"/>
            <a:ext cx="7772400" cy="1143000"/>
          </a:xfrm>
        </p:spPr>
        <p:txBody>
          <a:bodyPr/>
          <a:lstStyle/>
          <a:p>
            <a:pPr algn="ctr"/>
            <a:r>
              <a:rPr lang="en-US" sz="4000" dirty="0"/>
              <a:t>ANCIENT OF DAYS</a:t>
            </a:r>
            <a:br>
              <a:rPr lang="en-US" sz="4000" dirty="0"/>
            </a:br>
            <a:r>
              <a:rPr lang="en-US" sz="3600" dirty="0"/>
              <a:t>V. 9-12</a:t>
            </a:r>
            <a:endParaRPr lang="en-US" sz="4000" dirty="0"/>
          </a:p>
        </p:txBody>
      </p:sp>
      <p:sp>
        <p:nvSpPr>
          <p:cNvPr id="132099" name="Rectangle 3"/>
          <p:cNvSpPr>
            <a:spLocks noGrp="1" noChangeArrowheads="1"/>
          </p:cNvSpPr>
          <p:nvPr>
            <p:ph type="body" idx="4294967295"/>
          </p:nvPr>
        </p:nvSpPr>
        <p:spPr>
          <a:xfrm>
            <a:off x="800100" y="1600200"/>
            <a:ext cx="7543800" cy="2590800"/>
          </a:xfrm>
          <a:noFill/>
        </p:spPr>
        <p:txBody>
          <a:bodyPr/>
          <a:lstStyle/>
          <a:p>
            <a:pPr marL="609600" indent="-609600">
              <a:spcBef>
                <a:spcPts val="0"/>
              </a:spcBef>
              <a:spcAft>
                <a:spcPts val="3600"/>
              </a:spcAft>
            </a:pPr>
            <a:r>
              <a:rPr lang="en-US" dirty="0">
                <a:effectLst/>
              </a:rPr>
              <a:t>His Description (V. 9-10)</a:t>
            </a:r>
          </a:p>
          <a:p>
            <a:pPr marL="609600" indent="-609600">
              <a:spcBef>
                <a:spcPts val="0"/>
              </a:spcBef>
              <a:spcAft>
                <a:spcPts val="3600"/>
              </a:spcAft>
            </a:pPr>
            <a:r>
              <a:rPr lang="en-US" b="1" u="sng" dirty="0">
                <a:solidFill>
                  <a:srgbClr val="FFFFCC"/>
                </a:solidFill>
                <a:effectLst/>
              </a:rPr>
              <a:t>His Destruction of 4th Beast (V. 11)</a:t>
            </a:r>
          </a:p>
          <a:p>
            <a:pPr marL="609600" indent="-609600">
              <a:spcBef>
                <a:spcPts val="0"/>
              </a:spcBef>
              <a:spcAft>
                <a:spcPts val="3600"/>
              </a:spcAft>
            </a:pPr>
            <a:r>
              <a:rPr lang="en-US" dirty="0">
                <a:effectLst/>
              </a:rPr>
              <a:t>His Judgment of Other 3 Beasts (V. 12)</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2824758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698858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85800" y="228600"/>
            <a:ext cx="7772400" cy="1143000"/>
          </a:xfrm>
        </p:spPr>
        <p:txBody>
          <a:bodyPr/>
          <a:lstStyle/>
          <a:p>
            <a:pPr algn="ctr"/>
            <a:r>
              <a:rPr lang="en-US" sz="4000" dirty="0"/>
              <a:t>ANCIENT OF DAYS</a:t>
            </a:r>
            <a:br>
              <a:rPr lang="en-US" sz="4000" dirty="0"/>
            </a:br>
            <a:r>
              <a:rPr lang="en-US" sz="3600" dirty="0"/>
              <a:t>V. 9-12</a:t>
            </a:r>
            <a:endParaRPr lang="en-US" sz="4000" dirty="0"/>
          </a:p>
        </p:txBody>
      </p:sp>
      <p:sp>
        <p:nvSpPr>
          <p:cNvPr id="132099" name="Rectangle 3"/>
          <p:cNvSpPr>
            <a:spLocks noGrp="1" noChangeArrowheads="1"/>
          </p:cNvSpPr>
          <p:nvPr>
            <p:ph type="body" idx="4294967295"/>
          </p:nvPr>
        </p:nvSpPr>
        <p:spPr>
          <a:xfrm>
            <a:off x="800100" y="1600200"/>
            <a:ext cx="7543800" cy="2590800"/>
          </a:xfrm>
          <a:noFill/>
        </p:spPr>
        <p:txBody>
          <a:bodyPr/>
          <a:lstStyle/>
          <a:p>
            <a:pPr marL="609600" indent="-609600">
              <a:spcBef>
                <a:spcPts val="0"/>
              </a:spcBef>
              <a:spcAft>
                <a:spcPts val="3600"/>
              </a:spcAft>
            </a:pPr>
            <a:r>
              <a:rPr lang="en-US" dirty="0">
                <a:effectLst/>
              </a:rPr>
              <a:t>His Description (V. 9-10)</a:t>
            </a:r>
          </a:p>
          <a:p>
            <a:pPr marL="609600" indent="-609600">
              <a:spcBef>
                <a:spcPts val="0"/>
              </a:spcBef>
              <a:spcAft>
                <a:spcPts val="3600"/>
              </a:spcAft>
            </a:pPr>
            <a:r>
              <a:rPr lang="en-US" dirty="0">
                <a:effectLst/>
              </a:rPr>
              <a:t>His Destruction of 4th Beast (V. 11)</a:t>
            </a:r>
          </a:p>
          <a:p>
            <a:pPr marL="609600" indent="-609600">
              <a:spcBef>
                <a:spcPts val="0"/>
              </a:spcBef>
              <a:spcAft>
                <a:spcPts val="3600"/>
              </a:spcAft>
            </a:pPr>
            <a:r>
              <a:rPr lang="en-US" b="1" u="sng" dirty="0">
                <a:solidFill>
                  <a:srgbClr val="FFFFCC"/>
                </a:solidFill>
                <a:effectLst/>
              </a:rPr>
              <a:t>His Judgment of Other 3 Beasts (V. 12)</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2023984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a:stretch>
            <a:fillRect/>
          </a:stretch>
        </p:blipFill>
        <p:spPr bwMode="auto">
          <a:xfrm>
            <a:off x="152400" y="114300"/>
            <a:ext cx="830263" cy="1371600"/>
          </a:xfrm>
          <a:prstGeom prst="rect">
            <a:avLst/>
          </a:prstGeom>
          <a:noFill/>
          <a:ln w="9525">
            <a:noFill/>
            <a:miter lim="800000"/>
            <a:headEnd/>
            <a:tailEnd/>
          </a:ln>
        </p:spPr>
      </p:pic>
      <p:sp>
        <p:nvSpPr>
          <p:cNvPr id="129027" name="Rectangle 3"/>
          <p:cNvSpPr>
            <a:spLocks noGrp="1" noChangeArrowheads="1"/>
          </p:cNvSpPr>
          <p:nvPr>
            <p:ph type="title" idx="4294967295"/>
          </p:nvPr>
        </p:nvSpPr>
        <p:spPr>
          <a:xfrm>
            <a:off x="952500" y="228600"/>
            <a:ext cx="7239000" cy="1143000"/>
          </a:xfrm>
        </p:spPr>
        <p:txBody>
          <a:bodyPr/>
          <a:lstStyle/>
          <a:p>
            <a:pPr algn="ctr">
              <a:defRPr/>
            </a:pPr>
            <a:r>
              <a:rPr lang="en-US" sz="3600" dirty="0">
                <a:solidFill>
                  <a:schemeClr val="tx1"/>
                </a:solidFill>
                <a:effectLst>
                  <a:outerShdw blurRad="38100" dist="38100" dir="2700000" algn="tl">
                    <a:srgbClr val="000000"/>
                  </a:outerShdw>
                </a:effectLst>
              </a:rPr>
              <a:t>Herodotus, </a:t>
            </a:r>
            <a:r>
              <a:rPr lang="en-US" sz="3600" i="1" dirty="0">
                <a:solidFill>
                  <a:schemeClr val="tx1"/>
                </a:solidFill>
                <a:effectLst>
                  <a:outerShdw blurRad="38100" dist="38100" dir="2700000" algn="tl">
                    <a:srgbClr val="000000"/>
                  </a:outerShdw>
                </a:effectLst>
              </a:rPr>
              <a:t>Histories</a:t>
            </a:r>
            <a:r>
              <a:rPr lang="en-US" sz="3600" dirty="0">
                <a:solidFill>
                  <a:schemeClr val="tx1"/>
                </a:solidFill>
                <a:effectLst>
                  <a:outerShdw blurRad="38100" dist="38100" dir="2700000" algn="tl">
                    <a:srgbClr val="000000"/>
                  </a:outerShdw>
                </a:effectLst>
              </a:rPr>
              <a:t>, 1:191 (450 B.C.)</a:t>
            </a:r>
          </a:p>
        </p:txBody>
      </p:sp>
      <p:sp>
        <p:nvSpPr>
          <p:cNvPr id="129028" name="Rectangle 4"/>
          <p:cNvSpPr>
            <a:spLocks noGrp="1" noChangeArrowheads="1"/>
          </p:cNvSpPr>
          <p:nvPr>
            <p:ph type="body" idx="4294967295"/>
          </p:nvPr>
        </p:nvSpPr>
        <p:spPr>
          <a:xfrm>
            <a:off x="152400" y="1600200"/>
            <a:ext cx="8763000" cy="4953000"/>
          </a:xfrm>
        </p:spPr>
        <p:txBody>
          <a:bodyPr/>
          <a:lstStyle/>
          <a:p>
            <a:pPr marL="0" indent="0" algn="just">
              <a:lnSpc>
                <a:spcPct val="90000"/>
              </a:lnSpc>
              <a:buFont typeface="Wingdings" pitchFamily="2" charset="2"/>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876300" y="228600"/>
            <a:ext cx="7391400" cy="914400"/>
          </a:xfrm>
          <a:extLst/>
        </p:spPr>
        <p:txBody>
          <a:bodyPr/>
          <a:lstStyle/>
          <a:p>
            <a:pPr algn="ctr">
              <a:defRPr/>
            </a:pPr>
            <a:r>
              <a:rPr lang="en-US" altLang="en-US" sz="4000" dirty="0">
                <a:effectLst>
                  <a:outerShdw blurRad="38100" dist="38100" dir="2700000" algn="tl">
                    <a:srgbClr val="000000">
                      <a:alpha val="43137"/>
                    </a:srgbClr>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4294967295"/>
          </p:nvPr>
        </p:nvSpPr>
        <p:spPr>
          <a:xfrm>
            <a:off x="1828800" y="1447800"/>
            <a:ext cx="7162800" cy="5105400"/>
          </a:xfrm>
        </p:spPr>
        <p:txBody>
          <a:bodyPr/>
          <a:lstStyle/>
          <a:p>
            <a:pPr marL="0" indent="0" algn="just">
              <a:lnSpc>
                <a:spcPct val="90000"/>
              </a:lnSpc>
              <a:buFont typeface="Wingdings" pitchFamily="2" charset="2"/>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151556" name="Picture 1"/>
          <p:cNvPicPr>
            <a:picLocks noChangeAspect="1"/>
          </p:cNvPicPr>
          <p:nvPr/>
        </p:nvPicPr>
        <p:blipFill>
          <a:blip r:embed="rId2"/>
          <a:srcRect/>
          <a:stretch>
            <a:fillRect/>
          </a:stretch>
        </p:blipFill>
        <p:spPr bwMode="auto">
          <a:xfrm>
            <a:off x="152400" y="1524000"/>
            <a:ext cx="1654175" cy="2514600"/>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2057400" y="1447800"/>
            <a:ext cx="6884988" cy="5029200"/>
          </a:xfrm>
        </p:spPr>
        <p:txBody>
          <a:bodyPr/>
          <a:lstStyle/>
          <a:p>
            <a:pPr marL="0" indent="0" algn="just">
              <a:buFont typeface="Wingdings" pitchFamily="2" charset="2"/>
              <a:buNone/>
            </a:pPr>
            <a:r>
              <a:rPr lang="en-US" sz="2800"/>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endeavoured to fortify/repair their dwelling places . . . </a:t>
            </a:r>
          </a:p>
        </p:txBody>
      </p:sp>
      <p:sp>
        <p:nvSpPr>
          <p:cNvPr id="7" name="Rectangle 2"/>
          <p:cNvSpPr>
            <a:spLocks noGrp="1" noChangeArrowheads="1"/>
          </p:cNvSpPr>
          <p:nvPr>
            <p:ph type="title" idx="4294967295"/>
          </p:nvPr>
        </p:nvSpPr>
        <p:spPr>
          <a:xfrm>
            <a:off x="876300" y="228600"/>
            <a:ext cx="7391400" cy="914400"/>
          </a:xfrm>
          <a:extLst/>
        </p:spPr>
        <p:txBody>
          <a:bodyPr/>
          <a:lstStyle/>
          <a:p>
            <a:pPr algn="ctr">
              <a:defRPr/>
            </a:pPr>
            <a:r>
              <a:rPr lang="en-US" altLang="en-US" sz="4000" dirty="0">
                <a:effectLst>
                  <a:outerShdw blurRad="38100" dist="38100" dir="2700000" algn="tl">
                    <a:srgbClr val="000000">
                      <a:alpha val="43137"/>
                    </a:srgbClr>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152580" name="Picture 7"/>
          <p:cNvPicPr>
            <a:picLocks noChangeAspect="1"/>
          </p:cNvPicPr>
          <p:nvPr/>
        </p:nvPicPr>
        <p:blipFill>
          <a:blip r:embed="rId2"/>
          <a:srcRect/>
          <a:stretch>
            <a:fillRect/>
          </a:stretch>
        </p:blipFill>
        <p:spPr bwMode="auto">
          <a:xfrm>
            <a:off x="152400" y="1524000"/>
            <a:ext cx="1654175" cy="2514600"/>
          </a:xfrm>
          <a:prstGeom prst="rect">
            <a:avLst/>
          </a:prstGeom>
          <a:noFill/>
          <a:ln w="9525">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
          <p:cNvPicPr>
            <a:picLocks noChangeAspect="1"/>
          </p:cNvPicPr>
          <p:nvPr/>
        </p:nvPicPr>
        <p:blipFill>
          <a:blip r:embed="rId2"/>
          <a:srcRect/>
          <a:stretch>
            <a:fillRect/>
          </a:stretch>
        </p:blipFill>
        <p:spPr bwMode="auto">
          <a:xfrm>
            <a:off x="139700" y="127000"/>
            <a:ext cx="8864600" cy="6604000"/>
          </a:xfrm>
          <a:prstGeom prst="rect">
            <a:avLst/>
          </a:prstGeom>
          <a:noFill/>
          <a:ln w="9525">
            <a:noFill/>
            <a:miter lim="800000"/>
            <a:headEnd/>
            <a:tailEnd/>
          </a:ln>
        </p:spPr>
      </p:pic>
      <p:sp>
        <p:nvSpPr>
          <p:cNvPr id="27650" name="Rectangle 3"/>
          <p:cNvSpPr>
            <a:spLocks noGrp="1"/>
          </p:cNvSpPr>
          <p:nvPr>
            <p:ph type="body" idx="4294967295"/>
          </p:nvPr>
        </p:nvSpPr>
        <p:spPr>
          <a:xfrm>
            <a:off x="228600" y="152400"/>
            <a:ext cx="8686800" cy="4724400"/>
          </a:xfrm>
        </p:spPr>
        <p:txBody>
          <a:bodyPr/>
          <a:lstStyle/>
          <a:p>
            <a:pPr marL="0" indent="0" algn="ctr">
              <a:buFont typeface="Arial" charset="0"/>
              <a:buNone/>
              <a:defRPr/>
            </a:pP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rPr>
              <a:t>Revelation 13:2</a:t>
            </a:r>
            <a:endParaRPr 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endParaRPr>
          </a:p>
          <a:p>
            <a:pPr marL="0" indent="0" algn="just">
              <a:buFont typeface="Arial" charset="0"/>
              <a:buNone/>
              <a:defRPr/>
            </a:pPr>
            <a:r>
              <a:rPr lang="en-US" sz="3600" baseline="30000" dirty="0">
                <a:cs typeface="Calibri" panose="020F0502020204030204" pitchFamily="34" charset="0"/>
              </a:rPr>
              <a:t>“</a:t>
            </a:r>
            <a:r>
              <a:rPr lang="en-US" sz="3600" dirty="0"/>
              <a:t>And the beast which I saw was like a </a:t>
            </a:r>
            <a:r>
              <a:rPr lang="en-US" sz="3600" b="1" u="sng" dirty="0">
                <a:solidFill>
                  <a:srgbClr val="FFFFCC"/>
                </a:solidFill>
              </a:rPr>
              <a:t>leopard</a:t>
            </a:r>
            <a:r>
              <a:rPr lang="en-US" sz="3600" dirty="0"/>
              <a:t>, and his feet were like </a:t>
            </a:r>
            <a:r>
              <a:rPr lang="en-US" sz="3600" i="1" dirty="0"/>
              <a:t>those</a:t>
            </a:r>
            <a:r>
              <a:rPr lang="en-US" sz="3600" dirty="0"/>
              <a:t> of a </a:t>
            </a:r>
            <a:r>
              <a:rPr lang="en-US" sz="3600" b="1" u="sng" dirty="0">
                <a:solidFill>
                  <a:srgbClr val="FFFFCC"/>
                </a:solidFill>
              </a:rPr>
              <a:t>bear</a:t>
            </a:r>
            <a:r>
              <a:rPr lang="en-US" sz="3600" dirty="0"/>
              <a:t>, and his mouth like the mouth of a </a:t>
            </a:r>
            <a:r>
              <a:rPr lang="en-US" sz="3600" b="1" u="sng" dirty="0">
                <a:solidFill>
                  <a:srgbClr val="FFFFCC"/>
                </a:solidFill>
              </a:rPr>
              <a:t>lion</a:t>
            </a:r>
            <a:r>
              <a:rPr lang="en-US" sz="3600" dirty="0"/>
              <a:t>. And the dragon gave him his power and his throne and great authority.” </a:t>
            </a:r>
          </a:p>
        </p:txBody>
      </p:sp>
    </p:spTree>
    <p:extLst>
      <p:ext uri="{BB962C8B-B14F-4D97-AF65-F5344CB8AC3E}">
        <p14:creationId xmlns:p14="http://schemas.microsoft.com/office/powerpoint/2010/main" val="2411747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b="1" u="sng" dirty="0">
                <a:solidFill>
                  <a:srgbClr val="FFFFCC"/>
                </a:solidFill>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927907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685800" y="228600"/>
            <a:ext cx="7772400" cy="1143000"/>
          </a:xfrm>
        </p:spPr>
        <p:txBody>
          <a:bodyPr/>
          <a:lstStyle/>
          <a:p>
            <a:pPr algn="ctr"/>
            <a:r>
              <a:rPr lang="en-US" sz="4000" dirty="0"/>
              <a:t>SON OF MAN</a:t>
            </a:r>
            <a:br>
              <a:rPr lang="en-US" sz="4000" dirty="0"/>
            </a:br>
            <a:r>
              <a:rPr lang="en-US" sz="3600" dirty="0"/>
              <a:t>V. 13-14</a:t>
            </a:r>
            <a:endParaRPr lang="en-US" sz="4000" dirty="0"/>
          </a:p>
        </p:txBody>
      </p:sp>
      <p:sp>
        <p:nvSpPr>
          <p:cNvPr id="134147" name="Rectangle 3"/>
          <p:cNvSpPr>
            <a:spLocks noGrp="1" noChangeArrowheads="1"/>
          </p:cNvSpPr>
          <p:nvPr>
            <p:ph type="body" idx="4294967295"/>
          </p:nvPr>
        </p:nvSpPr>
        <p:spPr>
          <a:xfrm>
            <a:off x="266700" y="1600201"/>
            <a:ext cx="8610600" cy="3200400"/>
          </a:xfrm>
          <a:noFill/>
        </p:spPr>
        <p:txBody>
          <a:bodyPr/>
          <a:lstStyle/>
          <a:p>
            <a:pPr marL="609600" indent="-609600">
              <a:spcBef>
                <a:spcPts val="0"/>
              </a:spcBef>
              <a:spcAft>
                <a:spcPts val="3600"/>
              </a:spcAft>
            </a:pPr>
            <a:r>
              <a:rPr lang="en-US" dirty="0">
                <a:effectLst/>
              </a:rPr>
              <a:t>His Presentation to the Ancient of Days (V. 13)</a:t>
            </a:r>
          </a:p>
          <a:p>
            <a:pPr marL="609600" indent="-609600">
              <a:spcBef>
                <a:spcPts val="0"/>
              </a:spcBef>
              <a:spcAft>
                <a:spcPts val="3600"/>
              </a:spcAft>
            </a:pPr>
            <a:r>
              <a:rPr lang="en-US" dirty="0">
                <a:effectLst/>
              </a:rPr>
              <a:t>His Reception of the Kingdom (V. 14)</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Son of Man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Mark 14:60-64</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685800" y="228600"/>
            <a:ext cx="7772400" cy="1143000"/>
          </a:xfrm>
        </p:spPr>
        <p:txBody>
          <a:bodyPr/>
          <a:lstStyle/>
          <a:p>
            <a:pPr algn="ctr"/>
            <a:r>
              <a:rPr lang="en-US" sz="4000" dirty="0"/>
              <a:t>SON OF MAN</a:t>
            </a:r>
            <a:br>
              <a:rPr lang="en-US" sz="4000" dirty="0"/>
            </a:br>
            <a:r>
              <a:rPr lang="en-US" sz="3600" dirty="0"/>
              <a:t>V. 13-14</a:t>
            </a:r>
            <a:endParaRPr lang="en-US" sz="4000" dirty="0"/>
          </a:p>
        </p:txBody>
      </p:sp>
      <p:sp>
        <p:nvSpPr>
          <p:cNvPr id="134147" name="Rectangle 3"/>
          <p:cNvSpPr>
            <a:spLocks noGrp="1" noChangeArrowheads="1"/>
          </p:cNvSpPr>
          <p:nvPr>
            <p:ph type="body" idx="4294967295"/>
          </p:nvPr>
        </p:nvSpPr>
        <p:spPr>
          <a:xfrm>
            <a:off x="266700" y="1600201"/>
            <a:ext cx="8610600" cy="3200400"/>
          </a:xfrm>
          <a:noFill/>
        </p:spPr>
        <p:txBody>
          <a:bodyPr/>
          <a:lstStyle/>
          <a:p>
            <a:pPr marL="609600" indent="-609600">
              <a:spcBef>
                <a:spcPts val="0"/>
              </a:spcBef>
              <a:spcAft>
                <a:spcPts val="3600"/>
              </a:spcAft>
            </a:pPr>
            <a:r>
              <a:rPr lang="en-US" b="1" u="sng" dirty="0">
                <a:solidFill>
                  <a:srgbClr val="FFFFCC"/>
                </a:solidFill>
                <a:effectLst/>
              </a:rPr>
              <a:t>His Presentation to the Ancient of Days (V. 13)</a:t>
            </a:r>
          </a:p>
          <a:p>
            <a:pPr marL="609600" indent="-609600">
              <a:spcBef>
                <a:spcPts val="0"/>
              </a:spcBef>
              <a:spcAft>
                <a:spcPts val="3600"/>
              </a:spcAft>
            </a:pPr>
            <a:r>
              <a:rPr lang="en-US" dirty="0">
                <a:effectLst/>
              </a:rPr>
              <a:t>His Reception of the Kingdom (V. 14)</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Son of Man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Mark 14:60-64</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603238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430" y="94199"/>
            <a:ext cx="8535140" cy="6669602"/>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685800" y="228600"/>
            <a:ext cx="7772400" cy="1143000"/>
          </a:xfrm>
        </p:spPr>
        <p:txBody>
          <a:bodyPr/>
          <a:lstStyle/>
          <a:p>
            <a:pPr algn="ctr"/>
            <a:r>
              <a:rPr lang="en-US" sz="4000" dirty="0"/>
              <a:t>SON OF MAN</a:t>
            </a:r>
            <a:br>
              <a:rPr lang="en-US" sz="4000" dirty="0"/>
            </a:br>
            <a:r>
              <a:rPr lang="en-US" sz="3600" dirty="0"/>
              <a:t>V. 13-14</a:t>
            </a:r>
            <a:endParaRPr lang="en-US" sz="4000" dirty="0"/>
          </a:p>
        </p:txBody>
      </p:sp>
      <p:sp>
        <p:nvSpPr>
          <p:cNvPr id="134147" name="Rectangle 3"/>
          <p:cNvSpPr>
            <a:spLocks noGrp="1" noChangeArrowheads="1"/>
          </p:cNvSpPr>
          <p:nvPr>
            <p:ph type="body" idx="4294967295"/>
          </p:nvPr>
        </p:nvSpPr>
        <p:spPr>
          <a:xfrm>
            <a:off x="266700" y="1600201"/>
            <a:ext cx="8610600" cy="3200400"/>
          </a:xfrm>
          <a:noFill/>
        </p:spPr>
        <p:txBody>
          <a:bodyPr/>
          <a:lstStyle/>
          <a:p>
            <a:pPr marL="609600" indent="-609600">
              <a:spcBef>
                <a:spcPts val="0"/>
              </a:spcBef>
              <a:spcAft>
                <a:spcPts val="3600"/>
              </a:spcAft>
            </a:pPr>
            <a:r>
              <a:rPr lang="en-US" dirty="0">
                <a:effectLst/>
              </a:rPr>
              <a:t>His Presentation to the Ancient of Days (V. 13)</a:t>
            </a:r>
          </a:p>
          <a:p>
            <a:pPr marL="609600" indent="-609600">
              <a:spcBef>
                <a:spcPts val="0"/>
              </a:spcBef>
              <a:spcAft>
                <a:spcPts val="3600"/>
              </a:spcAft>
            </a:pPr>
            <a:r>
              <a:rPr lang="en-US" b="1" u="sng" dirty="0">
                <a:solidFill>
                  <a:srgbClr val="FFFFCC"/>
                </a:solidFill>
                <a:effectLst/>
              </a:rPr>
              <a:t>His Reception of the Kingdom (V. 14)</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Son of Man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Mark 14:60-64</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4014972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544515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4"/>
          <p:cNvPicPr>
            <a:picLocks noChangeAspect="1"/>
          </p:cNvPicPr>
          <p:nvPr/>
        </p:nvPicPr>
        <p:blipFill>
          <a:blip r:embed="rId2"/>
          <a:srcRect/>
          <a:stretch>
            <a:fillRect/>
          </a:stretch>
        </p:blipFill>
        <p:spPr bwMode="auto">
          <a:xfrm>
            <a:off x="685800" y="228600"/>
            <a:ext cx="7772400" cy="56388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0" y="228600"/>
            <a:ext cx="5638800" cy="1447800"/>
          </a:xfrm>
        </p:spPr>
        <p:txBody>
          <a:bodyPr/>
          <a:lstStyle/>
          <a:p>
            <a:pPr marL="0" indent="0" algn="ctr">
              <a:buFont typeface="Wingdings" pitchFamily="2" charset="2"/>
              <a:buNone/>
              <a:defRPr/>
            </a:pPr>
            <a:r>
              <a:rPr lang="en-US" sz="3600" dirty="0" err="1">
                <a:solidFill>
                  <a:schemeClr val="tx2"/>
                </a:solidFill>
                <a:ea typeface="+mj-ea"/>
                <a:cs typeface="+mj-cs"/>
              </a:rPr>
              <a:t>Merill</a:t>
            </a:r>
            <a:r>
              <a:rPr lang="en-US" sz="3600" dirty="0">
                <a:solidFill>
                  <a:schemeClr val="tx2"/>
                </a:solidFill>
                <a:ea typeface="+mj-ea"/>
                <a:cs typeface="+mj-cs"/>
              </a:rPr>
              <a:t> F. Unger</a:t>
            </a:r>
          </a:p>
          <a:p>
            <a:pPr marL="0" indent="0" algn="ctr">
              <a:buFont typeface="Wingdings" pitchFamily="2" charset="2"/>
              <a:buNone/>
              <a:defRPr/>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160771" name="Picture 1"/>
          <p:cNvPicPr>
            <a:picLocks noChangeAspect="1"/>
          </p:cNvPicPr>
          <p:nvPr/>
        </p:nvPicPr>
        <p:blipFill>
          <a:blip r:embed="rId2"/>
          <a:srcRect/>
          <a:stretch>
            <a:fillRect/>
          </a:stretch>
        </p:blipFill>
        <p:spPr bwMode="auto">
          <a:xfrm>
            <a:off x="188913" y="152400"/>
            <a:ext cx="1055687" cy="1371600"/>
          </a:xfrm>
          <a:prstGeom prst="rect">
            <a:avLst/>
          </a:prstGeom>
          <a:noFill/>
          <a:ln w="9525">
            <a:noFill/>
            <a:miter lim="800000"/>
            <a:headEnd/>
            <a:tailEnd/>
          </a:ln>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sz="2800" kern="0" dirty="0"/>
              <a:t>“Hence, the iron kingdom with its feet of iron and clay (cf. 3:33-35, 40, 44) and the nondescript beast of 7:7-8 envision…the form in which it will exist </a:t>
            </a:r>
            <a:r>
              <a:rPr lang="en-US" sz="2800" i="1" kern="0" dirty="0"/>
              <a:t>after the church period</a:t>
            </a:r>
            <a:r>
              <a:rPr lang="en-US" sz="2800" kern="0" dirty="0"/>
              <a:t>, when God will resume His dealing with the </a:t>
            </a:r>
            <a:r>
              <a:rPr lang="en-US" sz="2800" i="1" kern="0" dirty="0"/>
              <a:t>nation</a:t>
            </a:r>
            <a:r>
              <a:rPr lang="en-US" sz="2800" kern="0" dirty="0"/>
              <a:t> Israel. </a:t>
            </a:r>
            <a:r>
              <a:rPr lang="en-US" sz="2800"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sz="2800" kern="0" dirty="0"/>
              <a:t>.”</a:t>
            </a:r>
            <a:endParaRPr lang="en-US" sz="2400" kern="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82969039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a:t>
            </a:r>
            <a:r>
              <a:rPr lang="en-US" dirty="0" err="1">
                <a:effectLst/>
              </a:rPr>
              <a:t>Intepretation</a:t>
            </a:r>
            <a:r>
              <a:rPr lang="en-US" dirty="0">
                <a:effectLst/>
              </a:rPr>
              <a:t>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b="1" u="sng" dirty="0">
                <a:solidFill>
                  <a:srgbClr val="FFFFCC"/>
                </a:solidFill>
              </a:rPr>
              <a:t>The Vision Troubles Daniel V.15</a:t>
            </a:r>
          </a:p>
          <a:p>
            <a:pPr marL="609600" indent="-609600">
              <a:spcBef>
                <a:spcPts val="0"/>
              </a:spcBef>
              <a:spcAft>
                <a:spcPts val="1800"/>
              </a:spcAft>
            </a:pPr>
            <a:r>
              <a:rPr lang="en-US" dirty="0">
                <a:effectLst/>
              </a:rPr>
              <a:t>Daniel Requests An </a:t>
            </a:r>
            <a:r>
              <a:rPr lang="en-US" dirty="0" err="1">
                <a:effectLst/>
              </a:rPr>
              <a:t>Intepretation</a:t>
            </a:r>
            <a:r>
              <a:rPr lang="en-US" dirty="0">
                <a:effectLst/>
              </a:rPr>
              <a:t>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306562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a:t>
            </a:r>
            <a:r>
              <a:rPr lang="en-US" b="1" u="sng">
                <a:solidFill>
                  <a:srgbClr val="FFFFCC"/>
                </a:solidFill>
              </a:rPr>
              <a:t>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6626" name="Group 2"/>
          <p:cNvGrpSpPr>
            <a:grpSpLocks/>
          </p:cNvGrpSpPr>
          <p:nvPr/>
        </p:nvGrpSpPr>
        <p:grpSpPr bwMode="auto">
          <a:xfrm>
            <a:off x="457200" y="2590800"/>
            <a:ext cx="1752600" cy="2971800"/>
            <a:chOff x="672" y="1152"/>
            <a:chExt cx="1104" cy="2400"/>
          </a:xfrm>
        </p:grpSpPr>
        <p:sp>
          <p:nvSpPr>
            <p:cNvPr id="2662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663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6627"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662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b="1" u="sng" dirty="0">
                <a:solidFill>
                  <a:srgbClr val="FFFFCC"/>
                </a:solidFill>
              </a:rPr>
              <a:t>Daniel Requests An </a:t>
            </a:r>
            <a:r>
              <a:rPr lang="en-US" b="1" u="sng" dirty="0" err="1">
                <a:solidFill>
                  <a:srgbClr val="FFFFCC"/>
                </a:solidFill>
              </a:rPr>
              <a:t>Intepretation</a:t>
            </a:r>
            <a:r>
              <a:rPr lang="en-US" b="1" u="sng" dirty="0">
                <a:solidFill>
                  <a:srgbClr val="FFFFCC"/>
                </a:solidFill>
              </a:rPr>
              <a:t>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292337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85800" y="228600"/>
            <a:ext cx="7772400" cy="1143000"/>
          </a:xfrm>
        </p:spPr>
        <p:txBody>
          <a:bodyPr/>
          <a:lstStyle/>
          <a:p>
            <a:pPr algn="ctr"/>
            <a:r>
              <a:rPr lang="en-US" sz="4000" dirty="0"/>
              <a:t>Daniel Seeks An Interpretation </a:t>
            </a:r>
            <a:br>
              <a:rPr lang="en-US" sz="4000" dirty="0"/>
            </a:br>
            <a:r>
              <a:rPr lang="en-US" sz="3600" dirty="0"/>
              <a:t>V.16</a:t>
            </a:r>
            <a:endParaRPr lang="en-US" sz="4000" dirty="0"/>
          </a:p>
        </p:txBody>
      </p:sp>
      <p:sp>
        <p:nvSpPr>
          <p:cNvPr id="136195" name="Rectangle 3"/>
          <p:cNvSpPr>
            <a:spLocks noGrp="1" noChangeArrowheads="1"/>
          </p:cNvSpPr>
          <p:nvPr>
            <p:ph type="body" idx="4294967295"/>
          </p:nvPr>
        </p:nvSpPr>
        <p:spPr>
          <a:xfrm>
            <a:off x="190500" y="1600201"/>
            <a:ext cx="8763000" cy="2438400"/>
          </a:xfrm>
          <a:noFill/>
        </p:spPr>
        <p:txBody>
          <a:bodyPr/>
          <a:lstStyle/>
          <a:p>
            <a:pPr marL="609600" indent="-609600">
              <a:lnSpc>
                <a:spcPct val="90000"/>
              </a:lnSpc>
              <a:spcBef>
                <a:spcPts val="0"/>
              </a:spcBef>
              <a:spcAft>
                <a:spcPts val="1800"/>
              </a:spcAft>
            </a:pPr>
            <a:r>
              <a:rPr lang="en-US" dirty="0">
                <a:effectLst/>
              </a:rPr>
              <a:t>Daniel asks an Angel for an interpretation V. 16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No Guesswork Needed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Gabriel ?</a:t>
            </a:r>
          </a:p>
          <a:p>
            <a:pPr marL="609600" indent="-609600">
              <a:lnSpc>
                <a:spcPct val="90000"/>
              </a:lnSpc>
              <a:buFontTx/>
              <a:buNone/>
            </a:pPr>
            <a:endParaRPr lang="en-US" b="1" u="sng" dirty="0">
              <a:solidFill>
                <a:srgbClr val="FFFFCC"/>
              </a:solidFill>
              <a:effectLst/>
            </a:endParaRPr>
          </a:p>
        </p:txBody>
      </p:sp>
      <p:pic>
        <p:nvPicPr>
          <p:cNvPr id="136196" name="Picture 2" descr="http://slbc.org/wp-content/uploads/2014/09/Book-of-Daniel-weppage.jpg"/>
          <p:cNvPicPr>
            <a:picLocks noChangeAspect="1" noChangeArrowheads="1"/>
          </p:cNvPicPr>
          <p:nvPr/>
        </p:nvPicPr>
        <p:blipFill>
          <a:blip r:embed="rId2"/>
          <a:srcRect/>
          <a:stretch>
            <a:fillRect/>
          </a:stretch>
        </p:blipFill>
        <p:spPr bwMode="auto">
          <a:xfrm>
            <a:off x="4648200" y="4876800"/>
            <a:ext cx="4079875" cy="15811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a:t>
            </a:r>
            <a:r>
              <a:rPr lang="en-US" dirty="0" err="1">
                <a:effectLst/>
              </a:rPr>
              <a:t>Intepretation</a:t>
            </a:r>
            <a:r>
              <a:rPr lang="en-US" dirty="0">
                <a:effectLst/>
              </a:rPr>
              <a:t> V.16</a:t>
            </a:r>
          </a:p>
          <a:p>
            <a:pPr marL="609600" indent="-609600">
              <a:spcBef>
                <a:spcPts val="0"/>
              </a:spcBef>
              <a:spcAft>
                <a:spcPts val="1800"/>
              </a:spcAft>
            </a:pPr>
            <a:r>
              <a:rPr lang="en-US" b="1" u="sng" dirty="0">
                <a:solidFill>
                  <a:srgbClr val="FFFFCC"/>
                </a:solidFill>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969081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a:t>
            </a:r>
            <a:r>
              <a:rPr lang="en-US" dirty="0" err="1">
                <a:effectLst/>
              </a:rPr>
              <a:t>Intepretation</a:t>
            </a:r>
            <a:r>
              <a:rPr lang="en-US" dirty="0">
                <a:effectLst/>
              </a:rPr>
              <a:t>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b="1" u="sng" dirty="0">
                <a:solidFill>
                  <a:srgbClr val="FFFFCC"/>
                </a:solidFill>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4140386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p:cNvPicPr>
          <p:nvPr/>
        </p:nvPicPr>
        <p:blipFill>
          <a:blip r:embed="rId2"/>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838" y="163513"/>
            <a:ext cx="8743950" cy="4862512"/>
          </a:xfrm>
          <a:prstGeom prst="rect">
            <a:avLst/>
          </a:prstGeom>
          <a:noFill/>
          <a:ln w="28575">
            <a:noFill/>
            <a:miter lim="800000"/>
            <a:headEnd/>
            <a:tailEnd/>
          </a:ln>
        </p:spPr>
        <p:txBody>
          <a:bodyPr>
            <a:spAutoFit/>
          </a:bodyPr>
          <a:lstStyle/>
          <a:p>
            <a:pPr algn="ctr">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4429744"/>
              </p:ext>
            </p:extLst>
          </p:nvPr>
        </p:nvGraphicFramePr>
        <p:xfrm>
          <a:off x="152400" y="2286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1149162532"/>
                    </a:ext>
                  </a:extLst>
                </a:gridCol>
                <a:gridCol w="4419600">
                  <a:extLst>
                    <a:ext uri="{9D8B030D-6E8A-4147-A177-3AD203B41FA5}">
                      <a16:colId xmlns:a16="http://schemas.microsoft.com/office/drawing/2014/main" val="2962285687"/>
                    </a:ext>
                  </a:extLst>
                </a:gridCol>
              </a:tblGrid>
              <a:tr h="981144">
                <a:tc gridSpan="2">
                  <a:txBody>
                    <a:bodyPr/>
                    <a:lstStyle/>
                    <a:p>
                      <a:pPr algn="ctr">
                        <a:spcBef>
                          <a:spcPts val="600"/>
                        </a:spcBef>
                        <a:spcAft>
                          <a:spcPts val="600"/>
                        </a:spcAft>
                      </a:pPr>
                      <a:r>
                        <a:rPr lang="en-US" sz="3600" b="0" noProof="0" dirty="0">
                          <a:solidFill>
                            <a:srgbClr val="00FFFF"/>
                          </a:solidFill>
                          <a:effectLst/>
                          <a:latin typeface="Calibri" panose="020F0502020204030204" pitchFamily="34" charset="0"/>
                          <a:ea typeface="+mj-ea"/>
                          <a:cs typeface="+mj-cs"/>
                        </a:rPr>
                        <a:t>Distinctions Between 144,000 &amp; Multitude</a:t>
                      </a:r>
                      <a:endParaRPr lang="en-US" sz="3600" b="0" dirty="0">
                        <a:solidFill>
                          <a:srgbClr val="00FFFF"/>
                        </a:solidFill>
                        <a:effectLst/>
                        <a:latin typeface="Calibri" panose="020F0502020204030204" pitchFamily="34" charset="0"/>
                        <a:ea typeface="+mj-ea"/>
                        <a:cs typeface="+mj-cs"/>
                      </a:endParaRPr>
                    </a:p>
                  </a:txBody>
                  <a:tcPr anchor="ctr"/>
                </a:tc>
                <a:tc hMerge="1">
                  <a:txBody>
                    <a:bodyPr/>
                    <a:lstStyle/>
                    <a:p>
                      <a:endParaRPr lang="en-US" dirty="0"/>
                    </a:p>
                  </a:txBody>
                  <a:tcPr/>
                </a:tc>
                <a:extLst>
                  <a:ext uri="{0D108BD9-81ED-4DB2-BD59-A6C34878D82A}">
                    <a16:rowId xmlns:a16="http://schemas.microsoft.com/office/drawing/2014/main" val="3529848444"/>
                  </a:ext>
                </a:extLst>
              </a:tr>
              <a:tr h="79426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REVELATION 7:1-8</a:t>
                      </a:r>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REVELATION 7:9-17</a:t>
                      </a:r>
                    </a:p>
                  </a:txBody>
                  <a:tcPr anchor="ctr"/>
                </a:tc>
                <a:extLst>
                  <a:ext uri="{0D108BD9-81ED-4DB2-BD59-A6C34878D82A}">
                    <a16:rowId xmlns:a16="http://schemas.microsoft.com/office/drawing/2014/main" val="4199846802"/>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Numbered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Innumerable</a:t>
                      </a:r>
                    </a:p>
                  </a:txBody>
                  <a:tcPr anchor="ctr"/>
                </a:tc>
                <a:extLst>
                  <a:ext uri="{0D108BD9-81ED-4DB2-BD59-A6C34878D82A}">
                    <a16:rowId xmlns:a16="http://schemas.microsoft.com/office/drawing/2014/main" val="1062385765"/>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Jews</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All nations</a:t>
                      </a:r>
                    </a:p>
                  </a:txBody>
                  <a:tcPr anchor="ctr"/>
                </a:tc>
                <a:extLst>
                  <a:ext uri="{0D108BD9-81ED-4DB2-BD59-A6C34878D82A}">
                    <a16:rowId xmlns:a16="http://schemas.microsoft.com/office/drawing/2014/main" val="571592761"/>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Slain</a:t>
                      </a:r>
                    </a:p>
                  </a:txBody>
                  <a:tcPr anchor="ctr"/>
                </a:tc>
                <a:extLst>
                  <a:ext uri="{0D108BD9-81ED-4DB2-BD59-A6C34878D82A}">
                    <a16:rowId xmlns:a16="http://schemas.microsoft.com/office/drawing/2014/main" val="1898418030"/>
                  </a:ext>
                </a:extLst>
              </a:tr>
              <a:tr h="1448356">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 before the Tribulation</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Converted out of the Tribulation</a:t>
                      </a:r>
                    </a:p>
                  </a:txBody>
                  <a:tcPr anchor="ctr"/>
                </a:tc>
                <a:extLst>
                  <a:ext uri="{0D108BD9-81ED-4DB2-BD59-A6C34878D82A}">
                    <a16:rowId xmlns:a16="http://schemas.microsoft.com/office/drawing/2014/main" val="1600638887"/>
                  </a:ext>
                </a:extLst>
              </a:tr>
              <a:tr h="794260">
                <a:tc gridSpan="2">
                  <a:txBody>
                    <a:bodyPr/>
                    <a:lstStyle/>
                    <a:p>
                      <a:pPr algn="ctr">
                        <a:spcBef>
                          <a:spcPts val="600"/>
                        </a:spcBef>
                        <a:spcAft>
                          <a:spcPts val="600"/>
                        </a:spcAft>
                      </a:pPr>
                      <a:r>
                        <a:rPr lang="en-US" sz="2000" b="0" dirty="0">
                          <a:solidFill>
                            <a:schemeClr val="bg2"/>
                          </a:solidFill>
                          <a:effectLst/>
                          <a:latin typeface="Calibri" panose="020F0502020204030204" pitchFamily="34" charset="0"/>
                          <a:cs typeface="Calibri" panose="020F0502020204030204" pitchFamily="34" charset="0"/>
                        </a:rPr>
                        <a:t>Hitchcock and Ice, The Truth Behind Left Behind, 77</a:t>
                      </a:r>
                    </a:p>
                  </a:txBody>
                  <a:tcPr anchor="ctr"/>
                </a:tc>
                <a:tc hMerge="1">
                  <a:txBody>
                    <a:bodyPr/>
                    <a:lstStyle/>
                    <a:p>
                      <a:endParaRPr lang="en-US" dirty="0"/>
                    </a:p>
                  </a:txBody>
                  <a:tcPr/>
                </a:tc>
                <a:extLst>
                  <a:ext uri="{0D108BD9-81ED-4DB2-BD59-A6C34878D82A}">
                    <a16:rowId xmlns:a16="http://schemas.microsoft.com/office/drawing/2014/main" val="1311014673"/>
                  </a:ext>
                </a:extLst>
              </a:tr>
            </a:tbl>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a:t>
            </a:r>
            <a:r>
              <a:rPr lang="en-US" dirty="0" err="1">
                <a:effectLst/>
              </a:rPr>
              <a:t>Intepretation</a:t>
            </a:r>
            <a:r>
              <a:rPr lang="en-US" dirty="0">
                <a:effectLst/>
              </a:rPr>
              <a:t>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b="1" u="sng" dirty="0">
                <a:solidFill>
                  <a:srgbClr val="FFFFCC"/>
                </a:solidFill>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17349807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
        <p:nvSpPr>
          <p:cNvPr id="137219" name="Rectangle 3"/>
          <p:cNvSpPr>
            <a:spLocks noGrp="1" noChangeArrowheads="1"/>
          </p:cNvSpPr>
          <p:nvPr>
            <p:ph type="body" idx="4294967295"/>
          </p:nvPr>
        </p:nvSpPr>
        <p:spPr>
          <a:xfrm>
            <a:off x="457200" y="1143000"/>
            <a:ext cx="8305800" cy="4918075"/>
          </a:xfrm>
          <a:noFill/>
        </p:spPr>
        <p:txBody>
          <a:bodyPr/>
          <a:lstStyle/>
          <a:p>
            <a:pPr marL="457200" indent="-457200">
              <a:spcBef>
                <a:spcPts val="0"/>
              </a:spcBef>
              <a:spcAft>
                <a:spcPts val="3600"/>
              </a:spcAft>
            </a:pPr>
            <a:r>
              <a:rPr lang="en-US" dirty="0">
                <a:effectLst/>
              </a:rPr>
              <a:t>V. 23 </a:t>
            </a:r>
          </a:p>
          <a:p>
            <a:pPr marL="914400" lvl="1" indent="-457200">
              <a:spcBef>
                <a:spcPts val="0"/>
              </a:spcBef>
              <a:spcAft>
                <a:spcPts val="3600"/>
              </a:spcAft>
              <a:buSzPct val="100000"/>
              <a:buFont typeface="Courier New" panose="02070309020205020404" pitchFamily="49" charset="0"/>
              <a:buChar char="­"/>
            </a:pPr>
            <a:r>
              <a:rPr lang="en-US" dirty="0">
                <a:effectLst/>
              </a:rPr>
              <a:t>A Revived Roman Empire</a:t>
            </a:r>
          </a:p>
          <a:p>
            <a:pPr marL="914400" lvl="1" indent="-457200">
              <a:spcBef>
                <a:spcPts val="0"/>
              </a:spcBef>
              <a:spcAft>
                <a:spcPts val="3600"/>
              </a:spcAft>
              <a:buSzPct val="100000"/>
              <a:buFont typeface="Courier New" panose="02070309020205020404" pitchFamily="49" charset="0"/>
              <a:buChar char="­"/>
            </a:pPr>
            <a:r>
              <a:rPr lang="en-US" dirty="0">
                <a:effectLst/>
              </a:rPr>
              <a:t>Daniel 2:40, 41-43</a:t>
            </a:r>
          </a:p>
          <a:p>
            <a:pPr marL="914400" lvl="1" indent="-457200">
              <a:spcBef>
                <a:spcPts val="0"/>
              </a:spcBef>
              <a:spcAft>
                <a:spcPts val="3600"/>
              </a:spcAft>
              <a:buSzPct val="100000"/>
              <a:buFont typeface="Courier New" panose="02070309020205020404" pitchFamily="49" charset="0"/>
              <a:buChar char="­"/>
            </a:pPr>
            <a:r>
              <a:rPr lang="en-US" dirty="0">
                <a:effectLst/>
              </a:rPr>
              <a:t>EEC or ECM / European Common Market?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a:t>
            </a:r>
            <a:r>
              <a:rPr lang="en-US" b="1" u="sng">
                <a:solidFill>
                  <a:srgbClr val="FFFFCC"/>
                </a:solidFill>
              </a:rPr>
              <a:t>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8674" name="Group 2"/>
          <p:cNvGrpSpPr>
            <a:grpSpLocks/>
          </p:cNvGrpSpPr>
          <p:nvPr/>
        </p:nvGrpSpPr>
        <p:grpSpPr bwMode="auto">
          <a:xfrm>
            <a:off x="457200" y="2590800"/>
            <a:ext cx="1752600" cy="2971800"/>
            <a:chOff x="672" y="1152"/>
            <a:chExt cx="1104" cy="2400"/>
          </a:xfrm>
        </p:grpSpPr>
        <p:sp>
          <p:nvSpPr>
            <p:cNvPr id="28677"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8678"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8675"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8676"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143000"/>
            <a:ext cx="8001000" cy="2895600"/>
          </a:xfrm>
          <a:noFill/>
        </p:spPr>
        <p:txBody>
          <a:bodyPr/>
          <a:lstStyle/>
          <a:p>
            <a:pPr marL="457200" lvl="1" indent="-457200">
              <a:spcBef>
                <a:spcPts val="0"/>
              </a:spcBef>
              <a:spcAft>
                <a:spcPts val="3600"/>
              </a:spcAft>
              <a:buClr>
                <a:schemeClr val="tx2"/>
              </a:buClr>
              <a:buSzPct val="75000"/>
              <a:buFont typeface="Wingdings" pitchFamily="2" charset="2"/>
              <a:buChar char="n"/>
            </a:pPr>
            <a:r>
              <a:rPr lang="en-US" dirty="0">
                <a:effectLst/>
                <a:ea typeface="+mn-ea"/>
                <a:cs typeface="+mn-cs"/>
              </a:rPr>
              <a:t>V. 24</a:t>
            </a:r>
          </a:p>
          <a:p>
            <a:pPr marL="914400" lvl="1" indent="-457200">
              <a:spcBef>
                <a:spcPts val="0"/>
              </a:spcBef>
              <a:spcAft>
                <a:spcPts val="3600"/>
              </a:spcAft>
              <a:buSzPct val="100000"/>
              <a:buFont typeface="Courier New" panose="02070309020205020404" pitchFamily="49" charset="0"/>
              <a:buChar char="­"/>
            </a:pPr>
            <a:r>
              <a:rPr lang="en-US" dirty="0">
                <a:effectLst/>
              </a:rPr>
              <a:t>A Ten King Confederacy</a:t>
            </a:r>
          </a:p>
          <a:p>
            <a:pPr marL="914400" lvl="1" indent="-457200">
              <a:spcBef>
                <a:spcPts val="0"/>
              </a:spcBef>
              <a:spcAft>
                <a:spcPts val="3600"/>
              </a:spcAft>
              <a:buSzPct val="100000"/>
              <a:buFont typeface="Courier New" panose="02070309020205020404" pitchFamily="49" charset="0"/>
              <a:buChar char="­"/>
            </a:pPr>
            <a:r>
              <a:rPr lang="en-US" dirty="0">
                <a:effectLst/>
              </a:rPr>
              <a:t>The Antichrist Will Subdue 3 Kings</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457200" y="1143000"/>
            <a:ext cx="84582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12:7; Rev. 12:14,13:5; 12:6; Dan. 9:27)</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457200" y="1143000"/>
            <a:ext cx="8458200" cy="49530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26 </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Destroys the Little Horn</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is God the Father</a:t>
            </a:r>
          </a:p>
          <a:p>
            <a:pPr marL="914400" lvl="1" indent="-457200">
              <a:spcBef>
                <a:spcPts val="0"/>
              </a:spcBef>
              <a:spcAft>
                <a:spcPts val="3000"/>
              </a:spcAft>
              <a:buSzPct val="100000"/>
              <a:buFont typeface="Courier New" panose="02070309020205020404" pitchFamily="49" charset="0"/>
              <a:buChar char="­"/>
            </a:pPr>
            <a:r>
              <a:rPr lang="en-US" dirty="0">
                <a:effectLst/>
              </a:rPr>
              <a:t>Dan. 9:27; 2 Thess. 2:8; Rev. 19:20</a:t>
            </a:r>
          </a:p>
          <a:p>
            <a:pPr marL="914400" lvl="1" indent="-457200">
              <a:spcBef>
                <a:spcPts val="0"/>
              </a:spcBef>
              <a:spcAft>
                <a:spcPts val="3000"/>
              </a:spcAft>
              <a:buSzPct val="100000"/>
              <a:buFont typeface="Courier New" panose="02070309020205020404" pitchFamily="49" charset="0"/>
              <a:buChar char="­"/>
            </a:pPr>
            <a:r>
              <a:rPr lang="en-US" dirty="0">
                <a:effectLst/>
              </a:rPr>
              <a:t>Antichrist’s Rise and Fall</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1143000"/>
            <a:ext cx="6096000" cy="54864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2400"/>
              </a:spcAft>
              <a:buSzPct val="100000"/>
              <a:buFont typeface="Courier New" panose="02070309020205020404" pitchFamily="49" charset="0"/>
              <a:buChar char="­"/>
            </a:pPr>
            <a:r>
              <a:rPr lang="en-US" dirty="0">
                <a:effectLst/>
              </a:rPr>
              <a:t>Rev. 11:15</a:t>
            </a:r>
          </a:p>
          <a:p>
            <a:pPr marL="914400" lvl="1" indent="-457200">
              <a:spcBef>
                <a:spcPts val="0"/>
              </a:spcBef>
              <a:spcAft>
                <a:spcPts val="2400"/>
              </a:spcAft>
              <a:buSzPct val="100000"/>
              <a:buFont typeface="Courier New" panose="02070309020205020404" pitchFamily="49" charset="0"/>
              <a:buChar char="­"/>
            </a:pPr>
            <a:r>
              <a:rPr lang="en-US" dirty="0">
                <a:effectLst/>
              </a:rPr>
              <a:t>The </a:t>
            </a:r>
            <a:r>
              <a:rPr lang="en-US" dirty="0" err="1">
                <a:effectLst/>
              </a:rPr>
              <a:t>Millinnieum</a:t>
            </a:r>
            <a:endParaRPr lang="en-US" dirty="0">
              <a:effectLst/>
            </a:endParaRPr>
          </a:p>
          <a:p>
            <a:pPr marL="914400" lvl="1" indent="-457200">
              <a:spcBef>
                <a:spcPts val="0"/>
              </a:spcBef>
              <a:spcAft>
                <a:spcPts val="2400"/>
              </a:spcAft>
              <a:buSzPct val="100000"/>
              <a:buFont typeface="Courier New" panose="02070309020205020404" pitchFamily="49" charset="0"/>
              <a:buChar char="­"/>
            </a:pPr>
            <a:r>
              <a:rPr lang="en-US" dirty="0">
                <a:effectLst/>
              </a:rPr>
              <a:t>Dan. 2:44-45</a:t>
            </a:r>
          </a:p>
          <a:p>
            <a:pPr marL="914400" lvl="1" indent="-457200">
              <a:spcBef>
                <a:spcPts val="0"/>
              </a:spcBef>
              <a:spcAft>
                <a:spcPts val="2400"/>
              </a:spcAft>
              <a:buSzPct val="100000"/>
              <a:buFont typeface="Courier New" panose="02070309020205020404" pitchFamily="49" charset="0"/>
              <a:buChar char="­"/>
            </a:pPr>
            <a:r>
              <a:rPr lang="en-US" dirty="0">
                <a:effectLst/>
              </a:rPr>
              <a:t>Six Kingdoms?</a:t>
            </a:r>
          </a:p>
          <a:p>
            <a:pPr marL="914400" lvl="1" indent="-457200">
              <a:spcBef>
                <a:spcPts val="0"/>
              </a:spcBef>
              <a:spcAft>
                <a:spcPts val="2400"/>
              </a:spcAft>
              <a:buSzPct val="100000"/>
              <a:buFont typeface="Courier New" panose="02070309020205020404" pitchFamily="49" charset="0"/>
              <a:buChar char="­"/>
            </a:pPr>
            <a:r>
              <a:rPr lang="en-US" dirty="0">
                <a:effectLst/>
              </a:rPr>
              <a:t>Our Focus Vs. Judah’s Focus</a:t>
            </a:r>
          </a:p>
          <a:p>
            <a:pPr marL="914400" lvl="1" indent="-457200">
              <a:spcBef>
                <a:spcPts val="0"/>
              </a:spcBef>
              <a:spcAft>
                <a:spcPts val="2400"/>
              </a:spcAft>
              <a:buSzPct val="100000"/>
              <a:buFont typeface="Courier New" panose="02070309020205020404" pitchFamily="49" charset="0"/>
              <a:buChar char="­"/>
            </a:pPr>
            <a:r>
              <a:rPr lang="en-US" dirty="0">
                <a:effectLst/>
              </a:rPr>
              <a:t>Our Hope</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800100" y="304800"/>
            <a:ext cx="7772400" cy="838200"/>
          </a:xfrm>
        </p:spPr>
        <p:txBody>
          <a:bodyPr/>
          <a:lstStyle/>
          <a:p>
            <a:pPr algn="ctr" eaLnBrk="1" hangingPunct="1"/>
            <a:r>
              <a:rPr lang="en-US" altLang="en-US"/>
              <a:t>6 Empires</a:t>
            </a:r>
          </a:p>
        </p:txBody>
      </p:sp>
      <p:sp>
        <p:nvSpPr>
          <p:cNvPr id="19462" name="Rectangle 3"/>
          <p:cNvSpPr>
            <a:spLocks noGrp="1" noChangeArrowheads="1"/>
          </p:cNvSpPr>
          <p:nvPr>
            <p:ph type="body" idx="4294967295"/>
          </p:nvPr>
        </p:nvSpPr>
        <p:spPr>
          <a:xfrm>
            <a:off x="1143000" y="1600200"/>
            <a:ext cx="6858000" cy="4724400"/>
          </a:xfrm>
        </p:spPr>
        <p:txBody>
          <a:bodyPr/>
          <a:lstStyle/>
          <a:p>
            <a:pPr marL="457200" indent="-457200" eaLnBrk="1" hangingPunct="1">
              <a:spcBef>
                <a:spcPts val="0"/>
              </a:spcBef>
              <a:spcAft>
                <a:spcPts val="2400"/>
              </a:spcAft>
              <a:defRPr/>
            </a:pPr>
            <a:r>
              <a:rPr lang="en-US" altLang="en-US" dirty="0"/>
              <a:t>Babylon (2:36-38) 605-539 BC</a:t>
            </a:r>
          </a:p>
          <a:p>
            <a:pPr marL="457200" indent="-457200" eaLnBrk="1" hangingPunct="1">
              <a:spcBef>
                <a:spcPts val="0"/>
              </a:spcBef>
              <a:spcAft>
                <a:spcPts val="2400"/>
              </a:spcAft>
              <a:defRPr/>
            </a:pPr>
            <a:r>
              <a:rPr lang="en-US" altLang="en-US" dirty="0"/>
              <a:t>Media-Persia (2:39a) 539-331 BC</a:t>
            </a:r>
          </a:p>
          <a:p>
            <a:pPr marL="457200" indent="-457200" eaLnBrk="1" hangingPunct="1">
              <a:spcBef>
                <a:spcPts val="0"/>
              </a:spcBef>
              <a:spcAft>
                <a:spcPts val="2400"/>
              </a:spcAft>
              <a:defRPr/>
            </a:pPr>
            <a:r>
              <a:rPr lang="en-US" altLang="en-US" dirty="0"/>
              <a:t>Greece (2:39b) 331-63 BC</a:t>
            </a:r>
          </a:p>
          <a:p>
            <a:pPr marL="457200" indent="-457200" eaLnBrk="1" hangingPunct="1">
              <a:spcBef>
                <a:spcPts val="0"/>
              </a:spcBef>
              <a:spcAft>
                <a:spcPts val="2400"/>
              </a:spcAft>
              <a:defRPr/>
            </a:pPr>
            <a:r>
              <a:rPr lang="en-US" altLang="en-US" dirty="0"/>
              <a:t>Rome I (2:40) 63 BC – 70 AD</a:t>
            </a:r>
          </a:p>
          <a:p>
            <a:pPr marL="457200" indent="-457200" eaLnBrk="1" hangingPunct="1">
              <a:spcBef>
                <a:spcPts val="0"/>
              </a:spcBef>
              <a:spcAft>
                <a:spcPts val="2400"/>
              </a:spcAft>
              <a:defRPr/>
            </a:pPr>
            <a:r>
              <a:rPr lang="en-US" altLang="en-US" dirty="0"/>
              <a:t>Rome II (2:41-43) Tribulation</a:t>
            </a:r>
          </a:p>
          <a:p>
            <a:pPr marL="457200" indent="-457200" eaLnBrk="1" hangingPunct="1">
              <a:spcBef>
                <a:spcPts val="0"/>
              </a:spcBef>
              <a:spcAft>
                <a:spcPts val="2400"/>
              </a:spcAft>
              <a:defRPr/>
            </a:pPr>
            <a:r>
              <a:rPr lang="en-US" altLang="en-US" dirty="0"/>
              <a:t>Kingdom (2:44-45) After 2</a:t>
            </a:r>
            <a:r>
              <a:rPr lang="en-US" altLang="en-US" baseline="30000" dirty="0"/>
              <a:t>nd</a:t>
            </a:r>
            <a:r>
              <a:rPr lang="en-US" altLang="en-US" dirty="0"/>
              <a:t> Coming</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8519045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85800" y="228600"/>
            <a:ext cx="7772400" cy="1143000"/>
          </a:xfrm>
        </p:spPr>
        <p:txBody>
          <a:bodyPr/>
          <a:lstStyle/>
          <a:p>
            <a:pPr algn="ctr"/>
            <a:r>
              <a:rPr lang="en-US" sz="4000" dirty="0"/>
              <a:t>THE EFFECT ON DANIEL</a:t>
            </a:r>
            <a:br>
              <a:rPr lang="en-US" sz="4000" dirty="0"/>
            </a:br>
            <a:r>
              <a:rPr lang="en-US" sz="3600" dirty="0"/>
              <a:t>V. 28</a:t>
            </a:r>
            <a:endParaRPr lang="en-US" sz="4000" dirty="0"/>
          </a:p>
        </p:txBody>
      </p:sp>
      <p:sp>
        <p:nvSpPr>
          <p:cNvPr id="135171" name="Rectangle 3"/>
          <p:cNvSpPr>
            <a:spLocks noGrp="1" noChangeArrowheads="1"/>
          </p:cNvSpPr>
          <p:nvPr>
            <p:ph type="body" idx="4294967295"/>
          </p:nvPr>
        </p:nvSpPr>
        <p:spPr>
          <a:xfrm>
            <a:off x="457200" y="1600200"/>
            <a:ext cx="8153400" cy="3200400"/>
          </a:xfrm>
          <a:noFill/>
        </p:spPr>
        <p:txBody>
          <a:bodyPr/>
          <a:lstStyle/>
          <a:p>
            <a:pPr marL="457200" indent="-457200" eaLnBrk="1" hangingPunct="1">
              <a:spcBef>
                <a:spcPts val="0"/>
              </a:spcBef>
              <a:spcAft>
                <a:spcPts val="2400"/>
              </a:spcAft>
              <a:defRPr/>
            </a:pPr>
            <a:r>
              <a:rPr lang="en-US" dirty="0"/>
              <a:t>Daniel is Traumatized</a:t>
            </a:r>
          </a:p>
          <a:p>
            <a:pPr marL="457200" indent="-457200" eaLnBrk="1" hangingPunct="1">
              <a:spcBef>
                <a:spcPts val="0"/>
              </a:spcBef>
              <a:spcAft>
                <a:spcPts val="2400"/>
              </a:spcAft>
              <a:defRPr/>
            </a:pPr>
            <a:r>
              <a:rPr lang="en-US" dirty="0"/>
              <a:t>7:19</a:t>
            </a:r>
          </a:p>
          <a:p>
            <a:pPr marL="457200" indent="-457200" eaLnBrk="1" hangingPunct="1">
              <a:spcBef>
                <a:spcPts val="0"/>
              </a:spcBef>
              <a:spcAft>
                <a:spcPts val="2400"/>
              </a:spcAft>
              <a:defRPr/>
            </a:pPr>
            <a:r>
              <a:rPr lang="en-US" dirty="0"/>
              <a:t>Daniel’s Heart for His People</a:t>
            </a:r>
          </a:p>
          <a:p>
            <a:pPr marL="457200" indent="-457200" eaLnBrk="1" hangingPunct="1">
              <a:spcBef>
                <a:spcPts val="0"/>
              </a:spcBef>
              <a:spcAft>
                <a:spcPts val="2400"/>
              </a:spcAft>
              <a:defRPr/>
            </a:pPr>
            <a:r>
              <a:rPr lang="en-US" dirty="0"/>
              <a:t>8:27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23599329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15547</TotalTime>
  <Words>2871</Words>
  <Application>Microsoft Office PowerPoint</Application>
  <PresentationFormat>On-screen Show (4:3)</PresentationFormat>
  <Paragraphs>598</Paragraphs>
  <Slides>98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Courier New</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PowerPoint Presentation</vt:lpstr>
      <vt:lpstr>Chapter 7 Outline</vt:lpstr>
      <vt:lpstr>Chapter 7 Outline</vt:lpstr>
      <vt:lpstr>The Historical Setting V.1</vt:lpstr>
      <vt:lpstr>The Historical Setting V.1</vt:lpstr>
      <vt:lpstr>PowerPoint Presentation</vt:lpstr>
      <vt:lpstr>PowerPoint Presentation</vt:lpstr>
      <vt:lpstr>PowerPoint Presentation</vt:lpstr>
      <vt:lpstr>PowerPoint Presentation</vt:lpstr>
      <vt:lpstr>Synthetic Outline</vt:lpstr>
      <vt:lpstr>Succession of Gentile Rulers</vt:lpstr>
      <vt:lpstr>Succession of Gentile Rulers</vt:lpstr>
      <vt:lpstr>The Historical Setting V.1</vt:lpstr>
      <vt:lpstr>Synthetic Outline</vt:lpstr>
      <vt:lpstr>PowerPoint Presentation</vt:lpstr>
      <vt:lpstr>Chapter 7 Outline</vt:lpstr>
      <vt:lpstr>DANIEL 7:2-14 Outline</vt:lpstr>
      <vt:lpstr>DANIEL 7:2-14 Outline</vt:lpstr>
      <vt:lpstr>Four Beasts Coming out of the Sea (V. 2-3)</vt:lpstr>
      <vt:lpstr>PowerPoint Presentation</vt:lpstr>
      <vt:lpstr>CHART1</vt:lpstr>
      <vt:lpstr>PowerPoint Presentation</vt:lpstr>
      <vt:lpstr>DANIEL 7:2-14 Outline</vt:lpstr>
      <vt:lpstr>Description of 4 Beasts</vt:lpstr>
      <vt:lpstr>PowerPoint Presentation</vt:lpstr>
      <vt:lpstr>MAP 2A</vt:lpstr>
      <vt:lpstr>Description of 4 Beasts</vt:lpstr>
      <vt:lpstr>PowerPoint Presentation</vt:lpstr>
      <vt:lpstr>MAP 2B</vt:lpstr>
      <vt:lpstr>Cyrus Cylinder</vt:lpstr>
      <vt:lpstr>PowerPoint Presentation</vt:lpstr>
      <vt:lpstr>Description of 4 Beasts</vt:lpstr>
      <vt:lpstr>PowerPoint Presentation</vt:lpstr>
      <vt:lpstr>MAP 2C</vt:lpstr>
      <vt:lpstr>MAP OF FOUR KINGDOMS</vt:lpstr>
      <vt:lpstr>Description of 4 Beasts</vt:lpstr>
      <vt:lpstr>Description of 4 Beasts</vt:lpstr>
      <vt:lpstr>PowerPoint Presentation</vt:lpstr>
      <vt:lpstr>MAP 2D</vt:lpstr>
      <vt:lpstr>PowerPoint Presentation</vt:lpstr>
      <vt:lpstr>PowerPoint Presentation</vt:lpstr>
      <vt:lpstr>Description of 4 Beasts</vt:lpstr>
      <vt:lpstr>PowerPoint Presentation</vt:lpstr>
      <vt:lpstr>PowerPoint Presentation</vt:lpstr>
      <vt:lpstr>DANIEL 7:2-14 Outline</vt:lpstr>
      <vt:lpstr>ANCIENT OF DAYS V. 9-12</vt:lpstr>
      <vt:lpstr>ANCIENT OF DAYS V. 9-12</vt:lpstr>
      <vt:lpstr>ANCIENT OF DAYS V. 9-12</vt:lpstr>
      <vt:lpstr>PowerPoint Presentation</vt:lpstr>
      <vt:lpstr>ANCIENT OF DAYS V. 9-12</vt:lpstr>
      <vt:lpstr>Herodotus, Histories, 1:191 (450 B.C.)</vt:lpstr>
      <vt:lpstr>James Pritchard The Ancient Near East Texts Relating to the Old Testament, 315-16. </vt:lpstr>
      <vt:lpstr>James Pritchard The Ancient Near East Texts Relating to the Old Testament, 315-16. </vt:lpstr>
      <vt:lpstr>PowerPoint Presentation</vt:lpstr>
      <vt:lpstr>DANIEL 7:2-14 Outline</vt:lpstr>
      <vt:lpstr>SON OF MAN V. 13-14</vt:lpstr>
      <vt:lpstr>SON OF MAN V. 13-14</vt:lpstr>
      <vt:lpstr>PowerPoint Presentation</vt:lpstr>
      <vt:lpstr>SON OF MAN V. 13-14</vt:lpstr>
      <vt:lpstr>PowerPoint Presentation</vt:lpstr>
      <vt:lpstr>PowerPoint Presentation</vt:lpstr>
      <vt:lpstr>PowerPoint Presentation</vt:lpstr>
      <vt:lpstr>PowerPoint Presentation</vt:lpstr>
      <vt:lpstr>Chapter 7 Outline</vt:lpstr>
      <vt:lpstr>DANIEL 7:15-27 OUTLINE</vt:lpstr>
      <vt:lpstr>DANIEL 7:15-27 OUTLINE</vt:lpstr>
      <vt:lpstr>DANIEL 7:15-27 OUTLINE</vt:lpstr>
      <vt:lpstr>Daniel Seeks An Interpretation  V.16</vt:lpstr>
      <vt:lpstr>DANIEL 7:15-27 OUTLINE</vt:lpstr>
      <vt:lpstr>DANIEL 7:15-27 OUTLINE</vt:lpstr>
      <vt:lpstr>PowerPoint Presentation</vt:lpstr>
      <vt:lpstr>PowerPoint Presentation</vt:lpstr>
      <vt:lpstr>“Mystery” Defined</vt:lpstr>
      <vt:lpstr>PowerPoint Presentation</vt:lpstr>
      <vt:lpstr>DANIEL 7:15-27 OUTLINE</vt:lpstr>
      <vt:lpstr>Angelic Interpretation</vt:lpstr>
      <vt:lpstr>Angelic Interpretation</vt:lpstr>
      <vt:lpstr>Angelic Interpretation</vt:lpstr>
      <vt:lpstr>Angelic Interpretation</vt:lpstr>
      <vt:lpstr>Angelic Interpretation</vt:lpstr>
      <vt:lpstr>6 Empires</vt:lpstr>
      <vt:lpstr>Chapter 7 Outline</vt:lpstr>
      <vt:lpstr>THE EFFECT ON DANIEL V. 28</vt:lpstr>
      <vt:lpstr>Conclusion</vt:lpstr>
      <vt:lpstr>Chapter 7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1600</cp:revision>
  <cp:lastPrinted>2017-02-05T01:03:10Z</cp:lastPrinted>
  <dcterms:created xsi:type="dcterms:W3CDTF">2009-03-17T12:21:13Z</dcterms:created>
  <dcterms:modified xsi:type="dcterms:W3CDTF">2017-05-07T02:14:47Z</dcterms:modified>
</cp:coreProperties>
</file>