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8"/>
  </p:notesMasterIdLst>
  <p:handoutMasterIdLst>
    <p:handoutMasterId r:id="rId79"/>
  </p:handoutMasterIdLst>
  <p:sldIdLst>
    <p:sldId id="409" r:id="rId3"/>
    <p:sldId id="410" r:id="rId4"/>
    <p:sldId id="466" r:id="rId5"/>
    <p:sldId id="467" r:id="rId6"/>
    <p:sldId id="392" r:id="rId7"/>
    <p:sldId id="412" r:id="rId8"/>
    <p:sldId id="413" r:id="rId9"/>
    <p:sldId id="457" r:id="rId10"/>
    <p:sldId id="461" r:id="rId11"/>
    <p:sldId id="339" r:id="rId12"/>
    <p:sldId id="258" r:id="rId13"/>
    <p:sldId id="459" r:id="rId14"/>
    <p:sldId id="350" r:id="rId15"/>
    <p:sldId id="351" r:id="rId16"/>
    <p:sldId id="460" r:id="rId17"/>
    <p:sldId id="414" r:id="rId18"/>
    <p:sldId id="279" r:id="rId19"/>
    <p:sldId id="415" r:id="rId20"/>
    <p:sldId id="462" r:id="rId21"/>
    <p:sldId id="294" r:id="rId22"/>
    <p:sldId id="463" r:id="rId23"/>
    <p:sldId id="455" r:id="rId24"/>
    <p:sldId id="261" r:id="rId25"/>
    <p:sldId id="458" r:id="rId26"/>
    <p:sldId id="416" r:id="rId27"/>
    <p:sldId id="263" r:id="rId28"/>
    <p:sldId id="357" r:id="rId29"/>
    <p:sldId id="288" r:id="rId30"/>
    <p:sldId id="417" r:id="rId31"/>
    <p:sldId id="473" r:id="rId32"/>
    <p:sldId id="468" r:id="rId33"/>
    <p:sldId id="360" r:id="rId34"/>
    <p:sldId id="362" r:id="rId35"/>
    <p:sldId id="418" r:id="rId36"/>
    <p:sldId id="369" r:id="rId37"/>
    <p:sldId id="419" r:id="rId38"/>
    <p:sldId id="420" r:id="rId39"/>
    <p:sldId id="421" r:id="rId40"/>
    <p:sldId id="423" r:id="rId41"/>
    <p:sldId id="425" r:id="rId42"/>
    <p:sldId id="426" r:id="rId43"/>
    <p:sldId id="427" r:id="rId44"/>
    <p:sldId id="424" r:id="rId45"/>
    <p:sldId id="428" r:id="rId46"/>
    <p:sldId id="464" r:id="rId47"/>
    <p:sldId id="422" r:id="rId48"/>
    <p:sldId id="429" r:id="rId49"/>
    <p:sldId id="430" r:id="rId50"/>
    <p:sldId id="431" r:id="rId51"/>
    <p:sldId id="374" r:id="rId52"/>
    <p:sldId id="371" r:id="rId53"/>
    <p:sldId id="310" r:id="rId54"/>
    <p:sldId id="376" r:id="rId55"/>
    <p:sldId id="434" r:id="rId56"/>
    <p:sldId id="470" r:id="rId57"/>
    <p:sldId id="465" r:id="rId58"/>
    <p:sldId id="454" r:id="rId59"/>
    <p:sldId id="436" r:id="rId60"/>
    <p:sldId id="437" r:id="rId61"/>
    <p:sldId id="438" r:id="rId62"/>
    <p:sldId id="439" r:id="rId63"/>
    <p:sldId id="440" r:id="rId64"/>
    <p:sldId id="441" r:id="rId65"/>
    <p:sldId id="442" r:id="rId66"/>
    <p:sldId id="444" r:id="rId67"/>
    <p:sldId id="405" r:id="rId68"/>
    <p:sldId id="447" r:id="rId69"/>
    <p:sldId id="448" r:id="rId70"/>
    <p:sldId id="449" r:id="rId71"/>
    <p:sldId id="328" r:id="rId72"/>
    <p:sldId id="452" r:id="rId73"/>
    <p:sldId id="389" r:id="rId74"/>
    <p:sldId id="471" r:id="rId75"/>
    <p:sldId id="338" r:id="rId76"/>
    <p:sldId id="474" r:id="rId77"/>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00FFFF"/>
    <a:srgbClr val="FFCCFF"/>
    <a:srgbClr val="FFFFCC"/>
    <a:srgbClr val="FF00FF"/>
    <a:srgbClr val="CCFFCC"/>
    <a:srgbClr val="CC99FF"/>
    <a:srgbClr val="CCECFF"/>
    <a:srgbClr val="DDDDDD"/>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14" autoAdjust="0"/>
    <p:restoredTop sz="85632" autoAdjust="0"/>
  </p:normalViewPr>
  <p:slideViewPr>
    <p:cSldViewPr>
      <p:cViewPr varScale="1">
        <p:scale>
          <a:sx n="95" d="100"/>
          <a:sy n="95" d="100"/>
        </p:scale>
        <p:origin x="2130" y="90"/>
      </p:cViewPr>
      <p:guideLst>
        <p:guide orient="horz" pos="2160"/>
        <p:guide pos="2880"/>
      </p:guideLst>
    </p:cSldViewPr>
  </p:slideViewPr>
  <p:outlineViewPr>
    <p:cViewPr>
      <p:scale>
        <a:sx n="33" d="100"/>
        <a:sy n="33" d="100"/>
      </p:scale>
      <p:origin x="0" y="-2377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microsoft.com/office/2015/10/relationships/revisionInfo" Target="revisionInfo.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r>
              <a:rPr lang="en-US" altLang="en-US"/>
              <a:t>Dr. Jim McGowan - Beholding the Lord Through His Word - Part 2</a:t>
            </a:r>
          </a:p>
        </p:txBody>
      </p:sp>
      <p:sp>
        <p:nvSpPr>
          <p:cNvPr id="66563" name="Rectangle 3"/>
          <p:cNvSpPr>
            <a:spLocks noGrp="1" noChangeArrowheads="1"/>
          </p:cNvSpPr>
          <p:nvPr>
            <p:ph type="dt" sz="quarter" idx="1"/>
          </p:nvPr>
        </p:nvSpPr>
        <p:spPr bwMode="auto">
          <a:xfrm>
            <a:off x="414528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r>
              <a:rPr lang="en-US" altLang="en-US"/>
              <a:t>5/28/2017</a:t>
            </a:r>
          </a:p>
        </p:txBody>
      </p:sp>
      <p:sp>
        <p:nvSpPr>
          <p:cNvPr id="66564" name="Rectangle 4"/>
          <p:cNvSpPr>
            <a:spLocks noGrp="1" noChangeArrowheads="1"/>
          </p:cNvSpPr>
          <p:nvPr>
            <p:ph type="ftr" sz="quarter" idx="2"/>
          </p:nvPr>
        </p:nvSpPr>
        <p:spPr bwMode="auto">
          <a:xfrm>
            <a:off x="0" y="912114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r>
              <a:rPr lang="en-US" altLang="en-US"/>
              <a:t>Sugar Land Bible Church</a:t>
            </a:r>
          </a:p>
        </p:txBody>
      </p:sp>
      <p:sp>
        <p:nvSpPr>
          <p:cNvPr id="66565" name="Rectangle 5"/>
          <p:cNvSpPr>
            <a:spLocks noGrp="1" noChangeArrowheads="1"/>
          </p:cNvSpPr>
          <p:nvPr>
            <p:ph type="sldNum" sz="quarter" idx="3"/>
          </p:nvPr>
        </p:nvSpPr>
        <p:spPr bwMode="auto">
          <a:xfrm>
            <a:off x="4145280" y="912114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3B63F68C-B228-4FD7-9BBB-A194BA5B4984}" type="slidenum">
              <a:rPr lang="en-US" altLang="en-US"/>
              <a:pPr/>
              <a:t>‹#›</a:t>
            </a:fld>
            <a:endParaRPr lang="en-US" altLang="en-US"/>
          </a:p>
        </p:txBody>
      </p:sp>
    </p:spTree>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r>
              <a:rPr lang="en-US" altLang="en-US"/>
              <a:t>Dr. Jim McGowan - Beholding the Lord Through His Word - Part 2</a:t>
            </a:r>
          </a:p>
        </p:txBody>
      </p:sp>
      <p:sp>
        <p:nvSpPr>
          <p:cNvPr id="28675" name="Rectangle 3"/>
          <p:cNvSpPr>
            <a:spLocks noGrp="1" noChangeArrowheads="1"/>
          </p:cNvSpPr>
          <p:nvPr>
            <p:ph type="dt" idx="1"/>
          </p:nvPr>
        </p:nvSpPr>
        <p:spPr bwMode="auto">
          <a:xfrm>
            <a:off x="414528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r>
              <a:rPr lang="en-US" altLang="en-US"/>
              <a:t>5/28/2017</a:t>
            </a:r>
          </a:p>
        </p:txBody>
      </p:sp>
      <p:sp>
        <p:nvSpPr>
          <p:cNvPr id="2867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8677" name="Rectangle 5"/>
          <p:cNvSpPr>
            <a:spLocks noGrp="1" noChangeArrowheads="1"/>
          </p:cNvSpPr>
          <p:nvPr>
            <p:ph type="body" sz="quarter" idx="3"/>
          </p:nvPr>
        </p:nvSpPr>
        <p:spPr bwMode="auto">
          <a:xfrm>
            <a:off x="975360" y="4560570"/>
            <a:ext cx="536448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8678" name="Rectangle 6"/>
          <p:cNvSpPr>
            <a:spLocks noGrp="1" noChangeArrowheads="1"/>
          </p:cNvSpPr>
          <p:nvPr>
            <p:ph type="ftr" sz="quarter" idx="4"/>
          </p:nvPr>
        </p:nvSpPr>
        <p:spPr bwMode="auto">
          <a:xfrm>
            <a:off x="0" y="912114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r>
              <a:rPr lang="en-US" altLang="en-US"/>
              <a:t>Sugar Land Bible Church</a:t>
            </a:r>
          </a:p>
        </p:txBody>
      </p:sp>
      <p:sp>
        <p:nvSpPr>
          <p:cNvPr id="28679" name="Rectangle 7"/>
          <p:cNvSpPr>
            <a:spLocks noGrp="1" noChangeArrowheads="1"/>
          </p:cNvSpPr>
          <p:nvPr>
            <p:ph type="sldNum" sz="quarter" idx="5"/>
          </p:nvPr>
        </p:nvSpPr>
        <p:spPr bwMode="auto">
          <a:xfrm>
            <a:off x="4145280" y="912114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A880AEAC-2C1D-4B43-BBC4-F81E66F975DB}" type="slidenum">
              <a:rPr lang="en-US" altLang="en-US"/>
              <a:pPr/>
              <a:t>‹#›</a:t>
            </a:fld>
            <a:endParaRPr lang="en-US" altLang="en-US"/>
          </a:p>
        </p:txBody>
      </p:sp>
    </p:spTree>
  </p:cSld>
  <p:clrMap bg1="lt1" tx1="dk1" bg2="lt2" tx2="dk2" accent1="accent1" accent2="accent2" accent3="accent3" accent4="accent4" accent5="accent5" accent6="accent6" hlink="hlink" folHlink="folHlink"/>
  <p:hf/>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ref.ly/logosres/gs-tc-notes;ref=Bible.Jn1.14;off=389;ctx=ot_cease_to_be_God._~Flesh_in_Scripture_h"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68CE4A-EC61-4580-BC08-CBD9EC6CBAD5}" type="slidenum">
              <a:rPr lang="en-US" altLang="en-US"/>
              <a:pPr/>
              <a:t>2</a:t>
            </a:fld>
            <a:endParaRPr lang="en-US" altLang="en-US" dirty="0"/>
          </a:p>
        </p:txBody>
      </p:sp>
      <p:sp>
        <p:nvSpPr>
          <p:cNvPr id="5122" name="Rectangle 2"/>
          <p:cNvSpPr>
            <a:spLocks noGrp="1" noRot="1" noChangeAspect="1" noChangeArrowheads="1" noTextEdit="1"/>
          </p:cNvSpPr>
          <p:nvPr>
            <p:ph type="sldImg"/>
          </p:nvPr>
        </p:nvSpPr>
        <p:spPr bwMode="auto">
          <a:xfrm>
            <a:off x="-457200" y="960438"/>
            <a:ext cx="6400800" cy="480060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731520" y="6080760"/>
            <a:ext cx="4023360" cy="5760720"/>
          </a:xfrm>
          <a:prstGeom prst="rect">
            <a:avLst/>
          </a:prstGeom>
          <a:solidFill>
            <a:srgbClr val="FFFFFF"/>
          </a:solidFill>
          <a:ln>
            <a:solidFill>
              <a:srgbClr val="000000"/>
            </a:solidFill>
            <a:miter lim="800000"/>
            <a:headEnd/>
            <a:tailEnd/>
          </a:ln>
        </p:spPr>
        <p:txBody>
          <a:bodyPr/>
          <a:lstStyle/>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3200282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9DBB27-9587-45F2-8B5B-0A18FE81D0AD}" type="slidenum">
              <a:rPr lang="en-US" altLang="en-US"/>
              <a:pPr/>
              <a:t>14</a:t>
            </a:fld>
            <a:endParaRPr lang="en-US" altLang="en-US" dirty="0"/>
          </a:p>
        </p:txBody>
      </p:sp>
      <p:sp>
        <p:nvSpPr>
          <p:cNvPr id="122882"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22883"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4B90B3-0ACF-46C6-8767-42011150E014}" type="slidenum">
              <a:rPr lang="en-US" altLang="en-US"/>
              <a:pPr/>
              <a:t>16</a:t>
            </a:fld>
            <a:endParaRPr lang="en-US" altLang="en-US" dirty="0"/>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932050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4B90B3-0ACF-46C6-8767-42011150E014}" type="slidenum">
              <a:rPr lang="en-US" altLang="en-US"/>
              <a:pPr/>
              <a:t>17</a:t>
            </a:fld>
            <a:endParaRPr lang="en-US" altLang="en-US" dirty="0"/>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4B90B3-0ACF-46C6-8767-42011150E014}" type="slidenum">
              <a:rPr lang="en-US" altLang="en-US"/>
              <a:pPr/>
              <a:t>18</a:t>
            </a:fld>
            <a:endParaRPr lang="en-US" altLang="en-US" dirty="0"/>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1424361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7EF5C6-A99B-4C77-85DB-8C8F3870DC37}" type="slidenum">
              <a:rPr lang="en-US" altLang="en-US"/>
              <a:pPr/>
              <a:t>20</a:t>
            </a:fld>
            <a:endParaRPr lang="en-US" altLang="en-US" dirty="0"/>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D813BF-2E56-4202-B3F8-34D9C0D611A4}" type="slidenum">
              <a:rPr lang="en-US" altLang="en-US"/>
              <a:pPr/>
              <a:t>22</a:t>
            </a:fld>
            <a:endParaRPr lang="en-US" altLang="en-US" dirty="0"/>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231818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AB9673-6CF9-4125-9B9B-2134E8A3CCFA}" type="slidenum">
              <a:rPr lang="en-US" altLang="en-US"/>
              <a:pPr/>
              <a:t>23</a:t>
            </a:fld>
            <a:endParaRPr lang="en-US" altLang="en-US" dirty="0"/>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p:txBody>
          <a:bodyPr/>
          <a:lstStyle/>
          <a:p>
            <a:pPr defTabSz="966612">
              <a:defRPr/>
            </a:pPr>
            <a:r>
              <a:rPr lang="en-US" altLang="en-US" b="1" dirty="0">
                <a:solidFill>
                  <a:schemeClr val="tx1"/>
                </a:solidFill>
                <a:latin typeface="Calibri" panose="020F0502020204030204" pitchFamily="34" charset="0"/>
              </a:rPr>
              <a:t>Why John wrote this book: </a:t>
            </a:r>
            <a:endParaRPr lang="en-US" altLang="en-US" sz="1300" dirty="0">
              <a:latin typeface="Calibri" panose="020F0502020204030204" pitchFamily="34" charset="0"/>
            </a:endParaRPr>
          </a:p>
          <a:p>
            <a:pPr defTabSz="966612">
              <a:defRPr/>
            </a:pPr>
            <a:r>
              <a:rPr lang="en-US" altLang="en-US" sz="1300" dirty="0">
                <a:latin typeface="Calibri" panose="020F0502020204030204" pitchFamily="34" charset="0"/>
              </a:rPr>
              <a:t>The apostle John wrote with astounding consistency. This verse is the last place in  the gospel of John where he wrote about believing, having used the word (or some variation of it) about 100 times!</a:t>
            </a:r>
            <a:r>
              <a:rPr lang="en-US" altLang="en-US" dirty="0">
                <a:solidFill>
                  <a:schemeClr val="tx1"/>
                </a:solidFill>
                <a:latin typeface="Calibri" panose="020F0502020204030204" pitchFamily="34" charset="0"/>
              </a:rPr>
              <a:t>  </a:t>
            </a:r>
            <a:r>
              <a:rPr lang="en-US" altLang="en-US" sz="1300" dirty="0">
                <a:latin typeface="Calibri" panose="020F0502020204030204" pitchFamily="34" charset="0"/>
              </a:rPr>
              <a:t>‘Believe’ is also </a:t>
            </a:r>
            <a:r>
              <a:rPr lang="en-US" altLang="en-US" sz="1300" i="1" dirty="0">
                <a:latin typeface="Calibri" panose="020F0502020204030204" pitchFamily="34" charset="0"/>
              </a:rPr>
              <a:t>the center</a:t>
            </a:r>
            <a:r>
              <a:rPr lang="en-US" altLang="en-US" sz="1300" dirty="0">
                <a:latin typeface="Calibri" panose="020F0502020204030204" pitchFamily="34" charset="0"/>
              </a:rPr>
              <a:t> of the John 1:1-18 chiasm.</a:t>
            </a: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4B6742-7A4F-49BC-8B12-26D856E43458}" type="slidenum">
              <a:rPr lang="en-US" altLang="en-US"/>
              <a:pPr/>
              <a:t>24</a:t>
            </a:fld>
            <a:endParaRPr lang="en-US" altLang="en-US" dirty="0"/>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pPr defTabSz="966612">
              <a:defRPr/>
            </a:pPr>
            <a:r>
              <a:rPr lang="en-US" altLang="en-US" sz="1300" dirty="0">
                <a:latin typeface="Calibri" panose="020F0502020204030204" pitchFamily="34" charset="0"/>
              </a:rPr>
              <a:t>John 1:14, “And the Word became flesh, and dwelt among us, and we saw His glory, glory as of the only begotten from the Father, full of grace and truth.”</a:t>
            </a: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2897399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4B6742-7A4F-49BC-8B12-26D856E43458}" type="slidenum">
              <a:rPr lang="en-US" altLang="en-US"/>
              <a:pPr/>
              <a:t>25</a:t>
            </a:fld>
            <a:endParaRPr lang="en-US" altLang="en-US" dirty="0"/>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524473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783980-479A-4335-B313-8E1BF3344A63}" type="slidenum">
              <a:rPr lang="en-US" altLang="en-US"/>
              <a:pPr/>
              <a:t>26</a:t>
            </a:fld>
            <a:endParaRPr lang="en-US" altLang="en-US" dirty="0"/>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pPr defTabSz="966612">
              <a:defRPr/>
            </a:pPr>
            <a:r>
              <a:rPr lang="en-US" altLang="en-US" sz="1300" dirty="0">
                <a:latin typeface="Calibri" panose="020F0502020204030204" pitchFamily="34" charset="0"/>
              </a:rPr>
              <a:t>John wrote about the relationship of Christ to God at the time of the beginning of this present created universe (Genesis 1:1)</a:t>
            </a: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6827B1-CD90-453C-8844-3C4972BDC5B3}" type="slidenum">
              <a:rPr lang="en-US" altLang="en-US"/>
              <a:pPr/>
              <a:t>3</a:t>
            </a:fld>
            <a:endParaRPr lang="en-US" altLang="en-US" dirty="0"/>
          </a:p>
        </p:txBody>
      </p:sp>
      <p:sp>
        <p:nvSpPr>
          <p:cNvPr id="114690" name="Rectangle 2"/>
          <p:cNvSpPr>
            <a:spLocks noGrp="1" noRot="1" noChangeAspect="1" noChangeArrowheads="1" noTextEdit="1"/>
          </p:cNvSpPr>
          <p:nvPr>
            <p:ph type="sldImg"/>
          </p:nvPr>
        </p:nvSpPr>
        <p:spPr bwMode="auto">
          <a:xfrm>
            <a:off x="-449263" y="977900"/>
            <a:ext cx="6507163" cy="4881563"/>
          </a:xfrm>
          <a:prstGeom prst="rect">
            <a:avLst/>
          </a:prstGeom>
          <a:solidFill>
            <a:srgbClr val="FFFFFF"/>
          </a:solidFill>
          <a:ln>
            <a:solidFill>
              <a:srgbClr val="000000"/>
            </a:solidFill>
            <a:miter lim="800000"/>
            <a:headEnd/>
            <a:tailEnd/>
          </a:ln>
        </p:spPr>
      </p:sp>
      <p:sp>
        <p:nvSpPr>
          <p:cNvPr id="114691" name="Rectangle 3"/>
          <p:cNvSpPr>
            <a:spLocks noGrp="1" noChangeArrowheads="1"/>
          </p:cNvSpPr>
          <p:nvPr>
            <p:ph type="body" idx="1"/>
          </p:nvPr>
        </p:nvSpPr>
        <p:spPr bwMode="auto">
          <a:xfrm>
            <a:off x="747776" y="6182106"/>
            <a:ext cx="4112768" cy="5856732"/>
          </a:xfrm>
          <a:prstGeom prst="rect">
            <a:avLst/>
          </a:prstGeom>
          <a:solidFill>
            <a:srgbClr val="FFFFFF"/>
          </a:solidFill>
          <a:ln>
            <a:solidFill>
              <a:srgbClr val="000000"/>
            </a:solidFill>
            <a:miter lim="800000"/>
            <a:headEnd/>
            <a:tailEnd/>
          </a:ln>
        </p:spPr>
        <p:txBody>
          <a:bodyPr/>
          <a:lstStyle/>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Header Placeholder 2"/>
          <p:cNvSpPr>
            <a:spLocks noGrp="1"/>
          </p:cNvSpPr>
          <p:nvPr>
            <p:ph type="hdr" sz="quarter" idx="11"/>
          </p:nvPr>
        </p:nvSpPr>
        <p:spPr/>
        <p:txBody>
          <a:bodyPr/>
          <a:lstStyle/>
          <a:p>
            <a:r>
              <a:rPr lang="en-US" altLang="en-US"/>
              <a:t>Dr. Jim McGowan - Beholding the Lord Through His Word - Part 2</a:t>
            </a:r>
          </a:p>
        </p:txBody>
      </p:sp>
      <p:sp>
        <p:nvSpPr>
          <p:cNvPr id="4" name="Footer Placeholder 3"/>
          <p:cNvSpPr>
            <a:spLocks noGrp="1"/>
          </p:cNvSpPr>
          <p:nvPr>
            <p:ph type="ftr" sz="quarter" idx="12"/>
          </p:nvPr>
        </p:nvSpPr>
        <p:spPr/>
        <p:txBody>
          <a:bodyPr/>
          <a:lstStyle/>
          <a:p>
            <a:r>
              <a:rPr lang="en-US" altLang="en-US"/>
              <a:t>Sugar Land Bible Church</a:t>
            </a:r>
          </a:p>
        </p:txBody>
      </p:sp>
    </p:spTree>
    <p:extLst>
      <p:ext uri="{BB962C8B-B14F-4D97-AF65-F5344CB8AC3E}">
        <p14:creationId xmlns:p14="http://schemas.microsoft.com/office/powerpoint/2010/main" val="680472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52A362-EA5F-4086-B6E8-98137BE72936}" type="slidenum">
              <a:rPr lang="en-US" altLang="en-US"/>
              <a:pPr/>
              <a:t>27</a:t>
            </a:fld>
            <a:endParaRPr lang="en-US" altLang="en-US" dirty="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p:txBody>
          <a:bodyPr/>
          <a:lstStyle/>
          <a:p>
            <a:r>
              <a:rPr lang="en-US" altLang="en-US" sz="1500" b="1" dirty="0">
                <a:latin typeface="+mn-lt"/>
              </a:rPr>
              <a:t>Two Bible books starting with “In the beginning”</a:t>
            </a: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3E2BB7-0FB1-4A25-B042-87061580FC01}" type="slidenum">
              <a:rPr lang="en-US" altLang="en-US"/>
              <a:pPr/>
              <a:t>28</a:t>
            </a:fld>
            <a:endParaRPr lang="en-US" altLang="en-US" dirty="0"/>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pPr defTabSz="966612">
              <a:defRPr/>
            </a:pPr>
            <a:r>
              <a:rPr lang="en-US" altLang="en-US" sz="1500" dirty="0">
                <a:latin typeface="Calibri" panose="020F0502020204030204" pitchFamily="34" charset="0"/>
              </a:rPr>
              <a:t>John wrote about the relationship of Christ to God at the time of the beginning of this present created universe (Genesis 1:1)</a:t>
            </a:r>
          </a:p>
          <a:p>
            <a:endParaRPr lang="en-US" altLang="en-US" sz="1500"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783980-479A-4335-B313-8E1BF3344A63}" type="slidenum">
              <a:rPr lang="en-US" altLang="en-US"/>
              <a:pPr/>
              <a:t>29</a:t>
            </a:fld>
            <a:endParaRPr lang="en-US" altLang="en-US" dirty="0"/>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pPr defTabSz="966612">
              <a:defRPr/>
            </a:pPr>
            <a:endParaRPr lang="en-US" altLang="en-US" sz="1500" dirty="0">
              <a:latin typeface="Calibri" panose="020F0502020204030204" pitchFamily="34" charset="0"/>
            </a:endParaRP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3574089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52A362-EA5F-4086-B6E8-98137BE72936}" type="slidenum">
              <a:rPr lang="en-US" altLang="en-US"/>
              <a:pPr/>
              <a:t>30</a:t>
            </a:fld>
            <a:endParaRPr lang="en-US" altLang="en-US" dirty="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p:txBody>
          <a:bodyPr/>
          <a:lstStyle/>
          <a:p>
            <a:r>
              <a:rPr lang="en-US" altLang="en-US" sz="1500" b="1" dirty="0">
                <a:latin typeface="+mn-lt"/>
              </a:rPr>
              <a:t>Two Bible books starting with “In the beginning”</a:t>
            </a: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2745492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783980-479A-4335-B313-8E1BF3344A63}" type="slidenum">
              <a:rPr lang="en-US" altLang="en-US"/>
              <a:pPr/>
              <a:t>31</a:t>
            </a:fld>
            <a:endParaRPr lang="en-US" altLang="en-US" dirty="0"/>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pPr defTabSz="966612">
              <a:defRPr/>
            </a:pPr>
            <a:r>
              <a:rPr lang="en-US" altLang="en-US" sz="1500" dirty="0">
                <a:latin typeface="Calibri" panose="020F0502020204030204" pitchFamily="34" charset="0"/>
              </a:rPr>
              <a:t>Though it may appear that John is being quite repetitive, John has a very specific message in each thing that he wrote in John 1:1 &amp; 2.</a:t>
            </a: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2131757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66F8C0-F543-45A5-9DEA-CBBD4F8A4566}" type="slidenum">
              <a:rPr lang="en-US" altLang="en-US"/>
              <a:pPr/>
              <a:t>32</a:t>
            </a:fld>
            <a:endParaRPr lang="en-US" altLang="en-US" dirty="0"/>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9EE5C9-B539-4A1D-933E-A5984114A251}" type="slidenum">
              <a:rPr lang="en-US" altLang="en-US"/>
              <a:pPr/>
              <a:t>33</a:t>
            </a:fld>
            <a:endParaRPr lang="en-US" altLang="en-US" dirty="0"/>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783980-479A-4335-B313-8E1BF3344A63}" type="slidenum">
              <a:rPr lang="en-US" altLang="en-US"/>
              <a:pPr/>
              <a:t>34</a:t>
            </a:fld>
            <a:endParaRPr lang="en-US" altLang="en-US" dirty="0"/>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pPr defTabSz="966612">
              <a:defRPr/>
            </a:pPr>
            <a:endParaRPr lang="en-US" altLang="en-US" sz="1500" dirty="0">
              <a:latin typeface="Calibri" panose="020F0502020204030204" pitchFamily="34" charset="0"/>
            </a:endParaRP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3307100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0B2D5C-8086-432D-96BB-FC174C27A457}" type="slidenum">
              <a:rPr lang="en-US" altLang="en-US"/>
              <a:pPr/>
              <a:t>35</a:t>
            </a:fld>
            <a:endParaRPr lang="en-US" altLang="en-US" dirty="0"/>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p:txBody>
          <a:bodyPr/>
          <a:lstStyle/>
          <a:p>
            <a:pPr defTabSz="966612">
              <a:defRPr/>
            </a:pPr>
            <a:r>
              <a:rPr lang="en-US" altLang="en-US" sz="1500" dirty="0">
                <a:latin typeface="Calibri" panose="020F0502020204030204" pitchFamily="34" charset="0"/>
              </a:rPr>
              <a:t>John’s statements about Christ as the  Creator are absolute: All things… nothing...  John’s choice of words about creation are also absolute: Everything either came into being through Christ or it never existed at all!</a:t>
            </a:r>
          </a:p>
          <a:p>
            <a:endParaRPr lang="en-US" altLang="en-US" sz="1500"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7EF5C6-A99B-4C77-85DB-8C8F3870DC37}" type="slidenum">
              <a:rPr lang="en-US" altLang="en-US"/>
              <a:pPr/>
              <a:t>36</a:t>
            </a:fld>
            <a:endParaRPr lang="en-US" altLang="en-US" dirty="0"/>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1410366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F52ADB-0DA3-4D5A-9671-28EC23A4D6E1}" type="slidenum">
              <a:rPr lang="en-US" altLang="en-US"/>
              <a:pPr/>
              <a:t>4</a:t>
            </a:fld>
            <a:endParaRPr lang="en-US" altLang="en-US" dirty="0"/>
          </a:p>
        </p:txBody>
      </p:sp>
      <p:sp>
        <p:nvSpPr>
          <p:cNvPr id="116738" name="Rectangle 2"/>
          <p:cNvSpPr>
            <a:spLocks noGrp="1" noRot="1" noChangeAspect="1" noChangeArrowheads="1" noTextEdit="1"/>
          </p:cNvSpPr>
          <p:nvPr>
            <p:ph type="sldImg"/>
          </p:nvPr>
        </p:nvSpPr>
        <p:spPr bwMode="auto">
          <a:xfrm>
            <a:off x="-449263" y="977900"/>
            <a:ext cx="6507163" cy="4881563"/>
          </a:xfrm>
          <a:prstGeom prst="rect">
            <a:avLst/>
          </a:prstGeom>
          <a:solidFill>
            <a:srgbClr val="FFFFFF"/>
          </a:solidFill>
          <a:ln>
            <a:solidFill>
              <a:srgbClr val="000000"/>
            </a:solidFill>
            <a:miter lim="800000"/>
            <a:headEnd/>
            <a:tailEnd/>
          </a:ln>
        </p:spPr>
      </p:sp>
      <p:sp>
        <p:nvSpPr>
          <p:cNvPr id="116739" name="Rectangle 3"/>
          <p:cNvSpPr>
            <a:spLocks noGrp="1" noChangeArrowheads="1"/>
          </p:cNvSpPr>
          <p:nvPr>
            <p:ph type="body" idx="1"/>
          </p:nvPr>
        </p:nvSpPr>
        <p:spPr bwMode="auto">
          <a:xfrm>
            <a:off x="747776" y="6182106"/>
            <a:ext cx="4112768" cy="5856732"/>
          </a:xfrm>
          <a:prstGeom prst="rect">
            <a:avLst/>
          </a:prstGeom>
          <a:solidFill>
            <a:srgbClr val="FFFFFF"/>
          </a:solidFill>
          <a:ln>
            <a:solidFill>
              <a:srgbClr val="000000"/>
            </a:solidFill>
            <a:miter lim="800000"/>
            <a:headEnd/>
            <a:tailEnd/>
          </a:ln>
        </p:spPr>
        <p:txBody>
          <a:bodyPr/>
          <a:lstStyle/>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Header Placeholder 2"/>
          <p:cNvSpPr>
            <a:spLocks noGrp="1"/>
          </p:cNvSpPr>
          <p:nvPr>
            <p:ph type="hdr" sz="quarter" idx="11"/>
          </p:nvPr>
        </p:nvSpPr>
        <p:spPr/>
        <p:txBody>
          <a:bodyPr/>
          <a:lstStyle/>
          <a:p>
            <a:r>
              <a:rPr lang="en-US" altLang="en-US"/>
              <a:t>Dr. Jim McGowan - Beholding the Lord Through His Word - Part 2</a:t>
            </a:r>
          </a:p>
        </p:txBody>
      </p:sp>
      <p:sp>
        <p:nvSpPr>
          <p:cNvPr id="4" name="Footer Placeholder 3"/>
          <p:cNvSpPr>
            <a:spLocks noGrp="1"/>
          </p:cNvSpPr>
          <p:nvPr>
            <p:ph type="ftr" sz="quarter" idx="12"/>
          </p:nvPr>
        </p:nvSpPr>
        <p:spPr/>
        <p:txBody>
          <a:bodyPr/>
          <a:lstStyle/>
          <a:p>
            <a:r>
              <a:rPr lang="en-US" altLang="en-US"/>
              <a:t>Sugar Land Bible Church</a:t>
            </a:r>
          </a:p>
        </p:txBody>
      </p:sp>
    </p:spTree>
    <p:extLst>
      <p:ext uri="{BB962C8B-B14F-4D97-AF65-F5344CB8AC3E}">
        <p14:creationId xmlns:p14="http://schemas.microsoft.com/office/powerpoint/2010/main" val="31702374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783980-479A-4335-B313-8E1BF3344A63}" type="slidenum">
              <a:rPr lang="en-US" altLang="en-US"/>
              <a:pPr/>
              <a:t>37</a:t>
            </a:fld>
            <a:endParaRPr lang="en-US" altLang="en-US" dirty="0"/>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pPr defTabSz="966612">
              <a:defRPr/>
            </a:pPr>
            <a:r>
              <a:rPr lang="en-US" altLang="en-US" sz="1500" dirty="0">
                <a:solidFill>
                  <a:schemeClr val="accent2"/>
                </a:solidFill>
                <a:latin typeface="Calibri" panose="020F0502020204030204" pitchFamily="34" charset="0"/>
              </a:rPr>
              <a:t>John’s ‘baton handoff’ in John 1:1-5: the Word  &gt;  </a:t>
            </a:r>
            <a:r>
              <a:rPr lang="en-US" altLang="en-US" sz="1500" dirty="0">
                <a:solidFill>
                  <a:srgbClr val="009900"/>
                </a:solidFill>
                <a:latin typeface="Calibri" panose="020F0502020204030204" pitchFamily="34" charset="0"/>
              </a:rPr>
              <a:t>He or Him</a:t>
            </a:r>
            <a:r>
              <a:rPr lang="en-US" altLang="en-US" sz="1500" dirty="0">
                <a:solidFill>
                  <a:schemeClr val="accent2"/>
                </a:solidFill>
                <a:latin typeface="Calibri" panose="020F0502020204030204" pitchFamily="34" charset="0"/>
              </a:rPr>
              <a:t>  &gt;  </a:t>
            </a:r>
            <a:r>
              <a:rPr lang="en-US" altLang="en-US" sz="1500" dirty="0">
                <a:solidFill>
                  <a:srgbClr val="FF0000"/>
                </a:solidFill>
                <a:latin typeface="Calibri" panose="020F0502020204030204" pitchFamily="34" charset="0"/>
              </a:rPr>
              <a:t>the life</a:t>
            </a:r>
            <a:r>
              <a:rPr lang="en-US" altLang="en-US" sz="1500" dirty="0">
                <a:solidFill>
                  <a:schemeClr val="accent2"/>
                </a:solidFill>
                <a:latin typeface="Calibri" panose="020F0502020204030204" pitchFamily="34" charset="0"/>
              </a:rPr>
              <a:t>  &gt;  </a:t>
            </a:r>
            <a:r>
              <a:rPr lang="en-US" altLang="en-US" sz="1500" dirty="0">
                <a:solidFill>
                  <a:srgbClr val="9900CC"/>
                </a:solidFill>
                <a:latin typeface="Calibri" panose="020F0502020204030204" pitchFamily="34" charset="0"/>
              </a:rPr>
              <a:t>the Light. </a:t>
            </a:r>
            <a:r>
              <a:rPr lang="en-US" altLang="en-US" sz="1500" dirty="0">
                <a:solidFill>
                  <a:schemeClr val="accent2"/>
                </a:solidFill>
                <a:latin typeface="Calibri" panose="020F0502020204030204" pitchFamily="34" charset="0"/>
              </a:rPr>
              <a:t> John passes identity &amp; character verse to verse</a:t>
            </a:r>
          </a:p>
          <a:p>
            <a:pPr defTabSz="966612">
              <a:defRPr/>
            </a:pPr>
            <a:endParaRPr lang="en-US" altLang="en-US" sz="1500" dirty="0">
              <a:latin typeface="Calibri" panose="020F0502020204030204" pitchFamily="34" charset="0"/>
            </a:endParaRP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3084108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4B6742-7A4F-49BC-8B12-26D856E43458}" type="slidenum">
              <a:rPr lang="en-US" altLang="en-US"/>
              <a:pPr/>
              <a:t>38</a:t>
            </a:fld>
            <a:endParaRPr lang="en-US" altLang="en-US" dirty="0"/>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4184965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C25137-3864-4173-8125-3A5227790166}" type="slidenum">
              <a:rPr lang="en-US" altLang="en-US"/>
              <a:pPr/>
              <a:t>39</a:t>
            </a:fld>
            <a:endParaRPr lang="en-US" altLang="en-US" dirty="0"/>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r>
              <a:rPr lang="en-US" altLang="en-US" sz="1500" dirty="0">
                <a:latin typeface="+mn-lt"/>
              </a:rPr>
              <a:t>Verses 6-8 introduce, &amp; are substantially about, John the Baptist, whom John the apostle will expand upon later in this book</a:t>
            </a:r>
          </a:p>
          <a:p>
            <a:endParaRPr lang="en-US" altLang="en-US" sz="1500" dirty="0">
              <a:latin typeface="+mn-lt"/>
            </a:endParaRP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1036822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C25137-3864-4173-8125-3A5227790166}" type="slidenum">
              <a:rPr lang="en-US" altLang="en-US"/>
              <a:pPr/>
              <a:t>40</a:t>
            </a:fld>
            <a:endParaRPr lang="en-US" altLang="en-US" dirty="0"/>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pPr defTabSz="966612">
              <a:spcBef>
                <a:spcPct val="50000"/>
              </a:spcBef>
              <a:defRPr/>
            </a:pPr>
            <a:r>
              <a:rPr lang="en-US" altLang="en-US" sz="1500" dirty="0">
                <a:solidFill>
                  <a:srgbClr val="3333CC"/>
                </a:solidFill>
                <a:latin typeface="Calibri" panose="020F0502020204030204" pitchFamily="34" charset="0"/>
              </a:rPr>
              <a:t>In verse 7, “so that all might believe through him” is John’s </a:t>
            </a:r>
            <a:r>
              <a:rPr lang="en-US" altLang="en-US" sz="1500" b="1" u="sng" dirty="0">
                <a:solidFill>
                  <a:srgbClr val="3333CC"/>
                </a:solidFill>
                <a:latin typeface="Calibri" panose="020F0502020204030204" pitchFamily="34" charset="0"/>
              </a:rPr>
              <a:t>1</a:t>
            </a:r>
            <a:r>
              <a:rPr lang="en-US" altLang="en-US" sz="1500" b="1" u="sng" baseline="30000" dirty="0">
                <a:solidFill>
                  <a:srgbClr val="3333CC"/>
                </a:solidFill>
                <a:latin typeface="Calibri" panose="020F0502020204030204" pitchFamily="34" charset="0"/>
              </a:rPr>
              <a:t>st</a:t>
            </a:r>
            <a:r>
              <a:rPr lang="en-US" altLang="en-US" sz="1500" b="1" u="sng" dirty="0">
                <a:solidFill>
                  <a:srgbClr val="3333CC"/>
                </a:solidFill>
                <a:latin typeface="Calibri" panose="020F0502020204030204" pitchFamily="34" charset="0"/>
              </a:rPr>
              <a:t> use of ‘believe’ </a:t>
            </a:r>
            <a:r>
              <a:rPr lang="en-US" altLang="en-US" sz="1500" dirty="0">
                <a:solidFill>
                  <a:srgbClr val="3333CC"/>
                </a:solidFill>
                <a:latin typeface="Calibri" panose="020F0502020204030204" pitchFamily="34" charset="0"/>
              </a:rPr>
              <a:t>in this book, telling why John the Baptist came to testify.</a:t>
            </a: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962270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D813BF-2E56-4202-B3F8-34D9C0D611A4}" type="slidenum">
              <a:rPr lang="en-US" altLang="en-US"/>
              <a:pPr/>
              <a:t>41</a:t>
            </a:fld>
            <a:endParaRPr lang="en-US" altLang="en-US" dirty="0"/>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130034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AB9673-6CF9-4125-9B9B-2134E8A3CCFA}" type="slidenum">
              <a:rPr lang="en-US" altLang="en-US"/>
              <a:pPr/>
              <a:t>42</a:t>
            </a:fld>
            <a:endParaRPr lang="en-US" altLang="en-US" dirty="0"/>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p:txBody>
          <a:bodyPr/>
          <a:lstStyle/>
          <a:p>
            <a:pPr defTabSz="966612">
              <a:defRPr/>
            </a:pPr>
            <a:r>
              <a:rPr lang="en-US" altLang="en-US" sz="1500" b="1" dirty="0">
                <a:latin typeface="Calibri" panose="020F0502020204030204" pitchFamily="34" charset="0"/>
              </a:rPr>
              <a:t>Why John wrote this book: </a:t>
            </a:r>
            <a:endParaRPr lang="en-US" altLang="en-US" sz="1500" dirty="0">
              <a:latin typeface="Calibri" panose="020F0502020204030204" pitchFamily="34" charset="0"/>
            </a:endParaRPr>
          </a:p>
          <a:p>
            <a:pPr defTabSz="966612">
              <a:defRPr/>
            </a:pPr>
            <a:r>
              <a:rPr lang="en-US" altLang="en-US" sz="1500" dirty="0">
                <a:latin typeface="Calibri" panose="020F0502020204030204" pitchFamily="34" charset="0"/>
              </a:rPr>
              <a:t>The apostle John wrote with astounding consistency. This verse is the last place in  the gospel of John where he wrote about believing, having used the word (or some variation of it) about 100 times!  ‘Believe’ is also </a:t>
            </a:r>
            <a:r>
              <a:rPr lang="en-US" altLang="en-US" sz="1500" i="1" dirty="0">
                <a:latin typeface="Calibri" panose="020F0502020204030204" pitchFamily="34" charset="0"/>
              </a:rPr>
              <a:t>the center</a:t>
            </a:r>
            <a:r>
              <a:rPr lang="en-US" altLang="en-US" sz="1500" dirty="0">
                <a:latin typeface="Calibri" panose="020F0502020204030204" pitchFamily="34" charset="0"/>
              </a:rPr>
              <a:t> of the John 1:1-18 chiasm.</a:t>
            </a: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16066383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C25137-3864-4173-8125-3A5227790166}" type="slidenum">
              <a:rPr lang="en-US" altLang="en-US"/>
              <a:pPr/>
              <a:t>43</a:t>
            </a:fld>
            <a:endParaRPr lang="en-US" altLang="en-US" dirty="0"/>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pPr defTabSz="966612">
              <a:spcBef>
                <a:spcPct val="50000"/>
              </a:spcBef>
              <a:defRPr/>
            </a:pPr>
            <a:r>
              <a:rPr lang="en-US" altLang="en-US" sz="1500" dirty="0">
                <a:solidFill>
                  <a:srgbClr val="3333CC"/>
                </a:solidFill>
                <a:latin typeface="Calibri" panose="020F0502020204030204" pitchFamily="34" charset="0"/>
              </a:rPr>
              <a:t>In these verses, John continues to call Christ ‘the Light’ &amp; then switches back to ‘He or Him’.  ‘The Light’ turns to ‘the true Light’ (1 John 2:8)  </a:t>
            </a: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3033961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C25137-3864-4173-8125-3A5227790166}" type="slidenum">
              <a:rPr lang="en-US" altLang="en-US"/>
              <a:pPr/>
              <a:t>44</a:t>
            </a:fld>
            <a:endParaRPr lang="en-US" altLang="en-US" dirty="0"/>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pPr algn="just">
              <a:spcBef>
                <a:spcPct val="50000"/>
              </a:spcBef>
            </a:pPr>
            <a:r>
              <a:rPr lang="en-US" altLang="en-US" sz="1500" dirty="0">
                <a:solidFill>
                  <a:schemeClr val="accent2"/>
                </a:solidFill>
                <a:latin typeface="Calibri" panose="020F0502020204030204" pitchFamily="34" charset="0"/>
              </a:rPr>
              <a:t>Christ’s relationship to the world (</a:t>
            </a:r>
            <a:r>
              <a:rPr lang="en-US" altLang="en-US" sz="1500" b="1" i="1" dirty="0" err="1">
                <a:solidFill>
                  <a:schemeClr val="accent2"/>
                </a:solidFill>
                <a:latin typeface="Calibri" panose="020F0502020204030204" pitchFamily="34" charset="0"/>
              </a:rPr>
              <a:t>kosmos</a:t>
            </a:r>
            <a:r>
              <a:rPr lang="en-US" altLang="en-US" sz="1500" dirty="0">
                <a:solidFill>
                  <a:schemeClr val="accent2"/>
                </a:solidFill>
                <a:latin typeface="Calibri" panose="020F0502020204030204" pitchFamily="34" charset="0"/>
              </a:rPr>
              <a:t>) is given in verse 10: ‘in the world’, ‘made through Him’, &amp; ‘did not know Him’</a:t>
            </a: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420405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C25137-3864-4173-8125-3A5227790166}" type="slidenum">
              <a:rPr lang="en-US" altLang="en-US"/>
              <a:pPr/>
              <a:t>45</a:t>
            </a:fld>
            <a:endParaRPr lang="en-US" altLang="en-US" dirty="0"/>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pPr algn="just">
              <a:spcBef>
                <a:spcPct val="50000"/>
              </a:spcBef>
            </a:pPr>
            <a:r>
              <a:rPr lang="en-US" altLang="en-US" sz="1500" dirty="0">
                <a:solidFill>
                  <a:schemeClr val="accent2"/>
                </a:solidFill>
                <a:latin typeface="Calibri" panose="020F0502020204030204" pitchFamily="34" charset="0"/>
              </a:rPr>
              <a:t>Christ’s relationship to the world (</a:t>
            </a:r>
            <a:r>
              <a:rPr lang="en-US" altLang="en-US" sz="1500" b="1" i="1" dirty="0" err="1">
                <a:solidFill>
                  <a:schemeClr val="accent2"/>
                </a:solidFill>
                <a:latin typeface="Calibri" panose="020F0502020204030204" pitchFamily="34" charset="0"/>
              </a:rPr>
              <a:t>kosmos</a:t>
            </a:r>
            <a:r>
              <a:rPr lang="en-US" altLang="en-US" sz="1500" dirty="0">
                <a:solidFill>
                  <a:schemeClr val="accent2"/>
                </a:solidFill>
                <a:latin typeface="Calibri" panose="020F0502020204030204" pitchFamily="34" charset="0"/>
              </a:rPr>
              <a:t>) is given in verse 10: ‘in the world’, ‘made through Him’, &amp; ‘did not know Him’</a:t>
            </a: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21426331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4B6742-7A4F-49BC-8B12-26D856E43458}" type="slidenum">
              <a:rPr lang="en-US" altLang="en-US"/>
              <a:pPr/>
              <a:t>46</a:t>
            </a:fld>
            <a:endParaRPr lang="en-US" altLang="en-US" dirty="0"/>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880588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F343B0-6611-4339-B639-A6CADB6DB934}" type="slidenum">
              <a:rPr lang="en-US" altLang="en-US"/>
              <a:pPr/>
              <a:t>5</a:t>
            </a:fld>
            <a:endParaRPr lang="en-US" altLang="en-US" dirty="0"/>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AC388B-D945-4A60-9F34-C4D5DCD20022}" type="slidenum">
              <a:rPr lang="en-US" altLang="en-US"/>
              <a:pPr/>
              <a:t>47</a:t>
            </a:fld>
            <a:endParaRPr lang="en-US" alt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pPr algn="just" defTabSz="966612">
              <a:lnSpc>
                <a:spcPct val="90000"/>
              </a:lnSpc>
              <a:spcBef>
                <a:spcPct val="50000"/>
              </a:spcBef>
              <a:defRPr/>
            </a:pPr>
            <a:r>
              <a:rPr lang="en-US" altLang="en-US" sz="1500" dirty="0">
                <a:solidFill>
                  <a:srgbClr val="3333CC"/>
                </a:solidFill>
                <a:latin typeface="Calibri" panose="020F0502020204030204" pitchFamily="34" charset="0"/>
              </a:rPr>
              <a:t>Now John on the one hand gets specific within the world: ‘His own’ (the Jews), on the other hand presenting a general summary of the response of His own (the Jews) to His coming to them: “…did not receive Him”.</a:t>
            </a:r>
            <a:endParaRPr lang="en-US" altLang="en-US" sz="1500" dirty="0">
              <a:solidFill>
                <a:srgbClr val="CCCCFF"/>
              </a:solidFill>
              <a:latin typeface="Calibri" panose="020F0502020204030204" pitchFamily="34" charset="0"/>
            </a:endParaRP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9373806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AC388B-D945-4A60-9F34-C4D5DCD20022}" type="slidenum">
              <a:rPr lang="en-US" altLang="en-US"/>
              <a:pPr/>
              <a:t>48</a:t>
            </a:fld>
            <a:endParaRPr lang="en-US" alt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pPr>
              <a:lnSpc>
                <a:spcPct val="90000"/>
              </a:lnSpc>
              <a:spcBef>
                <a:spcPct val="50000"/>
              </a:spcBef>
            </a:pPr>
            <a:r>
              <a:rPr lang="en-US" altLang="en-US" sz="1500" dirty="0">
                <a:solidFill>
                  <a:schemeClr val="accent2"/>
                </a:solidFill>
                <a:latin typeface="Calibri" panose="020F0502020204030204" pitchFamily="34" charset="0"/>
              </a:rPr>
              <a:t>There were those exceptions (‘But as many as’) who did receive Him, &amp; that receiving was expressed in their believing in His name (not just a set of sounds, but the Person), who then became children of God (relationship).</a:t>
            </a: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40994793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AC388B-D945-4A60-9F34-C4D5DCD20022}" type="slidenum">
              <a:rPr lang="en-US" altLang="en-US"/>
              <a:pPr/>
              <a:t>49</a:t>
            </a:fld>
            <a:endParaRPr lang="en-US" alt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pPr algn="just">
              <a:lnSpc>
                <a:spcPct val="90000"/>
              </a:lnSpc>
              <a:spcBef>
                <a:spcPct val="50000"/>
              </a:spcBef>
            </a:pPr>
            <a:r>
              <a:rPr lang="en-US" altLang="en-US" sz="1500" dirty="0">
                <a:solidFill>
                  <a:schemeClr val="accent2"/>
                </a:solidFill>
                <a:latin typeface="+mn-lt"/>
              </a:rPr>
              <a:t>So here’s how the ‘children of God’ (verse 12) who became so by means of believing, were &amp; were not spiritually born (verse 13): ‘not of blood, nor of the will of the flesh nor of the will of man, but of God.’</a:t>
            </a:r>
          </a:p>
          <a:p>
            <a:pPr algn="just">
              <a:lnSpc>
                <a:spcPct val="90000"/>
              </a:lnSpc>
              <a:spcBef>
                <a:spcPct val="50000"/>
              </a:spcBef>
            </a:pPr>
            <a:endParaRPr lang="en-US" altLang="en-US" sz="1500" dirty="0">
              <a:solidFill>
                <a:schemeClr val="accent2"/>
              </a:solidFill>
              <a:latin typeface="+mn-lt"/>
            </a:endParaRP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15711196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80AB7C-02FA-4BCC-AD17-7E3FCEA3F875}" type="slidenum">
              <a:rPr lang="en-US" altLang="en-US"/>
              <a:pPr/>
              <a:t>50</a:t>
            </a:fld>
            <a:endParaRPr lang="en-US" altLang="en-US"/>
          </a:p>
        </p:txBody>
      </p:sp>
      <p:sp>
        <p:nvSpPr>
          <p:cNvPr id="158722"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58723"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pPr algn="just" defTabSz="966612">
              <a:lnSpc>
                <a:spcPct val="90000"/>
              </a:lnSpc>
              <a:spcBef>
                <a:spcPct val="20000"/>
              </a:spcBef>
              <a:defRPr/>
            </a:pPr>
            <a:endParaRPr lang="en-US" altLang="en-US" sz="1500" dirty="0">
              <a:solidFill>
                <a:srgbClr val="000000"/>
              </a:solidFill>
              <a:latin typeface="Calibri" panose="020F0502020204030204" pitchFamily="34" charset="0"/>
            </a:endParaRP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8ACFCE-6DAC-4A5B-A7BF-BFC2E25C9136}" type="slidenum">
              <a:rPr lang="en-US" altLang="en-US"/>
              <a:pPr/>
              <a:t>51</a:t>
            </a:fld>
            <a:endParaRPr lang="en-US" altLang="en-US"/>
          </a:p>
        </p:txBody>
      </p:sp>
      <p:sp>
        <p:nvSpPr>
          <p:cNvPr id="152578"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52579"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pPr algn="just" defTabSz="966612">
              <a:lnSpc>
                <a:spcPct val="90000"/>
              </a:lnSpc>
              <a:spcBef>
                <a:spcPct val="20000"/>
              </a:spcBef>
              <a:defRPr/>
            </a:pPr>
            <a:r>
              <a:rPr lang="en-US" altLang="en-US" sz="1300" dirty="0">
                <a:solidFill>
                  <a:srgbClr val="000000"/>
                </a:solidFill>
                <a:latin typeface="Calibri" panose="020F0502020204030204" pitchFamily="34" charset="0"/>
              </a:rPr>
              <a:t>We have the clue of context in verse 12 that says that those who receive Christ </a:t>
            </a:r>
            <a:r>
              <a:rPr lang="en-US" altLang="en-US" sz="1300" dirty="0">
                <a:solidFill>
                  <a:srgbClr val="3333CC"/>
                </a:solidFill>
                <a:latin typeface="Calibri" panose="020F0502020204030204" pitchFamily="34" charset="0"/>
              </a:rPr>
              <a:t>by believing in Him</a:t>
            </a:r>
            <a:r>
              <a:rPr lang="en-US" altLang="en-US" sz="1300" dirty="0">
                <a:solidFill>
                  <a:srgbClr val="000000"/>
                </a:solidFill>
                <a:latin typeface="Calibri" panose="020F0502020204030204" pitchFamily="34" charset="0"/>
              </a:rPr>
              <a:t>  become (</a:t>
            </a:r>
            <a:r>
              <a:rPr lang="en-US" altLang="en-US" sz="1300" b="1" i="1" dirty="0" err="1">
                <a:solidFill>
                  <a:srgbClr val="000000"/>
                </a:solidFill>
                <a:latin typeface="Calibri" panose="020F0502020204030204" pitchFamily="34" charset="0"/>
              </a:rPr>
              <a:t>ginomai</a:t>
            </a:r>
            <a:r>
              <a:rPr lang="en-US" altLang="en-US" sz="1300" dirty="0">
                <a:solidFill>
                  <a:srgbClr val="000000"/>
                </a:solidFill>
                <a:latin typeface="Calibri" panose="020F0502020204030204" pitchFamily="34" charset="0"/>
              </a:rPr>
              <a:t>) children of God.</a:t>
            </a:r>
          </a:p>
          <a:p>
            <a:pPr algn="just" defTabSz="966612">
              <a:lnSpc>
                <a:spcPct val="90000"/>
              </a:lnSpc>
              <a:spcBef>
                <a:spcPct val="20000"/>
              </a:spcBef>
              <a:defRPr/>
            </a:pPr>
            <a:r>
              <a:rPr lang="el-GR" altLang="en-US" sz="1300" b="1" dirty="0">
                <a:solidFill>
                  <a:srgbClr val="000000"/>
                </a:solidFill>
                <a:latin typeface="Calibri" panose="020F0502020204030204" pitchFamily="34" charset="0"/>
              </a:rPr>
              <a:t>γίνομαι </a:t>
            </a:r>
            <a:r>
              <a:rPr lang="en-US" altLang="en-US" sz="1300" b="1" dirty="0" err="1">
                <a:solidFill>
                  <a:srgbClr val="000000"/>
                </a:solidFill>
                <a:latin typeface="Calibri" panose="020F0502020204030204" pitchFamily="34" charset="0"/>
              </a:rPr>
              <a:t>gínomai</a:t>
            </a:r>
            <a:r>
              <a:rPr lang="en-US" altLang="en-US" sz="1300" b="1" dirty="0">
                <a:solidFill>
                  <a:srgbClr val="000000"/>
                </a:solidFill>
                <a:latin typeface="Calibri" panose="020F0502020204030204" pitchFamily="34" charset="0"/>
              </a:rPr>
              <a:t> </a:t>
            </a:r>
            <a:r>
              <a:rPr lang="en-US" altLang="en-US" sz="1300" dirty="0">
                <a:solidFill>
                  <a:srgbClr val="000000"/>
                </a:solidFill>
                <a:latin typeface="Calibri" panose="020F0502020204030204" pitchFamily="34" charset="0"/>
              </a:rPr>
              <a:t>- This verb is mid. deponent </a:t>
            </a:r>
            <a:r>
              <a:rPr lang="en-US" altLang="en-US" sz="1300" dirty="0" err="1">
                <a:solidFill>
                  <a:srgbClr val="000000"/>
                </a:solidFill>
                <a:latin typeface="Calibri" panose="020F0502020204030204" pitchFamily="34" charset="0"/>
              </a:rPr>
              <a:t>intrans</a:t>
            </a:r>
            <a:r>
              <a:rPr lang="en-US" altLang="en-US" sz="1300" dirty="0">
                <a:solidFill>
                  <a:srgbClr val="000000"/>
                </a:solidFill>
                <a:latin typeface="Calibri" panose="020F0502020204030204" pitchFamily="34" charset="0"/>
              </a:rPr>
              <a:t>. primarily meaning to begin to be, that is, to come into existence or into any state… </a:t>
            </a:r>
            <a:r>
              <a:rPr lang="en-US" altLang="en-US" sz="1300" dirty="0" err="1">
                <a:solidFill>
                  <a:srgbClr val="000000"/>
                </a:solidFill>
                <a:latin typeface="Calibri" panose="020F0502020204030204" pitchFamily="34" charset="0"/>
              </a:rPr>
              <a:t>Zodhiates</a:t>
            </a:r>
            <a:r>
              <a:rPr lang="en-US" altLang="en-US" sz="1300" dirty="0">
                <a:solidFill>
                  <a:srgbClr val="000000"/>
                </a:solidFill>
                <a:latin typeface="Calibri" panose="020F0502020204030204" pitchFamily="34" charset="0"/>
              </a:rPr>
              <a:t>, S. (2000). The complete word study dictionary: New Testament (electronic ed.). Chattanooga, TN: AMG Publishers.</a:t>
            </a:r>
          </a:p>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D1529F-51F1-4515-B31F-497BD2C3560A}" type="slidenum">
              <a:rPr lang="en-US" altLang="en-US"/>
              <a:pPr/>
              <a:t>52</a:t>
            </a:fld>
            <a:endParaRPr lang="en-US" altLang="en-US"/>
          </a:p>
        </p:txBody>
      </p:sp>
      <p:sp>
        <p:nvSpPr>
          <p:cNvPr id="62466"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62467"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r>
              <a:rPr lang="el-GR" altLang="en-US" sz="1500" dirty="0">
                <a:latin typeface="+mn-lt"/>
              </a:rPr>
              <a:t>13</a:t>
            </a:r>
            <a:r>
              <a:rPr lang="en-US" altLang="en-US" sz="1500" dirty="0">
                <a:latin typeface="+mn-lt"/>
              </a:rPr>
              <a:t> </a:t>
            </a:r>
            <a:r>
              <a:rPr lang="el-GR" altLang="en-US" sz="1500" dirty="0">
                <a:latin typeface="+mn-lt"/>
              </a:rPr>
              <a:t>οἳ οὐκ </a:t>
            </a:r>
            <a:r>
              <a:rPr lang="el-GR" altLang="en-US" sz="1500" b="1" dirty="0">
                <a:latin typeface="+mn-lt"/>
              </a:rPr>
              <a:t>ἐξ</a:t>
            </a:r>
            <a:r>
              <a:rPr lang="el-GR" altLang="en-US" sz="1500" dirty="0">
                <a:latin typeface="+mn-lt"/>
              </a:rPr>
              <a:t> αἱμάτων οὐδὲ </a:t>
            </a:r>
            <a:r>
              <a:rPr lang="el-GR" altLang="en-US" sz="1500" b="1" dirty="0">
                <a:latin typeface="+mn-lt"/>
              </a:rPr>
              <a:t>ἐκ</a:t>
            </a:r>
            <a:r>
              <a:rPr lang="el-GR" altLang="en-US" sz="1500" dirty="0">
                <a:latin typeface="+mn-lt"/>
              </a:rPr>
              <a:t> θελήματος σαρκὸς οὐδὲ </a:t>
            </a:r>
            <a:r>
              <a:rPr lang="el-GR" altLang="en-US" sz="1500" b="1" dirty="0">
                <a:latin typeface="+mn-lt"/>
              </a:rPr>
              <a:t>ἐκ</a:t>
            </a:r>
            <a:r>
              <a:rPr lang="el-GR" altLang="en-US" sz="1500" dirty="0">
                <a:latin typeface="+mn-lt"/>
              </a:rPr>
              <a:t> θελήματος ἀνδρὸς </a:t>
            </a:r>
            <a:r>
              <a:rPr lang="el-GR" altLang="en-US" sz="1500" b="1" u="sng" dirty="0">
                <a:latin typeface="+mn-lt"/>
              </a:rPr>
              <a:t>ἀλλ</a:t>
            </a:r>
            <a:r>
              <a:rPr lang="el-GR" altLang="en-US" sz="1500" dirty="0">
                <a:latin typeface="+mn-lt"/>
              </a:rPr>
              <a:t>̓ </a:t>
            </a:r>
            <a:r>
              <a:rPr lang="el-GR" altLang="en-US" sz="1500" b="1" dirty="0">
                <a:latin typeface="+mn-lt"/>
              </a:rPr>
              <a:t>ἐκ </a:t>
            </a:r>
            <a:r>
              <a:rPr lang="el-GR" altLang="en-US" sz="1500" dirty="0">
                <a:latin typeface="+mn-lt"/>
              </a:rPr>
              <a:t>θεοῦ ἐγεννήθησαν.</a:t>
            </a:r>
          </a:p>
          <a:p>
            <a:endParaRPr lang="el-GR" altLang="en-US" sz="1500" dirty="0">
              <a:latin typeface="+mn-lt"/>
            </a:endParaRPr>
          </a:p>
          <a:p>
            <a:r>
              <a:rPr lang="en-US" altLang="en-US" sz="1500" dirty="0">
                <a:latin typeface="+mn-lt"/>
              </a:rPr>
              <a:t>Black, M., Martini, C. M., Metzger, B. M., &amp; </a:t>
            </a:r>
            <a:r>
              <a:rPr lang="en-US" altLang="en-US" sz="1500" dirty="0" err="1">
                <a:latin typeface="+mn-lt"/>
              </a:rPr>
              <a:t>Wikgren</a:t>
            </a:r>
            <a:r>
              <a:rPr lang="en-US" altLang="en-US" sz="1500" dirty="0">
                <a:latin typeface="+mn-lt"/>
              </a:rPr>
              <a:t>, A. (1997). The Greek New Testament (</a:t>
            </a:r>
            <a:r>
              <a:rPr lang="en-US" altLang="en-US" sz="1500" dirty="0" err="1">
                <a:latin typeface="+mn-lt"/>
              </a:rPr>
              <a:t>Jn</a:t>
            </a:r>
            <a:r>
              <a:rPr lang="en-US" altLang="en-US" sz="1500" dirty="0">
                <a:latin typeface="+mn-lt"/>
              </a:rPr>
              <a:t> 1:13). Federal Republic of Germany: United Bible Societies.</a:t>
            </a: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BDDD43-83DC-4EF3-B7B1-179BDE03A89C}" type="slidenum">
              <a:rPr lang="en-US" altLang="en-US"/>
              <a:pPr/>
              <a:t>53</a:t>
            </a:fld>
            <a:endParaRPr lang="en-US" altLang="en-US"/>
          </a:p>
        </p:txBody>
      </p:sp>
      <p:sp>
        <p:nvSpPr>
          <p:cNvPr id="162818"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62819"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BDDD43-83DC-4EF3-B7B1-179BDE03A89C}" type="slidenum">
              <a:rPr lang="en-US" altLang="en-US"/>
              <a:pPr/>
              <a:t>54</a:t>
            </a:fld>
            <a:endParaRPr lang="en-US" altLang="en-US"/>
          </a:p>
        </p:txBody>
      </p:sp>
      <p:sp>
        <p:nvSpPr>
          <p:cNvPr id="162818"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62819"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14926679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AC388B-D945-4A60-9F34-C4D5DCD20022}" type="slidenum">
              <a:rPr lang="en-US" altLang="en-US"/>
              <a:pPr/>
              <a:t>55</a:t>
            </a:fld>
            <a:endParaRPr lang="en-US" alt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pPr algn="just">
              <a:lnSpc>
                <a:spcPct val="90000"/>
              </a:lnSpc>
              <a:spcBef>
                <a:spcPct val="50000"/>
              </a:spcBef>
            </a:pPr>
            <a:r>
              <a:rPr lang="el-GR" altLang="en-US" sz="1500" dirty="0">
                <a:solidFill>
                  <a:schemeClr val="accent2"/>
                </a:solidFill>
                <a:latin typeface="+mn-lt"/>
              </a:rPr>
              <a:t>13 οἳ οὐκ ἐξ αἱμάτων οὐδὲ ἐκ θελήματος σαρκὸς οὐδὲ ἐκ θελήματος ἀνδρὸς </a:t>
            </a:r>
            <a:r>
              <a:rPr lang="el-GR" altLang="en-US" sz="1500" b="1" u="sng" dirty="0">
                <a:solidFill>
                  <a:schemeClr val="accent2"/>
                </a:solidFill>
                <a:latin typeface="+mn-lt"/>
              </a:rPr>
              <a:t>ἀλλʼ</a:t>
            </a:r>
            <a:r>
              <a:rPr lang="el-GR" altLang="en-US" sz="1500" dirty="0">
                <a:solidFill>
                  <a:schemeClr val="accent2"/>
                </a:solidFill>
                <a:latin typeface="+mn-lt"/>
              </a:rPr>
              <a:t> ἐκ θεοῦ </a:t>
            </a:r>
            <a:r>
              <a:rPr lang="el-GR" altLang="en-US" sz="1500" b="1" u="sng" dirty="0">
                <a:solidFill>
                  <a:schemeClr val="accent2"/>
                </a:solidFill>
                <a:latin typeface="+mn-lt"/>
              </a:rPr>
              <a:t>ἐγεννήθησαν</a:t>
            </a:r>
            <a:r>
              <a:rPr lang="el-GR" altLang="en-US" sz="1500" dirty="0">
                <a:solidFill>
                  <a:schemeClr val="accent2"/>
                </a:solidFill>
                <a:latin typeface="+mn-lt"/>
              </a:rPr>
              <a:t>.</a:t>
            </a:r>
            <a:r>
              <a:rPr lang="en-US" altLang="en-US" sz="1500" dirty="0">
                <a:solidFill>
                  <a:schemeClr val="accent2"/>
                </a:solidFill>
                <a:latin typeface="+mn-lt"/>
              </a:rPr>
              <a:t> (API3P)</a:t>
            </a:r>
            <a:endParaRPr lang="el-GR" altLang="en-US" sz="1500" dirty="0">
              <a:solidFill>
                <a:schemeClr val="accent2"/>
              </a:solidFill>
              <a:latin typeface="+mn-lt"/>
            </a:endParaRPr>
          </a:p>
          <a:p>
            <a:pPr algn="just">
              <a:lnSpc>
                <a:spcPct val="90000"/>
              </a:lnSpc>
              <a:spcBef>
                <a:spcPct val="50000"/>
              </a:spcBef>
            </a:pPr>
            <a:endParaRPr lang="el-GR" altLang="en-US" sz="1500" dirty="0">
              <a:solidFill>
                <a:schemeClr val="accent2"/>
              </a:solidFill>
              <a:latin typeface="+mn-lt"/>
            </a:endParaRPr>
          </a:p>
          <a:p>
            <a:pPr algn="just">
              <a:lnSpc>
                <a:spcPct val="90000"/>
              </a:lnSpc>
              <a:spcBef>
                <a:spcPct val="50000"/>
              </a:spcBef>
            </a:pPr>
            <a:r>
              <a:rPr lang="en-US" altLang="en-US" sz="1500" dirty="0">
                <a:solidFill>
                  <a:schemeClr val="accent2"/>
                </a:solidFill>
                <a:latin typeface="+mn-lt"/>
              </a:rPr>
              <a:t>Nestle, E., Nestle, E., Aland, B., Aland, K., </a:t>
            </a:r>
            <a:r>
              <a:rPr lang="en-US" altLang="en-US" sz="1500" dirty="0" err="1">
                <a:solidFill>
                  <a:schemeClr val="accent2"/>
                </a:solidFill>
                <a:latin typeface="+mn-lt"/>
              </a:rPr>
              <a:t>Karavidopoulos</a:t>
            </a:r>
            <a:r>
              <a:rPr lang="en-US" altLang="en-US" sz="1500" dirty="0">
                <a:solidFill>
                  <a:schemeClr val="accent2"/>
                </a:solidFill>
                <a:latin typeface="+mn-lt"/>
              </a:rPr>
              <a:t>, J., Martini, C. M., &amp; Metzger, B. M. (1993). The Greek New Testament with McReynolds English Interlinear (27th ed., </a:t>
            </a:r>
            <a:r>
              <a:rPr lang="en-US" altLang="en-US" sz="1500" dirty="0" err="1">
                <a:solidFill>
                  <a:schemeClr val="accent2"/>
                </a:solidFill>
                <a:latin typeface="+mn-lt"/>
              </a:rPr>
              <a:t>Jn</a:t>
            </a:r>
            <a:r>
              <a:rPr lang="en-US" altLang="en-US" sz="1500" dirty="0">
                <a:solidFill>
                  <a:schemeClr val="accent2"/>
                </a:solidFill>
                <a:latin typeface="+mn-lt"/>
              </a:rPr>
              <a:t> 1:13). Stuttgart: Deutsche </a:t>
            </a:r>
            <a:r>
              <a:rPr lang="en-US" altLang="en-US" sz="1500" dirty="0" err="1">
                <a:solidFill>
                  <a:schemeClr val="accent2"/>
                </a:solidFill>
                <a:latin typeface="+mn-lt"/>
              </a:rPr>
              <a:t>Bibelgesellschaft</a:t>
            </a:r>
            <a:r>
              <a:rPr lang="en-US" altLang="en-US" sz="1500" dirty="0">
                <a:solidFill>
                  <a:schemeClr val="accent2"/>
                </a:solidFill>
                <a:latin typeface="+mn-lt"/>
              </a:rPr>
              <a:t>.</a:t>
            </a:r>
          </a:p>
          <a:p>
            <a:pPr algn="just">
              <a:lnSpc>
                <a:spcPct val="90000"/>
              </a:lnSpc>
              <a:spcBef>
                <a:spcPct val="50000"/>
              </a:spcBef>
            </a:pPr>
            <a:endParaRPr lang="en-US" altLang="en-US" sz="1500" dirty="0">
              <a:solidFill>
                <a:schemeClr val="accent2"/>
              </a:solidFill>
              <a:latin typeface="+mn-lt"/>
            </a:endParaRPr>
          </a:p>
          <a:p>
            <a:pPr algn="just">
              <a:lnSpc>
                <a:spcPct val="90000"/>
              </a:lnSpc>
              <a:spcBef>
                <a:spcPct val="50000"/>
              </a:spcBef>
            </a:pPr>
            <a:r>
              <a:rPr lang="en-US" altLang="en-US" sz="1500" b="1" dirty="0">
                <a:solidFill>
                  <a:schemeClr val="accent2"/>
                </a:solidFill>
              </a:rPr>
              <a:t>This verse negates human strategies &amp; human means for being born spiritually – but says that spiritual birth is ‘of’ or ‘out of’ God.  </a:t>
            </a:r>
            <a:r>
              <a:rPr lang="en-US" altLang="en-US" sz="1500" b="1" dirty="0">
                <a:solidFill>
                  <a:schemeClr val="accent2"/>
                </a:solidFill>
                <a:latin typeface="+mn-lt"/>
              </a:rPr>
              <a:t>So in Verse 13, who are the “children or God”?  They are those “…who were born…of God.’ </a:t>
            </a:r>
          </a:p>
          <a:p>
            <a:pPr algn="just">
              <a:lnSpc>
                <a:spcPct val="90000"/>
              </a:lnSpc>
              <a:spcBef>
                <a:spcPct val="50000"/>
              </a:spcBef>
            </a:pPr>
            <a:r>
              <a:rPr lang="en-US" altLang="en-US" sz="1500" dirty="0">
                <a:solidFill>
                  <a:schemeClr val="accent2"/>
                </a:solidFill>
                <a:latin typeface="+mn-lt"/>
              </a:rPr>
              <a:t> </a:t>
            </a: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31510481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67DF85-0DF6-4DB5-A4D1-6C1B6B6CEDC8}" type="slidenum">
              <a:rPr lang="en-US" altLang="en-US"/>
              <a:pPr/>
              <a:t>56</a:t>
            </a:fld>
            <a:endParaRPr lang="en-US" altLang="en-US"/>
          </a:p>
        </p:txBody>
      </p:sp>
      <p:sp>
        <p:nvSpPr>
          <p:cNvPr id="154626"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54627"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pPr defTabSz="966612">
              <a:defRPr/>
            </a:pPr>
            <a:r>
              <a:rPr lang="en-US" altLang="en-US" sz="1300" dirty="0">
                <a:latin typeface="Calibri" panose="020F0502020204030204" pitchFamily="34" charset="0"/>
              </a:rPr>
              <a:t>John will narrate a private conversation between Christ &amp; Nicodemus in John chapter 3, which will shed more light on what was meant by being ‘born’, or as Jesus put it, being ‘born again’.</a:t>
            </a:r>
          </a:p>
          <a:p>
            <a:endParaRPr lang="en-US" altLang="en-US" sz="1500" dirty="0">
              <a:latin typeface="+mn-lt"/>
            </a:endParaRP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843587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F343B0-6611-4339-B639-A6CADB6DB934}" type="slidenum">
              <a:rPr lang="en-US" altLang="en-US"/>
              <a:pPr/>
              <a:t>6</a:t>
            </a:fld>
            <a:endParaRPr lang="en-US" altLang="en-US" dirty="0"/>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822284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4B6742-7A4F-49BC-8B12-26D856E43458}" type="slidenum">
              <a:rPr lang="en-US" altLang="en-US"/>
              <a:pPr/>
              <a:t>57</a:t>
            </a:fld>
            <a:endParaRPr lang="en-US" altLang="en-US" dirty="0"/>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6485717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AC388B-D945-4A60-9F34-C4D5DCD20022}" type="slidenum">
              <a:rPr lang="en-US" altLang="en-US"/>
              <a:pPr/>
              <a:t>58</a:t>
            </a:fld>
            <a:endParaRPr lang="en-US" alt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pPr algn="just" defTabSz="966612">
              <a:lnSpc>
                <a:spcPct val="90000"/>
              </a:lnSpc>
              <a:spcBef>
                <a:spcPct val="50000"/>
              </a:spcBef>
              <a:defRPr/>
            </a:pPr>
            <a:r>
              <a:rPr lang="en-US" altLang="en-US" sz="1500" dirty="0">
                <a:solidFill>
                  <a:schemeClr val="accent2"/>
                </a:solidFill>
                <a:latin typeface="Calibri" panose="020F0502020204030204" pitchFamily="34" charset="0"/>
              </a:rPr>
              <a:t>God’s expression of Himself toward mankind became flesh – born of Mary in Bethlehem; He did not cease from being or having the character of deity, but added humanity.</a:t>
            </a:r>
          </a:p>
          <a:p>
            <a:pPr algn="just" defTabSz="966612">
              <a:lnSpc>
                <a:spcPct val="90000"/>
              </a:lnSpc>
              <a:spcBef>
                <a:spcPct val="50000"/>
              </a:spcBef>
              <a:defRPr/>
            </a:pPr>
            <a:r>
              <a:rPr lang="el-GR" altLang="en-US" sz="1500" dirty="0">
                <a:solidFill>
                  <a:schemeClr val="accent2"/>
                </a:solidFill>
                <a:latin typeface="Calibri" panose="020F0502020204030204" pitchFamily="34" charset="0"/>
              </a:rPr>
              <a:t>ἐγένετο</a:t>
            </a:r>
            <a:r>
              <a:rPr lang="en-US" altLang="en-US" sz="1500" dirty="0">
                <a:solidFill>
                  <a:schemeClr val="accent2"/>
                </a:solidFill>
                <a:latin typeface="Calibri" panose="020F0502020204030204" pitchFamily="34" charset="0"/>
              </a:rPr>
              <a:t> – Verb Aorist Middle Indicative 3S – </a:t>
            </a:r>
            <a:r>
              <a:rPr lang="el-GR" altLang="en-US" sz="1500" dirty="0">
                <a:solidFill>
                  <a:schemeClr val="accent2"/>
                </a:solidFill>
                <a:latin typeface="Calibri" panose="020F0502020204030204" pitchFamily="34" charset="0"/>
              </a:rPr>
              <a:t>γίνομαι</a:t>
            </a:r>
            <a:endParaRPr lang="en-US" altLang="en-US" sz="1500" dirty="0">
              <a:solidFill>
                <a:schemeClr val="accent2"/>
              </a:solidFill>
              <a:latin typeface="Calibri" panose="020F0502020204030204" pitchFamily="34" charset="0"/>
            </a:endParaRPr>
          </a:p>
          <a:p>
            <a:pPr algn="just" defTabSz="966612">
              <a:lnSpc>
                <a:spcPct val="90000"/>
              </a:lnSpc>
              <a:spcBef>
                <a:spcPct val="50000"/>
              </a:spcBef>
              <a:defRPr/>
            </a:pPr>
            <a:endParaRPr lang="en-US" altLang="en-US" sz="1500" dirty="0">
              <a:solidFill>
                <a:schemeClr val="accent2"/>
              </a:solidFill>
              <a:latin typeface="Calibri" panose="020F0502020204030204" pitchFamily="34" charset="0"/>
            </a:endParaRPr>
          </a:p>
          <a:p>
            <a:r>
              <a:rPr lang="en-US" sz="1700" dirty="0"/>
              <a:t>Flesh in Scripture has a literal meaning, namely material human flesh, and a metaphorical meaning, human nature. Here </a:t>
            </a:r>
            <a:r>
              <a:rPr lang="en-US" sz="1700" b="1" dirty="0"/>
              <a:t>John used it in the metaphorical sense. God the Son assumed a human, though not sinful, nature.</a:t>
            </a:r>
          </a:p>
          <a:p>
            <a:r>
              <a:rPr lang="en-US" sz="1700" dirty="0"/>
              <a:t>Constable, T. (2003).</a:t>
            </a:r>
            <a:r>
              <a:rPr lang="en-US" sz="1700" dirty="0">
                <a:hlinkClick r:id="rId3"/>
              </a:rPr>
              <a:t>.</a:t>
            </a:r>
          </a:p>
          <a:p>
            <a:pPr algn="just" defTabSz="966612">
              <a:lnSpc>
                <a:spcPct val="85000"/>
              </a:lnSpc>
              <a:spcBef>
                <a:spcPct val="50000"/>
              </a:spcBef>
              <a:defRPr/>
            </a:pPr>
            <a:endParaRPr lang="en-US" altLang="en-US" sz="1700" dirty="0"/>
          </a:p>
          <a:p>
            <a:r>
              <a:rPr lang="en-US" sz="1500" b="1" dirty="0"/>
              <a:t>The Word, God’s very Self-expression, who was both with God and who was God, became flesh: he donned our humanity, save only our sin.</a:t>
            </a:r>
            <a:r>
              <a:rPr lang="en-US" sz="1500" dirty="0"/>
              <a:t> - Carson, D. A. (1991). The Gospel According to John (p. 127). Leicester, England; Grand Rapids, MI: Inter-Varsity Press; W.B. Eerdmans.</a:t>
            </a:r>
            <a:endParaRPr lang="en-US" altLang="en-US" sz="1700" dirty="0">
              <a:latin typeface="Calibri" panose="020F0502020204030204" pitchFamily="34" charset="0"/>
            </a:endParaRPr>
          </a:p>
          <a:p>
            <a:pPr algn="just" defTabSz="966612">
              <a:lnSpc>
                <a:spcPct val="90000"/>
              </a:lnSpc>
              <a:spcBef>
                <a:spcPct val="50000"/>
              </a:spcBef>
              <a:defRPr/>
            </a:pPr>
            <a:endParaRPr lang="en-US" altLang="en-US" sz="1500" dirty="0">
              <a:solidFill>
                <a:schemeClr val="accent2"/>
              </a:solidFill>
              <a:latin typeface="Calibri" panose="020F0502020204030204" pitchFamily="34" charset="0"/>
            </a:endParaRP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10489285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AC388B-D945-4A60-9F34-C4D5DCD20022}" type="slidenum">
              <a:rPr lang="en-US" altLang="en-US"/>
              <a:pPr/>
              <a:t>59</a:t>
            </a:fld>
            <a:endParaRPr lang="en-US" alt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pPr algn="just" defTabSz="966612">
              <a:lnSpc>
                <a:spcPct val="90000"/>
              </a:lnSpc>
              <a:spcBef>
                <a:spcPct val="50000"/>
              </a:spcBef>
              <a:defRPr/>
            </a:pPr>
            <a:r>
              <a:rPr lang="en-US" altLang="en-US" sz="1500" b="1" dirty="0">
                <a:latin typeface="Calibri" panose="020F0502020204030204" pitchFamily="34" charset="0"/>
              </a:rPr>
              <a:t>The particular word John chose for ‘dwelt’ meant ‘to live in a tent’</a:t>
            </a:r>
            <a:r>
              <a:rPr lang="en-US" altLang="en-US" sz="1500" dirty="0">
                <a:latin typeface="Calibri" panose="020F0502020204030204" pitchFamily="34" charset="0"/>
              </a:rPr>
              <a:t>.  In the New Testament, it is used only 5 times., and only by John. Once here and four times in Rev</a:t>
            </a:r>
            <a:r>
              <a:rPr lang="en-US" altLang="en-US" sz="1500" b="1" i="1" dirty="0">
                <a:latin typeface="Calibri" panose="020F0502020204030204" pitchFamily="34" charset="0"/>
              </a:rPr>
              <a:t>.  In each case it is used for God dwelling with men. </a:t>
            </a:r>
          </a:p>
          <a:p>
            <a:endParaRPr lang="en-US" sz="1500" dirty="0"/>
          </a:p>
          <a:p>
            <a:r>
              <a:rPr lang="en-US" sz="1500" dirty="0">
                <a:latin typeface="+mn-lt"/>
              </a:rPr>
              <a:t>dwelt </a:t>
            </a:r>
            <a:r>
              <a:rPr lang="el-GR" sz="1500" dirty="0">
                <a:latin typeface="+mn-lt"/>
              </a:rPr>
              <a:t>ἐσκήνωσεν σκηνόω </a:t>
            </a:r>
            <a:r>
              <a:rPr lang="en-US" sz="1500" dirty="0">
                <a:latin typeface="+mn-lt"/>
              </a:rPr>
              <a:t>VAAI3S - Or </a:t>
            </a:r>
            <a:r>
              <a:rPr lang="en-US" sz="1500" i="1" dirty="0" err="1">
                <a:latin typeface="+mn-lt"/>
              </a:rPr>
              <a:t>tabernacled</a:t>
            </a:r>
            <a:r>
              <a:rPr lang="en-US" sz="1500" dirty="0">
                <a:latin typeface="+mn-lt"/>
              </a:rPr>
              <a:t>; i.e. lived temporarily</a:t>
            </a:r>
          </a:p>
          <a:p>
            <a:pPr algn="just" defTabSz="966612">
              <a:lnSpc>
                <a:spcPct val="90000"/>
              </a:lnSpc>
              <a:spcBef>
                <a:spcPct val="50000"/>
              </a:spcBef>
              <a:defRPr/>
            </a:pPr>
            <a:endParaRPr lang="en-US" altLang="en-US" sz="1500" dirty="0">
              <a:latin typeface="Calibri" panose="020F0502020204030204" pitchFamily="34" charset="0"/>
            </a:endParaRPr>
          </a:p>
          <a:p>
            <a:pPr algn="just" defTabSz="966612">
              <a:lnSpc>
                <a:spcPct val="90000"/>
              </a:lnSpc>
              <a:spcBef>
                <a:spcPct val="50000"/>
              </a:spcBef>
              <a:defRPr/>
            </a:pPr>
            <a:r>
              <a:rPr lang="en-US" altLang="en-US" sz="1500" dirty="0">
                <a:latin typeface="Calibri" panose="020F0502020204030204" pitchFamily="34" charset="0"/>
              </a:rPr>
              <a:t>New American Standard Bible: 1995 Update</a:t>
            </a:r>
          </a:p>
          <a:p>
            <a:pPr algn="just" defTabSz="966612">
              <a:lnSpc>
                <a:spcPct val="90000"/>
              </a:lnSpc>
              <a:spcBef>
                <a:spcPct val="50000"/>
              </a:spcBef>
              <a:defRPr/>
            </a:pPr>
            <a:endParaRPr lang="en-US" altLang="en-US" sz="1500" dirty="0">
              <a:latin typeface="Calibri" panose="020F0502020204030204" pitchFamily="34" charset="0"/>
            </a:endParaRPr>
          </a:p>
          <a:p>
            <a:pPr algn="just" defTabSz="966612">
              <a:lnSpc>
                <a:spcPct val="90000"/>
              </a:lnSpc>
              <a:spcBef>
                <a:spcPct val="50000"/>
              </a:spcBef>
              <a:defRPr/>
            </a:pPr>
            <a:r>
              <a:rPr lang="en-US" altLang="en-US" sz="1500" dirty="0">
                <a:latin typeface="Calibri" panose="020F0502020204030204" pitchFamily="34" charset="0"/>
              </a:rPr>
              <a:t>Rev 7:15 - “For this reason, they are before the throne of God; and they serve Him day and night in His temple; and He who sits on the throne will </a:t>
            </a:r>
            <a:r>
              <a:rPr lang="en-US" altLang="en-US" sz="1500" b="1" dirty="0">
                <a:latin typeface="Calibri" panose="020F0502020204030204" pitchFamily="34" charset="0"/>
              </a:rPr>
              <a:t>spread</a:t>
            </a:r>
            <a:r>
              <a:rPr lang="en-US" altLang="en-US" sz="1500" dirty="0">
                <a:latin typeface="Calibri" panose="020F0502020204030204" pitchFamily="34" charset="0"/>
              </a:rPr>
              <a:t> His tabernacle over them. </a:t>
            </a:r>
          </a:p>
          <a:p>
            <a:pPr algn="just" defTabSz="966612">
              <a:lnSpc>
                <a:spcPct val="90000"/>
              </a:lnSpc>
              <a:spcBef>
                <a:spcPct val="50000"/>
              </a:spcBef>
              <a:defRPr/>
            </a:pPr>
            <a:r>
              <a:rPr lang="en-US" altLang="en-US" sz="1500" dirty="0">
                <a:latin typeface="Calibri" panose="020F0502020204030204" pitchFamily="34" charset="0"/>
              </a:rPr>
              <a:t>Rev 12:12 - “For this reason, rejoice, O heavens and you who </a:t>
            </a:r>
            <a:r>
              <a:rPr lang="en-US" altLang="en-US" sz="1500" b="1" dirty="0">
                <a:latin typeface="Calibri" panose="020F0502020204030204" pitchFamily="34" charset="0"/>
              </a:rPr>
              <a:t>dwell</a:t>
            </a:r>
            <a:r>
              <a:rPr lang="en-US" altLang="en-US" sz="1500" dirty="0">
                <a:latin typeface="Calibri" panose="020F0502020204030204" pitchFamily="34" charset="0"/>
              </a:rPr>
              <a:t> in them. Woe to the earth and the sea, because the devil has come down to you, having great wrath, knowing that he has only a short time.” </a:t>
            </a:r>
          </a:p>
          <a:p>
            <a:pPr algn="just" defTabSz="966612">
              <a:lnSpc>
                <a:spcPct val="90000"/>
              </a:lnSpc>
              <a:spcBef>
                <a:spcPct val="50000"/>
              </a:spcBef>
              <a:defRPr/>
            </a:pPr>
            <a:r>
              <a:rPr lang="en-US" altLang="en-US" sz="1500" dirty="0">
                <a:latin typeface="Calibri" panose="020F0502020204030204" pitchFamily="34" charset="0"/>
              </a:rPr>
              <a:t>Rev 13:6 - And he opened his mouth in blasphemies against God, to blaspheme His name and His tabernacle, that is, those who </a:t>
            </a:r>
            <a:r>
              <a:rPr lang="en-US" altLang="en-US" sz="1500" b="1" dirty="0">
                <a:latin typeface="Calibri" panose="020F0502020204030204" pitchFamily="34" charset="0"/>
              </a:rPr>
              <a:t>dwell</a:t>
            </a:r>
            <a:r>
              <a:rPr lang="en-US" altLang="en-US" sz="1500" dirty="0">
                <a:latin typeface="Calibri" panose="020F0502020204030204" pitchFamily="34" charset="0"/>
              </a:rPr>
              <a:t> in heaven. </a:t>
            </a:r>
          </a:p>
          <a:p>
            <a:pPr algn="just" defTabSz="966612">
              <a:lnSpc>
                <a:spcPct val="90000"/>
              </a:lnSpc>
              <a:spcBef>
                <a:spcPct val="50000"/>
              </a:spcBef>
              <a:defRPr/>
            </a:pPr>
            <a:r>
              <a:rPr lang="en-US" altLang="en-US" sz="1500" dirty="0">
                <a:latin typeface="Calibri" panose="020F0502020204030204" pitchFamily="34" charset="0"/>
              </a:rPr>
              <a:t>Rev 21:3 - And I heard a loud voice from the throne, saying, “Behold, the tabernacle of God is among men, and He will </a:t>
            </a:r>
            <a:r>
              <a:rPr lang="en-US" altLang="en-US" sz="1500" b="1" dirty="0">
                <a:latin typeface="Calibri" panose="020F0502020204030204" pitchFamily="34" charset="0"/>
              </a:rPr>
              <a:t>dwell</a:t>
            </a:r>
            <a:r>
              <a:rPr lang="en-US" altLang="en-US" sz="1500" dirty="0">
                <a:latin typeface="Calibri" panose="020F0502020204030204" pitchFamily="34" charset="0"/>
              </a:rPr>
              <a:t> among them, and they shall be His people, and God Himself will be among them, </a:t>
            </a: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35487187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AC388B-D945-4A60-9F34-C4D5DCD20022}" type="slidenum">
              <a:rPr lang="en-US" altLang="en-US"/>
              <a:pPr/>
              <a:t>60</a:t>
            </a:fld>
            <a:endParaRPr lang="en-US" alt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pPr algn="just" defTabSz="966612">
              <a:lnSpc>
                <a:spcPct val="85000"/>
              </a:lnSpc>
              <a:spcBef>
                <a:spcPct val="50000"/>
              </a:spcBef>
              <a:defRPr/>
            </a:pPr>
            <a:r>
              <a:rPr lang="en-US" altLang="en-US" sz="1500" dirty="0">
                <a:latin typeface="Calibri" panose="020F0502020204030204" pitchFamily="34" charset="0"/>
              </a:rPr>
              <a:t>In this case ‘among us’ refers to Jesus  having dwelt among the disciples &amp; others in their company, because it was those who saw (KJV: beheld; Greek: </a:t>
            </a:r>
            <a:r>
              <a:rPr lang="en-US" altLang="en-US" sz="1500" b="1" i="1" dirty="0" err="1">
                <a:latin typeface="Calibri" panose="020F0502020204030204" pitchFamily="34" charset="0"/>
              </a:rPr>
              <a:t>theaomai</a:t>
            </a:r>
            <a:r>
              <a:rPr lang="en-US" altLang="en-US" sz="1500" dirty="0">
                <a:latin typeface="Calibri" panose="020F0502020204030204" pitchFamily="34" charset="0"/>
              </a:rPr>
              <a:t>) His glory. The Greek word for ‘saw’ or ‘beheld’ means to ‘look closely’. So John meant that he &amp; those in company with Christ looked closely at His radiant essence, which was glorious because of His deity.</a:t>
            </a:r>
          </a:p>
          <a:p>
            <a:pPr algn="just" defTabSz="966612">
              <a:lnSpc>
                <a:spcPct val="85000"/>
              </a:lnSpc>
              <a:spcBef>
                <a:spcPct val="50000"/>
              </a:spcBef>
              <a:defRPr/>
            </a:pPr>
            <a:endParaRPr lang="en-US" altLang="en-US" sz="1500" dirty="0">
              <a:latin typeface="Calibri" panose="020F0502020204030204" pitchFamily="34" charset="0"/>
            </a:endParaRP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3094394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AC388B-D945-4A60-9F34-C4D5DCD20022}" type="slidenum">
              <a:rPr lang="en-US" altLang="en-US"/>
              <a:pPr/>
              <a:t>61</a:t>
            </a:fld>
            <a:endParaRPr lang="en-US" alt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pPr defTabSz="966612">
              <a:defRPr/>
            </a:pPr>
            <a:r>
              <a:rPr lang="en-US" altLang="en-US" sz="1500" dirty="0">
                <a:latin typeface="Calibri" panose="020F0502020204030204" pitchFamily="34" charset="0"/>
              </a:rPr>
              <a:t>In order for us to understand the magnitude &amp; character of the glory John &amp; the others in company beheld, he wrote that it was a glory ‘as of the only begotten’ from the Father.  </a:t>
            </a:r>
          </a:p>
          <a:p>
            <a:pPr defTabSz="966612">
              <a:defRPr/>
            </a:pPr>
            <a:endParaRPr lang="en-US" altLang="en-US" sz="1500" dirty="0">
              <a:latin typeface="Calibri" panose="020F0502020204030204" pitchFamily="34" charset="0"/>
            </a:endParaRPr>
          </a:p>
          <a:p>
            <a:pPr defTabSz="966612">
              <a:defRPr/>
            </a:pPr>
            <a:r>
              <a:rPr lang="en-US" altLang="en-US" sz="1500" dirty="0">
                <a:latin typeface="Calibri" panose="020F0502020204030204" pitchFamily="34" charset="0"/>
              </a:rPr>
              <a:t>John used this word (Greek: </a:t>
            </a:r>
            <a:r>
              <a:rPr lang="en-US" altLang="en-US" sz="1500" b="1" i="1" dirty="0" err="1">
                <a:latin typeface="Calibri" panose="020F0502020204030204" pitchFamily="34" charset="0"/>
              </a:rPr>
              <a:t>monogenes</a:t>
            </a:r>
            <a:r>
              <a:rPr lang="en-US" altLang="en-US" sz="1500" dirty="0">
                <a:latin typeface="Calibri" panose="020F0502020204030204" pitchFamily="34" charset="0"/>
              </a:rPr>
              <a:t>) more than any other New Testament author, &amp; by it he meant that Christ was ‘unique’.  </a:t>
            </a:r>
            <a:r>
              <a:rPr lang="en-US" altLang="en-US" sz="1500" b="1" dirty="0">
                <a:latin typeface="Calibri" panose="020F0502020204030204" pitchFamily="34" charset="0"/>
              </a:rPr>
              <a:t>The Greek has no definite article (equivalent to English ‘the’), so John was focusing on the character of Christ’s uniqueness.</a:t>
            </a:r>
          </a:p>
          <a:p>
            <a:pPr defTabSz="966612">
              <a:defRPr/>
            </a:pPr>
            <a:endParaRPr lang="en-US" altLang="en-US" sz="1500" dirty="0">
              <a:latin typeface="Calibri" panose="020F0502020204030204" pitchFamily="34" charset="0"/>
            </a:endParaRPr>
          </a:p>
          <a:p>
            <a:pPr defTabSz="966612">
              <a:defRPr/>
            </a:pPr>
            <a:r>
              <a:rPr lang="en-US" altLang="en-US" sz="1500" dirty="0">
                <a:latin typeface="Calibri" panose="020F0502020204030204" pitchFamily="34" charset="0"/>
              </a:rPr>
              <a:t>In keeping with the character of Christ having been uniquely from God the Father, John will later provide profound and unique insights into the relationship of Christ with the Father, as well as the ministry of the Holy Spirit, sent from both the Father &amp; His unique Son,  Jesus Christ.</a:t>
            </a: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35959537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AC388B-D945-4A60-9F34-C4D5DCD20022}" type="slidenum">
              <a:rPr lang="en-US" altLang="en-US"/>
              <a:pPr/>
              <a:t>62</a:t>
            </a:fld>
            <a:endParaRPr lang="en-US" alt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pPr defTabSz="966612">
              <a:defRPr/>
            </a:pPr>
            <a:r>
              <a:rPr lang="en-US" altLang="en-US" sz="1500" dirty="0">
                <a:latin typeface="Calibri" panose="020F0502020204030204" pitchFamily="34" charset="0"/>
              </a:rPr>
              <a:t>John wrote that when Christ dwelt among them, they looked closely upon Christ’s awesome unique glory, and that Christ was full of grace &amp; truth.  </a:t>
            </a:r>
            <a:r>
              <a:rPr lang="en-US" altLang="en-US" sz="1500" b="1" dirty="0">
                <a:latin typeface="Calibri" panose="020F0502020204030204" pitchFamily="34" charset="0"/>
              </a:rPr>
              <a:t>Glory is the radiant essence of who God is</a:t>
            </a:r>
            <a:r>
              <a:rPr lang="en-US" altLang="en-US" sz="1500" dirty="0">
                <a:latin typeface="Calibri" panose="020F0502020204030204" pitchFamily="34" charset="0"/>
              </a:rPr>
              <a:t>, and God is by His eternal character also infinite grace and truth.  Christ’s capacity for and expression of grace and truth was not partial or limited, but instead was ‘full’.</a:t>
            </a:r>
          </a:p>
          <a:p>
            <a:pPr defTabSz="966612">
              <a:defRPr/>
            </a:pPr>
            <a:endParaRPr lang="en-US" altLang="en-US" sz="1500" dirty="0">
              <a:latin typeface="Calibri" panose="020F0502020204030204" pitchFamily="34" charset="0"/>
            </a:endParaRP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38225529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AC388B-D945-4A60-9F34-C4D5DCD20022}" type="slidenum">
              <a:rPr lang="en-US" altLang="en-US"/>
              <a:pPr/>
              <a:t>63</a:t>
            </a:fld>
            <a:endParaRPr lang="en-US" alt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pPr defTabSz="966612">
              <a:lnSpc>
                <a:spcPct val="85000"/>
              </a:lnSpc>
              <a:spcBef>
                <a:spcPct val="50000"/>
              </a:spcBef>
              <a:defRPr/>
            </a:pPr>
            <a:r>
              <a:rPr lang="en-US" altLang="en-US" sz="1500" dirty="0">
                <a:latin typeface="Calibri" panose="020F0502020204030204" pitchFamily="34" charset="0"/>
              </a:rPr>
              <a:t>John the Baptist was six months older than Christ, by birth time &amp; sequence, &amp; apparently began his public ministry before Christ did as well.  Yet John the Baptist himself proclaimed that Christ was greater than himself because Christ existed before him.  </a:t>
            </a:r>
          </a:p>
          <a:p>
            <a:pPr defTabSz="966612">
              <a:lnSpc>
                <a:spcPct val="85000"/>
              </a:lnSpc>
              <a:spcBef>
                <a:spcPct val="50000"/>
              </a:spcBef>
              <a:defRPr/>
            </a:pPr>
            <a:endParaRPr lang="en-US" altLang="en-US" sz="1500" dirty="0">
              <a:latin typeface="Calibri" panose="020F0502020204030204" pitchFamily="34" charset="0"/>
            </a:endParaRPr>
          </a:p>
          <a:p>
            <a:pPr defTabSz="966612">
              <a:lnSpc>
                <a:spcPct val="85000"/>
              </a:lnSpc>
              <a:spcBef>
                <a:spcPct val="50000"/>
              </a:spcBef>
              <a:defRPr/>
            </a:pPr>
            <a:r>
              <a:rPr lang="en-US" altLang="en-US" sz="1500" dirty="0">
                <a:latin typeface="Calibri" panose="020F0502020204030204" pitchFamily="34" charset="0"/>
              </a:rPr>
              <a:t>John the Baptist’s ‘existed before’ statement was not just a confusion of the facts, but a recognition that Christ existed in eternity past.</a:t>
            </a:r>
          </a:p>
          <a:p>
            <a:pPr defTabSz="966612">
              <a:lnSpc>
                <a:spcPct val="85000"/>
              </a:lnSpc>
              <a:spcBef>
                <a:spcPct val="50000"/>
              </a:spcBef>
              <a:defRPr/>
            </a:pPr>
            <a:endParaRPr lang="en-US" altLang="en-US" sz="1500" dirty="0">
              <a:latin typeface="Calibri" panose="020F0502020204030204" pitchFamily="34" charset="0"/>
            </a:endParaRPr>
          </a:p>
          <a:p>
            <a:pPr defTabSz="966612">
              <a:lnSpc>
                <a:spcPct val="85000"/>
              </a:lnSpc>
              <a:spcBef>
                <a:spcPct val="50000"/>
              </a:spcBef>
              <a:defRPr/>
            </a:pPr>
            <a:r>
              <a:rPr lang="en-US" altLang="en-US" sz="1500" dirty="0">
                <a:latin typeface="Calibri" panose="020F0502020204030204" pitchFamily="34" charset="0"/>
              </a:rPr>
              <a:t>John 8:58 - </a:t>
            </a:r>
            <a:r>
              <a:rPr lang="en-US" sz="1500" dirty="0">
                <a:latin typeface="Calibri" panose="020F0502020204030204" pitchFamily="34" charset="0"/>
              </a:rPr>
              <a:t>Jesus said to them, “Truly, truly, I say to you, before Abraham was born, I am.”</a:t>
            </a:r>
            <a:r>
              <a:rPr lang="en-US" sz="1300" dirty="0">
                <a:latin typeface="Calibri" panose="020F0502020204030204" pitchFamily="34" charset="0"/>
              </a:rPr>
              <a:t> </a:t>
            </a:r>
          </a:p>
          <a:p>
            <a:pPr defTabSz="966612">
              <a:lnSpc>
                <a:spcPct val="85000"/>
              </a:lnSpc>
              <a:spcBef>
                <a:spcPct val="50000"/>
              </a:spcBef>
              <a:defRPr/>
            </a:pPr>
            <a:endParaRPr lang="en-US" altLang="en-US" sz="1500" dirty="0">
              <a:latin typeface="Calibri" panose="020F0502020204030204" pitchFamily="34" charset="0"/>
            </a:endParaRP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32289485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AC388B-D945-4A60-9F34-C4D5DCD20022}" type="slidenum">
              <a:rPr lang="en-US" altLang="en-US"/>
              <a:pPr/>
              <a:t>64</a:t>
            </a:fld>
            <a:endParaRPr lang="en-US" alt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pPr defTabSz="966612">
              <a:lnSpc>
                <a:spcPct val="85000"/>
              </a:lnSpc>
              <a:spcBef>
                <a:spcPct val="50000"/>
              </a:spcBef>
              <a:defRPr/>
            </a:pPr>
            <a:r>
              <a:rPr lang="en-US" altLang="en-US" sz="1500" dirty="0">
                <a:latin typeface="Calibri" panose="020F0502020204030204" pitchFamily="34" charset="0"/>
              </a:rPr>
              <a:t>John the apostle &amp; those who were in company with Christ all received of the fullness of Christ’s character (glory, grace, &amp; truth).</a:t>
            </a:r>
          </a:p>
          <a:p>
            <a:pPr defTabSz="966612">
              <a:lnSpc>
                <a:spcPct val="85000"/>
              </a:lnSpc>
              <a:spcBef>
                <a:spcPct val="50000"/>
              </a:spcBef>
              <a:defRPr/>
            </a:pPr>
            <a:r>
              <a:rPr lang="en-US" altLang="en-US" sz="1500" dirty="0">
                <a:latin typeface="Calibri" panose="020F0502020204030204" pitchFamily="34" charset="0"/>
              </a:rPr>
              <a:t>Regarding the grace John said they all received, he expressed it as ‘grace upon grace’.  But what does that mean?</a:t>
            </a:r>
          </a:p>
          <a:p>
            <a:pPr defTabSz="966612">
              <a:lnSpc>
                <a:spcPct val="85000"/>
              </a:lnSpc>
              <a:spcBef>
                <a:spcPct val="50000"/>
              </a:spcBef>
              <a:defRPr/>
            </a:pPr>
            <a:r>
              <a:rPr lang="en-US" altLang="en-US" sz="1500" dirty="0">
                <a:latin typeface="Calibri" panose="020F0502020204030204" pitchFamily="34" charset="0"/>
              </a:rPr>
              <a:t>John is picturing two things: both the abundance &amp; continuity of the grace that came from Christ, &amp; both of those abundantly &amp; infinitely flowing from His changeless character.</a:t>
            </a: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17165793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AC388B-D945-4A60-9F34-C4D5DCD20022}" type="slidenum">
              <a:rPr lang="en-US" altLang="en-US"/>
              <a:pPr/>
              <a:t>65</a:t>
            </a:fld>
            <a:endParaRPr lang="en-US" alt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pPr defTabSz="966612">
              <a:lnSpc>
                <a:spcPct val="85000"/>
              </a:lnSpc>
              <a:spcBef>
                <a:spcPct val="50000"/>
              </a:spcBef>
              <a:defRPr/>
            </a:pPr>
            <a:r>
              <a:rPr lang="en-US" altLang="en-US" sz="1500" dirty="0">
                <a:latin typeface="Calibri" panose="020F0502020204030204" pitchFamily="34" charset="0"/>
              </a:rPr>
              <a:t>John makes it pretty clear, doesn’t he?  </a:t>
            </a:r>
          </a:p>
          <a:p>
            <a:pPr defTabSz="966612">
              <a:lnSpc>
                <a:spcPct val="85000"/>
              </a:lnSpc>
              <a:spcBef>
                <a:spcPct val="50000"/>
              </a:spcBef>
              <a:defRPr/>
            </a:pPr>
            <a:r>
              <a:rPr lang="en-US" altLang="en-US" sz="1500" dirty="0">
                <a:latin typeface="Calibri" panose="020F0502020204030204" pitchFamily="34" charset="0"/>
              </a:rPr>
              <a:t>Moses carried out his charge by passing along the Law to Israel - all 613 individual ordinances!  </a:t>
            </a:r>
          </a:p>
          <a:p>
            <a:pPr defTabSz="966612">
              <a:lnSpc>
                <a:spcPct val="85000"/>
              </a:lnSpc>
              <a:spcBef>
                <a:spcPct val="50000"/>
              </a:spcBef>
              <a:defRPr/>
            </a:pPr>
            <a:r>
              <a:rPr lang="en-US" altLang="en-US" sz="1500" dirty="0">
                <a:latin typeface="Calibri" panose="020F0502020204030204" pitchFamily="34" charset="0"/>
              </a:rPr>
              <a:t>Moses </a:t>
            </a:r>
            <a:r>
              <a:rPr lang="en-US" altLang="en-US" sz="1500" u="sng" dirty="0">
                <a:latin typeface="Calibri" panose="020F0502020204030204" pitchFamily="34" charset="0"/>
              </a:rPr>
              <a:t>gave</a:t>
            </a:r>
            <a:r>
              <a:rPr lang="en-US" altLang="en-US" sz="1500" dirty="0">
                <a:latin typeface="Calibri" panose="020F0502020204030204" pitchFamily="34" charset="0"/>
              </a:rPr>
              <a:t> the Law, as moral &amp; spiritual information.  </a:t>
            </a:r>
          </a:p>
          <a:p>
            <a:pPr defTabSz="966612">
              <a:lnSpc>
                <a:spcPct val="85000"/>
              </a:lnSpc>
              <a:spcBef>
                <a:spcPct val="50000"/>
              </a:spcBef>
              <a:defRPr/>
            </a:pPr>
            <a:endParaRPr lang="en-US" altLang="en-US" sz="1500" dirty="0">
              <a:latin typeface="Calibri" panose="020F0502020204030204" pitchFamily="34" charset="0"/>
            </a:endParaRPr>
          </a:p>
          <a:p>
            <a:pPr defTabSz="966612">
              <a:lnSpc>
                <a:spcPct val="85000"/>
              </a:lnSpc>
              <a:spcBef>
                <a:spcPct val="50000"/>
              </a:spcBef>
              <a:defRPr/>
            </a:pPr>
            <a:r>
              <a:rPr lang="en-US" altLang="en-US" sz="1500" dirty="0">
                <a:solidFill>
                  <a:schemeClr val="accent2"/>
                </a:solidFill>
                <a:latin typeface="Calibri" panose="020F0502020204030204" pitchFamily="34" charset="0"/>
              </a:rPr>
              <a:t>But </a:t>
            </a:r>
            <a:r>
              <a:rPr lang="en-US" altLang="en-US" sz="1500" b="1" dirty="0">
                <a:solidFill>
                  <a:schemeClr val="accent2"/>
                </a:solidFill>
                <a:latin typeface="Calibri" panose="020F0502020204030204" pitchFamily="34" charset="0"/>
              </a:rPr>
              <a:t>the grace &amp; the truth </a:t>
            </a:r>
            <a:r>
              <a:rPr lang="en-US" altLang="en-US" sz="1500" dirty="0">
                <a:solidFill>
                  <a:schemeClr val="accent2"/>
                </a:solidFill>
                <a:latin typeface="Calibri" panose="020F0502020204030204" pitchFamily="34" charset="0"/>
              </a:rPr>
              <a:t>were not just </a:t>
            </a:r>
            <a:r>
              <a:rPr lang="en-US" altLang="en-US" sz="1500" u="sng" dirty="0">
                <a:solidFill>
                  <a:schemeClr val="accent2"/>
                </a:solidFill>
                <a:latin typeface="Calibri" panose="020F0502020204030204" pitchFamily="34" charset="0"/>
              </a:rPr>
              <a:t>given</a:t>
            </a:r>
            <a:r>
              <a:rPr lang="en-US" altLang="en-US" sz="1500" dirty="0">
                <a:solidFill>
                  <a:schemeClr val="accent2"/>
                </a:solidFill>
                <a:latin typeface="Calibri" panose="020F0502020204030204" pitchFamily="34" charset="0"/>
              </a:rPr>
              <a:t> through Jesus Christ, but </a:t>
            </a:r>
            <a:r>
              <a:rPr lang="en-US" altLang="en-US" sz="1500" b="1" dirty="0">
                <a:solidFill>
                  <a:schemeClr val="accent2"/>
                </a:solidFill>
                <a:latin typeface="Calibri" panose="020F0502020204030204" pitchFamily="34" charset="0"/>
              </a:rPr>
              <a:t>the grace &amp; the truth </a:t>
            </a:r>
            <a:r>
              <a:rPr lang="en-US" altLang="en-US" sz="1500" dirty="0">
                <a:solidFill>
                  <a:schemeClr val="accent2"/>
                </a:solidFill>
                <a:latin typeface="Calibri" panose="020F0502020204030204" pitchFamily="34" charset="0"/>
              </a:rPr>
              <a:t>came in walking, talking, living, breathing human form – flesh &amp; bones – through Jesus Christ.</a:t>
            </a:r>
          </a:p>
          <a:p>
            <a:pPr defTabSz="966612">
              <a:lnSpc>
                <a:spcPct val="85000"/>
              </a:lnSpc>
              <a:spcBef>
                <a:spcPct val="50000"/>
              </a:spcBef>
              <a:defRPr/>
            </a:pPr>
            <a:endParaRPr lang="en-US" altLang="en-US" sz="1500" dirty="0">
              <a:latin typeface="Calibri" panose="020F0502020204030204" pitchFamily="34" charset="0"/>
            </a:endParaRP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11069834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dirty="0">
                <a:latin typeface="Calibri" panose="020F0502020204030204" pitchFamily="34" charset="0"/>
              </a:rPr>
              <a:t>v. 14 - </a:t>
            </a:r>
            <a:r>
              <a:rPr lang="en-US" altLang="en-US" sz="1500" b="1" u="sng" dirty="0">
                <a:latin typeface="Calibri" panose="020F0502020204030204" pitchFamily="34" charset="0"/>
              </a:rPr>
              <a:t>full of grace and truth</a:t>
            </a:r>
            <a:r>
              <a:rPr lang="en-US" altLang="en-US" sz="1500" b="1" dirty="0">
                <a:latin typeface="Calibri" panose="020F0502020204030204" pitchFamily="34" charset="0"/>
              </a:rPr>
              <a:t> , character</a:t>
            </a:r>
            <a:endParaRPr lang="en-US" altLang="en-US" sz="1500" dirty="0">
              <a:latin typeface="Calibri" panose="020F0502020204030204" pitchFamily="34" charset="0"/>
            </a:endParaRPr>
          </a:p>
          <a:p>
            <a:pPr defTabSz="966612">
              <a:defRPr/>
            </a:pPr>
            <a:r>
              <a:rPr lang="en-US" altLang="en-US" sz="1500" dirty="0">
                <a:latin typeface="Calibri" panose="020F0502020204030204" pitchFamily="34" charset="0"/>
              </a:rPr>
              <a:t>v. 17 - </a:t>
            </a:r>
            <a:r>
              <a:rPr lang="en-US" altLang="en-US" sz="1500" b="1" u="sng" dirty="0">
                <a:latin typeface="Calibri" panose="020F0502020204030204" pitchFamily="34" charset="0"/>
              </a:rPr>
              <a:t>the</a:t>
            </a:r>
            <a:r>
              <a:rPr lang="en-US" altLang="en-US" sz="1500" b="1" dirty="0">
                <a:latin typeface="Calibri" panose="020F0502020204030204" pitchFamily="34" charset="0"/>
              </a:rPr>
              <a:t> grace and </a:t>
            </a:r>
            <a:r>
              <a:rPr lang="en-US" altLang="en-US" sz="1500" b="1" u="sng" dirty="0">
                <a:latin typeface="Calibri" panose="020F0502020204030204" pitchFamily="34" charset="0"/>
              </a:rPr>
              <a:t>the</a:t>
            </a:r>
            <a:r>
              <a:rPr lang="en-US" altLang="en-US" sz="1500" b="1" dirty="0">
                <a:latin typeface="Calibri" panose="020F0502020204030204" pitchFamily="34" charset="0"/>
              </a:rPr>
              <a:t> truth,</a:t>
            </a:r>
            <a:r>
              <a:rPr lang="en-US" altLang="en-US" sz="1500" dirty="0">
                <a:latin typeface="Calibri" panose="020F0502020204030204" pitchFamily="34" charset="0"/>
              </a:rPr>
              <a:t> </a:t>
            </a:r>
            <a:r>
              <a:rPr lang="en-US" altLang="en-US" sz="1500" b="1" dirty="0">
                <a:latin typeface="Calibri" panose="020F0502020204030204" pitchFamily="34" charset="0"/>
              </a:rPr>
              <a:t>These are singularly &amp; specifically expressed through Christ: He is </a:t>
            </a:r>
            <a:r>
              <a:rPr lang="en-US" altLang="en-US" sz="1500" b="1" u="sng" dirty="0">
                <a:latin typeface="Calibri" panose="020F0502020204030204" pitchFamily="34" charset="0"/>
              </a:rPr>
              <a:t>the</a:t>
            </a:r>
            <a:r>
              <a:rPr lang="en-US" altLang="en-US" sz="1500" b="1" dirty="0">
                <a:latin typeface="Calibri" panose="020F0502020204030204" pitchFamily="34" charset="0"/>
              </a:rPr>
              <a:t> grace and </a:t>
            </a:r>
            <a:r>
              <a:rPr lang="en-US" altLang="en-US" sz="1500" b="1" u="sng" dirty="0">
                <a:latin typeface="Calibri" panose="020F0502020204030204" pitchFamily="34" charset="0"/>
              </a:rPr>
              <a:t>the</a:t>
            </a:r>
            <a:r>
              <a:rPr lang="en-US" altLang="en-US" sz="1500" b="1" dirty="0">
                <a:latin typeface="Calibri" panose="020F0502020204030204" pitchFamily="34" charset="0"/>
              </a:rPr>
              <a:t> truth!</a:t>
            </a:r>
          </a:p>
          <a:p>
            <a:endParaRPr lang="en-US" sz="1500" dirty="0"/>
          </a:p>
        </p:txBody>
      </p:sp>
      <p:sp>
        <p:nvSpPr>
          <p:cNvPr id="4" name="Slide Number Placeholder 3"/>
          <p:cNvSpPr>
            <a:spLocks noGrp="1"/>
          </p:cNvSpPr>
          <p:nvPr>
            <p:ph type="sldNum" sz="quarter" idx="10"/>
          </p:nvPr>
        </p:nvSpPr>
        <p:spPr/>
        <p:txBody>
          <a:bodyPr/>
          <a:lstStyle/>
          <a:p>
            <a:fld id="{A880AEAC-2C1D-4B43-BBC4-F81E66F975DB}" type="slidenum">
              <a:rPr lang="en-US" altLang="en-US" smtClean="0"/>
              <a:pPr/>
              <a:t>66</a:t>
            </a:fld>
            <a:endParaRPr lang="en-US" altLang="en-US"/>
          </a:p>
        </p:txBody>
      </p:sp>
      <p:sp>
        <p:nvSpPr>
          <p:cNvPr id="5" name="Date Placeholder 4"/>
          <p:cNvSpPr>
            <a:spLocks noGrp="1"/>
          </p:cNvSpPr>
          <p:nvPr>
            <p:ph type="dt" idx="11"/>
          </p:nvPr>
        </p:nvSpPr>
        <p:spPr/>
        <p:txBody>
          <a:bodyPr/>
          <a:lstStyle/>
          <a:p>
            <a:r>
              <a:rPr lang="en-US" altLang="en-US"/>
              <a:t>5/28/2017</a:t>
            </a:r>
          </a:p>
        </p:txBody>
      </p:sp>
      <p:sp>
        <p:nvSpPr>
          <p:cNvPr id="6" name="Footer Placeholder 5"/>
          <p:cNvSpPr>
            <a:spLocks noGrp="1"/>
          </p:cNvSpPr>
          <p:nvPr>
            <p:ph type="ftr" sz="quarter" idx="12"/>
          </p:nvPr>
        </p:nvSpPr>
        <p:spPr/>
        <p:txBody>
          <a:bodyPr/>
          <a:lstStyle/>
          <a:p>
            <a:r>
              <a:rPr lang="en-US" altLang="en-US"/>
              <a:t>Sugar Land Bible Church</a:t>
            </a:r>
          </a:p>
        </p:txBody>
      </p:sp>
      <p:sp>
        <p:nvSpPr>
          <p:cNvPr id="7" name="Header Placeholder 6"/>
          <p:cNvSpPr>
            <a:spLocks noGrp="1"/>
          </p:cNvSpPr>
          <p:nvPr>
            <p:ph type="hdr" sz="quarter" idx="13"/>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230860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F343B0-6611-4339-B639-A6CADB6DB934}" type="slidenum">
              <a:rPr lang="en-US" altLang="en-US"/>
              <a:pPr/>
              <a:t>7</a:t>
            </a:fld>
            <a:endParaRPr lang="en-US" altLang="en-US" dirty="0"/>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1351895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AC388B-D945-4A60-9F34-C4D5DCD20022}" type="slidenum">
              <a:rPr lang="en-US" altLang="en-US"/>
              <a:pPr/>
              <a:t>67</a:t>
            </a:fld>
            <a:endParaRPr lang="en-US" alt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pPr>
              <a:lnSpc>
                <a:spcPct val="85000"/>
              </a:lnSpc>
              <a:spcBef>
                <a:spcPct val="50000"/>
              </a:spcBef>
            </a:pPr>
            <a:r>
              <a:rPr lang="en-US" altLang="en-US" sz="1500" dirty="0">
                <a:latin typeface="+mn-lt"/>
              </a:rPr>
              <a:t>If no one has seen God at any time, why do we read of people seeing ‘God’ in various forms in the Bible? </a:t>
            </a:r>
          </a:p>
          <a:p>
            <a:pPr>
              <a:lnSpc>
                <a:spcPct val="85000"/>
              </a:lnSpc>
              <a:spcBef>
                <a:spcPct val="50000"/>
              </a:spcBef>
            </a:pPr>
            <a:r>
              <a:rPr lang="en-US" altLang="en-US" sz="1500" dirty="0">
                <a:latin typeface="+mn-lt"/>
              </a:rPr>
              <a:t>What is John saying here?</a:t>
            </a:r>
          </a:p>
          <a:p>
            <a:pPr defTabSz="966612">
              <a:lnSpc>
                <a:spcPct val="85000"/>
              </a:lnSpc>
              <a:spcBef>
                <a:spcPct val="50000"/>
              </a:spcBef>
              <a:defRPr/>
            </a:pPr>
            <a:r>
              <a:rPr lang="en-US" altLang="en-US" sz="1500" dirty="0">
                <a:latin typeface="+mn-lt"/>
              </a:rPr>
              <a:t>The answer is that while God has taken on a visible form at times - even Christ was God in human form - no one can see God’s essence.  God is an uncreated spiritual being (John 4:24), &amp; all of what humans see with their eyes is matter that was created by God.</a:t>
            </a: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37457451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AC388B-D945-4A60-9F34-C4D5DCD20022}" type="slidenum">
              <a:rPr lang="en-US" altLang="en-US"/>
              <a:pPr/>
              <a:t>68</a:t>
            </a:fld>
            <a:endParaRPr lang="en-US" alt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pPr defTabSz="966612">
              <a:lnSpc>
                <a:spcPct val="85000"/>
              </a:lnSpc>
              <a:spcBef>
                <a:spcPct val="50000"/>
              </a:spcBef>
              <a:defRPr/>
            </a:pPr>
            <a:r>
              <a:rPr lang="en-US" altLang="en-US" sz="1500" dirty="0">
                <a:latin typeface="Calibri" panose="020F0502020204030204" pitchFamily="34" charset="0"/>
              </a:rPr>
              <a:t>The one who is ‘only begotten’ in verse 14, who is Jesus Christ, is here called ‘only begotten God’. Jesus Christ is deity. He &amp; the Father are one in essence.  John 8:59 &amp; 10:31 record two instances where the Jews picked up stones to kill Jesus because He so clearly claimed to be God that they thought it to be blasphemy.</a:t>
            </a:r>
          </a:p>
          <a:p>
            <a:pPr>
              <a:lnSpc>
                <a:spcPct val="85000"/>
              </a:lnSpc>
              <a:spcBef>
                <a:spcPct val="50000"/>
              </a:spcBef>
            </a:pPr>
            <a:endParaRPr lang="en-US" altLang="en-US" sz="1500" dirty="0">
              <a:latin typeface="+mn-lt"/>
            </a:endParaRP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16954968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AC388B-D945-4A60-9F34-C4D5DCD20022}" type="slidenum">
              <a:rPr lang="en-US" altLang="en-US"/>
              <a:pPr/>
              <a:t>69</a:t>
            </a:fld>
            <a:endParaRPr lang="en-US" alt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pPr defTabSz="966612">
              <a:lnSpc>
                <a:spcPct val="85000"/>
              </a:lnSpc>
              <a:spcBef>
                <a:spcPct val="50000"/>
              </a:spcBef>
              <a:defRPr/>
            </a:pPr>
            <a:r>
              <a:rPr lang="en-US" altLang="en-US" sz="1500" dirty="0">
                <a:latin typeface="Calibri" panose="020F0502020204030204" pitchFamily="34" charset="0"/>
              </a:rPr>
              <a:t>When John wrote that he saw Christ (see John 1:14 &amp; also 1 John 4:1-4), he was not saying that he saw the essence of God, but that he saw Jesus Christ the person, who, being deity, expressed that deity in human form, revealing &amp; explaining in the context of real life the matchless &amp; changeless &amp; eternal character of God Himself.</a:t>
            </a:r>
          </a:p>
          <a:p>
            <a:pPr defTabSz="966612">
              <a:lnSpc>
                <a:spcPct val="85000"/>
              </a:lnSpc>
              <a:spcBef>
                <a:spcPct val="50000"/>
              </a:spcBef>
              <a:defRPr/>
            </a:pPr>
            <a:r>
              <a:rPr lang="en-US" altLang="en-US" sz="1500" b="1" dirty="0">
                <a:latin typeface="Calibri" panose="020F0502020204030204" pitchFamily="34" charset="0"/>
              </a:rPr>
              <a:t>Let’s return to John 1:14</a:t>
            </a:r>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12866045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b="1" dirty="0">
                <a:latin typeface="Calibri" panose="020F0502020204030204" pitchFamily="34" charset="0"/>
              </a:rPr>
              <a:t>Remember the message of 2 Corinthians 3:18?</a:t>
            </a:r>
          </a:p>
        </p:txBody>
      </p:sp>
      <p:sp>
        <p:nvSpPr>
          <p:cNvPr id="4" name="Slide Number Placeholder 3"/>
          <p:cNvSpPr>
            <a:spLocks noGrp="1"/>
          </p:cNvSpPr>
          <p:nvPr>
            <p:ph type="sldNum" sz="quarter" idx="10"/>
          </p:nvPr>
        </p:nvSpPr>
        <p:spPr/>
        <p:txBody>
          <a:bodyPr/>
          <a:lstStyle/>
          <a:p>
            <a:fld id="{A880AEAC-2C1D-4B43-BBC4-F81E66F975DB}" type="slidenum">
              <a:rPr lang="en-US" altLang="en-US" smtClean="0"/>
              <a:pPr/>
              <a:t>70</a:t>
            </a:fld>
            <a:endParaRPr lang="en-US" altLang="en-US"/>
          </a:p>
        </p:txBody>
      </p:sp>
      <p:sp>
        <p:nvSpPr>
          <p:cNvPr id="5" name="Date Placeholder 4"/>
          <p:cNvSpPr>
            <a:spLocks noGrp="1"/>
          </p:cNvSpPr>
          <p:nvPr>
            <p:ph type="dt" idx="11"/>
          </p:nvPr>
        </p:nvSpPr>
        <p:spPr/>
        <p:txBody>
          <a:bodyPr/>
          <a:lstStyle/>
          <a:p>
            <a:r>
              <a:rPr lang="en-US" altLang="en-US"/>
              <a:t>5/28/2017</a:t>
            </a:r>
          </a:p>
        </p:txBody>
      </p:sp>
      <p:sp>
        <p:nvSpPr>
          <p:cNvPr id="6" name="Footer Placeholder 5"/>
          <p:cNvSpPr>
            <a:spLocks noGrp="1"/>
          </p:cNvSpPr>
          <p:nvPr>
            <p:ph type="ftr" sz="quarter" idx="12"/>
          </p:nvPr>
        </p:nvSpPr>
        <p:spPr/>
        <p:txBody>
          <a:bodyPr/>
          <a:lstStyle/>
          <a:p>
            <a:r>
              <a:rPr lang="en-US" altLang="en-US"/>
              <a:t>Sugar Land Bible Church</a:t>
            </a:r>
          </a:p>
        </p:txBody>
      </p:sp>
      <p:sp>
        <p:nvSpPr>
          <p:cNvPr id="7" name="Header Placeholder 6"/>
          <p:cNvSpPr>
            <a:spLocks noGrp="1"/>
          </p:cNvSpPr>
          <p:nvPr>
            <p:ph type="hdr" sz="quarter" idx="13"/>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18548332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68CE4A-EC61-4580-BC08-CBD9EC6CBAD5}" type="slidenum">
              <a:rPr lang="en-US" altLang="en-US"/>
              <a:pPr/>
              <a:t>71</a:t>
            </a:fld>
            <a:endParaRPr lang="en-US" altLang="en-US" dirty="0"/>
          </a:p>
        </p:txBody>
      </p:sp>
      <p:sp>
        <p:nvSpPr>
          <p:cNvPr id="5122" name="Rectangle 2"/>
          <p:cNvSpPr>
            <a:spLocks noGrp="1" noRot="1" noChangeAspect="1" noChangeArrowheads="1" noTextEdit="1"/>
          </p:cNvSpPr>
          <p:nvPr>
            <p:ph type="sldImg"/>
          </p:nvPr>
        </p:nvSpPr>
        <p:spPr bwMode="auto">
          <a:xfrm>
            <a:off x="-457200" y="960438"/>
            <a:ext cx="6400800" cy="480060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731520" y="6080760"/>
            <a:ext cx="4023360" cy="5760720"/>
          </a:xfrm>
          <a:prstGeom prst="rect">
            <a:avLst/>
          </a:prstGeom>
          <a:solidFill>
            <a:srgbClr val="FFFFFF"/>
          </a:solidFill>
          <a:ln>
            <a:solidFill>
              <a:srgbClr val="000000"/>
            </a:solidFill>
            <a:miter lim="800000"/>
            <a:headEnd/>
            <a:tailEnd/>
          </a:ln>
        </p:spPr>
        <p:txBody>
          <a:bodyPr/>
          <a:lstStyle/>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25793527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80AEAC-2C1D-4B43-BBC4-F81E66F975DB}" type="slidenum">
              <a:rPr lang="en-US" altLang="en-US" smtClean="0"/>
              <a:pPr/>
              <a:t>72</a:t>
            </a:fld>
            <a:endParaRPr lang="en-US" altLang="en-US"/>
          </a:p>
        </p:txBody>
      </p:sp>
      <p:sp>
        <p:nvSpPr>
          <p:cNvPr id="5" name="Date Placeholder 4"/>
          <p:cNvSpPr>
            <a:spLocks noGrp="1"/>
          </p:cNvSpPr>
          <p:nvPr>
            <p:ph type="dt" idx="11"/>
          </p:nvPr>
        </p:nvSpPr>
        <p:spPr/>
        <p:txBody>
          <a:bodyPr/>
          <a:lstStyle/>
          <a:p>
            <a:r>
              <a:rPr lang="en-US" altLang="en-US"/>
              <a:t>5/28/2017</a:t>
            </a:r>
          </a:p>
        </p:txBody>
      </p:sp>
      <p:sp>
        <p:nvSpPr>
          <p:cNvPr id="6" name="Footer Placeholder 5"/>
          <p:cNvSpPr>
            <a:spLocks noGrp="1"/>
          </p:cNvSpPr>
          <p:nvPr>
            <p:ph type="ftr" sz="quarter" idx="12"/>
          </p:nvPr>
        </p:nvSpPr>
        <p:spPr/>
        <p:txBody>
          <a:bodyPr/>
          <a:lstStyle/>
          <a:p>
            <a:r>
              <a:rPr lang="en-US" altLang="en-US"/>
              <a:t>Sugar Land Bible Church</a:t>
            </a:r>
          </a:p>
        </p:txBody>
      </p:sp>
      <p:sp>
        <p:nvSpPr>
          <p:cNvPr id="7" name="Header Placeholder 6"/>
          <p:cNvSpPr>
            <a:spLocks noGrp="1"/>
          </p:cNvSpPr>
          <p:nvPr>
            <p:ph type="hdr" sz="quarter" idx="13"/>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18970072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80AEAC-2C1D-4B43-BBC4-F81E66F975DB}" type="slidenum">
              <a:rPr lang="en-US" altLang="en-US" smtClean="0"/>
              <a:pPr/>
              <a:t>73</a:t>
            </a:fld>
            <a:endParaRPr lang="en-US" altLang="en-US"/>
          </a:p>
        </p:txBody>
      </p:sp>
      <p:sp>
        <p:nvSpPr>
          <p:cNvPr id="5" name="Date Placeholder 4"/>
          <p:cNvSpPr>
            <a:spLocks noGrp="1"/>
          </p:cNvSpPr>
          <p:nvPr>
            <p:ph type="dt" idx="11"/>
          </p:nvPr>
        </p:nvSpPr>
        <p:spPr/>
        <p:txBody>
          <a:bodyPr/>
          <a:lstStyle/>
          <a:p>
            <a:r>
              <a:rPr lang="en-US" altLang="en-US"/>
              <a:t>5/28/2017</a:t>
            </a:r>
          </a:p>
        </p:txBody>
      </p:sp>
      <p:sp>
        <p:nvSpPr>
          <p:cNvPr id="6" name="Footer Placeholder 5"/>
          <p:cNvSpPr>
            <a:spLocks noGrp="1"/>
          </p:cNvSpPr>
          <p:nvPr>
            <p:ph type="ftr" sz="quarter" idx="12"/>
          </p:nvPr>
        </p:nvSpPr>
        <p:spPr/>
        <p:txBody>
          <a:bodyPr/>
          <a:lstStyle/>
          <a:p>
            <a:r>
              <a:rPr lang="en-US" altLang="en-US"/>
              <a:t>Sugar Land Bible Church</a:t>
            </a:r>
          </a:p>
        </p:txBody>
      </p:sp>
      <p:sp>
        <p:nvSpPr>
          <p:cNvPr id="7" name="Header Placeholder 6"/>
          <p:cNvSpPr>
            <a:spLocks noGrp="1"/>
          </p:cNvSpPr>
          <p:nvPr>
            <p:ph type="hdr" sz="quarter" idx="13"/>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27574978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80AEAC-2C1D-4B43-BBC4-F81E66F975DB}" type="slidenum">
              <a:rPr lang="en-US" altLang="en-US" smtClean="0"/>
              <a:pPr/>
              <a:t>74</a:t>
            </a:fld>
            <a:endParaRPr lang="en-US" altLang="en-US"/>
          </a:p>
        </p:txBody>
      </p:sp>
      <p:sp>
        <p:nvSpPr>
          <p:cNvPr id="5" name="Date Placeholder 4"/>
          <p:cNvSpPr>
            <a:spLocks noGrp="1"/>
          </p:cNvSpPr>
          <p:nvPr>
            <p:ph type="dt" idx="11"/>
          </p:nvPr>
        </p:nvSpPr>
        <p:spPr/>
        <p:txBody>
          <a:bodyPr/>
          <a:lstStyle/>
          <a:p>
            <a:r>
              <a:rPr lang="en-US" altLang="en-US"/>
              <a:t>5/28/2017</a:t>
            </a:r>
          </a:p>
        </p:txBody>
      </p:sp>
      <p:sp>
        <p:nvSpPr>
          <p:cNvPr id="6" name="Footer Placeholder 5"/>
          <p:cNvSpPr>
            <a:spLocks noGrp="1"/>
          </p:cNvSpPr>
          <p:nvPr>
            <p:ph type="ftr" sz="quarter" idx="12"/>
          </p:nvPr>
        </p:nvSpPr>
        <p:spPr/>
        <p:txBody>
          <a:bodyPr/>
          <a:lstStyle/>
          <a:p>
            <a:r>
              <a:rPr lang="en-US" altLang="en-US"/>
              <a:t>Sugar Land Bible Church</a:t>
            </a:r>
          </a:p>
        </p:txBody>
      </p:sp>
      <p:sp>
        <p:nvSpPr>
          <p:cNvPr id="7" name="Header Placeholder 6"/>
          <p:cNvSpPr>
            <a:spLocks noGrp="1"/>
          </p:cNvSpPr>
          <p:nvPr>
            <p:ph type="hdr" sz="quarter" idx="13"/>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37006472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80AEAC-2C1D-4B43-BBC4-F81E66F975DB}" type="slidenum">
              <a:rPr lang="en-US" altLang="en-US" smtClean="0"/>
              <a:pPr/>
              <a:t>75</a:t>
            </a:fld>
            <a:endParaRPr lang="en-US" altLang="en-US"/>
          </a:p>
        </p:txBody>
      </p:sp>
      <p:sp>
        <p:nvSpPr>
          <p:cNvPr id="5" name="Date Placeholder 4"/>
          <p:cNvSpPr>
            <a:spLocks noGrp="1"/>
          </p:cNvSpPr>
          <p:nvPr>
            <p:ph type="dt" idx="11"/>
          </p:nvPr>
        </p:nvSpPr>
        <p:spPr/>
        <p:txBody>
          <a:bodyPr/>
          <a:lstStyle/>
          <a:p>
            <a:r>
              <a:rPr lang="en-US" altLang="en-US"/>
              <a:t>5/28/2017</a:t>
            </a:r>
          </a:p>
        </p:txBody>
      </p:sp>
      <p:sp>
        <p:nvSpPr>
          <p:cNvPr id="6" name="Footer Placeholder 5"/>
          <p:cNvSpPr>
            <a:spLocks noGrp="1"/>
          </p:cNvSpPr>
          <p:nvPr>
            <p:ph type="ftr" sz="quarter" idx="12"/>
          </p:nvPr>
        </p:nvSpPr>
        <p:spPr/>
        <p:txBody>
          <a:bodyPr/>
          <a:lstStyle/>
          <a:p>
            <a:r>
              <a:rPr lang="en-US" altLang="en-US"/>
              <a:t>Sugar Land Bible Church</a:t>
            </a:r>
          </a:p>
        </p:txBody>
      </p:sp>
      <p:sp>
        <p:nvSpPr>
          <p:cNvPr id="7" name="Header Placeholder 6"/>
          <p:cNvSpPr>
            <a:spLocks noGrp="1"/>
          </p:cNvSpPr>
          <p:nvPr>
            <p:ph type="hdr" sz="quarter" idx="13"/>
          </p:nvPr>
        </p:nvSpPr>
        <p:spPr/>
        <p:txBody>
          <a:bodyPr/>
          <a:lstStyle/>
          <a:p>
            <a:r>
              <a:rPr lang="en-US" altLang="en-US"/>
              <a:t>Dr. Jim McGowan - Beholding the Lord Through His Word - Part 2</a:t>
            </a:r>
          </a:p>
        </p:txBody>
      </p:sp>
    </p:spTree>
    <p:extLst>
      <p:ext uri="{BB962C8B-B14F-4D97-AF65-F5344CB8AC3E}">
        <p14:creationId xmlns:p14="http://schemas.microsoft.com/office/powerpoint/2010/main" val="1405253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008231-2996-4B6C-9966-0E77157E2B47}" type="slidenum">
              <a:rPr lang="en-US" altLang="en-US"/>
              <a:pPr/>
              <a:t>10</a:t>
            </a:fld>
            <a:endParaRPr lang="en-US" altLang="en-US" dirty="0"/>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D813BF-2E56-4202-B3F8-34D9C0D611A4}" type="slidenum">
              <a:rPr lang="en-US" altLang="en-US"/>
              <a:pPr/>
              <a:t>11</a:t>
            </a:fld>
            <a:endParaRPr lang="en-US" altLang="en-US" dirty="0"/>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4E471F-B059-4EAF-978A-7ABD41EB0BE0}" type="slidenum">
              <a:rPr lang="en-US" altLang="en-US"/>
              <a:pPr/>
              <a:t>13</a:t>
            </a:fld>
            <a:endParaRPr lang="en-US" altLang="en-US" dirty="0"/>
          </a:p>
        </p:txBody>
      </p:sp>
      <p:sp>
        <p:nvSpPr>
          <p:cNvPr id="120834"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20835"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dirty="0"/>
          </a:p>
        </p:txBody>
      </p:sp>
      <p:sp>
        <p:nvSpPr>
          <p:cNvPr id="2" name="Date Placeholder 1"/>
          <p:cNvSpPr>
            <a:spLocks noGrp="1"/>
          </p:cNvSpPr>
          <p:nvPr>
            <p:ph type="dt" idx="10"/>
          </p:nvPr>
        </p:nvSpPr>
        <p:spPr/>
        <p:txBody>
          <a:bodyPr/>
          <a:lstStyle/>
          <a:p>
            <a:r>
              <a:rPr lang="en-US" altLang="en-US"/>
              <a:t>5/28/2017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2</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59A6289-B102-47B3-8853-AED403A04DAE}" type="slidenum">
              <a:rPr lang="en-US" altLang="en-US"/>
              <a:pPr/>
              <a:t>‹#›</a:t>
            </a:fld>
            <a:endParaRPr lang="en-US" altLang="en-US"/>
          </a:p>
        </p:txBody>
      </p:sp>
    </p:spTree>
    <p:extLst>
      <p:ext uri="{BB962C8B-B14F-4D97-AF65-F5344CB8AC3E}">
        <p14:creationId xmlns:p14="http://schemas.microsoft.com/office/powerpoint/2010/main" val="1259533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379284B-5657-4DAF-B58F-165775D704C1}" type="slidenum">
              <a:rPr lang="en-US" altLang="en-US"/>
              <a:pPr/>
              <a:t>‹#›</a:t>
            </a:fld>
            <a:endParaRPr lang="en-US" altLang="en-US"/>
          </a:p>
        </p:txBody>
      </p:sp>
    </p:spTree>
    <p:extLst>
      <p:ext uri="{BB962C8B-B14F-4D97-AF65-F5344CB8AC3E}">
        <p14:creationId xmlns:p14="http://schemas.microsoft.com/office/powerpoint/2010/main" val="633896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2163C7A-FCB3-48CE-AFAD-7C649A87C33F}" type="slidenum">
              <a:rPr lang="en-US" altLang="en-US"/>
              <a:pPr/>
              <a:t>‹#›</a:t>
            </a:fld>
            <a:endParaRPr lang="en-US" altLang="en-US"/>
          </a:p>
        </p:txBody>
      </p:sp>
    </p:spTree>
    <p:extLst>
      <p:ext uri="{BB962C8B-B14F-4D97-AF65-F5344CB8AC3E}">
        <p14:creationId xmlns:p14="http://schemas.microsoft.com/office/powerpoint/2010/main" val="3353972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0480DEB-29D3-4141-8483-847754B17C06}" type="slidenum">
              <a:rPr lang="en-US" altLang="en-US"/>
              <a:pPr/>
              <a:t>‹#›</a:t>
            </a:fld>
            <a:endParaRPr lang="en-US" altLang="en-US"/>
          </a:p>
        </p:txBody>
      </p:sp>
    </p:spTree>
    <p:extLst>
      <p:ext uri="{BB962C8B-B14F-4D97-AF65-F5344CB8AC3E}">
        <p14:creationId xmlns:p14="http://schemas.microsoft.com/office/powerpoint/2010/main" val="2424615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A5A4F75-192D-44F3-8B21-B9EF0DB5B74D}" type="slidenum">
              <a:rPr lang="en-US" altLang="en-US"/>
              <a:pPr/>
              <a:t>‹#›</a:t>
            </a:fld>
            <a:endParaRPr lang="en-US" altLang="en-US"/>
          </a:p>
        </p:txBody>
      </p:sp>
    </p:spTree>
    <p:extLst>
      <p:ext uri="{BB962C8B-B14F-4D97-AF65-F5344CB8AC3E}">
        <p14:creationId xmlns:p14="http://schemas.microsoft.com/office/powerpoint/2010/main" val="24861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1A30066-EEBC-4BD4-B739-684F5B8FE4B1}" type="slidenum">
              <a:rPr lang="en-US" altLang="en-US"/>
              <a:pPr/>
              <a:t>‹#›</a:t>
            </a:fld>
            <a:endParaRPr lang="en-US" altLang="en-US"/>
          </a:p>
        </p:txBody>
      </p:sp>
    </p:spTree>
    <p:extLst>
      <p:ext uri="{BB962C8B-B14F-4D97-AF65-F5344CB8AC3E}">
        <p14:creationId xmlns:p14="http://schemas.microsoft.com/office/powerpoint/2010/main" val="2882038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E9B0FED-9A7E-4CFA-A0E0-6E46D6ECD01A}" type="slidenum">
              <a:rPr lang="en-US" altLang="en-US"/>
              <a:pPr/>
              <a:t>‹#›</a:t>
            </a:fld>
            <a:endParaRPr lang="en-US" altLang="en-US"/>
          </a:p>
        </p:txBody>
      </p:sp>
    </p:spTree>
    <p:extLst>
      <p:ext uri="{BB962C8B-B14F-4D97-AF65-F5344CB8AC3E}">
        <p14:creationId xmlns:p14="http://schemas.microsoft.com/office/powerpoint/2010/main" val="478276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4FC1263B-F922-419C-AA86-05F509BF573E}" type="slidenum">
              <a:rPr lang="en-US" altLang="en-US"/>
              <a:pPr/>
              <a:t>‹#›</a:t>
            </a:fld>
            <a:endParaRPr lang="en-US" altLang="en-US"/>
          </a:p>
        </p:txBody>
      </p:sp>
    </p:spTree>
    <p:extLst>
      <p:ext uri="{BB962C8B-B14F-4D97-AF65-F5344CB8AC3E}">
        <p14:creationId xmlns:p14="http://schemas.microsoft.com/office/powerpoint/2010/main" val="1490049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5786C768-F9F9-40EA-8379-C28A6751A3CB}" type="slidenum">
              <a:rPr lang="en-US" altLang="en-US"/>
              <a:pPr/>
              <a:t>‹#›</a:t>
            </a:fld>
            <a:endParaRPr lang="en-US" altLang="en-US"/>
          </a:p>
        </p:txBody>
      </p:sp>
    </p:spTree>
    <p:extLst>
      <p:ext uri="{BB962C8B-B14F-4D97-AF65-F5344CB8AC3E}">
        <p14:creationId xmlns:p14="http://schemas.microsoft.com/office/powerpoint/2010/main" val="3692434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9B139F2D-0222-4772-86BD-D7660BB791B9}" type="slidenum">
              <a:rPr lang="en-US" altLang="en-US"/>
              <a:pPr/>
              <a:t>‹#›</a:t>
            </a:fld>
            <a:endParaRPr lang="en-US" altLang="en-US"/>
          </a:p>
        </p:txBody>
      </p:sp>
    </p:spTree>
    <p:extLst>
      <p:ext uri="{BB962C8B-B14F-4D97-AF65-F5344CB8AC3E}">
        <p14:creationId xmlns:p14="http://schemas.microsoft.com/office/powerpoint/2010/main" val="436019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7D42D84-FF0F-4299-BB0A-2245F4C7491E}" type="slidenum">
              <a:rPr lang="en-US" altLang="en-US"/>
              <a:pPr/>
              <a:t>‹#›</a:t>
            </a:fld>
            <a:endParaRPr lang="en-US" altLang="en-US"/>
          </a:p>
        </p:txBody>
      </p:sp>
    </p:spTree>
    <p:extLst>
      <p:ext uri="{BB962C8B-B14F-4D97-AF65-F5344CB8AC3E}">
        <p14:creationId xmlns:p14="http://schemas.microsoft.com/office/powerpoint/2010/main" val="3274251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072B0A2-F18A-4789-96DB-4B34B6A2FA2F}" type="slidenum">
              <a:rPr lang="en-US" altLang="en-US"/>
              <a:pPr/>
              <a:t>‹#›</a:t>
            </a:fld>
            <a:endParaRPr lang="en-US" altLang="en-US"/>
          </a:p>
        </p:txBody>
      </p:sp>
    </p:spTree>
    <p:extLst>
      <p:ext uri="{BB962C8B-B14F-4D97-AF65-F5344CB8AC3E}">
        <p14:creationId xmlns:p14="http://schemas.microsoft.com/office/powerpoint/2010/main" val="1576402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AF7788F-3984-4F5E-ABBE-ED543DF110AD}" type="slidenum">
              <a:rPr lang="en-US" altLang="en-US"/>
              <a:pPr/>
              <a:t>‹#›</a:t>
            </a:fld>
            <a:endParaRPr lang="en-US" altLang="en-US"/>
          </a:p>
        </p:txBody>
      </p:sp>
    </p:spTree>
    <p:extLst>
      <p:ext uri="{BB962C8B-B14F-4D97-AF65-F5344CB8AC3E}">
        <p14:creationId xmlns:p14="http://schemas.microsoft.com/office/powerpoint/2010/main" val="2796166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DEA0ADF-E02A-4258-979D-C0173E80C841}" type="slidenum">
              <a:rPr lang="en-US" altLang="en-US"/>
              <a:pPr/>
              <a:t>‹#›</a:t>
            </a:fld>
            <a:endParaRPr lang="en-US" altLang="en-US"/>
          </a:p>
        </p:txBody>
      </p:sp>
    </p:spTree>
    <p:extLst>
      <p:ext uri="{BB962C8B-B14F-4D97-AF65-F5344CB8AC3E}">
        <p14:creationId xmlns:p14="http://schemas.microsoft.com/office/powerpoint/2010/main" val="1542073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5435D9A-292C-4BD4-8D06-64FF7E5C0130}" type="slidenum">
              <a:rPr lang="en-US" altLang="en-US"/>
              <a:pPr/>
              <a:t>‹#›</a:t>
            </a:fld>
            <a:endParaRPr lang="en-US" altLang="en-US"/>
          </a:p>
        </p:txBody>
      </p:sp>
    </p:spTree>
    <p:extLst>
      <p:ext uri="{BB962C8B-B14F-4D97-AF65-F5344CB8AC3E}">
        <p14:creationId xmlns:p14="http://schemas.microsoft.com/office/powerpoint/2010/main" val="1868199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BE1CE24-06FC-45D1-B0E8-ADB0FAD65BB3}" type="slidenum">
              <a:rPr lang="en-US" altLang="en-US"/>
              <a:pPr/>
              <a:t>‹#›</a:t>
            </a:fld>
            <a:endParaRPr lang="en-US" altLang="en-US"/>
          </a:p>
        </p:txBody>
      </p:sp>
    </p:spTree>
    <p:extLst>
      <p:ext uri="{BB962C8B-B14F-4D97-AF65-F5344CB8AC3E}">
        <p14:creationId xmlns:p14="http://schemas.microsoft.com/office/powerpoint/2010/main" val="160242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0686419-326D-40E0-AE6B-2C803C7FADFC}" type="slidenum">
              <a:rPr lang="en-US" altLang="en-US"/>
              <a:pPr/>
              <a:t>‹#›</a:t>
            </a:fld>
            <a:endParaRPr lang="en-US" altLang="en-US"/>
          </a:p>
        </p:txBody>
      </p:sp>
    </p:spTree>
    <p:extLst>
      <p:ext uri="{BB962C8B-B14F-4D97-AF65-F5344CB8AC3E}">
        <p14:creationId xmlns:p14="http://schemas.microsoft.com/office/powerpoint/2010/main" val="2524235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67716199-109C-4BD4-81D3-5D4BD2EB1D64}" type="slidenum">
              <a:rPr lang="en-US" altLang="en-US"/>
              <a:pPr/>
              <a:t>‹#›</a:t>
            </a:fld>
            <a:endParaRPr lang="en-US" altLang="en-US"/>
          </a:p>
        </p:txBody>
      </p:sp>
    </p:spTree>
    <p:extLst>
      <p:ext uri="{BB962C8B-B14F-4D97-AF65-F5344CB8AC3E}">
        <p14:creationId xmlns:p14="http://schemas.microsoft.com/office/powerpoint/2010/main" val="2534887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FBBEF112-8C7D-4BEB-9FA2-2510D1F4EE74}" type="slidenum">
              <a:rPr lang="en-US" altLang="en-US"/>
              <a:pPr/>
              <a:t>‹#›</a:t>
            </a:fld>
            <a:endParaRPr lang="en-US" altLang="en-US"/>
          </a:p>
        </p:txBody>
      </p:sp>
    </p:spTree>
    <p:extLst>
      <p:ext uri="{BB962C8B-B14F-4D97-AF65-F5344CB8AC3E}">
        <p14:creationId xmlns:p14="http://schemas.microsoft.com/office/powerpoint/2010/main" val="1030373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B362ED7B-ECBA-4438-B76D-DCAEDCEDBFB0}" type="slidenum">
              <a:rPr lang="en-US" altLang="en-US"/>
              <a:pPr/>
              <a:t>‹#›</a:t>
            </a:fld>
            <a:endParaRPr lang="en-US" altLang="en-US"/>
          </a:p>
        </p:txBody>
      </p:sp>
    </p:spTree>
    <p:extLst>
      <p:ext uri="{BB962C8B-B14F-4D97-AF65-F5344CB8AC3E}">
        <p14:creationId xmlns:p14="http://schemas.microsoft.com/office/powerpoint/2010/main" val="3735081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DFA0867-21BF-4765-A2A0-1398767AC207}" type="slidenum">
              <a:rPr lang="en-US" altLang="en-US"/>
              <a:pPr/>
              <a:t>‹#›</a:t>
            </a:fld>
            <a:endParaRPr lang="en-US" altLang="en-US"/>
          </a:p>
        </p:txBody>
      </p:sp>
    </p:spTree>
    <p:extLst>
      <p:ext uri="{BB962C8B-B14F-4D97-AF65-F5344CB8AC3E}">
        <p14:creationId xmlns:p14="http://schemas.microsoft.com/office/powerpoint/2010/main" val="733987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5F019E8-2853-4D65-8998-B7815C7795D5}" type="slidenum">
              <a:rPr lang="en-US" altLang="en-US"/>
              <a:pPr/>
              <a:t>‹#›</a:t>
            </a:fld>
            <a:endParaRPr lang="en-US" altLang="en-US"/>
          </a:p>
        </p:txBody>
      </p:sp>
    </p:spTree>
    <p:extLst>
      <p:ext uri="{BB962C8B-B14F-4D97-AF65-F5344CB8AC3E}">
        <p14:creationId xmlns:p14="http://schemas.microsoft.com/office/powerpoint/2010/main" val="781000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BCC7A52-75D4-4638-8D99-2D107C7C23B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cs typeface="Calibri" panose="020F0502020204030204" pitchFamily="34" charset="0"/>
              </a:defRPr>
            </a:lvl1pPr>
          </a:lstStyle>
          <a:p>
            <a:endParaRPr lang="en-US" alt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Calibri" panose="020F0502020204030204" pitchFamily="34" charset="0"/>
              </a:defRPr>
            </a:lvl1pPr>
          </a:lstStyle>
          <a:p>
            <a:endParaRPr lang="en-US" alt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Calibri" panose="020F0502020204030204" pitchFamily="34" charset="0"/>
              </a:defRPr>
            </a:lvl1pPr>
          </a:lstStyle>
          <a:p>
            <a:fld id="{C178CC98-7E1F-4F29-9960-3A1633B54493}" type="slidenum">
              <a:rPr lang="en-US" altLang="en-US" smtClean="0"/>
              <a:pPr/>
              <a:t>‹#›</a:t>
            </a:fld>
            <a:endParaRPr lang="en-US" altLang="en-US" dirty="0"/>
          </a:p>
        </p:txBody>
      </p:sp>
    </p:spTree>
    <p:extLst>
      <p:ext uri="{BB962C8B-B14F-4D97-AF65-F5344CB8AC3E}">
        <p14:creationId xmlns:p14="http://schemas.microsoft.com/office/powerpoint/2010/main" val="9731618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jpe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jpeg"/></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6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31.png"/><Relationship Id="rId7"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74.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228600"/>
            <a:ext cx="8953500" cy="1143000"/>
          </a:xfrm>
        </p:spPr>
        <p:txBody>
          <a:bodyPr/>
          <a:lstStyle/>
          <a:p>
            <a:r>
              <a:rPr lang="en-US" altLang="en-US" sz="4000" b="1" dirty="0">
                <a:solidFill>
                  <a:schemeClr val="accent2"/>
                </a:solidFill>
                <a:cs typeface="Times New Roman" panose="02020603050405020304" pitchFamily="18" charset="0"/>
              </a:rPr>
              <a:t>Beholding the Lord through His Word</a:t>
            </a:r>
            <a:br>
              <a:rPr lang="en-US" altLang="en-US" sz="4000" b="1" dirty="0">
                <a:solidFill>
                  <a:schemeClr val="accent2"/>
                </a:solidFill>
                <a:cs typeface="Times New Roman" panose="02020603050405020304" pitchFamily="18" charset="0"/>
              </a:rPr>
            </a:br>
            <a:r>
              <a:rPr lang="en-US" altLang="en-US" sz="3600" b="1" dirty="0">
                <a:solidFill>
                  <a:schemeClr val="accent2"/>
                </a:solidFill>
                <a:cs typeface="Times New Roman" panose="02020603050405020304" pitchFamily="18" charset="0"/>
              </a:rPr>
              <a:t>Part 2</a:t>
            </a:r>
            <a:endParaRPr lang="en-US" sz="3600" dirty="0"/>
          </a:p>
        </p:txBody>
      </p:sp>
      <p:sp>
        <p:nvSpPr>
          <p:cNvPr id="4" name="Title 1"/>
          <p:cNvSpPr txBox="1">
            <a:spLocks/>
          </p:cNvSpPr>
          <p:nvPr/>
        </p:nvSpPr>
        <p:spPr bwMode="auto">
          <a:xfrm>
            <a:off x="3200400" y="5727699"/>
            <a:ext cx="2862262" cy="105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05-28-2017.</a:t>
            </a:r>
            <a:endPar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1126324" y="1447800"/>
            <a:ext cx="6891352"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58441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Text Box 1028"/>
          <p:cNvSpPr txBox="1">
            <a:spLocks noChangeArrowheads="1"/>
          </p:cNvSpPr>
          <p:nvPr/>
        </p:nvSpPr>
        <p:spPr bwMode="auto">
          <a:xfrm>
            <a:off x="304800" y="228600"/>
            <a:ext cx="8534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b="1" dirty="0">
                <a:solidFill>
                  <a:srgbClr val="3333CC"/>
                </a:solidFill>
                <a:latin typeface="Calibri" panose="020F0502020204030204" pitchFamily="34" charset="0"/>
              </a:rPr>
              <a:t>Chiasm (Chiasmus)</a:t>
            </a:r>
          </a:p>
        </p:txBody>
      </p:sp>
      <p:sp>
        <p:nvSpPr>
          <p:cNvPr id="2" name="Rectangle 1"/>
          <p:cNvSpPr/>
          <p:nvPr/>
        </p:nvSpPr>
        <p:spPr>
          <a:xfrm>
            <a:off x="209550" y="4382631"/>
            <a:ext cx="8724900" cy="2246769"/>
          </a:xfrm>
          <a:prstGeom prst="rect">
            <a:avLst/>
          </a:prstGeom>
        </p:spPr>
        <p:txBody>
          <a:bodyPr wrap="square">
            <a:spAutoFit/>
          </a:bodyPr>
          <a:lstStyle/>
          <a:p>
            <a:pPr algn="just"/>
            <a:r>
              <a:rPr lang="en-US" sz="2800" dirty="0">
                <a:solidFill>
                  <a:srgbClr val="444444"/>
                </a:solidFill>
                <a:latin typeface="Calibri" panose="020F0502020204030204" pitchFamily="34" charset="0"/>
                <a:cs typeface="Calibri" panose="020F0502020204030204" pitchFamily="34" charset="0"/>
              </a:rPr>
              <a:t>A chiasm is an emphatic literary device in which an author presents a sequence of ideas and then repeats them </a:t>
            </a:r>
            <a:r>
              <a:rPr lang="en-US" sz="2800" b="1" i="1" dirty="0">
                <a:solidFill>
                  <a:schemeClr val="accent2"/>
                </a:solidFill>
                <a:latin typeface="Calibri" panose="020F0502020204030204" pitchFamily="34" charset="0"/>
                <a:cs typeface="Calibri" panose="020F0502020204030204" pitchFamily="34" charset="0"/>
              </a:rPr>
              <a:t>in reverse order, </a:t>
            </a:r>
            <a:r>
              <a:rPr lang="en-US" sz="2800" dirty="0">
                <a:solidFill>
                  <a:srgbClr val="444444"/>
                </a:solidFill>
                <a:latin typeface="Calibri" panose="020F0502020204030204" pitchFamily="34" charset="0"/>
                <a:cs typeface="Calibri" panose="020F0502020204030204" pitchFamily="34" charset="0"/>
              </a:rPr>
              <a:t>resulting in a “mirror” effect. Each idea is related to its “reflection” by a repeated, related, word. The author’s main idea is found in the middle of the chiasm.</a:t>
            </a:r>
            <a:endParaRPr lang="en-US" sz="28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33067" y="1066800"/>
            <a:ext cx="4277867" cy="32004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7368" y="45426"/>
            <a:ext cx="8669263" cy="676714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8"/>
          <p:cNvSpPr txBox="1">
            <a:spLocks noChangeArrowheads="1"/>
          </p:cNvSpPr>
          <p:nvPr/>
        </p:nvSpPr>
        <p:spPr bwMode="auto">
          <a:xfrm>
            <a:off x="304800" y="228600"/>
            <a:ext cx="8534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b="1" dirty="0">
                <a:solidFill>
                  <a:srgbClr val="3333CC"/>
                </a:solidFill>
                <a:latin typeface="Calibri" panose="020F0502020204030204" pitchFamily="34" charset="0"/>
              </a:rPr>
              <a:t>5 Preliminary Observations</a:t>
            </a:r>
          </a:p>
        </p:txBody>
      </p:sp>
      <p:sp>
        <p:nvSpPr>
          <p:cNvPr id="4" name="Text Box 1028"/>
          <p:cNvSpPr txBox="1">
            <a:spLocks noChangeArrowheads="1"/>
          </p:cNvSpPr>
          <p:nvPr/>
        </p:nvSpPr>
        <p:spPr bwMode="auto">
          <a:xfrm>
            <a:off x="304800" y="1143000"/>
            <a:ext cx="861060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1963" indent="-461963">
              <a:spcBef>
                <a:spcPct val="50000"/>
              </a:spcBef>
              <a:buFont typeface="+mj-lt"/>
              <a:buAutoNum type="arabicPeriod"/>
            </a:pPr>
            <a:r>
              <a:rPr lang="en-US" altLang="en-US" sz="3200" b="1" dirty="0">
                <a:solidFill>
                  <a:srgbClr val="3333CC"/>
                </a:solidFill>
                <a:latin typeface="Calibri" panose="020F0502020204030204" pitchFamily="34" charset="0"/>
              </a:rPr>
              <a:t>John’s Use of Chiasm (Chiasmus).</a:t>
            </a:r>
          </a:p>
          <a:p>
            <a:pPr marL="461963" indent="-461963">
              <a:spcBef>
                <a:spcPct val="50000"/>
              </a:spcBef>
              <a:buFont typeface="+mj-lt"/>
              <a:buAutoNum type="arabicPeriod"/>
            </a:pPr>
            <a:r>
              <a:rPr lang="en-US" altLang="en-US" sz="3200" b="1" dirty="0">
                <a:solidFill>
                  <a:srgbClr val="3333CC"/>
                </a:solidFill>
                <a:highlight>
                  <a:srgbClr val="FFCCFF"/>
                </a:highlight>
                <a:latin typeface="Calibri" panose="020F0502020204030204" pitchFamily="34" charset="0"/>
              </a:rPr>
              <a:t>John’s Use of Old Testament References.</a:t>
            </a:r>
          </a:p>
          <a:p>
            <a:pPr marL="461963" indent="-461963">
              <a:spcBef>
                <a:spcPct val="50000"/>
              </a:spcBef>
              <a:buFont typeface="+mj-lt"/>
              <a:buAutoNum type="arabicPeriod"/>
            </a:pPr>
            <a:r>
              <a:rPr lang="en-US" altLang="en-US" sz="3200" b="1" dirty="0">
                <a:solidFill>
                  <a:srgbClr val="3333CC"/>
                </a:solidFill>
                <a:latin typeface="Calibri" panose="020F0502020204030204" pitchFamily="34" charset="0"/>
              </a:rPr>
              <a:t>John’s Unique Use of the phrase, “the Word” as a title for Christ.</a:t>
            </a:r>
          </a:p>
          <a:p>
            <a:pPr marL="461963" indent="-461963">
              <a:spcBef>
                <a:spcPct val="50000"/>
              </a:spcBef>
              <a:buFont typeface="+mj-lt"/>
              <a:buAutoNum type="arabicPeriod"/>
            </a:pPr>
            <a:r>
              <a:rPr lang="en-US" altLang="en-US" sz="3200" b="1" dirty="0">
                <a:solidFill>
                  <a:srgbClr val="3333CC"/>
                </a:solidFill>
                <a:latin typeface="Calibri" panose="020F0502020204030204" pitchFamily="34" charset="0"/>
              </a:rPr>
              <a:t>John Shared Words and Names in His Writings.</a:t>
            </a:r>
          </a:p>
          <a:p>
            <a:pPr marL="461963" indent="-461963">
              <a:spcBef>
                <a:spcPct val="50000"/>
              </a:spcBef>
              <a:buFont typeface="+mj-lt"/>
              <a:buAutoNum type="arabicPeriod"/>
            </a:pPr>
            <a:r>
              <a:rPr lang="en-US" altLang="en-US" sz="3200" b="1" dirty="0">
                <a:solidFill>
                  <a:srgbClr val="3333CC"/>
                </a:solidFill>
                <a:latin typeface="Calibri" panose="020F0502020204030204" pitchFamily="34" charset="0"/>
              </a:rPr>
              <a:t>John’s Stated Purpose for His Gospel.</a:t>
            </a:r>
          </a:p>
        </p:txBody>
      </p:sp>
    </p:spTree>
    <p:extLst>
      <p:ext uri="{BB962C8B-B14F-4D97-AF65-F5344CB8AC3E}">
        <p14:creationId xmlns:p14="http://schemas.microsoft.com/office/powerpoint/2010/main" val="419080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85800" y="228600"/>
            <a:ext cx="7772400" cy="1143000"/>
          </a:xfrm>
        </p:spPr>
        <p:txBody>
          <a:bodyPr/>
          <a:lstStyle/>
          <a:p>
            <a:r>
              <a:rPr lang="en-US" altLang="en-US" sz="3600" b="1" dirty="0">
                <a:solidFill>
                  <a:srgbClr val="3333CC"/>
                </a:solidFill>
                <a:latin typeface="Calibri" panose="020F0502020204030204" pitchFamily="34" charset="0"/>
                <a:ea typeface="+mn-ea"/>
                <a:cs typeface="+mn-cs"/>
              </a:rPr>
              <a:t>John 1:1-18 Draws from the Oldest, Old Testament References</a:t>
            </a:r>
          </a:p>
        </p:txBody>
      </p:sp>
      <p:sp>
        <p:nvSpPr>
          <p:cNvPr id="119811" name="Rectangle 3"/>
          <p:cNvSpPr>
            <a:spLocks noGrp="1" noChangeArrowheads="1"/>
          </p:cNvSpPr>
          <p:nvPr>
            <p:ph type="body" sz="half" idx="1"/>
          </p:nvPr>
        </p:nvSpPr>
        <p:spPr>
          <a:xfrm>
            <a:off x="457200" y="1604682"/>
            <a:ext cx="8229600" cy="3805518"/>
          </a:xfrm>
        </p:spPr>
        <p:txBody>
          <a:bodyPr/>
          <a:lstStyle/>
          <a:p>
            <a:pPr marL="0" indent="457200" algn="just"/>
            <a:r>
              <a:rPr lang="en-US" altLang="en-US" sz="3000" b="1" dirty="0">
                <a:solidFill>
                  <a:schemeClr val="accent2"/>
                </a:solidFill>
                <a:highlight>
                  <a:srgbClr val="FFCCFF"/>
                </a:highlight>
                <a:latin typeface="Calibri" panose="020F0502020204030204" pitchFamily="34" charset="0"/>
              </a:rPr>
              <a:t>John 1:1-10 </a:t>
            </a:r>
            <a:r>
              <a:rPr lang="en-US" altLang="en-US" sz="3000" b="1" dirty="0">
                <a:solidFill>
                  <a:schemeClr val="accent2"/>
                </a:solidFill>
                <a:latin typeface="Calibri" panose="020F0502020204030204" pitchFamily="34" charset="0"/>
              </a:rPr>
              <a:t>draws from Gen. 1:</a:t>
            </a:r>
          </a:p>
          <a:p>
            <a:pPr marL="457200" lvl="2" indent="0" algn="just">
              <a:buNone/>
            </a:pPr>
            <a:r>
              <a:rPr lang="en-US" altLang="en-US" sz="3000" dirty="0">
                <a:latin typeface="Calibri" panose="020F0502020204030204" pitchFamily="34" charset="0"/>
              </a:rPr>
              <a:t>“In the beginning”, “light”, “darkness”, “life”, “the world was made through Him”.</a:t>
            </a:r>
          </a:p>
          <a:p>
            <a:pPr marL="0" indent="457200" algn="just"/>
            <a:r>
              <a:rPr lang="en-US" altLang="en-US" sz="3000" b="1" dirty="0">
                <a:solidFill>
                  <a:schemeClr val="accent2"/>
                </a:solidFill>
                <a:highlight>
                  <a:srgbClr val="FFCCFF"/>
                </a:highlight>
                <a:latin typeface="Calibri" panose="020F0502020204030204" pitchFamily="34" charset="0"/>
              </a:rPr>
              <a:t>John 1:11-13 </a:t>
            </a:r>
            <a:r>
              <a:rPr lang="en-US" altLang="en-US" sz="3000" b="1" dirty="0">
                <a:solidFill>
                  <a:schemeClr val="accent2"/>
                </a:solidFill>
                <a:latin typeface="Calibri" panose="020F0502020204030204" pitchFamily="34" charset="0"/>
              </a:rPr>
              <a:t>draws from Gen. 16:</a:t>
            </a:r>
          </a:p>
          <a:p>
            <a:pPr marL="457200" lvl="2" indent="0" algn="just">
              <a:buNone/>
            </a:pPr>
            <a:r>
              <a:rPr lang="en-US" altLang="en-US" sz="3000" dirty="0">
                <a:latin typeface="Calibri" panose="020F0502020204030204" pitchFamily="34" charset="0"/>
              </a:rPr>
              <a:t>Abraham, offspring and his descendants.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4194" y="4267200"/>
            <a:ext cx="1915612" cy="237744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9090" y="4267200"/>
            <a:ext cx="1818310" cy="2377440"/>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10400" y="4267200"/>
            <a:ext cx="1894241" cy="2377440"/>
          </a:xfrm>
          <a:prstGeom prst="rect">
            <a:avLst/>
          </a:prstGeom>
          <a:solidFill>
            <a:schemeClr val="bg1"/>
          </a:solidFill>
          <a:ln>
            <a:solidFill>
              <a:schemeClr val="tx1"/>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Rectangle 4"/>
          <p:cNvSpPr>
            <a:spLocks noGrp="1" noChangeArrowheads="1"/>
          </p:cNvSpPr>
          <p:nvPr>
            <p:ph type="body" sz="half" idx="2"/>
          </p:nvPr>
        </p:nvSpPr>
        <p:spPr>
          <a:xfrm>
            <a:off x="4038600" y="1600200"/>
            <a:ext cx="4876800" cy="4724400"/>
          </a:xfrm>
        </p:spPr>
        <p:txBody>
          <a:bodyPr/>
          <a:lstStyle/>
          <a:p>
            <a:pPr marL="457200" indent="-457200">
              <a:lnSpc>
                <a:spcPct val="90000"/>
              </a:lnSpc>
            </a:pPr>
            <a:r>
              <a:rPr lang="en-US" altLang="en-US" b="1" dirty="0">
                <a:solidFill>
                  <a:schemeClr val="accent2"/>
                </a:solidFill>
                <a:highlight>
                  <a:srgbClr val="FFCCFF"/>
                </a:highlight>
                <a:latin typeface="Calibri" panose="020F0502020204030204" pitchFamily="34" charset="0"/>
              </a:rPr>
              <a:t>John 1:14-18 </a:t>
            </a:r>
            <a:r>
              <a:rPr lang="en-US" altLang="en-US" b="1" dirty="0">
                <a:solidFill>
                  <a:schemeClr val="accent2"/>
                </a:solidFill>
                <a:latin typeface="Calibri" panose="020F0502020204030204" pitchFamily="34" charset="0"/>
              </a:rPr>
              <a:t>draws from Exodus 33:</a:t>
            </a:r>
          </a:p>
          <a:p>
            <a:pPr marL="914400" lvl="1" indent="-457200">
              <a:lnSpc>
                <a:spcPct val="90000"/>
              </a:lnSpc>
              <a:buClr>
                <a:srgbClr val="CC00CC"/>
              </a:buClr>
              <a:buSzPct val="75000"/>
              <a:buFont typeface="Symbol" panose="05050102010706020507" pitchFamily="18" charset="2"/>
              <a:buChar char=""/>
            </a:pPr>
            <a:r>
              <a:rPr lang="en-US" altLang="en-US" sz="3200" dirty="0">
                <a:latin typeface="Calibri" panose="020F0502020204030204" pitchFamily="34" charset="0"/>
              </a:rPr>
              <a:t>v.7 – presence, tent</a:t>
            </a:r>
          </a:p>
          <a:p>
            <a:pPr marL="914400" lvl="1" indent="-457200">
              <a:lnSpc>
                <a:spcPct val="90000"/>
              </a:lnSpc>
              <a:buClr>
                <a:srgbClr val="CC00CC"/>
              </a:buClr>
              <a:buSzPct val="75000"/>
              <a:buFont typeface="Symbol" panose="05050102010706020507" pitchFamily="18" charset="2"/>
              <a:buChar char=""/>
            </a:pPr>
            <a:r>
              <a:rPr lang="en-US" altLang="en-US" sz="3200" dirty="0">
                <a:latin typeface="Calibri" panose="020F0502020204030204" pitchFamily="34" charset="0"/>
              </a:rPr>
              <a:t>vv. 8, 10 – gaze, saw</a:t>
            </a:r>
          </a:p>
          <a:p>
            <a:pPr marL="914400" lvl="1" indent="-457200">
              <a:lnSpc>
                <a:spcPct val="90000"/>
              </a:lnSpc>
              <a:buClr>
                <a:srgbClr val="CC00CC"/>
              </a:buClr>
              <a:buSzPct val="75000"/>
              <a:buFont typeface="Symbol" panose="05050102010706020507" pitchFamily="18" charset="2"/>
              <a:buChar char=""/>
            </a:pPr>
            <a:r>
              <a:rPr lang="en-US" altLang="en-US" sz="3200" dirty="0">
                <a:latin typeface="Calibri" panose="020F0502020204030204" pitchFamily="34" charset="0"/>
              </a:rPr>
              <a:t>v. 13 – know God</a:t>
            </a:r>
          </a:p>
          <a:p>
            <a:pPr marL="914400" lvl="1" indent="-457200">
              <a:lnSpc>
                <a:spcPct val="90000"/>
              </a:lnSpc>
              <a:buClr>
                <a:srgbClr val="CC00CC"/>
              </a:buClr>
              <a:buSzPct val="75000"/>
              <a:buFont typeface="Symbol" panose="05050102010706020507" pitchFamily="18" charset="2"/>
              <a:buChar char=""/>
            </a:pPr>
            <a:r>
              <a:rPr lang="en-US" altLang="en-US" sz="3200" dirty="0">
                <a:latin typeface="Calibri" panose="020F0502020204030204" pitchFamily="34" charset="0"/>
              </a:rPr>
              <a:t>v. 17 – Moses’ name</a:t>
            </a:r>
          </a:p>
          <a:p>
            <a:pPr marL="914400" lvl="1" indent="-457200">
              <a:lnSpc>
                <a:spcPct val="90000"/>
              </a:lnSpc>
              <a:buClr>
                <a:srgbClr val="CC00CC"/>
              </a:buClr>
              <a:buSzPct val="75000"/>
              <a:buFont typeface="Symbol" panose="05050102010706020507" pitchFamily="18" charset="2"/>
              <a:buChar char=""/>
            </a:pPr>
            <a:r>
              <a:rPr lang="en-US" altLang="en-US" sz="3200" dirty="0">
                <a:latin typeface="Calibri" panose="020F0502020204030204" pitchFamily="34" charset="0"/>
              </a:rPr>
              <a:t>vv. 18, 22 – show glory</a:t>
            </a:r>
            <a:endParaRPr lang="en-US" altLang="en-US" sz="3200" dirty="0"/>
          </a:p>
          <a:p>
            <a:pPr marL="914400" lvl="1" indent="-457200">
              <a:lnSpc>
                <a:spcPct val="90000"/>
              </a:lnSpc>
              <a:buClr>
                <a:srgbClr val="CC00CC"/>
              </a:buClr>
              <a:buSzPct val="75000"/>
              <a:buFont typeface="Symbol" panose="05050102010706020507" pitchFamily="18" charset="2"/>
              <a:buChar char=""/>
            </a:pPr>
            <a:r>
              <a:rPr lang="en-US" altLang="en-US" sz="3200" dirty="0">
                <a:latin typeface="Calibri" panose="020F0502020204030204" pitchFamily="34" charset="0"/>
              </a:rPr>
              <a:t>vv. 20, 23 – cannot see God directly</a:t>
            </a:r>
          </a:p>
        </p:txBody>
      </p:sp>
      <p:pic>
        <p:nvPicPr>
          <p:cNvPr id="121863" name="Picture 7" descr="C:\My Images 2\tabernacle &amp; shekinah clou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1600201"/>
            <a:ext cx="3657600" cy="44957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a:spLocks noGrp="1" noChangeArrowheads="1"/>
          </p:cNvSpPr>
          <p:nvPr>
            <p:ph type="title"/>
          </p:nvPr>
        </p:nvSpPr>
        <p:spPr>
          <a:xfrm>
            <a:off x="685800" y="228600"/>
            <a:ext cx="7772400" cy="1143000"/>
          </a:xfrm>
        </p:spPr>
        <p:txBody>
          <a:bodyPr/>
          <a:lstStyle/>
          <a:p>
            <a:r>
              <a:rPr lang="en-US" altLang="en-US" sz="3600" b="1" dirty="0">
                <a:solidFill>
                  <a:srgbClr val="3333CC"/>
                </a:solidFill>
                <a:latin typeface="Calibri" panose="020F0502020204030204" pitchFamily="34" charset="0"/>
                <a:ea typeface="+mn-ea"/>
                <a:cs typeface="+mn-cs"/>
              </a:rPr>
              <a:t>John 1:1-18 Draws from the Oldest, Old Testament </a:t>
            </a:r>
            <a:r>
              <a:rPr lang="en-US" altLang="en-US" sz="3600" b="1" dirty="0">
                <a:solidFill>
                  <a:srgbClr val="3333CC"/>
                </a:solidFill>
                <a:latin typeface="Calibri" panose="020F0502020204030204" pitchFamily="34" charset="0"/>
              </a:rPr>
              <a:t>References</a:t>
            </a:r>
            <a:endParaRPr lang="en-US" altLang="en-US" sz="3600" b="1" dirty="0">
              <a:solidFill>
                <a:srgbClr val="3333CC"/>
              </a:solidFill>
              <a:latin typeface="Calibri" panose="020F0502020204030204" pitchFamily="34" charset="0"/>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8"/>
          <p:cNvSpPr txBox="1">
            <a:spLocks noChangeArrowheads="1"/>
          </p:cNvSpPr>
          <p:nvPr/>
        </p:nvSpPr>
        <p:spPr bwMode="auto">
          <a:xfrm>
            <a:off x="304800" y="228600"/>
            <a:ext cx="8534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b="1" dirty="0">
                <a:solidFill>
                  <a:srgbClr val="3333CC"/>
                </a:solidFill>
                <a:latin typeface="Calibri" panose="020F0502020204030204" pitchFamily="34" charset="0"/>
              </a:rPr>
              <a:t>5 Preliminary Observations</a:t>
            </a:r>
          </a:p>
        </p:txBody>
      </p:sp>
      <p:sp>
        <p:nvSpPr>
          <p:cNvPr id="4" name="Text Box 1028"/>
          <p:cNvSpPr txBox="1">
            <a:spLocks noChangeArrowheads="1"/>
          </p:cNvSpPr>
          <p:nvPr/>
        </p:nvSpPr>
        <p:spPr bwMode="auto">
          <a:xfrm>
            <a:off x="304800" y="1143000"/>
            <a:ext cx="8547798"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1963" indent="-461963">
              <a:spcBef>
                <a:spcPct val="50000"/>
              </a:spcBef>
              <a:buFont typeface="+mj-lt"/>
              <a:buAutoNum type="arabicPeriod"/>
            </a:pPr>
            <a:r>
              <a:rPr lang="en-US" altLang="en-US" sz="3200" b="1" dirty="0">
                <a:solidFill>
                  <a:srgbClr val="3333CC"/>
                </a:solidFill>
                <a:latin typeface="Calibri" panose="020F0502020204030204" pitchFamily="34" charset="0"/>
              </a:rPr>
              <a:t>John’s Use of Chiasm (Chiasmus).</a:t>
            </a:r>
          </a:p>
          <a:p>
            <a:pPr marL="461963" indent="-461963">
              <a:spcBef>
                <a:spcPct val="50000"/>
              </a:spcBef>
              <a:buFont typeface="+mj-lt"/>
              <a:buAutoNum type="arabicPeriod"/>
            </a:pPr>
            <a:r>
              <a:rPr lang="en-US" altLang="en-US" sz="3200" b="1" dirty="0">
                <a:solidFill>
                  <a:srgbClr val="3333CC"/>
                </a:solidFill>
                <a:latin typeface="Calibri" panose="020F0502020204030204" pitchFamily="34" charset="0"/>
              </a:rPr>
              <a:t>John’s Use of Old Testament References.</a:t>
            </a:r>
          </a:p>
          <a:p>
            <a:pPr marL="461963" indent="-461963">
              <a:spcBef>
                <a:spcPct val="50000"/>
              </a:spcBef>
              <a:buFont typeface="+mj-lt"/>
              <a:buAutoNum type="arabicPeriod"/>
            </a:pPr>
            <a:r>
              <a:rPr lang="en-US" altLang="en-US" sz="3200" b="1" dirty="0">
                <a:solidFill>
                  <a:srgbClr val="3333CC"/>
                </a:solidFill>
                <a:highlight>
                  <a:srgbClr val="FFCCFF"/>
                </a:highlight>
                <a:latin typeface="Calibri" panose="020F0502020204030204" pitchFamily="34" charset="0"/>
              </a:rPr>
              <a:t>John’s Unique Use of the phrase, “the Word” as a title for Christ.</a:t>
            </a:r>
          </a:p>
          <a:p>
            <a:pPr marL="461963" indent="-461963">
              <a:spcBef>
                <a:spcPct val="50000"/>
              </a:spcBef>
              <a:buFont typeface="+mj-lt"/>
              <a:buAutoNum type="arabicPeriod"/>
            </a:pPr>
            <a:r>
              <a:rPr lang="en-US" altLang="en-US" sz="3200" b="1" dirty="0">
                <a:solidFill>
                  <a:srgbClr val="3333CC"/>
                </a:solidFill>
                <a:latin typeface="Calibri" panose="020F0502020204030204" pitchFamily="34" charset="0"/>
              </a:rPr>
              <a:t>John Shared Words and Names in His Writings.</a:t>
            </a:r>
          </a:p>
          <a:p>
            <a:pPr marL="461963" indent="-461963">
              <a:spcBef>
                <a:spcPct val="50000"/>
              </a:spcBef>
              <a:buFont typeface="+mj-lt"/>
              <a:buAutoNum type="arabicPeriod"/>
            </a:pPr>
            <a:r>
              <a:rPr lang="en-US" altLang="en-US" sz="3200" b="1" dirty="0">
                <a:solidFill>
                  <a:srgbClr val="3333CC"/>
                </a:solidFill>
                <a:latin typeface="Calibri" panose="020F0502020204030204" pitchFamily="34" charset="0"/>
              </a:rPr>
              <a:t>John’s Stated Purpose for His Gospel.</a:t>
            </a:r>
          </a:p>
        </p:txBody>
      </p:sp>
    </p:spTree>
    <p:extLst>
      <p:ext uri="{BB962C8B-B14F-4D97-AF65-F5344CB8AC3E}">
        <p14:creationId xmlns:p14="http://schemas.microsoft.com/office/powerpoint/2010/main" val="2186259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1066800" y="1143000"/>
            <a:ext cx="7010400" cy="2979827"/>
          </a:xfrm>
        </p:spPr>
        <p:txBody>
          <a:bodyPr/>
          <a:lstStyle/>
          <a:p>
            <a:pPr>
              <a:spcBef>
                <a:spcPts val="0"/>
              </a:spcBef>
              <a:spcAft>
                <a:spcPts val="1800"/>
              </a:spcAft>
            </a:pPr>
            <a:r>
              <a:rPr lang="en-US" altLang="en-US" b="1" dirty="0">
                <a:latin typeface="Calibri" panose="020F0502020204030204" pitchFamily="34" charset="0"/>
              </a:rPr>
              <a:t>John 1:1 </a:t>
            </a:r>
            <a:r>
              <a:rPr lang="en-US" altLang="en-US" dirty="0">
                <a:latin typeface="Calibri" panose="020F0502020204030204" pitchFamily="34" charset="0"/>
              </a:rPr>
              <a:t>– </a:t>
            </a:r>
            <a:r>
              <a:rPr lang="en-US" altLang="en-US" b="1" u="sng" dirty="0">
                <a:solidFill>
                  <a:srgbClr val="CC00CC"/>
                </a:solidFill>
                <a:latin typeface="Calibri" panose="020F0502020204030204" pitchFamily="34" charset="0"/>
              </a:rPr>
              <a:t>the Word</a:t>
            </a:r>
            <a:r>
              <a:rPr lang="en-US" altLang="en-US" b="1" dirty="0">
                <a:solidFill>
                  <a:srgbClr val="CC00CC"/>
                </a:solidFill>
                <a:latin typeface="Calibri" panose="020F0502020204030204" pitchFamily="34" charset="0"/>
              </a:rPr>
              <a:t> </a:t>
            </a:r>
            <a:r>
              <a:rPr lang="en-US" altLang="en-US" b="1" dirty="0">
                <a:latin typeface="Calibri" panose="020F0502020204030204" pitchFamily="34" charset="0"/>
              </a:rPr>
              <a:t>was God</a:t>
            </a:r>
          </a:p>
          <a:p>
            <a:pPr>
              <a:spcBef>
                <a:spcPts val="0"/>
              </a:spcBef>
              <a:spcAft>
                <a:spcPts val="1800"/>
              </a:spcAft>
            </a:pPr>
            <a:r>
              <a:rPr lang="en-US" altLang="en-US" b="1" dirty="0">
                <a:latin typeface="Calibri" panose="020F0502020204030204" pitchFamily="34" charset="0"/>
              </a:rPr>
              <a:t>John 1:14 </a:t>
            </a:r>
            <a:r>
              <a:rPr lang="en-US" altLang="en-US" dirty="0">
                <a:latin typeface="Calibri" panose="020F0502020204030204" pitchFamily="34" charset="0"/>
              </a:rPr>
              <a:t>– </a:t>
            </a:r>
            <a:r>
              <a:rPr lang="en-US" altLang="en-US" b="1" u="sng" dirty="0">
                <a:solidFill>
                  <a:srgbClr val="CC00CC"/>
                </a:solidFill>
                <a:latin typeface="Calibri" panose="020F0502020204030204" pitchFamily="34" charset="0"/>
              </a:rPr>
              <a:t>the Word </a:t>
            </a:r>
            <a:r>
              <a:rPr lang="en-US" altLang="en-US" b="1" dirty="0">
                <a:latin typeface="Calibri" panose="020F0502020204030204" pitchFamily="34" charset="0"/>
              </a:rPr>
              <a:t>became flesh</a:t>
            </a:r>
          </a:p>
          <a:p>
            <a:pPr>
              <a:spcBef>
                <a:spcPts val="0"/>
              </a:spcBef>
              <a:spcAft>
                <a:spcPts val="1800"/>
              </a:spcAft>
            </a:pPr>
            <a:r>
              <a:rPr lang="en-US" altLang="en-US" b="1" dirty="0">
                <a:latin typeface="Calibri" panose="020F0502020204030204" pitchFamily="34" charset="0"/>
              </a:rPr>
              <a:t>1 John 1:1 </a:t>
            </a:r>
            <a:r>
              <a:rPr lang="en-US" altLang="en-US" dirty="0">
                <a:latin typeface="Calibri" panose="020F0502020204030204" pitchFamily="34" charset="0"/>
              </a:rPr>
              <a:t>– </a:t>
            </a:r>
            <a:r>
              <a:rPr lang="en-US" altLang="en-US" b="1" u="sng" dirty="0">
                <a:solidFill>
                  <a:srgbClr val="CC00CC"/>
                </a:solidFill>
                <a:latin typeface="Calibri" panose="020F0502020204030204" pitchFamily="34" charset="0"/>
              </a:rPr>
              <a:t>the Word </a:t>
            </a:r>
            <a:r>
              <a:rPr lang="en-US" altLang="en-US" b="1" dirty="0">
                <a:latin typeface="Calibri" panose="020F0502020204030204" pitchFamily="34" charset="0"/>
              </a:rPr>
              <a:t>of Life</a:t>
            </a:r>
          </a:p>
          <a:p>
            <a:pPr>
              <a:spcBef>
                <a:spcPts val="0"/>
              </a:spcBef>
              <a:spcAft>
                <a:spcPts val="1800"/>
              </a:spcAft>
            </a:pPr>
            <a:r>
              <a:rPr lang="en-US" altLang="en-US" b="1" dirty="0">
                <a:latin typeface="Calibri" panose="020F0502020204030204" pitchFamily="34" charset="0"/>
              </a:rPr>
              <a:t>Revelation 19:13b </a:t>
            </a:r>
            <a:r>
              <a:rPr lang="en-US" altLang="en-US" dirty="0">
                <a:latin typeface="Calibri" panose="020F0502020204030204" pitchFamily="34" charset="0"/>
              </a:rPr>
              <a:t>– </a:t>
            </a:r>
            <a:r>
              <a:rPr lang="en-US" altLang="en-US" b="1" u="sng" dirty="0">
                <a:solidFill>
                  <a:srgbClr val="CC00CC"/>
                </a:solidFill>
                <a:latin typeface="Calibri" panose="020F0502020204030204" pitchFamily="34" charset="0"/>
              </a:rPr>
              <a:t>The Word </a:t>
            </a:r>
            <a:r>
              <a:rPr lang="en-US" altLang="en-US" b="1" dirty="0">
                <a:latin typeface="Calibri" panose="020F0502020204030204" pitchFamily="34" charset="0"/>
              </a:rPr>
              <a:t>of God </a:t>
            </a:r>
          </a:p>
        </p:txBody>
      </p:sp>
      <p:sp>
        <p:nvSpPr>
          <p:cNvPr id="2" name="Rectangle 1"/>
          <p:cNvSpPr/>
          <p:nvPr/>
        </p:nvSpPr>
        <p:spPr>
          <a:xfrm>
            <a:off x="342900" y="228600"/>
            <a:ext cx="8458200" cy="615553"/>
          </a:xfrm>
          <a:prstGeom prst="rect">
            <a:avLst/>
          </a:prstGeom>
        </p:spPr>
        <p:txBody>
          <a:bodyPr wrap="square">
            <a:spAutoFit/>
          </a:bodyPr>
          <a:lstStyle/>
          <a:p>
            <a:pPr lvl="0" algn="ctr">
              <a:spcBef>
                <a:spcPts val="600"/>
              </a:spcBef>
              <a:spcAft>
                <a:spcPts val="600"/>
              </a:spcAft>
            </a:pPr>
            <a:r>
              <a:rPr lang="en-US" altLang="en-US" sz="3400" b="1" dirty="0">
                <a:solidFill>
                  <a:srgbClr val="3333CC"/>
                </a:solidFill>
                <a:latin typeface="Calibri" panose="020F0502020204030204" pitchFamily="34" charset="0"/>
              </a:rPr>
              <a:t>Christ </a:t>
            </a:r>
            <a:r>
              <a:rPr lang="en-US" altLang="en-US" sz="3400" b="1" i="1" dirty="0">
                <a:solidFill>
                  <a:srgbClr val="3333CC"/>
                </a:solidFill>
                <a:latin typeface="Calibri" panose="020F0502020204030204" pitchFamily="34" charset="0"/>
              </a:rPr>
              <a:t>“</a:t>
            </a:r>
            <a:r>
              <a:rPr lang="en-US" altLang="en-US" sz="3400" b="1" i="1" u="sng" dirty="0">
                <a:solidFill>
                  <a:srgbClr val="3333CC"/>
                </a:solidFill>
                <a:latin typeface="Calibri" panose="020F0502020204030204" pitchFamily="34" charset="0"/>
              </a:rPr>
              <a:t>the Word</a:t>
            </a:r>
            <a:r>
              <a:rPr lang="en-US" altLang="en-US" sz="3400" b="1" i="1" dirty="0">
                <a:solidFill>
                  <a:srgbClr val="3333CC"/>
                </a:solidFill>
                <a:latin typeface="Calibri" panose="020F0502020204030204" pitchFamily="34" charset="0"/>
              </a:rPr>
              <a:t>”</a:t>
            </a:r>
            <a:r>
              <a:rPr lang="en-US" altLang="en-US" sz="3400" b="1" dirty="0">
                <a:solidFill>
                  <a:srgbClr val="3333CC"/>
                </a:solidFill>
                <a:latin typeface="Calibri" panose="020F0502020204030204" pitchFamily="34" charset="0"/>
              </a:rPr>
              <a:t>, unique to the Apostle John</a:t>
            </a:r>
          </a:p>
        </p:txBody>
      </p:sp>
      <p:pic>
        <p:nvPicPr>
          <p:cNvPr id="5" name="Picture 4"/>
          <p:cNvPicPr>
            <a:picLocks noChangeAspect="1"/>
          </p:cNvPicPr>
          <p:nvPr/>
        </p:nvPicPr>
        <p:blipFill>
          <a:blip r:embed="rId3" cstate="email">
            <a:duotone>
              <a:prstClr val="black"/>
              <a:srgbClr val="FF00FF">
                <a:tint val="45000"/>
                <a:satMod val="400000"/>
              </a:srgbClr>
            </a:duotone>
            <a:extLst>
              <a:ext uri="{BEBA8EAE-BF5A-486C-A8C5-ECC9F3942E4B}">
                <a14:imgProps xmlns:a14="http://schemas.microsoft.com/office/drawing/2010/main">
                  <a14:imgLayer r:embed="rId4">
                    <a14:imgEffect>
                      <a14:saturation sat="150000"/>
                    </a14:imgEffect>
                  </a14:imgLayer>
                </a14:imgProps>
              </a:ext>
              <a:ext uri="{28A0092B-C50C-407E-A947-70E740481C1C}">
                <a14:useLocalDpi xmlns:a14="http://schemas.microsoft.com/office/drawing/2010/main"/>
              </a:ext>
            </a:extLst>
          </a:blip>
          <a:stretch>
            <a:fillRect/>
          </a:stretch>
        </p:blipFill>
        <p:spPr>
          <a:xfrm>
            <a:off x="1729945" y="4191000"/>
            <a:ext cx="5684110" cy="2286000"/>
          </a:xfrm>
          <a:prstGeom prst="rect">
            <a:avLst/>
          </a:prstGeom>
        </p:spPr>
      </p:pic>
    </p:spTree>
    <p:extLst>
      <p:ext uri="{BB962C8B-B14F-4D97-AF65-F5344CB8AC3E}">
        <p14:creationId xmlns:p14="http://schemas.microsoft.com/office/powerpoint/2010/main" val="3864933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25602" name="Rectangle 2"/>
          <p:cNvSpPr>
            <a:spLocks noGrp="1" noChangeArrowheads="1"/>
          </p:cNvSpPr>
          <p:nvPr>
            <p:ph type="body" idx="1"/>
          </p:nvPr>
        </p:nvSpPr>
        <p:spPr>
          <a:xfrm>
            <a:off x="723900" y="152400"/>
            <a:ext cx="7696200" cy="4953000"/>
          </a:xfrm>
        </p:spPr>
        <p:txBody>
          <a:bodyPr/>
          <a:lstStyle/>
          <a:p>
            <a:pPr marL="0" indent="0" algn="ctr">
              <a:spcBef>
                <a:spcPts val="0"/>
              </a:spcBef>
              <a:spcAft>
                <a:spcPts val="600"/>
              </a:spcAft>
              <a:buFontTx/>
              <a:buNone/>
            </a:pPr>
            <a:r>
              <a:rPr lang="en-US" altLang="en-US" sz="3600" b="1" dirty="0">
                <a:solidFill>
                  <a:schemeClr val="accent2"/>
                </a:solidFill>
                <a:latin typeface="Calibri" panose="020F0502020204030204" pitchFamily="34" charset="0"/>
              </a:rPr>
              <a:t>John 1:1</a:t>
            </a:r>
          </a:p>
          <a:p>
            <a:pPr marL="0" indent="0" algn="just">
              <a:spcBef>
                <a:spcPts val="0"/>
              </a:spcBef>
              <a:spcAft>
                <a:spcPts val="0"/>
              </a:spcAft>
              <a:buFontTx/>
              <a:buNone/>
            </a:pPr>
            <a:r>
              <a:rPr lang="en-US" altLang="en-US" dirty="0">
                <a:latin typeface="Calibri" panose="020F0502020204030204" pitchFamily="34" charset="0"/>
              </a:rPr>
              <a:t>In the beginning was the Word, and the Word was with God, and </a:t>
            </a:r>
            <a:r>
              <a:rPr lang="en-US" altLang="en-US" b="1" u="sng" dirty="0">
                <a:solidFill>
                  <a:schemeClr val="accent2"/>
                </a:solidFill>
                <a:latin typeface="Calibri" panose="020F0502020204030204" pitchFamily="34" charset="0"/>
              </a:rPr>
              <a:t>the Word</a:t>
            </a:r>
            <a:r>
              <a:rPr lang="en-US" altLang="en-US" b="1" dirty="0">
                <a:solidFill>
                  <a:schemeClr val="accent2"/>
                </a:solidFill>
                <a:latin typeface="Calibri" panose="020F0502020204030204" pitchFamily="34" charset="0"/>
              </a:rPr>
              <a:t> was God</a:t>
            </a:r>
            <a:r>
              <a:rPr lang="en-US" altLang="en-US" dirty="0">
                <a:latin typeface="Calibri" panose="020F0502020204030204" pitchFamily="34" charset="0"/>
              </a:rPr>
              <a:t>.</a:t>
            </a:r>
          </a:p>
          <a:p>
            <a:pPr marL="0" indent="0">
              <a:spcBef>
                <a:spcPts val="0"/>
              </a:spcBef>
              <a:spcAft>
                <a:spcPts val="0"/>
              </a:spcAft>
              <a:buFontTx/>
              <a:buNone/>
            </a:pPr>
            <a:endParaRPr lang="en-US" altLang="en-US" sz="3600" dirty="0">
              <a:latin typeface="Calibri" panose="020F0502020204030204" pitchFamily="34" charset="0"/>
            </a:endParaRPr>
          </a:p>
          <a:p>
            <a:pPr marL="0" indent="0" algn="ctr">
              <a:spcBef>
                <a:spcPts val="0"/>
              </a:spcBef>
              <a:spcAft>
                <a:spcPts val="600"/>
              </a:spcAft>
              <a:buFontTx/>
              <a:buNone/>
            </a:pPr>
            <a:r>
              <a:rPr lang="en-US" altLang="en-US" sz="3600" b="1" dirty="0">
                <a:solidFill>
                  <a:schemeClr val="accent2"/>
                </a:solidFill>
                <a:latin typeface="Calibri" panose="020F0502020204030204" pitchFamily="34" charset="0"/>
              </a:rPr>
              <a:t>John 1:14</a:t>
            </a:r>
          </a:p>
          <a:p>
            <a:pPr marL="0" indent="0" algn="just">
              <a:spcBef>
                <a:spcPts val="0"/>
              </a:spcBef>
              <a:spcAft>
                <a:spcPts val="0"/>
              </a:spcAft>
              <a:buFontTx/>
              <a:buNone/>
            </a:pPr>
            <a:r>
              <a:rPr lang="en-US" altLang="en-US" dirty="0">
                <a:latin typeface="Calibri" panose="020F0502020204030204" pitchFamily="34" charset="0"/>
              </a:rPr>
              <a:t>And </a:t>
            </a:r>
            <a:r>
              <a:rPr lang="en-US" altLang="en-US" b="1" u="sng" dirty="0">
                <a:solidFill>
                  <a:schemeClr val="accent2"/>
                </a:solidFill>
                <a:latin typeface="Calibri" panose="020F0502020204030204" pitchFamily="34" charset="0"/>
              </a:rPr>
              <a:t>the Word</a:t>
            </a:r>
            <a:r>
              <a:rPr lang="en-US" altLang="en-US" b="1" dirty="0">
                <a:solidFill>
                  <a:schemeClr val="accent2"/>
                </a:solidFill>
                <a:latin typeface="Calibri" panose="020F0502020204030204" pitchFamily="34" charset="0"/>
              </a:rPr>
              <a:t> became flesh</a:t>
            </a:r>
            <a:r>
              <a:rPr lang="en-US" altLang="en-US" dirty="0">
                <a:latin typeface="Calibri" panose="020F0502020204030204" pitchFamily="34" charset="0"/>
              </a:rPr>
              <a:t>, and dwelt among us, and we saw His glory, glory as of the only begotten from the Father, full of grace and truth.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25602" name="Rectangle 2"/>
          <p:cNvSpPr>
            <a:spLocks noGrp="1" noChangeArrowheads="1"/>
          </p:cNvSpPr>
          <p:nvPr>
            <p:ph type="body" idx="1"/>
          </p:nvPr>
        </p:nvSpPr>
        <p:spPr>
          <a:xfrm>
            <a:off x="762000" y="152400"/>
            <a:ext cx="7620000" cy="4495800"/>
          </a:xfrm>
        </p:spPr>
        <p:txBody>
          <a:bodyPr/>
          <a:lstStyle/>
          <a:p>
            <a:pPr marL="0" indent="0" algn="ctr">
              <a:spcBef>
                <a:spcPts val="0"/>
              </a:spcBef>
              <a:spcAft>
                <a:spcPts val="600"/>
              </a:spcAft>
              <a:buFontTx/>
              <a:buNone/>
            </a:pPr>
            <a:r>
              <a:rPr lang="en-US" altLang="en-US" sz="3600" b="1" dirty="0">
                <a:solidFill>
                  <a:schemeClr val="accent2"/>
                </a:solidFill>
                <a:latin typeface="Calibri" panose="020F0502020204030204" pitchFamily="34" charset="0"/>
              </a:rPr>
              <a:t>1 John 1:1</a:t>
            </a:r>
          </a:p>
          <a:p>
            <a:pPr marL="0" indent="0" algn="just">
              <a:spcBef>
                <a:spcPts val="0"/>
              </a:spcBef>
              <a:spcAft>
                <a:spcPts val="0"/>
              </a:spcAft>
              <a:buFontTx/>
              <a:buNone/>
            </a:pPr>
            <a:r>
              <a:rPr lang="en-US" altLang="en-US" dirty="0">
                <a:latin typeface="Calibri" panose="020F0502020204030204" pitchFamily="34" charset="0"/>
              </a:rPr>
              <a:t>What was from the beginning, what we have heard, what we have seen with our eyes, what we have looked at and touched with our hands, concerning </a:t>
            </a:r>
            <a:r>
              <a:rPr lang="en-US" altLang="en-US" b="1" u="sng" dirty="0">
                <a:solidFill>
                  <a:schemeClr val="accent2"/>
                </a:solidFill>
                <a:latin typeface="Calibri" panose="020F0502020204030204" pitchFamily="34" charset="0"/>
              </a:rPr>
              <a:t>the Word</a:t>
            </a:r>
            <a:r>
              <a:rPr lang="en-US" altLang="en-US" b="1" dirty="0">
                <a:solidFill>
                  <a:schemeClr val="accent2"/>
                </a:solidFill>
                <a:latin typeface="Calibri" panose="020F0502020204030204" pitchFamily="34" charset="0"/>
              </a:rPr>
              <a:t> of Life</a:t>
            </a:r>
            <a:r>
              <a:rPr lang="en-US" altLang="en-US" dirty="0">
                <a:latin typeface="Calibri" panose="020F0502020204030204" pitchFamily="34" charset="0"/>
              </a:rPr>
              <a:t>—</a:t>
            </a:r>
          </a:p>
          <a:p>
            <a:pPr marL="0" indent="0">
              <a:spcBef>
                <a:spcPts val="0"/>
              </a:spcBef>
              <a:spcAft>
                <a:spcPts val="0"/>
              </a:spcAft>
              <a:buFontTx/>
              <a:buNone/>
            </a:pPr>
            <a:endParaRPr lang="en-US" altLang="en-US" sz="2800" dirty="0">
              <a:latin typeface="Calibri" panose="020F0502020204030204" pitchFamily="34" charset="0"/>
            </a:endParaRPr>
          </a:p>
          <a:p>
            <a:pPr marL="0" indent="0" algn="ctr">
              <a:spcBef>
                <a:spcPts val="0"/>
              </a:spcBef>
              <a:spcAft>
                <a:spcPts val="600"/>
              </a:spcAft>
              <a:buNone/>
            </a:pPr>
            <a:r>
              <a:rPr lang="en-US" altLang="en-US" sz="3600" b="1" dirty="0">
                <a:solidFill>
                  <a:schemeClr val="accent2"/>
                </a:solidFill>
                <a:latin typeface="Calibri" panose="020F0502020204030204" pitchFamily="34" charset="0"/>
              </a:rPr>
              <a:t>Revelation 19:13b</a:t>
            </a:r>
          </a:p>
          <a:p>
            <a:pPr marL="0" indent="0">
              <a:spcBef>
                <a:spcPts val="0"/>
              </a:spcBef>
              <a:spcAft>
                <a:spcPts val="0"/>
              </a:spcAft>
              <a:buFontTx/>
              <a:buNone/>
            </a:pPr>
            <a:r>
              <a:rPr lang="en-US" altLang="en-US" dirty="0">
                <a:latin typeface="Calibri" panose="020F0502020204030204" pitchFamily="34" charset="0"/>
              </a:rPr>
              <a:t>…and His name is called, </a:t>
            </a:r>
            <a:r>
              <a:rPr lang="en-US" altLang="en-US" b="1" u="sng" dirty="0">
                <a:solidFill>
                  <a:schemeClr val="accent2"/>
                </a:solidFill>
                <a:latin typeface="Calibri" panose="020F0502020204030204" pitchFamily="34" charset="0"/>
              </a:rPr>
              <a:t>The Word</a:t>
            </a:r>
            <a:r>
              <a:rPr lang="en-US" altLang="en-US" b="1" dirty="0">
                <a:solidFill>
                  <a:schemeClr val="accent2"/>
                </a:solidFill>
                <a:latin typeface="Calibri" panose="020F0502020204030204" pitchFamily="34" charset="0"/>
              </a:rPr>
              <a:t> of God</a:t>
            </a:r>
            <a:r>
              <a:rPr lang="en-US" altLang="en-US" dirty="0">
                <a:latin typeface="Calibri" panose="020F0502020204030204" pitchFamily="34" charset="0"/>
              </a:rPr>
              <a:t>. </a:t>
            </a:r>
          </a:p>
        </p:txBody>
      </p:sp>
    </p:spTree>
    <p:extLst>
      <p:ext uri="{BB962C8B-B14F-4D97-AF65-F5344CB8AC3E}">
        <p14:creationId xmlns:p14="http://schemas.microsoft.com/office/powerpoint/2010/main" val="2447648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8"/>
          <p:cNvSpPr txBox="1">
            <a:spLocks noChangeArrowheads="1"/>
          </p:cNvSpPr>
          <p:nvPr/>
        </p:nvSpPr>
        <p:spPr bwMode="auto">
          <a:xfrm>
            <a:off x="304800" y="228600"/>
            <a:ext cx="8534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b="1" dirty="0">
                <a:solidFill>
                  <a:srgbClr val="3333CC"/>
                </a:solidFill>
                <a:latin typeface="Calibri" panose="020F0502020204030204" pitchFamily="34" charset="0"/>
              </a:rPr>
              <a:t>5 Preliminary Observations</a:t>
            </a:r>
          </a:p>
        </p:txBody>
      </p:sp>
      <p:sp>
        <p:nvSpPr>
          <p:cNvPr id="4" name="Text Box 1028"/>
          <p:cNvSpPr txBox="1">
            <a:spLocks noChangeArrowheads="1"/>
          </p:cNvSpPr>
          <p:nvPr/>
        </p:nvSpPr>
        <p:spPr bwMode="auto">
          <a:xfrm>
            <a:off x="304800" y="1143000"/>
            <a:ext cx="853440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1963" indent="-461963">
              <a:spcBef>
                <a:spcPct val="50000"/>
              </a:spcBef>
              <a:buFont typeface="+mj-lt"/>
              <a:buAutoNum type="arabicPeriod"/>
            </a:pPr>
            <a:r>
              <a:rPr lang="en-US" altLang="en-US" sz="3200" b="1" dirty="0">
                <a:solidFill>
                  <a:srgbClr val="3333CC"/>
                </a:solidFill>
                <a:latin typeface="Calibri" panose="020F0502020204030204" pitchFamily="34" charset="0"/>
              </a:rPr>
              <a:t>John’s Use of Chiasm (Chiasmus).</a:t>
            </a:r>
          </a:p>
          <a:p>
            <a:pPr marL="461963" indent="-461963">
              <a:spcBef>
                <a:spcPct val="50000"/>
              </a:spcBef>
              <a:buFont typeface="+mj-lt"/>
              <a:buAutoNum type="arabicPeriod"/>
            </a:pPr>
            <a:r>
              <a:rPr lang="en-US" altLang="en-US" sz="3200" b="1" dirty="0">
                <a:solidFill>
                  <a:srgbClr val="3333CC"/>
                </a:solidFill>
                <a:latin typeface="Calibri" panose="020F0502020204030204" pitchFamily="34" charset="0"/>
              </a:rPr>
              <a:t>John’s Use of Old Testament References.</a:t>
            </a:r>
          </a:p>
          <a:p>
            <a:pPr marL="461963" indent="-461963">
              <a:spcBef>
                <a:spcPct val="50000"/>
              </a:spcBef>
              <a:buFont typeface="+mj-lt"/>
              <a:buAutoNum type="arabicPeriod"/>
            </a:pPr>
            <a:r>
              <a:rPr lang="en-US" altLang="en-US" sz="3200" b="1" dirty="0">
                <a:solidFill>
                  <a:srgbClr val="3333CC"/>
                </a:solidFill>
                <a:latin typeface="Calibri" panose="020F0502020204030204" pitchFamily="34" charset="0"/>
              </a:rPr>
              <a:t>John’s Unique Use of the phrase, “the Word” as a title for Christ.</a:t>
            </a:r>
          </a:p>
          <a:p>
            <a:pPr marL="461963" indent="-461963">
              <a:spcBef>
                <a:spcPct val="50000"/>
              </a:spcBef>
              <a:buFont typeface="+mj-lt"/>
              <a:buAutoNum type="arabicPeriod"/>
            </a:pPr>
            <a:r>
              <a:rPr lang="en-US" altLang="en-US" sz="3200" b="1" dirty="0">
                <a:solidFill>
                  <a:srgbClr val="3333CC"/>
                </a:solidFill>
                <a:highlight>
                  <a:srgbClr val="FFCCFF"/>
                </a:highlight>
                <a:latin typeface="Calibri" panose="020F0502020204030204" pitchFamily="34" charset="0"/>
              </a:rPr>
              <a:t>John Shared Words and Names in His Writings.</a:t>
            </a:r>
          </a:p>
          <a:p>
            <a:pPr marL="461963" indent="-461963">
              <a:spcBef>
                <a:spcPct val="50000"/>
              </a:spcBef>
              <a:buFont typeface="+mj-lt"/>
              <a:buAutoNum type="arabicPeriod"/>
            </a:pPr>
            <a:r>
              <a:rPr lang="en-US" altLang="en-US" sz="3200" b="1" dirty="0">
                <a:solidFill>
                  <a:srgbClr val="3333CC"/>
                </a:solidFill>
                <a:latin typeface="Calibri" panose="020F0502020204030204" pitchFamily="34" charset="0"/>
              </a:rPr>
              <a:t>John’s Stated Purpose for His Gospel.</a:t>
            </a:r>
          </a:p>
        </p:txBody>
      </p:sp>
    </p:spTree>
    <p:extLst>
      <p:ext uri="{BB962C8B-B14F-4D97-AF65-F5344CB8AC3E}">
        <p14:creationId xmlns:p14="http://schemas.microsoft.com/office/powerpoint/2010/main" val="3664499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228600"/>
            <a:ext cx="7772400" cy="1143000"/>
          </a:xfrm>
        </p:spPr>
        <p:txBody>
          <a:bodyPr/>
          <a:lstStyle/>
          <a:p>
            <a:r>
              <a:rPr lang="en-US" altLang="en-US" sz="3600" b="1" dirty="0">
                <a:solidFill>
                  <a:schemeClr val="accent2"/>
                </a:solidFill>
                <a:cs typeface="Times New Roman" panose="02020603050405020304" pitchFamily="18" charset="0"/>
              </a:rPr>
              <a:t>Beholding the Lord through His Word</a:t>
            </a:r>
          </a:p>
        </p:txBody>
      </p:sp>
      <p:sp>
        <p:nvSpPr>
          <p:cNvPr id="3077" name="Text Box 5"/>
          <p:cNvSpPr txBox="1">
            <a:spLocks noChangeArrowheads="1"/>
          </p:cNvSpPr>
          <p:nvPr/>
        </p:nvSpPr>
        <p:spPr bwMode="auto">
          <a:xfrm>
            <a:off x="2171700" y="5105400"/>
            <a:ext cx="4800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Seeing</a:t>
            </a:r>
          </a:p>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the Living Word of God</a:t>
            </a:r>
          </a:p>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in the written word of God</a:t>
            </a:r>
            <a:endParaRPr lang="en-US" altLang="en-US" sz="3200" b="1" dirty="0">
              <a:solidFill>
                <a:schemeClr val="accent2"/>
              </a:solidFill>
              <a:latin typeface="Calibri" panose="020F0502020204030204" pitchFamily="34" charset="0"/>
              <a:cs typeface="Calibri" panose="020F0502020204030204" pitchFamily="34" charset="0"/>
            </a:endParaRPr>
          </a:p>
        </p:txBody>
      </p:sp>
      <p:pic>
        <p:nvPicPr>
          <p:cNvPr id="3081" name="Picture 9" descr="Bible_Light on it_cropp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312860"/>
            <a:ext cx="4114800" cy="272355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082" name="Picture 10" descr="Identification Truths Picture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00600" y="2286000"/>
            <a:ext cx="4114800" cy="270034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099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409700" y="228600"/>
            <a:ext cx="6324600" cy="1143000"/>
          </a:xfrm>
        </p:spPr>
        <p:txBody>
          <a:bodyPr/>
          <a:lstStyle/>
          <a:p>
            <a:r>
              <a:rPr lang="en-US" altLang="en-US" sz="3600" b="1" dirty="0">
                <a:solidFill>
                  <a:schemeClr val="accent2"/>
                </a:solidFill>
                <a:latin typeface="Calibri" panose="020F0502020204030204" pitchFamily="34" charset="0"/>
              </a:rPr>
              <a:t>John shared words and names like a baton, in his writings</a:t>
            </a:r>
          </a:p>
        </p:txBody>
      </p:sp>
      <p:pic>
        <p:nvPicPr>
          <p:cNvPr id="44036" name="Picture 4" descr="http://homepage.eircom.net/~shercockac/images/2005/Track%20&amp;%20Field%202005/National%20League/Round%201/Relay-1st-chang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00200"/>
            <a:ext cx="3657600" cy="28543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4043" name="Picture 11" descr="http://www.physical-education.pomona.edu/images/actionphotos/womens/trackfield/relay-200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00600" y="1600200"/>
            <a:ext cx="3657600" cy="2855913"/>
          </a:xfrm>
          <a:prstGeom prst="rect">
            <a:avLst/>
          </a:prstGeom>
          <a:noFill/>
          <a:extLst>
            <a:ext uri="{909E8E84-426E-40DD-AFC4-6F175D3DCCD1}">
              <a14:hiddenFill xmlns:a14="http://schemas.microsoft.com/office/drawing/2010/main">
                <a:solidFill>
                  <a:srgbClr val="FFFFFF"/>
                </a:solidFill>
              </a14:hiddenFill>
            </a:ext>
          </a:extLst>
        </p:spPr>
      </p:pic>
      <p:pic>
        <p:nvPicPr>
          <p:cNvPr id="44044" name="Picture 12" descr="http://www.equipmentbag.com/images/BASE/BTN.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57600" y="3962400"/>
            <a:ext cx="1804988" cy="18526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4045" name="Text Box 13"/>
          <p:cNvSpPr txBox="1">
            <a:spLocks noChangeArrowheads="1"/>
          </p:cNvSpPr>
          <p:nvPr/>
        </p:nvSpPr>
        <p:spPr bwMode="auto">
          <a:xfrm>
            <a:off x="685800" y="4648200"/>
            <a:ext cx="29718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dirty="0">
                <a:latin typeface="Calibri" panose="020F0502020204030204" pitchFamily="34" charset="0"/>
              </a:rPr>
              <a:t>Passing </a:t>
            </a:r>
            <a:r>
              <a:rPr lang="en-US" altLang="en-US" sz="3200" b="1" u="sng" dirty="0">
                <a:solidFill>
                  <a:schemeClr val="accent2"/>
                </a:solidFill>
                <a:latin typeface="Calibri" panose="020F0502020204030204" pitchFamily="34" charset="0"/>
                <a:ea typeface="+mj-ea"/>
                <a:cs typeface="+mj-cs"/>
              </a:rPr>
              <a:t>words</a:t>
            </a:r>
            <a:r>
              <a:rPr lang="en-US" altLang="en-US" sz="3200" dirty="0">
                <a:latin typeface="Calibri" panose="020F0502020204030204" pitchFamily="34" charset="0"/>
              </a:rPr>
              <a:t> from book                to book</a:t>
            </a:r>
          </a:p>
        </p:txBody>
      </p:sp>
      <p:sp>
        <p:nvSpPr>
          <p:cNvPr id="44046" name="Text Box 14"/>
          <p:cNvSpPr txBox="1">
            <a:spLocks noChangeArrowheads="1"/>
          </p:cNvSpPr>
          <p:nvPr/>
        </p:nvSpPr>
        <p:spPr bwMode="auto">
          <a:xfrm>
            <a:off x="5486400" y="4648200"/>
            <a:ext cx="2971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dirty="0">
                <a:latin typeface="Calibri" panose="020F0502020204030204" pitchFamily="34" charset="0"/>
              </a:rPr>
              <a:t>Passing </a:t>
            </a:r>
            <a:r>
              <a:rPr lang="en-US" altLang="en-US" sz="3200" b="1" u="sng" dirty="0">
                <a:solidFill>
                  <a:schemeClr val="accent2"/>
                </a:solidFill>
                <a:latin typeface="Calibri" panose="020F0502020204030204" pitchFamily="34" charset="0"/>
                <a:ea typeface="+mj-ea"/>
                <a:cs typeface="+mj-cs"/>
              </a:rPr>
              <a:t>names</a:t>
            </a:r>
            <a:r>
              <a:rPr lang="en-US" altLang="en-US" sz="3200" dirty="0">
                <a:latin typeface="Calibri" panose="020F0502020204030204" pitchFamily="34" charset="0"/>
              </a:rPr>
              <a:t> from verse to verse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8"/>
          <p:cNvSpPr txBox="1">
            <a:spLocks noChangeArrowheads="1"/>
          </p:cNvSpPr>
          <p:nvPr/>
        </p:nvSpPr>
        <p:spPr bwMode="auto">
          <a:xfrm>
            <a:off x="304800" y="228600"/>
            <a:ext cx="8534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b="1" dirty="0">
                <a:solidFill>
                  <a:srgbClr val="3333CC"/>
                </a:solidFill>
                <a:latin typeface="Calibri" panose="020F0502020204030204" pitchFamily="34" charset="0"/>
              </a:rPr>
              <a:t>5 Preliminary Observations</a:t>
            </a:r>
          </a:p>
        </p:txBody>
      </p:sp>
      <p:sp>
        <p:nvSpPr>
          <p:cNvPr id="4" name="Text Box 1028"/>
          <p:cNvSpPr txBox="1">
            <a:spLocks noChangeArrowheads="1"/>
          </p:cNvSpPr>
          <p:nvPr/>
        </p:nvSpPr>
        <p:spPr bwMode="auto">
          <a:xfrm>
            <a:off x="304800" y="1143000"/>
            <a:ext cx="853440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1963" indent="-461963">
              <a:spcBef>
                <a:spcPct val="50000"/>
              </a:spcBef>
              <a:buFont typeface="+mj-lt"/>
              <a:buAutoNum type="arabicPeriod"/>
            </a:pPr>
            <a:r>
              <a:rPr lang="en-US" altLang="en-US" sz="3200" b="1" dirty="0">
                <a:solidFill>
                  <a:srgbClr val="3333CC"/>
                </a:solidFill>
                <a:latin typeface="Calibri" panose="020F0502020204030204" pitchFamily="34" charset="0"/>
              </a:rPr>
              <a:t>John’s Use of Chiasm (Chiasmus).</a:t>
            </a:r>
          </a:p>
          <a:p>
            <a:pPr marL="461963" indent="-461963">
              <a:spcBef>
                <a:spcPct val="50000"/>
              </a:spcBef>
              <a:buFont typeface="+mj-lt"/>
              <a:buAutoNum type="arabicPeriod"/>
            </a:pPr>
            <a:r>
              <a:rPr lang="en-US" altLang="en-US" sz="3200" b="1" dirty="0">
                <a:solidFill>
                  <a:srgbClr val="3333CC"/>
                </a:solidFill>
                <a:latin typeface="Calibri" panose="020F0502020204030204" pitchFamily="34" charset="0"/>
              </a:rPr>
              <a:t>John’s Use of Old Testament References.</a:t>
            </a:r>
          </a:p>
          <a:p>
            <a:pPr marL="461963" indent="-461963">
              <a:spcBef>
                <a:spcPct val="50000"/>
              </a:spcBef>
              <a:buFont typeface="+mj-lt"/>
              <a:buAutoNum type="arabicPeriod"/>
            </a:pPr>
            <a:r>
              <a:rPr lang="en-US" altLang="en-US" sz="3200" b="1" dirty="0">
                <a:solidFill>
                  <a:srgbClr val="3333CC"/>
                </a:solidFill>
                <a:latin typeface="Calibri" panose="020F0502020204030204" pitchFamily="34" charset="0"/>
              </a:rPr>
              <a:t>John’s Unique Use of the phrase, “the Word” as a title for Christ.</a:t>
            </a:r>
          </a:p>
          <a:p>
            <a:pPr marL="461963" indent="-461963">
              <a:spcBef>
                <a:spcPct val="50000"/>
              </a:spcBef>
              <a:buFont typeface="+mj-lt"/>
              <a:buAutoNum type="arabicPeriod"/>
            </a:pPr>
            <a:r>
              <a:rPr lang="en-US" altLang="en-US" sz="3200" b="1" dirty="0">
                <a:solidFill>
                  <a:srgbClr val="3333CC"/>
                </a:solidFill>
                <a:latin typeface="Calibri" panose="020F0502020204030204" pitchFamily="34" charset="0"/>
              </a:rPr>
              <a:t>John Shared Words and Names in His Writings.</a:t>
            </a:r>
          </a:p>
          <a:p>
            <a:pPr marL="461963" indent="-461963">
              <a:spcBef>
                <a:spcPct val="50000"/>
              </a:spcBef>
              <a:buFont typeface="+mj-lt"/>
              <a:buAutoNum type="arabicPeriod"/>
            </a:pPr>
            <a:r>
              <a:rPr lang="en-US" altLang="en-US" sz="3200" b="1" dirty="0">
                <a:solidFill>
                  <a:srgbClr val="3333CC"/>
                </a:solidFill>
                <a:highlight>
                  <a:srgbClr val="FFCCFF"/>
                </a:highlight>
                <a:latin typeface="Calibri" panose="020F0502020204030204" pitchFamily="34" charset="0"/>
              </a:rPr>
              <a:t>John’s Stated Purpose for His Gospel.</a:t>
            </a:r>
          </a:p>
        </p:txBody>
      </p:sp>
    </p:spTree>
    <p:extLst>
      <p:ext uri="{BB962C8B-B14F-4D97-AF65-F5344CB8AC3E}">
        <p14:creationId xmlns:p14="http://schemas.microsoft.com/office/powerpoint/2010/main" val="2859795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7368" y="45426"/>
            <a:ext cx="8669263" cy="6767147"/>
          </a:xfrm>
          <a:prstGeom prst="rect">
            <a:avLst/>
          </a:prstGeom>
        </p:spPr>
      </p:pic>
    </p:spTree>
    <p:extLst>
      <p:ext uri="{BB962C8B-B14F-4D97-AF65-F5344CB8AC3E}">
        <p14:creationId xmlns:p14="http://schemas.microsoft.com/office/powerpoint/2010/main" val="3808036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7170" name="Rectangle 2"/>
          <p:cNvSpPr>
            <a:spLocks noGrp="1" noChangeArrowheads="1"/>
          </p:cNvSpPr>
          <p:nvPr>
            <p:ph type="body" idx="1"/>
          </p:nvPr>
        </p:nvSpPr>
        <p:spPr>
          <a:xfrm>
            <a:off x="228600" y="228600"/>
            <a:ext cx="8686800" cy="3581400"/>
          </a:xfrm>
        </p:spPr>
        <p:txBody>
          <a:bodyPr/>
          <a:lstStyle/>
          <a:p>
            <a:pPr marL="0" indent="0" algn="ctr">
              <a:lnSpc>
                <a:spcPct val="90000"/>
              </a:lnSpc>
              <a:buFontTx/>
              <a:buNone/>
            </a:pPr>
            <a:r>
              <a:rPr lang="en-US" altLang="en-US" sz="4000" b="1" dirty="0">
                <a:solidFill>
                  <a:schemeClr val="accent2"/>
                </a:solidFill>
                <a:latin typeface="Calibri" panose="020F0502020204030204" pitchFamily="34" charset="0"/>
              </a:rPr>
              <a:t>John 20:30-31</a:t>
            </a:r>
          </a:p>
          <a:p>
            <a:pPr marL="0" indent="0" algn="just">
              <a:lnSpc>
                <a:spcPct val="90000"/>
              </a:lnSpc>
              <a:buFontTx/>
              <a:buNone/>
            </a:pPr>
            <a:r>
              <a:rPr lang="en-US" altLang="en-US" sz="3600" baseline="30000" dirty="0">
                <a:latin typeface="Calibri" panose="020F0502020204030204" pitchFamily="34" charset="0"/>
              </a:rPr>
              <a:t>30 </a:t>
            </a:r>
            <a:r>
              <a:rPr lang="en-US" altLang="en-US" sz="3600" dirty="0">
                <a:latin typeface="Calibri" panose="020F0502020204030204" pitchFamily="34" charset="0"/>
              </a:rPr>
              <a:t>Therefore many other signs Jesus also performed in the presence of the disciples, which are not written in this book; </a:t>
            </a:r>
            <a:r>
              <a:rPr lang="en-US" altLang="en-US" sz="3600" baseline="30000" dirty="0">
                <a:latin typeface="Calibri" panose="020F0502020204030204" pitchFamily="34" charset="0"/>
              </a:rPr>
              <a:t>31</a:t>
            </a:r>
            <a:r>
              <a:rPr lang="en-US" altLang="en-US" sz="3600" dirty="0">
                <a:latin typeface="Calibri" panose="020F0502020204030204" pitchFamily="34" charset="0"/>
              </a:rPr>
              <a:t> but these have been written so that </a:t>
            </a:r>
            <a:r>
              <a:rPr lang="en-US" altLang="en-US" sz="3600" b="1" u="sng" dirty="0">
                <a:solidFill>
                  <a:schemeClr val="accent2"/>
                </a:solidFill>
                <a:latin typeface="Calibri" panose="020F0502020204030204" pitchFamily="34" charset="0"/>
              </a:rPr>
              <a:t>you may believe</a:t>
            </a:r>
            <a:r>
              <a:rPr lang="en-US" altLang="en-US" sz="3600" dirty="0">
                <a:latin typeface="Calibri" panose="020F0502020204030204" pitchFamily="34" charset="0"/>
              </a:rPr>
              <a:t> that Jesus is the Christ, the Son of God; and that </a:t>
            </a:r>
            <a:r>
              <a:rPr lang="en-US" altLang="en-US" sz="3600" b="1" u="sng" dirty="0">
                <a:solidFill>
                  <a:schemeClr val="accent2"/>
                </a:solidFill>
                <a:latin typeface="Calibri" panose="020F0502020204030204" pitchFamily="34" charset="0"/>
              </a:rPr>
              <a:t>believing</a:t>
            </a:r>
            <a:r>
              <a:rPr lang="en-US" altLang="en-US" sz="3600" dirty="0">
                <a:latin typeface="Calibri" panose="020F0502020204030204" pitchFamily="34" charset="0"/>
              </a:rPr>
              <a:t> you may have life in His name.</a:t>
            </a:r>
          </a:p>
        </p:txBody>
      </p:sp>
      <p:sp>
        <p:nvSpPr>
          <p:cNvPr id="7172" name="Text Box 4"/>
          <p:cNvSpPr txBox="1">
            <a:spLocks noChangeArrowheads="1"/>
          </p:cNvSpPr>
          <p:nvPr/>
        </p:nvSpPr>
        <p:spPr bwMode="auto">
          <a:xfrm>
            <a:off x="8763000" y="6396038"/>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chemeClr val="accent2"/>
                </a:solidFill>
                <a:latin typeface="Calibri" panose="020F0502020204030204" pitchFamily="34" charset="0"/>
              </a:rPr>
              <a:t>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914400" y="1143000"/>
            <a:ext cx="7315200" cy="2743200"/>
          </a:xfrm>
        </p:spPr>
        <p:txBody>
          <a:bodyPr/>
          <a:lstStyle/>
          <a:p>
            <a:pPr marL="0" indent="0" algn="ctr">
              <a:lnSpc>
                <a:spcPct val="90000"/>
              </a:lnSpc>
              <a:buFontTx/>
              <a:buNone/>
            </a:pPr>
            <a:endParaRPr lang="en-US" altLang="en-US" sz="1200" dirty="0">
              <a:solidFill>
                <a:schemeClr val="accent2"/>
              </a:solidFill>
              <a:latin typeface="Calibri" panose="020F0502020204030204" pitchFamily="34" charset="0"/>
            </a:endParaRPr>
          </a:p>
          <a:p>
            <a:pPr marL="0" indent="0">
              <a:spcBef>
                <a:spcPts val="0"/>
              </a:spcBef>
              <a:spcAft>
                <a:spcPts val="3600"/>
              </a:spcAft>
              <a:buFontTx/>
              <a:buNone/>
            </a:pPr>
            <a:r>
              <a:rPr lang="en-US" altLang="en-US" b="1" dirty="0">
                <a:latin typeface="Calibri" panose="020F0502020204030204" pitchFamily="34" charset="0"/>
              </a:rPr>
              <a:t>John 1:1-5 – </a:t>
            </a:r>
            <a:r>
              <a:rPr lang="en-US" altLang="en-US" dirty="0">
                <a:latin typeface="Calibri" panose="020F0502020204030204" pitchFamily="34" charset="0"/>
              </a:rPr>
              <a:t>The deity of Jesus Christ </a:t>
            </a:r>
          </a:p>
          <a:p>
            <a:pPr marL="0" indent="0">
              <a:spcBef>
                <a:spcPts val="0"/>
              </a:spcBef>
              <a:spcAft>
                <a:spcPts val="3600"/>
              </a:spcAft>
              <a:buFontTx/>
              <a:buNone/>
            </a:pPr>
            <a:r>
              <a:rPr lang="en-US" altLang="en-US" b="1" dirty="0">
                <a:latin typeface="Calibri" panose="020F0502020204030204" pitchFamily="34" charset="0"/>
              </a:rPr>
              <a:t>John 1:6-13 – </a:t>
            </a:r>
            <a:r>
              <a:rPr lang="en-US" altLang="en-US" dirty="0">
                <a:latin typeface="Calibri" panose="020F0502020204030204" pitchFamily="34" charset="0"/>
              </a:rPr>
              <a:t>John the Baptist as a witness</a:t>
            </a:r>
          </a:p>
          <a:p>
            <a:pPr marL="0" indent="0">
              <a:spcBef>
                <a:spcPts val="0"/>
              </a:spcBef>
              <a:spcAft>
                <a:spcPts val="3600"/>
              </a:spcAft>
              <a:buFontTx/>
              <a:buNone/>
            </a:pPr>
            <a:r>
              <a:rPr lang="en-US" altLang="en-US" b="1" dirty="0">
                <a:latin typeface="Calibri" panose="020F0502020204030204" pitchFamily="34" charset="0"/>
              </a:rPr>
              <a:t>John 1:14-18 – </a:t>
            </a:r>
            <a:r>
              <a:rPr lang="en-US" altLang="en-US" dirty="0">
                <a:latin typeface="Calibri" panose="020F0502020204030204" pitchFamily="34" charset="0"/>
              </a:rPr>
              <a:t>The Word made flesh</a:t>
            </a:r>
          </a:p>
        </p:txBody>
      </p:sp>
      <p:sp>
        <p:nvSpPr>
          <p:cNvPr id="2" name="Rectangle 1"/>
          <p:cNvSpPr/>
          <p:nvPr/>
        </p:nvSpPr>
        <p:spPr>
          <a:xfrm>
            <a:off x="1524000" y="218182"/>
            <a:ext cx="6096000" cy="646331"/>
          </a:xfrm>
          <a:prstGeom prst="rect">
            <a:avLst/>
          </a:prstGeom>
        </p:spPr>
        <p:txBody>
          <a:bodyPr wrap="square">
            <a:spAutoFit/>
          </a:bodyPr>
          <a:lstStyle/>
          <a:p>
            <a:pPr lvl="0" algn="ctr">
              <a:spcBef>
                <a:spcPts val="0"/>
              </a:spcBef>
              <a:spcAft>
                <a:spcPts val="1200"/>
              </a:spcAft>
            </a:pPr>
            <a:r>
              <a:rPr lang="en-US" altLang="en-US" sz="3600" b="1" dirty="0">
                <a:solidFill>
                  <a:srgbClr val="3333CC"/>
                </a:solidFill>
                <a:latin typeface="Calibri" panose="020F0502020204030204" pitchFamily="34" charset="0"/>
              </a:rPr>
              <a:t>The High Points of John 1:1-18</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44311" y="3866707"/>
            <a:ext cx="4255377" cy="2743438"/>
          </a:xfrm>
          <a:prstGeom prst="rect">
            <a:avLst/>
          </a:prstGeom>
        </p:spPr>
      </p:pic>
    </p:spTree>
    <p:extLst>
      <p:ext uri="{BB962C8B-B14F-4D97-AF65-F5344CB8AC3E}">
        <p14:creationId xmlns:p14="http://schemas.microsoft.com/office/powerpoint/2010/main" val="1620795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914400" y="1143000"/>
            <a:ext cx="7315200" cy="2743200"/>
          </a:xfrm>
        </p:spPr>
        <p:txBody>
          <a:bodyPr/>
          <a:lstStyle/>
          <a:p>
            <a:pPr marL="0" indent="0" algn="ctr">
              <a:lnSpc>
                <a:spcPct val="90000"/>
              </a:lnSpc>
              <a:buFontTx/>
              <a:buNone/>
            </a:pPr>
            <a:endParaRPr lang="en-US" altLang="en-US" sz="1200" dirty="0">
              <a:solidFill>
                <a:schemeClr val="accent2"/>
              </a:solidFill>
              <a:latin typeface="Calibri" panose="020F0502020204030204" pitchFamily="34" charset="0"/>
            </a:endParaRPr>
          </a:p>
          <a:p>
            <a:pPr marL="0" indent="0">
              <a:spcBef>
                <a:spcPts val="0"/>
              </a:spcBef>
              <a:spcAft>
                <a:spcPts val="3600"/>
              </a:spcAft>
              <a:buFontTx/>
              <a:buNone/>
            </a:pPr>
            <a:r>
              <a:rPr lang="en-US" altLang="en-US" b="1" dirty="0">
                <a:highlight>
                  <a:srgbClr val="FFCCFF"/>
                </a:highlight>
                <a:latin typeface="Calibri" panose="020F0502020204030204" pitchFamily="34" charset="0"/>
              </a:rPr>
              <a:t>John 1:1-5 – The deity of Jesus Christ </a:t>
            </a:r>
          </a:p>
          <a:p>
            <a:pPr marL="0" indent="0">
              <a:spcBef>
                <a:spcPts val="0"/>
              </a:spcBef>
              <a:spcAft>
                <a:spcPts val="3600"/>
              </a:spcAft>
              <a:buFontTx/>
              <a:buNone/>
            </a:pPr>
            <a:r>
              <a:rPr lang="en-US" altLang="en-US" b="1" dirty="0">
                <a:latin typeface="Calibri" panose="020F0502020204030204" pitchFamily="34" charset="0"/>
              </a:rPr>
              <a:t>John 1:6-13 – </a:t>
            </a:r>
            <a:r>
              <a:rPr lang="en-US" altLang="en-US" dirty="0">
                <a:latin typeface="Calibri" panose="020F0502020204030204" pitchFamily="34" charset="0"/>
              </a:rPr>
              <a:t>John the Baptist as a witness</a:t>
            </a:r>
          </a:p>
          <a:p>
            <a:pPr marL="0" indent="0">
              <a:spcBef>
                <a:spcPts val="0"/>
              </a:spcBef>
              <a:spcAft>
                <a:spcPts val="3600"/>
              </a:spcAft>
              <a:buFontTx/>
              <a:buNone/>
            </a:pPr>
            <a:r>
              <a:rPr lang="en-US" altLang="en-US" b="1" dirty="0">
                <a:latin typeface="Calibri" panose="020F0502020204030204" pitchFamily="34" charset="0"/>
              </a:rPr>
              <a:t>John 1:14-18 – </a:t>
            </a:r>
            <a:r>
              <a:rPr lang="en-US" altLang="en-US" dirty="0">
                <a:latin typeface="Calibri" panose="020F0502020204030204" pitchFamily="34" charset="0"/>
              </a:rPr>
              <a:t>The Word made flesh</a:t>
            </a:r>
          </a:p>
        </p:txBody>
      </p:sp>
      <p:sp>
        <p:nvSpPr>
          <p:cNvPr id="2" name="Rectangle 1"/>
          <p:cNvSpPr/>
          <p:nvPr/>
        </p:nvSpPr>
        <p:spPr>
          <a:xfrm>
            <a:off x="1524000" y="218182"/>
            <a:ext cx="6096000" cy="646331"/>
          </a:xfrm>
          <a:prstGeom prst="rect">
            <a:avLst/>
          </a:prstGeom>
        </p:spPr>
        <p:txBody>
          <a:bodyPr wrap="square">
            <a:spAutoFit/>
          </a:bodyPr>
          <a:lstStyle/>
          <a:p>
            <a:pPr lvl="0" algn="ctr">
              <a:spcBef>
                <a:spcPts val="0"/>
              </a:spcBef>
              <a:spcAft>
                <a:spcPts val="1200"/>
              </a:spcAft>
            </a:pPr>
            <a:r>
              <a:rPr lang="en-US" altLang="en-US" sz="3600" b="1" dirty="0">
                <a:solidFill>
                  <a:srgbClr val="3333CC"/>
                </a:solidFill>
                <a:latin typeface="Calibri" panose="020F0502020204030204" pitchFamily="34" charset="0"/>
              </a:rPr>
              <a:t>The High Points of John 1:1-18</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44311" y="3866707"/>
            <a:ext cx="4255377" cy="2743438"/>
          </a:xfrm>
          <a:prstGeom prst="rect">
            <a:avLst/>
          </a:prstGeom>
        </p:spPr>
      </p:pic>
    </p:spTree>
    <p:extLst>
      <p:ext uri="{BB962C8B-B14F-4D97-AF65-F5344CB8AC3E}">
        <p14:creationId xmlns:p14="http://schemas.microsoft.com/office/powerpoint/2010/main" val="3304011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9218" name="Rectangle 2"/>
          <p:cNvSpPr>
            <a:spLocks noGrp="1" noChangeArrowheads="1"/>
          </p:cNvSpPr>
          <p:nvPr>
            <p:ph type="body" idx="1"/>
          </p:nvPr>
        </p:nvSpPr>
        <p:spPr>
          <a:xfrm>
            <a:off x="228600" y="152400"/>
            <a:ext cx="8686800" cy="4953000"/>
          </a:xfrm>
        </p:spPr>
        <p:txBody>
          <a:bodyPr/>
          <a:lstStyle/>
          <a:p>
            <a:pPr marL="0" indent="0" algn="ctr">
              <a:spcBef>
                <a:spcPts val="0"/>
              </a:spcBef>
              <a:spcAft>
                <a:spcPts val="1200"/>
              </a:spcAft>
              <a:buFontTx/>
              <a:buNone/>
            </a:pPr>
            <a:r>
              <a:rPr lang="en-US" altLang="en-US" sz="3600" b="1" dirty="0">
                <a:solidFill>
                  <a:schemeClr val="accent2"/>
                </a:solidFill>
                <a:latin typeface="Calibri" panose="020F0502020204030204" pitchFamily="34" charset="0"/>
              </a:rPr>
              <a:t>John 1:1-5 </a:t>
            </a:r>
            <a:r>
              <a:rPr lang="en-US" sz="3600" b="1" dirty="0">
                <a:solidFill>
                  <a:schemeClr val="accent2"/>
                </a:solidFill>
                <a:latin typeface="Calibri" panose="020F0502020204030204" pitchFamily="34" charset="0"/>
              </a:rPr>
              <a:t>(NASB95) </a:t>
            </a:r>
            <a:endParaRPr lang="en-US" altLang="en-US" sz="3600" b="1" dirty="0">
              <a:solidFill>
                <a:schemeClr val="accent2"/>
              </a:solidFill>
              <a:latin typeface="Calibri" panose="020F0502020204030204" pitchFamily="34" charset="0"/>
            </a:endParaRPr>
          </a:p>
          <a:p>
            <a:pPr marL="0" marR="0" indent="0" algn="just">
              <a:spcBef>
                <a:spcPts val="0"/>
              </a:spcBef>
              <a:spcAft>
                <a:spcPts val="1000"/>
              </a:spcAft>
              <a:buNone/>
            </a:pPr>
            <a:r>
              <a:rPr lang="en-US" baseline="30000" dirty="0">
                <a:latin typeface="Calibri" panose="020F0502020204030204" pitchFamily="34" charset="0"/>
              </a:rPr>
              <a:t>1</a:t>
            </a:r>
            <a:r>
              <a:rPr lang="en-US" dirty="0">
                <a:latin typeface="Calibri" panose="020F0502020204030204" pitchFamily="34" charset="0"/>
              </a:rPr>
              <a:t> </a:t>
            </a:r>
            <a:r>
              <a:rPr lang="en-US" b="1" u="sng" dirty="0">
                <a:solidFill>
                  <a:schemeClr val="accent2"/>
                </a:solidFill>
                <a:latin typeface="Calibri" panose="020F0502020204030204" pitchFamily="34" charset="0"/>
              </a:rPr>
              <a:t>In the beginning</a:t>
            </a:r>
            <a:r>
              <a:rPr lang="en-US" b="1" dirty="0">
                <a:solidFill>
                  <a:schemeClr val="accent2"/>
                </a:solidFill>
                <a:latin typeface="Calibri" panose="020F0502020204030204" pitchFamily="34" charset="0"/>
              </a:rPr>
              <a:t> </a:t>
            </a:r>
            <a:r>
              <a:rPr lang="en-US" dirty="0">
                <a:latin typeface="Calibri" panose="020F0502020204030204" pitchFamily="34" charset="0"/>
              </a:rPr>
              <a:t>was the Word, and the Word was with God, and the Word was God. </a:t>
            </a:r>
            <a:r>
              <a:rPr lang="en-US" baseline="30000" dirty="0">
                <a:latin typeface="Calibri" panose="020F0502020204030204" pitchFamily="34" charset="0"/>
              </a:rPr>
              <a:t>2</a:t>
            </a:r>
            <a:r>
              <a:rPr lang="en-US" dirty="0">
                <a:latin typeface="Calibri" panose="020F0502020204030204" pitchFamily="34" charset="0"/>
              </a:rPr>
              <a:t> He was </a:t>
            </a:r>
            <a:r>
              <a:rPr lang="en-US" b="1" u="sng" dirty="0">
                <a:solidFill>
                  <a:schemeClr val="accent2"/>
                </a:solidFill>
                <a:latin typeface="Calibri" panose="020F0502020204030204" pitchFamily="34" charset="0"/>
              </a:rPr>
              <a:t>in the beginning</a:t>
            </a:r>
            <a:r>
              <a:rPr lang="en-US" dirty="0">
                <a:latin typeface="Calibri" panose="020F0502020204030204" pitchFamily="34" charset="0"/>
              </a:rPr>
              <a:t> with God. </a:t>
            </a:r>
            <a:r>
              <a:rPr lang="en-US" baseline="30000" dirty="0">
                <a:latin typeface="Calibri" panose="020F0502020204030204" pitchFamily="34" charset="0"/>
              </a:rPr>
              <a:t>3</a:t>
            </a:r>
            <a:r>
              <a:rPr lang="en-US" dirty="0">
                <a:latin typeface="Calibri" panose="020F0502020204030204" pitchFamily="34" charset="0"/>
              </a:rPr>
              <a:t> All things came into being through Him, and apart from Him nothing came into being that has come into being. </a:t>
            </a:r>
            <a:r>
              <a:rPr lang="en-US" baseline="30000" dirty="0">
                <a:latin typeface="Calibri" panose="020F0502020204030204" pitchFamily="34" charset="0"/>
              </a:rPr>
              <a:t>4</a:t>
            </a:r>
            <a:r>
              <a:rPr lang="en-US" dirty="0">
                <a:latin typeface="Calibri" panose="020F0502020204030204" pitchFamily="34" charset="0"/>
              </a:rPr>
              <a:t> In Him was life, and the life was the Light of men. </a:t>
            </a:r>
            <a:r>
              <a:rPr lang="en-US" baseline="30000" dirty="0">
                <a:latin typeface="Calibri" panose="020F0502020204030204" pitchFamily="34" charset="0"/>
              </a:rPr>
              <a:t>5</a:t>
            </a:r>
            <a:r>
              <a:rPr lang="en-US" dirty="0">
                <a:latin typeface="Calibri" panose="020F0502020204030204" pitchFamily="34" charset="0"/>
              </a:rPr>
              <a:t> The Light shines in the darkness, and the darkness did not comprehend it. </a:t>
            </a:r>
            <a:endParaRPr lang="en-US" dirty="0">
              <a:effectLst/>
              <a:latin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134146" name="Rectangle 2"/>
          <p:cNvSpPr>
            <a:spLocks noGrp="1" noChangeArrowheads="1"/>
          </p:cNvSpPr>
          <p:nvPr>
            <p:ph type="body" idx="1"/>
          </p:nvPr>
        </p:nvSpPr>
        <p:spPr>
          <a:xfrm>
            <a:off x="457200" y="152400"/>
            <a:ext cx="8229600" cy="5181600"/>
          </a:xfrm>
        </p:spPr>
        <p:txBody>
          <a:bodyPr/>
          <a:lstStyle/>
          <a:p>
            <a:pPr marL="0" indent="0">
              <a:lnSpc>
                <a:spcPct val="90000"/>
              </a:lnSpc>
              <a:buFontTx/>
              <a:buNone/>
            </a:pPr>
            <a:endParaRPr lang="en-US" altLang="en-US" sz="800" dirty="0">
              <a:solidFill>
                <a:schemeClr val="accent2"/>
              </a:solidFill>
              <a:latin typeface="Calibri" panose="020F0502020204030204" pitchFamily="34" charset="0"/>
            </a:endParaRPr>
          </a:p>
          <a:p>
            <a:pPr marL="0" indent="0" algn="ctr">
              <a:lnSpc>
                <a:spcPct val="90000"/>
              </a:lnSpc>
              <a:buFontTx/>
              <a:buNone/>
            </a:pPr>
            <a:r>
              <a:rPr lang="en-US" altLang="en-US" sz="3600" b="1" dirty="0">
                <a:solidFill>
                  <a:schemeClr val="accent2"/>
                </a:solidFill>
                <a:latin typeface="Calibri" panose="020F0502020204030204" pitchFamily="34" charset="0"/>
              </a:rPr>
              <a:t>Genesis 1:1</a:t>
            </a:r>
          </a:p>
          <a:p>
            <a:pPr marL="0" indent="0" algn="just">
              <a:lnSpc>
                <a:spcPct val="90000"/>
              </a:lnSpc>
              <a:buFontTx/>
              <a:buNone/>
            </a:pPr>
            <a:r>
              <a:rPr lang="en-US" altLang="en-US" b="1" u="sng" dirty="0">
                <a:solidFill>
                  <a:schemeClr val="accent2"/>
                </a:solidFill>
                <a:latin typeface="Calibri" panose="020F0502020204030204" pitchFamily="34" charset="0"/>
              </a:rPr>
              <a:t>In the beginning God</a:t>
            </a:r>
            <a:r>
              <a:rPr lang="en-US" altLang="en-US" b="1" dirty="0">
                <a:latin typeface="Calibri" panose="020F0502020204030204" pitchFamily="34" charset="0"/>
              </a:rPr>
              <a:t> created the heavens and the earth.</a:t>
            </a:r>
          </a:p>
          <a:p>
            <a:pPr marL="0" indent="0" algn="ctr">
              <a:lnSpc>
                <a:spcPct val="90000"/>
              </a:lnSpc>
              <a:buNone/>
            </a:pPr>
            <a:r>
              <a:rPr lang="en-US" altLang="en-US" sz="3600" b="1" dirty="0">
                <a:solidFill>
                  <a:schemeClr val="accent2"/>
                </a:solidFill>
                <a:latin typeface="Calibri" panose="020F0502020204030204" pitchFamily="34" charset="0"/>
              </a:rPr>
              <a:t>John 1:1-3</a:t>
            </a:r>
          </a:p>
          <a:p>
            <a:pPr marL="0" indent="0" algn="just">
              <a:lnSpc>
                <a:spcPct val="90000"/>
              </a:lnSpc>
              <a:buFontTx/>
              <a:buNone/>
            </a:pPr>
            <a:r>
              <a:rPr lang="en-US" altLang="en-US" baseline="30000" dirty="0">
                <a:latin typeface="Calibri" panose="020F0502020204030204" pitchFamily="34" charset="0"/>
              </a:rPr>
              <a:t>1</a:t>
            </a:r>
            <a:r>
              <a:rPr lang="en-US" altLang="en-US" dirty="0">
                <a:latin typeface="Calibri" panose="020F0502020204030204" pitchFamily="34" charset="0"/>
              </a:rPr>
              <a:t> </a:t>
            </a:r>
            <a:r>
              <a:rPr lang="en-US" altLang="en-US" b="1" u="sng" dirty="0">
                <a:solidFill>
                  <a:schemeClr val="accent2"/>
                </a:solidFill>
                <a:latin typeface="Calibri" panose="020F0502020204030204" pitchFamily="34" charset="0"/>
              </a:rPr>
              <a:t>In the beginning</a:t>
            </a:r>
            <a:r>
              <a:rPr lang="en-US" altLang="en-US" b="1" dirty="0">
                <a:solidFill>
                  <a:schemeClr val="accent2"/>
                </a:solidFill>
                <a:latin typeface="Calibri" panose="020F0502020204030204" pitchFamily="34" charset="0"/>
              </a:rPr>
              <a:t> </a:t>
            </a:r>
            <a:r>
              <a:rPr lang="en-US" altLang="en-US" dirty="0">
                <a:latin typeface="Calibri" panose="020F0502020204030204" pitchFamily="34" charset="0"/>
              </a:rPr>
              <a:t>was the Word, and the Word was with </a:t>
            </a:r>
            <a:r>
              <a:rPr lang="en-US" altLang="en-US" b="1" dirty="0">
                <a:solidFill>
                  <a:schemeClr val="accent2"/>
                </a:solidFill>
                <a:latin typeface="Calibri" panose="020F0502020204030204" pitchFamily="34" charset="0"/>
              </a:rPr>
              <a:t>God</a:t>
            </a:r>
            <a:r>
              <a:rPr lang="en-US" altLang="en-US" dirty="0">
                <a:latin typeface="Calibri" panose="020F0502020204030204" pitchFamily="34" charset="0"/>
              </a:rPr>
              <a:t>, and the Word was </a:t>
            </a:r>
            <a:r>
              <a:rPr lang="en-US" altLang="en-US" b="1" dirty="0">
                <a:solidFill>
                  <a:schemeClr val="accent2"/>
                </a:solidFill>
                <a:latin typeface="Calibri" panose="020F0502020204030204" pitchFamily="34" charset="0"/>
              </a:rPr>
              <a:t>God</a:t>
            </a:r>
            <a:r>
              <a:rPr lang="en-US" altLang="en-US" dirty="0">
                <a:latin typeface="Calibri" panose="020F0502020204030204" pitchFamily="34" charset="0"/>
              </a:rPr>
              <a:t>. </a:t>
            </a:r>
            <a:r>
              <a:rPr lang="en-US" altLang="en-US" baseline="30000" dirty="0">
                <a:latin typeface="Calibri" panose="020F0502020204030204" pitchFamily="34" charset="0"/>
              </a:rPr>
              <a:t>2</a:t>
            </a:r>
            <a:r>
              <a:rPr lang="en-US" altLang="en-US" dirty="0">
                <a:latin typeface="Calibri" panose="020F0502020204030204" pitchFamily="34" charset="0"/>
              </a:rPr>
              <a:t> He was </a:t>
            </a:r>
            <a:r>
              <a:rPr lang="en-US" altLang="en-US" b="1" dirty="0">
                <a:solidFill>
                  <a:schemeClr val="accent2"/>
                </a:solidFill>
                <a:latin typeface="Calibri" panose="020F0502020204030204" pitchFamily="34" charset="0"/>
              </a:rPr>
              <a:t>in the beginning</a:t>
            </a:r>
            <a:r>
              <a:rPr lang="en-US" altLang="en-US" b="1" dirty="0">
                <a:latin typeface="Calibri" panose="020F0502020204030204" pitchFamily="34" charset="0"/>
              </a:rPr>
              <a:t> </a:t>
            </a:r>
            <a:r>
              <a:rPr lang="en-US" altLang="en-US" dirty="0">
                <a:latin typeface="Calibri" panose="020F0502020204030204" pitchFamily="34" charset="0"/>
              </a:rPr>
              <a:t>with </a:t>
            </a:r>
            <a:r>
              <a:rPr lang="en-US" altLang="en-US" b="1" dirty="0">
                <a:solidFill>
                  <a:schemeClr val="accent2"/>
                </a:solidFill>
                <a:latin typeface="Calibri" panose="020F0502020204030204" pitchFamily="34" charset="0"/>
              </a:rPr>
              <a:t>God</a:t>
            </a:r>
            <a:r>
              <a:rPr lang="en-US" altLang="en-US" dirty="0">
                <a:latin typeface="Calibri" panose="020F0502020204030204" pitchFamily="34" charset="0"/>
              </a:rPr>
              <a:t>. </a:t>
            </a:r>
            <a:r>
              <a:rPr lang="en-US" altLang="en-US" baseline="30000" dirty="0">
                <a:latin typeface="Calibri" panose="020F0502020204030204" pitchFamily="34" charset="0"/>
              </a:rPr>
              <a:t>3</a:t>
            </a:r>
            <a:r>
              <a:rPr lang="en-US" altLang="en-US" dirty="0">
                <a:latin typeface="Calibri" panose="020F0502020204030204" pitchFamily="34" charset="0"/>
              </a:rPr>
              <a:t> </a:t>
            </a:r>
            <a:r>
              <a:rPr lang="en-US" altLang="en-US" b="1" dirty="0">
                <a:solidFill>
                  <a:schemeClr val="accent2"/>
                </a:solidFill>
                <a:latin typeface="Calibri" panose="020F0502020204030204" pitchFamily="34" charset="0"/>
              </a:rPr>
              <a:t>All things came into being through Him </a:t>
            </a:r>
            <a:r>
              <a:rPr lang="en-US" altLang="en-US" b="1" dirty="0">
                <a:solidFill>
                  <a:schemeClr val="accent2"/>
                </a:solidFill>
                <a:highlight>
                  <a:srgbClr val="FFFF00"/>
                </a:highlight>
                <a:latin typeface="Calibri" panose="020F0502020204030204" pitchFamily="34" charset="0"/>
              </a:rPr>
              <a:t>[the Word]</a:t>
            </a:r>
            <a:r>
              <a:rPr lang="en-US" altLang="en-US" b="1" dirty="0">
                <a:solidFill>
                  <a:schemeClr val="accent2"/>
                </a:solidFill>
                <a:latin typeface="Calibri" panose="020F0502020204030204" pitchFamily="34" charset="0"/>
              </a:rPr>
              <a:t>, and apart from Him </a:t>
            </a:r>
            <a:r>
              <a:rPr lang="en-US" altLang="en-US" b="1" dirty="0">
                <a:solidFill>
                  <a:schemeClr val="accent2"/>
                </a:solidFill>
                <a:highlight>
                  <a:srgbClr val="FFFF00"/>
                </a:highlight>
                <a:latin typeface="Calibri" panose="020F0502020204030204" pitchFamily="34" charset="0"/>
              </a:rPr>
              <a:t>[the Word]</a:t>
            </a:r>
            <a:r>
              <a:rPr lang="en-US" altLang="en-US" b="1" dirty="0">
                <a:solidFill>
                  <a:schemeClr val="accent2"/>
                </a:solidFill>
                <a:latin typeface="Calibri" panose="020F0502020204030204" pitchFamily="34" charset="0"/>
              </a:rPr>
              <a:t> nothing came into being that has come into being</a:t>
            </a:r>
            <a:r>
              <a:rPr lang="en-US" altLang="en-US" dirty="0">
                <a:latin typeface="Calibri" panose="020F0502020204030204" pitchFamily="34" charset="0"/>
              </a:rPr>
              <a:t>.  (cf. Col. 1:16-17)</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36319" y="1143000"/>
            <a:ext cx="7071362"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971550" y="228600"/>
            <a:ext cx="7200900" cy="646331"/>
          </a:xfrm>
          <a:prstGeom prst="rect">
            <a:avLst/>
          </a:prstGeom>
        </p:spPr>
        <p:txBody>
          <a:bodyPr wrap="square">
            <a:spAutoFit/>
          </a:bodyPr>
          <a:lstStyle/>
          <a:p>
            <a:pPr lvl="0" algn="ctr">
              <a:spcBef>
                <a:spcPts val="0"/>
              </a:spcBef>
              <a:spcAft>
                <a:spcPts val="3600"/>
              </a:spcAft>
            </a:pPr>
            <a:r>
              <a:rPr lang="en-US" altLang="en-US" sz="3600" b="1" dirty="0">
                <a:solidFill>
                  <a:schemeClr val="accent2"/>
                </a:solidFill>
                <a:latin typeface="Calibri" panose="020F0502020204030204" pitchFamily="34" charset="0"/>
              </a:rPr>
              <a:t>The Deity of Jesus Christ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9218" name="Rectangle 2"/>
          <p:cNvSpPr>
            <a:spLocks noGrp="1" noChangeArrowheads="1"/>
          </p:cNvSpPr>
          <p:nvPr>
            <p:ph type="body" idx="1"/>
          </p:nvPr>
        </p:nvSpPr>
        <p:spPr>
          <a:xfrm>
            <a:off x="228600" y="152400"/>
            <a:ext cx="8686800" cy="4953000"/>
          </a:xfrm>
        </p:spPr>
        <p:txBody>
          <a:bodyPr/>
          <a:lstStyle/>
          <a:p>
            <a:pPr marL="0" indent="0" algn="ctr">
              <a:spcBef>
                <a:spcPts val="0"/>
              </a:spcBef>
              <a:spcAft>
                <a:spcPts val="1200"/>
              </a:spcAft>
              <a:buFontTx/>
              <a:buNone/>
            </a:pPr>
            <a:r>
              <a:rPr lang="en-US" altLang="en-US" sz="3600" b="1" dirty="0">
                <a:solidFill>
                  <a:schemeClr val="accent2"/>
                </a:solidFill>
                <a:latin typeface="Calibri" panose="020F0502020204030204" pitchFamily="34" charset="0"/>
              </a:rPr>
              <a:t>Colossians 1:16-17 </a:t>
            </a:r>
            <a:r>
              <a:rPr lang="en-US" sz="3600" b="1" dirty="0">
                <a:solidFill>
                  <a:schemeClr val="accent2"/>
                </a:solidFill>
                <a:latin typeface="Calibri" panose="020F0502020204030204" pitchFamily="34" charset="0"/>
              </a:rPr>
              <a:t>(NASB95) </a:t>
            </a:r>
            <a:endParaRPr lang="en-US" altLang="en-US" sz="3600" b="1" dirty="0">
              <a:solidFill>
                <a:schemeClr val="accent2"/>
              </a:solidFill>
              <a:latin typeface="Calibri" panose="020F0502020204030204" pitchFamily="34" charset="0"/>
            </a:endParaRPr>
          </a:p>
          <a:p>
            <a:pPr marL="0" marR="0" indent="0" algn="just">
              <a:spcBef>
                <a:spcPts val="0"/>
              </a:spcBef>
              <a:spcAft>
                <a:spcPts val="1000"/>
              </a:spcAft>
              <a:buNone/>
            </a:pPr>
            <a:r>
              <a:rPr lang="en-US" sz="2800" baseline="30000" dirty="0">
                <a:latin typeface="Calibri" panose="020F0502020204030204" pitchFamily="34" charset="0"/>
              </a:rPr>
              <a:t>16</a:t>
            </a:r>
            <a:r>
              <a:rPr lang="en-US" sz="2800" dirty="0">
                <a:latin typeface="Calibri" panose="020F0502020204030204" pitchFamily="34" charset="0"/>
              </a:rPr>
              <a:t> </a:t>
            </a:r>
            <a:r>
              <a:rPr lang="en-US" dirty="0">
                <a:latin typeface="Calibri" panose="020F0502020204030204" pitchFamily="34" charset="0"/>
              </a:rPr>
              <a:t>For by Him </a:t>
            </a:r>
            <a:r>
              <a:rPr lang="en-US" b="1" u="sng" dirty="0">
                <a:solidFill>
                  <a:schemeClr val="accent2"/>
                </a:solidFill>
                <a:latin typeface="Calibri" panose="020F0502020204030204" pitchFamily="34" charset="0"/>
              </a:rPr>
              <a:t>all things were created</a:t>
            </a:r>
            <a:r>
              <a:rPr lang="en-US" dirty="0">
                <a:latin typeface="Calibri" panose="020F0502020204030204" pitchFamily="34" charset="0"/>
              </a:rPr>
              <a:t>, </a:t>
            </a:r>
            <a:r>
              <a:rPr lang="en-US" i="1" dirty="0">
                <a:latin typeface="Calibri" panose="020F0502020204030204" pitchFamily="34" charset="0"/>
              </a:rPr>
              <a:t>both</a:t>
            </a:r>
            <a:r>
              <a:rPr lang="en-US" dirty="0">
                <a:latin typeface="Calibri" panose="020F0502020204030204" pitchFamily="34" charset="0"/>
              </a:rPr>
              <a:t> in the heavens and on earth, visible and invisible, whether thrones or dominions or rulers or authorities—</a:t>
            </a:r>
            <a:r>
              <a:rPr lang="en-US" b="1" u="sng" dirty="0">
                <a:solidFill>
                  <a:schemeClr val="accent2"/>
                </a:solidFill>
                <a:latin typeface="Calibri" panose="020F0502020204030204" pitchFamily="34" charset="0"/>
              </a:rPr>
              <a:t>all things have been created through Him and for Him</a:t>
            </a:r>
            <a:r>
              <a:rPr lang="en-US" dirty="0">
                <a:latin typeface="Calibri" panose="020F0502020204030204" pitchFamily="34" charset="0"/>
              </a:rPr>
              <a:t>.</a:t>
            </a:r>
            <a:r>
              <a:rPr lang="en-US" sz="2800" dirty="0">
                <a:latin typeface="Calibri" panose="020F0502020204030204" pitchFamily="34" charset="0"/>
              </a:rPr>
              <a:t> </a:t>
            </a:r>
            <a:r>
              <a:rPr lang="en-US" sz="2800" baseline="30000" dirty="0">
                <a:latin typeface="Calibri" panose="020F0502020204030204" pitchFamily="34" charset="0"/>
              </a:rPr>
              <a:t>17</a:t>
            </a:r>
            <a:r>
              <a:rPr lang="en-US" sz="2800" dirty="0">
                <a:latin typeface="Calibri" panose="020F0502020204030204" pitchFamily="34" charset="0"/>
              </a:rPr>
              <a:t> </a:t>
            </a:r>
            <a:r>
              <a:rPr lang="en-US" dirty="0">
                <a:latin typeface="Calibri" panose="020F0502020204030204" pitchFamily="34" charset="0"/>
              </a:rPr>
              <a:t>He is before all things, and in Him all things hold together.</a:t>
            </a:r>
            <a:r>
              <a:rPr lang="en-US" sz="2800" dirty="0">
                <a:latin typeface="Calibri" panose="020F0502020204030204" pitchFamily="34" charset="0"/>
              </a:rPr>
              <a:t> </a:t>
            </a:r>
            <a:endParaRPr lang="en-US" sz="2800" dirty="0">
              <a:effectLst/>
              <a:latin typeface="Calibri" panose="020F0502020204030204" pitchFamily="34" charset="0"/>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81834" y="3810000"/>
            <a:ext cx="2780333" cy="1828800"/>
          </a:xfrm>
          <a:prstGeom prst="rect">
            <a:avLst/>
          </a:prstGeom>
        </p:spPr>
      </p:pic>
    </p:spTree>
    <p:extLst>
      <p:ext uri="{BB962C8B-B14F-4D97-AF65-F5344CB8AC3E}">
        <p14:creationId xmlns:p14="http://schemas.microsoft.com/office/powerpoint/2010/main" val="178276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295400"/>
            <a:ext cx="5537200" cy="3810000"/>
          </a:xfrm>
          <a:prstGeom prst="rect">
            <a:avLst/>
          </a:prstGeom>
        </p:spPr>
      </p:pic>
      <p:sp>
        <p:nvSpPr>
          <p:cNvPr id="113666" name="Rectangle 2"/>
          <p:cNvSpPr>
            <a:spLocks noGrp="1" noChangeArrowheads="1"/>
          </p:cNvSpPr>
          <p:nvPr>
            <p:ph type="title"/>
          </p:nvPr>
        </p:nvSpPr>
        <p:spPr>
          <a:xfrm>
            <a:off x="685800" y="228600"/>
            <a:ext cx="7772400" cy="1143000"/>
          </a:xfrm>
        </p:spPr>
        <p:txBody>
          <a:bodyPr/>
          <a:lstStyle/>
          <a:p>
            <a:r>
              <a:rPr lang="en-US" altLang="en-US" sz="3600" b="1" dirty="0">
                <a:solidFill>
                  <a:schemeClr val="accent2"/>
                </a:solidFill>
                <a:cs typeface="Times New Roman" panose="02020603050405020304" pitchFamily="18" charset="0"/>
              </a:rPr>
              <a:t>Beholding the Lord through His word</a:t>
            </a:r>
          </a:p>
        </p:txBody>
      </p:sp>
      <p:sp>
        <p:nvSpPr>
          <p:cNvPr id="113667" name="Rectangle 3"/>
          <p:cNvSpPr>
            <a:spLocks noGrp="1" noChangeArrowheads="1"/>
          </p:cNvSpPr>
          <p:nvPr>
            <p:ph type="body" sz="half" idx="1"/>
          </p:nvPr>
        </p:nvSpPr>
        <p:spPr>
          <a:xfrm>
            <a:off x="304799" y="1371600"/>
            <a:ext cx="5461001" cy="2819400"/>
          </a:xfrm>
        </p:spPr>
        <p:txBody>
          <a:bodyPr/>
          <a:lstStyle/>
          <a:p>
            <a:pPr marL="0" indent="0" algn="ctr">
              <a:spcBef>
                <a:spcPts val="0"/>
              </a:spcBef>
              <a:spcAft>
                <a:spcPts val="600"/>
              </a:spcAft>
              <a:buNone/>
            </a:pPr>
            <a:r>
              <a:rPr lang="en-US" altLang="en-US" sz="2800" b="1" dirty="0">
                <a:solidFill>
                  <a:srgbClr val="0000CC"/>
                </a:solidFill>
              </a:rPr>
              <a:t>2 Corinthians 3:18</a:t>
            </a:r>
          </a:p>
          <a:p>
            <a:pPr marL="0" indent="0">
              <a:spcBef>
                <a:spcPts val="0"/>
              </a:spcBef>
              <a:spcAft>
                <a:spcPts val="1200"/>
              </a:spcAft>
              <a:buNone/>
            </a:pPr>
            <a:r>
              <a:rPr lang="en-US" altLang="en-US" sz="2800" dirty="0"/>
              <a:t>“But we all… beholding… the glory of the Lord”</a:t>
            </a:r>
          </a:p>
          <a:p>
            <a:pPr marL="0" indent="0" algn="ctr">
              <a:spcBef>
                <a:spcPts val="0"/>
              </a:spcBef>
              <a:spcAft>
                <a:spcPts val="600"/>
              </a:spcAft>
              <a:buNone/>
            </a:pPr>
            <a:r>
              <a:rPr lang="en-US" altLang="en-US" sz="2800" b="1" dirty="0">
                <a:solidFill>
                  <a:srgbClr val="0000CC"/>
                </a:solidFill>
              </a:rPr>
              <a:t>John 1:14</a:t>
            </a:r>
          </a:p>
          <a:p>
            <a:pPr marL="0" indent="0">
              <a:spcBef>
                <a:spcPts val="0"/>
              </a:spcBef>
              <a:spcAft>
                <a:spcPts val="1200"/>
              </a:spcAft>
              <a:buNone/>
            </a:pPr>
            <a:r>
              <a:rPr lang="en-US" altLang="en-US" sz="2800" dirty="0"/>
              <a:t>“we saw His glory…full of grace and truth” (see 1:1-18)</a:t>
            </a:r>
          </a:p>
        </p:txBody>
      </p:sp>
      <p:pic>
        <p:nvPicPr>
          <p:cNvPr id="113673" name="Picture 9" descr="Transfiguratio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46787" y="1295400"/>
            <a:ext cx="2640013" cy="3809999"/>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2171700" y="5638800"/>
            <a:ext cx="52959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Seeing the </a:t>
            </a:r>
            <a:r>
              <a:rPr lang="en-US" altLang="en-US" sz="3200" b="1" dirty="0">
                <a:solidFill>
                  <a:srgbClr val="C00000"/>
                </a:solidFill>
                <a:latin typeface="Calibri" panose="020F0502020204030204" pitchFamily="34" charset="0"/>
                <a:cs typeface="Times New Roman" panose="02020603050405020304" pitchFamily="18" charset="0"/>
              </a:rPr>
              <a:t>Living Word of God</a:t>
            </a:r>
          </a:p>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in the </a:t>
            </a:r>
            <a:r>
              <a:rPr lang="en-US" altLang="en-US" sz="3200" b="1" dirty="0">
                <a:solidFill>
                  <a:schemeClr val="accent1">
                    <a:lumMod val="50000"/>
                  </a:schemeClr>
                </a:solidFill>
                <a:latin typeface="Calibri" panose="020F0502020204030204" pitchFamily="34" charset="0"/>
                <a:cs typeface="Times New Roman" panose="02020603050405020304" pitchFamily="18" charset="0"/>
              </a:rPr>
              <a:t>written word of God</a:t>
            </a:r>
            <a:endParaRPr lang="en-US" altLang="en-US" sz="3200" b="1" dirty="0">
              <a:solidFill>
                <a:schemeClr val="accent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1532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134146" name="Rectangle 2"/>
          <p:cNvSpPr>
            <a:spLocks noGrp="1" noChangeArrowheads="1"/>
          </p:cNvSpPr>
          <p:nvPr>
            <p:ph type="body" idx="1"/>
          </p:nvPr>
        </p:nvSpPr>
        <p:spPr>
          <a:xfrm>
            <a:off x="457200" y="152400"/>
            <a:ext cx="8229600" cy="5181600"/>
          </a:xfrm>
        </p:spPr>
        <p:txBody>
          <a:bodyPr/>
          <a:lstStyle/>
          <a:p>
            <a:pPr marL="0" indent="0">
              <a:lnSpc>
                <a:spcPct val="90000"/>
              </a:lnSpc>
              <a:buFontTx/>
              <a:buNone/>
            </a:pPr>
            <a:endParaRPr lang="en-US" altLang="en-US" sz="800" dirty="0">
              <a:solidFill>
                <a:schemeClr val="accent2"/>
              </a:solidFill>
              <a:latin typeface="Calibri" panose="020F0502020204030204" pitchFamily="34" charset="0"/>
            </a:endParaRPr>
          </a:p>
          <a:p>
            <a:pPr marL="0" indent="0" algn="ctr">
              <a:lnSpc>
                <a:spcPct val="90000"/>
              </a:lnSpc>
              <a:buFontTx/>
              <a:buNone/>
            </a:pPr>
            <a:r>
              <a:rPr lang="en-US" altLang="en-US" sz="3600" b="1" dirty="0">
                <a:solidFill>
                  <a:schemeClr val="accent2"/>
                </a:solidFill>
                <a:latin typeface="Calibri" panose="020F0502020204030204" pitchFamily="34" charset="0"/>
              </a:rPr>
              <a:t>Genesis 1:1</a:t>
            </a:r>
          </a:p>
          <a:p>
            <a:pPr marL="0" indent="0" algn="just">
              <a:lnSpc>
                <a:spcPct val="90000"/>
              </a:lnSpc>
              <a:buFontTx/>
              <a:buNone/>
            </a:pPr>
            <a:r>
              <a:rPr lang="en-US" altLang="en-US" b="1" u="sng" dirty="0">
                <a:solidFill>
                  <a:schemeClr val="accent2"/>
                </a:solidFill>
                <a:latin typeface="Calibri" panose="020F0502020204030204" pitchFamily="34" charset="0"/>
              </a:rPr>
              <a:t>In the beginning God</a:t>
            </a:r>
            <a:r>
              <a:rPr lang="en-US" altLang="en-US" b="1" dirty="0">
                <a:latin typeface="Calibri" panose="020F0502020204030204" pitchFamily="34" charset="0"/>
              </a:rPr>
              <a:t> created the heavens and the earth.</a:t>
            </a:r>
          </a:p>
          <a:p>
            <a:pPr marL="0" indent="0" algn="ctr">
              <a:lnSpc>
                <a:spcPct val="90000"/>
              </a:lnSpc>
              <a:buNone/>
            </a:pPr>
            <a:r>
              <a:rPr lang="en-US" altLang="en-US" sz="3600" b="1" dirty="0">
                <a:solidFill>
                  <a:schemeClr val="accent2"/>
                </a:solidFill>
                <a:latin typeface="Calibri" panose="020F0502020204030204" pitchFamily="34" charset="0"/>
              </a:rPr>
              <a:t>John 1:1-3</a:t>
            </a:r>
          </a:p>
          <a:p>
            <a:pPr marL="0" indent="0" algn="just">
              <a:lnSpc>
                <a:spcPct val="90000"/>
              </a:lnSpc>
              <a:buFontTx/>
              <a:buNone/>
            </a:pPr>
            <a:r>
              <a:rPr lang="en-US" altLang="en-US" baseline="30000" dirty="0">
                <a:latin typeface="Calibri" panose="020F0502020204030204" pitchFamily="34" charset="0"/>
              </a:rPr>
              <a:t>1</a:t>
            </a:r>
            <a:r>
              <a:rPr lang="en-US" altLang="en-US" dirty="0">
                <a:latin typeface="Calibri" panose="020F0502020204030204" pitchFamily="34" charset="0"/>
              </a:rPr>
              <a:t> </a:t>
            </a:r>
            <a:r>
              <a:rPr lang="en-US" altLang="en-US" b="1" u="sng" dirty="0">
                <a:solidFill>
                  <a:schemeClr val="accent2"/>
                </a:solidFill>
                <a:latin typeface="Calibri" panose="020F0502020204030204" pitchFamily="34" charset="0"/>
              </a:rPr>
              <a:t>In the beginning</a:t>
            </a:r>
            <a:r>
              <a:rPr lang="en-US" altLang="en-US" b="1" dirty="0">
                <a:solidFill>
                  <a:schemeClr val="accent2"/>
                </a:solidFill>
                <a:latin typeface="Calibri" panose="020F0502020204030204" pitchFamily="34" charset="0"/>
              </a:rPr>
              <a:t> </a:t>
            </a:r>
            <a:r>
              <a:rPr lang="en-US" altLang="en-US" dirty="0">
                <a:latin typeface="Calibri" panose="020F0502020204030204" pitchFamily="34" charset="0"/>
              </a:rPr>
              <a:t>was the Word, and the Word was with </a:t>
            </a:r>
            <a:r>
              <a:rPr lang="en-US" altLang="en-US" b="1" dirty="0">
                <a:solidFill>
                  <a:schemeClr val="accent2"/>
                </a:solidFill>
                <a:latin typeface="Calibri" panose="020F0502020204030204" pitchFamily="34" charset="0"/>
              </a:rPr>
              <a:t>God</a:t>
            </a:r>
            <a:r>
              <a:rPr lang="en-US" altLang="en-US" dirty="0">
                <a:latin typeface="Calibri" panose="020F0502020204030204" pitchFamily="34" charset="0"/>
              </a:rPr>
              <a:t>, and the Word was </a:t>
            </a:r>
            <a:r>
              <a:rPr lang="en-US" altLang="en-US" b="1" dirty="0">
                <a:solidFill>
                  <a:schemeClr val="accent2"/>
                </a:solidFill>
                <a:latin typeface="Calibri" panose="020F0502020204030204" pitchFamily="34" charset="0"/>
              </a:rPr>
              <a:t>God</a:t>
            </a:r>
            <a:r>
              <a:rPr lang="en-US" altLang="en-US" dirty="0">
                <a:latin typeface="Calibri" panose="020F0502020204030204" pitchFamily="34" charset="0"/>
              </a:rPr>
              <a:t>. </a:t>
            </a:r>
            <a:r>
              <a:rPr lang="en-US" altLang="en-US" baseline="30000" dirty="0">
                <a:latin typeface="Calibri" panose="020F0502020204030204" pitchFamily="34" charset="0"/>
              </a:rPr>
              <a:t>2</a:t>
            </a:r>
            <a:r>
              <a:rPr lang="en-US" altLang="en-US" dirty="0">
                <a:latin typeface="Calibri" panose="020F0502020204030204" pitchFamily="34" charset="0"/>
              </a:rPr>
              <a:t> He was </a:t>
            </a:r>
            <a:r>
              <a:rPr lang="en-US" altLang="en-US" b="1" dirty="0">
                <a:solidFill>
                  <a:schemeClr val="accent2"/>
                </a:solidFill>
                <a:latin typeface="Calibri" panose="020F0502020204030204" pitchFamily="34" charset="0"/>
              </a:rPr>
              <a:t>in the beginning</a:t>
            </a:r>
            <a:r>
              <a:rPr lang="en-US" altLang="en-US" b="1" dirty="0">
                <a:latin typeface="Calibri" panose="020F0502020204030204" pitchFamily="34" charset="0"/>
              </a:rPr>
              <a:t> </a:t>
            </a:r>
            <a:r>
              <a:rPr lang="en-US" altLang="en-US" dirty="0">
                <a:latin typeface="Calibri" panose="020F0502020204030204" pitchFamily="34" charset="0"/>
              </a:rPr>
              <a:t>with </a:t>
            </a:r>
            <a:r>
              <a:rPr lang="en-US" altLang="en-US" b="1" dirty="0">
                <a:solidFill>
                  <a:schemeClr val="accent2"/>
                </a:solidFill>
                <a:latin typeface="Calibri" panose="020F0502020204030204" pitchFamily="34" charset="0"/>
              </a:rPr>
              <a:t>God</a:t>
            </a:r>
            <a:r>
              <a:rPr lang="en-US" altLang="en-US" dirty="0">
                <a:latin typeface="Calibri" panose="020F0502020204030204" pitchFamily="34" charset="0"/>
              </a:rPr>
              <a:t>. </a:t>
            </a:r>
            <a:r>
              <a:rPr lang="en-US" altLang="en-US" baseline="30000" dirty="0">
                <a:latin typeface="Calibri" panose="020F0502020204030204" pitchFamily="34" charset="0"/>
              </a:rPr>
              <a:t>3</a:t>
            </a:r>
            <a:r>
              <a:rPr lang="en-US" altLang="en-US" dirty="0">
                <a:latin typeface="Calibri" panose="020F0502020204030204" pitchFamily="34" charset="0"/>
              </a:rPr>
              <a:t> </a:t>
            </a:r>
            <a:r>
              <a:rPr lang="en-US" altLang="en-US" b="1" dirty="0">
                <a:solidFill>
                  <a:schemeClr val="accent2"/>
                </a:solidFill>
                <a:latin typeface="Calibri" panose="020F0502020204030204" pitchFamily="34" charset="0"/>
              </a:rPr>
              <a:t>All things came into being through Him </a:t>
            </a:r>
            <a:r>
              <a:rPr lang="en-US" altLang="en-US" b="1" dirty="0">
                <a:solidFill>
                  <a:schemeClr val="accent2"/>
                </a:solidFill>
                <a:highlight>
                  <a:srgbClr val="FFFF00"/>
                </a:highlight>
                <a:latin typeface="Calibri" panose="020F0502020204030204" pitchFamily="34" charset="0"/>
              </a:rPr>
              <a:t>[the Word]</a:t>
            </a:r>
            <a:r>
              <a:rPr lang="en-US" altLang="en-US" b="1" dirty="0">
                <a:solidFill>
                  <a:schemeClr val="accent2"/>
                </a:solidFill>
                <a:latin typeface="Calibri" panose="020F0502020204030204" pitchFamily="34" charset="0"/>
              </a:rPr>
              <a:t>, and apart from Him </a:t>
            </a:r>
            <a:r>
              <a:rPr lang="en-US" altLang="en-US" b="1" dirty="0">
                <a:solidFill>
                  <a:schemeClr val="accent2"/>
                </a:solidFill>
                <a:highlight>
                  <a:srgbClr val="FFFF00"/>
                </a:highlight>
                <a:latin typeface="Calibri" panose="020F0502020204030204" pitchFamily="34" charset="0"/>
              </a:rPr>
              <a:t>[the Word]</a:t>
            </a:r>
            <a:r>
              <a:rPr lang="en-US" altLang="en-US" b="1" dirty="0">
                <a:solidFill>
                  <a:schemeClr val="accent2"/>
                </a:solidFill>
                <a:latin typeface="Calibri" panose="020F0502020204030204" pitchFamily="34" charset="0"/>
              </a:rPr>
              <a:t> nothing came into being that has come into being</a:t>
            </a:r>
            <a:r>
              <a:rPr lang="en-US" altLang="en-US" dirty="0">
                <a:latin typeface="Calibri" panose="020F0502020204030204" pitchFamily="34" charset="0"/>
              </a:rPr>
              <a:t>.  (cf. Col. 1:16-17)</a:t>
            </a:r>
          </a:p>
        </p:txBody>
      </p:sp>
    </p:spTree>
    <p:extLst>
      <p:ext uri="{BB962C8B-B14F-4D97-AF65-F5344CB8AC3E}">
        <p14:creationId xmlns:p14="http://schemas.microsoft.com/office/powerpoint/2010/main" val="3927911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9218" name="Rectangle 2"/>
          <p:cNvSpPr>
            <a:spLocks noGrp="1" noChangeArrowheads="1"/>
          </p:cNvSpPr>
          <p:nvPr>
            <p:ph type="body" idx="1"/>
          </p:nvPr>
        </p:nvSpPr>
        <p:spPr>
          <a:xfrm>
            <a:off x="228600" y="152400"/>
            <a:ext cx="8686800" cy="4953000"/>
          </a:xfrm>
        </p:spPr>
        <p:txBody>
          <a:bodyPr/>
          <a:lstStyle/>
          <a:p>
            <a:pPr marL="0" indent="0" algn="ctr">
              <a:spcBef>
                <a:spcPts val="0"/>
              </a:spcBef>
              <a:spcAft>
                <a:spcPts val="1200"/>
              </a:spcAft>
              <a:buFontTx/>
              <a:buNone/>
            </a:pPr>
            <a:r>
              <a:rPr lang="en-US" altLang="en-US" sz="3600" b="1" dirty="0">
                <a:solidFill>
                  <a:schemeClr val="accent2"/>
                </a:solidFill>
                <a:latin typeface="Calibri" panose="020F0502020204030204" pitchFamily="34" charset="0"/>
              </a:rPr>
              <a:t>John 1:1-5 </a:t>
            </a:r>
            <a:r>
              <a:rPr lang="en-US" sz="3600" b="1" dirty="0">
                <a:solidFill>
                  <a:schemeClr val="accent2"/>
                </a:solidFill>
                <a:latin typeface="Calibri" panose="020F0502020204030204" pitchFamily="34" charset="0"/>
              </a:rPr>
              <a:t>(NASB95) </a:t>
            </a:r>
            <a:endParaRPr lang="en-US" altLang="en-US" sz="3600" b="1" dirty="0">
              <a:solidFill>
                <a:schemeClr val="accent2"/>
              </a:solidFill>
              <a:latin typeface="Calibri" panose="020F0502020204030204" pitchFamily="34" charset="0"/>
            </a:endParaRPr>
          </a:p>
          <a:p>
            <a:pPr marL="0" marR="0" indent="0" algn="just">
              <a:spcBef>
                <a:spcPts val="0"/>
              </a:spcBef>
              <a:spcAft>
                <a:spcPts val="1000"/>
              </a:spcAft>
              <a:buNone/>
            </a:pPr>
            <a:r>
              <a:rPr lang="en-US" baseline="30000" dirty="0">
                <a:latin typeface="Calibri" panose="020F0502020204030204" pitchFamily="34" charset="0"/>
              </a:rPr>
              <a:t>1</a:t>
            </a:r>
            <a:r>
              <a:rPr lang="en-US" dirty="0">
                <a:latin typeface="Calibri" panose="020F0502020204030204" pitchFamily="34" charset="0"/>
              </a:rPr>
              <a:t> In the beginning </a:t>
            </a:r>
            <a:r>
              <a:rPr lang="en-US" b="1" u="sng" dirty="0">
                <a:solidFill>
                  <a:schemeClr val="accent2"/>
                </a:solidFill>
                <a:latin typeface="Calibri" panose="020F0502020204030204" pitchFamily="34" charset="0"/>
              </a:rPr>
              <a:t>was the Word</a:t>
            </a:r>
            <a:r>
              <a:rPr lang="en-US" dirty="0">
                <a:latin typeface="Calibri" panose="020F0502020204030204" pitchFamily="34" charset="0"/>
              </a:rPr>
              <a:t>, and </a:t>
            </a:r>
            <a:r>
              <a:rPr lang="en-US" b="1" u="sng" dirty="0">
                <a:solidFill>
                  <a:schemeClr val="accent2"/>
                </a:solidFill>
                <a:latin typeface="Calibri" panose="020F0502020204030204" pitchFamily="34" charset="0"/>
              </a:rPr>
              <a:t>the Word was with God</a:t>
            </a:r>
            <a:r>
              <a:rPr lang="en-US" dirty="0">
                <a:latin typeface="Calibri" panose="020F0502020204030204" pitchFamily="34" charset="0"/>
              </a:rPr>
              <a:t>, and </a:t>
            </a:r>
            <a:r>
              <a:rPr lang="en-US" b="1" u="sng" dirty="0">
                <a:solidFill>
                  <a:schemeClr val="accent2"/>
                </a:solidFill>
                <a:latin typeface="Calibri" panose="020F0502020204030204" pitchFamily="34" charset="0"/>
              </a:rPr>
              <a:t>the Word was God</a:t>
            </a:r>
            <a:r>
              <a:rPr lang="en-US" dirty="0">
                <a:latin typeface="Calibri" panose="020F0502020204030204" pitchFamily="34" charset="0"/>
              </a:rPr>
              <a:t>. </a:t>
            </a:r>
            <a:r>
              <a:rPr lang="en-US" baseline="30000" dirty="0">
                <a:latin typeface="Calibri" panose="020F0502020204030204" pitchFamily="34" charset="0"/>
              </a:rPr>
              <a:t>2</a:t>
            </a:r>
            <a:r>
              <a:rPr lang="en-US" dirty="0">
                <a:latin typeface="Calibri" panose="020F0502020204030204" pitchFamily="34" charset="0"/>
              </a:rPr>
              <a:t> </a:t>
            </a:r>
            <a:r>
              <a:rPr lang="en-US" b="1" u="sng" dirty="0">
                <a:solidFill>
                  <a:schemeClr val="accent2"/>
                </a:solidFill>
                <a:latin typeface="Calibri" panose="020F0502020204030204" pitchFamily="34" charset="0"/>
              </a:rPr>
              <a:t>He was</a:t>
            </a:r>
            <a:r>
              <a:rPr lang="en-US" dirty="0">
                <a:latin typeface="Calibri" panose="020F0502020204030204" pitchFamily="34" charset="0"/>
              </a:rPr>
              <a:t> in the beginning </a:t>
            </a:r>
            <a:r>
              <a:rPr lang="en-US" b="1" u="sng" dirty="0">
                <a:solidFill>
                  <a:schemeClr val="accent2"/>
                </a:solidFill>
                <a:latin typeface="Calibri" panose="020F0502020204030204" pitchFamily="34" charset="0"/>
              </a:rPr>
              <a:t>with God</a:t>
            </a:r>
            <a:r>
              <a:rPr lang="en-US" dirty="0">
                <a:latin typeface="Calibri" panose="020F0502020204030204" pitchFamily="34" charset="0"/>
              </a:rPr>
              <a:t>. </a:t>
            </a:r>
            <a:r>
              <a:rPr lang="en-US" baseline="30000" dirty="0">
                <a:latin typeface="Calibri" panose="020F0502020204030204" pitchFamily="34" charset="0"/>
              </a:rPr>
              <a:t>3</a:t>
            </a:r>
            <a:r>
              <a:rPr lang="en-US" dirty="0">
                <a:latin typeface="Calibri" panose="020F0502020204030204" pitchFamily="34" charset="0"/>
              </a:rPr>
              <a:t> All things came into being through Him, and apart from Him nothing came into being that has come into being. </a:t>
            </a:r>
            <a:r>
              <a:rPr lang="en-US" baseline="30000" dirty="0">
                <a:latin typeface="Calibri" panose="020F0502020204030204" pitchFamily="34" charset="0"/>
              </a:rPr>
              <a:t>4</a:t>
            </a:r>
            <a:r>
              <a:rPr lang="en-US" dirty="0">
                <a:latin typeface="Calibri" panose="020F0502020204030204" pitchFamily="34" charset="0"/>
              </a:rPr>
              <a:t> In Him was life, and the life was the Light of men. </a:t>
            </a:r>
            <a:r>
              <a:rPr lang="en-US" baseline="30000" dirty="0">
                <a:latin typeface="Calibri" panose="020F0502020204030204" pitchFamily="34" charset="0"/>
              </a:rPr>
              <a:t>5</a:t>
            </a:r>
            <a:r>
              <a:rPr lang="en-US" dirty="0">
                <a:latin typeface="Calibri" panose="020F0502020204030204" pitchFamily="34" charset="0"/>
              </a:rPr>
              <a:t> The Light shines in the darkness, and the darkness did not comprehend it. </a:t>
            </a:r>
            <a:endParaRPr lang="en-US" dirty="0">
              <a:effectLst/>
              <a:latin typeface="Calibri" panose="020F0502020204030204" pitchFamily="34" charset="0"/>
            </a:endParaRPr>
          </a:p>
        </p:txBody>
      </p:sp>
    </p:spTree>
    <p:extLst>
      <p:ext uri="{BB962C8B-B14F-4D97-AF65-F5344CB8AC3E}">
        <p14:creationId xmlns:p14="http://schemas.microsoft.com/office/powerpoint/2010/main" val="155138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body" idx="1"/>
          </p:nvPr>
        </p:nvSpPr>
        <p:spPr>
          <a:xfrm>
            <a:off x="3962400" y="1130157"/>
            <a:ext cx="5105400" cy="5270643"/>
          </a:xfrm>
        </p:spPr>
        <p:txBody>
          <a:bodyPr/>
          <a:lstStyle/>
          <a:p>
            <a:pPr marL="0" indent="0" algn="just">
              <a:spcBef>
                <a:spcPts val="0"/>
              </a:spcBef>
              <a:spcAft>
                <a:spcPts val="1800"/>
              </a:spcAft>
              <a:buNone/>
            </a:pPr>
            <a:r>
              <a:rPr lang="en-US" altLang="en-US" sz="3000" b="1" i="1" dirty="0">
                <a:solidFill>
                  <a:schemeClr val="accent2"/>
                </a:solidFill>
                <a:latin typeface="Calibri" panose="020F0502020204030204" pitchFamily="34" charset="0"/>
              </a:rPr>
              <a:t>“In the beginning was the Word, and… </a:t>
            </a:r>
          </a:p>
          <a:p>
            <a:pPr marL="0" indent="0" algn="just">
              <a:spcBef>
                <a:spcPts val="0"/>
              </a:spcBef>
              <a:spcAft>
                <a:spcPts val="1800"/>
              </a:spcAft>
              <a:buFontTx/>
              <a:buNone/>
            </a:pPr>
            <a:r>
              <a:rPr lang="en-US" altLang="en-US" sz="3000" dirty="0">
                <a:latin typeface="Calibri" panose="020F0502020204030204" pitchFamily="34" charset="0"/>
              </a:rPr>
              <a:t>Jesus Christ, </a:t>
            </a:r>
            <a:r>
              <a:rPr lang="en-US" altLang="en-US" sz="3000" b="1" dirty="0">
                <a:latin typeface="Calibri" panose="020F0502020204030204" pitchFamily="34" charset="0"/>
              </a:rPr>
              <a:t>God’s personal expression</a:t>
            </a:r>
            <a:r>
              <a:rPr lang="en-US" altLang="en-US" sz="3000" dirty="0">
                <a:latin typeface="Calibri" panose="020F0502020204030204" pitchFamily="34" charset="0"/>
              </a:rPr>
              <a:t>, existed from the very beginning:  </a:t>
            </a:r>
          </a:p>
          <a:p>
            <a:pPr marL="0" indent="0" algn="just">
              <a:spcBef>
                <a:spcPts val="0"/>
              </a:spcBef>
              <a:spcAft>
                <a:spcPts val="1800"/>
              </a:spcAft>
              <a:buNone/>
            </a:pPr>
            <a:r>
              <a:rPr lang="en-US" altLang="en-US" sz="3000" b="1" i="1" dirty="0">
                <a:solidFill>
                  <a:schemeClr val="accent2"/>
                </a:solidFill>
                <a:latin typeface="Calibri" panose="020F0502020204030204" pitchFamily="34" charset="0"/>
              </a:rPr>
              <a:t>the Word was with God, and… </a:t>
            </a:r>
          </a:p>
          <a:p>
            <a:pPr marL="0" indent="0" algn="just">
              <a:spcBef>
                <a:spcPts val="0"/>
              </a:spcBef>
              <a:spcAft>
                <a:spcPts val="1800"/>
              </a:spcAft>
              <a:buFontTx/>
              <a:buNone/>
            </a:pPr>
            <a:r>
              <a:rPr lang="en-US" altLang="en-US" sz="3000" dirty="0">
                <a:latin typeface="Calibri" panose="020F0502020204030204" pitchFamily="34" charset="0"/>
              </a:rPr>
              <a:t>Jesus Christ, </a:t>
            </a:r>
            <a:r>
              <a:rPr lang="en-US" altLang="en-US" sz="3000" b="1" dirty="0">
                <a:latin typeface="Calibri" panose="020F0502020204030204" pitchFamily="34" charset="0"/>
              </a:rPr>
              <a:t>God’s personal expression</a:t>
            </a:r>
            <a:r>
              <a:rPr lang="en-US" altLang="en-US" sz="3000" dirty="0">
                <a:latin typeface="Calibri" panose="020F0502020204030204" pitchFamily="34" charset="0"/>
              </a:rPr>
              <a:t>, had fellowship with the Father and the Holy Spirit:</a:t>
            </a:r>
          </a:p>
        </p:txBody>
      </p:sp>
      <p:pic>
        <p:nvPicPr>
          <p:cNvPr id="13722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3933372"/>
            <a:ext cx="3657600" cy="2619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bwMode="auto">
          <a:xfrm>
            <a:off x="1714500" y="228600"/>
            <a:ext cx="5715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buFontTx/>
              <a:buNone/>
            </a:pPr>
            <a:r>
              <a:rPr lang="en-US" altLang="en-US" sz="3600" b="1" dirty="0">
                <a:solidFill>
                  <a:schemeClr val="accent2"/>
                </a:solidFill>
                <a:latin typeface="Calibri" panose="020F0502020204030204" pitchFamily="34" charset="0"/>
              </a:rPr>
              <a:t>What John 1:1-2 is saying…</a:t>
            </a:r>
          </a:p>
        </p:txBody>
      </p:sp>
      <p:pic>
        <p:nvPicPr>
          <p:cNvPr id="6" name="Picture 6" descr="http://www.emergencemarketing.com/images/whisper%20smal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1270777"/>
            <a:ext cx="3657600" cy="248194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body" idx="1"/>
          </p:nvPr>
        </p:nvSpPr>
        <p:spPr>
          <a:xfrm>
            <a:off x="3962400" y="1143000"/>
            <a:ext cx="4953000" cy="4800600"/>
          </a:xfrm>
        </p:spPr>
        <p:txBody>
          <a:bodyPr/>
          <a:lstStyle/>
          <a:p>
            <a:pPr marL="0" indent="0" algn="just">
              <a:spcBef>
                <a:spcPts val="0"/>
              </a:spcBef>
              <a:spcAft>
                <a:spcPts val="1800"/>
              </a:spcAft>
              <a:buNone/>
            </a:pPr>
            <a:r>
              <a:rPr lang="en-US" altLang="en-US" sz="3000" b="1" i="1" dirty="0">
                <a:solidFill>
                  <a:schemeClr val="accent2"/>
                </a:solidFill>
                <a:latin typeface="Calibri" panose="020F0502020204030204" pitchFamily="34" charset="0"/>
              </a:rPr>
              <a:t>…the Word was God.</a:t>
            </a:r>
            <a:r>
              <a:rPr lang="en-US" altLang="en-US" sz="3000" b="1" i="1" dirty="0">
                <a:latin typeface="Calibri" panose="020F0502020204030204" pitchFamily="34" charset="0"/>
              </a:rPr>
              <a:t>   </a:t>
            </a:r>
          </a:p>
          <a:p>
            <a:pPr marL="0" indent="0" algn="just">
              <a:spcBef>
                <a:spcPts val="0"/>
              </a:spcBef>
              <a:spcAft>
                <a:spcPts val="1800"/>
              </a:spcAft>
              <a:buFontTx/>
              <a:buNone/>
            </a:pPr>
            <a:r>
              <a:rPr lang="en-US" altLang="en-US" sz="3000" dirty="0">
                <a:latin typeface="Calibri" panose="020F0502020204030204" pitchFamily="34" charset="0"/>
              </a:rPr>
              <a:t>Jesus Christ, </a:t>
            </a:r>
            <a:r>
              <a:rPr lang="en-US" altLang="en-US" sz="3000" b="1" dirty="0">
                <a:latin typeface="Calibri" panose="020F0502020204030204" pitchFamily="34" charset="0"/>
              </a:rPr>
              <a:t>God’s personal expression</a:t>
            </a:r>
            <a:r>
              <a:rPr lang="en-US" altLang="en-US" sz="3000" dirty="0">
                <a:latin typeface="Calibri" panose="020F0502020204030204" pitchFamily="34" charset="0"/>
              </a:rPr>
              <a:t> was indeed deity Himself:</a:t>
            </a:r>
          </a:p>
          <a:p>
            <a:pPr marL="0" indent="0" algn="just">
              <a:spcBef>
                <a:spcPts val="0"/>
              </a:spcBef>
              <a:spcAft>
                <a:spcPts val="1800"/>
              </a:spcAft>
              <a:buNone/>
            </a:pPr>
            <a:r>
              <a:rPr lang="en-US" altLang="en-US" sz="3000" b="1" i="1" dirty="0">
                <a:solidFill>
                  <a:schemeClr val="accent2"/>
                </a:solidFill>
                <a:latin typeface="Calibri" panose="020F0502020204030204" pitchFamily="34" charset="0"/>
              </a:rPr>
              <a:t>…He was in the beginning with God.</a:t>
            </a:r>
          </a:p>
          <a:p>
            <a:pPr marL="0" indent="0" algn="just">
              <a:spcBef>
                <a:spcPts val="0"/>
              </a:spcBef>
              <a:spcAft>
                <a:spcPts val="1800"/>
              </a:spcAft>
              <a:buFontTx/>
              <a:buNone/>
            </a:pPr>
            <a:r>
              <a:rPr lang="en-US" altLang="en-US" sz="3000" dirty="0">
                <a:latin typeface="Calibri" panose="020F0502020204030204" pitchFamily="34" charset="0"/>
              </a:rPr>
              <a:t>His fellowship with the Father and the Holy Spirit was already there in the beginning:</a:t>
            </a:r>
          </a:p>
        </p:txBody>
      </p:sp>
      <p:pic>
        <p:nvPicPr>
          <p:cNvPr id="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3933372"/>
            <a:ext cx="3657600" cy="2619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bwMode="auto">
          <a:xfrm>
            <a:off x="1714500" y="228600"/>
            <a:ext cx="5715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buFontTx/>
              <a:buNone/>
            </a:pPr>
            <a:r>
              <a:rPr lang="en-US" altLang="en-US" sz="3600" b="1" dirty="0">
                <a:solidFill>
                  <a:schemeClr val="accent2"/>
                </a:solidFill>
                <a:latin typeface="Calibri" panose="020F0502020204030204" pitchFamily="34" charset="0"/>
              </a:rPr>
              <a:t>What John 1:1-2 is saying…</a:t>
            </a:r>
          </a:p>
        </p:txBody>
      </p:sp>
      <p:pic>
        <p:nvPicPr>
          <p:cNvPr id="6" name="Picture 6" descr="http://www.emergencemarketing.com/images/whisper%20smal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1270777"/>
            <a:ext cx="3657600" cy="248194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9218" name="Rectangle 2"/>
          <p:cNvSpPr>
            <a:spLocks noGrp="1" noChangeArrowheads="1"/>
          </p:cNvSpPr>
          <p:nvPr>
            <p:ph type="body" idx="1"/>
          </p:nvPr>
        </p:nvSpPr>
        <p:spPr>
          <a:xfrm>
            <a:off x="228600" y="152400"/>
            <a:ext cx="8686800" cy="4953000"/>
          </a:xfrm>
        </p:spPr>
        <p:txBody>
          <a:bodyPr/>
          <a:lstStyle/>
          <a:p>
            <a:pPr marL="0" indent="0" algn="ctr">
              <a:spcBef>
                <a:spcPts val="0"/>
              </a:spcBef>
              <a:spcAft>
                <a:spcPts val="1200"/>
              </a:spcAft>
              <a:buFontTx/>
              <a:buNone/>
            </a:pPr>
            <a:r>
              <a:rPr lang="en-US" altLang="en-US" sz="3600" b="1" dirty="0">
                <a:solidFill>
                  <a:schemeClr val="accent2"/>
                </a:solidFill>
                <a:latin typeface="Calibri" panose="020F0502020204030204" pitchFamily="34" charset="0"/>
              </a:rPr>
              <a:t>John 1:1-5 </a:t>
            </a:r>
            <a:r>
              <a:rPr lang="en-US" sz="3600" b="1" dirty="0">
                <a:solidFill>
                  <a:schemeClr val="accent2"/>
                </a:solidFill>
                <a:latin typeface="Calibri" panose="020F0502020204030204" pitchFamily="34" charset="0"/>
              </a:rPr>
              <a:t>(NASB95) </a:t>
            </a:r>
            <a:endParaRPr lang="en-US" altLang="en-US" sz="3600" b="1" dirty="0">
              <a:solidFill>
                <a:schemeClr val="accent2"/>
              </a:solidFill>
              <a:latin typeface="Calibri" panose="020F0502020204030204" pitchFamily="34" charset="0"/>
            </a:endParaRPr>
          </a:p>
          <a:p>
            <a:pPr marL="0" marR="0" indent="0" algn="just">
              <a:spcBef>
                <a:spcPts val="0"/>
              </a:spcBef>
              <a:spcAft>
                <a:spcPts val="1000"/>
              </a:spcAft>
              <a:buNone/>
            </a:pPr>
            <a:r>
              <a:rPr lang="en-US" baseline="30000" dirty="0">
                <a:latin typeface="Calibri" panose="020F0502020204030204" pitchFamily="34" charset="0"/>
              </a:rPr>
              <a:t>1</a:t>
            </a:r>
            <a:r>
              <a:rPr lang="en-US" dirty="0">
                <a:latin typeface="Calibri" panose="020F0502020204030204" pitchFamily="34" charset="0"/>
              </a:rPr>
              <a:t> In the beginning was the Word, and the Word was with God, and the Word was God. </a:t>
            </a:r>
            <a:r>
              <a:rPr lang="en-US" baseline="30000" dirty="0">
                <a:latin typeface="Calibri" panose="020F0502020204030204" pitchFamily="34" charset="0"/>
              </a:rPr>
              <a:t>2</a:t>
            </a:r>
            <a:r>
              <a:rPr lang="en-US" dirty="0">
                <a:latin typeface="Calibri" panose="020F0502020204030204" pitchFamily="34" charset="0"/>
              </a:rPr>
              <a:t> He was in the beginning with God. </a:t>
            </a:r>
            <a:r>
              <a:rPr lang="en-US" baseline="30000" dirty="0">
                <a:latin typeface="Calibri" panose="020F0502020204030204" pitchFamily="34" charset="0"/>
              </a:rPr>
              <a:t>3</a:t>
            </a:r>
            <a:r>
              <a:rPr lang="en-US" dirty="0">
                <a:latin typeface="Calibri" panose="020F0502020204030204" pitchFamily="34" charset="0"/>
              </a:rPr>
              <a:t> </a:t>
            </a:r>
            <a:r>
              <a:rPr lang="en-US" b="1" u="sng" dirty="0">
                <a:solidFill>
                  <a:schemeClr val="accent2"/>
                </a:solidFill>
                <a:latin typeface="Calibri" panose="020F0502020204030204" pitchFamily="34" charset="0"/>
              </a:rPr>
              <a:t>All things came into being through Him, and apart from Him nothing came into being that has come into being</a:t>
            </a:r>
            <a:r>
              <a:rPr lang="en-US" dirty="0">
                <a:latin typeface="Calibri" panose="020F0502020204030204" pitchFamily="34" charset="0"/>
              </a:rPr>
              <a:t>. </a:t>
            </a:r>
            <a:r>
              <a:rPr lang="en-US" baseline="30000" dirty="0">
                <a:latin typeface="Calibri" panose="020F0502020204030204" pitchFamily="34" charset="0"/>
              </a:rPr>
              <a:t>4</a:t>
            </a:r>
            <a:r>
              <a:rPr lang="en-US" dirty="0">
                <a:latin typeface="Calibri" panose="020F0502020204030204" pitchFamily="34" charset="0"/>
              </a:rPr>
              <a:t> In Him was life, and the life was the Light of men. </a:t>
            </a:r>
            <a:r>
              <a:rPr lang="en-US" baseline="30000" dirty="0">
                <a:latin typeface="Calibri" panose="020F0502020204030204" pitchFamily="34" charset="0"/>
              </a:rPr>
              <a:t>5</a:t>
            </a:r>
            <a:r>
              <a:rPr lang="en-US" dirty="0">
                <a:latin typeface="Calibri" panose="020F0502020204030204" pitchFamily="34" charset="0"/>
              </a:rPr>
              <a:t> The Light shines in the darkness, and the darkness did not comprehend it. </a:t>
            </a:r>
            <a:endParaRPr lang="en-US" dirty="0">
              <a:effectLst/>
              <a:latin typeface="Calibri" panose="020F0502020204030204" pitchFamily="34" charset="0"/>
            </a:endParaRPr>
          </a:p>
        </p:txBody>
      </p:sp>
    </p:spTree>
    <p:extLst>
      <p:ext uri="{BB962C8B-B14F-4D97-AF65-F5344CB8AC3E}">
        <p14:creationId xmlns:p14="http://schemas.microsoft.com/office/powerpoint/2010/main" val="1377537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body" idx="1"/>
          </p:nvPr>
        </p:nvSpPr>
        <p:spPr>
          <a:xfrm>
            <a:off x="228600" y="1143000"/>
            <a:ext cx="8686800" cy="2743200"/>
          </a:xfrm>
        </p:spPr>
        <p:txBody>
          <a:bodyPr/>
          <a:lstStyle/>
          <a:p>
            <a:pPr marL="0" indent="0" defTabSz="454025">
              <a:spcBef>
                <a:spcPts val="0"/>
              </a:spcBef>
              <a:spcAft>
                <a:spcPts val="1200"/>
              </a:spcAft>
              <a:buFontTx/>
              <a:buNone/>
            </a:pPr>
            <a:r>
              <a:rPr lang="en-US" altLang="en-US" sz="3000" b="1" dirty="0">
                <a:latin typeface="Calibri" panose="020F0502020204030204" pitchFamily="34" charset="0"/>
              </a:rPr>
              <a:t>First, the </a:t>
            </a:r>
            <a:r>
              <a:rPr lang="en-US" altLang="en-US" sz="3000" b="1" i="1" dirty="0">
                <a:latin typeface="Calibri" panose="020F0502020204030204" pitchFamily="34" charset="0"/>
              </a:rPr>
              <a:t>positive</a:t>
            </a:r>
            <a:r>
              <a:rPr lang="en-US" altLang="en-US" sz="3000" b="1" dirty="0">
                <a:latin typeface="Calibri" panose="020F0502020204030204" pitchFamily="34" charset="0"/>
              </a:rPr>
              <a:t> statement:</a:t>
            </a:r>
          </a:p>
          <a:p>
            <a:pPr marL="461963" indent="0" defTabSz="454025">
              <a:spcBef>
                <a:spcPts val="0"/>
              </a:spcBef>
              <a:spcAft>
                <a:spcPts val="1200"/>
              </a:spcAft>
              <a:buFontTx/>
              <a:buNone/>
            </a:pPr>
            <a:r>
              <a:rPr lang="en-US" altLang="en-US" sz="3000" b="1" u="sng" dirty="0">
                <a:solidFill>
                  <a:schemeClr val="accent2"/>
                </a:solidFill>
                <a:latin typeface="Calibri" panose="020F0502020204030204" pitchFamily="34" charset="0"/>
              </a:rPr>
              <a:t>All things</a:t>
            </a:r>
            <a:r>
              <a:rPr lang="en-US" altLang="en-US" sz="3000" b="1" dirty="0">
                <a:solidFill>
                  <a:schemeClr val="accent2"/>
                </a:solidFill>
                <a:latin typeface="Calibri" panose="020F0502020204030204" pitchFamily="34" charset="0"/>
              </a:rPr>
              <a:t> came into being through Him, and</a:t>
            </a:r>
            <a:r>
              <a:rPr lang="en-US" altLang="en-US" sz="3000" b="1" dirty="0">
                <a:latin typeface="Calibri" panose="020F0502020204030204" pitchFamily="34" charset="0"/>
              </a:rPr>
              <a:t>   </a:t>
            </a:r>
          </a:p>
          <a:p>
            <a:pPr marL="0" indent="0" defTabSz="454025">
              <a:spcBef>
                <a:spcPts val="0"/>
              </a:spcBef>
              <a:spcAft>
                <a:spcPts val="1200"/>
              </a:spcAft>
              <a:buFontTx/>
              <a:buNone/>
            </a:pPr>
            <a:r>
              <a:rPr lang="en-US" altLang="en-US" sz="3000" b="1" dirty="0">
                <a:latin typeface="Calibri" panose="020F0502020204030204" pitchFamily="34" charset="0"/>
              </a:rPr>
              <a:t>Then, the </a:t>
            </a:r>
            <a:r>
              <a:rPr lang="en-US" altLang="en-US" sz="3000" b="1" i="1" dirty="0">
                <a:latin typeface="Calibri" panose="020F0502020204030204" pitchFamily="34" charset="0"/>
              </a:rPr>
              <a:t>negative</a:t>
            </a:r>
            <a:r>
              <a:rPr lang="en-US" altLang="en-US" sz="3000" b="1" dirty="0">
                <a:latin typeface="Calibri" panose="020F0502020204030204" pitchFamily="34" charset="0"/>
              </a:rPr>
              <a:t> statement:</a:t>
            </a:r>
          </a:p>
          <a:p>
            <a:pPr marL="461963" indent="0" defTabSz="454025">
              <a:spcBef>
                <a:spcPts val="0"/>
              </a:spcBef>
              <a:spcAft>
                <a:spcPts val="1200"/>
              </a:spcAft>
              <a:buFontTx/>
              <a:buNone/>
            </a:pPr>
            <a:r>
              <a:rPr lang="en-US" altLang="en-US" sz="3000" b="1" dirty="0">
                <a:solidFill>
                  <a:schemeClr val="accent2"/>
                </a:solidFill>
                <a:latin typeface="Calibri" panose="020F0502020204030204" pitchFamily="34" charset="0"/>
              </a:rPr>
              <a:t>apart from Him </a:t>
            </a:r>
            <a:r>
              <a:rPr lang="en-US" altLang="en-US" sz="3000" b="1" u="sng" dirty="0">
                <a:solidFill>
                  <a:schemeClr val="accent2"/>
                </a:solidFill>
                <a:latin typeface="Calibri" panose="020F0502020204030204" pitchFamily="34" charset="0"/>
              </a:rPr>
              <a:t>nothing</a:t>
            </a:r>
            <a:r>
              <a:rPr lang="en-US" altLang="en-US" sz="3000" b="1" dirty="0">
                <a:solidFill>
                  <a:schemeClr val="accent2"/>
                </a:solidFill>
                <a:latin typeface="Calibri" panose="020F0502020204030204" pitchFamily="34" charset="0"/>
              </a:rPr>
              <a:t> came into being that has come into being.</a:t>
            </a:r>
          </a:p>
        </p:txBody>
      </p:sp>
      <p:sp>
        <p:nvSpPr>
          <p:cNvPr id="2" name="Rectangle 1"/>
          <p:cNvSpPr/>
          <p:nvPr/>
        </p:nvSpPr>
        <p:spPr>
          <a:xfrm>
            <a:off x="781050" y="253425"/>
            <a:ext cx="7581900" cy="646331"/>
          </a:xfrm>
          <a:prstGeom prst="rect">
            <a:avLst/>
          </a:prstGeom>
        </p:spPr>
        <p:txBody>
          <a:bodyPr wrap="square">
            <a:spAutoFit/>
          </a:bodyPr>
          <a:lstStyle/>
          <a:p>
            <a:pPr lvl="0" algn="ctr" defTabSz="454025">
              <a:spcBef>
                <a:spcPct val="20000"/>
              </a:spcBef>
            </a:pPr>
            <a:r>
              <a:rPr lang="en-US" altLang="en-US" sz="3600" b="1" dirty="0">
                <a:solidFill>
                  <a:srgbClr val="3333CC"/>
                </a:solidFill>
                <a:latin typeface="Calibri" panose="020F0502020204030204" pitchFamily="34" charset="0"/>
              </a:rPr>
              <a:t>The Hebrew Poetry Pattern in John 1:3</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5720" y="4114800"/>
            <a:ext cx="3972561" cy="2286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19100" y="228600"/>
            <a:ext cx="8305800" cy="685800"/>
          </a:xfrm>
        </p:spPr>
        <p:txBody>
          <a:bodyPr/>
          <a:lstStyle/>
          <a:p>
            <a:pPr>
              <a:lnSpc>
                <a:spcPct val="90000"/>
              </a:lnSpc>
            </a:pPr>
            <a:r>
              <a:rPr lang="en-US" altLang="en-US" sz="3600" b="1" dirty="0">
                <a:solidFill>
                  <a:schemeClr val="accent2"/>
                </a:solidFill>
                <a:latin typeface="Calibri" panose="020F0502020204030204" pitchFamily="34" charset="0"/>
              </a:rPr>
              <a:t>The ‘baton handoff’ of words in John 1:1-5</a:t>
            </a:r>
          </a:p>
        </p:txBody>
      </p:sp>
      <p:pic>
        <p:nvPicPr>
          <p:cNvPr id="44036" name="Picture 4" descr="http://homepage.eircom.net/~shercockac/images/2005/Track%20&amp;%20Field%202005/National%20League/Round%201/Relay-1st-chang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00200"/>
            <a:ext cx="3657600" cy="28543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4043" name="Picture 11" descr="http://www.physical-education.pomona.edu/images/actionphotos/womens/trackfield/relay-200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00600" y="1600200"/>
            <a:ext cx="3657600" cy="2855913"/>
          </a:xfrm>
          <a:prstGeom prst="rect">
            <a:avLst/>
          </a:prstGeom>
          <a:noFill/>
          <a:extLst>
            <a:ext uri="{909E8E84-426E-40DD-AFC4-6F175D3DCCD1}">
              <a14:hiddenFill xmlns:a14="http://schemas.microsoft.com/office/drawing/2010/main">
                <a:solidFill>
                  <a:srgbClr val="FFFFFF"/>
                </a:solidFill>
              </a14:hiddenFill>
            </a:ext>
          </a:extLst>
        </p:spPr>
      </p:pic>
      <p:pic>
        <p:nvPicPr>
          <p:cNvPr id="44044" name="Picture 12" descr="http://www.equipmentbag.com/images/BASE/BTN.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57600" y="3962400"/>
            <a:ext cx="1804988" cy="18526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4045" name="Text Box 13"/>
          <p:cNvSpPr txBox="1">
            <a:spLocks noChangeArrowheads="1"/>
          </p:cNvSpPr>
          <p:nvPr/>
        </p:nvSpPr>
        <p:spPr bwMode="auto">
          <a:xfrm>
            <a:off x="685800" y="4648200"/>
            <a:ext cx="2971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dirty="0">
                <a:latin typeface="Calibri" panose="020F0502020204030204" pitchFamily="34" charset="0"/>
              </a:rPr>
              <a:t>Passing </a:t>
            </a:r>
            <a:r>
              <a:rPr lang="en-US" altLang="en-US" sz="3200" b="1" u="sng" dirty="0">
                <a:solidFill>
                  <a:schemeClr val="accent2"/>
                </a:solidFill>
                <a:latin typeface="Calibri" panose="020F0502020204030204" pitchFamily="34" charset="0"/>
                <a:ea typeface="+mj-ea"/>
                <a:cs typeface="+mj-cs"/>
              </a:rPr>
              <a:t>words</a:t>
            </a:r>
            <a:r>
              <a:rPr lang="en-US" altLang="en-US" sz="3200" dirty="0">
                <a:latin typeface="Calibri" panose="020F0502020204030204" pitchFamily="34" charset="0"/>
              </a:rPr>
              <a:t> from book                to book</a:t>
            </a:r>
          </a:p>
        </p:txBody>
      </p:sp>
      <p:sp>
        <p:nvSpPr>
          <p:cNvPr id="44046" name="Text Box 14"/>
          <p:cNvSpPr txBox="1">
            <a:spLocks noChangeArrowheads="1"/>
          </p:cNvSpPr>
          <p:nvPr/>
        </p:nvSpPr>
        <p:spPr bwMode="auto">
          <a:xfrm>
            <a:off x="5486400" y="4648200"/>
            <a:ext cx="2971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dirty="0">
                <a:latin typeface="Calibri" panose="020F0502020204030204" pitchFamily="34" charset="0"/>
              </a:rPr>
              <a:t>Passing </a:t>
            </a:r>
            <a:r>
              <a:rPr lang="en-US" altLang="en-US" sz="3200" b="1" u="sng" dirty="0">
                <a:solidFill>
                  <a:schemeClr val="accent2"/>
                </a:solidFill>
                <a:latin typeface="Calibri" panose="020F0502020204030204" pitchFamily="34" charset="0"/>
                <a:ea typeface="+mj-ea"/>
                <a:cs typeface="+mj-cs"/>
              </a:rPr>
              <a:t>names</a:t>
            </a:r>
            <a:r>
              <a:rPr lang="en-US" altLang="en-US" sz="3200" dirty="0">
                <a:latin typeface="Calibri" panose="020F0502020204030204" pitchFamily="34" charset="0"/>
              </a:rPr>
              <a:t> from verse to verse</a:t>
            </a:r>
          </a:p>
        </p:txBody>
      </p:sp>
      <p:sp>
        <p:nvSpPr>
          <p:cNvPr id="8" name="Rectangle 6"/>
          <p:cNvSpPr>
            <a:spLocks noChangeArrowheads="1"/>
          </p:cNvSpPr>
          <p:nvPr/>
        </p:nvSpPr>
        <p:spPr bwMode="auto">
          <a:xfrm>
            <a:off x="5638800" y="4648200"/>
            <a:ext cx="2667000" cy="156966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84713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6" name="Rectangle 2"/>
          <p:cNvSpPr txBox="1">
            <a:spLocks noChangeArrowheads="1"/>
          </p:cNvSpPr>
          <p:nvPr/>
        </p:nvSpPr>
        <p:spPr bwMode="auto">
          <a:xfrm>
            <a:off x="228600" y="228600"/>
            <a:ext cx="86868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3600" b="1" dirty="0">
                <a:solidFill>
                  <a:schemeClr val="accent2"/>
                </a:solidFill>
                <a:latin typeface="Calibri" panose="020F0502020204030204" pitchFamily="34" charset="0"/>
              </a:rPr>
              <a:t>John 1:1-5</a:t>
            </a:r>
          </a:p>
          <a:p>
            <a:pPr marL="0" indent="0" algn="just">
              <a:buFontTx/>
              <a:buNone/>
            </a:pPr>
            <a:r>
              <a:rPr lang="en-US" altLang="en-US" baseline="30000" dirty="0">
                <a:latin typeface="Calibri" panose="020F0502020204030204" pitchFamily="34" charset="0"/>
              </a:rPr>
              <a:t>1</a:t>
            </a:r>
            <a:r>
              <a:rPr lang="en-US" altLang="en-US" dirty="0">
                <a:latin typeface="Calibri" panose="020F0502020204030204" pitchFamily="34" charset="0"/>
              </a:rPr>
              <a:t> In the beginning was </a:t>
            </a:r>
            <a:r>
              <a:rPr lang="en-US" altLang="en-US" b="1" u="sng" dirty="0">
                <a:solidFill>
                  <a:schemeClr val="accent2"/>
                </a:solidFill>
                <a:latin typeface="Calibri" panose="020F0502020204030204" pitchFamily="34" charset="0"/>
              </a:rPr>
              <a:t>the Word</a:t>
            </a:r>
            <a:r>
              <a:rPr lang="en-US" altLang="en-US" dirty="0">
                <a:latin typeface="Calibri" panose="020F0502020204030204" pitchFamily="34" charset="0"/>
              </a:rPr>
              <a:t>, and </a:t>
            </a:r>
            <a:r>
              <a:rPr lang="en-US" altLang="en-US" b="1" u="sng" dirty="0">
                <a:solidFill>
                  <a:schemeClr val="accent2"/>
                </a:solidFill>
                <a:latin typeface="Calibri" panose="020F0502020204030204" pitchFamily="34" charset="0"/>
              </a:rPr>
              <a:t>the Word</a:t>
            </a:r>
            <a:r>
              <a:rPr lang="en-US" altLang="en-US" dirty="0">
                <a:latin typeface="Calibri" panose="020F0502020204030204" pitchFamily="34" charset="0"/>
              </a:rPr>
              <a:t> was with God, and </a:t>
            </a:r>
            <a:r>
              <a:rPr lang="en-US" altLang="en-US" b="1" u="sng" dirty="0">
                <a:solidFill>
                  <a:schemeClr val="accent2"/>
                </a:solidFill>
                <a:latin typeface="Calibri" panose="020F0502020204030204" pitchFamily="34" charset="0"/>
              </a:rPr>
              <a:t>the Word</a:t>
            </a:r>
            <a:r>
              <a:rPr lang="en-US" altLang="en-US" dirty="0">
                <a:latin typeface="Calibri" panose="020F0502020204030204" pitchFamily="34" charset="0"/>
              </a:rPr>
              <a:t> was God. </a:t>
            </a:r>
            <a:r>
              <a:rPr lang="en-US" altLang="en-US" baseline="30000" dirty="0">
                <a:latin typeface="Calibri" panose="020F0502020204030204" pitchFamily="34" charset="0"/>
              </a:rPr>
              <a:t>2</a:t>
            </a:r>
            <a:r>
              <a:rPr lang="en-US" altLang="en-US" dirty="0">
                <a:latin typeface="Calibri" panose="020F0502020204030204" pitchFamily="34" charset="0"/>
              </a:rPr>
              <a:t> </a:t>
            </a:r>
            <a:r>
              <a:rPr lang="en-US" altLang="en-US" b="1" u="sng" dirty="0">
                <a:solidFill>
                  <a:srgbClr val="009900"/>
                </a:solidFill>
                <a:latin typeface="Calibri" panose="020F0502020204030204" pitchFamily="34" charset="0"/>
              </a:rPr>
              <a:t>He</a:t>
            </a:r>
            <a:r>
              <a:rPr lang="en-US" altLang="en-US" dirty="0">
                <a:latin typeface="Calibri" panose="020F0502020204030204" pitchFamily="34" charset="0"/>
              </a:rPr>
              <a:t> was in the beginning with God. </a:t>
            </a:r>
            <a:r>
              <a:rPr lang="en-US" altLang="en-US" baseline="30000" dirty="0">
                <a:latin typeface="Calibri" panose="020F0502020204030204" pitchFamily="34" charset="0"/>
              </a:rPr>
              <a:t>3</a:t>
            </a:r>
            <a:r>
              <a:rPr lang="en-US" altLang="en-US" dirty="0">
                <a:latin typeface="Calibri" panose="020F0502020204030204" pitchFamily="34" charset="0"/>
              </a:rPr>
              <a:t> All things came into being through </a:t>
            </a:r>
            <a:r>
              <a:rPr lang="en-US" altLang="en-US" b="1" u="sng" dirty="0">
                <a:solidFill>
                  <a:srgbClr val="009900"/>
                </a:solidFill>
                <a:latin typeface="Calibri" panose="020F0502020204030204" pitchFamily="34" charset="0"/>
              </a:rPr>
              <a:t>Him</a:t>
            </a:r>
            <a:r>
              <a:rPr lang="en-US" altLang="en-US" dirty="0">
                <a:latin typeface="Calibri" panose="020F0502020204030204" pitchFamily="34" charset="0"/>
              </a:rPr>
              <a:t>, and apart from </a:t>
            </a:r>
            <a:r>
              <a:rPr lang="en-US" altLang="en-US" b="1" u="sng" dirty="0">
                <a:solidFill>
                  <a:srgbClr val="009900"/>
                </a:solidFill>
                <a:latin typeface="Calibri" panose="020F0502020204030204" pitchFamily="34" charset="0"/>
              </a:rPr>
              <a:t>Him</a:t>
            </a:r>
            <a:r>
              <a:rPr lang="en-US" altLang="en-US" dirty="0">
                <a:latin typeface="Calibri" panose="020F0502020204030204" pitchFamily="34" charset="0"/>
              </a:rPr>
              <a:t> nothing came into being that has come into being. </a:t>
            </a:r>
            <a:r>
              <a:rPr lang="en-US" altLang="en-US" baseline="30000" dirty="0">
                <a:latin typeface="Calibri" panose="020F0502020204030204" pitchFamily="34" charset="0"/>
              </a:rPr>
              <a:t>4</a:t>
            </a:r>
            <a:r>
              <a:rPr lang="en-US" altLang="en-US" dirty="0">
                <a:latin typeface="Calibri" panose="020F0502020204030204" pitchFamily="34" charset="0"/>
              </a:rPr>
              <a:t> In </a:t>
            </a:r>
            <a:r>
              <a:rPr lang="en-US" altLang="en-US" b="1" u="sng" dirty="0">
                <a:solidFill>
                  <a:srgbClr val="009900"/>
                </a:solidFill>
                <a:latin typeface="Calibri" panose="020F0502020204030204" pitchFamily="34" charset="0"/>
              </a:rPr>
              <a:t>Him</a:t>
            </a:r>
            <a:r>
              <a:rPr lang="en-US" altLang="en-US" dirty="0">
                <a:latin typeface="Calibri" panose="020F0502020204030204" pitchFamily="34" charset="0"/>
              </a:rPr>
              <a:t> was </a:t>
            </a:r>
            <a:r>
              <a:rPr lang="en-US" altLang="en-US" b="1" u="sng" dirty="0">
                <a:solidFill>
                  <a:srgbClr val="C00000"/>
                </a:solidFill>
                <a:latin typeface="Calibri" panose="020F0502020204030204" pitchFamily="34" charset="0"/>
              </a:rPr>
              <a:t>life</a:t>
            </a:r>
            <a:r>
              <a:rPr lang="en-US" altLang="en-US" dirty="0">
                <a:latin typeface="Calibri" panose="020F0502020204030204" pitchFamily="34" charset="0"/>
              </a:rPr>
              <a:t>, and  the </a:t>
            </a:r>
            <a:r>
              <a:rPr lang="en-US" altLang="en-US" b="1" u="sng" dirty="0">
                <a:solidFill>
                  <a:srgbClr val="C00000"/>
                </a:solidFill>
                <a:latin typeface="Calibri" panose="020F0502020204030204" pitchFamily="34" charset="0"/>
              </a:rPr>
              <a:t>life</a:t>
            </a:r>
            <a:r>
              <a:rPr lang="en-US" altLang="en-US" dirty="0">
                <a:latin typeface="Calibri" panose="020F0502020204030204" pitchFamily="34" charset="0"/>
              </a:rPr>
              <a:t> was </a:t>
            </a:r>
            <a:r>
              <a:rPr lang="en-US" altLang="en-US" b="1" u="sng" dirty="0">
                <a:solidFill>
                  <a:srgbClr val="9900CC"/>
                </a:solidFill>
                <a:latin typeface="Calibri" panose="020F0502020204030204" pitchFamily="34" charset="0"/>
              </a:rPr>
              <a:t>the Light</a:t>
            </a:r>
            <a:r>
              <a:rPr lang="en-US" altLang="en-US" dirty="0">
                <a:latin typeface="Calibri" panose="020F0502020204030204" pitchFamily="34" charset="0"/>
              </a:rPr>
              <a:t> of men. </a:t>
            </a:r>
            <a:r>
              <a:rPr lang="en-US" altLang="en-US" baseline="30000" dirty="0">
                <a:latin typeface="Calibri" panose="020F0502020204030204" pitchFamily="34" charset="0"/>
              </a:rPr>
              <a:t>5</a:t>
            </a:r>
            <a:r>
              <a:rPr lang="en-US" altLang="en-US" dirty="0">
                <a:latin typeface="Calibri" panose="020F0502020204030204" pitchFamily="34" charset="0"/>
              </a:rPr>
              <a:t> </a:t>
            </a:r>
            <a:r>
              <a:rPr lang="en-US" altLang="en-US" b="1" u="sng" dirty="0">
                <a:solidFill>
                  <a:srgbClr val="9900CC"/>
                </a:solidFill>
                <a:latin typeface="Calibri" panose="020F0502020204030204" pitchFamily="34" charset="0"/>
              </a:rPr>
              <a:t>The Light</a:t>
            </a:r>
            <a:r>
              <a:rPr lang="en-US" altLang="en-US" dirty="0">
                <a:latin typeface="Calibri" panose="020F0502020204030204" pitchFamily="34" charset="0"/>
              </a:rPr>
              <a:t> shines in the darkness, and the darkness did not comprehend it. (cf. </a:t>
            </a:r>
            <a:r>
              <a:rPr lang="en-US" altLang="en-US" b="1" u="sng" dirty="0">
                <a:solidFill>
                  <a:srgbClr val="9900CC"/>
                </a:solidFill>
                <a:latin typeface="Calibri" panose="020F0502020204030204" pitchFamily="34" charset="0"/>
              </a:rPr>
              <a:t>the Light</a:t>
            </a:r>
            <a:r>
              <a:rPr lang="en-US" altLang="en-US" dirty="0">
                <a:latin typeface="Calibri" panose="020F0502020204030204" pitchFamily="34" charset="0"/>
              </a:rPr>
              <a:t>: John 3,8,9,12)</a:t>
            </a:r>
          </a:p>
        </p:txBody>
      </p:sp>
    </p:spTree>
    <p:extLst>
      <p:ext uri="{BB962C8B-B14F-4D97-AF65-F5344CB8AC3E}">
        <p14:creationId xmlns:p14="http://schemas.microsoft.com/office/powerpoint/2010/main" val="3383216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914400" y="1143000"/>
            <a:ext cx="7467600" cy="2971800"/>
          </a:xfrm>
        </p:spPr>
        <p:txBody>
          <a:bodyPr/>
          <a:lstStyle/>
          <a:p>
            <a:pPr marL="0" indent="0" algn="ctr">
              <a:lnSpc>
                <a:spcPct val="90000"/>
              </a:lnSpc>
              <a:buFontTx/>
              <a:buNone/>
            </a:pPr>
            <a:endParaRPr lang="en-US" altLang="en-US" sz="1200" dirty="0">
              <a:solidFill>
                <a:schemeClr val="accent2"/>
              </a:solidFill>
              <a:latin typeface="Calibri" panose="020F0502020204030204" pitchFamily="34" charset="0"/>
            </a:endParaRPr>
          </a:p>
          <a:p>
            <a:pPr marL="0" indent="0">
              <a:spcBef>
                <a:spcPts val="0"/>
              </a:spcBef>
              <a:spcAft>
                <a:spcPts val="600"/>
              </a:spcAft>
              <a:buFontTx/>
              <a:buNone/>
            </a:pPr>
            <a:r>
              <a:rPr lang="en-US" altLang="en-US" b="1" dirty="0">
                <a:latin typeface="Calibri" panose="020F0502020204030204" pitchFamily="34" charset="0"/>
              </a:rPr>
              <a:t>John 1:1-5 – </a:t>
            </a:r>
            <a:r>
              <a:rPr lang="en-US" altLang="en-US" dirty="0">
                <a:latin typeface="Calibri" panose="020F0502020204030204" pitchFamily="34" charset="0"/>
              </a:rPr>
              <a:t>The deity of Jesus Christ </a:t>
            </a:r>
          </a:p>
          <a:p>
            <a:pPr marL="0" indent="0">
              <a:spcBef>
                <a:spcPts val="0"/>
              </a:spcBef>
              <a:spcAft>
                <a:spcPts val="600"/>
              </a:spcAft>
              <a:buFontTx/>
              <a:buNone/>
            </a:pPr>
            <a:r>
              <a:rPr lang="en-US" altLang="en-US" b="1" dirty="0">
                <a:highlight>
                  <a:srgbClr val="FFCCFF"/>
                </a:highlight>
                <a:latin typeface="Calibri" panose="020F0502020204030204" pitchFamily="34" charset="0"/>
              </a:rPr>
              <a:t>John 1:6-13 – John the Baptist as a witness</a:t>
            </a:r>
          </a:p>
          <a:p>
            <a:pPr marL="919163" indent="-457200">
              <a:spcBef>
                <a:spcPts val="0"/>
              </a:spcBef>
              <a:spcAft>
                <a:spcPts val="600"/>
              </a:spcAft>
            </a:pPr>
            <a:r>
              <a:rPr lang="en-US" altLang="en-US" b="1" dirty="0">
                <a:highlight>
                  <a:srgbClr val="FFCCFF"/>
                </a:highlight>
                <a:latin typeface="Calibri" panose="020F0502020204030204" pitchFamily="34" charset="0"/>
              </a:rPr>
              <a:t>vv. 6-10</a:t>
            </a:r>
          </a:p>
          <a:p>
            <a:pPr marL="919163" indent="-457200">
              <a:spcBef>
                <a:spcPts val="0"/>
              </a:spcBef>
              <a:spcAft>
                <a:spcPts val="600"/>
              </a:spcAft>
            </a:pPr>
            <a:r>
              <a:rPr lang="en-US" altLang="en-US" b="1" dirty="0">
                <a:latin typeface="Calibri" panose="020F0502020204030204" pitchFamily="34" charset="0"/>
              </a:rPr>
              <a:t>vv. 11-13</a:t>
            </a:r>
            <a:endParaRPr lang="en-US" altLang="en-US" dirty="0">
              <a:latin typeface="Calibri" panose="020F0502020204030204" pitchFamily="34" charset="0"/>
            </a:endParaRPr>
          </a:p>
          <a:p>
            <a:pPr marL="0" indent="0">
              <a:spcBef>
                <a:spcPts val="0"/>
              </a:spcBef>
              <a:spcAft>
                <a:spcPts val="600"/>
              </a:spcAft>
              <a:buFontTx/>
              <a:buNone/>
            </a:pPr>
            <a:r>
              <a:rPr lang="en-US" altLang="en-US" b="1" dirty="0">
                <a:latin typeface="Calibri" panose="020F0502020204030204" pitchFamily="34" charset="0"/>
              </a:rPr>
              <a:t>John 1:14-18 – </a:t>
            </a:r>
            <a:r>
              <a:rPr lang="en-US" altLang="en-US" dirty="0">
                <a:latin typeface="Calibri" panose="020F0502020204030204" pitchFamily="34" charset="0"/>
              </a:rPr>
              <a:t>The Word made flesh</a:t>
            </a:r>
          </a:p>
        </p:txBody>
      </p:sp>
      <p:sp>
        <p:nvSpPr>
          <p:cNvPr id="2" name="Rectangle 1"/>
          <p:cNvSpPr/>
          <p:nvPr/>
        </p:nvSpPr>
        <p:spPr>
          <a:xfrm>
            <a:off x="1524000" y="218182"/>
            <a:ext cx="6096000" cy="646331"/>
          </a:xfrm>
          <a:prstGeom prst="rect">
            <a:avLst/>
          </a:prstGeom>
        </p:spPr>
        <p:txBody>
          <a:bodyPr wrap="square">
            <a:spAutoFit/>
          </a:bodyPr>
          <a:lstStyle/>
          <a:p>
            <a:pPr lvl="0" algn="ctr">
              <a:spcBef>
                <a:spcPts val="0"/>
              </a:spcBef>
              <a:spcAft>
                <a:spcPts val="1200"/>
              </a:spcAft>
            </a:pPr>
            <a:r>
              <a:rPr lang="en-US" altLang="en-US" sz="3600" b="1" dirty="0">
                <a:solidFill>
                  <a:srgbClr val="3333CC"/>
                </a:solidFill>
                <a:latin typeface="Calibri" panose="020F0502020204030204" pitchFamily="34" charset="0"/>
              </a:rPr>
              <a:t>The High Points of John 1:1-18</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99081" y="4267200"/>
            <a:ext cx="3545838" cy="2286000"/>
          </a:xfrm>
          <a:prstGeom prst="rect">
            <a:avLst/>
          </a:prstGeom>
        </p:spPr>
      </p:pic>
    </p:spTree>
    <p:extLst>
      <p:ext uri="{BB962C8B-B14F-4D97-AF65-F5344CB8AC3E}">
        <p14:creationId xmlns:p14="http://schemas.microsoft.com/office/powerpoint/2010/main" val="27326164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11266" name="Rectangle 2"/>
          <p:cNvSpPr>
            <a:spLocks noGrp="1" noChangeArrowheads="1"/>
          </p:cNvSpPr>
          <p:nvPr>
            <p:ph type="body" idx="1"/>
          </p:nvPr>
        </p:nvSpPr>
        <p:spPr>
          <a:xfrm>
            <a:off x="228600" y="228600"/>
            <a:ext cx="8686800" cy="4953000"/>
          </a:xfrm>
        </p:spPr>
        <p:txBody>
          <a:bodyPr/>
          <a:lstStyle/>
          <a:p>
            <a:pPr marL="0" indent="0" algn="ctr">
              <a:spcBef>
                <a:spcPts val="0"/>
              </a:spcBef>
              <a:spcAft>
                <a:spcPts val="1000"/>
              </a:spcAft>
              <a:buNone/>
            </a:pPr>
            <a:r>
              <a:rPr lang="en-US" sz="3600" b="1" dirty="0">
                <a:solidFill>
                  <a:schemeClr val="accent2"/>
                </a:solidFill>
                <a:latin typeface="Calibri" panose="020F0502020204030204" pitchFamily="34" charset="0"/>
              </a:rPr>
              <a:t>John 1:6–10 (NASB95) </a:t>
            </a:r>
          </a:p>
          <a:p>
            <a:pPr marL="0" marR="0" indent="0" algn="just">
              <a:spcBef>
                <a:spcPts val="0"/>
              </a:spcBef>
              <a:spcAft>
                <a:spcPts val="1000"/>
              </a:spcAft>
              <a:buNone/>
            </a:pPr>
            <a:r>
              <a:rPr lang="en-US" baseline="30000" dirty="0">
                <a:latin typeface="Calibri" panose="020F0502020204030204" pitchFamily="34" charset="0"/>
              </a:rPr>
              <a:t>6</a:t>
            </a:r>
            <a:r>
              <a:rPr lang="en-US" dirty="0">
                <a:latin typeface="Calibri" panose="020F0502020204030204" pitchFamily="34" charset="0"/>
              </a:rPr>
              <a:t> </a:t>
            </a:r>
            <a:r>
              <a:rPr lang="en-US" b="1" u="sng" dirty="0">
                <a:solidFill>
                  <a:schemeClr val="accent2"/>
                </a:solidFill>
                <a:latin typeface="Calibri" panose="020F0502020204030204" pitchFamily="34" charset="0"/>
              </a:rPr>
              <a:t>There came a man sent from God, whose name was John</a:t>
            </a:r>
            <a:r>
              <a:rPr lang="en-US" dirty="0">
                <a:latin typeface="Calibri" panose="020F0502020204030204" pitchFamily="34" charset="0"/>
              </a:rPr>
              <a:t>. </a:t>
            </a:r>
            <a:r>
              <a:rPr lang="en-US" baseline="30000" dirty="0">
                <a:latin typeface="Calibri" panose="020F0502020204030204" pitchFamily="34" charset="0"/>
              </a:rPr>
              <a:t>7</a:t>
            </a:r>
            <a:r>
              <a:rPr lang="en-US" dirty="0">
                <a:latin typeface="Calibri" panose="020F0502020204030204" pitchFamily="34" charset="0"/>
              </a:rPr>
              <a:t> </a:t>
            </a:r>
            <a:r>
              <a:rPr lang="en-US" b="1" u="sng" dirty="0">
                <a:solidFill>
                  <a:schemeClr val="accent2"/>
                </a:solidFill>
                <a:latin typeface="Calibri" panose="020F0502020204030204" pitchFamily="34" charset="0"/>
              </a:rPr>
              <a:t>He came as a witness, to testify about the Light, so that all might believe through him</a:t>
            </a:r>
            <a:r>
              <a:rPr lang="en-US" dirty="0">
                <a:latin typeface="Calibri" panose="020F0502020204030204" pitchFamily="34" charset="0"/>
              </a:rPr>
              <a:t>. </a:t>
            </a:r>
            <a:r>
              <a:rPr lang="en-US" baseline="30000" dirty="0">
                <a:latin typeface="Calibri" panose="020F0502020204030204" pitchFamily="34" charset="0"/>
              </a:rPr>
              <a:t>8</a:t>
            </a:r>
            <a:r>
              <a:rPr lang="en-US" dirty="0">
                <a:latin typeface="Calibri" panose="020F0502020204030204" pitchFamily="34" charset="0"/>
              </a:rPr>
              <a:t> </a:t>
            </a:r>
            <a:r>
              <a:rPr lang="en-US" b="1" u="sng" dirty="0">
                <a:solidFill>
                  <a:schemeClr val="accent2"/>
                </a:solidFill>
                <a:latin typeface="Calibri" panose="020F0502020204030204" pitchFamily="34" charset="0"/>
              </a:rPr>
              <a:t>He was not the Light, but </a:t>
            </a:r>
            <a:r>
              <a:rPr lang="en-US" b="1" i="1" u="sng" dirty="0">
                <a:solidFill>
                  <a:schemeClr val="accent2"/>
                </a:solidFill>
                <a:latin typeface="Calibri" panose="020F0502020204030204" pitchFamily="34" charset="0"/>
              </a:rPr>
              <a:t>he came </a:t>
            </a:r>
            <a:r>
              <a:rPr lang="en-US" b="1" u="sng" dirty="0">
                <a:solidFill>
                  <a:schemeClr val="accent2"/>
                </a:solidFill>
                <a:latin typeface="Calibri" panose="020F0502020204030204" pitchFamily="34" charset="0"/>
              </a:rPr>
              <a:t>to testify about the Light.</a:t>
            </a:r>
            <a:r>
              <a:rPr lang="en-US" dirty="0">
                <a:latin typeface="Calibri" panose="020F0502020204030204" pitchFamily="34" charset="0"/>
              </a:rPr>
              <a:t> </a:t>
            </a:r>
            <a:r>
              <a:rPr lang="en-US" baseline="30000" dirty="0">
                <a:latin typeface="Calibri" panose="020F0502020204030204" pitchFamily="34" charset="0"/>
              </a:rPr>
              <a:t>9</a:t>
            </a:r>
            <a:r>
              <a:rPr lang="en-US" dirty="0">
                <a:latin typeface="Calibri" panose="020F0502020204030204" pitchFamily="34" charset="0"/>
              </a:rPr>
              <a:t> There was the true Light which, coming into the world, enlightens every man. </a:t>
            </a:r>
            <a:r>
              <a:rPr lang="en-US" baseline="30000" dirty="0">
                <a:latin typeface="Calibri" panose="020F0502020204030204" pitchFamily="34" charset="0"/>
              </a:rPr>
              <a:t>10</a:t>
            </a:r>
            <a:r>
              <a:rPr lang="en-US" dirty="0">
                <a:latin typeface="Calibri" panose="020F0502020204030204" pitchFamily="34" charset="0"/>
              </a:rPr>
              <a:t> He was in the world, and the world was made through Him, and the world did not know Him. </a:t>
            </a:r>
            <a:endParaRPr lang="en-US" dirty="0">
              <a:effectLst/>
              <a:latin typeface="Calibri" panose="020F0502020204030204" pitchFamily="34" charset="0"/>
            </a:endParaRPr>
          </a:p>
        </p:txBody>
      </p:sp>
    </p:spTree>
    <p:extLst>
      <p:ext uri="{BB962C8B-B14F-4D97-AF65-F5344CB8AC3E}">
        <p14:creationId xmlns:p14="http://schemas.microsoft.com/office/powerpoint/2010/main" val="892909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0" y="1295400"/>
            <a:ext cx="5994400" cy="3520725"/>
          </a:xfrm>
          <a:prstGeom prst="rect">
            <a:avLst/>
          </a:prstGeom>
        </p:spPr>
      </p:pic>
      <p:sp>
        <p:nvSpPr>
          <p:cNvPr id="115714" name="Rectangle 1026"/>
          <p:cNvSpPr>
            <a:spLocks noGrp="1" noChangeArrowheads="1"/>
          </p:cNvSpPr>
          <p:nvPr>
            <p:ph type="title"/>
          </p:nvPr>
        </p:nvSpPr>
        <p:spPr>
          <a:xfrm>
            <a:off x="685800" y="228600"/>
            <a:ext cx="7772400" cy="1143000"/>
          </a:xfrm>
        </p:spPr>
        <p:txBody>
          <a:bodyPr/>
          <a:lstStyle/>
          <a:p>
            <a:r>
              <a:rPr lang="en-US" altLang="en-US" sz="3600" b="1" dirty="0">
                <a:solidFill>
                  <a:schemeClr val="accent2"/>
                </a:solidFill>
                <a:cs typeface="Times New Roman" panose="02020603050405020304" pitchFamily="18" charset="0"/>
              </a:rPr>
              <a:t>Beholding the Lord through His word</a:t>
            </a:r>
          </a:p>
        </p:txBody>
      </p:sp>
      <p:sp>
        <p:nvSpPr>
          <p:cNvPr id="115716" name="Rectangle 1028"/>
          <p:cNvSpPr>
            <a:spLocks noGrp="1" noChangeArrowheads="1"/>
          </p:cNvSpPr>
          <p:nvPr>
            <p:ph type="body" sz="half" idx="2"/>
          </p:nvPr>
        </p:nvSpPr>
        <p:spPr>
          <a:xfrm>
            <a:off x="3048000" y="1524000"/>
            <a:ext cx="5943600" cy="2438400"/>
          </a:xfrm>
        </p:spPr>
        <p:txBody>
          <a:bodyPr/>
          <a:lstStyle/>
          <a:p>
            <a:pPr marL="0" indent="0" algn="ctr">
              <a:lnSpc>
                <a:spcPct val="90000"/>
              </a:lnSpc>
              <a:spcBef>
                <a:spcPts val="0"/>
              </a:spcBef>
              <a:spcAft>
                <a:spcPts val="600"/>
              </a:spcAft>
              <a:buNone/>
            </a:pPr>
            <a:r>
              <a:rPr lang="en-US" altLang="en-US" sz="2800" b="1" dirty="0">
                <a:solidFill>
                  <a:srgbClr val="0000CC"/>
                </a:solidFill>
              </a:rPr>
              <a:t>1 John 1:3</a:t>
            </a:r>
          </a:p>
          <a:p>
            <a:pPr marL="0" indent="0">
              <a:lnSpc>
                <a:spcPct val="90000"/>
              </a:lnSpc>
              <a:spcBef>
                <a:spcPts val="0"/>
              </a:spcBef>
              <a:spcAft>
                <a:spcPts val="1200"/>
              </a:spcAft>
              <a:buNone/>
            </a:pPr>
            <a:r>
              <a:rPr lang="en-US" altLang="en-US" sz="2800" dirty="0"/>
              <a:t>“we have seen with our eyes…the Word of Life” (see 1:1-4)</a:t>
            </a:r>
          </a:p>
          <a:p>
            <a:pPr marL="0" indent="0" algn="ctr">
              <a:lnSpc>
                <a:spcPct val="90000"/>
              </a:lnSpc>
              <a:spcBef>
                <a:spcPts val="0"/>
              </a:spcBef>
              <a:spcAft>
                <a:spcPts val="600"/>
              </a:spcAft>
              <a:buNone/>
            </a:pPr>
            <a:r>
              <a:rPr lang="en-US" altLang="en-US" sz="2800" b="1" dirty="0">
                <a:solidFill>
                  <a:srgbClr val="0000CC"/>
                </a:solidFill>
              </a:rPr>
              <a:t>Hebrews 12:2</a:t>
            </a:r>
          </a:p>
          <a:p>
            <a:pPr marL="0" indent="0">
              <a:lnSpc>
                <a:spcPct val="90000"/>
              </a:lnSpc>
              <a:spcBef>
                <a:spcPts val="0"/>
              </a:spcBef>
              <a:spcAft>
                <a:spcPts val="1200"/>
              </a:spcAft>
              <a:buNone/>
            </a:pPr>
            <a:r>
              <a:rPr lang="en-US" altLang="en-US" sz="2800" dirty="0"/>
              <a:t>“fixing our eyes on Jesus” (see 12:1-2)</a:t>
            </a:r>
          </a:p>
        </p:txBody>
      </p:sp>
      <p:pic>
        <p:nvPicPr>
          <p:cNvPr id="115721" name="Picture 1033" descr="content_im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1295400"/>
            <a:ext cx="2819400" cy="2667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p:cNvSpPr txBox="1">
            <a:spLocks noChangeArrowheads="1"/>
          </p:cNvSpPr>
          <p:nvPr/>
        </p:nvSpPr>
        <p:spPr bwMode="auto">
          <a:xfrm>
            <a:off x="2171700" y="5638800"/>
            <a:ext cx="52959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Seeing the </a:t>
            </a:r>
            <a:r>
              <a:rPr lang="en-US" altLang="en-US" sz="3200" b="1" dirty="0">
                <a:solidFill>
                  <a:srgbClr val="C00000"/>
                </a:solidFill>
                <a:latin typeface="Calibri" panose="020F0502020204030204" pitchFamily="34" charset="0"/>
                <a:cs typeface="Times New Roman" panose="02020603050405020304" pitchFamily="18" charset="0"/>
              </a:rPr>
              <a:t>Living Word of God</a:t>
            </a:r>
          </a:p>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in the </a:t>
            </a:r>
            <a:r>
              <a:rPr lang="en-US" altLang="en-US" sz="3200" b="1" dirty="0">
                <a:solidFill>
                  <a:schemeClr val="accent1">
                    <a:lumMod val="50000"/>
                  </a:schemeClr>
                </a:solidFill>
                <a:latin typeface="Calibri" panose="020F0502020204030204" pitchFamily="34" charset="0"/>
                <a:cs typeface="Times New Roman" panose="02020603050405020304" pitchFamily="18" charset="0"/>
              </a:rPr>
              <a:t>written word of God</a:t>
            </a:r>
            <a:endParaRPr lang="en-US" altLang="en-US" sz="3200" b="1" dirty="0">
              <a:solidFill>
                <a:schemeClr val="accent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12973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11266" name="Rectangle 2"/>
          <p:cNvSpPr>
            <a:spLocks noGrp="1" noChangeArrowheads="1"/>
          </p:cNvSpPr>
          <p:nvPr>
            <p:ph type="body" idx="1"/>
          </p:nvPr>
        </p:nvSpPr>
        <p:spPr>
          <a:xfrm>
            <a:off x="228600" y="228600"/>
            <a:ext cx="8686800" cy="4953000"/>
          </a:xfrm>
        </p:spPr>
        <p:txBody>
          <a:bodyPr/>
          <a:lstStyle/>
          <a:p>
            <a:pPr marL="0" marR="0" indent="0" algn="ctr">
              <a:spcBef>
                <a:spcPts val="0"/>
              </a:spcBef>
              <a:spcAft>
                <a:spcPts val="1000"/>
              </a:spcAft>
              <a:buNone/>
            </a:pPr>
            <a:r>
              <a:rPr lang="en-US" sz="3600" b="1" dirty="0">
                <a:solidFill>
                  <a:schemeClr val="accent2"/>
                </a:solidFill>
                <a:latin typeface="Calibri" panose="020F0502020204030204" pitchFamily="34" charset="0"/>
              </a:rPr>
              <a:t>John 1:6–10 (NASB95) </a:t>
            </a:r>
          </a:p>
          <a:p>
            <a:pPr marL="0" marR="0" indent="0" algn="just">
              <a:spcBef>
                <a:spcPts val="0"/>
              </a:spcBef>
              <a:spcAft>
                <a:spcPts val="1000"/>
              </a:spcAft>
              <a:buNone/>
            </a:pPr>
            <a:r>
              <a:rPr lang="en-US" baseline="30000" dirty="0">
                <a:latin typeface="Calibri" panose="020F0502020204030204" pitchFamily="34" charset="0"/>
              </a:rPr>
              <a:t>6</a:t>
            </a:r>
            <a:r>
              <a:rPr lang="en-US" dirty="0">
                <a:latin typeface="Calibri" panose="020F0502020204030204" pitchFamily="34" charset="0"/>
              </a:rPr>
              <a:t> There came a man sent from God, whose name was John. </a:t>
            </a:r>
            <a:r>
              <a:rPr lang="en-US" baseline="30000" dirty="0">
                <a:latin typeface="Calibri" panose="020F0502020204030204" pitchFamily="34" charset="0"/>
              </a:rPr>
              <a:t>7</a:t>
            </a:r>
            <a:r>
              <a:rPr lang="en-US" dirty="0">
                <a:latin typeface="Calibri" panose="020F0502020204030204" pitchFamily="34" charset="0"/>
              </a:rPr>
              <a:t> He came as a witness, to testify about the Light, </a:t>
            </a:r>
            <a:r>
              <a:rPr lang="en-US" b="1" u="sng" dirty="0">
                <a:solidFill>
                  <a:schemeClr val="accent2"/>
                </a:solidFill>
                <a:latin typeface="Calibri" panose="020F0502020204030204" pitchFamily="34" charset="0"/>
              </a:rPr>
              <a:t>so that all might </a:t>
            </a:r>
            <a:r>
              <a:rPr lang="en-US" b="1" u="sng" dirty="0">
                <a:solidFill>
                  <a:schemeClr val="accent2"/>
                </a:solidFill>
                <a:highlight>
                  <a:srgbClr val="FFFF00"/>
                </a:highlight>
                <a:latin typeface="Calibri" panose="020F0502020204030204" pitchFamily="34" charset="0"/>
              </a:rPr>
              <a:t>believe</a:t>
            </a:r>
            <a:r>
              <a:rPr lang="en-US" b="1" u="sng" dirty="0">
                <a:solidFill>
                  <a:schemeClr val="accent2"/>
                </a:solidFill>
                <a:latin typeface="Calibri" panose="020F0502020204030204" pitchFamily="34" charset="0"/>
              </a:rPr>
              <a:t> through him</a:t>
            </a:r>
            <a:r>
              <a:rPr lang="en-US" dirty="0">
                <a:latin typeface="Calibri" panose="020F0502020204030204" pitchFamily="34" charset="0"/>
              </a:rPr>
              <a:t>. </a:t>
            </a:r>
            <a:r>
              <a:rPr lang="en-US" baseline="30000" dirty="0">
                <a:latin typeface="Calibri" panose="020F0502020204030204" pitchFamily="34" charset="0"/>
              </a:rPr>
              <a:t>8</a:t>
            </a:r>
            <a:r>
              <a:rPr lang="en-US" dirty="0">
                <a:latin typeface="Calibri" panose="020F0502020204030204" pitchFamily="34" charset="0"/>
              </a:rPr>
              <a:t> He was not the Light, but </a:t>
            </a:r>
            <a:r>
              <a:rPr lang="en-US" i="1" dirty="0">
                <a:latin typeface="Calibri" panose="020F0502020204030204" pitchFamily="34" charset="0"/>
              </a:rPr>
              <a:t>he came</a:t>
            </a:r>
            <a:r>
              <a:rPr lang="en-US" dirty="0">
                <a:latin typeface="Calibri" panose="020F0502020204030204" pitchFamily="34" charset="0"/>
              </a:rPr>
              <a:t> to testify about the Light. </a:t>
            </a:r>
            <a:r>
              <a:rPr lang="en-US" baseline="30000" dirty="0">
                <a:latin typeface="Calibri" panose="020F0502020204030204" pitchFamily="34" charset="0"/>
              </a:rPr>
              <a:t>9</a:t>
            </a:r>
            <a:r>
              <a:rPr lang="en-US" dirty="0">
                <a:latin typeface="Calibri" panose="020F0502020204030204" pitchFamily="34" charset="0"/>
              </a:rPr>
              <a:t> There was the true Light which, coming into the world, enlightens every man. </a:t>
            </a:r>
            <a:r>
              <a:rPr lang="en-US" baseline="30000" dirty="0">
                <a:latin typeface="Calibri" panose="020F0502020204030204" pitchFamily="34" charset="0"/>
              </a:rPr>
              <a:t>10</a:t>
            </a:r>
            <a:r>
              <a:rPr lang="en-US" dirty="0">
                <a:latin typeface="Calibri" panose="020F0502020204030204" pitchFamily="34" charset="0"/>
              </a:rPr>
              <a:t> He was in the world, and the world was made through Him, and the world did not know Him. </a:t>
            </a:r>
            <a:endParaRPr lang="en-US" dirty="0">
              <a:effectLst/>
              <a:latin typeface="Calibri" panose="020F0502020204030204" pitchFamily="34" charset="0"/>
            </a:endParaRPr>
          </a:p>
        </p:txBody>
      </p:sp>
    </p:spTree>
    <p:extLst>
      <p:ext uri="{BB962C8B-B14F-4D97-AF65-F5344CB8AC3E}">
        <p14:creationId xmlns:p14="http://schemas.microsoft.com/office/powerpoint/2010/main" val="2313697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7368" y="45426"/>
            <a:ext cx="8669263" cy="6767147"/>
          </a:xfrm>
          <a:prstGeom prst="rect">
            <a:avLst/>
          </a:prstGeom>
        </p:spPr>
      </p:pic>
    </p:spTree>
    <p:extLst>
      <p:ext uri="{BB962C8B-B14F-4D97-AF65-F5344CB8AC3E}">
        <p14:creationId xmlns:p14="http://schemas.microsoft.com/office/powerpoint/2010/main" val="4007865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7170" name="Rectangle 2"/>
          <p:cNvSpPr>
            <a:spLocks noGrp="1" noChangeArrowheads="1"/>
          </p:cNvSpPr>
          <p:nvPr>
            <p:ph type="body" idx="1"/>
          </p:nvPr>
        </p:nvSpPr>
        <p:spPr>
          <a:xfrm>
            <a:off x="228600" y="228600"/>
            <a:ext cx="8686800" cy="3581400"/>
          </a:xfrm>
        </p:spPr>
        <p:txBody>
          <a:bodyPr/>
          <a:lstStyle/>
          <a:p>
            <a:pPr marL="0" indent="0" algn="ctr">
              <a:lnSpc>
                <a:spcPct val="90000"/>
              </a:lnSpc>
              <a:buFontTx/>
              <a:buNone/>
            </a:pPr>
            <a:r>
              <a:rPr lang="en-US" altLang="en-US" sz="4000" b="1" dirty="0">
                <a:solidFill>
                  <a:schemeClr val="accent2"/>
                </a:solidFill>
                <a:latin typeface="Calibri" panose="020F0502020204030204" pitchFamily="34" charset="0"/>
              </a:rPr>
              <a:t>John 20:30-31</a:t>
            </a:r>
          </a:p>
          <a:p>
            <a:pPr marL="0" indent="0" algn="just">
              <a:lnSpc>
                <a:spcPct val="90000"/>
              </a:lnSpc>
              <a:buFontTx/>
              <a:buNone/>
            </a:pPr>
            <a:r>
              <a:rPr lang="en-US" altLang="en-US" sz="3600" baseline="30000" dirty="0">
                <a:latin typeface="Calibri" panose="020F0502020204030204" pitchFamily="34" charset="0"/>
              </a:rPr>
              <a:t>30 </a:t>
            </a:r>
            <a:r>
              <a:rPr lang="en-US" altLang="en-US" sz="3600" dirty="0">
                <a:latin typeface="Calibri" panose="020F0502020204030204" pitchFamily="34" charset="0"/>
              </a:rPr>
              <a:t>Therefore many other signs Jesus also performed in the presence of the disciples, which are not written in this book; </a:t>
            </a:r>
            <a:r>
              <a:rPr lang="en-US" altLang="en-US" sz="3600" baseline="30000" dirty="0">
                <a:latin typeface="Calibri" panose="020F0502020204030204" pitchFamily="34" charset="0"/>
              </a:rPr>
              <a:t>31</a:t>
            </a:r>
            <a:r>
              <a:rPr lang="en-US" altLang="en-US" sz="3600" dirty="0">
                <a:latin typeface="Calibri" panose="020F0502020204030204" pitchFamily="34" charset="0"/>
              </a:rPr>
              <a:t> but these have been written so that </a:t>
            </a:r>
            <a:r>
              <a:rPr lang="en-US" altLang="en-US" sz="3600" b="1" u="sng" dirty="0">
                <a:solidFill>
                  <a:schemeClr val="accent2"/>
                </a:solidFill>
                <a:latin typeface="Calibri" panose="020F0502020204030204" pitchFamily="34" charset="0"/>
              </a:rPr>
              <a:t>you may </a:t>
            </a:r>
            <a:r>
              <a:rPr lang="en-US" altLang="en-US" sz="3600" b="1" u="sng" dirty="0">
                <a:solidFill>
                  <a:schemeClr val="accent2"/>
                </a:solidFill>
                <a:highlight>
                  <a:srgbClr val="FFFF00"/>
                </a:highlight>
                <a:latin typeface="Calibri" panose="020F0502020204030204" pitchFamily="34" charset="0"/>
              </a:rPr>
              <a:t>believe</a:t>
            </a:r>
            <a:r>
              <a:rPr lang="en-US" altLang="en-US" sz="3600" dirty="0">
                <a:latin typeface="Calibri" panose="020F0502020204030204" pitchFamily="34" charset="0"/>
              </a:rPr>
              <a:t> that Jesus is the Christ, the Son of God; and that </a:t>
            </a:r>
            <a:r>
              <a:rPr lang="en-US" altLang="en-US" sz="3600" b="1" u="sng" dirty="0">
                <a:solidFill>
                  <a:schemeClr val="accent2"/>
                </a:solidFill>
                <a:highlight>
                  <a:srgbClr val="FFFF00"/>
                </a:highlight>
                <a:latin typeface="Calibri" panose="020F0502020204030204" pitchFamily="34" charset="0"/>
              </a:rPr>
              <a:t>believing</a:t>
            </a:r>
            <a:r>
              <a:rPr lang="en-US" altLang="en-US" sz="3600" dirty="0">
                <a:latin typeface="Calibri" panose="020F0502020204030204" pitchFamily="34" charset="0"/>
              </a:rPr>
              <a:t> you may have life in His name.</a:t>
            </a:r>
          </a:p>
        </p:txBody>
      </p:sp>
      <p:sp>
        <p:nvSpPr>
          <p:cNvPr id="7172" name="Text Box 4"/>
          <p:cNvSpPr txBox="1">
            <a:spLocks noChangeArrowheads="1"/>
          </p:cNvSpPr>
          <p:nvPr/>
        </p:nvSpPr>
        <p:spPr bwMode="auto">
          <a:xfrm>
            <a:off x="8763000" y="6396038"/>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chemeClr val="accent2"/>
                </a:solidFill>
                <a:latin typeface="Calibri" panose="020F0502020204030204" pitchFamily="34" charset="0"/>
              </a:rPr>
              <a:t>2</a:t>
            </a:r>
          </a:p>
        </p:txBody>
      </p:sp>
    </p:spTree>
    <p:extLst>
      <p:ext uri="{BB962C8B-B14F-4D97-AF65-F5344CB8AC3E}">
        <p14:creationId xmlns:p14="http://schemas.microsoft.com/office/powerpoint/2010/main" val="327986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11266" name="Rectangle 2"/>
          <p:cNvSpPr>
            <a:spLocks noGrp="1" noChangeArrowheads="1"/>
          </p:cNvSpPr>
          <p:nvPr>
            <p:ph type="body" idx="1"/>
          </p:nvPr>
        </p:nvSpPr>
        <p:spPr>
          <a:xfrm>
            <a:off x="228600" y="228600"/>
            <a:ext cx="8686800" cy="4953000"/>
          </a:xfrm>
        </p:spPr>
        <p:txBody>
          <a:bodyPr/>
          <a:lstStyle/>
          <a:p>
            <a:pPr marL="0" marR="0" indent="0" algn="ctr">
              <a:spcBef>
                <a:spcPts val="0"/>
              </a:spcBef>
              <a:spcAft>
                <a:spcPts val="1000"/>
              </a:spcAft>
              <a:buNone/>
            </a:pPr>
            <a:r>
              <a:rPr lang="en-US" sz="3600" b="1" dirty="0">
                <a:solidFill>
                  <a:schemeClr val="accent2"/>
                </a:solidFill>
                <a:latin typeface="Calibri" panose="020F0502020204030204" pitchFamily="34" charset="0"/>
              </a:rPr>
              <a:t>John 1:6–10 (NASB95) </a:t>
            </a:r>
          </a:p>
          <a:p>
            <a:pPr marL="0" indent="0" algn="just">
              <a:spcBef>
                <a:spcPts val="0"/>
              </a:spcBef>
              <a:spcAft>
                <a:spcPts val="1000"/>
              </a:spcAft>
              <a:buNone/>
            </a:pPr>
            <a:r>
              <a:rPr lang="en-US" baseline="30000" dirty="0">
                <a:latin typeface="Calibri" panose="020F0502020204030204" pitchFamily="34" charset="0"/>
              </a:rPr>
              <a:t>6</a:t>
            </a:r>
            <a:r>
              <a:rPr lang="en-US" dirty="0">
                <a:latin typeface="Calibri" panose="020F0502020204030204" pitchFamily="34" charset="0"/>
              </a:rPr>
              <a:t> </a:t>
            </a:r>
            <a:r>
              <a:rPr lang="en-US" altLang="en-US" dirty="0">
                <a:latin typeface="Calibri" panose="020F0502020204030204" pitchFamily="34" charset="0"/>
              </a:rPr>
              <a:t>There came a man sent from God, whose name was John. </a:t>
            </a:r>
            <a:r>
              <a:rPr lang="en-US" altLang="en-US" baseline="30000" dirty="0">
                <a:latin typeface="Calibri" panose="020F0502020204030204" pitchFamily="34" charset="0"/>
              </a:rPr>
              <a:t>7</a:t>
            </a:r>
            <a:r>
              <a:rPr lang="en-US" altLang="en-US" dirty="0">
                <a:latin typeface="Calibri" panose="020F0502020204030204" pitchFamily="34" charset="0"/>
              </a:rPr>
              <a:t> He came as a witness, to testify about </a:t>
            </a:r>
            <a:r>
              <a:rPr lang="en-US" altLang="en-US" b="1" u="sng" dirty="0">
                <a:solidFill>
                  <a:srgbClr val="9900CC"/>
                </a:solidFill>
                <a:latin typeface="Calibri" panose="020F0502020204030204" pitchFamily="34" charset="0"/>
              </a:rPr>
              <a:t>the Light</a:t>
            </a:r>
            <a:r>
              <a:rPr lang="en-US" altLang="en-US" dirty="0">
                <a:latin typeface="Calibri" panose="020F0502020204030204" pitchFamily="34" charset="0"/>
              </a:rPr>
              <a:t>, so that all might believe through him. </a:t>
            </a:r>
            <a:r>
              <a:rPr lang="en-US" altLang="en-US" baseline="30000" dirty="0">
                <a:latin typeface="Calibri" panose="020F0502020204030204" pitchFamily="34" charset="0"/>
              </a:rPr>
              <a:t>8</a:t>
            </a:r>
            <a:r>
              <a:rPr lang="en-US" altLang="en-US" dirty="0">
                <a:latin typeface="Calibri" panose="020F0502020204030204" pitchFamily="34" charset="0"/>
              </a:rPr>
              <a:t> He was not </a:t>
            </a:r>
            <a:r>
              <a:rPr lang="en-US" altLang="en-US" b="1" u="sng" dirty="0">
                <a:solidFill>
                  <a:srgbClr val="9900CC"/>
                </a:solidFill>
                <a:latin typeface="Calibri" panose="020F0502020204030204" pitchFamily="34" charset="0"/>
              </a:rPr>
              <a:t>the Light</a:t>
            </a:r>
            <a:r>
              <a:rPr lang="en-US" altLang="en-US" dirty="0">
                <a:latin typeface="Calibri" panose="020F0502020204030204" pitchFamily="34" charset="0"/>
              </a:rPr>
              <a:t>, but he came to testify about </a:t>
            </a:r>
            <a:r>
              <a:rPr lang="en-US" altLang="en-US" b="1" u="sng" dirty="0">
                <a:solidFill>
                  <a:srgbClr val="9900CC"/>
                </a:solidFill>
                <a:latin typeface="Calibri" panose="020F0502020204030204" pitchFamily="34" charset="0"/>
              </a:rPr>
              <a:t>the Light</a:t>
            </a:r>
            <a:r>
              <a:rPr lang="en-US" altLang="en-US" dirty="0">
                <a:latin typeface="Calibri" panose="020F0502020204030204" pitchFamily="34" charset="0"/>
              </a:rPr>
              <a:t>. </a:t>
            </a:r>
            <a:r>
              <a:rPr lang="en-US" altLang="en-US" baseline="30000" dirty="0">
                <a:latin typeface="Calibri" panose="020F0502020204030204" pitchFamily="34" charset="0"/>
              </a:rPr>
              <a:t>9</a:t>
            </a:r>
            <a:r>
              <a:rPr lang="en-US" altLang="en-US" dirty="0">
                <a:latin typeface="Calibri" panose="020F0502020204030204" pitchFamily="34" charset="0"/>
              </a:rPr>
              <a:t> There was </a:t>
            </a:r>
            <a:r>
              <a:rPr lang="en-US" altLang="en-US" b="1" u="sng" dirty="0">
                <a:solidFill>
                  <a:srgbClr val="9900CC"/>
                </a:solidFill>
                <a:latin typeface="Calibri" panose="020F0502020204030204" pitchFamily="34" charset="0"/>
              </a:rPr>
              <a:t>the true Light</a:t>
            </a:r>
            <a:r>
              <a:rPr lang="en-US" altLang="en-US" dirty="0">
                <a:latin typeface="Calibri" panose="020F0502020204030204" pitchFamily="34" charset="0"/>
              </a:rPr>
              <a:t> which, coming into the world, enlightens every man. </a:t>
            </a:r>
            <a:r>
              <a:rPr lang="en-US" altLang="en-US" baseline="30000" dirty="0">
                <a:latin typeface="Calibri" panose="020F0502020204030204" pitchFamily="34" charset="0"/>
              </a:rPr>
              <a:t>10</a:t>
            </a:r>
            <a:r>
              <a:rPr lang="en-US" altLang="en-US" dirty="0">
                <a:latin typeface="Calibri" panose="020F0502020204030204" pitchFamily="34" charset="0"/>
              </a:rPr>
              <a:t> </a:t>
            </a:r>
            <a:r>
              <a:rPr lang="en-US" altLang="en-US" b="1" u="sng" dirty="0">
                <a:solidFill>
                  <a:srgbClr val="009900"/>
                </a:solidFill>
                <a:latin typeface="Calibri" panose="020F0502020204030204" pitchFamily="34" charset="0"/>
              </a:rPr>
              <a:t>He</a:t>
            </a:r>
            <a:r>
              <a:rPr lang="en-US" altLang="en-US" dirty="0">
                <a:latin typeface="Calibri" panose="020F0502020204030204" pitchFamily="34" charset="0"/>
              </a:rPr>
              <a:t> was in the world, and the world was made through </a:t>
            </a:r>
            <a:r>
              <a:rPr lang="en-US" altLang="en-US" b="1" u="sng" dirty="0">
                <a:solidFill>
                  <a:srgbClr val="009900"/>
                </a:solidFill>
                <a:latin typeface="Calibri" panose="020F0502020204030204" pitchFamily="34" charset="0"/>
              </a:rPr>
              <a:t>Him</a:t>
            </a:r>
            <a:r>
              <a:rPr lang="en-US" altLang="en-US" dirty="0">
                <a:latin typeface="Calibri" panose="020F0502020204030204" pitchFamily="34" charset="0"/>
              </a:rPr>
              <a:t>, and   the world did not know </a:t>
            </a:r>
            <a:r>
              <a:rPr lang="en-US" altLang="en-US" b="1" u="sng" dirty="0">
                <a:solidFill>
                  <a:srgbClr val="009900"/>
                </a:solidFill>
                <a:latin typeface="Calibri" panose="020F0502020204030204" pitchFamily="34" charset="0"/>
              </a:rPr>
              <a:t>Him</a:t>
            </a:r>
            <a:r>
              <a:rPr lang="en-US" altLang="en-US" dirty="0">
                <a:latin typeface="Calibri" panose="020F0502020204030204" pitchFamily="34" charset="0"/>
              </a:rPr>
              <a:t>. </a:t>
            </a:r>
            <a:r>
              <a:rPr lang="en-US" dirty="0">
                <a:latin typeface="Calibri" panose="020F0502020204030204" pitchFamily="34" charset="0"/>
              </a:rPr>
              <a:t>(cf. John 8:12; 9:5; 1 John 2:8</a:t>
            </a:r>
            <a:r>
              <a:rPr lang="en-US" altLang="en-US" dirty="0">
                <a:latin typeface="Calibri" panose="020F0502020204030204" pitchFamily="34" charset="0"/>
              </a:rPr>
              <a:t>)</a:t>
            </a:r>
          </a:p>
          <a:p>
            <a:pPr marL="0" marR="0" indent="0" algn="just">
              <a:spcBef>
                <a:spcPts val="0"/>
              </a:spcBef>
              <a:spcAft>
                <a:spcPts val="1000"/>
              </a:spcAft>
              <a:buNone/>
            </a:pPr>
            <a:endParaRPr lang="en-US" dirty="0">
              <a:effectLst/>
              <a:latin typeface="Calibri" panose="020F0502020204030204" pitchFamily="34" charset="0"/>
            </a:endParaRPr>
          </a:p>
        </p:txBody>
      </p:sp>
    </p:spTree>
    <p:extLst>
      <p:ext uri="{BB962C8B-B14F-4D97-AF65-F5344CB8AC3E}">
        <p14:creationId xmlns:p14="http://schemas.microsoft.com/office/powerpoint/2010/main" val="406631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11266" name="Rectangle 2"/>
          <p:cNvSpPr>
            <a:spLocks noGrp="1" noChangeArrowheads="1"/>
          </p:cNvSpPr>
          <p:nvPr>
            <p:ph type="body" idx="1"/>
          </p:nvPr>
        </p:nvSpPr>
        <p:spPr>
          <a:xfrm>
            <a:off x="228600" y="228600"/>
            <a:ext cx="8686800" cy="4953000"/>
          </a:xfrm>
        </p:spPr>
        <p:txBody>
          <a:bodyPr/>
          <a:lstStyle/>
          <a:p>
            <a:pPr marL="0" marR="0" indent="0" algn="ctr">
              <a:spcBef>
                <a:spcPts val="0"/>
              </a:spcBef>
              <a:spcAft>
                <a:spcPts val="1000"/>
              </a:spcAft>
              <a:buNone/>
            </a:pPr>
            <a:r>
              <a:rPr lang="en-US" sz="3600" b="1" dirty="0">
                <a:solidFill>
                  <a:schemeClr val="accent2"/>
                </a:solidFill>
                <a:latin typeface="Calibri" panose="020F0502020204030204" pitchFamily="34" charset="0"/>
              </a:rPr>
              <a:t>John 1:6–10 (NASB95) </a:t>
            </a:r>
          </a:p>
          <a:p>
            <a:pPr marL="0" marR="0" indent="0" algn="just">
              <a:spcBef>
                <a:spcPts val="0"/>
              </a:spcBef>
              <a:spcAft>
                <a:spcPts val="1000"/>
              </a:spcAft>
              <a:buNone/>
            </a:pPr>
            <a:r>
              <a:rPr lang="en-US" baseline="30000" dirty="0">
                <a:latin typeface="Calibri" panose="020F0502020204030204" pitchFamily="34" charset="0"/>
              </a:rPr>
              <a:t>6</a:t>
            </a:r>
            <a:r>
              <a:rPr lang="en-US" dirty="0">
                <a:latin typeface="Calibri" panose="020F0502020204030204" pitchFamily="34" charset="0"/>
              </a:rPr>
              <a:t> There came a man sent from God, whose name was John. </a:t>
            </a:r>
            <a:r>
              <a:rPr lang="en-US" baseline="30000" dirty="0">
                <a:latin typeface="Calibri" panose="020F0502020204030204" pitchFamily="34" charset="0"/>
              </a:rPr>
              <a:t>7</a:t>
            </a:r>
            <a:r>
              <a:rPr lang="en-US" dirty="0">
                <a:latin typeface="Calibri" panose="020F0502020204030204" pitchFamily="34" charset="0"/>
              </a:rPr>
              <a:t> He came as a witness, to testify about the Light, so that all might believe through him. </a:t>
            </a:r>
            <a:r>
              <a:rPr lang="en-US" baseline="30000" dirty="0">
                <a:latin typeface="Calibri" panose="020F0502020204030204" pitchFamily="34" charset="0"/>
              </a:rPr>
              <a:t>8</a:t>
            </a:r>
            <a:r>
              <a:rPr lang="en-US" dirty="0">
                <a:latin typeface="Calibri" panose="020F0502020204030204" pitchFamily="34" charset="0"/>
              </a:rPr>
              <a:t> He was not the Light, but </a:t>
            </a:r>
            <a:r>
              <a:rPr lang="en-US" i="1" dirty="0">
                <a:latin typeface="Calibri" panose="020F0502020204030204" pitchFamily="34" charset="0"/>
              </a:rPr>
              <a:t>he came</a:t>
            </a:r>
            <a:r>
              <a:rPr lang="en-US" dirty="0">
                <a:latin typeface="Calibri" panose="020F0502020204030204" pitchFamily="34" charset="0"/>
              </a:rPr>
              <a:t> to testify about the Light. </a:t>
            </a:r>
            <a:r>
              <a:rPr lang="en-US" baseline="30000" dirty="0">
                <a:latin typeface="Calibri" panose="020F0502020204030204" pitchFamily="34" charset="0"/>
              </a:rPr>
              <a:t>9</a:t>
            </a:r>
            <a:r>
              <a:rPr lang="en-US" dirty="0">
                <a:latin typeface="Calibri" panose="020F0502020204030204" pitchFamily="34" charset="0"/>
              </a:rPr>
              <a:t> There was the true Light which, coming into </a:t>
            </a:r>
            <a:r>
              <a:rPr lang="en-US" b="1" u="sng" dirty="0">
                <a:solidFill>
                  <a:schemeClr val="accent2"/>
                </a:solidFill>
                <a:latin typeface="Calibri" panose="020F0502020204030204" pitchFamily="34" charset="0"/>
              </a:rPr>
              <a:t>the world</a:t>
            </a:r>
            <a:r>
              <a:rPr lang="en-US" dirty="0">
                <a:latin typeface="Calibri" panose="020F0502020204030204" pitchFamily="34" charset="0"/>
              </a:rPr>
              <a:t>, enlightens every man. </a:t>
            </a:r>
            <a:r>
              <a:rPr lang="en-US" baseline="30000" dirty="0">
                <a:latin typeface="Calibri" panose="020F0502020204030204" pitchFamily="34" charset="0"/>
              </a:rPr>
              <a:t>10</a:t>
            </a:r>
            <a:r>
              <a:rPr lang="en-US" dirty="0">
                <a:latin typeface="Calibri" panose="020F0502020204030204" pitchFamily="34" charset="0"/>
              </a:rPr>
              <a:t> He was in </a:t>
            </a:r>
            <a:r>
              <a:rPr lang="en-US" b="1" u="sng" dirty="0">
                <a:solidFill>
                  <a:schemeClr val="accent2"/>
                </a:solidFill>
                <a:latin typeface="Calibri" panose="020F0502020204030204" pitchFamily="34" charset="0"/>
              </a:rPr>
              <a:t>the world</a:t>
            </a:r>
            <a:r>
              <a:rPr lang="en-US" dirty="0">
                <a:latin typeface="Calibri" panose="020F0502020204030204" pitchFamily="34" charset="0"/>
              </a:rPr>
              <a:t>, and </a:t>
            </a:r>
            <a:r>
              <a:rPr lang="en-US" b="1" u="sng" dirty="0">
                <a:solidFill>
                  <a:schemeClr val="accent2"/>
                </a:solidFill>
                <a:latin typeface="Calibri" panose="020F0502020204030204" pitchFamily="34" charset="0"/>
              </a:rPr>
              <a:t>the world </a:t>
            </a:r>
            <a:r>
              <a:rPr lang="en-US" dirty="0">
                <a:latin typeface="Calibri" panose="020F0502020204030204" pitchFamily="34" charset="0"/>
              </a:rPr>
              <a:t>was made through Him, and </a:t>
            </a:r>
            <a:r>
              <a:rPr lang="en-US" b="1" u="sng" dirty="0">
                <a:solidFill>
                  <a:schemeClr val="accent2"/>
                </a:solidFill>
                <a:latin typeface="Calibri" panose="020F0502020204030204" pitchFamily="34" charset="0"/>
              </a:rPr>
              <a:t>the world</a:t>
            </a:r>
            <a:r>
              <a:rPr lang="en-US" dirty="0">
                <a:latin typeface="Calibri" panose="020F0502020204030204" pitchFamily="34" charset="0"/>
              </a:rPr>
              <a:t> did not know Him. </a:t>
            </a:r>
            <a:endParaRPr lang="en-US" dirty="0">
              <a:effectLst/>
              <a:latin typeface="Calibri" panose="020F0502020204030204" pitchFamily="34" charset="0"/>
            </a:endParaRPr>
          </a:p>
        </p:txBody>
      </p:sp>
    </p:spTree>
    <p:extLst>
      <p:ext uri="{BB962C8B-B14F-4D97-AF65-F5344CB8AC3E}">
        <p14:creationId xmlns:p14="http://schemas.microsoft.com/office/powerpoint/2010/main" val="164353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11266" name="Rectangle 2"/>
          <p:cNvSpPr>
            <a:spLocks noGrp="1" noChangeArrowheads="1"/>
          </p:cNvSpPr>
          <p:nvPr>
            <p:ph type="body" idx="1"/>
          </p:nvPr>
        </p:nvSpPr>
        <p:spPr>
          <a:xfrm>
            <a:off x="228600" y="228600"/>
            <a:ext cx="8686800" cy="4953000"/>
          </a:xfrm>
        </p:spPr>
        <p:txBody>
          <a:bodyPr/>
          <a:lstStyle/>
          <a:p>
            <a:pPr marL="0" marR="0" indent="0" algn="ctr">
              <a:spcBef>
                <a:spcPts val="0"/>
              </a:spcBef>
              <a:spcAft>
                <a:spcPts val="1000"/>
              </a:spcAft>
              <a:buNone/>
            </a:pPr>
            <a:r>
              <a:rPr lang="en-US" sz="3600" b="1" dirty="0">
                <a:solidFill>
                  <a:schemeClr val="accent2"/>
                </a:solidFill>
                <a:latin typeface="Calibri" panose="020F0502020204030204" pitchFamily="34" charset="0"/>
              </a:rPr>
              <a:t>John 1:6–10 (NASB95) </a:t>
            </a:r>
          </a:p>
          <a:p>
            <a:pPr marL="0" marR="0" indent="0" algn="just">
              <a:spcBef>
                <a:spcPts val="0"/>
              </a:spcBef>
              <a:spcAft>
                <a:spcPts val="1000"/>
              </a:spcAft>
              <a:buNone/>
            </a:pPr>
            <a:r>
              <a:rPr lang="en-US" baseline="30000" dirty="0">
                <a:latin typeface="Calibri" panose="020F0502020204030204" pitchFamily="34" charset="0"/>
              </a:rPr>
              <a:t>6</a:t>
            </a:r>
            <a:r>
              <a:rPr lang="en-US" dirty="0">
                <a:latin typeface="Calibri" panose="020F0502020204030204" pitchFamily="34" charset="0"/>
              </a:rPr>
              <a:t> There came a man sent from God, whose name was John. </a:t>
            </a:r>
            <a:r>
              <a:rPr lang="en-US" baseline="30000" dirty="0">
                <a:latin typeface="Calibri" panose="020F0502020204030204" pitchFamily="34" charset="0"/>
              </a:rPr>
              <a:t>7</a:t>
            </a:r>
            <a:r>
              <a:rPr lang="en-US" dirty="0">
                <a:latin typeface="Calibri" panose="020F0502020204030204" pitchFamily="34" charset="0"/>
              </a:rPr>
              <a:t> He came as a witness, to testify about the Light, so that all might believe through him. </a:t>
            </a:r>
            <a:r>
              <a:rPr lang="en-US" baseline="30000" dirty="0">
                <a:latin typeface="Calibri" panose="020F0502020204030204" pitchFamily="34" charset="0"/>
              </a:rPr>
              <a:t>8</a:t>
            </a:r>
            <a:r>
              <a:rPr lang="en-US" dirty="0">
                <a:latin typeface="Calibri" panose="020F0502020204030204" pitchFamily="34" charset="0"/>
              </a:rPr>
              <a:t> He was not the Light, but </a:t>
            </a:r>
            <a:r>
              <a:rPr lang="en-US" i="1" dirty="0">
                <a:latin typeface="Calibri" panose="020F0502020204030204" pitchFamily="34" charset="0"/>
              </a:rPr>
              <a:t>he came</a:t>
            </a:r>
            <a:r>
              <a:rPr lang="en-US" dirty="0">
                <a:latin typeface="Calibri" panose="020F0502020204030204" pitchFamily="34" charset="0"/>
              </a:rPr>
              <a:t> to testify about the Light. </a:t>
            </a:r>
            <a:r>
              <a:rPr lang="en-US" baseline="30000" dirty="0">
                <a:latin typeface="Calibri" panose="020F0502020204030204" pitchFamily="34" charset="0"/>
              </a:rPr>
              <a:t>9</a:t>
            </a:r>
            <a:r>
              <a:rPr lang="en-US" dirty="0">
                <a:latin typeface="Calibri" panose="020F0502020204030204" pitchFamily="34" charset="0"/>
              </a:rPr>
              <a:t> There was the true Light which, coming into </a:t>
            </a:r>
            <a:r>
              <a:rPr lang="en-US" b="1" u="sng" dirty="0">
                <a:solidFill>
                  <a:schemeClr val="accent2"/>
                </a:solidFill>
                <a:latin typeface="Calibri" panose="020F0502020204030204" pitchFamily="34" charset="0"/>
              </a:rPr>
              <a:t>the world</a:t>
            </a:r>
            <a:r>
              <a:rPr lang="en-US" dirty="0">
                <a:latin typeface="Calibri" panose="020F0502020204030204" pitchFamily="34" charset="0"/>
              </a:rPr>
              <a:t>, </a:t>
            </a:r>
            <a:r>
              <a:rPr lang="en-US" b="1" u="sng" dirty="0">
                <a:solidFill>
                  <a:schemeClr val="accent2"/>
                </a:solidFill>
                <a:highlight>
                  <a:srgbClr val="FFFF00"/>
                </a:highlight>
                <a:latin typeface="Calibri" panose="020F0502020204030204" pitchFamily="34" charset="0"/>
              </a:rPr>
              <a:t>enlightens every man</a:t>
            </a:r>
            <a:r>
              <a:rPr lang="en-US" dirty="0">
                <a:latin typeface="Calibri" panose="020F0502020204030204" pitchFamily="34" charset="0"/>
              </a:rPr>
              <a:t>. </a:t>
            </a:r>
            <a:r>
              <a:rPr lang="en-US" baseline="30000" dirty="0">
                <a:latin typeface="Calibri" panose="020F0502020204030204" pitchFamily="34" charset="0"/>
              </a:rPr>
              <a:t>10</a:t>
            </a:r>
            <a:r>
              <a:rPr lang="en-US" dirty="0">
                <a:latin typeface="Calibri" panose="020F0502020204030204" pitchFamily="34" charset="0"/>
              </a:rPr>
              <a:t> He was in </a:t>
            </a:r>
            <a:r>
              <a:rPr lang="en-US" b="1" u="sng" dirty="0">
                <a:solidFill>
                  <a:schemeClr val="accent2"/>
                </a:solidFill>
                <a:latin typeface="Calibri" panose="020F0502020204030204" pitchFamily="34" charset="0"/>
              </a:rPr>
              <a:t>the world</a:t>
            </a:r>
            <a:r>
              <a:rPr lang="en-US" dirty="0">
                <a:latin typeface="Calibri" panose="020F0502020204030204" pitchFamily="34" charset="0"/>
              </a:rPr>
              <a:t>, and </a:t>
            </a:r>
            <a:r>
              <a:rPr lang="en-US" b="1" u="sng" dirty="0">
                <a:solidFill>
                  <a:schemeClr val="accent2"/>
                </a:solidFill>
                <a:latin typeface="Calibri" panose="020F0502020204030204" pitchFamily="34" charset="0"/>
              </a:rPr>
              <a:t>the world </a:t>
            </a:r>
            <a:r>
              <a:rPr lang="en-US" dirty="0">
                <a:latin typeface="Calibri" panose="020F0502020204030204" pitchFamily="34" charset="0"/>
              </a:rPr>
              <a:t>was </a:t>
            </a:r>
            <a:r>
              <a:rPr lang="en-US" b="1" u="sng" dirty="0">
                <a:solidFill>
                  <a:schemeClr val="accent2"/>
                </a:solidFill>
                <a:highlight>
                  <a:srgbClr val="FFFF00"/>
                </a:highlight>
                <a:latin typeface="Calibri" panose="020F0502020204030204" pitchFamily="34" charset="0"/>
              </a:rPr>
              <a:t>made through Him</a:t>
            </a:r>
            <a:r>
              <a:rPr lang="en-US" dirty="0">
                <a:latin typeface="Calibri" panose="020F0502020204030204" pitchFamily="34" charset="0"/>
              </a:rPr>
              <a:t>, and </a:t>
            </a:r>
            <a:r>
              <a:rPr lang="en-US" b="1" u="sng" dirty="0">
                <a:solidFill>
                  <a:schemeClr val="accent2"/>
                </a:solidFill>
                <a:latin typeface="Calibri" panose="020F0502020204030204" pitchFamily="34" charset="0"/>
              </a:rPr>
              <a:t>the world</a:t>
            </a:r>
            <a:r>
              <a:rPr lang="en-US" dirty="0">
                <a:latin typeface="Calibri" panose="020F0502020204030204" pitchFamily="34" charset="0"/>
              </a:rPr>
              <a:t> </a:t>
            </a:r>
            <a:r>
              <a:rPr lang="en-US" b="1" u="sng" dirty="0">
                <a:solidFill>
                  <a:schemeClr val="accent2"/>
                </a:solidFill>
                <a:highlight>
                  <a:srgbClr val="FFFF00"/>
                </a:highlight>
                <a:latin typeface="Calibri" panose="020F0502020204030204" pitchFamily="34" charset="0"/>
              </a:rPr>
              <a:t>did not know Him</a:t>
            </a:r>
            <a:r>
              <a:rPr lang="en-US" dirty="0">
                <a:latin typeface="Calibri" panose="020F0502020204030204" pitchFamily="34" charset="0"/>
              </a:rPr>
              <a:t>. </a:t>
            </a:r>
            <a:endParaRPr lang="en-US" dirty="0">
              <a:effectLst/>
              <a:latin typeface="Calibri" panose="020F0502020204030204" pitchFamily="34" charset="0"/>
            </a:endParaRPr>
          </a:p>
        </p:txBody>
      </p:sp>
    </p:spTree>
    <p:extLst>
      <p:ext uri="{BB962C8B-B14F-4D97-AF65-F5344CB8AC3E}">
        <p14:creationId xmlns:p14="http://schemas.microsoft.com/office/powerpoint/2010/main" val="13825128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914400" y="1143000"/>
            <a:ext cx="7467600" cy="2971800"/>
          </a:xfrm>
        </p:spPr>
        <p:txBody>
          <a:bodyPr/>
          <a:lstStyle/>
          <a:p>
            <a:pPr marL="0" indent="0" algn="ctr">
              <a:lnSpc>
                <a:spcPct val="90000"/>
              </a:lnSpc>
              <a:buFontTx/>
              <a:buNone/>
            </a:pPr>
            <a:endParaRPr lang="en-US" altLang="en-US" sz="1200" dirty="0">
              <a:solidFill>
                <a:schemeClr val="accent2"/>
              </a:solidFill>
              <a:latin typeface="Calibri" panose="020F0502020204030204" pitchFamily="34" charset="0"/>
            </a:endParaRPr>
          </a:p>
          <a:p>
            <a:pPr marL="0" indent="0">
              <a:spcBef>
                <a:spcPts val="0"/>
              </a:spcBef>
              <a:spcAft>
                <a:spcPts val="600"/>
              </a:spcAft>
              <a:buFontTx/>
              <a:buNone/>
            </a:pPr>
            <a:r>
              <a:rPr lang="en-US" altLang="en-US" b="1" dirty="0">
                <a:latin typeface="Calibri" panose="020F0502020204030204" pitchFamily="34" charset="0"/>
              </a:rPr>
              <a:t>John 1:1-5 – </a:t>
            </a:r>
            <a:r>
              <a:rPr lang="en-US" altLang="en-US" dirty="0">
                <a:latin typeface="Calibri" panose="020F0502020204030204" pitchFamily="34" charset="0"/>
              </a:rPr>
              <a:t>The deity of Jesus Christ </a:t>
            </a:r>
          </a:p>
          <a:p>
            <a:pPr marL="0" indent="0">
              <a:spcBef>
                <a:spcPts val="0"/>
              </a:spcBef>
              <a:spcAft>
                <a:spcPts val="600"/>
              </a:spcAft>
              <a:buFontTx/>
              <a:buNone/>
            </a:pPr>
            <a:r>
              <a:rPr lang="en-US" altLang="en-US" b="1" dirty="0">
                <a:highlight>
                  <a:srgbClr val="FFCCFF"/>
                </a:highlight>
                <a:latin typeface="Calibri" panose="020F0502020204030204" pitchFamily="34" charset="0"/>
              </a:rPr>
              <a:t>John 1:6-13 – John the Baptist as a witness</a:t>
            </a:r>
          </a:p>
          <a:p>
            <a:pPr marL="919163" indent="-457200">
              <a:spcBef>
                <a:spcPts val="0"/>
              </a:spcBef>
              <a:spcAft>
                <a:spcPts val="600"/>
              </a:spcAft>
            </a:pPr>
            <a:r>
              <a:rPr lang="en-US" altLang="en-US" b="1" dirty="0">
                <a:latin typeface="Calibri" panose="020F0502020204030204" pitchFamily="34" charset="0"/>
              </a:rPr>
              <a:t>vv. 6-10</a:t>
            </a:r>
          </a:p>
          <a:p>
            <a:pPr marL="919163" indent="-457200">
              <a:spcBef>
                <a:spcPts val="0"/>
              </a:spcBef>
              <a:spcAft>
                <a:spcPts val="600"/>
              </a:spcAft>
            </a:pPr>
            <a:r>
              <a:rPr lang="en-US" altLang="en-US" b="1" dirty="0">
                <a:highlight>
                  <a:srgbClr val="FFCCFF"/>
                </a:highlight>
                <a:latin typeface="Calibri" panose="020F0502020204030204" pitchFamily="34" charset="0"/>
              </a:rPr>
              <a:t>vv. 11-13</a:t>
            </a:r>
            <a:endParaRPr lang="en-US" altLang="en-US" dirty="0">
              <a:highlight>
                <a:srgbClr val="FFCCFF"/>
              </a:highlight>
              <a:latin typeface="Calibri" panose="020F0502020204030204" pitchFamily="34" charset="0"/>
            </a:endParaRPr>
          </a:p>
          <a:p>
            <a:pPr marL="0" indent="0">
              <a:spcBef>
                <a:spcPts val="0"/>
              </a:spcBef>
              <a:spcAft>
                <a:spcPts val="600"/>
              </a:spcAft>
              <a:buFontTx/>
              <a:buNone/>
            </a:pPr>
            <a:r>
              <a:rPr lang="en-US" altLang="en-US" b="1" dirty="0">
                <a:latin typeface="Calibri" panose="020F0502020204030204" pitchFamily="34" charset="0"/>
              </a:rPr>
              <a:t>John 1:14-18 – </a:t>
            </a:r>
            <a:r>
              <a:rPr lang="en-US" altLang="en-US" dirty="0">
                <a:latin typeface="Calibri" panose="020F0502020204030204" pitchFamily="34" charset="0"/>
              </a:rPr>
              <a:t>The Word made flesh</a:t>
            </a:r>
          </a:p>
        </p:txBody>
      </p:sp>
      <p:sp>
        <p:nvSpPr>
          <p:cNvPr id="2" name="Rectangle 1"/>
          <p:cNvSpPr/>
          <p:nvPr/>
        </p:nvSpPr>
        <p:spPr>
          <a:xfrm>
            <a:off x="1524000" y="218182"/>
            <a:ext cx="6096000" cy="646331"/>
          </a:xfrm>
          <a:prstGeom prst="rect">
            <a:avLst/>
          </a:prstGeom>
        </p:spPr>
        <p:txBody>
          <a:bodyPr wrap="square">
            <a:spAutoFit/>
          </a:bodyPr>
          <a:lstStyle/>
          <a:p>
            <a:pPr lvl="0" algn="ctr">
              <a:spcBef>
                <a:spcPts val="0"/>
              </a:spcBef>
              <a:spcAft>
                <a:spcPts val="1200"/>
              </a:spcAft>
            </a:pPr>
            <a:r>
              <a:rPr lang="en-US" altLang="en-US" sz="3600" b="1" dirty="0">
                <a:solidFill>
                  <a:srgbClr val="3333CC"/>
                </a:solidFill>
                <a:latin typeface="Calibri" panose="020F0502020204030204" pitchFamily="34" charset="0"/>
              </a:rPr>
              <a:t>The High Points of John 1:1-18</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99080" y="4267200"/>
            <a:ext cx="3545840" cy="2286000"/>
          </a:xfrm>
          <a:prstGeom prst="rect">
            <a:avLst/>
          </a:prstGeom>
        </p:spPr>
      </p:pic>
    </p:spTree>
    <p:extLst>
      <p:ext uri="{BB962C8B-B14F-4D97-AF65-F5344CB8AC3E}">
        <p14:creationId xmlns:p14="http://schemas.microsoft.com/office/powerpoint/2010/main" val="1364313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55298" name="Rectangle 2"/>
          <p:cNvSpPr>
            <a:spLocks noGrp="1" noChangeArrowheads="1"/>
          </p:cNvSpPr>
          <p:nvPr>
            <p:ph type="body" idx="1"/>
          </p:nvPr>
        </p:nvSpPr>
        <p:spPr>
          <a:xfrm>
            <a:off x="685800" y="228600"/>
            <a:ext cx="7772400" cy="4724400"/>
          </a:xfrm>
        </p:spPr>
        <p:txBody>
          <a:bodyPr/>
          <a:lstStyle/>
          <a:p>
            <a:pPr marL="0" indent="0" algn="ctr">
              <a:spcBef>
                <a:spcPts val="0"/>
              </a:spcBef>
              <a:spcAft>
                <a:spcPts val="1200"/>
              </a:spcAft>
              <a:buFontTx/>
              <a:buNone/>
            </a:pPr>
            <a:r>
              <a:rPr lang="en-US" altLang="en-US" sz="3600" b="1" dirty="0">
                <a:solidFill>
                  <a:schemeClr val="accent2"/>
                </a:solidFill>
                <a:latin typeface="Calibri" panose="020F0502020204030204" pitchFamily="34" charset="0"/>
              </a:rPr>
              <a:t>John 1:11-13 </a:t>
            </a:r>
            <a:r>
              <a:rPr lang="en-US" sz="3600" b="1" dirty="0">
                <a:solidFill>
                  <a:schemeClr val="accent2"/>
                </a:solidFill>
                <a:latin typeface="Calibri" panose="020F0502020204030204" pitchFamily="34" charset="0"/>
              </a:rPr>
              <a:t>(NASB95)</a:t>
            </a:r>
            <a:endParaRPr lang="en-US" altLang="en-US" sz="3600" b="1" dirty="0">
              <a:solidFill>
                <a:schemeClr val="accent2"/>
              </a:solidFill>
              <a:latin typeface="Calibri" panose="020F0502020204030204" pitchFamily="34" charset="0"/>
            </a:endParaRPr>
          </a:p>
          <a:p>
            <a:pPr marL="0" indent="0" algn="just">
              <a:spcBef>
                <a:spcPts val="0"/>
              </a:spcBef>
              <a:spcAft>
                <a:spcPts val="1200"/>
              </a:spcAft>
              <a:buFontTx/>
              <a:buNone/>
            </a:pPr>
            <a:r>
              <a:rPr lang="en-US" altLang="en-US" baseline="30000" dirty="0">
                <a:latin typeface="Calibri" panose="020F0502020204030204" pitchFamily="34" charset="0"/>
              </a:rPr>
              <a:t>11</a:t>
            </a:r>
            <a:r>
              <a:rPr lang="en-US" altLang="en-US" dirty="0">
                <a:latin typeface="Calibri" panose="020F0502020204030204" pitchFamily="34" charset="0"/>
              </a:rPr>
              <a:t> </a:t>
            </a:r>
            <a:r>
              <a:rPr lang="en-US" altLang="en-US" b="1" u="sng" dirty="0">
                <a:solidFill>
                  <a:schemeClr val="accent2"/>
                </a:solidFill>
                <a:latin typeface="Calibri" panose="020F0502020204030204" pitchFamily="34" charset="0"/>
              </a:rPr>
              <a:t>He came to His own, and those who were His own did not receive Him</a:t>
            </a:r>
            <a:r>
              <a:rPr lang="en-US" altLang="en-US" dirty="0">
                <a:latin typeface="Calibri" panose="020F0502020204030204" pitchFamily="34" charset="0"/>
              </a:rPr>
              <a:t>. </a:t>
            </a:r>
            <a:r>
              <a:rPr lang="en-US" altLang="en-US" baseline="30000" dirty="0">
                <a:latin typeface="Calibri" panose="020F0502020204030204" pitchFamily="34" charset="0"/>
              </a:rPr>
              <a:t>12</a:t>
            </a:r>
            <a:r>
              <a:rPr lang="en-US" altLang="en-US" dirty="0">
                <a:latin typeface="Calibri" panose="020F0502020204030204" pitchFamily="34" charset="0"/>
              </a:rPr>
              <a:t> But as many as received Him, to them He gave the right to become children of God, even to those who believe in His name, </a:t>
            </a:r>
            <a:r>
              <a:rPr lang="en-US" altLang="en-US" baseline="30000" dirty="0">
                <a:latin typeface="Calibri" panose="020F0502020204030204" pitchFamily="34" charset="0"/>
              </a:rPr>
              <a:t>13</a:t>
            </a:r>
            <a:r>
              <a:rPr lang="en-US" altLang="en-US" dirty="0">
                <a:latin typeface="Calibri" panose="020F0502020204030204" pitchFamily="34" charset="0"/>
              </a:rPr>
              <a:t> who were born, not of blood nor of the will of the flesh nor of the will of man, but of God.</a:t>
            </a:r>
          </a:p>
        </p:txBody>
      </p:sp>
    </p:spTree>
    <p:extLst>
      <p:ext uri="{BB962C8B-B14F-4D97-AF65-F5344CB8AC3E}">
        <p14:creationId xmlns:p14="http://schemas.microsoft.com/office/powerpoint/2010/main" val="20203916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55298" name="Rectangle 2"/>
          <p:cNvSpPr>
            <a:spLocks noGrp="1" noChangeArrowheads="1"/>
          </p:cNvSpPr>
          <p:nvPr>
            <p:ph type="body" idx="1"/>
          </p:nvPr>
        </p:nvSpPr>
        <p:spPr>
          <a:xfrm>
            <a:off x="685800" y="228600"/>
            <a:ext cx="7772400" cy="4724400"/>
          </a:xfrm>
        </p:spPr>
        <p:txBody>
          <a:bodyPr/>
          <a:lstStyle/>
          <a:p>
            <a:pPr marL="0" indent="0" algn="ctr">
              <a:spcBef>
                <a:spcPts val="0"/>
              </a:spcBef>
              <a:spcAft>
                <a:spcPts val="1200"/>
              </a:spcAft>
              <a:buFontTx/>
              <a:buNone/>
            </a:pPr>
            <a:r>
              <a:rPr lang="en-US" altLang="en-US" sz="3600" b="1" dirty="0">
                <a:solidFill>
                  <a:schemeClr val="accent2"/>
                </a:solidFill>
                <a:latin typeface="Calibri" panose="020F0502020204030204" pitchFamily="34" charset="0"/>
              </a:rPr>
              <a:t>John 1:11-13 </a:t>
            </a:r>
            <a:r>
              <a:rPr lang="en-US" sz="3600" b="1" dirty="0">
                <a:solidFill>
                  <a:schemeClr val="accent2"/>
                </a:solidFill>
                <a:latin typeface="Calibri" panose="020F0502020204030204" pitchFamily="34" charset="0"/>
              </a:rPr>
              <a:t>(NASB95)</a:t>
            </a:r>
            <a:endParaRPr lang="en-US" altLang="en-US" sz="3600" b="1" dirty="0">
              <a:solidFill>
                <a:schemeClr val="accent2"/>
              </a:solidFill>
              <a:latin typeface="Calibri" panose="020F0502020204030204" pitchFamily="34" charset="0"/>
            </a:endParaRPr>
          </a:p>
          <a:p>
            <a:pPr marL="0" indent="0" algn="just">
              <a:spcBef>
                <a:spcPts val="0"/>
              </a:spcBef>
              <a:spcAft>
                <a:spcPts val="1200"/>
              </a:spcAft>
              <a:buFontTx/>
              <a:buNone/>
            </a:pPr>
            <a:r>
              <a:rPr lang="en-US" altLang="en-US" baseline="30000" dirty="0">
                <a:latin typeface="Calibri" panose="020F0502020204030204" pitchFamily="34" charset="0"/>
              </a:rPr>
              <a:t>11</a:t>
            </a:r>
            <a:r>
              <a:rPr lang="en-US" altLang="en-US" dirty="0">
                <a:latin typeface="Calibri" panose="020F0502020204030204" pitchFamily="34" charset="0"/>
              </a:rPr>
              <a:t> He came to His own, and those who were His own did not receive Him. </a:t>
            </a:r>
            <a:r>
              <a:rPr lang="en-US" altLang="en-US" baseline="30000" dirty="0">
                <a:latin typeface="Calibri" panose="020F0502020204030204" pitchFamily="34" charset="0"/>
              </a:rPr>
              <a:t>12</a:t>
            </a:r>
            <a:r>
              <a:rPr lang="en-US" altLang="en-US" dirty="0">
                <a:latin typeface="Calibri" panose="020F0502020204030204" pitchFamily="34" charset="0"/>
              </a:rPr>
              <a:t> </a:t>
            </a:r>
            <a:r>
              <a:rPr lang="en-US" altLang="en-US" b="1" u="sng" dirty="0">
                <a:solidFill>
                  <a:schemeClr val="accent2"/>
                </a:solidFill>
                <a:latin typeface="Calibri" panose="020F0502020204030204" pitchFamily="34" charset="0"/>
              </a:rPr>
              <a:t>But as many as </a:t>
            </a:r>
            <a:r>
              <a:rPr lang="en-US" altLang="en-US" b="1" u="sng" dirty="0">
                <a:solidFill>
                  <a:schemeClr val="accent2"/>
                </a:solidFill>
                <a:highlight>
                  <a:srgbClr val="FFFF00"/>
                </a:highlight>
                <a:latin typeface="Calibri" panose="020F0502020204030204" pitchFamily="34" charset="0"/>
              </a:rPr>
              <a:t>received</a:t>
            </a:r>
            <a:r>
              <a:rPr lang="en-US" altLang="en-US" b="1" u="sng" dirty="0">
                <a:solidFill>
                  <a:schemeClr val="accent2"/>
                </a:solidFill>
                <a:latin typeface="Calibri" panose="020F0502020204030204" pitchFamily="34" charset="0"/>
              </a:rPr>
              <a:t> Him, to them He gave the right to become children of God, even to those who </a:t>
            </a:r>
            <a:r>
              <a:rPr lang="en-US" altLang="en-US" b="1" u="sng" dirty="0">
                <a:solidFill>
                  <a:schemeClr val="accent2"/>
                </a:solidFill>
                <a:highlight>
                  <a:srgbClr val="FFFF00"/>
                </a:highlight>
                <a:latin typeface="Calibri" panose="020F0502020204030204" pitchFamily="34" charset="0"/>
              </a:rPr>
              <a:t>believe</a:t>
            </a:r>
            <a:r>
              <a:rPr lang="en-US" altLang="en-US" b="1" u="sng" dirty="0">
                <a:solidFill>
                  <a:schemeClr val="accent2"/>
                </a:solidFill>
                <a:latin typeface="Calibri" panose="020F0502020204030204" pitchFamily="34" charset="0"/>
              </a:rPr>
              <a:t> in His name</a:t>
            </a:r>
            <a:r>
              <a:rPr lang="en-US" altLang="en-US" dirty="0">
                <a:latin typeface="Calibri" panose="020F0502020204030204" pitchFamily="34" charset="0"/>
              </a:rPr>
              <a:t>, </a:t>
            </a:r>
            <a:r>
              <a:rPr lang="en-US" altLang="en-US" baseline="30000" dirty="0">
                <a:latin typeface="Calibri" panose="020F0502020204030204" pitchFamily="34" charset="0"/>
              </a:rPr>
              <a:t>13</a:t>
            </a:r>
            <a:r>
              <a:rPr lang="en-US" altLang="en-US" dirty="0">
                <a:latin typeface="Calibri" panose="020F0502020204030204" pitchFamily="34" charset="0"/>
              </a:rPr>
              <a:t> who were born, not of blood nor of the will of the flesh nor of the will of man, but of God.</a:t>
            </a:r>
          </a:p>
          <a:p>
            <a:pPr marL="0" indent="0" algn="ctr">
              <a:spcBef>
                <a:spcPts val="0"/>
              </a:spcBef>
              <a:spcAft>
                <a:spcPts val="1200"/>
              </a:spcAft>
              <a:buFontTx/>
              <a:buNone/>
            </a:pPr>
            <a:r>
              <a:rPr lang="en-US" sz="2800" b="1" dirty="0">
                <a:solidFill>
                  <a:schemeClr val="accent2"/>
                </a:solidFill>
                <a:latin typeface="Calibri" panose="020F0502020204030204" pitchFamily="34" charset="0"/>
              </a:rPr>
              <a:t>Receiving = Believing and Believing = Receiving</a:t>
            </a:r>
            <a:endParaRPr lang="en-US" altLang="en-US" sz="2800" b="1" dirty="0">
              <a:solidFill>
                <a:schemeClr val="accent2"/>
              </a:solidFill>
              <a:latin typeface="Calibri" panose="020F0502020204030204" pitchFamily="34" charset="0"/>
            </a:endParaRPr>
          </a:p>
        </p:txBody>
      </p:sp>
    </p:spTree>
    <p:extLst>
      <p:ext uri="{BB962C8B-B14F-4D97-AF65-F5344CB8AC3E}">
        <p14:creationId xmlns:p14="http://schemas.microsoft.com/office/powerpoint/2010/main" val="1688049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55298" name="Rectangle 2"/>
          <p:cNvSpPr>
            <a:spLocks noGrp="1" noChangeArrowheads="1"/>
          </p:cNvSpPr>
          <p:nvPr>
            <p:ph type="body" idx="1"/>
          </p:nvPr>
        </p:nvSpPr>
        <p:spPr>
          <a:xfrm>
            <a:off x="685800" y="228600"/>
            <a:ext cx="7772400" cy="4724400"/>
          </a:xfrm>
        </p:spPr>
        <p:txBody>
          <a:bodyPr/>
          <a:lstStyle/>
          <a:p>
            <a:pPr marL="0" indent="0" algn="ctr">
              <a:spcBef>
                <a:spcPts val="0"/>
              </a:spcBef>
              <a:spcAft>
                <a:spcPts val="1200"/>
              </a:spcAft>
              <a:buFontTx/>
              <a:buNone/>
            </a:pPr>
            <a:r>
              <a:rPr lang="en-US" altLang="en-US" sz="3600" b="1" dirty="0">
                <a:solidFill>
                  <a:schemeClr val="accent2"/>
                </a:solidFill>
                <a:latin typeface="Calibri" panose="020F0502020204030204" pitchFamily="34" charset="0"/>
              </a:rPr>
              <a:t>John 1:11-13 </a:t>
            </a:r>
            <a:r>
              <a:rPr lang="en-US" sz="3600" b="1" dirty="0">
                <a:solidFill>
                  <a:schemeClr val="accent2"/>
                </a:solidFill>
                <a:latin typeface="Calibri" panose="020F0502020204030204" pitchFamily="34" charset="0"/>
              </a:rPr>
              <a:t>(NASB95)</a:t>
            </a:r>
            <a:endParaRPr lang="en-US" altLang="en-US" sz="3600" b="1" dirty="0">
              <a:solidFill>
                <a:schemeClr val="accent2"/>
              </a:solidFill>
              <a:latin typeface="Calibri" panose="020F0502020204030204" pitchFamily="34" charset="0"/>
            </a:endParaRPr>
          </a:p>
          <a:p>
            <a:pPr marL="0" indent="0" algn="just">
              <a:spcBef>
                <a:spcPts val="0"/>
              </a:spcBef>
              <a:spcAft>
                <a:spcPts val="1200"/>
              </a:spcAft>
              <a:buFontTx/>
              <a:buNone/>
            </a:pPr>
            <a:r>
              <a:rPr lang="en-US" altLang="en-US" baseline="30000" dirty="0">
                <a:latin typeface="Calibri" panose="020F0502020204030204" pitchFamily="34" charset="0"/>
              </a:rPr>
              <a:t>11</a:t>
            </a:r>
            <a:r>
              <a:rPr lang="en-US" altLang="en-US" dirty="0">
                <a:latin typeface="Calibri" panose="020F0502020204030204" pitchFamily="34" charset="0"/>
              </a:rPr>
              <a:t> He came to His own, and those who were His own did not receive Him. </a:t>
            </a:r>
            <a:r>
              <a:rPr lang="en-US" altLang="en-US" baseline="30000" dirty="0">
                <a:latin typeface="Calibri" panose="020F0502020204030204" pitchFamily="34" charset="0"/>
              </a:rPr>
              <a:t>12</a:t>
            </a:r>
            <a:r>
              <a:rPr lang="en-US" altLang="en-US" dirty="0">
                <a:latin typeface="Calibri" panose="020F0502020204030204" pitchFamily="34" charset="0"/>
              </a:rPr>
              <a:t> But as many as received Him, to them He gave the right to become children of God, even to those who believe in His name, </a:t>
            </a:r>
            <a:r>
              <a:rPr lang="en-US" altLang="en-US" baseline="30000" dirty="0">
                <a:latin typeface="Calibri" panose="020F0502020204030204" pitchFamily="34" charset="0"/>
              </a:rPr>
              <a:t>13</a:t>
            </a:r>
            <a:r>
              <a:rPr lang="en-US" altLang="en-US" dirty="0">
                <a:latin typeface="Calibri" panose="020F0502020204030204" pitchFamily="34" charset="0"/>
              </a:rPr>
              <a:t> </a:t>
            </a:r>
            <a:r>
              <a:rPr lang="en-US" altLang="en-US" b="1" u="sng" dirty="0">
                <a:solidFill>
                  <a:schemeClr val="accent2"/>
                </a:solidFill>
                <a:latin typeface="Calibri" panose="020F0502020204030204" pitchFamily="34" charset="0"/>
              </a:rPr>
              <a:t>who were born, not of blood nor of the will of the flesh nor of the will of man, but of God</a:t>
            </a:r>
            <a:r>
              <a:rPr lang="en-US" altLang="en-US" dirty="0">
                <a:latin typeface="Calibri" panose="020F0502020204030204" pitchFamily="34" charset="0"/>
              </a:rPr>
              <a:t>.</a:t>
            </a:r>
          </a:p>
        </p:txBody>
      </p:sp>
    </p:spTree>
    <p:extLst>
      <p:ext uri="{BB962C8B-B14F-4D97-AF65-F5344CB8AC3E}">
        <p14:creationId xmlns:p14="http://schemas.microsoft.com/office/powerpoint/2010/main" val="3654007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0" y="91440"/>
            <a:ext cx="8900160" cy="6675120"/>
          </a:xfrm>
          <a:prstGeom prst="rect">
            <a:avLst/>
          </a:prstGeom>
        </p:spPr>
      </p:pic>
      <p:sp>
        <p:nvSpPr>
          <p:cNvPr id="183298" name="Rectangle 2"/>
          <p:cNvSpPr>
            <a:spLocks noGrp="1" noChangeArrowheads="1"/>
          </p:cNvSpPr>
          <p:nvPr>
            <p:ph type="body" idx="1"/>
          </p:nvPr>
        </p:nvSpPr>
        <p:spPr>
          <a:xfrm>
            <a:off x="152400" y="152400"/>
            <a:ext cx="8839200" cy="6553200"/>
          </a:xfrm>
        </p:spPr>
        <p:txBody>
          <a:bodyPr/>
          <a:lstStyle/>
          <a:p>
            <a:pPr marL="0" indent="0" algn="ctr">
              <a:buNone/>
            </a:pPr>
            <a:r>
              <a:rPr lang="en-US" b="1" dirty="0">
                <a:solidFill>
                  <a:srgbClr val="0000CC"/>
                </a:solidFill>
                <a:latin typeface="Calibri" panose="020F0502020204030204" pitchFamily="34" charset="0"/>
                <a:cs typeface="Calibri" panose="020F0502020204030204" pitchFamily="34" charset="0"/>
              </a:rPr>
              <a:t>John 1:1–18 (NASB95) </a:t>
            </a:r>
          </a:p>
          <a:p>
            <a:pPr marL="0" indent="0" algn="just">
              <a:buNone/>
            </a:pPr>
            <a:r>
              <a:rPr lang="en-US" sz="2800" baseline="30000" dirty="0">
                <a:latin typeface="Calibri" panose="020F0502020204030204" pitchFamily="34" charset="0"/>
                <a:cs typeface="Calibri" panose="020F0502020204030204" pitchFamily="34" charset="0"/>
              </a:rPr>
              <a:t>1</a:t>
            </a:r>
            <a:r>
              <a:rPr lang="en-US" sz="2800" dirty="0">
                <a:latin typeface="Calibri" panose="020F0502020204030204" pitchFamily="34" charset="0"/>
                <a:cs typeface="Calibri" panose="020F0502020204030204" pitchFamily="34" charset="0"/>
              </a:rPr>
              <a:t> In the beginning was the Word, and the Word was with God, and the Word was God. </a:t>
            </a:r>
            <a:r>
              <a:rPr lang="en-US" sz="2800" baseline="30000" dirty="0">
                <a:latin typeface="Calibri" panose="020F0502020204030204" pitchFamily="34" charset="0"/>
                <a:cs typeface="Calibri" panose="020F0502020204030204" pitchFamily="34" charset="0"/>
              </a:rPr>
              <a:t>2</a:t>
            </a:r>
            <a:r>
              <a:rPr lang="en-US" sz="2800" dirty="0">
                <a:latin typeface="Calibri" panose="020F0502020204030204" pitchFamily="34" charset="0"/>
                <a:cs typeface="Calibri" panose="020F0502020204030204" pitchFamily="34" charset="0"/>
              </a:rPr>
              <a:t> He was in the beginning with God. </a:t>
            </a:r>
            <a:r>
              <a:rPr lang="en-US" sz="2800" baseline="30000" dirty="0">
                <a:latin typeface="Calibri" panose="020F0502020204030204" pitchFamily="34" charset="0"/>
                <a:cs typeface="Calibri" panose="020F0502020204030204" pitchFamily="34" charset="0"/>
              </a:rPr>
              <a:t>3</a:t>
            </a:r>
            <a:r>
              <a:rPr lang="en-US" sz="2800" dirty="0">
                <a:latin typeface="Calibri" panose="020F0502020204030204" pitchFamily="34" charset="0"/>
                <a:cs typeface="Calibri" panose="020F0502020204030204" pitchFamily="34" charset="0"/>
              </a:rPr>
              <a:t> All things came into being through Him, and apart from Him nothing came into being that has come into being. </a:t>
            </a:r>
            <a:r>
              <a:rPr lang="en-US" sz="2800" baseline="30000" dirty="0">
                <a:latin typeface="Calibri" panose="020F0502020204030204" pitchFamily="34" charset="0"/>
                <a:cs typeface="Calibri" panose="020F0502020204030204" pitchFamily="34" charset="0"/>
              </a:rPr>
              <a:t>4</a:t>
            </a:r>
            <a:r>
              <a:rPr lang="en-US" sz="2800" dirty="0">
                <a:latin typeface="Calibri" panose="020F0502020204030204" pitchFamily="34" charset="0"/>
                <a:cs typeface="Calibri" panose="020F0502020204030204" pitchFamily="34" charset="0"/>
              </a:rPr>
              <a:t> In Him was life, and the life was the Light of men. </a:t>
            </a:r>
            <a:r>
              <a:rPr lang="en-US" sz="2800" baseline="30000" dirty="0">
                <a:latin typeface="Calibri" panose="020F0502020204030204" pitchFamily="34" charset="0"/>
                <a:cs typeface="Calibri" panose="020F0502020204030204" pitchFamily="34" charset="0"/>
              </a:rPr>
              <a:t>5</a:t>
            </a:r>
            <a:r>
              <a:rPr lang="en-US" sz="2800" dirty="0">
                <a:latin typeface="Calibri" panose="020F0502020204030204" pitchFamily="34" charset="0"/>
                <a:cs typeface="Calibri" panose="020F0502020204030204" pitchFamily="34" charset="0"/>
              </a:rPr>
              <a:t> The Light shines in the darkness, and the darkness did not comprehend it. </a:t>
            </a:r>
            <a:r>
              <a:rPr lang="en-US" sz="2800" baseline="30000" dirty="0">
                <a:latin typeface="Calibri" panose="020F0502020204030204" pitchFamily="34" charset="0"/>
                <a:cs typeface="Calibri" panose="020F0502020204030204" pitchFamily="34" charset="0"/>
              </a:rPr>
              <a:t>6</a:t>
            </a:r>
            <a:r>
              <a:rPr lang="en-US" sz="2800" dirty="0">
                <a:latin typeface="Calibri" panose="020F0502020204030204" pitchFamily="34" charset="0"/>
                <a:cs typeface="Calibri" panose="020F0502020204030204" pitchFamily="34" charset="0"/>
              </a:rPr>
              <a:t> There came a man sent from God, whose name was John. </a:t>
            </a:r>
            <a:r>
              <a:rPr lang="en-US" sz="2800" baseline="30000" dirty="0">
                <a:latin typeface="Calibri" panose="020F0502020204030204" pitchFamily="34" charset="0"/>
                <a:cs typeface="Calibri" panose="020F0502020204030204" pitchFamily="34" charset="0"/>
              </a:rPr>
              <a:t>7</a:t>
            </a:r>
            <a:r>
              <a:rPr lang="en-US" sz="2800" dirty="0">
                <a:latin typeface="Calibri" panose="020F0502020204030204" pitchFamily="34" charset="0"/>
                <a:cs typeface="Calibri" panose="020F0502020204030204" pitchFamily="34" charset="0"/>
              </a:rPr>
              <a:t> He came as a witness, to testify about the Light, so that all might believe through him. </a:t>
            </a:r>
            <a:r>
              <a:rPr lang="en-US" sz="2800" baseline="30000" dirty="0">
                <a:latin typeface="Calibri" panose="020F0502020204030204" pitchFamily="34" charset="0"/>
                <a:cs typeface="Calibri" panose="020F0502020204030204" pitchFamily="34" charset="0"/>
              </a:rPr>
              <a:t>8</a:t>
            </a:r>
            <a:r>
              <a:rPr lang="en-US" sz="2800" dirty="0">
                <a:latin typeface="Calibri" panose="020F0502020204030204" pitchFamily="34" charset="0"/>
                <a:cs typeface="Calibri" panose="020F0502020204030204" pitchFamily="34" charset="0"/>
              </a:rPr>
              <a:t> He was not the Light, but </a:t>
            </a:r>
            <a:r>
              <a:rPr lang="en-US" sz="2800" i="1" dirty="0">
                <a:latin typeface="Calibri" panose="020F0502020204030204" pitchFamily="34" charset="0"/>
                <a:cs typeface="Calibri" panose="020F0502020204030204" pitchFamily="34" charset="0"/>
              </a:rPr>
              <a:t>he came</a:t>
            </a:r>
            <a:r>
              <a:rPr lang="en-US" sz="2800" dirty="0">
                <a:latin typeface="Calibri" panose="020F0502020204030204" pitchFamily="34" charset="0"/>
                <a:cs typeface="Calibri" panose="020F0502020204030204" pitchFamily="34" charset="0"/>
              </a:rPr>
              <a:t> to testify about the Light. </a:t>
            </a:r>
            <a:r>
              <a:rPr lang="en-US" sz="2800" baseline="30000" dirty="0">
                <a:latin typeface="Calibri" panose="020F0502020204030204" pitchFamily="34" charset="0"/>
                <a:cs typeface="Calibri" panose="020F0502020204030204" pitchFamily="34" charset="0"/>
              </a:rPr>
              <a:t>9</a:t>
            </a:r>
            <a:r>
              <a:rPr lang="en-US" sz="2800" dirty="0">
                <a:latin typeface="Calibri" panose="020F0502020204030204" pitchFamily="34" charset="0"/>
                <a:cs typeface="Calibri" panose="020F0502020204030204" pitchFamily="34" charset="0"/>
              </a:rPr>
              <a:t> There was the true Light which, coming into the world, …</a:t>
            </a:r>
          </a:p>
        </p:txBody>
      </p:sp>
      <p:sp>
        <p:nvSpPr>
          <p:cNvPr id="183299" name="Rectangle 3"/>
          <p:cNvSpPr>
            <a:spLocks noChangeArrowheads="1"/>
          </p:cNvSpPr>
          <p:nvPr/>
        </p:nvSpPr>
        <p:spPr bwMode="auto">
          <a:xfrm>
            <a:off x="3700463" y="2776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1304925" y="228600"/>
            <a:ext cx="6534150" cy="609600"/>
          </a:xfrm>
        </p:spPr>
        <p:txBody>
          <a:bodyPr/>
          <a:lstStyle/>
          <a:p>
            <a:r>
              <a:rPr lang="en-US" altLang="en-US" sz="3600" b="1" dirty="0">
                <a:solidFill>
                  <a:schemeClr val="accent2"/>
                </a:solidFill>
                <a:latin typeface="Calibri" panose="020F0502020204030204" pitchFamily="34" charset="0"/>
                <a:ea typeface="+mn-ea"/>
                <a:cs typeface="+mn-cs"/>
              </a:rPr>
              <a:t>What does John mean by ‘born’?</a:t>
            </a:r>
          </a:p>
        </p:txBody>
      </p:sp>
      <p:pic>
        <p:nvPicPr>
          <p:cNvPr id="157701" name="Picture 5" descr="C:\HHBC\Ephesians Colossians\Identification Truths Picture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429000"/>
            <a:ext cx="429768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914400"/>
            <a:ext cx="4372417" cy="32004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7" name="Line 5"/>
          <p:cNvSpPr>
            <a:spLocks noChangeShapeType="1"/>
          </p:cNvSpPr>
          <p:nvPr/>
        </p:nvSpPr>
        <p:spPr bwMode="auto">
          <a:xfrm flipV="1">
            <a:off x="1295400" y="6705598"/>
            <a:ext cx="5791200" cy="1"/>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59" name="Line 7"/>
          <p:cNvSpPr>
            <a:spLocks noChangeShapeType="1"/>
          </p:cNvSpPr>
          <p:nvPr/>
        </p:nvSpPr>
        <p:spPr bwMode="auto">
          <a:xfrm flipV="1">
            <a:off x="1295400" y="6019800"/>
            <a:ext cx="0" cy="6858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0718" y="838200"/>
            <a:ext cx="4122565" cy="3017520"/>
          </a:xfrm>
          <a:prstGeom prst="rect">
            <a:avLst/>
          </a:prstGeom>
        </p:spPr>
      </p:pic>
      <p:sp>
        <p:nvSpPr>
          <p:cNvPr id="10" name="Rectangle 2"/>
          <p:cNvSpPr txBox="1">
            <a:spLocks noChangeArrowheads="1"/>
          </p:cNvSpPr>
          <p:nvPr/>
        </p:nvSpPr>
        <p:spPr bwMode="auto">
          <a:xfrm>
            <a:off x="1304925" y="228600"/>
            <a:ext cx="65341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altLang="en-US" sz="3600" b="1" dirty="0">
                <a:solidFill>
                  <a:schemeClr val="accent2"/>
                </a:solidFill>
                <a:latin typeface="Calibri" panose="020F0502020204030204" pitchFamily="34" charset="0"/>
                <a:ea typeface="+mn-ea"/>
                <a:cs typeface="+mn-cs"/>
              </a:rPr>
              <a:t>What does John mean by ‘born’?</a:t>
            </a:r>
          </a:p>
        </p:txBody>
      </p:sp>
      <p:sp>
        <p:nvSpPr>
          <p:cNvPr id="13" name="Rectangle 3"/>
          <p:cNvSpPr txBox="1">
            <a:spLocks noChangeArrowheads="1"/>
          </p:cNvSpPr>
          <p:nvPr/>
        </p:nvSpPr>
        <p:spPr bwMode="auto">
          <a:xfrm>
            <a:off x="5943600" y="3962400"/>
            <a:ext cx="31242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90000"/>
              </a:lnSpc>
            </a:pPr>
            <a:r>
              <a:rPr lang="en-US" altLang="en-US" sz="3000" dirty="0">
                <a:latin typeface="Calibri" panose="020F0502020204030204" pitchFamily="34" charset="0"/>
              </a:rPr>
              <a:t>were ‘born’ is </a:t>
            </a:r>
            <a:r>
              <a:rPr lang="en-US" altLang="en-US" sz="3000" b="1" i="1" dirty="0" err="1">
                <a:latin typeface="Calibri" panose="020F0502020204030204" pitchFamily="34" charset="0"/>
              </a:rPr>
              <a:t>genna</a:t>
            </a:r>
            <a:r>
              <a:rPr lang="en-US" altLang="en-US" sz="3000" b="1" i="1" dirty="0" err="1">
                <a:latin typeface="Calibri" panose="020F0502020204030204" pitchFamily="34" charset="0"/>
                <a:cs typeface="Calibri" panose="020F0502020204030204" pitchFamily="34" charset="0"/>
              </a:rPr>
              <a:t>ō</a:t>
            </a:r>
            <a:r>
              <a:rPr lang="en-US" altLang="en-US" sz="3000" dirty="0">
                <a:latin typeface="Calibri" panose="020F0502020204030204" pitchFamily="34" charset="0"/>
              </a:rPr>
              <a:t>, derived from the word </a:t>
            </a:r>
            <a:r>
              <a:rPr lang="en-US" altLang="en-US" sz="3000" b="1" i="1" dirty="0" err="1">
                <a:latin typeface="Calibri" panose="020F0502020204030204" pitchFamily="34" charset="0"/>
              </a:rPr>
              <a:t>ginomai</a:t>
            </a:r>
            <a:endParaRPr lang="en-US" altLang="en-US" sz="3000" dirty="0">
              <a:latin typeface="Calibri" panose="020F0502020204030204" pitchFamily="34" charset="0"/>
            </a:endParaRPr>
          </a:p>
        </p:txBody>
      </p:sp>
      <p:sp>
        <p:nvSpPr>
          <p:cNvPr id="16" name="Rectangle 3"/>
          <p:cNvSpPr txBox="1">
            <a:spLocks noChangeArrowheads="1"/>
          </p:cNvSpPr>
          <p:nvPr/>
        </p:nvSpPr>
        <p:spPr bwMode="auto">
          <a:xfrm>
            <a:off x="76200" y="3962400"/>
            <a:ext cx="5105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90000"/>
              </a:lnSpc>
            </a:pPr>
            <a:r>
              <a:rPr lang="en-US" altLang="en-US" sz="3000" dirty="0">
                <a:latin typeface="Calibri" panose="020F0502020204030204" pitchFamily="34" charset="0"/>
              </a:rPr>
              <a:t>We have the clue of context in verse 12 that says that those who receive Christ </a:t>
            </a:r>
            <a:r>
              <a:rPr lang="en-US" altLang="en-US" sz="3000" b="1" dirty="0">
                <a:solidFill>
                  <a:schemeClr val="accent2"/>
                </a:solidFill>
                <a:latin typeface="Calibri" panose="020F0502020204030204" pitchFamily="34" charset="0"/>
              </a:rPr>
              <a:t>by believing in Him</a:t>
            </a:r>
            <a:r>
              <a:rPr lang="en-US" altLang="en-US" sz="3000" b="1" dirty="0">
                <a:latin typeface="Calibri" panose="020F0502020204030204" pitchFamily="34" charset="0"/>
              </a:rPr>
              <a:t> </a:t>
            </a:r>
            <a:r>
              <a:rPr lang="en-US" altLang="en-US" sz="3000" dirty="0">
                <a:latin typeface="Calibri" panose="020F0502020204030204" pitchFamily="34" charset="0"/>
              </a:rPr>
              <a:t>become (</a:t>
            </a:r>
            <a:r>
              <a:rPr lang="en-US" altLang="en-US" sz="3000" b="1" i="1" dirty="0" err="1">
                <a:latin typeface="Calibri" panose="020F0502020204030204" pitchFamily="34" charset="0"/>
              </a:rPr>
              <a:t>ginomai</a:t>
            </a:r>
            <a:r>
              <a:rPr lang="en-US" altLang="en-US" sz="3000" dirty="0">
                <a:latin typeface="Calibri" panose="020F0502020204030204" pitchFamily="34" charset="0"/>
              </a:rPr>
              <a:t>) children of God.</a:t>
            </a:r>
          </a:p>
        </p:txBody>
      </p:sp>
      <p:sp>
        <p:nvSpPr>
          <p:cNvPr id="17" name="Line 7"/>
          <p:cNvSpPr>
            <a:spLocks noChangeShapeType="1"/>
          </p:cNvSpPr>
          <p:nvPr/>
        </p:nvSpPr>
        <p:spPr bwMode="auto">
          <a:xfrm flipV="1">
            <a:off x="7086600" y="5638800"/>
            <a:ext cx="0" cy="10668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228600"/>
            <a:ext cx="7772400" cy="685800"/>
          </a:xfrm>
        </p:spPr>
        <p:txBody>
          <a:bodyPr/>
          <a:lstStyle/>
          <a:p>
            <a:r>
              <a:rPr lang="en-US" altLang="en-US" sz="3600" b="1" dirty="0">
                <a:solidFill>
                  <a:schemeClr val="accent2"/>
                </a:solidFill>
                <a:latin typeface="Calibri" panose="020F0502020204030204" pitchFamily="34" charset="0"/>
              </a:rPr>
              <a:t>John 1:12-13</a:t>
            </a:r>
            <a:r>
              <a:rPr lang="en-US" altLang="en-US" sz="3600" b="1" dirty="0">
                <a:solidFill>
                  <a:schemeClr val="accent2"/>
                </a:solidFill>
                <a:latin typeface="Calibri" panose="020F0502020204030204" pitchFamily="34" charset="0"/>
                <a:ea typeface="+mn-ea"/>
                <a:cs typeface="+mn-cs"/>
              </a:rPr>
              <a:t>, let’s untie the ‘nots’</a:t>
            </a:r>
          </a:p>
        </p:txBody>
      </p:sp>
      <p:sp>
        <p:nvSpPr>
          <p:cNvPr id="61443" name="Rectangle 3"/>
          <p:cNvSpPr>
            <a:spLocks noGrp="1" noChangeArrowheads="1"/>
          </p:cNvSpPr>
          <p:nvPr>
            <p:ph type="body" sz="half" idx="1"/>
          </p:nvPr>
        </p:nvSpPr>
        <p:spPr>
          <a:xfrm>
            <a:off x="304798" y="1143000"/>
            <a:ext cx="8610601" cy="3886200"/>
          </a:xfrm>
        </p:spPr>
        <p:txBody>
          <a:bodyPr/>
          <a:lstStyle/>
          <a:p>
            <a:pPr algn="just">
              <a:spcBef>
                <a:spcPts val="0"/>
              </a:spcBef>
              <a:spcAft>
                <a:spcPts val="1200"/>
              </a:spcAft>
            </a:pPr>
            <a:r>
              <a:rPr lang="en-US" altLang="en-US" dirty="0">
                <a:latin typeface="Calibri" panose="020F0502020204030204" pitchFamily="34" charset="0"/>
              </a:rPr>
              <a:t>Being born a child of God is</a:t>
            </a:r>
            <a:r>
              <a:rPr lang="en-US" altLang="en-US" dirty="0">
                <a:solidFill>
                  <a:schemeClr val="accent2"/>
                </a:solidFill>
                <a:latin typeface="Calibri" panose="020F0502020204030204" pitchFamily="34" charset="0"/>
              </a:rPr>
              <a:t> </a:t>
            </a:r>
            <a:r>
              <a:rPr lang="en-US" altLang="en-US" b="1" dirty="0">
                <a:solidFill>
                  <a:schemeClr val="accent2"/>
                </a:solidFill>
                <a:latin typeface="Calibri" panose="020F0502020204030204" pitchFamily="34" charset="0"/>
              </a:rPr>
              <a:t>not of bloods </a:t>
            </a:r>
            <a:r>
              <a:rPr lang="en-US" altLang="en-US" i="1" dirty="0">
                <a:solidFill>
                  <a:schemeClr val="accent2"/>
                </a:solidFill>
                <a:latin typeface="Calibri" panose="020F0502020204030204" pitchFamily="34" charset="0"/>
              </a:rPr>
              <a:t>(</a:t>
            </a:r>
            <a:r>
              <a:rPr lang="el-GR" altLang="en-US" i="1" dirty="0">
                <a:solidFill>
                  <a:schemeClr val="accent2"/>
                </a:solidFill>
                <a:latin typeface="Calibri" panose="020F0502020204030204" pitchFamily="34" charset="0"/>
              </a:rPr>
              <a:t>οὐκ </a:t>
            </a:r>
            <a:r>
              <a:rPr lang="el-GR" altLang="en-US" b="1" i="1" u="sng" dirty="0">
                <a:solidFill>
                  <a:schemeClr val="accent2"/>
                </a:solidFill>
                <a:latin typeface="Calibri" panose="020F0502020204030204" pitchFamily="34" charset="0"/>
              </a:rPr>
              <a:t>ἐξ</a:t>
            </a:r>
            <a:r>
              <a:rPr lang="el-GR" altLang="en-US" i="1" dirty="0">
                <a:solidFill>
                  <a:schemeClr val="accent2"/>
                </a:solidFill>
                <a:latin typeface="Calibri" panose="020F0502020204030204" pitchFamily="34" charset="0"/>
              </a:rPr>
              <a:t> αἱμάτων </a:t>
            </a:r>
            <a:r>
              <a:rPr lang="en-US" altLang="en-US" i="1" dirty="0" err="1">
                <a:solidFill>
                  <a:schemeClr val="accent2"/>
                </a:solidFill>
                <a:latin typeface="Calibri" panose="020F0502020204030204" pitchFamily="34" charset="0"/>
              </a:rPr>
              <a:t>Gk</a:t>
            </a:r>
            <a:r>
              <a:rPr lang="en-US" altLang="en-US" i="1" dirty="0">
                <a:solidFill>
                  <a:schemeClr val="accent2"/>
                </a:solidFill>
                <a:latin typeface="Calibri" panose="020F0502020204030204" pitchFamily="34" charset="0"/>
              </a:rPr>
              <a:t>: plural) </a:t>
            </a:r>
            <a:r>
              <a:rPr lang="en-US" altLang="en-US" dirty="0">
                <a:latin typeface="Calibri" panose="020F0502020204030204" pitchFamily="34" charset="0"/>
              </a:rPr>
              <a:t>– not just from a Jewish bloodline</a:t>
            </a:r>
          </a:p>
          <a:p>
            <a:pPr algn="just">
              <a:spcBef>
                <a:spcPts val="0"/>
              </a:spcBef>
              <a:spcAft>
                <a:spcPts val="1200"/>
              </a:spcAft>
            </a:pPr>
            <a:r>
              <a:rPr lang="en-US" altLang="en-US" dirty="0">
                <a:latin typeface="Calibri" panose="020F0502020204030204" pitchFamily="34" charset="0"/>
              </a:rPr>
              <a:t>Being born a child of God is</a:t>
            </a:r>
            <a:r>
              <a:rPr lang="en-US" altLang="en-US" dirty="0">
                <a:solidFill>
                  <a:schemeClr val="accent2"/>
                </a:solidFill>
                <a:latin typeface="Calibri" panose="020F0502020204030204" pitchFamily="34" charset="0"/>
              </a:rPr>
              <a:t> </a:t>
            </a:r>
            <a:r>
              <a:rPr lang="en-US" altLang="en-US" b="1" dirty="0">
                <a:solidFill>
                  <a:schemeClr val="accent2"/>
                </a:solidFill>
                <a:latin typeface="Calibri" panose="020F0502020204030204" pitchFamily="34" charset="0"/>
              </a:rPr>
              <a:t>not of the will of the flesh </a:t>
            </a:r>
            <a:r>
              <a:rPr lang="en-US" altLang="en-US" i="1" dirty="0">
                <a:solidFill>
                  <a:schemeClr val="accent2"/>
                </a:solidFill>
                <a:latin typeface="Calibri" panose="020F0502020204030204" pitchFamily="34" charset="0"/>
              </a:rPr>
              <a:t>(</a:t>
            </a:r>
            <a:r>
              <a:rPr lang="el-GR" altLang="en-US" i="1" dirty="0">
                <a:solidFill>
                  <a:schemeClr val="accent2"/>
                </a:solidFill>
                <a:latin typeface="Calibri" panose="020F0502020204030204" pitchFamily="34" charset="0"/>
              </a:rPr>
              <a:t>οὐδὲ </a:t>
            </a:r>
            <a:r>
              <a:rPr lang="el-GR" altLang="en-US" b="1" i="1" u="sng" dirty="0">
                <a:solidFill>
                  <a:schemeClr val="accent2"/>
                </a:solidFill>
                <a:latin typeface="Calibri" panose="020F0502020204030204" pitchFamily="34" charset="0"/>
              </a:rPr>
              <a:t>ἐκ</a:t>
            </a:r>
            <a:r>
              <a:rPr lang="el-GR" altLang="en-US" i="1" dirty="0">
                <a:solidFill>
                  <a:schemeClr val="accent2"/>
                </a:solidFill>
                <a:latin typeface="Calibri" panose="020F0502020204030204" pitchFamily="34" charset="0"/>
              </a:rPr>
              <a:t> θελήματος σαρκὸς</a:t>
            </a:r>
            <a:r>
              <a:rPr lang="en-US" altLang="en-US" i="1" dirty="0">
                <a:solidFill>
                  <a:schemeClr val="accent2"/>
                </a:solidFill>
                <a:latin typeface="Calibri" panose="020F0502020204030204" pitchFamily="34" charset="0"/>
              </a:rPr>
              <a:t>)</a:t>
            </a:r>
            <a:r>
              <a:rPr lang="en-US" altLang="en-US" b="1" dirty="0">
                <a:solidFill>
                  <a:schemeClr val="accent2"/>
                </a:solidFill>
                <a:latin typeface="Calibri" panose="020F0502020204030204" pitchFamily="34" charset="0"/>
              </a:rPr>
              <a:t> </a:t>
            </a:r>
            <a:r>
              <a:rPr lang="en-US" altLang="en-US" dirty="0">
                <a:solidFill>
                  <a:schemeClr val="accent2"/>
                </a:solidFill>
                <a:latin typeface="Calibri" panose="020F0502020204030204" pitchFamily="34" charset="0"/>
              </a:rPr>
              <a:t>-</a:t>
            </a:r>
            <a:r>
              <a:rPr lang="en-US" altLang="en-US" dirty="0">
                <a:latin typeface="Calibri" panose="020F0502020204030204" pitchFamily="34" charset="0"/>
              </a:rPr>
              <a:t> not of human desire to have offspring</a:t>
            </a:r>
          </a:p>
        </p:txBody>
      </p:sp>
      <p:pic>
        <p:nvPicPr>
          <p:cNvPr id="61447" name="Picture 7" descr="C:\My Images 1\Jew squatting &amp; turnin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4722768"/>
            <a:ext cx="245379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1448" name="Picture 8" descr="C:\My Images 1\Jew_Orthodox man observing Feast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80089" y="4724400"/>
            <a:ext cx="118382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33009" y="4722768"/>
            <a:ext cx="2468683" cy="18288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6" name="Rectangle 4"/>
          <p:cNvSpPr>
            <a:spLocks noGrp="1" noChangeArrowheads="1"/>
          </p:cNvSpPr>
          <p:nvPr>
            <p:ph type="body" sz="half" idx="2"/>
          </p:nvPr>
        </p:nvSpPr>
        <p:spPr>
          <a:xfrm>
            <a:off x="178942" y="1143000"/>
            <a:ext cx="8830638" cy="2921000"/>
          </a:xfrm>
        </p:spPr>
        <p:txBody>
          <a:bodyPr/>
          <a:lstStyle/>
          <a:p>
            <a:pPr algn="just">
              <a:spcBef>
                <a:spcPts val="0"/>
              </a:spcBef>
              <a:spcAft>
                <a:spcPts val="1200"/>
              </a:spcAft>
            </a:pPr>
            <a:r>
              <a:rPr lang="en-US" altLang="en-US" dirty="0">
                <a:latin typeface="Calibri" panose="020F0502020204030204" pitchFamily="34" charset="0"/>
              </a:rPr>
              <a:t>Being born a child of God is</a:t>
            </a:r>
            <a:r>
              <a:rPr lang="en-US" altLang="en-US" dirty="0">
                <a:solidFill>
                  <a:schemeClr val="accent2"/>
                </a:solidFill>
                <a:latin typeface="Calibri" panose="020F0502020204030204" pitchFamily="34" charset="0"/>
              </a:rPr>
              <a:t> </a:t>
            </a:r>
            <a:r>
              <a:rPr lang="en-US" altLang="en-US" b="1" dirty="0">
                <a:solidFill>
                  <a:schemeClr val="accent2"/>
                </a:solidFill>
                <a:latin typeface="Calibri" panose="020F0502020204030204" pitchFamily="34" charset="0"/>
              </a:rPr>
              <a:t>‘not of the will of man’, </a:t>
            </a:r>
            <a:r>
              <a:rPr lang="en-US" altLang="en-US" i="1" dirty="0">
                <a:solidFill>
                  <a:schemeClr val="accent2"/>
                </a:solidFill>
                <a:latin typeface="Calibri" panose="020F0502020204030204" pitchFamily="34" charset="0"/>
              </a:rPr>
              <a:t>(</a:t>
            </a:r>
            <a:r>
              <a:rPr lang="el-GR" altLang="en-US" i="1" dirty="0">
                <a:solidFill>
                  <a:schemeClr val="accent2"/>
                </a:solidFill>
                <a:latin typeface="Calibri" panose="020F0502020204030204" pitchFamily="34" charset="0"/>
              </a:rPr>
              <a:t>οὐδὲ </a:t>
            </a:r>
            <a:r>
              <a:rPr lang="el-GR" altLang="en-US" b="1" i="1" u="sng" dirty="0">
                <a:solidFill>
                  <a:schemeClr val="accent2"/>
                </a:solidFill>
                <a:latin typeface="Calibri" panose="020F0502020204030204" pitchFamily="34" charset="0"/>
              </a:rPr>
              <a:t>ἐκ</a:t>
            </a:r>
            <a:r>
              <a:rPr lang="el-GR" altLang="en-US" i="1" dirty="0">
                <a:solidFill>
                  <a:schemeClr val="accent2"/>
                </a:solidFill>
                <a:latin typeface="Calibri" panose="020F0502020204030204" pitchFamily="34" charset="0"/>
              </a:rPr>
              <a:t> θελήματος ἀνδρὸς</a:t>
            </a:r>
            <a:r>
              <a:rPr lang="en-US" altLang="en-US" i="1" dirty="0">
                <a:solidFill>
                  <a:schemeClr val="accent2"/>
                </a:solidFill>
                <a:latin typeface="Calibri" panose="020F0502020204030204" pitchFamily="34" charset="0"/>
              </a:rPr>
              <a:t>)</a:t>
            </a:r>
            <a:r>
              <a:rPr lang="en-US" altLang="en-US" b="1" i="1" dirty="0">
                <a:solidFill>
                  <a:schemeClr val="accent2"/>
                </a:solidFill>
                <a:latin typeface="Calibri" panose="020F0502020204030204" pitchFamily="34" charset="0"/>
              </a:rPr>
              <a:t> </a:t>
            </a:r>
            <a:r>
              <a:rPr lang="en-US" altLang="en-US" dirty="0">
                <a:latin typeface="Calibri" panose="020F0502020204030204" pitchFamily="34" charset="0"/>
              </a:rPr>
              <a:t>– ‘man’ is </a:t>
            </a:r>
            <a:r>
              <a:rPr lang="en-US" altLang="en-US" b="1" i="1" dirty="0" err="1">
                <a:latin typeface="Calibri" panose="020F0502020204030204" pitchFamily="34" charset="0"/>
              </a:rPr>
              <a:t>andros</a:t>
            </a:r>
            <a:r>
              <a:rPr lang="en-US" altLang="en-US" dirty="0">
                <a:latin typeface="Calibri" panose="020F0502020204030204" pitchFamily="34" charset="0"/>
              </a:rPr>
              <a:t>, meaning specifically male, pointing to fathering a child as a strategy, as even Abraham once did (Gen. 16-17).</a:t>
            </a:r>
            <a:endParaRPr lang="en-US" altLang="en-US" sz="2800" dirty="0"/>
          </a:p>
        </p:txBody>
      </p:sp>
      <p:pic>
        <p:nvPicPr>
          <p:cNvPr id="161807" name="Picture 15" descr="http://www.goodallartists.ca/Hagar%20&amp;%20Ishmael%20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61038" y="4190999"/>
            <a:ext cx="1858962" cy="2457838"/>
          </a:xfrm>
          <a:prstGeom prst="rect">
            <a:avLst/>
          </a:prstGeom>
          <a:noFill/>
          <a:extLst>
            <a:ext uri="{909E8E84-426E-40DD-AFC4-6F175D3DCCD1}">
              <a14:hiddenFill xmlns:a14="http://schemas.microsoft.com/office/drawing/2010/main">
                <a:solidFill>
                  <a:srgbClr val="FFFFFF"/>
                </a:solidFill>
              </a14:hiddenFill>
            </a:ext>
          </a:extLst>
        </p:spPr>
      </p:pic>
      <p:sp>
        <p:nvSpPr>
          <p:cNvPr id="161812" name="Rectangle 20"/>
          <p:cNvSpPr>
            <a:spLocks noGrp="1" noChangeArrowheads="1"/>
          </p:cNvSpPr>
          <p:nvPr>
            <p:ph type="title"/>
          </p:nvPr>
        </p:nvSpPr>
        <p:spPr>
          <a:xfrm>
            <a:off x="685800" y="228600"/>
            <a:ext cx="7772400" cy="685800"/>
          </a:xfrm>
          <a:noFill/>
          <a:ln/>
        </p:spPr>
        <p:txBody>
          <a:bodyPr/>
          <a:lstStyle/>
          <a:p>
            <a:r>
              <a:rPr lang="en-US" altLang="en-US" sz="3600" b="1" dirty="0">
                <a:solidFill>
                  <a:schemeClr val="accent2"/>
                </a:solidFill>
                <a:latin typeface="Calibri" panose="020F0502020204030204" pitchFamily="34" charset="0"/>
              </a:rPr>
              <a:t>John 1:12-13</a:t>
            </a:r>
            <a:r>
              <a:rPr lang="en-US" altLang="en-US" sz="3600" b="1" dirty="0">
                <a:solidFill>
                  <a:schemeClr val="accent2"/>
                </a:solidFill>
                <a:latin typeface="Calibri" panose="020F0502020204030204" pitchFamily="34" charset="0"/>
                <a:ea typeface="+mn-ea"/>
                <a:cs typeface="+mn-cs"/>
              </a:rPr>
              <a:t>, let’s untie the ‘nots’</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1600" y="4190999"/>
            <a:ext cx="3276600" cy="245745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1804" name="Picture 12" descr="http://www.womeninthebible.net/1.2-9_HAGAR_no_caption.gif"/>
          <p:cNvPicPr>
            <a:picLocks noChangeAspect="1" noChangeArrowheads="1"/>
          </p:cNvPicPr>
          <p:nvPr/>
        </p:nvPicPr>
        <p:blipFill>
          <a:blip r:embed="rId3" cstate="email">
            <a:extLst>
              <a:ext uri="{28A0092B-C50C-407E-A947-70E740481C1C}">
                <a14:useLocalDpi xmlns:a14="http://schemas.microsoft.com/office/drawing/2010/main"/>
              </a:ext>
            </a:extLst>
          </a:blip>
          <a:srcRect t="36258"/>
          <a:stretch>
            <a:fillRect/>
          </a:stretch>
        </p:blipFill>
        <p:spPr bwMode="auto">
          <a:xfrm>
            <a:off x="76200" y="1011523"/>
            <a:ext cx="4495800" cy="5638800"/>
          </a:xfrm>
          <a:prstGeom prst="rect">
            <a:avLst/>
          </a:prstGeom>
          <a:solidFill>
            <a:schemeClr val="bg1"/>
          </a:solidFill>
          <a:ln>
            <a:solidFill>
              <a:schemeClr val="tx1"/>
            </a:solidFill>
          </a:ln>
          <a:extLst/>
        </p:spPr>
      </p:pic>
      <p:sp>
        <p:nvSpPr>
          <p:cNvPr id="161812" name="Rectangle 20"/>
          <p:cNvSpPr>
            <a:spLocks noGrp="1" noChangeArrowheads="1"/>
          </p:cNvSpPr>
          <p:nvPr>
            <p:ph type="title"/>
          </p:nvPr>
        </p:nvSpPr>
        <p:spPr>
          <a:xfrm>
            <a:off x="685800" y="228600"/>
            <a:ext cx="7772400" cy="685800"/>
          </a:xfrm>
          <a:noFill/>
          <a:ln/>
        </p:spPr>
        <p:txBody>
          <a:bodyPr/>
          <a:lstStyle/>
          <a:p>
            <a:r>
              <a:rPr lang="en-US" altLang="en-US" sz="3600" b="1" dirty="0">
                <a:solidFill>
                  <a:schemeClr val="accent2"/>
                </a:solidFill>
                <a:latin typeface="Calibri" panose="020F0502020204030204" pitchFamily="34" charset="0"/>
              </a:rPr>
              <a:t>‘nor of the will  of man’</a:t>
            </a:r>
            <a:endParaRPr lang="en-US" altLang="en-US" sz="3600" b="1" dirty="0">
              <a:solidFill>
                <a:schemeClr val="accent2"/>
              </a:solidFill>
              <a:latin typeface="Calibri" panose="020F0502020204030204" pitchFamily="34" charset="0"/>
              <a:ea typeface="+mn-ea"/>
              <a:cs typeface="+mn-cs"/>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04281" y="1828800"/>
            <a:ext cx="4267199" cy="3200400"/>
          </a:xfrm>
          <a:prstGeom prst="rect">
            <a:avLst/>
          </a:prstGeom>
        </p:spPr>
      </p:pic>
    </p:spTree>
    <p:extLst>
      <p:ext uri="{BB962C8B-B14F-4D97-AF65-F5344CB8AC3E}">
        <p14:creationId xmlns:p14="http://schemas.microsoft.com/office/powerpoint/2010/main" val="3672333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55298" name="Rectangle 2"/>
          <p:cNvSpPr>
            <a:spLocks noGrp="1" noChangeArrowheads="1"/>
          </p:cNvSpPr>
          <p:nvPr>
            <p:ph type="body" idx="1"/>
          </p:nvPr>
        </p:nvSpPr>
        <p:spPr>
          <a:xfrm>
            <a:off x="228600" y="914400"/>
            <a:ext cx="8686800" cy="4267200"/>
          </a:xfrm>
        </p:spPr>
        <p:txBody>
          <a:bodyPr/>
          <a:lstStyle/>
          <a:p>
            <a:pPr marL="0" indent="0" algn="ctr">
              <a:spcBef>
                <a:spcPts val="0"/>
              </a:spcBef>
              <a:spcAft>
                <a:spcPts val="2400"/>
              </a:spcAft>
              <a:buFontTx/>
              <a:buNone/>
            </a:pPr>
            <a:r>
              <a:rPr lang="en-US" altLang="en-US" sz="3600" b="1" dirty="0">
                <a:solidFill>
                  <a:schemeClr val="accent2"/>
                </a:solidFill>
                <a:latin typeface="Calibri" panose="020F0502020204030204" pitchFamily="34" charset="0"/>
              </a:rPr>
              <a:t>John 1:13 </a:t>
            </a:r>
            <a:r>
              <a:rPr lang="en-US" sz="3600" b="1" dirty="0">
                <a:solidFill>
                  <a:schemeClr val="accent2"/>
                </a:solidFill>
                <a:latin typeface="Calibri" panose="020F0502020204030204" pitchFamily="34" charset="0"/>
              </a:rPr>
              <a:t>(NASB95)</a:t>
            </a:r>
            <a:endParaRPr lang="en-US" altLang="en-US" sz="3600" b="1" dirty="0">
              <a:solidFill>
                <a:schemeClr val="accent2"/>
              </a:solidFill>
              <a:latin typeface="Calibri" panose="020F0502020204030204" pitchFamily="34" charset="0"/>
            </a:endParaRPr>
          </a:p>
          <a:p>
            <a:pPr marL="0" indent="0" algn="just">
              <a:spcBef>
                <a:spcPts val="0"/>
              </a:spcBef>
              <a:spcAft>
                <a:spcPts val="2400"/>
              </a:spcAft>
              <a:buFontTx/>
              <a:buNone/>
            </a:pPr>
            <a:r>
              <a:rPr lang="en-US" altLang="en-US" sz="3400" b="1" baseline="30000" dirty="0">
                <a:solidFill>
                  <a:schemeClr val="accent2"/>
                </a:solidFill>
                <a:latin typeface="Calibri" panose="020F0502020204030204" pitchFamily="34" charset="0"/>
              </a:rPr>
              <a:t>13</a:t>
            </a:r>
            <a:r>
              <a:rPr lang="en-US" altLang="en-US" sz="3400" b="1" dirty="0">
                <a:solidFill>
                  <a:schemeClr val="accent2"/>
                </a:solidFill>
                <a:latin typeface="Calibri" panose="020F0502020204030204" pitchFamily="34" charset="0"/>
              </a:rPr>
              <a:t> </a:t>
            </a:r>
            <a:r>
              <a:rPr lang="en-US" altLang="en-US" sz="3400" b="1" u="sng" dirty="0">
                <a:solidFill>
                  <a:schemeClr val="accent2"/>
                </a:solidFill>
                <a:highlight>
                  <a:srgbClr val="FFFF00"/>
                </a:highlight>
                <a:latin typeface="Calibri" panose="020F0502020204030204" pitchFamily="34" charset="0"/>
              </a:rPr>
              <a:t>who were born</a:t>
            </a:r>
            <a:r>
              <a:rPr lang="en-US" altLang="en-US" sz="3400" b="1" dirty="0">
                <a:solidFill>
                  <a:schemeClr val="accent2"/>
                </a:solidFill>
                <a:latin typeface="Calibri" panose="020F0502020204030204" pitchFamily="34" charset="0"/>
              </a:rPr>
              <a:t>, not </a:t>
            </a:r>
            <a:r>
              <a:rPr lang="en-US" altLang="en-US" sz="3400" b="1" dirty="0">
                <a:solidFill>
                  <a:schemeClr val="accent2"/>
                </a:solidFill>
                <a:highlight>
                  <a:srgbClr val="FFFF00"/>
                </a:highlight>
                <a:latin typeface="Calibri" panose="020F0502020204030204" pitchFamily="34" charset="0"/>
              </a:rPr>
              <a:t>of</a:t>
            </a:r>
            <a:r>
              <a:rPr lang="en-US" altLang="en-US" sz="3400" b="1" dirty="0">
                <a:solidFill>
                  <a:schemeClr val="accent2"/>
                </a:solidFill>
                <a:latin typeface="Calibri" panose="020F0502020204030204" pitchFamily="34" charset="0"/>
              </a:rPr>
              <a:t> blood nor </a:t>
            </a:r>
            <a:r>
              <a:rPr lang="en-US" altLang="en-US" sz="3400" b="1" dirty="0">
                <a:solidFill>
                  <a:schemeClr val="accent2"/>
                </a:solidFill>
                <a:highlight>
                  <a:srgbClr val="FFFF00"/>
                </a:highlight>
                <a:latin typeface="Calibri" panose="020F0502020204030204" pitchFamily="34" charset="0"/>
              </a:rPr>
              <a:t>of</a:t>
            </a:r>
            <a:r>
              <a:rPr lang="en-US" altLang="en-US" sz="3400" b="1" dirty="0">
                <a:solidFill>
                  <a:schemeClr val="accent2"/>
                </a:solidFill>
                <a:latin typeface="Calibri" panose="020F0502020204030204" pitchFamily="34" charset="0"/>
              </a:rPr>
              <a:t> the will </a:t>
            </a:r>
            <a:r>
              <a:rPr lang="en-US" altLang="en-US" sz="3400" b="1" dirty="0">
                <a:solidFill>
                  <a:schemeClr val="accent2"/>
                </a:solidFill>
                <a:highlight>
                  <a:srgbClr val="FFFF00"/>
                </a:highlight>
                <a:latin typeface="Calibri" panose="020F0502020204030204" pitchFamily="34" charset="0"/>
              </a:rPr>
              <a:t>of</a:t>
            </a:r>
            <a:r>
              <a:rPr lang="en-US" altLang="en-US" sz="3400" b="1" dirty="0">
                <a:solidFill>
                  <a:schemeClr val="accent2"/>
                </a:solidFill>
                <a:latin typeface="Calibri" panose="020F0502020204030204" pitchFamily="34" charset="0"/>
              </a:rPr>
              <a:t> the flesh nor </a:t>
            </a:r>
            <a:r>
              <a:rPr lang="en-US" altLang="en-US" sz="3400" b="1" dirty="0">
                <a:solidFill>
                  <a:schemeClr val="accent2"/>
                </a:solidFill>
                <a:highlight>
                  <a:srgbClr val="FFFF00"/>
                </a:highlight>
                <a:latin typeface="Calibri" panose="020F0502020204030204" pitchFamily="34" charset="0"/>
              </a:rPr>
              <a:t>of</a:t>
            </a:r>
            <a:r>
              <a:rPr lang="en-US" altLang="en-US" sz="3400" b="1" dirty="0">
                <a:solidFill>
                  <a:schemeClr val="accent2"/>
                </a:solidFill>
                <a:latin typeface="Calibri" panose="020F0502020204030204" pitchFamily="34" charset="0"/>
              </a:rPr>
              <a:t> the will of man, </a:t>
            </a:r>
            <a:r>
              <a:rPr lang="en-US" altLang="en-US" sz="3400" b="1" u="sng" dirty="0">
                <a:solidFill>
                  <a:schemeClr val="accent2"/>
                </a:solidFill>
                <a:highlight>
                  <a:srgbClr val="FFFF00"/>
                </a:highlight>
                <a:latin typeface="Calibri" panose="020F0502020204030204" pitchFamily="34" charset="0"/>
              </a:rPr>
              <a:t>but</a:t>
            </a:r>
            <a:r>
              <a:rPr lang="en-US" altLang="en-US" sz="3400" b="1" u="sng" dirty="0">
                <a:solidFill>
                  <a:schemeClr val="accent2"/>
                </a:solidFill>
                <a:latin typeface="Calibri" panose="020F0502020204030204" pitchFamily="34" charset="0"/>
              </a:rPr>
              <a:t> of God</a:t>
            </a:r>
            <a:r>
              <a:rPr lang="en-US" altLang="en-US" sz="3400" b="1" dirty="0">
                <a:solidFill>
                  <a:schemeClr val="accent2"/>
                </a:solidFill>
                <a:latin typeface="Calibri" panose="020F0502020204030204" pitchFamily="34" charset="0"/>
              </a:rPr>
              <a:t>.</a:t>
            </a:r>
          </a:p>
          <a:p>
            <a:pPr marL="0" indent="0" algn="just">
              <a:spcBef>
                <a:spcPts val="0"/>
              </a:spcBef>
              <a:spcAft>
                <a:spcPts val="2400"/>
              </a:spcAft>
              <a:buFontTx/>
              <a:buNone/>
            </a:pPr>
            <a:r>
              <a:rPr lang="el-GR" altLang="en-US" sz="3400" b="1" baseline="30000" dirty="0">
                <a:solidFill>
                  <a:schemeClr val="accent2"/>
                </a:solidFill>
                <a:latin typeface="Calibri" panose="020F0502020204030204" pitchFamily="34" charset="0"/>
              </a:rPr>
              <a:t>13</a:t>
            </a:r>
            <a:r>
              <a:rPr lang="el-GR" altLang="en-US" sz="3400" b="1" dirty="0">
                <a:solidFill>
                  <a:schemeClr val="accent2"/>
                </a:solidFill>
                <a:latin typeface="Calibri" panose="020F0502020204030204" pitchFamily="34" charset="0"/>
              </a:rPr>
              <a:t> οἳ οὐκ </a:t>
            </a:r>
            <a:r>
              <a:rPr lang="el-GR" altLang="en-US" sz="3400" b="1" dirty="0">
                <a:solidFill>
                  <a:schemeClr val="accent2"/>
                </a:solidFill>
                <a:highlight>
                  <a:srgbClr val="FFFF00"/>
                </a:highlight>
                <a:latin typeface="Calibri" panose="020F0502020204030204" pitchFamily="34" charset="0"/>
              </a:rPr>
              <a:t>ἐξ</a:t>
            </a:r>
            <a:r>
              <a:rPr lang="el-GR" altLang="en-US" sz="3400" b="1" dirty="0">
                <a:solidFill>
                  <a:schemeClr val="accent2"/>
                </a:solidFill>
                <a:latin typeface="Calibri" panose="020F0502020204030204" pitchFamily="34" charset="0"/>
              </a:rPr>
              <a:t> αἱμάτων οὐδὲ </a:t>
            </a:r>
            <a:r>
              <a:rPr lang="el-GR" altLang="en-US" sz="3400" b="1" dirty="0">
                <a:solidFill>
                  <a:schemeClr val="accent2"/>
                </a:solidFill>
                <a:highlight>
                  <a:srgbClr val="FFFF00"/>
                </a:highlight>
                <a:latin typeface="Calibri" panose="020F0502020204030204" pitchFamily="34" charset="0"/>
              </a:rPr>
              <a:t>ἐκ</a:t>
            </a:r>
            <a:r>
              <a:rPr lang="el-GR" altLang="en-US" sz="3400" b="1" dirty="0">
                <a:solidFill>
                  <a:schemeClr val="accent2"/>
                </a:solidFill>
                <a:latin typeface="Calibri" panose="020F0502020204030204" pitchFamily="34" charset="0"/>
              </a:rPr>
              <a:t> θελήματος σαρκὸς οὐδὲ </a:t>
            </a:r>
            <a:r>
              <a:rPr lang="el-GR" altLang="en-US" sz="3400" b="1" dirty="0">
                <a:solidFill>
                  <a:schemeClr val="accent2"/>
                </a:solidFill>
                <a:highlight>
                  <a:srgbClr val="FFFF00"/>
                </a:highlight>
                <a:latin typeface="Calibri" panose="020F0502020204030204" pitchFamily="34" charset="0"/>
              </a:rPr>
              <a:t>ἐκ</a:t>
            </a:r>
            <a:r>
              <a:rPr lang="el-GR" altLang="en-US" sz="3400" b="1" dirty="0">
                <a:solidFill>
                  <a:schemeClr val="accent2"/>
                </a:solidFill>
                <a:latin typeface="Calibri" panose="020F0502020204030204" pitchFamily="34" charset="0"/>
              </a:rPr>
              <a:t> θελήματος ἀνδρὸς </a:t>
            </a:r>
            <a:r>
              <a:rPr lang="el-GR" altLang="en-US" sz="3400" b="1" dirty="0">
                <a:solidFill>
                  <a:schemeClr val="accent2"/>
                </a:solidFill>
                <a:highlight>
                  <a:srgbClr val="FFFF00"/>
                </a:highlight>
                <a:latin typeface="Calibri" panose="020F0502020204030204" pitchFamily="34" charset="0"/>
              </a:rPr>
              <a:t>ἀλλʼ</a:t>
            </a:r>
            <a:r>
              <a:rPr lang="el-GR" altLang="en-US" sz="3400" b="1" dirty="0">
                <a:solidFill>
                  <a:schemeClr val="accent2"/>
                </a:solidFill>
                <a:latin typeface="Calibri" panose="020F0502020204030204" pitchFamily="34" charset="0"/>
              </a:rPr>
              <a:t> </a:t>
            </a:r>
            <a:r>
              <a:rPr lang="el-GR" altLang="en-US" sz="3400" b="1" dirty="0">
                <a:solidFill>
                  <a:schemeClr val="accent2"/>
                </a:solidFill>
                <a:highlight>
                  <a:srgbClr val="FFFF00"/>
                </a:highlight>
                <a:latin typeface="Calibri" panose="020F0502020204030204" pitchFamily="34" charset="0"/>
              </a:rPr>
              <a:t>ἐκ</a:t>
            </a:r>
            <a:r>
              <a:rPr lang="el-GR" altLang="en-US" sz="3400" b="1" dirty="0">
                <a:solidFill>
                  <a:schemeClr val="accent2"/>
                </a:solidFill>
                <a:latin typeface="Calibri" panose="020F0502020204030204" pitchFamily="34" charset="0"/>
              </a:rPr>
              <a:t> θεοῦ </a:t>
            </a:r>
            <a:r>
              <a:rPr lang="el-GR" altLang="en-US" sz="3400" b="1" u="sng" dirty="0">
                <a:solidFill>
                  <a:schemeClr val="accent2"/>
                </a:solidFill>
                <a:highlight>
                  <a:srgbClr val="FFFF00"/>
                </a:highlight>
                <a:latin typeface="Calibri" panose="020F0502020204030204" pitchFamily="34" charset="0"/>
              </a:rPr>
              <a:t>ἐγεννήθησαν</a:t>
            </a:r>
            <a:r>
              <a:rPr lang="el-GR" altLang="en-US" sz="3400" b="1" dirty="0">
                <a:solidFill>
                  <a:schemeClr val="accent2"/>
                </a:solidFill>
                <a:latin typeface="Calibri" panose="020F0502020204030204" pitchFamily="34" charset="0"/>
              </a:rPr>
              <a:t>.</a:t>
            </a:r>
          </a:p>
          <a:p>
            <a:pPr marL="0" indent="0" algn="just">
              <a:spcBef>
                <a:spcPts val="0"/>
              </a:spcBef>
              <a:spcAft>
                <a:spcPts val="1200"/>
              </a:spcAft>
              <a:buFontTx/>
              <a:buNone/>
            </a:pPr>
            <a:endParaRPr lang="el-GR" altLang="en-US" sz="3400" b="1" dirty="0">
              <a:solidFill>
                <a:schemeClr val="accent2"/>
              </a:solidFill>
              <a:latin typeface="Calibri" panose="020F0502020204030204" pitchFamily="34" charset="0"/>
            </a:endParaRPr>
          </a:p>
        </p:txBody>
      </p:sp>
      <p:sp>
        <p:nvSpPr>
          <p:cNvPr id="4" name="Rectangle 3"/>
          <p:cNvSpPr/>
          <p:nvPr/>
        </p:nvSpPr>
        <p:spPr>
          <a:xfrm>
            <a:off x="457200" y="152400"/>
            <a:ext cx="8229600" cy="646331"/>
          </a:xfrm>
          <a:prstGeom prst="rect">
            <a:avLst/>
          </a:prstGeom>
        </p:spPr>
        <p:txBody>
          <a:bodyPr wrap="square">
            <a:spAutoFit/>
          </a:bodyPr>
          <a:lstStyle/>
          <a:p>
            <a:pPr algn="ctr"/>
            <a:r>
              <a:rPr lang="en-US" altLang="en-US" sz="3600" b="1" i="1" dirty="0">
                <a:latin typeface="Calibri" panose="020F0502020204030204" pitchFamily="34" charset="0"/>
              </a:rPr>
              <a:t>So in v. 13, who are the “children or God”? </a:t>
            </a:r>
            <a:endParaRPr lang="en-US" sz="3600" b="1" i="1" dirty="0">
              <a:latin typeface="Calibri" panose="020F0502020204030204" pitchFamily="34" charset="0"/>
            </a:endParaRPr>
          </a:p>
        </p:txBody>
      </p:sp>
    </p:spTree>
    <p:extLst>
      <p:ext uri="{BB962C8B-B14F-4D97-AF65-F5344CB8AC3E}">
        <p14:creationId xmlns:p14="http://schemas.microsoft.com/office/powerpoint/2010/main" val="40223244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304925" y="228600"/>
            <a:ext cx="65341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altLang="en-US" sz="3600" b="1" dirty="0">
                <a:solidFill>
                  <a:schemeClr val="accent2"/>
                </a:solidFill>
                <a:latin typeface="Calibri" panose="020F0502020204030204" pitchFamily="34" charset="0"/>
                <a:ea typeface="+mn-ea"/>
                <a:cs typeface="+mn-cs"/>
              </a:rPr>
              <a:t>What does John mean by ‘born’?</a:t>
            </a:r>
          </a:p>
        </p:txBody>
      </p:sp>
      <p:pic>
        <p:nvPicPr>
          <p:cNvPr id="7" name="Picture 6"/>
          <p:cNvPicPr>
            <a:picLocks noChangeAspect="1"/>
          </p:cNvPicPr>
          <p:nvPr/>
        </p:nvPicPr>
        <p:blipFill>
          <a:blip r:embed="rId3"/>
          <a:stretch>
            <a:fillRect/>
          </a:stretch>
        </p:blipFill>
        <p:spPr>
          <a:xfrm>
            <a:off x="2736376" y="3962400"/>
            <a:ext cx="3671247" cy="2743200"/>
          </a:xfrm>
          <a:prstGeom prst="rect">
            <a:avLst/>
          </a:prstGeom>
        </p:spPr>
      </p:pic>
      <p:sp>
        <p:nvSpPr>
          <p:cNvPr id="2" name="Rectangle 1"/>
          <p:cNvSpPr/>
          <p:nvPr/>
        </p:nvSpPr>
        <p:spPr>
          <a:xfrm>
            <a:off x="76200" y="1148679"/>
            <a:ext cx="8991600" cy="2554545"/>
          </a:xfrm>
          <a:prstGeom prst="rect">
            <a:avLst/>
          </a:prstGeom>
        </p:spPr>
        <p:txBody>
          <a:bodyPr wrap="square">
            <a:spAutoFit/>
          </a:bodyPr>
          <a:lstStyle/>
          <a:p>
            <a:pPr lvl="0" algn="just">
              <a:spcBef>
                <a:spcPct val="30000"/>
              </a:spcBef>
              <a:defRPr/>
            </a:pPr>
            <a:r>
              <a:rPr lang="en-US" altLang="en-US" sz="3200" dirty="0">
                <a:latin typeface="Calibri" panose="020F0502020204030204" pitchFamily="34" charset="0"/>
              </a:rPr>
              <a:t>John introduced the concept of new spiritual birth first here, but he will narrate a private conversation between Christ and Nicodemus in chapter 3, where he which will shed greater light on what was meant by being ‘born’, or as Jesus put it, being ‘born again’.</a:t>
            </a:r>
          </a:p>
        </p:txBody>
      </p:sp>
    </p:spTree>
    <p:extLst>
      <p:ext uri="{BB962C8B-B14F-4D97-AF65-F5344CB8AC3E}">
        <p14:creationId xmlns:p14="http://schemas.microsoft.com/office/powerpoint/2010/main" val="26520010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914400" y="1143000"/>
            <a:ext cx="7315200" cy="2743200"/>
          </a:xfrm>
        </p:spPr>
        <p:txBody>
          <a:bodyPr/>
          <a:lstStyle/>
          <a:p>
            <a:pPr marL="0" indent="0" algn="ctr">
              <a:lnSpc>
                <a:spcPct val="90000"/>
              </a:lnSpc>
              <a:buFontTx/>
              <a:buNone/>
            </a:pPr>
            <a:endParaRPr lang="en-US" altLang="en-US" sz="1200" dirty="0">
              <a:solidFill>
                <a:schemeClr val="accent2"/>
              </a:solidFill>
              <a:latin typeface="Calibri" panose="020F0502020204030204" pitchFamily="34" charset="0"/>
            </a:endParaRPr>
          </a:p>
          <a:p>
            <a:pPr marL="0" indent="0">
              <a:spcBef>
                <a:spcPts val="0"/>
              </a:spcBef>
              <a:spcAft>
                <a:spcPts val="3600"/>
              </a:spcAft>
              <a:buFontTx/>
              <a:buNone/>
            </a:pPr>
            <a:r>
              <a:rPr lang="en-US" altLang="en-US" b="1" dirty="0">
                <a:latin typeface="Calibri" panose="020F0502020204030204" pitchFamily="34" charset="0"/>
              </a:rPr>
              <a:t>John 1:1-5 – </a:t>
            </a:r>
            <a:r>
              <a:rPr lang="en-US" altLang="en-US" dirty="0">
                <a:latin typeface="Calibri" panose="020F0502020204030204" pitchFamily="34" charset="0"/>
              </a:rPr>
              <a:t>The deity of Jesus Christ </a:t>
            </a:r>
          </a:p>
          <a:p>
            <a:pPr marL="0" indent="0">
              <a:spcBef>
                <a:spcPts val="0"/>
              </a:spcBef>
              <a:spcAft>
                <a:spcPts val="3600"/>
              </a:spcAft>
              <a:buFontTx/>
              <a:buNone/>
            </a:pPr>
            <a:r>
              <a:rPr lang="en-US" altLang="en-US" b="1" dirty="0">
                <a:latin typeface="Calibri" panose="020F0502020204030204" pitchFamily="34" charset="0"/>
              </a:rPr>
              <a:t>John 1:6-13 – </a:t>
            </a:r>
            <a:r>
              <a:rPr lang="en-US" altLang="en-US" dirty="0">
                <a:latin typeface="Calibri" panose="020F0502020204030204" pitchFamily="34" charset="0"/>
              </a:rPr>
              <a:t>John the Baptist as a witness</a:t>
            </a:r>
          </a:p>
          <a:p>
            <a:pPr marL="0" indent="0">
              <a:spcBef>
                <a:spcPts val="0"/>
              </a:spcBef>
              <a:spcAft>
                <a:spcPts val="3600"/>
              </a:spcAft>
              <a:buFontTx/>
              <a:buNone/>
            </a:pPr>
            <a:r>
              <a:rPr lang="en-US" altLang="en-US" b="1" dirty="0">
                <a:highlight>
                  <a:srgbClr val="FFCCFF"/>
                </a:highlight>
                <a:latin typeface="Calibri" panose="020F0502020204030204" pitchFamily="34" charset="0"/>
              </a:rPr>
              <a:t>John 1:14-18 – The Word made flesh</a:t>
            </a:r>
          </a:p>
        </p:txBody>
      </p:sp>
      <p:sp>
        <p:nvSpPr>
          <p:cNvPr id="2" name="Rectangle 1"/>
          <p:cNvSpPr/>
          <p:nvPr/>
        </p:nvSpPr>
        <p:spPr>
          <a:xfrm>
            <a:off x="1524000" y="218182"/>
            <a:ext cx="6096000" cy="646331"/>
          </a:xfrm>
          <a:prstGeom prst="rect">
            <a:avLst/>
          </a:prstGeom>
        </p:spPr>
        <p:txBody>
          <a:bodyPr wrap="square">
            <a:spAutoFit/>
          </a:bodyPr>
          <a:lstStyle/>
          <a:p>
            <a:pPr lvl="0" algn="ctr">
              <a:spcBef>
                <a:spcPts val="0"/>
              </a:spcBef>
              <a:spcAft>
                <a:spcPts val="1200"/>
              </a:spcAft>
            </a:pPr>
            <a:r>
              <a:rPr lang="en-US" altLang="en-US" sz="3600" b="1" dirty="0">
                <a:solidFill>
                  <a:srgbClr val="3333CC"/>
                </a:solidFill>
                <a:latin typeface="Calibri" panose="020F0502020204030204" pitchFamily="34" charset="0"/>
              </a:rPr>
              <a:t>The High Points of John 1:1-18</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99080" y="4114800"/>
            <a:ext cx="3545840" cy="2286000"/>
          </a:xfrm>
          <a:prstGeom prst="rect">
            <a:avLst/>
          </a:prstGeom>
        </p:spPr>
      </p:pic>
    </p:spTree>
    <p:extLst>
      <p:ext uri="{BB962C8B-B14F-4D97-AF65-F5344CB8AC3E}">
        <p14:creationId xmlns:p14="http://schemas.microsoft.com/office/powerpoint/2010/main" val="25887282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55298" name="Rectangle 2"/>
          <p:cNvSpPr>
            <a:spLocks noGrp="1" noChangeArrowheads="1"/>
          </p:cNvSpPr>
          <p:nvPr>
            <p:ph type="body" idx="1"/>
          </p:nvPr>
        </p:nvSpPr>
        <p:spPr>
          <a:xfrm>
            <a:off x="685800" y="228600"/>
            <a:ext cx="7772400" cy="3048000"/>
          </a:xfrm>
        </p:spPr>
        <p:txBody>
          <a:bodyPr/>
          <a:lstStyle/>
          <a:p>
            <a:pPr marL="0" marR="0" indent="0" algn="ctr">
              <a:spcBef>
                <a:spcPts val="0"/>
              </a:spcBef>
              <a:spcAft>
                <a:spcPts val="1000"/>
              </a:spcAft>
              <a:buNone/>
            </a:pPr>
            <a:r>
              <a:rPr lang="en-US" sz="3600" b="1" dirty="0">
                <a:solidFill>
                  <a:schemeClr val="accent2"/>
                </a:solidFill>
                <a:latin typeface="Calibri" panose="020F0502020204030204" pitchFamily="34" charset="0"/>
              </a:rPr>
              <a:t>John 1:14 (NASB95) </a:t>
            </a:r>
          </a:p>
          <a:p>
            <a:pPr marL="0" marR="0" indent="0" algn="just">
              <a:spcBef>
                <a:spcPts val="0"/>
              </a:spcBef>
              <a:spcAft>
                <a:spcPts val="1000"/>
              </a:spcAft>
              <a:buNone/>
            </a:pPr>
            <a:r>
              <a:rPr lang="en-US" baseline="30000" dirty="0">
                <a:latin typeface="Calibri" panose="020F0502020204030204" pitchFamily="34" charset="0"/>
              </a:rPr>
              <a:t>14</a:t>
            </a:r>
            <a:r>
              <a:rPr lang="en-US" dirty="0">
                <a:latin typeface="Calibri" panose="020F0502020204030204" pitchFamily="34" charset="0"/>
              </a:rPr>
              <a:t> And </a:t>
            </a:r>
            <a:r>
              <a:rPr lang="en-US" b="1" u="sng" dirty="0">
                <a:solidFill>
                  <a:schemeClr val="accent2"/>
                </a:solidFill>
                <a:latin typeface="Calibri" panose="020F0502020204030204" pitchFamily="34" charset="0"/>
              </a:rPr>
              <a:t>the Word became flesh</a:t>
            </a:r>
            <a:r>
              <a:rPr lang="en-US" dirty="0">
                <a:latin typeface="Calibri" panose="020F0502020204030204" pitchFamily="34" charset="0"/>
              </a:rPr>
              <a:t>, and dwelt among us, and we saw His glory, glory as of the only begotten from the Father, full of grace and truth. </a:t>
            </a:r>
          </a:p>
        </p:txBody>
      </p:sp>
      <p:pic>
        <p:nvPicPr>
          <p:cNvPr id="4" name="Picture 5" descr="C:\My Images 1\Jesus Birth.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3276600"/>
            <a:ext cx="2504768" cy="16462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My Images 1\Lame Man.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48400" y="3276601"/>
            <a:ext cx="2590800" cy="16462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My Images 1\Jesus at 12 Years Old at the Temple.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00400" y="3276600"/>
            <a:ext cx="2704088" cy="1646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6331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55298" name="Rectangle 2"/>
          <p:cNvSpPr>
            <a:spLocks noGrp="1" noChangeArrowheads="1"/>
          </p:cNvSpPr>
          <p:nvPr>
            <p:ph type="body" idx="1"/>
          </p:nvPr>
        </p:nvSpPr>
        <p:spPr>
          <a:xfrm>
            <a:off x="685799" y="228600"/>
            <a:ext cx="8093791" cy="3048000"/>
          </a:xfrm>
        </p:spPr>
        <p:txBody>
          <a:bodyPr/>
          <a:lstStyle/>
          <a:p>
            <a:pPr marL="0" marR="0" indent="0" algn="ctr">
              <a:spcBef>
                <a:spcPts val="0"/>
              </a:spcBef>
              <a:spcAft>
                <a:spcPts val="1000"/>
              </a:spcAft>
              <a:buNone/>
            </a:pPr>
            <a:r>
              <a:rPr lang="en-US" sz="3600" b="1" dirty="0">
                <a:solidFill>
                  <a:schemeClr val="accent2"/>
                </a:solidFill>
                <a:latin typeface="Calibri" panose="020F0502020204030204" pitchFamily="34" charset="0"/>
              </a:rPr>
              <a:t>John 1:14 (NASB95) </a:t>
            </a:r>
          </a:p>
          <a:p>
            <a:pPr marL="0" marR="0" indent="0" algn="just">
              <a:spcBef>
                <a:spcPts val="0"/>
              </a:spcBef>
              <a:spcAft>
                <a:spcPts val="1000"/>
              </a:spcAft>
              <a:buNone/>
            </a:pPr>
            <a:r>
              <a:rPr lang="en-US" baseline="30000" dirty="0">
                <a:latin typeface="Calibri" panose="020F0502020204030204" pitchFamily="34" charset="0"/>
              </a:rPr>
              <a:t>14</a:t>
            </a:r>
            <a:r>
              <a:rPr lang="en-US" dirty="0">
                <a:latin typeface="Calibri" panose="020F0502020204030204" pitchFamily="34" charset="0"/>
              </a:rPr>
              <a:t> And the Word became flesh, and </a:t>
            </a:r>
            <a:r>
              <a:rPr lang="en-US" b="1" u="sng" dirty="0">
                <a:solidFill>
                  <a:schemeClr val="accent2"/>
                </a:solidFill>
                <a:latin typeface="Calibri" panose="020F0502020204030204" pitchFamily="34" charset="0"/>
              </a:rPr>
              <a:t>dwelt</a:t>
            </a:r>
            <a:r>
              <a:rPr lang="en-US" dirty="0">
                <a:latin typeface="Calibri" panose="020F0502020204030204" pitchFamily="34" charset="0"/>
              </a:rPr>
              <a:t> among us, and we saw His glory, glory as of the only begotten from the Father, full of grace and truth. (cf. Rev 7:15; 12:12; 13:6; 21:3)</a:t>
            </a:r>
          </a:p>
        </p:txBody>
      </p:sp>
      <p:pic>
        <p:nvPicPr>
          <p:cNvPr id="8" name="Picture 1029" descr="C:\My Images 2\tabernacle &amp; shekinah clou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19500" y="3048000"/>
            <a:ext cx="19050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33" descr="http://www.lisayoung.co.uk/imgs210505/Bedouin%20tent%20desert%20Oman_l.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4800" y="3048000"/>
            <a:ext cx="2895600" cy="1981200"/>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5943600" y="3048000"/>
            <a:ext cx="2835991" cy="1984549"/>
          </a:xfrm>
          <a:prstGeom prst="rect">
            <a:avLst/>
          </a:prstGeom>
        </p:spPr>
      </p:pic>
    </p:spTree>
    <p:extLst>
      <p:ext uri="{BB962C8B-B14F-4D97-AF65-F5344CB8AC3E}">
        <p14:creationId xmlns:p14="http://schemas.microsoft.com/office/powerpoint/2010/main" val="486470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0" y="91440"/>
            <a:ext cx="8900160" cy="6675120"/>
          </a:xfrm>
          <a:prstGeom prst="rect">
            <a:avLst/>
          </a:prstGeom>
        </p:spPr>
      </p:pic>
      <p:sp>
        <p:nvSpPr>
          <p:cNvPr id="183298" name="Rectangle 2"/>
          <p:cNvSpPr>
            <a:spLocks noGrp="1" noChangeArrowheads="1"/>
          </p:cNvSpPr>
          <p:nvPr>
            <p:ph type="body" idx="1"/>
          </p:nvPr>
        </p:nvSpPr>
        <p:spPr>
          <a:xfrm>
            <a:off x="152400" y="152400"/>
            <a:ext cx="8839200" cy="6553200"/>
          </a:xfrm>
        </p:spPr>
        <p:txBody>
          <a:bodyPr/>
          <a:lstStyle/>
          <a:p>
            <a:pPr marL="0" indent="0" algn="ctr">
              <a:buNone/>
            </a:pPr>
            <a:r>
              <a:rPr lang="en-US" b="1" dirty="0">
                <a:solidFill>
                  <a:srgbClr val="0000CC"/>
                </a:solidFill>
                <a:latin typeface="Calibri" panose="020F0502020204030204" pitchFamily="34" charset="0"/>
                <a:cs typeface="Calibri" panose="020F0502020204030204" pitchFamily="34" charset="0"/>
              </a:rPr>
              <a:t>John 1:1–18 (NASB95) </a:t>
            </a:r>
          </a:p>
          <a:p>
            <a:pPr marL="0" indent="0" algn="just">
              <a:buNone/>
            </a:pPr>
            <a:r>
              <a:rPr lang="en-US" sz="2800" dirty="0">
                <a:latin typeface="Calibri" panose="020F0502020204030204" pitchFamily="34" charset="0"/>
                <a:cs typeface="Calibri" panose="020F0502020204030204" pitchFamily="34" charset="0"/>
              </a:rPr>
              <a:t>…enlightens every man. </a:t>
            </a:r>
            <a:r>
              <a:rPr lang="en-US" sz="2800" baseline="30000" dirty="0">
                <a:latin typeface="Calibri" panose="020F0502020204030204" pitchFamily="34" charset="0"/>
                <a:cs typeface="Calibri" panose="020F0502020204030204" pitchFamily="34" charset="0"/>
              </a:rPr>
              <a:t>10</a:t>
            </a:r>
            <a:r>
              <a:rPr lang="en-US" sz="2800" dirty="0">
                <a:latin typeface="Calibri" panose="020F0502020204030204" pitchFamily="34" charset="0"/>
                <a:cs typeface="Calibri" panose="020F0502020204030204" pitchFamily="34" charset="0"/>
              </a:rPr>
              <a:t> He was in the world, and the world was made through Him, and the world did not know Him. </a:t>
            </a:r>
            <a:r>
              <a:rPr lang="en-US" sz="2800" baseline="30000" dirty="0">
                <a:latin typeface="Calibri" panose="020F0502020204030204" pitchFamily="34" charset="0"/>
                <a:cs typeface="Calibri" panose="020F0502020204030204" pitchFamily="34" charset="0"/>
              </a:rPr>
              <a:t>11</a:t>
            </a:r>
            <a:r>
              <a:rPr lang="en-US" sz="2800" dirty="0">
                <a:latin typeface="Calibri" panose="020F0502020204030204" pitchFamily="34" charset="0"/>
                <a:cs typeface="Calibri" panose="020F0502020204030204" pitchFamily="34" charset="0"/>
              </a:rPr>
              <a:t> He came to His own, and those who were His own did not receive Him. </a:t>
            </a:r>
            <a:r>
              <a:rPr lang="en-US" sz="2800" baseline="30000" dirty="0">
                <a:latin typeface="Calibri" panose="020F0502020204030204" pitchFamily="34" charset="0"/>
                <a:cs typeface="Calibri" panose="020F0502020204030204" pitchFamily="34" charset="0"/>
              </a:rPr>
              <a:t>12</a:t>
            </a:r>
            <a:r>
              <a:rPr lang="en-US" sz="2800" dirty="0">
                <a:latin typeface="Calibri" panose="020F0502020204030204" pitchFamily="34" charset="0"/>
                <a:cs typeface="Calibri" panose="020F0502020204030204" pitchFamily="34" charset="0"/>
              </a:rPr>
              <a:t> But as many as received Him, to them He gave the right to become children of God, </a:t>
            </a:r>
            <a:r>
              <a:rPr lang="en-US" sz="2800" i="1" dirty="0">
                <a:latin typeface="Calibri" panose="020F0502020204030204" pitchFamily="34" charset="0"/>
                <a:cs typeface="Calibri" panose="020F0502020204030204" pitchFamily="34" charset="0"/>
              </a:rPr>
              <a:t>even</a:t>
            </a:r>
            <a:r>
              <a:rPr lang="en-US" sz="2800" dirty="0">
                <a:latin typeface="Calibri" panose="020F0502020204030204" pitchFamily="34" charset="0"/>
                <a:cs typeface="Calibri" panose="020F0502020204030204" pitchFamily="34" charset="0"/>
              </a:rPr>
              <a:t> to those who believe in His name, </a:t>
            </a:r>
            <a:r>
              <a:rPr lang="en-US" sz="2800" baseline="30000" dirty="0">
                <a:latin typeface="Calibri" panose="020F0502020204030204" pitchFamily="34" charset="0"/>
                <a:cs typeface="Calibri" panose="020F0502020204030204" pitchFamily="34" charset="0"/>
              </a:rPr>
              <a:t>13</a:t>
            </a:r>
            <a:r>
              <a:rPr lang="en-US" sz="2800" dirty="0">
                <a:latin typeface="Calibri" panose="020F0502020204030204" pitchFamily="34" charset="0"/>
                <a:cs typeface="Calibri" panose="020F0502020204030204" pitchFamily="34" charset="0"/>
              </a:rPr>
              <a:t> who were born, not of blood nor of the will of the flesh nor of the will of man, but of God. </a:t>
            </a:r>
            <a:r>
              <a:rPr lang="en-US" sz="2800" baseline="30000" dirty="0">
                <a:latin typeface="Calibri" panose="020F0502020204030204" pitchFamily="34" charset="0"/>
                <a:cs typeface="Calibri" panose="020F0502020204030204" pitchFamily="34" charset="0"/>
              </a:rPr>
              <a:t>14</a:t>
            </a:r>
            <a:r>
              <a:rPr lang="en-US" sz="2800" dirty="0">
                <a:latin typeface="Calibri" panose="020F0502020204030204" pitchFamily="34" charset="0"/>
                <a:cs typeface="Calibri" panose="020F0502020204030204" pitchFamily="34" charset="0"/>
              </a:rPr>
              <a:t> </a:t>
            </a:r>
            <a:r>
              <a:rPr lang="en-US" sz="2800" b="1" dirty="0">
                <a:solidFill>
                  <a:schemeClr val="accent2"/>
                </a:solidFill>
                <a:latin typeface="Calibri" panose="020F0502020204030204" pitchFamily="34" charset="0"/>
                <a:cs typeface="Calibri" panose="020F0502020204030204" pitchFamily="34" charset="0"/>
              </a:rPr>
              <a:t>And the Word became flesh, and dwelt among us, and we saw His glory, glory as of the only begotten from the Father, full of grace and truth</a:t>
            </a:r>
            <a:r>
              <a:rPr lang="en-US" sz="2800" dirty="0">
                <a:latin typeface="Calibri" panose="020F0502020204030204" pitchFamily="34" charset="0"/>
                <a:cs typeface="Calibri" panose="020F0502020204030204" pitchFamily="34" charset="0"/>
              </a:rPr>
              <a:t>. </a:t>
            </a:r>
            <a:r>
              <a:rPr lang="en-US" sz="2800" baseline="30000" dirty="0">
                <a:latin typeface="Calibri" panose="020F0502020204030204" pitchFamily="34" charset="0"/>
                <a:cs typeface="Calibri" panose="020F0502020204030204" pitchFamily="34" charset="0"/>
              </a:rPr>
              <a:t>15</a:t>
            </a:r>
            <a:r>
              <a:rPr lang="en-US" sz="2800" dirty="0">
                <a:latin typeface="Calibri" panose="020F0502020204030204" pitchFamily="34" charset="0"/>
                <a:cs typeface="Calibri" panose="020F0502020204030204" pitchFamily="34" charset="0"/>
              </a:rPr>
              <a:t> John testified about Him and cried out, saying, “This was He of whom…</a:t>
            </a:r>
          </a:p>
        </p:txBody>
      </p:sp>
      <p:sp>
        <p:nvSpPr>
          <p:cNvPr id="183299" name="Rectangle 3"/>
          <p:cNvSpPr>
            <a:spLocks noChangeArrowheads="1"/>
          </p:cNvSpPr>
          <p:nvPr/>
        </p:nvSpPr>
        <p:spPr bwMode="auto">
          <a:xfrm>
            <a:off x="3700463" y="2776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spTree>
    <p:extLst>
      <p:ext uri="{BB962C8B-B14F-4D97-AF65-F5344CB8AC3E}">
        <p14:creationId xmlns:p14="http://schemas.microsoft.com/office/powerpoint/2010/main" val="34044875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55298" name="Rectangle 2"/>
          <p:cNvSpPr>
            <a:spLocks noGrp="1" noChangeArrowheads="1"/>
          </p:cNvSpPr>
          <p:nvPr>
            <p:ph type="body" idx="1"/>
          </p:nvPr>
        </p:nvSpPr>
        <p:spPr>
          <a:xfrm>
            <a:off x="685800" y="228600"/>
            <a:ext cx="7772400" cy="3048000"/>
          </a:xfrm>
        </p:spPr>
        <p:txBody>
          <a:bodyPr/>
          <a:lstStyle/>
          <a:p>
            <a:pPr marL="0" marR="0" indent="0" algn="ctr">
              <a:spcBef>
                <a:spcPts val="0"/>
              </a:spcBef>
              <a:spcAft>
                <a:spcPts val="1000"/>
              </a:spcAft>
              <a:buNone/>
            </a:pPr>
            <a:r>
              <a:rPr lang="en-US" sz="3600" b="1" dirty="0">
                <a:solidFill>
                  <a:schemeClr val="accent2"/>
                </a:solidFill>
                <a:latin typeface="Calibri" panose="020F0502020204030204" pitchFamily="34" charset="0"/>
              </a:rPr>
              <a:t>John 1:14 (NASB95) </a:t>
            </a:r>
          </a:p>
          <a:p>
            <a:pPr marL="0" marR="0" indent="0" algn="just">
              <a:spcBef>
                <a:spcPts val="0"/>
              </a:spcBef>
              <a:spcAft>
                <a:spcPts val="1000"/>
              </a:spcAft>
              <a:buNone/>
            </a:pPr>
            <a:r>
              <a:rPr lang="en-US" baseline="30000" dirty="0">
                <a:latin typeface="Calibri" panose="020F0502020204030204" pitchFamily="34" charset="0"/>
              </a:rPr>
              <a:t>14</a:t>
            </a:r>
            <a:r>
              <a:rPr lang="en-US" dirty="0">
                <a:latin typeface="Calibri" panose="020F0502020204030204" pitchFamily="34" charset="0"/>
              </a:rPr>
              <a:t> And the Word became flesh, and dwelt </a:t>
            </a:r>
            <a:r>
              <a:rPr lang="en-US" b="1" u="sng" dirty="0">
                <a:solidFill>
                  <a:schemeClr val="accent2"/>
                </a:solidFill>
                <a:latin typeface="Calibri" panose="020F0502020204030204" pitchFamily="34" charset="0"/>
              </a:rPr>
              <a:t>among us</a:t>
            </a:r>
            <a:r>
              <a:rPr lang="en-US" dirty="0">
                <a:latin typeface="Calibri" panose="020F0502020204030204" pitchFamily="34" charset="0"/>
              </a:rPr>
              <a:t>, and </a:t>
            </a:r>
            <a:r>
              <a:rPr lang="en-US" b="1" u="sng" dirty="0">
                <a:solidFill>
                  <a:schemeClr val="accent2"/>
                </a:solidFill>
                <a:latin typeface="Calibri" panose="020F0502020204030204" pitchFamily="34" charset="0"/>
              </a:rPr>
              <a:t>we saw His glory</a:t>
            </a:r>
            <a:r>
              <a:rPr lang="en-US" dirty="0">
                <a:latin typeface="Calibri" panose="020F0502020204030204" pitchFamily="34" charset="0"/>
              </a:rPr>
              <a:t>, glory as of the only begotten from the Father, full of grace and truth. </a:t>
            </a:r>
          </a:p>
        </p:txBody>
      </p:sp>
      <p:pic>
        <p:nvPicPr>
          <p:cNvPr id="8" name="Picture 1029" descr="C:\My Images 2\tabernacle &amp; shekinah clou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19500" y="3048000"/>
            <a:ext cx="1905000" cy="1981200"/>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pic>
        <p:nvPicPr>
          <p:cNvPr id="9" name="Picture 1033" descr="http://www.lisayoung.co.uk/imgs210505/Bedouin%20tent%20desert%20Oman_l.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4800" y="3048000"/>
            <a:ext cx="28956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5943600" y="3048000"/>
            <a:ext cx="2835991" cy="1984549"/>
          </a:xfrm>
          <a:prstGeom prst="rect">
            <a:avLst/>
          </a:prstGeom>
        </p:spPr>
      </p:pic>
    </p:spTree>
    <p:extLst>
      <p:ext uri="{BB962C8B-B14F-4D97-AF65-F5344CB8AC3E}">
        <p14:creationId xmlns:p14="http://schemas.microsoft.com/office/powerpoint/2010/main" val="2029917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55298" name="Rectangle 2"/>
          <p:cNvSpPr>
            <a:spLocks noGrp="1" noChangeArrowheads="1"/>
          </p:cNvSpPr>
          <p:nvPr>
            <p:ph type="body" idx="1"/>
          </p:nvPr>
        </p:nvSpPr>
        <p:spPr>
          <a:xfrm>
            <a:off x="685800" y="228600"/>
            <a:ext cx="7772400" cy="3048000"/>
          </a:xfrm>
        </p:spPr>
        <p:txBody>
          <a:bodyPr/>
          <a:lstStyle/>
          <a:p>
            <a:pPr marL="0" marR="0" indent="0" algn="ctr">
              <a:spcBef>
                <a:spcPts val="0"/>
              </a:spcBef>
              <a:spcAft>
                <a:spcPts val="1000"/>
              </a:spcAft>
              <a:buNone/>
            </a:pPr>
            <a:r>
              <a:rPr lang="en-US" sz="3600" b="1" dirty="0">
                <a:solidFill>
                  <a:schemeClr val="accent2"/>
                </a:solidFill>
                <a:latin typeface="Calibri" panose="020F0502020204030204" pitchFamily="34" charset="0"/>
              </a:rPr>
              <a:t>John 1:14 (NASB95) </a:t>
            </a:r>
          </a:p>
          <a:p>
            <a:pPr marL="0" marR="0" indent="0" algn="just">
              <a:spcBef>
                <a:spcPts val="0"/>
              </a:spcBef>
              <a:spcAft>
                <a:spcPts val="1000"/>
              </a:spcAft>
              <a:buNone/>
            </a:pPr>
            <a:r>
              <a:rPr lang="en-US" baseline="30000" dirty="0">
                <a:latin typeface="Calibri" panose="020F0502020204030204" pitchFamily="34" charset="0"/>
              </a:rPr>
              <a:t>14</a:t>
            </a:r>
            <a:r>
              <a:rPr lang="en-US" dirty="0">
                <a:latin typeface="Calibri" panose="020F0502020204030204" pitchFamily="34" charset="0"/>
              </a:rPr>
              <a:t> And the Word became flesh, and dwelt among us, and we saw His glory, </a:t>
            </a:r>
            <a:r>
              <a:rPr lang="en-US" b="1" u="sng" dirty="0">
                <a:solidFill>
                  <a:schemeClr val="accent2"/>
                </a:solidFill>
                <a:latin typeface="Calibri" panose="020F0502020204030204" pitchFamily="34" charset="0"/>
              </a:rPr>
              <a:t>glory as of the only begotten from the Father</a:t>
            </a:r>
            <a:r>
              <a:rPr lang="en-US" dirty="0">
                <a:latin typeface="Calibri" panose="020F0502020204030204" pitchFamily="34" charset="0"/>
              </a:rPr>
              <a:t>, full of grace and truth. </a:t>
            </a:r>
          </a:p>
        </p:txBody>
      </p:sp>
      <p:pic>
        <p:nvPicPr>
          <p:cNvPr id="8" name="Picture 1029" descr="C:\My Images 2\tabernacle &amp; shekinah clou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19500" y="3048000"/>
            <a:ext cx="19050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33" descr="http://www.lisayoung.co.uk/imgs210505/Bedouin%20tent%20desert%20Oman_l.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4800" y="3048000"/>
            <a:ext cx="28956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5943600" y="3048000"/>
            <a:ext cx="2835991" cy="1984549"/>
          </a:xfrm>
          <a:prstGeom prst="rect">
            <a:avLst/>
          </a:prstGeom>
          <a:ln w="28575">
            <a:solidFill>
              <a:srgbClr val="FFFF00"/>
            </a:solidFill>
          </a:ln>
        </p:spPr>
      </p:pic>
    </p:spTree>
    <p:extLst>
      <p:ext uri="{BB962C8B-B14F-4D97-AF65-F5344CB8AC3E}">
        <p14:creationId xmlns:p14="http://schemas.microsoft.com/office/powerpoint/2010/main" val="33146395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55298" name="Rectangle 2"/>
          <p:cNvSpPr>
            <a:spLocks noGrp="1" noChangeArrowheads="1"/>
          </p:cNvSpPr>
          <p:nvPr>
            <p:ph type="body" idx="1"/>
          </p:nvPr>
        </p:nvSpPr>
        <p:spPr>
          <a:xfrm>
            <a:off x="685800" y="228600"/>
            <a:ext cx="7772400" cy="3048000"/>
          </a:xfrm>
        </p:spPr>
        <p:txBody>
          <a:bodyPr/>
          <a:lstStyle/>
          <a:p>
            <a:pPr marL="0" marR="0" indent="0" algn="ctr">
              <a:spcBef>
                <a:spcPts val="0"/>
              </a:spcBef>
              <a:spcAft>
                <a:spcPts val="1000"/>
              </a:spcAft>
              <a:buNone/>
            </a:pPr>
            <a:r>
              <a:rPr lang="en-US" sz="3600" b="1" dirty="0">
                <a:solidFill>
                  <a:schemeClr val="accent2"/>
                </a:solidFill>
                <a:latin typeface="Calibri" panose="020F0502020204030204" pitchFamily="34" charset="0"/>
              </a:rPr>
              <a:t>John 1:14 (NASB95) </a:t>
            </a:r>
          </a:p>
          <a:p>
            <a:pPr marL="0" marR="0" indent="0" algn="just">
              <a:spcBef>
                <a:spcPts val="0"/>
              </a:spcBef>
              <a:spcAft>
                <a:spcPts val="1000"/>
              </a:spcAft>
              <a:buNone/>
            </a:pPr>
            <a:r>
              <a:rPr lang="en-US" baseline="30000" dirty="0">
                <a:latin typeface="Calibri" panose="020F0502020204030204" pitchFamily="34" charset="0"/>
              </a:rPr>
              <a:t>14</a:t>
            </a:r>
            <a:r>
              <a:rPr lang="en-US" dirty="0">
                <a:latin typeface="Calibri" panose="020F0502020204030204" pitchFamily="34" charset="0"/>
              </a:rPr>
              <a:t> And the Word became flesh, and dwelt among us, and we saw His glory, glory as of the only begotten from the Father, </a:t>
            </a:r>
            <a:r>
              <a:rPr lang="en-US" b="1" u="sng" dirty="0">
                <a:solidFill>
                  <a:schemeClr val="accent2"/>
                </a:solidFill>
                <a:latin typeface="Calibri" panose="020F0502020204030204" pitchFamily="34" charset="0"/>
              </a:rPr>
              <a:t>full of grace and truth</a:t>
            </a:r>
            <a:r>
              <a:rPr lang="en-US" dirty="0">
                <a:latin typeface="Calibri" panose="020F0502020204030204" pitchFamily="34" charset="0"/>
              </a:rPr>
              <a:t>. </a:t>
            </a:r>
          </a:p>
        </p:txBody>
      </p:sp>
      <p:pic>
        <p:nvPicPr>
          <p:cNvPr id="7" name="Picture 5" descr="C:\My Images 1\Jesus at mealtime with disciple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3000" y="3200400"/>
            <a:ext cx="68580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6301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55298" name="Rectangle 2"/>
          <p:cNvSpPr>
            <a:spLocks noGrp="1" noChangeArrowheads="1"/>
          </p:cNvSpPr>
          <p:nvPr>
            <p:ph type="body" idx="1"/>
          </p:nvPr>
        </p:nvSpPr>
        <p:spPr>
          <a:xfrm>
            <a:off x="685800" y="228600"/>
            <a:ext cx="7772400" cy="3048000"/>
          </a:xfrm>
        </p:spPr>
        <p:txBody>
          <a:bodyPr/>
          <a:lstStyle/>
          <a:p>
            <a:pPr marL="0" marR="0" indent="0" algn="ctr">
              <a:spcBef>
                <a:spcPts val="0"/>
              </a:spcBef>
              <a:spcAft>
                <a:spcPts val="1200"/>
              </a:spcAft>
              <a:buNone/>
            </a:pPr>
            <a:r>
              <a:rPr lang="en-US" sz="3600" b="1" dirty="0">
                <a:solidFill>
                  <a:schemeClr val="accent2"/>
                </a:solidFill>
                <a:latin typeface="Calibri" panose="020F0502020204030204" pitchFamily="34" charset="0"/>
              </a:rPr>
              <a:t>John 1:15 (NASB95) </a:t>
            </a:r>
          </a:p>
          <a:p>
            <a:pPr marL="0" marR="0" indent="0" algn="just">
              <a:spcBef>
                <a:spcPts val="0"/>
              </a:spcBef>
              <a:spcAft>
                <a:spcPts val="1000"/>
              </a:spcAft>
              <a:buNone/>
            </a:pPr>
            <a:r>
              <a:rPr lang="en-US" sz="2800" baseline="30000" dirty="0">
                <a:latin typeface="Calibri" panose="020F0502020204030204" pitchFamily="34" charset="0"/>
              </a:rPr>
              <a:t>15</a:t>
            </a:r>
            <a:r>
              <a:rPr lang="en-US" sz="2800" dirty="0">
                <a:latin typeface="Calibri" panose="020F0502020204030204" pitchFamily="34" charset="0"/>
              </a:rPr>
              <a:t> </a:t>
            </a:r>
            <a:r>
              <a:rPr lang="en-US" dirty="0">
                <a:latin typeface="Calibri" panose="020F0502020204030204" pitchFamily="34" charset="0"/>
              </a:rPr>
              <a:t>John testified about Him and cried out, saying, “This was He of whom I said, ‘He who comes after me has a higher rank than I, for He existed before me.’ ”</a:t>
            </a:r>
            <a:r>
              <a:rPr lang="en-US" sz="2800" dirty="0">
                <a:latin typeface="Calibri" panose="020F0502020204030204" pitchFamily="34" charset="0"/>
              </a:rPr>
              <a:t> </a:t>
            </a:r>
            <a:endParaRPr lang="en-US" sz="2800" dirty="0">
              <a:effectLst/>
              <a:latin typeface="Calibri" panose="020F0502020204030204" pitchFamily="34" charset="0"/>
            </a:endParaRPr>
          </a:p>
        </p:txBody>
      </p:sp>
      <p:pic>
        <p:nvPicPr>
          <p:cNvPr id="5" name="Picture 6" descr="http://www.erasmagazine.com/jesus/galeria/Christ%20-%20Baptism%20-%20Harry%20Anderso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98860" y="3289300"/>
            <a:ext cx="1811740" cy="1739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My Images 1\John the Baptist along the Jordan.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99969" y="3276600"/>
            <a:ext cx="1544063" cy="17477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My Images 1\Jordan River.gi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3400" y="3276600"/>
            <a:ext cx="25146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2272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55298" name="Rectangle 2"/>
          <p:cNvSpPr>
            <a:spLocks noGrp="1" noChangeArrowheads="1"/>
          </p:cNvSpPr>
          <p:nvPr>
            <p:ph type="body" idx="1"/>
          </p:nvPr>
        </p:nvSpPr>
        <p:spPr>
          <a:xfrm>
            <a:off x="685800" y="228600"/>
            <a:ext cx="7772400" cy="3048000"/>
          </a:xfrm>
        </p:spPr>
        <p:txBody>
          <a:bodyPr/>
          <a:lstStyle/>
          <a:p>
            <a:pPr marL="0" marR="0" indent="0" algn="ctr">
              <a:spcBef>
                <a:spcPts val="0"/>
              </a:spcBef>
              <a:spcAft>
                <a:spcPts val="1200"/>
              </a:spcAft>
              <a:buNone/>
            </a:pPr>
            <a:r>
              <a:rPr lang="en-US" sz="3600" b="1" dirty="0">
                <a:solidFill>
                  <a:schemeClr val="accent2"/>
                </a:solidFill>
                <a:latin typeface="Calibri" panose="020F0502020204030204" pitchFamily="34" charset="0"/>
              </a:rPr>
              <a:t>John 1:16 (NASB95) </a:t>
            </a:r>
          </a:p>
          <a:p>
            <a:pPr marL="0" lvl="0" indent="0">
              <a:lnSpc>
                <a:spcPct val="90000"/>
              </a:lnSpc>
              <a:buNone/>
            </a:pPr>
            <a:r>
              <a:rPr lang="en-US" altLang="en-US" dirty="0">
                <a:solidFill>
                  <a:srgbClr val="000000"/>
                </a:solidFill>
                <a:latin typeface="Calibri" panose="020F0502020204030204" pitchFamily="34" charset="0"/>
              </a:rPr>
              <a:t>For of His </a:t>
            </a:r>
            <a:r>
              <a:rPr lang="en-US" altLang="en-US" b="1" u="sng" dirty="0">
                <a:solidFill>
                  <a:schemeClr val="accent2"/>
                </a:solidFill>
                <a:latin typeface="Calibri" panose="020F0502020204030204" pitchFamily="34" charset="0"/>
              </a:rPr>
              <a:t>fullness</a:t>
            </a:r>
            <a:r>
              <a:rPr lang="en-US" altLang="en-US" dirty="0">
                <a:solidFill>
                  <a:srgbClr val="000000"/>
                </a:solidFill>
                <a:latin typeface="Calibri" panose="020F0502020204030204" pitchFamily="34" charset="0"/>
              </a:rPr>
              <a:t> we have all received, and </a:t>
            </a:r>
            <a:r>
              <a:rPr lang="en-US" altLang="en-US" b="1" u="sng" dirty="0">
                <a:solidFill>
                  <a:schemeClr val="accent2"/>
                </a:solidFill>
                <a:latin typeface="Calibri" panose="020F0502020204030204" pitchFamily="34" charset="0"/>
              </a:rPr>
              <a:t>grace upon grace</a:t>
            </a:r>
            <a:r>
              <a:rPr lang="en-US" altLang="en-US" dirty="0">
                <a:solidFill>
                  <a:srgbClr val="000000"/>
                </a:solidFill>
                <a:latin typeface="Calibri" panose="020F0502020204030204" pitchFamily="34" charset="0"/>
              </a:rPr>
              <a:t>. </a:t>
            </a:r>
            <a:endParaRPr lang="en-US" altLang="en-US" dirty="0">
              <a:solidFill>
                <a:srgbClr val="000000"/>
              </a:solidFill>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7400" y="2133600"/>
            <a:ext cx="5029200" cy="2828925"/>
          </a:xfrm>
          <a:prstGeom prst="rect">
            <a:avLst/>
          </a:prstGeom>
        </p:spPr>
      </p:pic>
    </p:spTree>
    <p:extLst>
      <p:ext uri="{BB962C8B-B14F-4D97-AF65-F5344CB8AC3E}">
        <p14:creationId xmlns:p14="http://schemas.microsoft.com/office/powerpoint/2010/main" val="6033153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55298" name="Rectangle 2"/>
          <p:cNvSpPr>
            <a:spLocks noGrp="1" noChangeArrowheads="1"/>
          </p:cNvSpPr>
          <p:nvPr>
            <p:ph type="body" idx="1"/>
          </p:nvPr>
        </p:nvSpPr>
        <p:spPr>
          <a:xfrm>
            <a:off x="342900" y="228600"/>
            <a:ext cx="8458200" cy="2057400"/>
          </a:xfrm>
        </p:spPr>
        <p:txBody>
          <a:bodyPr/>
          <a:lstStyle/>
          <a:p>
            <a:pPr marL="0" marR="0" indent="0" algn="ctr">
              <a:spcBef>
                <a:spcPts val="0"/>
              </a:spcBef>
              <a:spcAft>
                <a:spcPts val="1200"/>
              </a:spcAft>
              <a:buNone/>
            </a:pPr>
            <a:r>
              <a:rPr lang="en-US" sz="3600" b="1" dirty="0">
                <a:solidFill>
                  <a:schemeClr val="accent2"/>
                </a:solidFill>
                <a:latin typeface="Calibri" panose="020F0502020204030204" pitchFamily="34" charset="0"/>
              </a:rPr>
              <a:t>John 1:17 (NASB95) </a:t>
            </a:r>
          </a:p>
          <a:p>
            <a:pPr marL="0" lvl="0" indent="0">
              <a:lnSpc>
                <a:spcPct val="90000"/>
              </a:lnSpc>
              <a:buNone/>
            </a:pPr>
            <a:r>
              <a:rPr lang="en-US" altLang="en-US" dirty="0">
                <a:solidFill>
                  <a:srgbClr val="000000"/>
                </a:solidFill>
                <a:latin typeface="Calibri" panose="020F0502020204030204" pitchFamily="34" charset="0"/>
              </a:rPr>
              <a:t>For </a:t>
            </a:r>
            <a:r>
              <a:rPr lang="en-US" altLang="en-US" b="1" u="sng" dirty="0">
                <a:solidFill>
                  <a:schemeClr val="accent2"/>
                </a:solidFill>
                <a:latin typeface="Calibri" panose="020F0502020204030204" pitchFamily="34" charset="0"/>
              </a:rPr>
              <a:t>the Law</a:t>
            </a:r>
            <a:r>
              <a:rPr lang="en-US" altLang="en-US" dirty="0">
                <a:solidFill>
                  <a:srgbClr val="000000"/>
                </a:solidFill>
                <a:latin typeface="Calibri" panose="020F0502020204030204" pitchFamily="34" charset="0"/>
              </a:rPr>
              <a:t> was </a:t>
            </a:r>
            <a:r>
              <a:rPr lang="en-US" altLang="en-US" b="1" u="sng" dirty="0">
                <a:solidFill>
                  <a:schemeClr val="accent2"/>
                </a:solidFill>
                <a:highlight>
                  <a:srgbClr val="FFFF00"/>
                </a:highlight>
                <a:latin typeface="Calibri" panose="020F0502020204030204" pitchFamily="34" charset="0"/>
              </a:rPr>
              <a:t>given</a:t>
            </a:r>
            <a:r>
              <a:rPr lang="en-US" altLang="en-US" dirty="0">
                <a:solidFill>
                  <a:srgbClr val="000000"/>
                </a:solidFill>
                <a:latin typeface="Calibri" panose="020F0502020204030204" pitchFamily="34" charset="0"/>
              </a:rPr>
              <a:t> through Moses; </a:t>
            </a:r>
            <a:r>
              <a:rPr lang="en-US" altLang="en-US" b="1" u="sng" dirty="0">
                <a:solidFill>
                  <a:schemeClr val="accent2"/>
                </a:solidFill>
                <a:latin typeface="Calibri" panose="020F0502020204030204" pitchFamily="34" charset="0"/>
              </a:rPr>
              <a:t>the</a:t>
            </a:r>
            <a:r>
              <a:rPr lang="en-US" altLang="en-US" u="sng" dirty="0">
                <a:solidFill>
                  <a:srgbClr val="000000"/>
                </a:solidFill>
                <a:latin typeface="Calibri" panose="020F0502020204030204" pitchFamily="34" charset="0"/>
              </a:rPr>
              <a:t> </a:t>
            </a:r>
            <a:r>
              <a:rPr lang="en-US" altLang="en-US" b="1" u="sng" dirty="0">
                <a:solidFill>
                  <a:schemeClr val="accent2"/>
                </a:solidFill>
                <a:latin typeface="Calibri" panose="020F0502020204030204" pitchFamily="34" charset="0"/>
              </a:rPr>
              <a:t>grace </a:t>
            </a:r>
            <a:r>
              <a:rPr lang="en-US" altLang="en-US" b="1" dirty="0">
                <a:solidFill>
                  <a:schemeClr val="accent2"/>
                </a:solidFill>
                <a:latin typeface="Calibri" panose="020F0502020204030204" pitchFamily="34" charset="0"/>
              </a:rPr>
              <a:t>and </a:t>
            </a:r>
            <a:r>
              <a:rPr lang="en-US" altLang="en-US" b="1" u="sng" dirty="0">
                <a:solidFill>
                  <a:schemeClr val="accent2"/>
                </a:solidFill>
                <a:latin typeface="Calibri" panose="020F0502020204030204" pitchFamily="34" charset="0"/>
              </a:rPr>
              <a:t>the truth</a:t>
            </a:r>
            <a:r>
              <a:rPr lang="en-US" altLang="en-US" dirty="0">
                <a:solidFill>
                  <a:srgbClr val="000000"/>
                </a:solidFill>
                <a:latin typeface="Calibri" panose="020F0502020204030204" pitchFamily="34" charset="0"/>
              </a:rPr>
              <a:t> were </a:t>
            </a:r>
            <a:r>
              <a:rPr lang="en-US" altLang="en-US" b="1" u="sng" dirty="0">
                <a:solidFill>
                  <a:schemeClr val="accent2"/>
                </a:solidFill>
                <a:highlight>
                  <a:srgbClr val="FFFF00"/>
                </a:highlight>
                <a:latin typeface="Calibri" panose="020F0502020204030204" pitchFamily="34" charset="0"/>
              </a:rPr>
              <a:t>realized</a:t>
            </a:r>
            <a:r>
              <a:rPr lang="en-US" altLang="en-US" dirty="0">
                <a:solidFill>
                  <a:srgbClr val="000000"/>
                </a:solidFill>
                <a:latin typeface="Calibri" panose="020F0502020204030204" pitchFamily="34" charset="0"/>
              </a:rPr>
              <a:t> through Jesus Christ.</a:t>
            </a:r>
          </a:p>
        </p:txBody>
      </p:sp>
      <p:pic>
        <p:nvPicPr>
          <p:cNvPr id="6" name="Picture 7" descr="C:\My Images 1\Jesus Birth.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6800" y="2057399"/>
            <a:ext cx="1444555" cy="1463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My Images 1\Jesus Brought to the Temple &amp; Simeon.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61052" y="2057398"/>
            <a:ext cx="1463041" cy="1463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C:\My Images 1\Christ calling disciples at Galilee.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68135" y="3640426"/>
            <a:ext cx="1463041" cy="14630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My Images 1\Jesus_Risen &amp; before disciples.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61052" y="3640426"/>
            <a:ext cx="1463041"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My Images 1\10 Commandments_Hebrew.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66800" y="2053211"/>
            <a:ext cx="2954630" cy="3046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2287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200706" name="Rectangle 2"/>
          <p:cNvSpPr>
            <a:spLocks noGrp="1" noChangeArrowheads="1"/>
          </p:cNvSpPr>
          <p:nvPr>
            <p:ph type="body" idx="1"/>
          </p:nvPr>
        </p:nvSpPr>
        <p:spPr>
          <a:xfrm>
            <a:off x="152400" y="228600"/>
            <a:ext cx="8839200" cy="5029200"/>
          </a:xfrm>
        </p:spPr>
        <p:txBody>
          <a:bodyPr/>
          <a:lstStyle/>
          <a:p>
            <a:pPr marL="0" indent="0" algn="ctr">
              <a:spcBef>
                <a:spcPts val="0"/>
              </a:spcBef>
              <a:spcAft>
                <a:spcPts val="1200"/>
              </a:spcAft>
              <a:buFontTx/>
              <a:buNone/>
            </a:pPr>
            <a:r>
              <a:rPr lang="en-US" altLang="en-US" sz="3600" b="1" dirty="0">
                <a:solidFill>
                  <a:schemeClr val="accent2"/>
                </a:solidFill>
                <a:latin typeface="Calibri" panose="020F0502020204030204" pitchFamily="34" charset="0"/>
              </a:rPr>
              <a:t>John 1:14-17(NASB95)</a:t>
            </a:r>
          </a:p>
          <a:p>
            <a:pPr marL="0" indent="0" algn="just">
              <a:buFontTx/>
              <a:buNone/>
            </a:pPr>
            <a:r>
              <a:rPr lang="en-US" altLang="en-US" sz="3000" baseline="30000" dirty="0">
                <a:latin typeface="Calibri" panose="020F0502020204030204" pitchFamily="34" charset="0"/>
              </a:rPr>
              <a:t>14</a:t>
            </a:r>
            <a:r>
              <a:rPr lang="en-US" altLang="en-US" sz="3000" dirty="0">
                <a:latin typeface="Calibri" panose="020F0502020204030204" pitchFamily="34" charset="0"/>
              </a:rPr>
              <a:t> And the Word became flesh, and dwelt among us, and we saw His glory, glory as of the only begotten from the Father, </a:t>
            </a:r>
            <a:r>
              <a:rPr lang="en-US" altLang="en-US" sz="3000" b="1" u="sng" dirty="0">
                <a:solidFill>
                  <a:schemeClr val="accent2"/>
                </a:solidFill>
                <a:latin typeface="Calibri" panose="020F0502020204030204" pitchFamily="34" charset="0"/>
              </a:rPr>
              <a:t>full of grace and truth</a:t>
            </a:r>
            <a:r>
              <a:rPr lang="en-US" altLang="en-US" sz="3000" dirty="0">
                <a:latin typeface="Calibri" panose="020F0502020204030204" pitchFamily="34" charset="0"/>
              </a:rPr>
              <a:t>. </a:t>
            </a:r>
            <a:r>
              <a:rPr lang="en-US" altLang="en-US" sz="3000" baseline="30000" dirty="0">
                <a:latin typeface="Calibri" panose="020F0502020204030204" pitchFamily="34" charset="0"/>
              </a:rPr>
              <a:t>15</a:t>
            </a:r>
            <a:r>
              <a:rPr lang="en-US" altLang="en-US" sz="3000" dirty="0">
                <a:latin typeface="Calibri" panose="020F0502020204030204" pitchFamily="34" charset="0"/>
              </a:rPr>
              <a:t> John testified about Him and cried out, saying, "This was He of whom I said, 'He who comes after me has a higher rank than I, for He existed before me.'" </a:t>
            </a:r>
            <a:r>
              <a:rPr lang="en-US" altLang="en-US" sz="3000" baseline="30000" dirty="0">
                <a:latin typeface="Calibri" panose="020F0502020204030204" pitchFamily="34" charset="0"/>
              </a:rPr>
              <a:t>16</a:t>
            </a:r>
            <a:r>
              <a:rPr lang="en-US" altLang="en-US" sz="3000" dirty="0">
                <a:latin typeface="Calibri" panose="020F0502020204030204" pitchFamily="34" charset="0"/>
              </a:rPr>
              <a:t> For of His fullness we have all received, and grace upon grace. </a:t>
            </a:r>
            <a:r>
              <a:rPr lang="en-US" altLang="en-US" sz="3000" baseline="30000" dirty="0">
                <a:latin typeface="Calibri" panose="020F0502020204030204" pitchFamily="34" charset="0"/>
              </a:rPr>
              <a:t>17</a:t>
            </a:r>
            <a:r>
              <a:rPr lang="en-US" altLang="en-US" sz="3000" dirty="0">
                <a:latin typeface="Calibri" panose="020F0502020204030204" pitchFamily="34" charset="0"/>
              </a:rPr>
              <a:t> For the Law was given through Moses; </a:t>
            </a:r>
            <a:r>
              <a:rPr lang="en-US" altLang="en-US" sz="3000" b="1" u="sng" dirty="0">
                <a:solidFill>
                  <a:schemeClr val="accent2"/>
                </a:solidFill>
                <a:highlight>
                  <a:srgbClr val="FFFF00"/>
                </a:highlight>
                <a:latin typeface="Calibri" panose="020F0502020204030204" pitchFamily="34" charset="0"/>
              </a:rPr>
              <a:t>the</a:t>
            </a:r>
            <a:r>
              <a:rPr lang="en-US" altLang="en-US" sz="3000" b="1" dirty="0">
                <a:solidFill>
                  <a:schemeClr val="accent2"/>
                </a:solidFill>
                <a:latin typeface="Calibri" panose="020F0502020204030204" pitchFamily="34" charset="0"/>
              </a:rPr>
              <a:t> grace and </a:t>
            </a:r>
            <a:r>
              <a:rPr lang="en-US" altLang="en-US" sz="3000" b="1" u="sng" dirty="0">
                <a:solidFill>
                  <a:schemeClr val="accent2"/>
                </a:solidFill>
                <a:highlight>
                  <a:srgbClr val="FFFF00"/>
                </a:highlight>
                <a:latin typeface="Calibri" panose="020F0502020204030204" pitchFamily="34" charset="0"/>
              </a:rPr>
              <a:t>the</a:t>
            </a:r>
            <a:r>
              <a:rPr lang="en-US" altLang="en-US" sz="3000" b="1" dirty="0">
                <a:solidFill>
                  <a:schemeClr val="accent2"/>
                </a:solidFill>
                <a:latin typeface="Calibri" panose="020F0502020204030204" pitchFamily="34" charset="0"/>
              </a:rPr>
              <a:t> truth</a:t>
            </a:r>
            <a:r>
              <a:rPr lang="en-US" altLang="en-US" sz="3000" dirty="0">
                <a:latin typeface="Calibri" panose="020F0502020204030204" pitchFamily="34" charset="0"/>
              </a:rPr>
              <a:t> were realized through Jesus Christ.</a:t>
            </a:r>
            <a:endParaRPr lang="en-US" altLang="en-US" sz="3000" dirty="0">
              <a:solidFill>
                <a:schemeClr val="bg1"/>
              </a:solidFill>
              <a:latin typeface="Calibri" panose="020F050202020403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55298" name="Rectangle 2"/>
          <p:cNvSpPr>
            <a:spLocks noGrp="1" noChangeArrowheads="1"/>
          </p:cNvSpPr>
          <p:nvPr>
            <p:ph type="body" idx="1"/>
          </p:nvPr>
        </p:nvSpPr>
        <p:spPr>
          <a:xfrm>
            <a:off x="228600" y="228600"/>
            <a:ext cx="8686800" cy="2286000"/>
          </a:xfrm>
        </p:spPr>
        <p:txBody>
          <a:bodyPr/>
          <a:lstStyle/>
          <a:p>
            <a:pPr marL="0" indent="0" algn="ctr">
              <a:spcBef>
                <a:spcPts val="0"/>
              </a:spcBef>
              <a:spcAft>
                <a:spcPts val="1200"/>
              </a:spcAft>
              <a:buFontTx/>
              <a:buNone/>
            </a:pPr>
            <a:r>
              <a:rPr lang="en-US" altLang="en-US" sz="3600" b="1" dirty="0">
                <a:solidFill>
                  <a:schemeClr val="accent2"/>
                </a:solidFill>
                <a:latin typeface="Calibri" panose="020F0502020204030204" pitchFamily="34" charset="0"/>
              </a:rPr>
              <a:t>John 1:18 </a:t>
            </a:r>
            <a:r>
              <a:rPr lang="en-US" sz="3600" b="1" dirty="0">
                <a:solidFill>
                  <a:schemeClr val="accent2"/>
                </a:solidFill>
                <a:latin typeface="Calibri" panose="020F0502020204030204" pitchFamily="34" charset="0"/>
              </a:rPr>
              <a:t>(NASB95)</a:t>
            </a:r>
            <a:endParaRPr lang="en-US" altLang="en-US" sz="3600" b="1" dirty="0">
              <a:solidFill>
                <a:schemeClr val="accent2"/>
              </a:solidFill>
              <a:latin typeface="Calibri" panose="020F0502020204030204" pitchFamily="34" charset="0"/>
            </a:endParaRPr>
          </a:p>
          <a:p>
            <a:pPr marL="0" marR="0" indent="0" algn="just">
              <a:spcBef>
                <a:spcPts val="0"/>
              </a:spcBef>
              <a:spcAft>
                <a:spcPts val="1000"/>
              </a:spcAft>
              <a:buNone/>
            </a:pPr>
            <a:r>
              <a:rPr lang="en-US" baseline="30000" dirty="0">
                <a:latin typeface="Calibri" panose="020F0502020204030204" pitchFamily="34" charset="0"/>
              </a:rPr>
              <a:t>18</a:t>
            </a:r>
            <a:r>
              <a:rPr lang="en-US" dirty="0">
                <a:latin typeface="Calibri" panose="020F0502020204030204" pitchFamily="34" charset="0"/>
              </a:rPr>
              <a:t> </a:t>
            </a:r>
            <a:r>
              <a:rPr lang="en-US" b="1" u="sng" dirty="0">
                <a:solidFill>
                  <a:schemeClr val="accent2"/>
                </a:solidFill>
                <a:latin typeface="Calibri" panose="020F0502020204030204" pitchFamily="34" charset="0"/>
              </a:rPr>
              <a:t>No one has seen God at any time</a:t>
            </a:r>
            <a:r>
              <a:rPr lang="en-US" b="1" dirty="0">
                <a:solidFill>
                  <a:schemeClr val="accent2"/>
                </a:solidFill>
                <a:latin typeface="Calibri" panose="020F0502020204030204" pitchFamily="34" charset="0"/>
              </a:rPr>
              <a:t>; </a:t>
            </a:r>
            <a:r>
              <a:rPr lang="en-US" dirty="0">
                <a:latin typeface="Calibri" panose="020F0502020204030204" pitchFamily="34" charset="0"/>
              </a:rPr>
              <a:t>the only begotten God who is in the bosom of the Father, He has explained </a:t>
            </a:r>
            <a:r>
              <a:rPr lang="en-US" i="1" dirty="0">
                <a:latin typeface="Calibri" panose="020F0502020204030204" pitchFamily="34" charset="0"/>
              </a:rPr>
              <a:t>Him</a:t>
            </a:r>
            <a:r>
              <a:rPr lang="en-US" dirty="0">
                <a:latin typeface="Calibri" panose="020F0502020204030204" pitchFamily="34" charset="0"/>
              </a:rPr>
              <a:t>. </a:t>
            </a:r>
            <a:endParaRPr lang="en-US" sz="3600" dirty="0">
              <a:latin typeface="Calibri" panose="020F0502020204030204" pitchFamily="34" charset="0"/>
            </a:endParaRPr>
          </a:p>
        </p:txBody>
      </p:sp>
      <p:pic>
        <p:nvPicPr>
          <p:cNvPr id="5" name="Picture 8" descr="http://members.aol.com/JAlw/mountsinai.bmp"/>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00798" y="2514600"/>
            <a:ext cx="2228308" cy="256032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4892" y="2514600"/>
            <a:ext cx="2228308" cy="2560320"/>
          </a:xfrm>
          <a:prstGeom prst="rect">
            <a:avLst/>
          </a:prstGeom>
          <a:ln>
            <a:solidFill>
              <a:schemeClr val="accent2"/>
            </a:solidFill>
          </a:ln>
        </p:spPr>
      </p:pic>
      <p:pic>
        <p:nvPicPr>
          <p:cNvPr id="3" name="Picture 2"/>
          <p:cNvPicPr>
            <a:picLocks noChangeAspect="1"/>
          </p:cNvPicPr>
          <p:nvPr/>
        </p:nvPicPr>
        <p:blipFill>
          <a:blip r:embed="rId6"/>
          <a:stretch>
            <a:fillRect/>
          </a:stretch>
        </p:blipFill>
        <p:spPr>
          <a:xfrm>
            <a:off x="3457845" y="2514600"/>
            <a:ext cx="2228308" cy="2560320"/>
          </a:xfrm>
          <a:prstGeom prst="rect">
            <a:avLst/>
          </a:prstGeom>
          <a:ln>
            <a:solidFill>
              <a:schemeClr val="accent2"/>
            </a:solidFill>
          </a:ln>
        </p:spPr>
      </p:pic>
    </p:spTree>
    <p:extLst>
      <p:ext uri="{BB962C8B-B14F-4D97-AF65-F5344CB8AC3E}">
        <p14:creationId xmlns:p14="http://schemas.microsoft.com/office/powerpoint/2010/main" val="10139915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9" name="Rectangle 2"/>
          <p:cNvSpPr txBox="1">
            <a:spLocks noChangeArrowheads="1"/>
          </p:cNvSpPr>
          <p:nvPr/>
        </p:nvSpPr>
        <p:spPr bwMode="auto">
          <a:xfrm>
            <a:off x="228600" y="228600"/>
            <a:ext cx="86868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200"/>
              </a:spcAft>
              <a:buFontTx/>
              <a:buNone/>
            </a:pPr>
            <a:r>
              <a:rPr lang="en-US" altLang="en-US" sz="3600" b="1" dirty="0">
                <a:solidFill>
                  <a:schemeClr val="accent2"/>
                </a:solidFill>
                <a:latin typeface="Calibri" panose="020F0502020204030204" pitchFamily="34" charset="0"/>
              </a:rPr>
              <a:t>John 1:18 </a:t>
            </a:r>
            <a:r>
              <a:rPr lang="en-US" sz="3600" b="1" dirty="0">
                <a:solidFill>
                  <a:schemeClr val="accent2"/>
                </a:solidFill>
                <a:latin typeface="Calibri" panose="020F0502020204030204" pitchFamily="34" charset="0"/>
              </a:rPr>
              <a:t>(NASB95)</a:t>
            </a:r>
            <a:endParaRPr lang="en-US" altLang="en-US" sz="3600" b="1" dirty="0">
              <a:solidFill>
                <a:schemeClr val="accent2"/>
              </a:solidFill>
              <a:latin typeface="Calibri" panose="020F0502020204030204" pitchFamily="34" charset="0"/>
            </a:endParaRPr>
          </a:p>
          <a:p>
            <a:pPr marL="0" indent="0" algn="just">
              <a:spcBef>
                <a:spcPts val="0"/>
              </a:spcBef>
              <a:spcAft>
                <a:spcPts val="1000"/>
              </a:spcAft>
              <a:buFontTx/>
              <a:buNone/>
            </a:pPr>
            <a:r>
              <a:rPr lang="en-US" baseline="30000" dirty="0">
                <a:latin typeface="Calibri" panose="020F0502020204030204" pitchFamily="34" charset="0"/>
              </a:rPr>
              <a:t>18</a:t>
            </a:r>
            <a:r>
              <a:rPr lang="en-US" dirty="0">
                <a:latin typeface="Calibri" panose="020F0502020204030204" pitchFamily="34" charset="0"/>
              </a:rPr>
              <a:t> No one has seen God at any time; </a:t>
            </a:r>
            <a:r>
              <a:rPr lang="en-US" b="1" u="sng" dirty="0">
                <a:solidFill>
                  <a:schemeClr val="accent2"/>
                </a:solidFill>
                <a:latin typeface="Calibri" panose="020F0502020204030204" pitchFamily="34" charset="0"/>
              </a:rPr>
              <a:t>the only begotten God who is in the bosom of the Father</a:t>
            </a:r>
            <a:r>
              <a:rPr lang="en-US" dirty="0">
                <a:latin typeface="Calibri" panose="020F0502020204030204" pitchFamily="34" charset="0"/>
              </a:rPr>
              <a:t>, He has explained </a:t>
            </a:r>
            <a:r>
              <a:rPr lang="en-US" i="1" dirty="0">
                <a:latin typeface="Calibri" panose="020F0502020204030204" pitchFamily="34" charset="0"/>
              </a:rPr>
              <a:t>Him</a:t>
            </a:r>
            <a:r>
              <a:rPr lang="en-US" dirty="0">
                <a:latin typeface="Calibri" panose="020F0502020204030204" pitchFamily="34" charset="0"/>
              </a:rPr>
              <a:t>. </a:t>
            </a:r>
            <a:endParaRPr lang="en-US" sz="3600" dirty="0">
              <a:latin typeface="Calibri" panose="020F0502020204030204" pitchFamily="34" charset="0"/>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46519" y="2438400"/>
            <a:ext cx="4250963" cy="2743200"/>
          </a:xfrm>
          <a:prstGeom prst="ellipse">
            <a:avLst/>
          </a:prstGeom>
          <a:ln>
            <a:noFill/>
          </a:ln>
          <a:effectLst>
            <a:softEdge rad="112500"/>
          </a:effectLst>
        </p:spPr>
      </p:pic>
    </p:spTree>
    <p:extLst>
      <p:ext uri="{BB962C8B-B14F-4D97-AF65-F5344CB8AC3E}">
        <p14:creationId xmlns:p14="http://schemas.microsoft.com/office/powerpoint/2010/main" val="27623270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7" name="Rectangle 2"/>
          <p:cNvSpPr txBox="1">
            <a:spLocks noChangeArrowheads="1"/>
          </p:cNvSpPr>
          <p:nvPr/>
        </p:nvSpPr>
        <p:spPr bwMode="auto">
          <a:xfrm>
            <a:off x="228600" y="228600"/>
            <a:ext cx="86868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200"/>
              </a:spcAft>
              <a:buFontTx/>
              <a:buNone/>
            </a:pPr>
            <a:r>
              <a:rPr lang="en-US" altLang="en-US" sz="3600" b="1" dirty="0">
                <a:solidFill>
                  <a:schemeClr val="accent2"/>
                </a:solidFill>
                <a:latin typeface="Calibri" panose="020F0502020204030204" pitchFamily="34" charset="0"/>
              </a:rPr>
              <a:t>John 1:18 </a:t>
            </a:r>
            <a:r>
              <a:rPr lang="en-US" sz="3600" b="1" dirty="0">
                <a:solidFill>
                  <a:schemeClr val="accent2"/>
                </a:solidFill>
                <a:latin typeface="Calibri" panose="020F0502020204030204" pitchFamily="34" charset="0"/>
              </a:rPr>
              <a:t>(NASB95)</a:t>
            </a:r>
            <a:endParaRPr lang="en-US" altLang="en-US" sz="3600" b="1" dirty="0">
              <a:solidFill>
                <a:schemeClr val="accent2"/>
              </a:solidFill>
              <a:latin typeface="Calibri" panose="020F0502020204030204" pitchFamily="34" charset="0"/>
            </a:endParaRPr>
          </a:p>
          <a:p>
            <a:pPr marL="0" indent="0" algn="just">
              <a:spcBef>
                <a:spcPts val="0"/>
              </a:spcBef>
              <a:spcAft>
                <a:spcPts val="1000"/>
              </a:spcAft>
              <a:buFontTx/>
              <a:buNone/>
            </a:pPr>
            <a:r>
              <a:rPr lang="en-US" baseline="30000" dirty="0">
                <a:latin typeface="Calibri" panose="020F0502020204030204" pitchFamily="34" charset="0"/>
              </a:rPr>
              <a:t>18</a:t>
            </a:r>
            <a:r>
              <a:rPr lang="en-US" dirty="0">
                <a:latin typeface="Calibri" panose="020F0502020204030204" pitchFamily="34" charset="0"/>
              </a:rPr>
              <a:t> No one has seen God at any time; the only begotten God who is in the bosom of the Father, </a:t>
            </a:r>
            <a:r>
              <a:rPr lang="en-US" b="1" u="sng" dirty="0">
                <a:solidFill>
                  <a:schemeClr val="accent2"/>
                </a:solidFill>
                <a:latin typeface="Calibri" panose="020F0502020204030204" pitchFamily="34" charset="0"/>
              </a:rPr>
              <a:t>He has explained </a:t>
            </a:r>
            <a:r>
              <a:rPr lang="en-US" b="1" i="1" u="sng" dirty="0">
                <a:solidFill>
                  <a:schemeClr val="accent2"/>
                </a:solidFill>
                <a:latin typeface="Calibri" panose="020F0502020204030204" pitchFamily="34" charset="0"/>
              </a:rPr>
              <a:t>Him</a:t>
            </a:r>
            <a:r>
              <a:rPr lang="en-US" dirty="0">
                <a:latin typeface="Calibri" panose="020F0502020204030204" pitchFamily="34" charset="0"/>
              </a:rPr>
              <a:t>. </a:t>
            </a:r>
            <a:endParaRPr lang="en-US" sz="3600" dirty="0">
              <a:latin typeface="Calibri" panose="020F0502020204030204"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800" y="2595937"/>
            <a:ext cx="34290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29200" y="2590800"/>
            <a:ext cx="34290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7440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0" y="91440"/>
            <a:ext cx="8900160" cy="6675120"/>
          </a:xfrm>
          <a:prstGeom prst="rect">
            <a:avLst/>
          </a:prstGeom>
        </p:spPr>
      </p:pic>
      <p:sp>
        <p:nvSpPr>
          <p:cNvPr id="183298" name="Rectangle 2"/>
          <p:cNvSpPr>
            <a:spLocks noGrp="1" noChangeArrowheads="1"/>
          </p:cNvSpPr>
          <p:nvPr>
            <p:ph type="body" idx="1"/>
          </p:nvPr>
        </p:nvSpPr>
        <p:spPr>
          <a:xfrm>
            <a:off x="152400" y="152400"/>
            <a:ext cx="8839200" cy="6553200"/>
          </a:xfrm>
        </p:spPr>
        <p:txBody>
          <a:bodyPr/>
          <a:lstStyle/>
          <a:p>
            <a:pPr marL="0" indent="0" algn="ctr">
              <a:buNone/>
            </a:pPr>
            <a:r>
              <a:rPr lang="en-US" b="1" dirty="0">
                <a:solidFill>
                  <a:srgbClr val="0000CC"/>
                </a:solidFill>
                <a:latin typeface="Calibri" panose="020F0502020204030204" pitchFamily="34" charset="0"/>
                <a:cs typeface="Calibri" panose="020F0502020204030204" pitchFamily="34" charset="0"/>
              </a:rPr>
              <a:t>John 1:1–18 (NASB95) </a:t>
            </a:r>
          </a:p>
          <a:p>
            <a:pPr marL="0" indent="0" algn="just">
              <a:buNone/>
            </a:pPr>
            <a:r>
              <a:rPr lang="en-US" sz="2800" dirty="0">
                <a:latin typeface="Calibri" panose="020F0502020204030204" pitchFamily="34" charset="0"/>
                <a:cs typeface="Calibri" panose="020F0502020204030204" pitchFamily="34" charset="0"/>
              </a:rPr>
              <a:t>…I said, ‘He who comes after me has a higher rank than I, for He existed before me.’ ” </a:t>
            </a:r>
            <a:r>
              <a:rPr lang="en-US" sz="2800" baseline="30000" dirty="0">
                <a:latin typeface="Calibri" panose="020F0502020204030204" pitchFamily="34" charset="0"/>
                <a:cs typeface="Calibri" panose="020F0502020204030204" pitchFamily="34" charset="0"/>
              </a:rPr>
              <a:t>16</a:t>
            </a:r>
            <a:r>
              <a:rPr lang="en-US" sz="2800" dirty="0">
                <a:latin typeface="Calibri" panose="020F0502020204030204" pitchFamily="34" charset="0"/>
                <a:cs typeface="Calibri" panose="020F0502020204030204" pitchFamily="34" charset="0"/>
              </a:rPr>
              <a:t> For of His fullness we have all received, and grace upon grace. </a:t>
            </a:r>
            <a:r>
              <a:rPr lang="en-US" sz="2800" baseline="30000" dirty="0">
                <a:latin typeface="Calibri" panose="020F0502020204030204" pitchFamily="34" charset="0"/>
                <a:cs typeface="Calibri" panose="020F0502020204030204" pitchFamily="34" charset="0"/>
              </a:rPr>
              <a:t>17</a:t>
            </a:r>
            <a:r>
              <a:rPr lang="en-US" sz="2800" dirty="0">
                <a:latin typeface="Calibri" panose="020F0502020204030204" pitchFamily="34" charset="0"/>
                <a:cs typeface="Calibri" panose="020F0502020204030204" pitchFamily="34" charset="0"/>
              </a:rPr>
              <a:t> For the Law was given through Moses; grace and truth were realized through Jesus Christ. </a:t>
            </a:r>
            <a:r>
              <a:rPr lang="en-US" sz="2800" baseline="30000" dirty="0">
                <a:latin typeface="Calibri" panose="020F0502020204030204" pitchFamily="34" charset="0"/>
                <a:cs typeface="Calibri" panose="020F0502020204030204" pitchFamily="34" charset="0"/>
              </a:rPr>
              <a:t>18</a:t>
            </a:r>
            <a:r>
              <a:rPr lang="en-US" sz="2800" dirty="0">
                <a:latin typeface="Calibri" panose="020F0502020204030204" pitchFamily="34" charset="0"/>
                <a:cs typeface="Calibri" panose="020F0502020204030204" pitchFamily="34" charset="0"/>
              </a:rPr>
              <a:t> No one has seen God at any time; the only begotten God who is in the bosom of the Father, He has explained </a:t>
            </a:r>
            <a:r>
              <a:rPr lang="en-US" sz="2800" i="1" dirty="0">
                <a:latin typeface="Calibri" panose="020F0502020204030204" pitchFamily="34" charset="0"/>
                <a:cs typeface="Calibri" panose="020F0502020204030204" pitchFamily="34" charset="0"/>
              </a:rPr>
              <a:t>Him.</a:t>
            </a:r>
            <a:r>
              <a:rPr lang="en-US" sz="2800" dirty="0">
                <a:latin typeface="Calibri" panose="020F0502020204030204" pitchFamily="34" charset="0"/>
                <a:cs typeface="Calibri" panose="020F0502020204030204" pitchFamily="34" charset="0"/>
              </a:rPr>
              <a:t> </a:t>
            </a:r>
          </a:p>
        </p:txBody>
      </p:sp>
      <p:sp>
        <p:nvSpPr>
          <p:cNvPr id="183299" name="Rectangle 3"/>
          <p:cNvSpPr>
            <a:spLocks noChangeArrowheads="1"/>
          </p:cNvSpPr>
          <p:nvPr/>
        </p:nvSpPr>
        <p:spPr bwMode="auto">
          <a:xfrm>
            <a:off x="3700463" y="2776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spTree>
    <p:extLst>
      <p:ext uri="{BB962C8B-B14F-4D97-AF65-F5344CB8AC3E}">
        <p14:creationId xmlns:p14="http://schemas.microsoft.com/office/powerpoint/2010/main" val="42646122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87042" name="Rectangle 2"/>
          <p:cNvSpPr>
            <a:spLocks noGrp="1" noChangeArrowheads="1"/>
          </p:cNvSpPr>
          <p:nvPr>
            <p:ph type="body" idx="1"/>
          </p:nvPr>
        </p:nvSpPr>
        <p:spPr>
          <a:xfrm>
            <a:off x="228600" y="228600"/>
            <a:ext cx="8686800" cy="2351012"/>
          </a:xfrm>
        </p:spPr>
        <p:txBody>
          <a:bodyPr/>
          <a:lstStyle/>
          <a:p>
            <a:pPr marL="0" indent="0" algn="ctr">
              <a:spcBef>
                <a:spcPts val="0"/>
              </a:spcBef>
              <a:spcAft>
                <a:spcPts val="1200"/>
              </a:spcAft>
              <a:buFontTx/>
              <a:buNone/>
            </a:pPr>
            <a:r>
              <a:rPr lang="en-US" altLang="en-US" sz="3600" b="1" dirty="0">
                <a:solidFill>
                  <a:schemeClr val="accent2"/>
                </a:solidFill>
                <a:latin typeface="Calibri" panose="020F0502020204030204" pitchFamily="34" charset="0"/>
              </a:rPr>
              <a:t>John 1:14</a:t>
            </a:r>
          </a:p>
          <a:p>
            <a:pPr marL="0" indent="0">
              <a:spcBef>
                <a:spcPts val="0"/>
              </a:spcBef>
              <a:spcAft>
                <a:spcPts val="1200"/>
              </a:spcAft>
              <a:buFontTx/>
              <a:buNone/>
            </a:pPr>
            <a:r>
              <a:rPr lang="en-US" altLang="en-US" dirty="0">
                <a:latin typeface="Calibri" panose="020F0502020204030204" pitchFamily="34" charset="0"/>
              </a:rPr>
              <a:t>And the Word became flesh, and dwelt </a:t>
            </a:r>
            <a:r>
              <a:rPr lang="en-US" altLang="en-US" b="1" u="sng" dirty="0">
                <a:solidFill>
                  <a:schemeClr val="accent2"/>
                </a:solidFill>
                <a:latin typeface="Calibri" panose="020F0502020204030204" pitchFamily="34" charset="0"/>
              </a:rPr>
              <a:t>among us</a:t>
            </a:r>
            <a:r>
              <a:rPr lang="en-US" altLang="en-US" dirty="0">
                <a:latin typeface="Calibri" panose="020F0502020204030204" pitchFamily="34" charset="0"/>
              </a:rPr>
              <a:t>, and </a:t>
            </a:r>
            <a:r>
              <a:rPr lang="en-US" altLang="en-US" b="1" u="sng" dirty="0">
                <a:solidFill>
                  <a:schemeClr val="accent2"/>
                </a:solidFill>
                <a:latin typeface="Calibri" panose="020F0502020204030204" pitchFamily="34" charset="0"/>
              </a:rPr>
              <a:t>we saw His glory</a:t>
            </a:r>
            <a:r>
              <a:rPr lang="en-US" altLang="en-US" dirty="0">
                <a:latin typeface="Calibri" panose="020F0502020204030204" pitchFamily="34" charset="0"/>
              </a:rPr>
              <a:t>, glory as of the only begotten from the Father,</a:t>
            </a:r>
            <a:r>
              <a:rPr lang="en-US" altLang="en-US" sz="1800" dirty="0">
                <a:latin typeface="Calibri" panose="020F0502020204030204" pitchFamily="34" charset="0"/>
              </a:rPr>
              <a:t> </a:t>
            </a:r>
            <a:r>
              <a:rPr lang="en-US" altLang="en-US" dirty="0">
                <a:latin typeface="Calibri" panose="020F0502020204030204" pitchFamily="34" charset="0"/>
              </a:rPr>
              <a:t>full</a:t>
            </a:r>
            <a:r>
              <a:rPr lang="en-US" altLang="en-US" sz="2400" dirty="0">
                <a:latin typeface="Calibri" panose="020F0502020204030204" pitchFamily="34" charset="0"/>
              </a:rPr>
              <a:t> </a:t>
            </a:r>
            <a:r>
              <a:rPr lang="en-US" altLang="en-US" dirty="0">
                <a:latin typeface="Calibri" panose="020F0502020204030204" pitchFamily="34" charset="0"/>
              </a:rPr>
              <a:t>of</a:t>
            </a:r>
            <a:r>
              <a:rPr lang="en-US" altLang="en-US" sz="2400" dirty="0">
                <a:latin typeface="Calibri" panose="020F0502020204030204" pitchFamily="34" charset="0"/>
              </a:rPr>
              <a:t> </a:t>
            </a:r>
            <a:r>
              <a:rPr lang="en-US" altLang="en-US" dirty="0">
                <a:latin typeface="Calibri" panose="020F0502020204030204" pitchFamily="34" charset="0"/>
              </a:rPr>
              <a:t>grace</a:t>
            </a:r>
            <a:r>
              <a:rPr lang="en-US" altLang="en-US" sz="2400" dirty="0">
                <a:latin typeface="Calibri" panose="020F0502020204030204" pitchFamily="34" charset="0"/>
              </a:rPr>
              <a:t> </a:t>
            </a:r>
            <a:r>
              <a:rPr lang="en-US" altLang="en-US" dirty="0">
                <a:latin typeface="Calibri" panose="020F0502020204030204" pitchFamily="34" charset="0"/>
              </a:rPr>
              <a:t>and</a:t>
            </a:r>
            <a:r>
              <a:rPr lang="en-US" altLang="en-US" sz="2400" dirty="0">
                <a:latin typeface="Calibri" panose="020F0502020204030204" pitchFamily="34" charset="0"/>
              </a:rPr>
              <a:t> </a:t>
            </a:r>
            <a:r>
              <a:rPr lang="en-US" altLang="en-US" dirty="0">
                <a:latin typeface="Calibri" panose="020F0502020204030204" pitchFamily="34" charset="0"/>
              </a:rPr>
              <a:t>truth. </a:t>
            </a:r>
            <a:endParaRPr lang="en-US" altLang="en-US" dirty="0"/>
          </a:p>
        </p:txBody>
      </p:sp>
      <p:sp>
        <p:nvSpPr>
          <p:cNvPr id="87044" name="Rectangle 4"/>
          <p:cNvSpPr>
            <a:spLocks noChangeArrowheads="1"/>
          </p:cNvSpPr>
          <p:nvPr/>
        </p:nvSpPr>
        <p:spPr bwMode="auto">
          <a:xfrm>
            <a:off x="3640138" y="-925513"/>
            <a:ext cx="481488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2743200"/>
            <a:ext cx="2203705" cy="2286000"/>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65202" y="2743201"/>
            <a:ext cx="3413596" cy="2286000"/>
          </a:xfrm>
          <a:prstGeom prst="rect">
            <a:avLst/>
          </a:prstGeom>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48779" y="2743200"/>
            <a:ext cx="2203705" cy="2286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228600"/>
            <a:ext cx="7772400" cy="1143000"/>
          </a:xfrm>
        </p:spPr>
        <p:txBody>
          <a:bodyPr/>
          <a:lstStyle/>
          <a:p>
            <a:r>
              <a:rPr lang="en-US" altLang="en-US" sz="3600" b="1" dirty="0">
                <a:solidFill>
                  <a:schemeClr val="accent2"/>
                </a:solidFill>
                <a:latin typeface="Calibri" panose="020F0502020204030204" pitchFamily="34" charset="0"/>
                <a:cs typeface="Calibri" panose="020F0502020204030204" pitchFamily="34" charset="0"/>
              </a:rPr>
              <a:t>Beholding the Lord through His Word</a:t>
            </a:r>
          </a:p>
        </p:txBody>
      </p:sp>
      <p:sp>
        <p:nvSpPr>
          <p:cNvPr id="3077" name="Text Box 5"/>
          <p:cNvSpPr txBox="1">
            <a:spLocks noChangeArrowheads="1"/>
          </p:cNvSpPr>
          <p:nvPr/>
        </p:nvSpPr>
        <p:spPr bwMode="auto">
          <a:xfrm>
            <a:off x="2171700" y="1371600"/>
            <a:ext cx="4800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Seeing</a:t>
            </a:r>
          </a:p>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the Living Word of God</a:t>
            </a:r>
          </a:p>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in the written word of God</a:t>
            </a:r>
            <a:endParaRPr lang="en-US" altLang="en-US" sz="3200" b="1" dirty="0">
              <a:solidFill>
                <a:schemeClr val="accent2"/>
              </a:solidFill>
              <a:latin typeface="Calibri" panose="020F0502020204030204" pitchFamily="34" charset="0"/>
              <a:cs typeface="Calibri" panose="020F0502020204030204" pitchFamily="34" charset="0"/>
            </a:endParaRPr>
          </a:p>
        </p:txBody>
      </p:sp>
      <p:pic>
        <p:nvPicPr>
          <p:cNvPr id="3081" name="Picture 9" descr="Bible_Light on it_cropp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600" y="4084260"/>
            <a:ext cx="4114800" cy="272355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685800" y="28575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b="1">
                <a:latin typeface="Calibri" panose="020F0502020204030204" pitchFamily="34" charset="0"/>
                <a:cs typeface="Calibri" panose="020F0502020204030204" pitchFamily="34" charset="0"/>
              </a:rPr>
              <a:t>CONCLUSION</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63515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199" y="85054"/>
            <a:ext cx="5536412" cy="41148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05200" y="2667000"/>
            <a:ext cx="5554040" cy="41148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4" name="Rectangle 2"/>
          <p:cNvSpPr>
            <a:spLocks noGrp="1" noChangeArrowheads="1"/>
          </p:cNvSpPr>
          <p:nvPr>
            <p:ph type="title"/>
          </p:nvPr>
        </p:nvSpPr>
        <p:spPr>
          <a:xfrm>
            <a:off x="685800" y="228600"/>
            <a:ext cx="7772400" cy="1143000"/>
          </a:xfrm>
        </p:spPr>
        <p:txBody>
          <a:bodyPr/>
          <a:lstStyle/>
          <a:p>
            <a:r>
              <a:rPr lang="en-US" altLang="en-US" sz="3600" b="1" dirty="0">
                <a:solidFill>
                  <a:schemeClr val="accent2"/>
                </a:solidFill>
                <a:latin typeface="Calibri" panose="020F0502020204030204" pitchFamily="34" charset="0"/>
                <a:cs typeface="Calibri" panose="020F0502020204030204" pitchFamily="34" charset="0"/>
              </a:rPr>
              <a:t>Beholding the Lord through His Word</a:t>
            </a:r>
          </a:p>
        </p:txBody>
      </p:sp>
      <p:pic>
        <p:nvPicPr>
          <p:cNvPr id="6" name="Picture 5"/>
          <p:cNvPicPr>
            <a:picLocks noChangeAspect="1"/>
          </p:cNvPicPr>
          <p:nvPr/>
        </p:nvPicPr>
        <p:blipFill>
          <a:blip r:embed="rId4"/>
          <a:stretch>
            <a:fillRect/>
          </a:stretch>
        </p:blipFill>
        <p:spPr>
          <a:xfrm>
            <a:off x="229143" y="1295400"/>
            <a:ext cx="8685714" cy="5371457"/>
          </a:xfrm>
          <a:prstGeom prst="rect">
            <a:avLst/>
          </a:prstGeom>
          <a:ln w="57150">
            <a:solidFill>
              <a:srgbClr val="FFFF00"/>
            </a:solidFill>
          </a:ln>
        </p:spPr>
      </p:pic>
      <p:sp>
        <p:nvSpPr>
          <p:cNvPr id="2" name="Rectangle 1"/>
          <p:cNvSpPr/>
          <p:nvPr/>
        </p:nvSpPr>
        <p:spPr>
          <a:xfrm>
            <a:off x="342900" y="1493772"/>
            <a:ext cx="8458200" cy="3253968"/>
          </a:xfrm>
          <a:prstGeom prst="rect">
            <a:avLst/>
          </a:prstGeom>
        </p:spPr>
        <p:txBody>
          <a:bodyPr wrap="square">
            <a:spAutoFit/>
          </a:bodyPr>
          <a:lstStyle/>
          <a:p>
            <a:pPr marL="0" marR="0" algn="just">
              <a:lnSpc>
                <a:spcPct val="107000"/>
              </a:lnSpc>
              <a:spcBef>
                <a:spcPts val="0"/>
              </a:spcBef>
              <a:spcAft>
                <a:spcPts val="0"/>
              </a:spcAft>
            </a:pPr>
            <a:r>
              <a:rPr lang="en-US" sz="320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So our reading about how John beheld the glory of Christ in His first coming, </a:t>
            </a:r>
            <a:r>
              <a:rPr lang="en-US" sz="3200" b="1" i="1" dirty="0">
                <a:solidFill>
                  <a:srgbClr val="00FFFF"/>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is our beholding Christ through the Word</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  As we are reading about John’s “beholding” </a:t>
            </a:r>
            <a:r>
              <a:rPr lang="en-US" sz="3200" b="1" i="1"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too are “beholding” </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and we </a:t>
            </a:r>
            <a:r>
              <a:rPr lang="en-US" sz="3200" b="1" i="1" dirty="0">
                <a:solidFill>
                  <a:srgbClr val="FFFFCC"/>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“are being transformed from glory to glory”</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 </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and that is a work of the Holy Spirit.</a:t>
            </a:r>
            <a:endParaRPr lang="en-US" sz="320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14242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104450" name="Rectangle 2"/>
          <p:cNvSpPr>
            <a:spLocks noGrp="1" noChangeArrowheads="1"/>
          </p:cNvSpPr>
          <p:nvPr>
            <p:ph type="body" idx="1"/>
          </p:nvPr>
        </p:nvSpPr>
        <p:spPr>
          <a:xfrm>
            <a:off x="152400" y="152400"/>
            <a:ext cx="8839200" cy="5181600"/>
          </a:xfrm>
        </p:spPr>
        <p:txBody>
          <a:bodyPr/>
          <a:lstStyle/>
          <a:p>
            <a:pPr marL="0" lvl="0" indent="0" algn="ctr">
              <a:lnSpc>
                <a:spcPct val="85000"/>
              </a:lnSpc>
              <a:spcBef>
                <a:spcPct val="0"/>
              </a:spcBef>
              <a:buNone/>
            </a:pPr>
            <a:r>
              <a:rPr lang="en-US" altLang="en-US" b="1" dirty="0">
                <a:solidFill>
                  <a:srgbClr val="3333CC"/>
                </a:solidFill>
                <a:latin typeface="Calibri" panose="020F0502020204030204" pitchFamily="34" charset="0"/>
              </a:rPr>
              <a:t>John 1:14 </a:t>
            </a:r>
          </a:p>
          <a:p>
            <a:pPr marL="0" lvl="0" indent="0" algn="ctr">
              <a:lnSpc>
                <a:spcPct val="85000"/>
              </a:lnSpc>
              <a:spcBef>
                <a:spcPct val="0"/>
              </a:spcBef>
              <a:buNone/>
            </a:pPr>
            <a:r>
              <a:rPr lang="en-US" altLang="en-US" sz="2000" b="1" dirty="0">
                <a:solidFill>
                  <a:srgbClr val="3333CC"/>
                </a:solidFill>
                <a:latin typeface="Calibri" panose="020F0502020204030204" pitchFamily="34" charset="0"/>
              </a:rPr>
              <a:t>Expanded &amp; Explained in light of 2 Corinthians 3:18</a:t>
            </a:r>
          </a:p>
          <a:p>
            <a:pPr marL="0" indent="0" algn="just">
              <a:buFontTx/>
              <a:buNone/>
            </a:pPr>
            <a:r>
              <a:rPr lang="en-US" altLang="en-US" sz="2600" dirty="0">
                <a:latin typeface="Calibri" panose="020F0502020204030204" pitchFamily="34" charset="0"/>
                <a:cs typeface="Calibri" panose="020F0502020204030204" pitchFamily="34" charset="0"/>
              </a:rPr>
              <a:t>And Jesus Christ, the Son of God, and God‘s communication of His own personal, essential, being, came so as to be born in human form, and though total deity, </a:t>
            </a:r>
            <a:r>
              <a:rPr lang="en-US" altLang="en-US" sz="2600" baseline="30000" dirty="0">
                <a:latin typeface="Calibri" panose="020F0502020204030204" pitchFamily="34" charset="0"/>
                <a:cs typeface="Calibri" panose="020F0502020204030204" pitchFamily="34" charset="0"/>
              </a:rPr>
              <a:t>14</a:t>
            </a:r>
            <a:r>
              <a:rPr lang="en-US" altLang="en-US" sz="2600" dirty="0">
                <a:latin typeface="Calibri" panose="020F0502020204030204" pitchFamily="34" charset="0"/>
                <a:cs typeface="Calibri" panose="020F0502020204030204" pitchFamily="34" charset="0"/>
              </a:rPr>
              <a:t> </a:t>
            </a:r>
            <a:r>
              <a:rPr lang="en-US" altLang="en-US" sz="2600" b="1" dirty="0">
                <a:solidFill>
                  <a:schemeClr val="accent2"/>
                </a:solidFill>
                <a:latin typeface="Calibri" panose="020F0502020204030204" pitchFamily="34" charset="0"/>
              </a:rPr>
              <a:t>He was dwelling in that human form even while among us, and we beheld, and oh, this is awesome, we beheld His glory, that radiant essence of God Himself</a:t>
            </a:r>
            <a:r>
              <a:rPr lang="en-US" altLang="en-US" sz="2600" dirty="0">
                <a:latin typeface="Calibri" panose="020F0502020204030204" pitchFamily="34" charset="0"/>
                <a:cs typeface="Calibri" panose="020F0502020204030204" pitchFamily="34" charset="0"/>
              </a:rPr>
              <a:t>, since Christ is the unique Son of, and expression from, the Father, full of </a:t>
            </a:r>
            <a:r>
              <a:rPr lang="en-US" altLang="en-US" sz="2600" b="1" dirty="0">
                <a:solidFill>
                  <a:schemeClr val="accent2"/>
                </a:solidFill>
                <a:latin typeface="Calibri" panose="020F0502020204030204" pitchFamily="34" charset="0"/>
              </a:rPr>
              <a:t>the</a:t>
            </a:r>
            <a:r>
              <a:rPr lang="en-US" altLang="en-US" sz="2600" dirty="0">
                <a:latin typeface="Calibri" panose="020F0502020204030204" pitchFamily="34" charset="0"/>
                <a:cs typeface="Calibri" panose="020F0502020204030204" pitchFamily="34" charset="0"/>
              </a:rPr>
              <a:t> grace and </a:t>
            </a:r>
            <a:r>
              <a:rPr lang="en-US" altLang="en-US" sz="2600" b="1" dirty="0">
                <a:solidFill>
                  <a:schemeClr val="accent2"/>
                </a:solidFill>
                <a:latin typeface="Calibri" panose="020F0502020204030204" pitchFamily="34" charset="0"/>
              </a:rPr>
              <a:t>the</a:t>
            </a:r>
            <a:r>
              <a:rPr lang="en-US" altLang="en-US" sz="2600" dirty="0">
                <a:latin typeface="Calibri" panose="020F0502020204030204" pitchFamily="34" charset="0"/>
                <a:cs typeface="Calibri" panose="020F0502020204030204" pitchFamily="34" charset="0"/>
              </a:rPr>
              <a:t> truth, which are God’s eternal and infinite character. As we behold John’s description of how he and the disciples beheld Christ, we too are beholding Him as well, and as a work of the Holy Spirit, our being made to grow in and into, the glorious character of Christ.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7" name="Text Box 5"/>
          <p:cNvSpPr txBox="1">
            <a:spLocks noChangeArrowheads="1"/>
          </p:cNvSpPr>
          <p:nvPr/>
        </p:nvSpPr>
        <p:spPr bwMode="auto">
          <a:xfrm>
            <a:off x="304800" y="152400"/>
            <a:ext cx="85344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en-US" sz="6000" b="1" i="1" dirty="0">
                <a:solidFill>
                  <a:schemeClr val="accent2"/>
                </a:solidFill>
                <a:latin typeface="Calibri" panose="020F0502020204030204" pitchFamily="34" charset="0"/>
                <a:ea typeface="+mj-ea"/>
                <a:cs typeface="Calibri" panose="020F0502020204030204" pitchFamily="34" charset="0"/>
              </a:rPr>
              <a:t>Seeing</a:t>
            </a:r>
          </a:p>
          <a:p>
            <a:pPr algn="ctr">
              <a:spcBef>
                <a:spcPts val="0"/>
              </a:spcBef>
            </a:pPr>
            <a:r>
              <a:rPr lang="en-US" altLang="en-US" sz="6000" b="1" i="1" dirty="0">
                <a:solidFill>
                  <a:schemeClr val="accent2"/>
                </a:solidFill>
                <a:latin typeface="Calibri" panose="020F0502020204030204" pitchFamily="34" charset="0"/>
                <a:ea typeface="+mj-ea"/>
                <a:cs typeface="Calibri" panose="020F0502020204030204" pitchFamily="34" charset="0"/>
              </a:rPr>
              <a:t> the </a:t>
            </a:r>
            <a:r>
              <a:rPr lang="en-US" altLang="en-US" sz="6000" b="1" i="1" dirty="0">
                <a:solidFill>
                  <a:srgbClr val="00B050"/>
                </a:solidFill>
                <a:latin typeface="Calibri" panose="020F0502020204030204" pitchFamily="34" charset="0"/>
                <a:ea typeface="+mj-ea"/>
                <a:cs typeface="Calibri" panose="020F0502020204030204" pitchFamily="34" charset="0"/>
              </a:rPr>
              <a:t>Living Word of God</a:t>
            </a:r>
            <a:r>
              <a:rPr lang="en-US" altLang="en-US" sz="6000" b="1" i="1" dirty="0">
                <a:solidFill>
                  <a:schemeClr val="accent2"/>
                </a:solidFill>
                <a:latin typeface="Calibri" panose="020F0502020204030204" pitchFamily="34" charset="0"/>
                <a:ea typeface="+mj-ea"/>
                <a:cs typeface="Calibri" panose="020F0502020204030204" pitchFamily="34" charset="0"/>
              </a:rPr>
              <a:t> in </a:t>
            </a:r>
          </a:p>
          <a:p>
            <a:pPr algn="ctr">
              <a:spcBef>
                <a:spcPts val="0"/>
              </a:spcBef>
            </a:pPr>
            <a:r>
              <a:rPr lang="en-US" altLang="en-US" sz="6000" b="1" i="1" dirty="0">
                <a:solidFill>
                  <a:schemeClr val="accent2"/>
                </a:solidFill>
                <a:latin typeface="Calibri" panose="020F0502020204030204" pitchFamily="34" charset="0"/>
                <a:ea typeface="+mj-ea"/>
                <a:cs typeface="Calibri" panose="020F0502020204030204" pitchFamily="34" charset="0"/>
              </a:rPr>
              <a:t>the </a:t>
            </a:r>
            <a:r>
              <a:rPr lang="en-US" altLang="en-US" sz="6000" b="1" i="1" dirty="0">
                <a:solidFill>
                  <a:srgbClr val="CC00CC"/>
                </a:solidFill>
                <a:latin typeface="Calibri" panose="020F0502020204030204" pitchFamily="34" charset="0"/>
                <a:ea typeface="+mj-ea"/>
                <a:cs typeface="Calibri" panose="020F0502020204030204" pitchFamily="34" charset="0"/>
              </a:rPr>
              <a:t>Written Word of God</a:t>
            </a: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44311" y="2895600"/>
            <a:ext cx="4255377" cy="2743438"/>
          </a:xfrm>
          <a:prstGeom prst="rect">
            <a:avLst/>
          </a:prstGeom>
        </p:spPr>
      </p:pic>
    </p:spTree>
    <p:extLst>
      <p:ext uri="{BB962C8B-B14F-4D97-AF65-F5344CB8AC3E}">
        <p14:creationId xmlns:p14="http://schemas.microsoft.com/office/powerpoint/2010/main" val="3642502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8"/>
          <p:cNvSpPr txBox="1">
            <a:spLocks noChangeArrowheads="1"/>
          </p:cNvSpPr>
          <p:nvPr/>
        </p:nvSpPr>
        <p:spPr bwMode="auto">
          <a:xfrm>
            <a:off x="304800" y="228600"/>
            <a:ext cx="8534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b="1" dirty="0">
                <a:solidFill>
                  <a:srgbClr val="3333CC"/>
                </a:solidFill>
                <a:latin typeface="Calibri" panose="020F0502020204030204" pitchFamily="34" charset="0"/>
              </a:rPr>
              <a:t>5 Preliminary Observations</a:t>
            </a:r>
          </a:p>
        </p:txBody>
      </p:sp>
      <p:sp>
        <p:nvSpPr>
          <p:cNvPr id="4" name="Text Box 1028"/>
          <p:cNvSpPr txBox="1">
            <a:spLocks noChangeArrowheads="1"/>
          </p:cNvSpPr>
          <p:nvPr/>
        </p:nvSpPr>
        <p:spPr bwMode="auto">
          <a:xfrm>
            <a:off x="304800" y="1143000"/>
            <a:ext cx="8534400"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1963" indent="-461963">
              <a:spcBef>
                <a:spcPct val="50000"/>
              </a:spcBef>
              <a:buFont typeface="+mj-lt"/>
              <a:buAutoNum type="arabicPeriod"/>
            </a:pPr>
            <a:r>
              <a:rPr lang="en-US" altLang="en-US" sz="3200" b="1" dirty="0">
                <a:solidFill>
                  <a:srgbClr val="3333CC"/>
                </a:solidFill>
                <a:latin typeface="Calibri" panose="020F0502020204030204" pitchFamily="34" charset="0"/>
              </a:rPr>
              <a:t>John’s Use of Chiasm (Chiasmus).</a:t>
            </a:r>
          </a:p>
          <a:p>
            <a:pPr marL="461963" indent="-461963">
              <a:spcBef>
                <a:spcPct val="50000"/>
              </a:spcBef>
              <a:buFont typeface="+mj-lt"/>
              <a:buAutoNum type="arabicPeriod"/>
            </a:pPr>
            <a:r>
              <a:rPr lang="en-US" altLang="en-US" sz="3200" b="1" dirty="0">
                <a:solidFill>
                  <a:srgbClr val="3333CC"/>
                </a:solidFill>
                <a:latin typeface="Calibri" panose="020F0502020204030204" pitchFamily="34" charset="0"/>
              </a:rPr>
              <a:t>John’s Use of Old Testament References.</a:t>
            </a:r>
          </a:p>
          <a:p>
            <a:pPr marL="461963" indent="-461963">
              <a:spcBef>
                <a:spcPct val="50000"/>
              </a:spcBef>
              <a:buFont typeface="+mj-lt"/>
              <a:buAutoNum type="arabicPeriod"/>
            </a:pPr>
            <a:r>
              <a:rPr lang="en-US" altLang="en-US" sz="3200" b="1" dirty="0">
                <a:solidFill>
                  <a:srgbClr val="3333CC"/>
                </a:solidFill>
                <a:latin typeface="Calibri" panose="020F0502020204030204" pitchFamily="34" charset="0"/>
              </a:rPr>
              <a:t>John’s Unique Use of the phrase, “the Word” as a title for Christ.</a:t>
            </a:r>
          </a:p>
          <a:p>
            <a:pPr marL="461963" indent="-461963">
              <a:spcBef>
                <a:spcPct val="50000"/>
              </a:spcBef>
              <a:buFont typeface="+mj-lt"/>
              <a:buAutoNum type="arabicPeriod"/>
            </a:pPr>
            <a:r>
              <a:rPr lang="en-US" altLang="en-US" sz="3200" b="1" dirty="0">
                <a:solidFill>
                  <a:srgbClr val="3333CC"/>
                </a:solidFill>
                <a:latin typeface="Calibri" panose="020F0502020204030204" pitchFamily="34" charset="0"/>
              </a:rPr>
              <a:t>John Shared Words and Names in His Writings.</a:t>
            </a:r>
          </a:p>
        </p:txBody>
      </p:sp>
    </p:spTree>
    <p:extLst>
      <p:ext uri="{BB962C8B-B14F-4D97-AF65-F5344CB8AC3E}">
        <p14:creationId xmlns:p14="http://schemas.microsoft.com/office/powerpoint/2010/main" val="1021476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8"/>
          <p:cNvSpPr txBox="1">
            <a:spLocks noChangeArrowheads="1"/>
          </p:cNvSpPr>
          <p:nvPr/>
        </p:nvSpPr>
        <p:spPr bwMode="auto">
          <a:xfrm>
            <a:off x="304800" y="228600"/>
            <a:ext cx="8534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b="1" dirty="0">
                <a:solidFill>
                  <a:srgbClr val="3333CC"/>
                </a:solidFill>
                <a:latin typeface="Calibri" panose="020F0502020204030204" pitchFamily="34" charset="0"/>
              </a:rPr>
              <a:t>5 Preliminary Observations</a:t>
            </a:r>
          </a:p>
        </p:txBody>
      </p:sp>
      <p:sp>
        <p:nvSpPr>
          <p:cNvPr id="4" name="Text Box 1028"/>
          <p:cNvSpPr txBox="1">
            <a:spLocks noChangeArrowheads="1"/>
          </p:cNvSpPr>
          <p:nvPr/>
        </p:nvSpPr>
        <p:spPr bwMode="auto">
          <a:xfrm>
            <a:off x="304800" y="1143000"/>
            <a:ext cx="853440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1963" indent="-461963">
              <a:spcBef>
                <a:spcPct val="50000"/>
              </a:spcBef>
              <a:buFont typeface="+mj-lt"/>
              <a:buAutoNum type="arabicPeriod"/>
            </a:pPr>
            <a:r>
              <a:rPr lang="en-US" altLang="en-US" sz="3200" b="1" dirty="0">
                <a:solidFill>
                  <a:srgbClr val="3333CC"/>
                </a:solidFill>
                <a:highlight>
                  <a:srgbClr val="FFCCFF"/>
                </a:highlight>
                <a:latin typeface="Calibri" panose="020F0502020204030204" pitchFamily="34" charset="0"/>
              </a:rPr>
              <a:t>John’s Use of Chiasm (Chiasmus).</a:t>
            </a:r>
          </a:p>
          <a:p>
            <a:pPr marL="461963" indent="-461963">
              <a:spcBef>
                <a:spcPct val="50000"/>
              </a:spcBef>
              <a:buFont typeface="+mj-lt"/>
              <a:buAutoNum type="arabicPeriod"/>
            </a:pPr>
            <a:r>
              <a:rPr lang="en-US" altLang="en-US" sz="3200" b="1" dirty="0">
                <a:solidFill>
                  <a:srgbClr val="3333CC"/>
                </a:solidFill>
                <a:latin typeface="Calibri" panose="020F0502020204030204" pitchFamily="34" charset="0"/>
              </a:rPr>
              <a:t>John’s Use of Old Testament References.</a:t>
            </a:r>
          </a:p>
          <a:p>
            <a:pPr marL="461963" indent="-461963">
              <a:spcBef>
                <a:spcPct val="50000"/>
              </a:spcBef>
              <a:buFont typeface="+mj-lt"/>
              <a:buAutoNum type="arabicPeriod"/>
            </a:pPr>
            <a:r>
              <a:rPr lang="en-US" altLang="en-US" sz="3200" b="1" dirty="0">
                <a:solidFill>
                  <a:srgbClr val="3333CC"/>
                </a:solidFill>
                <a:latin typeface="Calibri" panose="020F0502020204030204" pitchFamily="34" charset="0"/>
              </a:rPr>
              <a:t>John’s Unique Use of the phrase, “the Word” as a title for Christ.</a:t>
            </a:r>
          </a:p>
          <a:p>
            <a:pPr marL="461963" indent="-461963">
              <a:spcBef>
                <a:spcPct val="50000"/>
              </a:spcBef>
              <a:buFont typeface="+mj-lt"/>
              <a:buAutoNum type="arabicPeriod"/>
            </a:pPr>
            <a:r>
              <a:rPr lang="en-US" altLang="en-US" sz="3200" b="1" dirty="0">
                <a:solidFill>
                  <a:srgbClr val="3333CC"/>
                </a:solidFill>
                <a:latin typeface="Calibri" panose="020F0502020204030204" pitchFamily="34" charset="0"/>
              </a:rPr>
              <a:t>John Shared Words and Names in His Writings.</a:t>
            </a:r>
          </a:p>
          <a:p>
            <a:pPr marL="461963" indent="-461963">
              <a:spcBef>
                <a:spcPct val="50000"/>
              </a:spcBef>
              <a:buFont typeface="+mj-lt"/>
              <a:buAutoNum type="arabicPeriod"/>
            </a:pPr>
            <a:r>
              <a:rPr lang="en-US" altLang="en-US" sz="3200" b="1" dirty="0">
                <a:solidFill>
                  <a:srgbClr val="3333CC"/>
                </a:solidFill>
                <a:latin typeface="Calibri" panose="020F0502020204030204" pitchFamily="34" charset="0"/>
              </a:rPr>
              <a:t>John’s Stated Purpose for His Gospel.</a:t>
            </a:r>
          </a:p>
        </p:txBody>
      </p:sp>
    </p:spTree>
    <p:extLst>
      <p:ext uri="{BB962C8B-B14F-4D97-AF65-F5344CB8AC3E}">
        <p14:creationId xmlns:p14="http://schemas.microsoft.com/office/powerpoint/2010/main" val="2018587032"/>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10312</TotalTime>
  <Words>7513</Words>
  <Application>Microsoft Office PowerPoint</Application>
  <PresentationFormat>On-screen Show (4:3)</PresentationFormat>
  <Paragraphs>590</Paragraphs>
  <Slides>75</Slides>
  <Notes>68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75</vt:i4>
      </vt:variant>
    </vt:vector>
  </HeadingPairs>
  <TitlesOfParts>
    <vt:vector size="81" baseType="lpstr">
      <vt:lpstr>Arial</vt:lpstr>
      <vt:lpstr>Calibri</vt:lpstr>
      <vt:lpstr>Symbol</vt:lpstr>
      <vt:lpstr>Times New Roman</vt:lpstr>
      <vt:lpstr>Default Design</vt:lpstr>
      <vt:lpstr>1_Default Design</vt:lpstr>
      <vt:lpstr>Beholding the Lord through His Word Part 2</vt:lpstr>
      <vt:lpstr>Beholding the Lord through His Word</vt:lpstr>
      <vt:lpstr>Beholding the Lord through His word</vt:lpstr>
      <vt:lpstr>Beholding the Lord through His word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John 1:1-18 Draws from the Oldest, Old Testament References</vt:lpstr>
      <vt:lpstr>John 1:1-18 Draws from the Oldest, Old Testament References</vt:lpstr>
      <vt:lpstr>PowerPoint Presentation</vt:lpstr>
      <vt:lpstr>PowerPoint Presentation</vt:lpstr>
      <vt:lpstr>PowerPoint Presentation</vt:lpstr>
      <vt:lpstr>PowerPoint Presentation</vt:lpstr>
      <vt:lpstr>PowerPoint Presentation</vt:lpstr>
      <vt:lpstr>John shared words and names like a baton, in his writings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‘baton handoff’ of words in John 1:1-5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John mean by ‘born’?</vt:lpstr>
      <vt:lpstr>PowerPoint Presentation</vt:lpstr>
      <vt:lpstr>John 1:12-13, let’s untie the ‘nots’</vt:lpstr>
      <vt:lpstr>John 1:12-13, let’s untie the ‘nots’</vt:lpstr>
      <vt:lpstr>‘nor of the will  of man’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Beholding the Lord through His Word</vt:lpstr>
      <vt:lpstr>PowerPoint Presentation</vt:lpstr>
      <vt:lpstr>Beholding the Lord through His Word</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Vern</dc:creator>
  <cp:lastModifiedBy>Jim McGowan</cp:lastModifiedBy>
  <cp:revision>392</cp:revision>
  <cp:lastPrinted>2017-05-27T16:54:00Z</cp:lastPrinted>
  <dcterms:created xsi:type="dcterms:W3CDTF">2007-01-23T23:54:37Z</dcterms:created>
  <dcterms:modified xsi:type="dcterms:W3CDTF">2017-05-27T16:54:49Z</dcterms:modified>
</cp:coreProperties>
</file>