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7"/>
  </p:notesMasterIdLst>
  <p:handoutMasterIdLst>
    <p:handoutMasterId r:id="rId88"/>
  </p:handoutMasterIdLst>
  <p:sldIdLst>
    <p:sldId id="2781" r:id="rId2"/>
    <p:sldId id="2303" r:id="rId3"/>
    <p:sldId id="2304" r:id="rId4"/>
    <p:sldId id="2305" r:id="rId5"/>
    <p:sldId id="2319" r:id="rId6"/>
    <p:sldId id="2295" r:id="rId7"/>
    <p:sldId id="2320" r:id="rId8"/>
    <p:sldId id="2375" r:id="rId9"/>
    <p:sldId id="2414" r:id="rId10"/>
    <p:sldId id="2553" r:id="rId11"/>
    <p:sldId id="2623" r:id="rId12"/>
    <p:sldId id="2765" r:id="rId13"/>
    <p:sldId id="2766" r:id="rId14"/>
    <p:sldId id="2709" r:id="rId15"/>
    <p:sldId id="2767" r:id="rId16"/>
    <p:sldId id="2718" r:id="rId17"/>
    <p:sldId id="2719" r:id="rId18"/>
    <p:sldId id="2819" r:id="rId19"/>
    <p:sldId id="2722" r:id="rId20"/>
    <p:sldId id="2761" r:id="rId21"/>
    <p:sldId id="2763" r:id="rId22"/>
    <p:sldId id="2758" r:id="rId23"/>
    <p:sldId id="2760" r:id="rId24"/>
    <p:sldId id="2713" r:id="rId25"/>
    <p:sldId id="2717" r:id="rId26"/>
    <p:sldId id="2721" r:id="rId27"/>
    <p:sldId id="2768" r:id="rId28"/>
    <p:sldId id="2820" r:id="rId29"/>
    <p:sldId id="2821" r:id="rId30"/>
    <p:sldId id="2822" r:id="rId31"/>
    <p:sldId id="2723" r:id="rId32"/>
    <p:sldId id="2769" r:id="rId33"/>
    <p:sldId id="2755" r:id="rId34"/>
    <p:sldId id="2753" r:id="rId35"/>
    <p:sldId id="2812" r:id="rId36"/>
    <p:sldId id="2750" r:id="rId37"/>
    <p:sldId id="2751" r:id="rId38"/>
    <p:sldId id="2823" r:id="rId39"/>
    <p:sldId id="2825" r:id="rId40"/>
    <p:sldId id="2824" r:id="rId41"/>
    <p:sldId id="2826" r:id="rId42"/>
    <p:sldId id="2728" r:id="rId43"/>
    <p:sldId id="2725" r:id="rId44"/>
    <p:sldId id="2827" r:id="rId45"/>
    <p:sldId id="2764" r:id="rId46"/>
    <p:sldId id="2726" r:id="rId47"/>
    <p:sldId id="2828" r:id="rId48"/>
    <p:sldId id="2770" r:id="rId49"/>
    <p:sldId id="2740" r:id="rId50"/>
    <p:sldId id="2741" r:id="rId51"/>
    <p:sldId id="2833" r:id="rId52"/>
    <p:sldId id="2729" r:id="rId53"/>
    <p:sldId id="2730" r:id="rId54"/>
    <p:sldId id="2771" r:id="rId55"/>
    <p:sldId id="2816" r:id="rId56"/>
    <p:sldId id="2817" r:id="rId57"/>
    <p:sldId id="2743" r:id="rId58"/>
    <p:sldId id="2818" r:id="rId59"/>
    <p:sldId id="2772" r:id="rId60"/>
    <p:sldId id="2829" r:id="rId61"/>
    <p:sldId id="2773" r:id="rId62"/>
    <p:sldId id="2830" r:id="rId63"/>
    <p:sldId id="2774" r:id="rId64"/>
    <p:sldId id="2831" r:id="rId65"/>
    <p:sldId id="2775" r:id="rId66"/>
    <p:sldId id="2756" r:id="rId67"/>
    <p:sldId id="2744" r:id="rId68"/>
    <p:sldId id="2745" r:id="rId69"/>
    <p:sldId id="2746" r:id="rId70"/>
    <p:sldId id="2747" r:id="rId71"/>
    <p:sldId id="2776" r:id="rId72"/>
    <p:sldId id="2752" r:id="rId73"/>
    <p:sldId id="2778" r:id="rId74"/>
    <p:sldId id="2832" r:id="rId75"/>
    <p:sldId id="2777" r:id="rId76"/>
    <p:sldId id="2748" r:id="rId77"/>
    <p:sldId id="2742" r:id="rId78"/>
    <p:sldId id="2779" r:id="rId79"/>
    <p:sldId id="2749" r:id="rId80"/>
    <p:sldId id="2834" r:id="rId81"/>
    <p:sldId id="2835" r:id="rId82"/>
    <p:sldId id="2836" r:id="rId83"/>
    <p:sldId id="2548" r:id="rId84"/>
    <p:sldId id="2780" r:id="rId85"/>
    <p:sldId id="2757" r:id="rId8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00B0F0"/>
    <a:srgbClr val="FFFFCC"/>
    <a:srgbClr val="000066"/>
    <a:srgbClr val="FF66FF"/>
    <a:srgbClr val="EAEAEA"/>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2932" autoAdjust="0"/>
  </p:normalViewPr>
  <p:slideViewPr>
    <p:cSldViewPr>
      <p:cViewPr varScale="1">
        <p:scale>
          <a:sx n="102" d="100"/>
          <a:sy n="102" d="100"/>
        </p:scale>
        <p:origin x="178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fld id="{6F9CA34E-9094-4378-9044-346726E5A9F6}" type="datetime1">
              <a:rPr lang="en-US" smtClean="0">
                <a:latin typeface="Calibri" panose="020F0502020204030204" pitchFamily="34" charset="0"/>
              </a:rPr>
              <a:t>3/8/2017</a:t>
            </a:fld>
            <a:endParaRPr lang="en-US"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rPr>
              <a:t>Sugar Land </a:t>
            </a:r>
            <a:r>
              <a:rPr lang="en-US" dirty="0" err="1">
                <a:latin typeface="Calibri" panose="020F0502020204030204" pitchFamily="34" charset="0"/>
              </a:rPr>
              <a:t>BIble</a:t>
            </a:r>
            <a:r>
              <a:rPr lang="en-US" dirty="0">
                <a:latin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rPr>
              <a:pPr>
                <a:defRPr/>
              </a:pPr>
              <a:t>‹#›</a:t>
            </a:fld>
            <a:endParaRPr 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016B0A81-F843-48D4-B835-3C5753C2DF57}" type="datetime1">
              <a:rPr lang="en-US" smtClean="0"/>
              <a:t>3/8/2017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t>Sugar Land </a:t>
            </a:r>
            <a:r>
              <a:rPr lang="en-US" dirty="0" err="1"/>
              <a:t>BIble</a:t>
            </a:r>
            <a:r>
              <a:rPr lang="en-US" dirty="0"/>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Arial"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rPr>
              <a:pPr/>
              <a:t>2</a:t>
            </a:fld>
            <a:endParaRPr lang="en-US" altLang="en-US" sz="2000" dirty="0">
              <a:latin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rPr>
              <a:t>Sugar Land </a:t>
            </a:r>
            <a:r>
              <a:rPr lang="en-US" sz="2000" kern="0" dirty="0" err="1">
                <a:solidFill>
                  <a:sysClr val="windowText" lastClr="000000"/>
                </a:solidFill>
              </a:rPr>
              <a:t>BIble</a:t>
            </a:r>
            <a:r>
              <a:rPr lang="en-US" sz="2000" kern="0" dirty="0">
                <a:solidFill>
                  <a:sysClr val="windowText" lastClr="000000"/>
                </a:solidFill>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E88609F3-D543-4689-A182-0D82ECC6C084}" type="datetime1">
              <a:rPr lang="en-US" smtClean="0"/>
              <a:t>3/8/2017</a:t>
            </a:fld>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13</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3/8/2017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426973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14</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62986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964453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12255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17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361970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26</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083205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27</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923433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32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492735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48</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807698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10759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3/8/2017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624887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53</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97197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54</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168977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59</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420163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61</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238851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63</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2088917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65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785406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71</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263472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73</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954556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75</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076864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78</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34967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7E8AE69-3672-4B89-AFD1-E85C496857CE}" type="datetime1">
              <a:rPr lang="en-US" smtClean="0"/>
              <a:t>3/8/2017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012875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81</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3295201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82</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1071791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rPr>
              <a:pPr eaLnBrk="1" hangingPunct="1"/>
              <a:t>84</a:t>
            </a:fld>
            <a:endParaRPr lang="en-US" altLang="en-US" sz="1300" dirty="0">
              <a:latin typeface="Calibri" panose="020F0502020204030204" pitchFamily="34" charset="0"/>
            </a:endParaRPr>
          </a:p>
        </p:txBody>
      </p:sp>
    </p:spTree>
    <p:extLst>
      <p:ext uri="{BB962C8B-B14F-4D97-AF65-F5344CB8AC3E}">
        <p14:creationId xmlns:p14="http://schemas.microsoft.com/office/powerpoint/2010/main" val="756049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65431AF-F06B-41BB-8B53-6A88C8108C57}" type="datetime1">
              <a:rPr lang="en-US" smtClean="0"/>
              <a:t>3/8/2017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74887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7</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D5AC6CCE-8039-4C42-AFC1-3A910297732B}" type="datetime1">
              <a:rPr lang="en-US" smtClean="0"/>
              <a:t>3/8/2017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626726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8</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E152704B-6E69-48EB-A529-1E34ACD78D4F}" type="datetime1">
              <a:rPr lang="en-US" smtClean="0"/>
              <a:t>3/8/2017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229595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9</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24A3D5E1-1F15-4DED-A41B-64D2244FE2C9}" type="datetime1">
              <a:rPr lang="en-US" smtClean="0"/>
              <a:t>3/8/2017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318073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10</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3/8/2017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466552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11</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3/8/2017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181023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12</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7299F033-BCF1-4074-87FB-158952397652}" type="datetime1">
              <a:rPr lang="en-US" smtClean="0"/>
              <a:t>3/8/2017</a:t>
            </a:fld>
            <a:endParaRPr lang="en-US" dirty="0"/>
          </a:p>
        </p:txBody>
      </p:sp>
      <p:sp>
        <p:nvSpPr>
          <p:cNvPr id="3" name="Footer Placeholder 2"/>
          <p:cNvSpPr>
            <a:spLocks noGrp="1"/>
          </p:cNvSpPr>
          <p:nvPr>
            <p:ph type="ftr" sz="quarter" idx="12"/>
          </p:nvPr>
        </p:nvSpPr>
        <p:spPr/>
        <p:txBody>
          <a:bodyPr/>
          <a:lstStyle/>
          <a:p>
            <a:pPr>
              <a:defRPr/>
            </a:pPr>
            <a:r>
              <a:rPr lang="en-US" dirty="0"/>
              <a:t>Sugar Land </a:t>
            </a:r>
            <a:r>
              <a:rPr lang="en-US" dirty="0" err="1"/>
              <a:t>BIble</a:t>
            </a:r>
            <a:r>
              <a:rPr lang="en-US" dirty="0"/>
              <a:t> Church</a:t>
            </a:r>
          </a:p>
        </p:txBody>
      </p:sp>
    </p:spTree>
    <p:extLst>
      <p:ext uri="{BB962C8B-B14F-4D97-AF65-F5344CB8AC3E}">
        <p14:creationId xmlns:p14="http://schemas.microsoft.com/office/powerpoint/2010/main" val="81336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fld id="{9444D7EA-DA0A-484B-AA2A-91D0C4E18C3A}" type="slidenum">
              <a:rPr lang="en-US" altLang="en-US"/>
              <a:pPr/>
              <a:t>‹#›</a:t>
            </a:fld>
            <a:endParaRPr lang="en-US" altLang="en-US"/>
          </a:p>
        </p:txBody>
      </p:sp>
    </p:spTree>
    <p:extLst>
      <p:ext uri="{BB962C8B-B14F-4D97-AF65-F5344CB8AC3E}">
        <p14:creationId xmlns:p14="http://schemas.microsoft.com/office/powerpoint/2010/main" val="143090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6"/>
          <p:cNvSpPr>
            <a:spLocks noGrp="1" noChangeArrowheads="1"/>
          </p:cNvSpPr>
          <p:nvPr>
            <p:ph type="dt" sz="half" idx="10"/>
          </p:nvPr>
        </p:nvSpPr>
        <p:spPr/>
        <p:txBody>
          <a:bodyPr/>
          <a:lstStyle>
            <a:lvl1pPr>
              <a:defRPr/>
            </a:lvl1pPr>
          </a:lstStyle>
          <a:p>
            <a:pPr>
              <a:defRPr/>
            </a:pPr>
            <a:endParaRPr lang="en-US"/>
          </a:p>
        </p:txBody>
      </p:sp>
      <p:sp>
        <p:nvSpPr>
          <p:cNvPr id="4" name="Rectangle 37"/>
          <p:cNvSpPr>
            <a:spLocks noGrp="1" noChangeArrowheads="1"/>
          </p:cNvSpPr>
          <p:nvPr>
            <p:ph type="ftr" sz="quarter" idx="11"/>
          </p:nvPr>
        </p:nvSpPr>
        <p:spPr/>
        <p:txBody>
          <a:bodyPr/>
          <a:lstStyle>
            <a:lvl1pPr>
              <a:defRPr/>
            </a:lvl1pPr>
          </a:lstStyle>
          <a:p>
            <a:pPr>
              <a:defRPr/>
            </a:pPr>
            <a:endParaRPr lang="en-US"/>
          </a:p>
        </p:txBody>
      </p:sp>
      <p:sp>
        <p:nvSpPr>
          <p:cNvPr id="5" name="Rectangle 38"/>
          <p:cNvSpPr>
            <a:spLocks noGrp="1" noChangeArrowheads="1"/>
          </p:cNvSpPr>
          <p:nvPr>
            <p:ph type="sldNum" sz="quarter" idx="12"/>
          </p:nvPr>
        </p:nvSpPr>
        <p:spPr/>
        <p:txBody>
          <a:bodyPr/>
          <a:lstStyle>
            <a:lvl1pPr>
              <a:defRPr/>
            </a:lvl1pPr>
          </a:lstStyle>
          <a:p>
            <a:pPr>
              <a:defRPr/>
            </a:pPr>
            <a:fld id="{92C91063-0A8B-496C-999C-539FB0DFAA77}" type="slidenum">
              <a:rPr lang="en-US"/>
              <a:pPr>
                <a:defRPr/>
              </a:pPr>
              <a:t>‹#›</a:t>
            </a:fld>
            <a:endParaRPr lang="en-US"/>
          </a:p>
        </p:txBody>
      </p:sp>
    </p:spTree>
    <p:extLst>
      <p:ext uri="{BB962C8B-B14F-4D97-AF65-F5344CB8AC3E}">
        <p14:creationId xmlns:p14="http://schemas.microsoft.com/office/powerpoint/2010/main" val="4271902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4F486447-BE82-49E4-9BC2-D32492EDB258}" type="slidenum">
              <a:rPr lang="en-US" altLang="en-US"/>
              <a:pPr/>
              <a:t>‹#›</a:t>
            </a:fld>
            <a:endParaRPr lang="en-US" altLang="en-US"/>
          </a:p>
        </p:txBody>
      </p:sp>
    </p:spTree>
    <p:extLst>
      <p:ext uri="{BB962C8B-B14F-4D97-AF65-F5344CB8AC3E}">
        <p14:creationId xmlns:p14="http://schemas.microsoft.com/office/powerpoint/2010/main" val="101210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55" r:id="rId12"/>
    <p:sldLayoutId id="2147492661" r:id="rId13"/>
    <p:sldLayoutId id="2147492663" r:id="rId14"/>
    <p:sldLayoutId id="2147492664"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3200"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9083388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63249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09464810"/>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51379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845776067"/>
              </p:ext>
            </p:extLst>
          </p:nvPr>
        </p:nvGraphicFramePr>
        <p:xfrm>
          <a:off x="157043" y="1144368"/>
          <a:ext cx="8829914" cy="3870960"/>
        </p:xfrm>
        <a:graphic>
          <a:graphicData uri="http://schemas.openxmlformats.org/drawingml/2006/table">
            <a:tbl>
              <a:tblPr firstRow="1" bandRow="1">
                <a:tableStyleId>{5940675A-B579-460E-94D1-54222C63F5DA}</a:tableStyleId>
              </a:tblPr>
              <a:tblGrid>
                <a:gridCol w="3876914">
                  <a:extLst>
                    <a:ext uri="{9D8B030D-6E8A-4147-A177-3AD203B41FA5}">
                      <a16:colId xmlns:a16="http://schemas.microsoft.com/office/drawing/2014/main" val="4287931007"/>
                    </a:ext>
                  </a:extLst>
                </a:gridCol>
                <a:gridCol w="49530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6757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1211524516"/>
              </p:ext>
            </p:extLst>
          </p:nvPr>
        </p:nvGraphicFramePr>
        <p:xfrm>
          <a:off x="157043" y="1144368"/>
          <a:ext cx="8829914" cy="3870960"/>
        </p:xfrm>
        <a:graphic>
          <a:graphicData uri="http://schemas.openxmlformats.org/drawingml/2006/table">
            <a:tbl>
              <a:tblPr firstRow="1" bandRow="1">
                <a:tableStyleId>{5940675A-B579-460E-94D1-54222C63F5DA}</a:tableStyleId>
              </a:tblPr>
              <a:tblGrid>
                <a:gridCol w="3876914">
                  <a:extLst>
                    <a:ext uri="{9D8B030D-6E8A-4147-A177-3AD203B41FA5}">
                      <a16:colId xmlns:a16="http://schemas.microsoft.com/office/drawing/2014/main" val="4287931007"/>
                    </a:ext>
                  </a:extLst>
                </a:gridCol>
                <a:gridCol w="4953000">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480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78757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b="1" u="sng" dirty="0">
                <a:solidFill>
                  <a:srgbClr val="FFFFCC"/>
                </a:solidFill>
              </a:rPr>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60675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05000" y="107373"/>
            <a:ext cx="5334000" cy="1371600"/>
          </a:xfrm>
        </p:spPr>
        <p:txBody>
          <a:bodyPr/>
          <a:lstStyle/>
          <a:p>
            <a:pPr marL="461963" indent="-461963" algn="ctr" eaLnBrk="1" hangingPunct="1">
              <a:buFont typeface="+mj-lt"/>
              <a:buAutoNum type="arabicPeriod"/>
            </a:pPr>
            <a:r>
              <a:rPr lang="en-US" sz="3600" dirty="0"/>
              <a:t>Why did Israel reject the offer of the kingdom? </a:t>
            </a:r>
            <a:endParaRPr lang="en-US" altLang="en-US" sz="3600" dirty="0"/>
          </a:p>
        </p:txBody>
      </p:sp>
      <p:sp>
        <p:nvSpPr>
          <p:cNvPr id="16387" name="Rectangle 3"/>
          <p:cNvSpPr>
            <a:spLocks noGrp="1" noChangeArrowheads="1"/>
          </p:cNvSpPr>
          <p:nvPr>
            <p:ph type="body" sz="half" idx="2"/>
          </p:nvPr>
        </p:nvSpPr>
        <p:spPr>
          <a:xfrm>
            <a:off x="152400" y="1570182"/>
            <a:ext cx="7315200" cy="4449618"/>
          </a:xfrm>
        </p:spPr>
        <p:txBody>
          <a:bodyPr/>
          <a:lstStyle/>
          <a:p>
            <a:pPr marL="514350" indent="-514350" eaLnBrk="1" hangingPunct="1">
              <a:spcBef>
                <a:spcPts val="0"/>
              </a:spcBef>
              <a:spcAft>
                <a:spcPts val="2400"/>
              </a:spcAft>
              <a:buSzPct val="100000"/>
              <a:buAutoNum type="alphaLcPeriod"/>
              <a:defRPr/>
            </a:pPr>
            <a:r>
              <a:rPr lang="en-US" dirty="0"/>
              <a:t>Christ’s kingdom was not just political but also moral and ethical in tone</a:t>
            </a:r>
          </a:p>
          <a:p>
            <a:pPr marL="514350" indent="-514350" eaLnBrk="1" hangingPunct="1">
              <a:spcBef>
                <a:spcPts val="0"/>
              </a:spcBef>
              <a:spcAft>
                <a:spcPts val="2400"/>
              </a:spcAft>
              <a:buSzPct val="100000"/>
              <a:buAutoNum type="alphaLcPeriod"/>
              <a:defRPr/>
            </a:pPr>
            <a:r>
              <a:rPr lang="en-US" dirty="0"/>
              <a:t>Israel pursued righteousness by self righteousness rather than by transferred righteousness available though faith alone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2459112"/>
            <a:ext cx="1973027" cy="2671757"/>
          </a:xfrm>
        </p:spPr>
      </p:pic>
    </p:spTree>
    <p:extLst>
      <p:ext uri="{BB962C8B-B14F-4D97-AF65-F5344CB8AC3E}">
        <p14:creationId xmlns:p14="http://schemas.microsoft.com/office/powerpoint/2010/main" val="193120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152400" y="1570182"/>
            <a:ext cx="7315200" cy="4449618"/>
          </a:xfrm>
        </p:spPr>
        <p:txBody>
          <a:bodyPr/>
          <a:lstStyle/>
          <a:p>
            <a:pPr marL="514350" indent="-514350" eaLnBrk="1" hangingPunct="1">
              <a:spcBef>
                <a:spcPts val="0"/>
              </a:spcBef>
              <a:spcAft>
                <a:spcPts val="2400"/>
              </a:spcAft>
              <a:buSzPct val="100000"/>
              <a:buAutoNum type="alphaLcPeriod"/>
              <a:defRPr/>
            </a:pPr>
            <a:r>
              <a:rPr lang="en-US" b="1" u="sng" dirty="0">
                <a:solidFill>
                  <a:srgbClr val="FFFFCC"/>
                </a:solidFill>
              </a:rPr>
              <a:t>Christ’s kingdom was not just political but also moral and ethical in tone</a:t>
            </a:r>
          </a:p>
          <a:p>
            <a:pPr marL="514350" indent="-514350" eaLnBrk="1" hangingPunct="1">
              <a:spcBef>
                <a:spcPts val="0"/>
              </a:spcBef>
              <a:spcAft>
                <a:spcPts val="2400"/>
              </a:spcAft>
              <a:buSzPct val="100000"/>
              <a:buAutoNum type="alphaLcPeriod"/>
              <a:defRPr/>
            </a:pPr>
            <a:r>
              <a:rPr lang="en-US" dirty="0"/>
              <a:t>Israel pursued righteousness by self righteousness rather than by transferred righteousness available though faith alone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2459112"/>
            <a:ext cx="1973027" cy="2671757"/>
          </a:xfrm>
        </p:spPr>
      </p:pic>
      <p:sp>
        <p:nvSpPr>
          <p:cNvPr id="7" name="Rectangle 2"/>
          <p:cNvSpPr txBox="1">
            <a:spLocks noChangeArrowheads="1"/>
          </p:cNvSpPr>
          <p:nvPr/>
        </p:nvSpPr>
        <p:spPr bwMode="auto">
          <a:xfrm>
            <a:off x="1905000" y="107373"/>
            <a:ext cx="5334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Font typeface="+mj-lt"/>
              <a:buAutoNum type="arabicPeriod"/>
            </a:pPr>
            <a:r>
              <a:rPr lang="en-US" sz="3600" kern="0"/>
              <a:t>Why did Israel reject the offer of the kingdom? </a:t>
            </a:r>
            <a:endParaRPr lang="en-US" altLang="en-US" sz="3600" kern="0" dirty="0"/>
          </a:p>
        </p:txBody>
      </p:sp>
    </p:spTree>
    <p:extLst>
      <p:ext uri="{BB962C8B-B14F-4D97-AF65-F5344CB8AC3E}">
        <p14:creationId xmlns:p14="http://schemas.microsoft.com/office/powerpoint/2010/main" val="37460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6:15, 26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So Jesus, perceiving that they were intending to come and </a:t>
            </a:r>
            <a:r>
              <a:rPr lang="en-US" sz="3600" b="1" u="sng" dirty="0">
                <a:solidFill>
                  <a:srgbClr val="FFFFCC"/>
                </a:solidFill>
                <a:latin typeface="Calibri" panose="020F0502020204030204" pitchFamily="34" charset="0"/>
                <a:cs typeface="Calibri" panose="020F0502020204030204" pitchFamily="34" charset="0"/>
              </a:rPr>
              <a:t>take Him by force to make Him king</a:t>
            </a:r>
            <a:r>
              <a:rPr lang="en-US" sz="3600" dirty="0">
                <a:latin typeface="Calibri" panose="020F0502020204030204" pitchFamily="34" charset="0"/>
                <a:cs typeface="Calibri" panose="020F0502020204030204" pitchFamily="34" charset="0"/>
              </a:rPr>
              <a:t>, withdrew again to the mountain by Himself alone...Jesus answered them and said, ‘Truly, truly, I say to you, you seek Me, not because you saw signs, but because you ate of the loaves and were filled.’”</a:t>
            </a:r>
            <a:endParaRPr lang="en-US" altLang="en-US" sz="3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319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501675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37:23-24 (NASB)</a:t>
            </a:r>
          </a:p>
          <a:p>
            <a:pPr algn="just">
              <a:spcBef>
                <a:spcPts val="600"/>
              </a:spcBef>
              <a:spcAft>
                <a:spcPts val="600"/>
              </a:spcAft>
            </a:pPr>
            <a:r>
              <a:rPr lang="en-US" altLang="en-US" sz="3000" kern="0" dirty="0">
                <a:latin typeface="Calibri" panose="020F0502020204030204" pitchFamily="34" charset="0"/>
              </a:rPr>
              <a:t>“</a:t>
            </a:r>
            <a:r>
              <a:rPr lang="en-US" sz="3000" dirty="0">
                <a:latin typeface="Calibri" panose="020F0502020204030204" pitchFamily="34" charset="0"/>
              </a:rPr>
              <a:t>They will no longer </a:t>
            </a:r>
            <a:r>
              <a:rPr lang="en-US" sz="3000" b="1" u="sng" dirty="0">
                <a:solidFill>
                  <a:srgbClr val="FFFFCC"/>
                </a:solidFill>
                <a:latin typeface="Calibri" panose="020F0502020204030204" pitchFamily="34" charset="0"/>
              </a:rPr>
              <a:t>defile</a:t>
            </a:r>
            <a:r>
              <a:rPr lang="en-US" sz="3000" dirty="0">
                <a:latin typeface="Calibri" panose="020F0502020204030204" pitchFamily="34" charset="0"/>
              </a:rPr>
              <a:t> themselves with their </a:t>
            </a:r>
            <a:r>
              <a:rPr lang="en-US" sz="3000" b="1" u="sng" dirty="0">
                <a:solidFill>
                  <a:srgbClr val="FFFFCC"/>
                </a:solidFill>
                <a:latin typeface="Calibri" panose="020F0502020204030204" pitchFamily="34" charset="0"/>
              </a:rPr>
              <a:t>idols</a:t>
            </a:r>
            <a:r>
              <a:rPr lang="en-US" sz="3000" dirty="0">
                <a:latin typeface="Calibri" panose="020F0502020204030204" pitchFamily="34" charset="0"/>
              </a:rPr>
              <a:t>, or with their </a:t>
            </a:r>
            <a:r>
              <a:rPr lang="en-US" sz="3000" b="1" u="sng" dirty="0">
                <a:solidFill>
                  <a:srgbClr val="FFFFCC"/>
                </a:solidFill>
                <a:latin typeface="Calibri" panose="020F0502020204030204" pitchFamily="34" charset="0"/>
              </a:rPr>
              <a:t>detestable things</a:t>
            </a:r>
            <a:r>
              <a:rPr lang="en-US" sz="3000" dirty="0">
                <a:latin typeface="Calibri" panose="020F0502020204030204" pitchFamily="34" charset="0"/>
              </a:rPr>
              <a:t>, or with any of their </a:t>
            </a:r>
            <a:r>
              <a:rPr lang="en-US" sz="3000" b="1" u="sng" dirty="0">
                <a:solidFill>
                  <a:srgbClr val="FFFFCC"/>
                </a:solidFill>
                <a:latin typeface="Calibri" panose="020F0502020204030204" pitchFamily="34" charset="0"/>
              </a:rPr>
              <a:t>transgressions</a:t>
            </a:r>
            <a:r>
              <a:rPr lang="en-US" sz="3000" dirty="0">
                <a:latin typeface="Calibri" panose="020F0502020204030204" pitchFamily="34" charset="0"/>
              </a:rPr>
              <a:t>; but I will deliver them from all their dwelling places in which they have </a:t>
            </a:r>
            <a:r>
              <a:rPr lang="en-US" sz="3000" b="1" u="sng" dirty="0">
                <a:solidFill>
                  <a:srgbClr val="FFFFCC"/>
                </a:solidFill>
                <a:latin typeface="Calibri" panose="020F0502020204030204" pitchFamily="34" charset="0"/>
              </a:rPr>
              <a:t>sinned</a:t>
            </a:r>
            <a:r>
              <a:rPr lang="en-US" sz="3000" dirty="0">
                <a:latin typeface="Calibri" panose="020F0502020204030204" pitchFamily="34" charset="0"/>
              </a:rPr>
              <a:t>, and will </a:t>
            </a:r>
            <a:r>
              <a:rPr lang="en-US" sz="3000" b="1" u="sng" dirty="0">
                <a:solidFill>
                  <a:srgbClr val="FFFFCC"/>
                </a:solidFill>
                <a:latin typeface="Calibri" panose="020F0502020204030204" pitchFamily="34" charset="0"/>
              </a:rPr>
              <a:t>cleanse</a:t>
            </a:r>
            <a:r>
              <a:rPr lang="en-US" sz="3000" dirty="0">
                <a:latin typeface="Calibri" panose="020F0502020204030204" pitchFamily="34" charset="0"/>
              </a:rPr>
              <a:t> them. And they will be My people, and I will be their God.</a:t>
            </a:r>
            <a:r>
              <a:rPr lang="en-US" sz="3000" baseline="30000" dirty="0">
                <a:latin typeface="Calibri" panose="020F0502020204030204" pitchFamily="34" charset="0"/>
              </a:rPr>
              <a:t> </a:t>
            </a:r>
            <a:r>
              <a:rPr lang="en-US" sz="3000" dirty="0">
                <a:latin typeface="Calibri" panose="020F0502020204030204" pitchFamily="34" charset="0"/>
              </a:rPr>
              <a:t>“My servant David will be king over them, and they will all have one shepherd; and they will </a:t>
            </a:r>
            <a:r>
              <a:rPr lang="en-US" sz="3000" b="1" u="sng" dirty="0">
                <a:solidFill>
                  <a:srgbClr val="FFFFCC"/>
                </a:solidFill>
                <a:latin typeface="Calibri" panose="020F0502020204030204" pitchFamily="34" charset="0"/>
              </a:rPr>
              <a:t>walk in My ordinances and keep My statutes and observe them</a:t>
            </a:r>
            <a:r>
              <a:rPr lang="en-US" sz="3000" dirty="0">
                <a:latin typeface="Calibri" panose="020F0502020204030204" pitchFamily="34" charset="0"/>
              </a:rPr>
              <a:t>.”</a:t>
            </a:r>
            <a:endParaRPr lang="en-US" altLang="en-US" sz="3000" kern="0" dirty="0">
              <a:latin typeface="Calibri" panose="020F0502020204030204" pitchFamily="34" charset="0"/>
            </a:endParaRPr>
          </a:p>
        </p:txBody>
      </p:sp>
    </p:spTree>
    <p:extLst>
      <p:ext uri="{BB962C8B-B14F-4D97-AF65-F5344CB8AC3E}">
        <p14:creationId xmlns:p14="http://schemas.microsoft.com/office/powerpoint/2010/main" val="216145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b="1" dirty="0">
                <a:solidFill>
                  <a:srgbClr val="00FFFF"/>
                </a:solidFill>
                <a:effectLst>
                  <a:outerShdw blurRad="38100" dist="38100" dir="2700000" algn="tl">
                    <a:srgbClr val="000000">
                      <a:alpha val="43137"/>
                    </a:srgbClr>
                  </a:outerShdw>
                </a:effectLst>
                <a:cs typeface="Calibri" panose="020F0502020204030204" pitchFamily="34" charset="0"/>
              </a:rPr>
              <a:t>Chapter 8</a:t>
            </a:r>
            <a:endPar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latin typeface="Calibri" panose="020F0502020204030204" pitchFamily="34" charset="0"/>
                <a:cs typeface="Calibri" panose="020F0502020204030204" pitchFamily="34" charset="0"/>
              </a:rPr>
              <a:t>Dr. Andy Woods</a:t>
            </a:r>
          </a:p>
          <a:p>
            <a:pPr eaLnBrk="1" hangingPunct="1"/>
            <a:endParaRPr lang="en-US" altLang="en-US" sz="2000" dirty="0">
              <a:latin typeface="Calibri" panose="020F0502020204030204" pitchFamily="34" charset="0"/>
              <a:cs typeface="Calibri" panose="020F0502020204030204" pitchFamily="34" charset="0"/>
            </a:endParaRPr>
          </a:p>
          <a:p>
            <a:pPr marL="0" indent="0" algn="ctr" eaLnBrk="1" hangingPunct="1">
              <a:buNone/>
            </a:pPr>
            <a:r>
              <a:rPr lang="en-US" altLang="en-US" sz="2000" dirty="0">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latin typeface="Calibri" panose="020F0502020204030204" pitchFamily="34" charset="0"/>
                <a:cs typeface="Calibri" panose="020F0502020204030204" pitchFamily="34" charset="0"/>
              </a:rPr>
              <a:t>Adjunct Professor of Bible &amp; Theology – College of Biblical Studies</a:t>
            </a:r>
            <a:r>
              <a:rPr lang="en-US" altLang="en-US" sz="2000" dirty="0">
                <a:solidFill>
                  <a:schemeClr val="bg1"/>
                </a:solidFill>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Now in those days John the Baptist came, preaching in the wilderness of Judea, saying,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p>
        </p:txBody>
      </p:sp>
    </p:spTree>
    <p:extLst>
      <p:ext uri="{BB962C8B-B14F-4D97-AF65-F5344CB8AC3E}">
        <p14:creationId xmlns:p14="http://schemas.microsoft.com/office/powerpoint/2010/main" val="2624994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3245216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From that time Jesus began to preach and say, ‘</a:t>
            </a:r>
            <a:r>
              <a:rPr lang="en-US" sz="4000" b="1" u="sng" dirty="0">
                <a:solidFill>
                  <a:srgbClr val="FFFFCC"/>
                </a:solidFill>
                <a:latin typeface="Calibri" panose="020F0502020204030204" pitchFamily="34" charset="0"/>
              </a:rPr>
              <a:t>Repent</a:t>
            </a:r>
            <a:r>
              <a:rPr lang="en-US" sz="4000" dirty="0">
                <a:latin typeface="Calibri" panose="020F0502020204030204" pitchFamily="34" charset="0"/>
              </a:rPr>
              <a:t>, for the kingdom of heaven is at hand.’”</a:t>
            </a:r>
            <a:endParaRPr lang="en-US" altLang="en-US" sz="4000" dirty="0">
              <a:latin typeface="Calibri" panose="020F0502020204030204" pitchFamily="34" charset="0"/>
            </a:endParaRPr>
          </a:p>
        </p:txBody>
      </p:sp>
    </p:spTree>
    <p:extLst>
      <p:ext uri="{BB962C8B-B14F-4D97-AF65-F5344CB8AC3E}">
        <p14:creationId xmlns:p14="http://schemas.microsoft.com/office/powerpoint/2010/main" val="2583999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a:t>
            </a:r>
            <a:r>
              <a:rPr lang="en-US" sz="3600" b="1" u="sng" dirty="0">
                <a:solidFill>
                  <a:srgbClr val="FFFFCC"/>
                </a:solidFill>
                <a:latin typeface="Calibri" panose="020F0502020204030204" pitchFamily="34" charset="0"/>
              </a:rPr>
              <a:t>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416912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679" y="103344"/>
            <a:ext cx="8882642" cy="6651312"/>
          </a:xfrm>
          <a:prstGeom prst="rect">
            <a:avLst/>
          </a:prstGeom>
        </p:spPr>
      </p:pic>
    </p:spTree>
    <p:extLst>
      <p:ext uri="{BB962C8B-B14F-4D97-AF65-F5344CB8AC3E}">
        <p14:creationId xmlns:p14="http://schemas.microsoft.com/office/powerpoint/2010/main" val="4107949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38125"/>
            <a:ext cx="7772400" cy="752475"/>
          </a:xfrm>
        </p:spPr>
        <p:txBody>
          <a:bodyPr/>
          <a:lstStyle/>
          <a:p>
            <a:pPr algn="ctr" eaLnBrk="1" hangingPunct="1"/>
            <a:r>
              <a:rPr lang="en-US" altLang="en-US" sz="3600" dirty="0"/>
              <a:t>Sermon on the Mount (5</a:t>
            </a:r>
            <a:r>
              <a:rPr lang="en-US" altLang="en-US" sz="3600" dirty="0">
                <a:cs typeface="Calibri" panose="020F0502020204030204" pitchFamily="34" charset="0"/>
              </a:rPr>
              <a:t>–7)</a:t>
            </a:r>
          </a:p>
        </p:txBody>
      </p:sp>
      <p:sp>
        <p:nvSpPr>
          <p:cNvPr id="40963" name="Rectangle 3"/>
          <p:cNvSpPr>
            <a:spLocks noGrp="1" noChangeArrowheads="1"/>
          </p:cNvSpPr>
          <p:nvPr>
            <p:ph type="body" idx="1"/>
          </p:nvPr>
        </p:nvSpPr>
        <p:spPr>
          <a:xfrm>
            <a:off x="190500" y="1066800"/>
            <a:ext cx="8763000" cy="5562600"/>
          </a:xfrm>
        </p:spPr>
        <p:txBody>
          <a:bodyPr/>
          <a:lstStyle/>
          <a:p>
            <a:pPr eaLnBrk="1" hangingPunct="1">
              <a:lnSpc>
                <a:spcPct val="90000"/>
              </a:lnSpc>
              <a:spcBef>
                <a:spcPts val="0"/>
              </a:spcBef>
              <a:spcAft>
                <a:spcPts val="900"/>
              </a:spcAft>
              <a:defRPr/>
            </a:pPr>
            <a:r>
              <a:rPr lang="en-US" sz="2800" dirty="0"/>
              <a:t>Setting (5:1-2)</a:t>
            </a:r>
          </a:p>
          <a:p>
            <a:pPr eaLnBrk="1" hangingPunct="1">
              <a:lnSpc>
                <a:spcPct val="90000"/>
              </a:lnSpc>
              <a:spcBef>
                <a:spcPts val="0"/>
              </a:spcBef>
              <a:spcAft>
                <a:spcPts val="900"/>
              </a:spcAft>
              <a:defRPr/>
            </a:pPr>
            <a:r>
              <a:rPr lang="en-US" sz="2800" dirty="0"/>
              <a:t>Beatitudes (5:3-12)</a:t>
            </a:r>
          </a:p>
          <a:p>
            <a:pPr eaLnBrk="1" hangingPunct="1">
              <a:lnSpc>
                <a:spcPct val="90000"/>
              </a:lnSpc>
              <a:spcBef>
                <a:spcPts val="0"/>
              </a:spcBef>
              <a:spcAft>
                <a:spcPts val="900"/>
              </a:spcAft>
              <a:defRPr/>
            </a:pPr>
            <a:r>
              <a:rPr lang="en-US" sz="2800" dirty="0"/>
              <a:t>Influence of the kingdom’s citizens upon fallen culture (5:13-16)</a:t>
            </a:r>
          </a:p>
          <a:p>
            <a:pPr eaLnBrk="1" hangingPunct="1">
              <a:lnSpc>
                <a:spcPct val="90000"/>
              </a:lnSpc>
              <a:spcBef>
                <a:spcPts val="0"/>
              </a:spcBef>
              <a:spcAft>
                <a:spcPts val="900"/>
              </a:spcAft>
              <a:defRPr/>
            </a:pPr>
            <a:r>
              <a:rPr lang="en-US" sz="2800" dirty="0"/>
              <a:t>Relationship of the kingdom to the Mosaic Law (5:17-48)</a:t>
            </a:r>
          </a:p>
          <a:p>
            <a:pPr eaLnBrk="1" hangingPunct="1">
              <a:lnSpc>
                <a:spcPct val="90000"/>
              </a:lnSpc>
              <a:spcBef>
                <a:spcPts val="0"/>
              </a:spcBef>
              <a:spcAft>
                <a:spcPts val="900"/>
              </a:spcAft>
              <a:defRPr/>
            </a:pPr>
            <a:r>
              <a:rPr lang="en-US" sz="2800" dirty="0"/>
              <a:t>Public vs. private righteousness (6:1-18)</a:t>
            </a:r>
          </a:p>
          <a:p>
            <a:pPr eaLnBrk="1" hangingPunct="1">
              <a:lnSpc>
                <a:spcPct val="90000"/>
              </a:lnSpc>
              <a:spcBef>
                <a:spcPts val="0"/>
              </a:spcBef>
              <a:spcAft>
                <a:spcPts val="900"/>
              </a:spcAft>
              <a:defRPr/>
            </a:pPr>
            <a:r>
              <a:rPr lang="en-US" sz="2800" dirty="0"/>
              <a:t>Wealth (6:19-34)</a:t>
            </a:r>
          </a:p>
          <a:p>
            <a:pPr eaLnBrk="1" hangingPunct="1">
              <a:lnSpc>
                <a:spcPct val="90000"/>
              </a:lnSpc>
              <a:spcBef>
                <a:spcPts val="0"/>
              </a:spcBef>
              <a:spcAft>
                <a:spcPts val="900"/>
              </a:spcAft>
              <a:defRPr/>
            </a:pPr>
            <a:r>
              <a:rPr lang="en-US" sz="2800" dirty="0"/>
              <a:t>Judging (7:1-6)</a:t>
            </a:r>
          </a:p>
          <a:p>
            <a:pPr eaLnBrk="1" hangingPunct="1">
              <a:lnSpc>
                <a:spcPct val="90000"/>
              </a:lnSpc>
              <a:spcBef>
                <a:spcPts val="0"/>
              </a:spcBef>
              <a:spcAft>
                <a:spcPts val="900"/>
              </a:spcAft>
              <a:defRPr/>
            </a:pPr>
            <a:r>
              <a:rPr lang="en-US" sz="2800" dirty="0"/>
              <a:t>Righteousness (7:7-12)</a:t>
            </a:r>
          </a:p>
          <a:p>
            <a:pPr eaLnBrk="1" hangingPunct="1">
              <a:lnSpc>
                <a:spcPct val="90000"/>
              </a:lnSpc>
              <a:spcBef>
                <a:spcPts val="0"/>
              </a:spcBef>
              <a:spcAft>
                <a:spcPts val="900"/>
              </a:spcAft>
              <a:defRPr/>
            </a:pPr>
            <a:r>
              <a:rPr lang="en-US" sz="2800" dirty="0"/>
              <a:t>Christ’s teaching vs. the Pharisees (7:13-27)</a:t>
            </a:r>
          </a:p>
          <a:p>
            <a:pPr eaLnBrk="1" hangingPunct="1">
              <a:lnSpc>
                <a:spcPct val="90000"/>
              </a:lnSpc>
              <a:spcBef>
                <a:spcPts val="0"/>
              </a:spcBef>
              <a:spcAft>
                <a:spcPts val="900"/>
              </a:spcAft>
              <a:defRPr/>
            </a:pPr>
            <a:r>
              <a:rPr lang="en-US" sz="2800" dirty="0"/>
              <a:t>Conclusion (7:28-29)</a:t>
            </a:r>
          </a:p>
        </p:txBody>
      </p:sp>
    </p:spTree>
    <p:extLst>
      <p:ext uri="{BB962C8B-B14F-4D97-AF65-F5344CB8AC3E}">
        <p14:creationId xmlns:p14="http://schemas.microsoft.com/office/powerpoint/2010/main" val="2729023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259773"/>
            <a:ext cx="9144000" cy="807027"/>
          </a:xfrm>
        </p:spPr>
        <p:txBody>
          <a:bodyPr/>
          <a:lstStyle/>
          <a:p>
            <a:pPr algn="ctr" eaLnBrk="1" hangingPunct="1"/>
            <a:r>
              <a:rPr lang="en-US" sz="3600" dirty="0"/>
              <a:t>Sermon on the Mount:  Inclusions &amp; Omissions </a:t>
            </a:r>
            <a:endParaRPr lang="en-US" altLang="en-US" sz="3600" dirty="0"/>
          </a:p>
        </p:txBody>
      </p:sp>
      <p:sp>
        <p:nvSpPr>
          <p:cNvPr id="16387" name="Rectangle 3"/>
          <p:cNvSpPr>
            <a:spLocks noGrp="1" noChangeArrowheads="1"/>
          </p:cNvSpPr>
          <p:nvPr>
            <p:ph type="body" sz="half" idx="2"/>
          </p:nvPr>
        </p:nvSpPr>
        <p:spPr>
          <a:xfrm>
            <a:off x="257175" y="1143000"/>
            <a:ext cx="8629650" cy="5334000"/>
          </a:xfrm>
        </p:spPr>
        <p:txBody>
          <a:bodyPr/>
          <a:lstStyle/>
          <a:p>
            <a:pPr marL="461963" indent="-461963" eaLnBrk="1" hangingPunct="1">
              <a:spcBef>
                <a:spcPts val="0"/>
              </a:spcBef>
              <a:spcAft>
                <a:spcPts val="600"/>
              </a:spcAft>
              <a:buSzPct val="100000"/>
              <a:buFont typeface="+mj-lt"/>
              <a:buAutoNum type="romanUcPeriod"/>
              <a:defRPr/>
            </a:pPr>
            <a:r>
              <a:rPr lang="en-US" dirty="0"/>
              <a:t>Inclusions</a:t>
            </a:r>
          </a:p>
          <a:p>
            <a:pPr marL="914400" lvl="1" indent="-514350" eaLnBrk="1" hangingPunct="1">
              <a:spcBef>
                <a:spcPts val="0"/>
              </a:spcBef>
              <a:spcAft>
                <a:spcPts val="600"/>
              </a:spcAft>
              <a:buSzPct val="100000"/>
              <a:buFont typeface="+mj-lt"/>
              <a:buAutoNum type="alphaUcPeriod"/>
              <a:defRPr/>
            </a:pPr>
            <a:r>
              <a:rPr lang="en-US" dirty="0"/>
              <a:t>Animal sacrifice &amp; the temple (Matt. 5:23-24)</a:t>
            </a:r>
          </a:p>
          <a:p>
            <a:pPr marL="914400" lvl="1" indent="-514350" eaLnBrk="1" hangingPunct="1">
              <a:spcBef>
                <a:spcPts val="0"/>
              </a:spcBef>
              <a:spcAft>
                <a:spcPts val="600"/>
              </a:spcAft>
              <a:buSzPct val="100000"/>
              <a:buFont typeface="+mj-lt"/>
              <a:buAutoNum type="alphaUcPeriod"/>
              <a:defRPr/>
            </a:pPr>
            <a:r>
              <a:rPr lang="en-US" dirty="0"/>
              <a:t>Unlimited giving (Matt. 5:40-42)</a:t>
            </a:r>
          </a:p>
          <a:p>
            <a:pPr marL="461963" indent="-461963" eaLnBrk="1" hangingPunct="1">
              <a:spcBef>
                <a:spcPts val="0"/>
              </a:spcBef>
              <a:spcAft>
                <a:spcPts val="600"/>
              </a:spcAft>
              <a:buSzPct val="100000"/>
              <a:buFont typeface="+mj-lt"/>
              <a:buAutoNum type="romanUcPeriod"/>
              <a:defRPr/>
            </a:pPr>
            <a:r>
              <a:rPr lang="en-US" dirty="0"/>
              <a:t>Omissions</a:t>
            </a:r>
          </a:p>
          <a:p>
            <a:pPr marL="914400" lvl="1" indent="-514350" eaLnBrk="1" hangingPunct="1">
              <a:spcBef>
                <a:spcPts val="0"/>
              </a:spcBef>
              <a:spcAft>
                <a:spcPts val="600"/>
              </a:spcAft>
              <a:buSzPct val="100000"/>
              <a:buFont typeface="+mj-lt"/>
              <a:buAutoNum type="alphaUcPeriod"/>
              <a:defRPr/>
            </a:pPr>
            <a:r>
              <a:rPr lang="en-US" dirty="0"/>
              <a:t>Christ’s sacrifice for sins (John 3)</a:t>
            </a:r>
          </a:p>
          <a:p>
            <a:pPr marL="914400" lvl="1" indent="-514350" eaLnBrk="1" hangingPunct="1">
              <a:spcBef>
                <a:spcPts val="0"/>
              </a:spcBef>
              <a:spcAft>
                <a:spcPts val="600"/>
              </a:spcAft>
              <a:buSzPct val="100000"/>
              <a:buFont typeface="+mj-lt"/>
              <a:buAutoNum type="alphaUcPeriod"/>
              <a:defRPr/>
            </a:pPr>
            <a:r>
              <a:rPr lang="en-US" dirty="0"/>
              <a:t>Salvation by faith alone</a:t>
            </a:r>
          </a:p>
          <a:p>
            <a:pPr marL="914400" lvl="1" indent="-514350" eaLnBrk="1" hangingPunct="1">
              <a:spcBef>
                <a:spcPts val="0"/>
              </a:spcBef>
              <a:spcAft>
                <a:spcPts val="600"/>
              </a:spcAft>
              <a:buSzPct val="100000"/>
              <a:buFont typeface="+mj-lt"/>
              <a:buAutoNum type="alphaUcPeriod"/>
              <a:defRPr/>
            </a:pPr>
            <a:r>
              <a:rPr lang="en-US" dirty="0"/>
              <a:t>Prayer in Christ’s name (John 14:13-14)</a:t>
            </a:r>
          </a:p>
          <a:p>
            <a:pPr marL="914400" lvl="1" indent="-514350" eaLnBrk="1" hangingPunct="1">
              <a:spcBef>
                <a:spcPts val="0"/>
              </a:spcBef>
              <a:spcAft>
                <a:spcPts val="600"/>
              </a:spcAft>
              <a:buSzPct val="100000"/>
              <a:buFont typeface="+mj-lt"/>
              <a:buAutoNum type="alphaUcPeriod"/>
              <a:defRPr/>
            </a:pPr>
            <a:r>
              <a:rPr lang="en-US" dirty="0"/>
              <a:t>Holy Spirit (John 14:26)</a:t>
            </a:r>
          </a:p>
          <a:p>
            <a:pPr marL="914400" lvl="1" indent="-514350" eaLnBrk="1" hangingPunct="1">
              <a:spcBef>
                <a:spcPts val="0"/>
              </a:spcBef>
              <a:spcAft>
                <a:spcPts val="600"/>
              </a:spcAft>
              <a:buSzPct val="100000"/>
              <a:buFont typeface="+mj-lt"/>
              <a:buAutoNum type="alphaUcPeriod"/>
              <a:defRPr/>
            </a:pPr>
            <a:r>
              <a:rPr lang="en-US" dirty="0"/>
              <a:t>The Church (Matt. 16:18)</a:t>
            </a:r>
          </a:p>
          <a:p>
            <a:pPr marL="0" indent="0" eaLnBrk="1" hangingPunct="1">
              <a:spcBef>
                <a:spcPts val="0"/>
              </a:spcBef>
              <a:spcAft>
                <a:spcPts val="2400"/>
              </a:spcAft>
              <a:buSzPct val="100000"/>
              <a:buNone/>
              <a:defRPr/>
            </a:pPr>
            <a:endParaRPr lang="en-US" dirty="0"/>
          </a:p>
          <a:p>
            <a:pPr marL="0" indent="0" eaLnBrk="1" hangingPunct="1">
              <a:spcBef>
                <a:spcPts val="0"/>
              </a:spcBef>
              <a:spcAft>
                <a:spcPts val="2400"/>
              </a:spcAft>
              <a:buSzPct val="100000"/>
              <a:buNone/>
              <a:defRPr/>
            </a:pPr>
            <a:endParaRPr lang="en-US" dirty="0"/>
          </a:p>
          <a:p>
            <a:pPr marL="0" indent="0" eaLnBrk="1" hangingPunct="1">
              <a:spcBef>
                <a:spcPts val="0"/>
              </a:spcBef>
              <a:spcAft>
                <a:spcPts val="2400"/>
              </a:spcAft>
              <a:buSzPct val="100000"/>
              <a:buNone/>
              <a:defRPr/>
            </a:pPr>
            <a:endParaRPr lang="en-US" dirty="0"/>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20000" y="2819400"/>
            <a:ext cx="1025733" cy="1388988"/>
          </a:xfrm>
        </p:spPr>
      </p:pic>
    </p:spTree>
    <p:extLst>
      <p:ext uri="{BB962C8B-B14F-4D97-AF65-F5344CB8AC3E}">
        <p14:creationId xmlns:p14="http://schemas.microsoft.com/office/powerpoint/2010/main" val="3744491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152400" y="1570182"/>
            <a:ext cx="7315200" cy="4449618"/>
          </a:xfrm>
        </p:spPr>
        <p:txBody>
          <a:bodyPr/>
          <a:lstStyle/>
          <a:p>
            <a:pPr marL="514350" indent="-514350" eaLnBrk="1" hangingPunct="1">
              <a:spcBef>
                <a:spcPts val="0"/>
              </a:spcBef>
              <a:spcAft>
                <a:spcPts val="2400"/>
              </a:spcAft>
              <a:buSzPct val="100000"/>
              <a:buAutoNum type="alphaLcPeriod"/>
              <a:defRPr/>
            </a:pPr>
            <a:r>
              <a:rPr lang="en-US" dirty="0"/>
              <a:t>Christ’s kingdom was not just political but also moral and ethical in tone</a:t>
            </a:r>
          </a:p>
          <a:p>
            <a:pPr marL="514350" indent="-514350" eaLnBrk="1" hangingPunct="1">
              <a:spcBef>
                <a:spcPts val="0"/>
              </a:spcBef>
              <a:spcAft>
                <a:spcPts val="2400"/>
              </a:spcAft>
              <a:buSzPct val="100000"/>
              <a:buAutoNum type="alphaLcPeriod"/>
              <a:defRPr/>
            </a:pPr>
            <a:r>
              <a:rPr lang="en-US" b="1" u="sng" dirty="0">
                <a:solidFill>
                  <a:srgbClr val="FFFFCC"/>
                </a:solidFill>
              </a:rPr>
              <a:t>Israel pursued righteousness by self righteousness rather than by transferred righteousness available though faith alone</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934200" y="2459112"/>
            <a:ext cx="1973027" cy="2671757"/>
          </a:xfrm>
        </p:spPr>
      </p:pic>
      <p:sp>
        <p:nvSpPr>
          <p:cNvPr id="7" name="Rectangle 2"/>
          <p:cNvSpPr txBox="1">
            <a:spLocks noChangeArrowheads="1"/>
          </p:cNvSpPr>
          <p:nvPr/>
        </p:nvSpPr>
        <p:spPr bwMode="auto">
          <a:xfrm>
            <a:off x="1905000" y="107373"/>
            <a:ext cx="53340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461963" indent="-461963" algn="ctr" eaLnBrk="1" hangingPunct="1">
              <a:buFont typeface="+mj-lt"/>
              <a:buAutoNum type="arabicPeriod"/>
            </a:pPr>
            <a:r>
              <a:rPr lang="en-US" sz="3600" kern="0"/>
              <a:t>Why did Israel reject the offer of the kingdom? </a:t>
            </a:r>
            <a:endParaRPr lang="en-US" altLang="en-US" sz="3600" kern="0" dirty="0"/>
          </a:p>
        </p:txBody>
      </p:sp>
    </p:spTree>
    <p:extLst>
      <p:ext uri="{BB962C8B-B14F-4D97-AF65-F5344CB8AC3E}">
        <p14:creationId xmlns:p14="http://schemas.microsoft.com/office/powerpoint/2010/main" val="585199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040605" y="163516"/>
            <a:ext cx="7062791"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7:13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b="1" i="1" u="sng" dirty="0">
                <a:solidFill>
                  <a:srgbClr val="FFFFCC"/>
                </a:solidFill>
                <a:latin typeface="Calibri" panose="020F0502020204030204" pitchFamily="34" charset="0"/>
                <a:cs typeface="Calibri" panose="020F0502020204030204" pitchFamily="34" charset="0"/>
              </a:rPr>
              <a:t>thus</a:t>
            </a:r>
            <a:r>
              <a:rPr lang="en-US" sz="3600" b="1" u="sng" dirty="0">
                <a:solidFill>
                  <a:srgbClr val="FFFFCC"/>
                </a:solidFill>
                <a:latin typeface="Calibri" panose="020F0502020204030204" pitchFamily="34" charset="0"/>
                <a:cs typeface="Calibri" panose="020F0502020204030204" pitchFamily="34" charset="0"/>
              </a:rPr>
              <a:t> invalidating the word of God by your tradition</a:t>
            </a:r>
            <a:r>
              <a:rPr lang="en-US" sz="3600" dirty="0">
                <a:latin typeface="Calibri" panose="020F0502020204030204" pitchFamily="34" charset="0"/>
                <a:cs typeface="Calibri" panose="020F0502020204030204" pitchFamily="34" charset="0"/>
              </a:rPr>
              <a:t> which you have handed down; and you do many things such as that.”</a:t>
            </a:r>
            <a:endParaRPr lang="en-US" altLang="en-US" sz="36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2083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988127" y="163516"/>
            <a:ext cx="7167746"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5:20 (NASB)</a:t>
            </a:r>
          </a:p>
          <a:p>
            <a:pPr algn="just">
              <a:spcBef>
                <a:spcPts val="600"/>
              </a:spcBef>
              <a:spcAft>
                <a:spcPts val="600"/>
              </a:spcAft>
            </a:pPr>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For I say to you that unless your righteousness surpasses that of the scribes and Pharisees, you will not enter the kingdom of heaven.”</a:t>
            </a:r>
            <a:endParaRPr lang="en-US" alt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865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John 6:28-29 (NASB)</a:t>
            </a:r>
          </a:p>
          <a:p>
            <a:pPr algn="just">
              <a:spcBef>
                <a:spcPts val="600"/>
              </a:spcBef>
              <a:spcAft>
                <a:spcPts val="600"/>
              </a:spcAft>
            </a:pPr>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Therefore they said to Him, ‘What shall we do, so that we may work the works of God?’ 29 Jesus answered and said to them, ‘This is the work of God, that you believe in Him whom He has sent.’”</a:t>
            </a:r>
          </a:p>
        </p:txBody>
      </p:sp>
    </p:spTree>
    <p:extLst>
      <p:ext uri="{BB962C8B-B14F-4D97-AF65-F5344CB8AC3E}">
        <p14:creationId xmlns:p14="http://schemas.microsoft.com/office/powerpoint/2010/main" val="3573042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30928" y="163516"/>
            <a:ext cx="8082145" cy="504753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Romans 9:30-32 (NASB)</a:t>
            </a:r>
          </a:p>
          <a:p>
            <a:pPr algn="just">
              <a:spcBef>
                <a:spcPts val="600"/>
              </a:spcBef>
              <a:spcAft>
                <a:spcPts val="600"/>
              </a:spcAft>
            </a:pPr>
            <a:r>
              <a:rPr lang="en-US" altLang="en-US" sz="3400" kern="0" dirty="0">
                <a:latin typeface="Calibri" panose="020F0502020204030204" pitchFamily="34" charset="0"/>
              </a:rPr>
              <a:t>“</a:t>
            </a:r>
            <a:r>
              <a:rPr lang="en-US" sz="3400" dirty="0">
                <a:latin typeface="Calibri" panose="020F0502020204030204" pitchFamily="34" charset="0"/>
              </a:rPr>
              <a:t>What shall we say then? That Gentiles, who did not pursue righteousness, attained righteousness, even the righteousness which is by faith; </a:t>
            </a:r>
            <a:r>
              <a:rPr lang="en-US" sz="3400" baseline="30000" dirty="0">
                <a:latin typeface="Calibri" panose="020F0502020204030204" pitchFamily="34" charset="0"/>
              </a:rPr>
              <a:t>31 </a:t>
            </a:r>
            <a:r>
              <a:rPr lang="en-US" sz="3400" dirty="0">
                <a:latin typeface="Calibri" panose="020F0502020204030204" pitchFamily="34" charset="0"/>
              </a:rPr>
              <a:t>but Israel, pursuing a law of righteousness, did not arrive at </a:t>
            </a:r>
            <a:r>
              <a:rPr lang="en-US" sz="3400" i="1" dirty="0">
                <a:latin typeface="Calibri" panose="020F0502020204030204" pitchFamily="34" charset="0"/>
              </a:rPr>
              <a:t>that</a:t>
            </a:r>
            <a:r>
              <a:rPr lang="en-US" sz="3400" dirty="0">
                <a:latin typeface="Calibri" panose="020F0502020204030204" pitchFamily="34" charset="0"/>
              </a:rPr>
              <a:t> law. </a:t>
            </a:r>
            <a:r>
              <a:rPr lang="en-US" sz="3400" baseline="30000" dirty="0">
                <a:latin typeface="Calibri" panose="020F0502020204030204" pitchFamily="34" charset="0"/>
              </a:rPr>
              <a:t>32 </a:t>
            </a:r>
            <a:r>
              <a:rPr lang="en-US" sz="3400" dirty="0">
                <a:latin typeface="Calibri" panose="020F0502020204030204" pitchFamily="34" charset="0"/>
              </a:rPr>
              <a:t>Why? Because </a:t>
            </a:r>
            <a:r>
              <a:rPr lang="en-US" sz="3400" i="1" dirty="0">
                <a:latin typeface="Calibri" panose="020F0502020204030204" pitchFamily="34" charset="0"/>
              </a:rPr>
              <a:t>they did</a:t>
            </a:r>
            <a:r>
              <a:rPr lang="en-US" sz="3400" dirty="0">
                <a:latin typeface="Calibri" panose="020F0502020204030204" pitchFamily="34" charset="0"/>
              </a:rPr>
              <a:t> not </a:t>
            </a:r>
            <a:r>
              <a:rPr lang="en-US" sz="3400" i="1" dirty="0">
                <a:latin typeface="Calibri" panose="020F0502020204030204" pitchFamily="34" charset="0"/>
              </a:rPr>
              <a:t>pursue it</a:t>
            </a:r>
            <a:r>
              <a:rPr lang="en-US" sz="3400" dirty="0">
                <a:latin typeface="Calibri" panose="020F0502020204030204" pitchFamily="34" charset="0"/>
              </a:rPr>
              <a:t> by faith, but as though </a:t>
            </a:r>
            <a:r>
              <a:rPr lang="en-US" sz="3400" i="1" dirty="0">
                <a:latin typeface="Calibri" panose="020F0502020204030204" pitchFamily="34" charset="0"/>
              </a:rPr>
              <a:t>it were</a:t>
            </a:r>
            <a:r>
              <a:rPr lang="en-US" sz="3400" dirty="0">
                <a:latin typeface="Calibri" panose="020F0502020204030204" pitchFamily="34" charset="0"/>
              </a:rPr>
              <a:t> by works. They stumbled over the stumbling stone.”</a:t>
            </a:r>
            <a:endParaRPr lang="en-US" altLang="en-US" sz="3400" kern="0" dirty="0">
              <a:latin typeface="Calibri" panose="020F0502020204030204" pitchFamily="34" charset="0"/>
            </a:endParaRPr>
          </a:p>
        </p:txBody>
      </p:sp>
    </p:spTree>
    <p:extLst>
      <p:ext uri="{BB962C8B-B14F-4D97-AF65-F5344CB8AC3E}">
        <p14:creationId xmlns:p14="http://schemas.microsoft.com/office/powerpoint/2010/main" val="3762947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b="1" u="sng" dirty="0">
                <a:solidFill>
                  <a:srgbClr val="FFFFCC"/>
                </a:solidFill>
              </a:rPr>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308328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661997" y="152400"/>
            <a:ext cx="7820006"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12:24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But when the Pharisees heard </a:t>
            </a:r>
            <a:r>
              <a:rPr lang="en-US" sz="3600" i="1" dirty="0">
                <a:latin typeface="Calibri" panose="020F0502020204030204" pitchFamily="34" charset="0"/>
              </a:rPr>
              <a:t>this</a:t>
            </a:r>
            <a:r>
              <a:rPr lang="en-US" sz="3600" dirty="0">
                <a:latin typeface="Calibri" panose="020F0502020204030204" pitchFamily="34" charset="0"/>
              </a:rPr>
              <a:t>, they said, “This man casts out demons only by </a:t>
            </a:r>
            <a:r>
              <a:rPr lang="en-US" sz="3600" dirty="0" err="1">
                <a:latin typeface="Calibri" panose="020F0502020204030204" pitchFamily="34" charset="0"/>
              </a:rPr>
              <a:t>Beelzebul</a:t>
            </a:r>
            <a:r>
              <a:rPr lang="en-US" sz="3600" dirty="0">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004897" y="152400"/>
            <a:ext cx="7134206"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24:14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This </a:t>
            </a:r>
            <a:r>
              <a:rPr lang="en-US" sz="3600" b="1" u="sng" dirty="0">
                <a:solidFill>
                  <a:srgbClr val="FFFFCC"/>
                </a:solidFill>
                <a:latin typeface="Calibri" panose="020F0502020204030204" pitchFamily="34" charset="0"/>
              </a:rPr>
              <a:t>gospel of the kingdom</a:t>
            </a:r>
            <a:r>
              <a:rPr lang="en-US" sz="3600" dirty="0">
                <a:latin typeface="Calibri" panose="020F0502020204030204" pitchFamily="34" charset="0"/>
              </a:rPr>
              <a:t> shall be preached in the whole world as a testimony to all the nations, and then the end will come.”</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682516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70969664"/>
              </p:ext>
            </p:extLst>
          </p:nvPr>
        </p:nvGraphicFramePr>
        <p:xfrm>
          <a:off x="152400" y="701040"/>
          <a:ext cx="8839200" cy="5638702"/>
        </p:xfrm>
        <a:graphic>
          <a:graphicData uri="http://schemas.openxmlformats.org/drawingml/2006/table">
            <a:tbl>
              <a:tblPr firstRow="1" bandRow="1">
                <a:tableStyleId>{D7AC3CCA-C797-4891-BE02-D94E43425B78}</a:tableStyleId>
              </a:tblPr>
              <a:tblGrid>
                <a:gridCol w="3276600">
                  <a:extLst>
                    <a:ext uri="{9D8B030D-6E8A-4147-A177-3AD203B41FA5}">
                      <a16:colId xmlns:a16="http://schemas.microsoft.com/office/drawing/2014/main" val="1548706622"/>
                    </a:ext>
                  </a:extLst>
                </a:gridCol>
                <a:gridCol w="2895600">
                  <a:extLst>
                    <a:ext uri="{9D8B030D-6E8A-4147-A177-3AD203B41FA5}">
                      <a16:colId xmlns:a16="http://schemas.microsoft.com/office/drawing/2014/main" val="2017861585"/>
                    </a:ext>
                  </a:extLst>
                </a:gridCol>
                <a:gridCol w="2667000">
                  <a:extLst>
                    <a:ext uri="{9D8B030D-6E8A-4147-A177-3AD203B41FA5}">
                      <a16:colId xmlns:a16="http://schemas.microsoft.com/office/drawing/2014/main" val="1115267921"/>
                    </a:ext>
                  </a:extLst>
                </a:gridCol>
              </a:tblGrid>
              <a:tr h="439394">
                <a:tc gridSpan="3">
                  <a:txBody>
                    <a:bodyPr/>
                    <a:lstStyle/>
                    <a:p>
                      <a:pPr algn="ctr"/>
                      <a:r>
                        <a:rPr lang="en-US" sz="3600" dirty="0">
                          <a:solidFill>
                            <a:srgbClr val="FFFFCC"/>
                          </a:solidFill>
                          <a:latin typeface="Calibri" panose="020F0502020204030204" pitchFamily="34" charset="0"/>
                        </a:rPr>
                        <a:t>Transition from Public to Private Ministry</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439394">
                <a:tc>
                  <a:txBody>
                    <a:bodyPr/>
                    <a:lstStyle/>
                    <a:p>
                      <a:pPr algn="ctr"/>
                      <a:endParaRPr lang="en-US" sz="2800" b="1" dirty="0">
                        <a:latin typeface="Calibri" panose="020F0502020204030204" pitchFamily="34" charset="0"/>
                      </a:endParaRPr>
                    </a:p>
                  </a:txBody>
                  <a:tcPr/>
                </a:tc>
                <a:tc>
                  <a:txBody>
                    <a:bodyPr/>
                    <a:lstStyle/>
                    <a:p>
                      <a:pPr algn="ctr"/>
                      <a:r>
                        <a:rPr kumimoji="0" lang="en-US" sz="2800" b="1" u="none" strike="noStrike" cap="none" normalizeH="0" baseline="0" dirty="0">
                          <a:ln>
                            <a:noFill/>
                          </a:ln>
                          <a:solidFill>
                            <a:srgbClr val="C00000"/>
                          </a:solidFill>
                          <a:effectLst/>
                          <a:latin typeface="Calibri" panose="020F0502020204030204" pitchFamily="34" charset="0"/>
                        </a:rPr>
                        <a:t>Public</a:t>
                      </a:r>
                      <a:endParaRPr lang="en-US" sz="2800" b="1" dirty="0">
                        <a:solidFill>
                          <a:srgbClr val="C00000"/>
                        </a:solidFill>
                        <a:latin typeface="Calibri" panose="020F0502020204030204" pitchFamily="34" charset="0"/>
                      </a:endParaRPr>
                    </a:p>
                  </a:txBody>
                  <a:tcPr/>
                </a:tc>
                <a:tc>
                  <a:txBody>
                    <a:bodyPr/>
                    <a:lstStyle/>
                    <a:p>
                      <a:pPr algn="ctr"/>
                      <a:r>
                        <a:rPr lang="en-US" sz="2800" b="1" dirty="0">
                          <a:solidFill>
                            <a:srgbClr val="0000FF"/>
                          </a:solidFill>
                          <a:latin typeface="Calibri" panose="020F0502020204030204" pitchFamily="34" charset="0"/>
                        </a:rPr>
                        <a:t>Private</a:t>
                      </a:r>
                    </a:p>
                  </a:txBody>
                  <a:tcPr/>
                </a:tc>
                <a:extLst>
                  <a:ext uri="{0D108BD9-81ED-4DB2-BD59-A6C34878D82A}">
                    <a16:rowId xmlns:a16="http://schemas.microsoft.com/office/drawing/2014/main" val="322325277"/>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Scripture</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Matt. 1–12</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Matt. 13–28</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3" marB="45713" anchor="ctr" horzOverflow="overflow"/>
                </a:tc>
                <a:extLst>
                  <a:ext uri="{0D108BD9-81ED-4DB2-BD59-A6C34878D82A}">
                    <a16:rowId xmlns:a16="http://schemas.microsoft.com/office/drawing/2014/main" val="21921017"/>
                  </a:ext>
                </a:extLst>
              </a:tr>
              <a:tr h="42133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Focus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Nation</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Remnant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436724035"/>
                  </a:ext>
                </a:extLst>
              </a:tr>
              <a:tr h="68256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Miracles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Proof to nation</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Training for remnant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301253290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Offer</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Prominent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Disappears</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169201924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Teaching</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Discourse</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Parabolic</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1289722862"/>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chemeClr val="bg2"/>
                          </a:solidFill>
                          <a:effectLst/>
                          <a:latin typeface="Calibri" panose="020F0502020204030204" pitchFamily="34" charset="0"/>
                        </a:rPr>
                        <a:t>Interim program</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Not mentioned</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solidFill>
                            <a:schemeClr val="bg2"/>
                          </a:solidFill>
                          <a:effectLst/>
                          <a:latin typeface="Calibri" panose="020F0502020204030204" pitchFamily="34" charset="0"/>
                        </a:rPr>
                        <a:t>Prominent</a:t>
                      </a:r>
                      <a:endParaRPr kumimoji="0" lang="en-US" sz="2800" b="0" i="0" u="none" strike="noStrike" cap="none" normalizeH="0" baseline="0" dirty="0">
                        <a:ln>
                          <a:noFill/>
                        </a:ln>
                        <a:solidFill>
                          <a:schemeClr val="bg2"/>
                        </a:solidFill>
                        <a:effectLst/>
                        <a:latin typeface="Calibri" panose="020F0502020204030204" pitchFamily="34" charset="0"/>
                      </a:endParaRPr>
                    </a:p>
                  </a:txBody>
                  <a:tcPr marT="45713" marB="45713" anchor="ctr" horzOverflow="overflow"/>
                </a:tc>
                <a:extLst>
                  <a:ext uri="{0D108BD9-81ED-4DB2-BD59-A6C34878D82A}">
                    <a16:rowId xmlns:a16="http://schemas.microsoft.com/office/drawing/2014/main" val="4270603190"/>
                  </a:ext>
                </a:extLst>
              </a:tr>
              <a:tr h="43939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Crucifixion; Resurrection</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bg2"/>
                          </a:solidFill>
                          <a:effectLst/>
                          <a:latin typeface="Calibri" panose="020F0502020204030204" pitchFamily="34" charset="0"/>
                        </a:rPr>
                        <a:t>Not mentioned (4:17)</a:t>
                      </a:r>
                    </a:p>
                  </a:txBody>
                  <a:tcPr marT="45713" marB="45713"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bg2"/>
                          </a:solidFill>
                          <a:effectLst/>
                          <a:latin typeface="Calibri" panose="020F0502020204030204" pitchFamily="34" charset="0"/>
                        </a:rPr>
                        <a:t>Prominent (16:21)</a:t>
                      </a:r>
                    </a:p>
                  </a:txBody>
                  <a:tcPr marT="45713" marB="45713" anchor="ctr" horzOverflow="overflow"/>
                </a:tc>
                <a:extLst>
                  <a:ext uri="{0D108BD9-81ED-4DB2-BD59-A6C34878D82A}">
                    <a16:rowId xmlns:a16="http://schemas.microsoft.com/office/drawing/2014/main" val="1280132494"/>
                  </a:ext>
                </a:extLst>
              </a:tr>
            </a:tbl>
          </a:graphicData>
        </a:graphic>
      </p:graphicFrame>
    </p:spTree>
    <p:extLst>
      <p:ext uri="{BB962C8B-B14F-4D97-AF65-F5344CB8AC3E}">
        <p14:creationId xmlns:p14="http://schemas.microsoft.com/office/powerpoint/2010/main" val="3743440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t>Pedigree of the king (1</a:t>
            </a:r>
            <a:r>
              <a:rPr lang="en-US" sz="2800" dirty="0">
                <a:cs typeface="Calibri" panose="020F0502020204030204" pitchFamily="34" charset="0"/>
              </a:rPr>
              <a:t>–2)</a:t>
            </a:r>
            <a:endParaRPr lang="en-US" sz="2800" dirty="0"/>
          </a:p>
          <a:p>
            <a:pPr lvl="1" eaLnBrk="1" hangingPunct="1">
              <a:lnSpc>
                <a:spcPct val="90000"/>
              </a:lnSpc>
              <a:defRPr/>
            </a:pPr>
            <a:r>
              <a:rPr lang="en-US" dirty="0"/>
              <a:t>Preparation of the king (3</a:t>
            </a:r>
            <a:r>
              <a:rPr lang="en-US" dirty="0">
                <a:cs typeface="Calibri" panose="020F0502020204030204" pitchFamily="34" charset="0"/>
              </a:rPr>
              <a:t>–4)</a:t>
            </a:r>
            <a:endParaRPr lang="en-US" dirty="0"/>
          </a:p>
          <a:p>
            <a:pPr lvl="2" eaLnBrk="1" hangingPunct="1">
              <a:lnSpc>
                <a:spcPct val="90000"/>
              </a:lnSpc>
              <a:defRPr/>
            </a:pPr>
            <a:r>
              <a:rPr lang="en-US" sz="2800" dirty="0"/>
              <a:t>Pedagogy of the king (5</a:t>
            </a:r>
            <a:r>
              <a:rPr lang="en-US" sz="2800" dirty="0">
                <a:cs typeface="Calibri" panose="020F0502020204030204" pitchFamily="34" charset="0"/>
              </a:rPr>
              <a:t>–7)</a:t>
            </a:r>
            <a:endParaRPr lang="en-US" sz="2800" dirty="0"/>
          </a:p>
          <a:p>
            <a:pPr lvl="3" eaLnBrk="1" hangingPunct="1">
              <a:lnSpc>
                <a:spcPct val="90000"/>
              </a:lnSpc>
              <a:defRPr/>
            </a:pPr>
            <a:r>
              <a:rPr lang="en-US" sz="2800" dirty="0"/>
              <a:t>Power of the king (8</a:t>
            </a:r>
            <a:r>
              <a:rPr lang="en-US" sz="2800" dirty="0">
                <a:cs typeface="Calibri" panose="020F0502020204030204" pitchFamily="34" charset="0"/>
              </a:rPr>
              <a:t>–9)</a:t>
            </a:r>
          </a:p>
          <a:p>
            <a:pPr lvl="4" eaLnBrk="1" hangingPunct="1">
              <a:lnSpc>
                <a:spcPct val="90000"/>
              </a:lnSpc>
              <a:defRPr/>
            </a:pPr>
            <a:r>
              <a:rPr lang="en-US" sz="2800" dirty="0">
                <a:cs typeface="Calibri" panose="020F0502020204030204" pitchFamily="34" charset="0"/>
              </a:rPr>
              <a:t>Program of the king (10)</a:t>
            </a:r>
            <a:endParaRPr lang="en-US" sz="2800" dirty="0"/>
          </a:p>
          <a:p>
            <a:pPr lvl="5">
              <a:lnSpc>
                <a:spcPct val="90000"/>
              </a:lnSpc>
              <a:defRPr/>
            </a:pPr>
            <a:r>
              <a:rPr lang="en-US" sz="2800" dirty="0">
                <a:latin typeface="Calibri" panose="020F0502020204030204" pitchFamily="34" charset="0"/>
              </a:rPr>
              <a:t>Progressive rejection of the king (11</a:t>
            </a:r>
            <a:r>
              <a:rPr lang="en-US" sz="2800" dirty="0">
                <a:latin typeface="Calibri" panose="020F0502020204030204" pitchFamily="34" charset="0"/>
                <a:cs typeface="Calibri" panose="020F0502020204030204" pitchFamily="34" charset="0"/>
              </a:rPr>
              <a:t>–12)</a:t>
            </a:r>
            <a:endParaRPr lang="en-US" sz="2800" dirty="0">
              <a:latin typeface="Calibri" panose="020F0502020204030204" pitchFamily="34" charset="0"/>
            </a:endParaRPr>
          </a:p>
          <a:p>
            <a:pPr lvl="4" eaLnBrk="1" hangingPunct="1">
              <a:lnSpc>
                <a:spcPct val="90000"/>
              </a:lnSpc>
              <a:defRPr/>
            </a:pPr>
            <a:r>
              <a:rPr lang="en-US" sz="2800" dirty="0"/>
              <a:t>Preparation of the king’s disciples (13</a:t>
            </a:r>
            <a:r>
              <a:rPr lang="en-US" sz="2800" dirty="0">
                <a:cs typeface="Calibri" panose="020F0502020204030204" pitchFamily="34" charset="0"/>
              </a:rPr>
              <a:t>–20)</a:t>
            </a:r>
            <a:endParaRPr lang="en-US" sz="2800" dirty="0"/>
          </a:p>
          <a:p>
            <a:pPr lvl="3" eaLnBrk="1" hangingPunct="1">
              <a:lnSpc>
                <a:spcPct val="90000"/>
              </a:lnSpc>
              <a:defRPr/>
            </a:pPr>
            <a:r>
              <a:rPr lang="en-US" sz="2800" dirty="0"/>
              <a:t>Presentation &amp; rejection of the king (21</a:t>
            </a:r>
            <a:r>
              <a:rPr lang="en-US" sz="2800" dirty="0">
                <a:cs typeface="Calibri" panose="020F0502020204030204" pitchFamily="34" charset="0"/>
              </a:rPr>
              <a:t>–23)</a:t>
            </a:r>
            <a:r>
              <a:rPr lang="en-US" sz="2800" dirty="0"/>
              <a:t> </a:t>
            </a:r>
          </a:p>
          <a:p>
            <a:pPr lvl="2" eaLnBrk="1" hangingPunct="1">
              <a:lnSpc>
                <a:spcPct val="90000"/>
              </a:lnSpc>
              <a:defRPr/>
            </a:pPr>
            <a:r>
              <a:rPr lang="en-US" sz="2800" dirty="0"/>
              <a:t>Prophecies of the king (24</a:t>
            </a:r>
            <a:r>
              <a:rPr lang="en-US" sz="2800" dirty="0">
                <a:cs typeface="Calibri" panose="020F0502020204030204" pitchFamily="34" charset="0"/>
              </a:rPr>
              <a:t>–25)</a:t>
            </a:r>
            <a:endParaRPr lang="en-US" sz="2800" dirty="0"/>
          </a:p>
          <a:p>
            <a:pPr lvl="1" eaLnBrk="1" hangingPunct="1">
              <a:lnSpc>
                <a:spcPct val="90000"/>
              </a:lnSpc>
              <a:defRPr/>
            </a:pPr>
            <a:r>
              <a:rPr lang="en-US" dirty="0"/>
              <a:t>Passion of the king (26</a:t>
            </a:r>
            <a:r>
              <a:rPr lang="en-US" dirty="0">
                <a:cs typeface="Calibri" panose="020F0502020204030204" pitchFamily="34" charset="0"/>
              </a:rPr>
              <a:t>–27)</a:t>
            </a:r>
            <a:endParaRPr lang="en-US" dirty="0"/>
          </a:p>
          <a:p>
            <a:pPr marL="0" indent="0" eaLnBrk="1" hangingPunct="1">
              <a:lnSpc>
                <a:spcPct val="90000"/>
              </a:lnSpc>
              <a:buNone/>
              <a:defRPr/>
            </a:pPr>
            <a:r>
              <a:rPr lang="en-US" sz="2800" dirty="0"/>
              <a:t>Proof of the king (</a:t>
            </a:r>
            <a:r>
              <a:rPr lang="en-US" sz="2800" dirty="0">
                <a:cs typeface="Calibri" panose="020F0502020204030204" pitchFamily="34" charset="0"/>
              </a:rPr>
              <a:t>28)</a:t>
            </a:r>
          </a:p>
        </p:txBody>
      </p:sp>
    </p:spTree>
    <p:extLst>
      <p:ext uri="{BB962C8B-B14F-4D97-AF65-F5344CB8AC3E}">
        <p14:creationId xmlns:p14="http://schemas.microsoft.com/office/powerpoint/2010/main" val="1056996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t>Pedigree of the king (1</a:t>
            </a:r>
            <a:r>
              <a:rPr lang="en-US" sz="2800" dirty="0">
                <a:cs typeface="Calibri" panose="020F0502020204030204" pitchFamily="34" charset="0"/>
              </a:rPr>
              <a:t>–2)</a:t>
            </a:r>
            <a:endParaRPr lang="en-US" sz="2800" dirty="0"/>
          </a:p>
          <a:p>
            <a:pPr lvl="1" eaLnBrk="1" hangingPunct="1">
              <a:lnSpc>
                <a:spcPct val="90000"/>
              </a:lnSpc>
              <a:defRPr/>
            </a:pPr>
            <a:r>
              <a:rPr lang="en-US" dirty="0"/>
              <a:t>Preparation of the king (3</a:t>
            </a:r>
            <a:r>
              <a:rPr lang="en-US" dirty="0">
                <a:cs typeface="Calibri" panose="020F0502020204030204" pitchFamily="34" charset="0"/>
              </a:rPr>
              <a:t>–4)</a:t>
            </a:r>
            <a:endParaRPr lang="en-US" dirty="0"/>
          </a:p>
          <a:p>
            <a:pPr lvl="2" eaLnBrk="1" hangingPunct="1">
              <a:lnSpc>
                <a:spcPct val="90000"/>
              </a:lnSpc>
              <a:defRPr/>
            </a:pPr>
            <a:r>
              <a:rPr lang="en-US" sz="2800" dirty="0"/>
              <a:t>Pedagogy of the king (5</a:t>
            </a:r>
            <a:r>
              <a:rPr lang="en-US" sz="2800" dirty="0">
                <a:cs typeface="Calibri" panose="020F0502020204030204" pitchFamily="34" charset="0"/>
              </a:rPr>
              <a:t>–7)</a:t>
            </a:r>
            <a:endParaRPr lang="en-US" sz="2800" dirty="0"/>
          </a:p>
          <a:p>
            <a:pPr lvl="3" eaLnBrk="1" hangingPunct="1">
              <a:lnSpc>
                <a:spcPct val="90000"/>
              </a:lnSpc>
              <a:defRPr/>
            </a:pPr>
            <a:r>
              <a:rPr lang="en-US" sz="2800" dirty="0"/>
              <a:t>Power of the king (8</a:t>
            </a:r>
            <a:r>
              <a:rPr lang="en-US" sz="2800" dirty="0">
                <a:cs typeface="Calibri" panose="020F0502020204030204" pitchFamily="34" charset="0"/>
              </a:rPr>
              <a:t>–9)</a:t>
            </a:r>
          </a:p>
          <a:p>
            <a:pPr lvl="4" eaLnBrk="1" hangingPunct="1">
              <a:lnSpc>
                <a:spcPct val="90000"/>
              </a:lnSpc>
              <a:defRPr/>
            </a:pPr>
            <a:r>
              <a:rPr lang="en-US" sz="2800" dirty="0">
                <a:cs typeface="Calibri" panose="020F0502020204030204" pitchFamily="34" charset="0"/>
              </a:rPr>
              <a:t>Program of the king (10)</a:t>
            </a:r>
            <a:endParaRPr lang="en-US" sz="2800" dirty="0"/>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t>Preparation of the king’s disciples (13</a:t>
            </a:r>
            <a:r>
              <a:rPr lang="en-US" sz="2800" dirty="0">
                <a:cs typeface="Calibri" panose="020F0502020204030204" pitchFamily="34" charset="0"/>
              </a:rPr>
              <a:t>–20)</a:t>
            </a:r>
            <a:endParaRPr lang="en-US" sz="2800" dirty="0"/>
          </a:p>
          <a:p>
            <a:pPr lvl="3" eaLnBrk="1" hangingPunct="1">
              <a:lnSpc>
                <a:spcPct val="90000"/>
              </a:lnSpc>
              <a:defRPr/>
            </a:pPr>
            <a:r>
              <a:rPr lang="en-US" sz="2800" dirty="0"/>
              <a:t>Presentation &amp; rejection of the king (21</a:t>
            </a:r>
            <a:r>
              <a:rPr lang="en-US" sz="2800" dirty="0">
                <a:cs typeface="Calibri" panose="020F0502020204030204" pitchFamily="34" charset="0"/>
              </a:rPr>
              <a:t>–23)</a:t>
            </a:r>
            <a:r>
              <a:rPr lang="en-US" sz="2800" dirty="0"/>
              <a:t> </a:t>
            </a:r>
          </a:p>
          <a:p>
            <a:pPr lvl="2" eaLnBrk="1" hangingPunct="1">
              <a:lnSpc>
                <a:spcPct val="90000"/>
              </a:lnSpc>
              <a:defRPr/>
            </a:pPr>
            <a:r>
              <a:rPr lang="en-US" sz="2800" dirty="0"/>
              <a:t>Prophecies of the king (24</a:t>
            </a:r>
            <a:r>
              <a:rPr lang="en-US" sz="2800" dirty="0">
                <a:cs typeface="Calibri" panose="020F0502020204030204" pitchFamily="34" charset="0"/>
              </a:rPr>
              <a:t>–25)</a:t>
            </a:r>
            <a:endParaRPr lang="en-US" sz="2800" dirty="0"/>
          </a:p>
          <a:p>
            <a:pPr lvl="1" eaLnBrk="1" hangingPunct="1">
              <a:lnSpc>
                <a:spcPct val="90000"/>
              </a:lnSpc>
              <a:defRPr/>
            </a:pPr>
            <a:r>
              <a:rPr lang="en-US" dirty="0"/>
              <a:t>Passion of the king (26</a:t>
            </a:r>
            <a:r>
              <a:rPr lang="en-US" dirty="0">
                <a:cs typeface="Calibri" panose="020F0502020204030204" pitchFamily="34" charset="0"/>
              </a:rPr>
              <a:t>–27)</a:t>
            </a:r>
            <a:endParaRPr lang="en-US" dirty="0"/>
          </a:p>
          <a:p>
            <a:pPr marL="0" indent="0" eaLnBrk="1" hangingPunct="1">
              <a:lnSpc>
                <a:spcPct val="90000"/>
              </a:lnSpc>
              <a:buNone/>
              <a:defRPr/>
            </a:pPr>
            <a:r>
              <a:rPr lang="en-US" sz="2800" dirty="0"/>
              <a:t>Proof of the king (</a:t>
            </a:r>
            <a:r>
              <a:rPr lang="en-US" sz="2800" dirty="0">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509597" y="152400"/>
            <a:ext cx="8124806"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19:15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So they cried out, ‘Away with </a:t>
            </a:r>
            <a:r>
              <a:rPr lang="en-US" sz="3600" i="1" dirty="0">
                <a:latin typeface="Calibri" panose="020F0502020204030204" pitchFamily="34" charset="0"/>
                <a:cs typeface="Calibri" panose="020F0502020204030204" pitchFamily="34" charset="0"/>
              </a:rPr>
              <a:t>Him</a:t>
            </a:r>
            <a:r>
              <a:rPr lang="en-US" sz="3600" dirty="0">
                <a:latin typeface="Calibri" panose="020F0502020204030204" pitchFamily="34" charset="0"/>
                <a:cs typeface="Calibri" panose="020F0502020204030204" pitchFamily="34" charset="0"/>
              </a:rPr>
              <a:t>, away with </a:t>
            </a:r>
            <a:r>
              <a:rPr lang="en-US" sz="3600" i="1" dirty="0">
                <a:latin typeface="Calibri" panose="020F0502020204030204" pitchFamily="34" charset="0"/>
                <a:cs typeface="Calibri" panose="020F0502020204030204" pitchFamily="34" charset="0"/>
              </a:rPr>
              <a:t>Him</a:t>
            </a:r>
            <a:r>
              <a:rPr lang="en-US" sz="3600" dirty="0">
                <a:latin typeface="Calibri" panose="020F0502020204030204" pitchFamily="34" charset="0"/>
                <a:cs typeface="Calibri" panose="020F0502020204030204" pitchFamily="34" charset="0"/>
              </a:rPr>
              <a:t>, crucify Him!’ Pilate said to them, ‘Shall I crucify your King?’ The chief priests answered, ‘</a:t>
            </a:r>
            <a:r>
              <a:rPr lang="en-US" sz="3600" b="1" u="sng" dirty="0">
                <a:solidFill>
                  <a:srgbClr val="FFFFCC"/>
                </a:solidFill>
                <a:latin typeface="Calibri" panose="020F0502020204030204" pitchFamily="34" charset="0"/>
                <a:cs typeface="Calibri" panose="020F0502020204030204" pitchFamily="34" charset="0"/>
              </a:rPr>
              <a:t>We have no king but Caesar</a:t>
            </a:r>
            <a:r>
              <a:rPr lang="en-US" sz="3600" dirty="0">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7135" y="3200400"/>
            <a:ext cx="3569730" cy="1828800"/>
          </a:xfrm>
          <a:prstGeom prst="ellipse">
            <a:avLst/>
          </a:prstGeom>
          <a:ln>
            <a:noFill/>
          </a:ln>
          <a:effectLst>
            <a:softEdge rad="112500"/>
          </a:effectLst>
        </p:spPr>
      </p:pic>
    </p:spTree>
    <p:extLst>
      <p:ext uri="{BB962C8B-B14F-4D97-AF65-F5344CB8AC3E}">
        <p14:creationId xmlns:p14="http://schemas.microsoft.com/office/powerpoint/2010/main" val="3484944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004897" y="152400"/>
            <a:ext cx="7134206"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19:14 (NASB)</a:t>
            </a:r>
          </a:p>
          <a:p>
            <a:pPr algn="just">
              <a:spcBef>
                <a:spcPts val="600"/>
              </a:spcBef>
              <a:spcAft>
                <a:spcPts val="600"/>
              </a:spcAft>
            </a:pPr>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But his citizens hated him and sent a delegation after him, saying, ‘</a:t>
            </a:r>
            <a:r>
              <a:rPr lang="en-US" sz="3600" b="1" u="sng" dirty="0">
                <a:solidFill>
                  <a:srgbClr val="FFFFCC"/>
                </a:solidFill>
                <a:latin typeface="Calibri" panose="020F0502020204030204" pitchFamily="34" charset="0"/>
                <a:cs typeface="Calibri" panose="020F0502020204030204" pitchFamily="34" charset="0"/>
              </a:rPr>
              <a:t>We do not want this man to reign over us</a:t>
            </a:r>
            <a:r>
              <a:rPr lang="en-US" sz="3600" dirty="0">
                <a:latin typeface="Calibri" panose="020F0502020204030204" pitchFamily="34" charset="0"/>
                <a:cs typeface="Calibri" panose="020F0502020204030204" pitchFamily="34" charset="0"/>
              </a:rPr>
              <a: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4217" y="2667000"/>
            <a:ext cx="3235567" cy="2286000"/>
          </a:xfrm>
          <a:prstGeom prst="ellipse">
            <a:avLst/>
          </a:prstGeom>
          <a:ln>
            <a:noFill/>
          </a:ln>
          <a:effectLst>
            <a:softEdge rad="112500"/>
          </a:effectLst>
        </p:spPr>
      </p:pic>
    </p:spTree>
    <p:extLst>
      <p:ext uri="{BB962C8B-B14F-4D97-AF65-F5344CB8AC3E}">
        <p14:creationId xmlns:p14="http://schemas.microsoft.com/office/powerpoint/2010/main" val="3822460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004896" y="152400"/>
            <a:ext cx="7529503" cy="301621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8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1:11 (NASB)</a:t>
            </a:r>
          </a:p>
          <a:p>
            <a:pPr algn="just">
              <a:spcBef>
                <a:spcPts val="600"/>
              </a:spcBef>
              <a:spcAft>
                <a:spcPts val="600"/>
              </a:spcAft>
            </a:pPr>
            <a:r>
              <a:rPr lang="en-US" altLang="en-US" sz="4400" kern="0" dirty="0">
                <a:latin typeface="Calibri" panose="020F0502020204030204" pitchFamily="34" charset="0"/>
                <a:cs typeface="Calibri" panose="020F0502020204030204" pitchFamily="34" charset="0"/>
              </a:rPr>
              <a:t>“</a:t>
            </a:r>
            <a:r>
              <a:rPr lang="en-US" sz="4400" dirty="0">
                <a:latin typeface="Calibri" panose="020F0502020204030204" pitchFamily="34" charset="0"/>
                <a:cs typeface="Calibri" panose="020F0502020204030204" pitchFamily="34" charset="0"/>
              </a:rPr>
              <a:t>He came to His own, and those who were His own did not receive Him.’”</a:t>
            </a:r>
          </a:p>
        </p:txBody>
      </p:sp>
    </p:spTree>
    <p:extLst>
      <p:ext uri="{BB962C8B-B14F-4D97-AF65-F5344CB8AC3E}">
        <p14:creationId xmlns:p14="http://schemas.microsoft.com/office/powerpoint/2010/main" val="1060760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9:26 (NASB)</a:t>
            </a:r>
          </a:p>
          <a:p>
            <a:pPr algn="just">
              <a:spcBef>
                <a:spcPts val="600"/>
              </a:spcBef>
              <a:spcAft>
                <a:spcPts val="600"/>
              </a:spcAft>
            </a:pPr>
            <a:r>
              <a:rPr lang="en-US" altLang="en-US" sz="2800" kern="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So you are to know and discern </a:t>
            </a:r>
            <a:r>
              <a:rPr lang="en-US" sz="2800" i="1" dirty="0">
                <a:latin typeface="Calibri" panose="020F0502020204030204" pitchFamily="34" charset="0"/>
                <a:cs typeface="Calibri" panose="020F0502020204030204" pitchFamily="34" charset="0"/>
              </a:rPr>
              <a:t>that</a:t>
            </a:r>
            <a:r>
              <a:rPr lang="en-US" sz="2800" dirty="0">
                <a:latin typeface="Calibri" panose="020F0502020204030204" pitchFamily="34" charset="0"/>
                <a:cs typeface="Calibri" panose="020F0502020204030204" pitchFamily="34" charset="0"/>
              </a:rPr>
              <a:t> from the issuing of a decree to restore and rebuild Jerusalem until </a:t>
            </a:r>
            <a:r>
              <a:rPr lang="en-US" sz="2800" b="1" u="sng" dirty="0">
                <a:solidFill>
                  <a:srgbClr val="FFFFCC"/>
                </a:solidFill>
                <a:latin typeface="Calibri" panose="020F0502020204030204" pitchFamily="34" charset="0"/>
                <a:cs typeface="Calibri" panose="020F0502020204030204" pitchFamily="34" charset="0"/>
              </a:rPr>
              <a:t>Messiah the Prince</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there will be</a:t>
            </a:r>
            <a:r>
              <a:rPr lang="en-US" sz="2800" dirty="0">
                <a:latin typeface="Calibri" panose="020F0502020204030204" pitchFamily="34" charset="0"/>
                <a:cs typeface="Calibri" panose="020F0502020204030204" pitchFamily="34" charset="0"/>
              </a:rPr>
              <a:t> seven weeks and sixty-two weeks; it will be built again, with plaza and moat, even in times of distress. </a:t>
            </a:r>
            <a:r>
              <a:rPr lang="en-US" sz="2800" baseline="30000" dirty="0">
                <a:latin typeface="Calibri" panose="020F0502020204030204" pitchFamily="34" charset="0"/>
                <a:cs typeface="Calibri" panose="020F0502020204030204" pitchFamily="34" charset="0"/>
              </a:rPr>
              <a:t>26 </a:t>
            </a:r>
            <a:r>
              <a:rPr lang="en-US" sz="2800" dirty="0">
                <a:latin typeface="Calibri" panose="020F0502020204030204" pitchFamily="34" charset="0"/>
                <a:cs typeface="Calibri" panose="020F0502020204030204" pitchFamily="34" charset="0"/>
              </a:rPr>
              <a:t>Then after the sixty-two weeks </a:t>
            </a:r>
            <a:r>
              <a:rPr lang="en-US" sz="2800" b="1" u="sng" dirty="0">
                <a:solidFill>
                  <a:srgbClr val="FFFFCC"/>
                </a:solidFill>
                <a:latin typeface="Calibri" panose="020F0502020204030204" pitchFamily="34" charset="0"/>
                <a:cs typeface="Calibri" panose="020F0502020204030204" pitchFamily="34" charset="0"/>
              </a:rPr>
              <a:t>the Messiah will be cut off and have nothing</a:t>
            </a:r>
            <a:r>
              <a:rPr lang="en-US" sz="2800" dirty="0">
                <a:latin typeface="Calibri" panose="020F0502020204030204" pitchFamily="34" charset="0"/>
                <a:cs typeface="Calibri" panose="020F0502020204030204" pitchFamily="34" charset="0"/>
              </a:rPr>
              <a:t>, and the people of the prince who is to come will destroy the city and the sanctuary. And its end </a:t>
            </a:r>
            <a:r>
              <a:rPr lang="en-US" sz="2800" i="1" dirty="0">
                <a:latin typeface="Calibri" panose="020F0502020204030204" pitchFamily="34" charset="0"/>
                <a:cs typeface="Calibri" panose="020F0502020204030204" pitchFamily="34" charset="0"/>
              </a:rPr>
              <a:t>will come</a:t>
            </a:r>
            <a:r>
              <a:rPr lang="en-US" sz="2800" dirty="0">
                <a:latin typeface="Calibri" panose="020F0502020204030204" pitchFamily="34" charset="0"/>
                <a:cs typeface="Calibri" panose="020F0502020204030204" pitchFamily="34" charset="0"/>
              </a:rPr>
              <a:t> with a flood; even to the end there will be war; desolations are determined.’”</a:t>
            </a:r>
          </a:p>
        </p:txBody>
      </p:sp>
    </p:spTree>
    <p:extLst>
      <p:ext uri="{BB962C8B-B14F-4D97-AF65-F5344CB8AC3E}">
        <p14:creationId xmlns:p14="http://schemas.microsoft.com/office/powerpoint/2010/main" val="2141759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Calibri" panose="020F0502020204030204" pitchFamily="34"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Calibri" panose="020F0502020204030204" pitchFamily="34"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dirty="0">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3549834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Calibri" panose="020F0502020204030204" pitchFamily="34"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Calibri" panose="020F0502020204030204" pitchFamily="34"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b="1" i="1" u="sng" dirty="0">
                <a:solidFill>
                  <a:srgbClr val="FFFFCC"/>
                </a:solidFill>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744901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28:49-50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The </a:t>
            </a:r>
            <a:r>
              <a:rPr lang="en-US" sz="3600" cap="small" dirty="0">
                <a:latin typeface="Calibri" panose="020F0502020204030204" pitchFamily="34" charset="0"/>
                <a:cs typeface="Calibri" panose="020F0502020204030204" pitchFamily="34" charset="0"/>
              </a:rPr>
              <a:t>Lord</a:t>
            </a:r>
            <a:r>
              <a:rPr lang="en-US" sz="3600" dirty="0">
                <a:latin typeface="Calibri" panose="020F0502020204030204" pitchFamily="34" charset="0"/>
                <a:cs typeface="Calibri" panose="020F0502020204030204" pitchFamily="34" charset="0"/>
              </a:rPr>
              <a:t> will bring </a:t>
            </a:r>
            <a:r>
              <a:rPr lang="en-US" sz="3600" b="1" u="sng" dirty="0">
                <a:solidFill>
                  <a:srgbClr val="FFFFCC"/>
                </a:solidFill>
                <a:latin typeface="Calibri" panose="020F0502020204030204" pitchFamily="34" charset="0"/>
                <a:cs typeface="Calibri" panose="020F0502020204030204" pitchFamily="34" charset="0"/>
              </a:rPr>
              <a:t>a nation against you from afar</a:t>
            </a:r>
            <a:r>
              <a:rPr lang="en-US" sz="3600" dirty="0">
                <a:latin typeface="Calibri" panose="020F0502020204030204" pitchFamily="34" charset="0"/>
                <a:cs typeface="Calibri" panose="020F0502020204030204" pitchFamily="34" charset="0"/>
              </a:rPr>
              <a:t>, from the end of the earth, as the eagle swoops down, a nation whose language you shall not understand, </a:t>
            </a:r>
            <a:r>
              <a:rPr lang="en-US" sz="3600" baseline="30000" dirty="0">
                <a:latin typeface="Calibri" panose="020F0502020204030204" pitchFamily="34" charset="0"/>
                <a:cs typeface="Calibri" panose="020F0502020204030204" pitchFamily="34" charset="0"/>
              </a:rPr>
              <a:t>50 </a:t>
            </a:r>
            <a:r>
              <a:rPr lang="en-US" sz="3600" dirty="0">
                <a:latin typeface="Calibri" panose="020F0502020204030204" pitchFamily="34" charset="0"/>
                <a:cs typeface="Calibri" panose="020F0502020204030204" pitchFamily="34" charset="0"/>
              </a:rPr>
              <a:t>a nation of fierce countenance who will have no respect for the old, nor show favor to the young.”</a:t>
            </a:r>
          </a:p>
        </p:txBody>
      </p:sp>
    </p:spTree>
    <p:extLst>
      <p:ext uri="{BB962C8B-B14F-4D97-AF65-F5344CB8AC3E}">
        <p14:creationId xmlns:p14="http://schemas.microsoft.com/office/powerpoint/2010/main" val="1688369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304800"/>
            <a:ext cx="7772400" cy="1143000"/>
          </a:xfrm>
        </p:spPr>
        <p:txBody>
          <a:bodyPr/>
          <a:lstStyle/>
          <a:p>
            <a:pPr algn="ctr" eaLnBrk="1" hangingPunct="1"/>
            <a:r>
              <a:rPr lang="en-US" dirty="0"/>
              <a:t>Israel's Judgments</a:t>
            </a:r>
          </a:p>
        </p:txBody>
      </p:sp>
      <p:sp>
        <p:nvSpPr>
          <p:cNvPr id="32771" name="Rectangle 3"/>
          <p:cNvSpPr>
            <a:spLocks noGrp="1" noChangeArrowheads="1"/>
          </p:cNvSpPr>
          <p:nvPr>
            <p:ph type="body" idx="4294967295"/>
          </p:nvPr>
        </p:nvSpPr>
        <p:spPr>
          <a:xfrm>
            <a:off x="381000" y="1447800"/>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a:p>
            <a:pPr marL="457200" indent="-457200">
              <a:spcBef>
                <a:spcPts val="0"/>
              </a:spcBef>
              <a:spcAft>
                <a:spcPts val="2400"/>
              </a:spcAft>
              <a:defRPr/>
            </a:pPr>
            <a:r>
              <a:rPr lang="en-US" dirty="0">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593630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304800"/>
            <a:ext cx="7772400" cy="1143000"/>
          </a:xfrm>
        </p:spPr>
        <p:txBody>
          <a:bodyPr/>
          <a:lstStyle/>
          <a:p>
            <a:pPr algn="ctr" eaLnBrk="1" hangingPunct="1"/>
            <a:r>
              <a:rPr lang="en-US" dirty="0"/>
              <a:t>Israel's Judgments</a:t>
            </a:r>
          </a:p>
        </p:txBody>
      </p:sp>
      <p:sp>
        <p:nvSpPr>
          <p:cNvPr id="32771" name="Rectangle 3"/>
          <p:cNvSpPr>
            <a:spLocks noGrp="1" noChangeArrowheads="1"/>
          </p:cNvSpPr>
          <p:nvPr>
            <p:ph type="body" idx="4294967295"/>
          </p:nvPr>
        </p:nvSpPr>
        <p:spPr>
          <a:xfrm>
            <a:off x="381000" y="1447800"/>
            <a:ext cx="4648200" cy="4114800"/>
          </a:xfrm>
        </p:spPr>
        <p:txBody>
          <a:bodyPr/>
          <a:lstStyle/>
          <a:p>
            <a:pPr marL="457200" indent="-457200">
              <a:spcBef>
                <a:spcPts val="0"/>
              </a:spcBef>
              <a:spcAft>
                <a:spcPts val="2400"/>
              </a:spcAft>
              <a:defRPr/>
            </a:pPr>
            <a:r>
              <a:rPr lang="en-US" dirty="0">
                <a:effectLst/>
              </a:rPr>
              <a:t>Division of the kingdom in 931 B.C. (1 Kgs. 12)</a:t>
            </a:r>
          </a:p>
          <a:p>
            <a:pPr marL="457200" indent="-457200">
              <a:spcBef>
                <a:spcPts val="0"/>
              </a:spcBef>
              <a:spcAft>
                <a:spcPts val="2400"/>
              </a:spcAft>
              <a:defRPr/>
            </a:pPr>
            <a:r>
              <a:rPr lang="en-US" dirty="0">
                <a:effectLst/>
              </a:rPr>
              <a:t>Assyrian judgment in 722 B.C. (2 Kgs. 17)</a:t>
            </a:r>
          </a:p>
          <a:p>
            <a:pPr marL="457200" indent="-457200">
              <a:spcBef>
                <a:spcPts val="0"/>
              </a:spcBef>
              <a:spcAft>
                <a:spcPts val="2400"/>
              </a:spcAft>
              <a:defRPr/>
            </a:pPr>
            <a:r>
              <a:rPr lang="en-US" dirty="0">
                <a:effectLst/>
              </a:rPr>
              <a:t>Babylonian captivity in 586 B.C. (2 Kgs. 25) </a:t>
            </a:r>
          </a:p>
          <a:p>
            <a:pPr marL="457200" indent="-457200">
              <a:spcBef>
                <a:spcPts val="0"/>
              </a:spcBef>
              <a:spcAft>
                <a:spcPts val="2400"/>
              </a:spcAft>
              <a:defRPr/>
            </a:pPr>
            <a:r>
              <a:rPr lang="en-US" b="1" u="sng" dirty="0">
                <a:solidFill>
                  <a:srgbClr val="FFFFCC"/>
                </a:solidFill>
                <a:effectLst/>
              </a:rPr>
              <a:t>Roman judgment in A.D. 70 (Luke 19:41-44)</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999162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 9:26 (NASB)</a:t>
            </a:r>
          </a:p>
          <a:p>
            <a:pPr algn="just">
              <a:spcBef>
                <a:spcPts val="600"/>
              </a:spcBef>
              <a:spcAft>
                <a:spcPts val="600"/>
              </a:spcAft>
            </a:pPr>
            <a:r>
              <a:rPr lang="en-US" altLang="en-US" sz="2800" kern="0" dirty="0">
                <a:latin typeface="Calibri" panose="020F0502020204030204" pitchFamily="34" charset="0"/>
                <a:cs typeface="Calibri" panose="020F0502020204030204" pitchFamily="34" charset="0"/>
              </a:rPr>
              <a:t>“</a:t>
            </a:r>
            <a:r>
              <a:rPr lang="en-US" sz="2800" dirty="0">
                <a:latin typeface="Calibri" panose="020F0502020204030204" pitchFamily="34" charset="0"/>
                <a:cs typeface="Calibri" panose="020F0502020204030204" pitchFamily="34" charset="0"/>
              </a:rPr>
              <a:t>So you are to know and discern </a:t>
            </a:r>
            <a:r>
              <a:rPr lang="en-US" sz="2800" i="1" dirty="0">
                <a:latin typeface="Calibri" panose="020F0502020204030204" pitchFamily="34" charset="0"/>
                <a:cs typeface="Calibri" panose="020F0502020204030204" pitchFamily="34" charset="0"/>
              </a:rPr>
              <a:t>that</a:t>
            </a:r>
            <a:r>
              <a:rPr lang="en-US" sz="2800" dirty="0">
                <a:latin typeface="Calibri" panose="020F0502020204030204" pitchFamily="34" charset="0"/>
                <a:cs typeface="Calibri" panose="020F0502020204030204" pitchFamily="34" charset="0"/>
              </a:rPr>
              <a:t> from the issuing of a decree to restore and rebuild Jerusalem until Messiah the Prince </a:t>
            </a:r>
            <a:r>
              <a:rPr lang="en-US" sz="2800" i="1" dirty="0">
                <a:latin typeface="Calibri" panose="020F0502020204030204" pitchFamily="34" charset="0"/>
                <a:cs typeface="Calibri" panose="020F0502020204030204" pitchFamily="34" charset="0"/>
              </a:rPr>
              <a:t>there will be</a:t>
            </a:r>
            <a:r>
              <a:rPr lang="en-US" sz="2800" dirty="0">
                <a:latin typeface="Calibri" panose="020F0502020204030204" pitchFamily="34" charset="0"/>
                <a:cs typeface="Calibri" panose="020F0502020204030204" pitchFamily="34" charset="0"/>
              </a:rPr>
              <a:t> seven weeks and sixty-two weeks; it will be built again, with plaza and moat, even in times of distress. </a:t>
            </a:r>
            <a:r>
              <a:rPr lang="en-US" sz="2800" baseline="30000" dirty="0">
                <a:latin typeface="Calibri" panose="020F0502020204030204" pitchFamily="34" charset="0"/>
                <a:cs typeface="Calibri" panose="020F0502020204030204" pitchFamily="34" charset="0"/>
              </a:rPr>
              <a:t>26 </a:t>
            </a:r>
            <a:r>
              <a:rPr lang="en-US" sz="2800" dirty="0">
                <a:latin typeface="Calibri" panose="020F0502020204030204" pitchFamily="34" charset="0"/>
                <a:cs typeface="Calibri" panose="020F0502020204030204" pitchFamily="34" charset="0"/>
              </a:rPr>
              <a:t>Then after the sixty-two weeks the Messiah will be cut off and have nothing, and </a:t>
            </a:r>
            <a:r>
              <a:rPr lang="en-US" sz="2800" b="1" u="sng" dirty="0">
                <a:solidFill>
                  <a:srgbClr val="FFFFCC"/>
                </a:solidFill>
                <a:latin typeface="Calibri" panose="020F0502020204030204" pitchFamily="34" charset="0"/>
                <a:cs typeface="Calibri" panose="020F0502020204030204" pitchFamily="34" charset="0"/>
              </a:rPr>
              <a:t>the people of the prince who is to come will destroy the city and the sanctuary. And its end will come with a flood</a:t>
            </a:r>
            <a:r>
              <a:rPr lang="en-US" sz="2800" dirty="0">
                <a:latin typeface="Calibri" panose="020F0502020204030204" pitchFamily="34" charset="0"/>
                <a:cs typeface="Calibri" panose="020F0502020204030204" pitchFamily="34" charset="0"/>
              </a:rPr>
              <a:t>; even to the end there will be war; desolations are determined.’”</a:t>
            </a:r>
          </a:p>
        </p:txBody>
      </p:sp>
    </p:spTree>
    <p:extLst>
      <p:ext uri="{BB962C8B-B14F-4D97-AF65-F5344CB8AC3E}">
        <p14:creationId xmlns:p14="http://schemas.microsoft.com/office/powerpoint/2010/main" val="69768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b="1" u="sng" dirty="0">
                <a:solidFill>
                  <a:srgbClr val="FFFFCC"/>
                </a:solidFill>
              </a:rPr>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4079701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200" kern="0" dirty="0">
                <a:latin typeface="Calibri" panose="020F0502020204030204" pitchFamily="34" charset="0"/>
              </a:rPr>
              <a:t>“</a:t>
            </a:r>
            <a:r>
              <a:rPr lang="en-US" sz="3200" dirty="0">
                <a:latin typeface="Calibri" panose="020F0502020204030204" pitchFamily="34" charset="0"/>
              </a:rPr>
              <a:t>Therefore repent and return, so that your sins may be wiped away, in order that times of refreshing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send Jesus, the Christ appointed for you, </a:t>
            </a:r>
            <a:r>
              <a:rPr lang="en-US" sz="3200" baseline="30000" dirty="0">
                <a:latin typeface="Calibri" panose="020F0502020204030204" pitchFamily="34" charset="0"/>
              </a:rPr>
              <a:t>21 </a:t>
            </a:r>
            <a:r>
              <a:rPr lang="en-US" sz="3200" dirty="0">
                <a:latin typeface="Calibri" panose="020F0502020204030204" pitchFamily="34" charset="0"/>
              </a:rPr>
              <a:t>whom heaven must receive until </a:t>
            </a:r>
            <a:r>
              <a:rPr lang="en-US" sz="3200" i="1" dirty="0">
                <a:latin typeface="Calibri" panose="020F0502020204030204" pitchFamily="34" charset="0"/>
              </a:rPr>
              <a:t>the</a:t>
            </a:r>
            <a:r>
              <a:rPr lang="en-US" sz="3200" dirty="0">
                <a:latin typeface="Calibri" panose="020F0502020204030204" pitchFamily="34" charset="0"/>
              </a:rPr>
              <a:t> period of restoration of all things about which God spoke by the mouth of His holy prophets from ancient time.”</a:t>
            </a:r>
            <a:endParaRPr lang="en-US" altLang="en-US" sz="3200" kern="0" dirty="0">
              <a:latin typeface="Calibri" panose="020F0502020204030204" pitchFamily="34" charset="0"/>
            </a:endParaRPr>
          </a:p>
        </p:txBody>
      </p:sp>
    </p:spTree>
    <p:extLst>
      <p:ext uri="{BB962C8B-B14F-4D97-AF65-F5344CB8AC3E}">
        <p14:creationId xmlns:p14="http://schemas.microsoft.com/office/powerpoint/2010/main" val="53513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425524202"/>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2388293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200" kern="0" dirty="0">
                <a:latin typeface="Calibri" panose="020F0502020204030204" pitchFamily="34" charset="0"/>
              </a:rPr>
              <a:t>“</a:t>
            </a:r>
            <a:r>
              <a:rPr lang="en-US" sz="3200" dirty="0">
                <a:latin typeface="Calibri" panose="020F0502020204030204" pitchFamily="34" charset="0"/>
              </a:rPr>
              <a:t>Therefore </a:t>
            </a:r>
            <a:r>
              <a:rPr lang="en-US" sz="3200" b="1" u="sng" dirty="0">
                <a:solidFill>
                  <a:srgbClr val="FFFFCC"/>
                </a:solidFill>
                <a:latin typeface="Calibri" panose="020F0502020204030204" pitchFamily="34" charset="0"/>
              </a:rPr>
              <a:t>repent</a:t>
            </a:r>
            <a:r>
              <a:rPr lang="en-US" sz="3200" dirty="0">
                <a:latin typeface="Calibri" panose="020F0502020204030204" pitchFamily="34" charset="0"/>
              </a:rPr>
              <a:t> and return, so that your sins may be wiped away, in order that </a:t>
            </a:r>
            <a:r>
              <a:rPr lang="en-US" sz="3200" b="1" u="sng" dirty="0">
                <a:solidFill>
                  <a:srgbClr val="FFFFCC"/>
                </a:solidFill>
                <a:latin typeface="Calibri" panose="020F0502020204030204" pitchFamily="34" charset="0"/>
              </a:rPr>
              <a:t>times of refreshing</a:t>
            </a:r>
            <a:r>
              <a:rPr lang="en-US" sz="3200" dirty="0">
                <a:latin typeface="Calibri" panose="020F0502020204030204" pitchFamily="34" charset="0"/>
              </a:rPr>
              <a:t>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a:t>
            </a:r>
            <a:r>
              <a:rPr lang="en-US" sz="3200" b="1" u="sng" dirty="0">
                <a:solidFill>
                  <a:srgbClr val="FFFFCC"/>
                </a:solidFill>
                <a:latin typeface="Calibri" panose="020F0502020204030204" pitchFamily="34" charset="0"/>
              </a:rPr>
              <a:t>send 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a:t>
            </a:r>
            <a:r>
              <a:rPr lang="en-US" sz="3200" b="1" u="sng" dirty="0">
                <a:solidFill>
                  <a:srgbClr val="FFFFCC"/>
                </a:solidFill>
                <a:latin typeface="Calibri" panose="020F0502020204030204" pitchFamily="34" charset="0"/>
              </a:rPr>
              <a:t>restoration of all things</a:t>
            </a:r>
            <a:r>
              <a:rPr lang="en-US" sz="3200" dirty="0">
                <a:latin typeface="Calibri" panose="020F0502020204030204" pitchFamily="34" charset="0"/>
              </a:rPr>
              <a:t> about which God spoke by the mouth of His holy </a:t>
            </a:r>
            <a:r>
              <a:rPr lang="en-US" sz="3200" b="1" u="sng" dirty="0">
                <a:solidFill>
                  <a:srgbClr val="FFFFCC"/>
                </a:solidFill>
                <a:latin typeface="Calibri" panose="020F0502020204030204" pitchFamily="34" charset="0"/>
              </a:rPr>
              <a:t>prophets</a:t>
            </a:r>
            <a:r>
              <a:rPr lang="en-US" sz="3200" dirty="0">
                <a:latin typeface="Calibri" panose="020F0502020204030204" pitchFamily="34" charset="0"/>
              </a:rPr>
              <a:t> from ancient time.”</a:t>
            </a:r>
            <a:endParaRPr lang="en-US" altLang="en-US" sz="3200" kern="0" dirty="0">
              <a:latin typeface="Calibri" panose="020F0502020204030204" pitchFamily="34" charset="0"/>
            </a:endParaRPr>
          </a:p>
        </p:txBody>
      </p:sp>
    </p:spTree>
    <p:extLst>
      <p:ext uri="{BB962C8B-B14F-4D97-AF65-F5344CB8AC3E}">
        <p14:creationId xmlns:p14="http://schemas.microsoft.com/office/powerpoint/2010/main" val="2078878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1:6-7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So when they had come together, they were asking Him, saying, ‘Lord, is it at this time You are </a:t>
            </a:r>
            <a:r>
              <a:rPr lang="en-US" sz="3600" b="1" u="sng" dirty="0">
                <a:solidFill>
                  <a:srgbClr val="FFFFCC"/>
                </a:solidFill>
                <a:latin typeface="Calibri" panose="020F0502020204030204" pitchFamily="34" charset="0"/>
                <a:cs typeface="Calibri" panose="020F0502020204030204" pitchFamily="34" charset="0"/>
              </a:rPr>
              <a:t>restoring the kingdom</a:t>
            </a:r>
            <a:r>
              <a:rPr lang="en-US" sz="3600" dirty="0">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to Israel</a:t>
            </a:r>
            <a:r>
              <a:rPr lang="en-US" sz="36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7 </a:t>
            </a:r>
            <a:r>
              <a:rPr lang="en-US" sz="3600" dirty="0">
                <a:latin typeface="Calibri" panose="020F0502020204030204" pitchFamily="34" charset="0"/>
                <a:cs typeface="Calibri" panose="020F0502020204030204" pitchFamily="34" charset="0"/>
              </a:rPr>
              <a:t>He said to them, ‘It is not for you to know times or epochs which the Father has fixed by His own authority.’”</a:t>
            </a:r>
          </a:p>
        </p:txBody>
      </p:sp>
    </p:spTree>
    <p:extLst>
      <p:ext uri="{BB962C8B-B14F-4D97-AF65-F5344CB8AC3E}">
        <p14:creationId xmlns:p14="http://schemas.microsoft.com/office/powerpoint/2010/main" val="2384619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457200"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641076" y="4876800"/>
            <a:ext cx="1350524" cy="1828800"/>
          </a:xfrm>
        </p:spPr>
      </p:pic>
    </p:spTree>
    <p:extLst>
      <p:ext uri="{BB962C8B-B14F-4D97-AF65-F5344CB8AC3E}">
        <p14:creationId xmlns:p14="http://schemas.microsoft.com/office/powerpoint/2010/main" val="1065493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404812" y="990600"/>
            <a:ext cx="7672388" cy="5410200"/>
          </a:xfrm>
        </p:spPr>
        <p:txBody>
          <a:bodyPr/>
          <a:lstStyle/>
          <a:p>
            <a:pPr marL="514350" indent="-514350" eaLnBrk="1" hangingPunct="1">
              <a:spcBef>
                <a:spcPts val="0"/>
              </a:spcBef>
              <a:spcAft>
                <a:spcPts val="18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8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8"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3536783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76237" y="970961"/>
            <a:ext cx="7624763" cy="5734639"/>
          </a:xfrm>
        </p:spPr>
        <p:txBody>
          <a:bodyPr/>
          <a:lstStyle/>
          <a:p>
            <a:pPr marL="514350" indent="-514350" eaLnBrk="1" hangingPunct="1">
              <a:spcBef>
                <a:spcPts val="0"/>
              </a:spcBef>
              <a:spcAft>
                <a:spcPts val="1800"/>
              </a:spcAft>
              <a:buSzPct val="100000"/>
              <a:buAutoNum type="alphaLcPeriod"/>
              <a:defRPr/>
            </a:pPr>
            <a:r>
              <a:rPr lang="en-US" sz="3000" b="1" u="sng" dirty="0">
                <a:solidFill>
                  <a:srgbClr val="FFFFCC"/>
                </a:solidFill>
              </a:rPr>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341652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228600" y="152400"/>
            <a:ext cx="86868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600"/>
              </a:spcAft>
            </a:pP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9:6-7 (NASB)</a:t>
            </a:r>
          </a:p>
          <a:p>
            <a:pPr marL="0" marR="0" algn="just">
              <a:spcBef>
                <a:spcPts val="0"/>
              </a:spcBef>
              <a:spcAft>
                <a:spcPts val="1000"/>
              </a:spcAft>
            </a:pPr>
            <a:r>
              <a:rPr lang="en-US" sz="3000" baseline="30000" dirty="0">
                <a:latin typeface="Calibri" panose="020F0502020204030204" pitchFamily="34" charset="0"/>
              </a:rPr>
              <a:t>6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571500" y="152400"/>
            <a:ext cx="8001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1:32-33 (NASB)</a:t>
            </a:r>
          </a:p>
          <a:p>
            <a:pPr marL="0" marR="0" algn="just">
              <a:spcBef>
                <a:spcPts val="0"/>
              </a:spcBef>
              <a:spcAft>
                <a:spcPts val="1000"/>
              </a:spcAft>
            </a:pPr>
            <a:r>
              <a:rPr lang="en-US" sz="3600" dirty="0">
                <a:latin typeface="Calibri" panose="020F0502020204030204" pitchFamily="34" charset="0"/>
                <a:cs typeface="Calibri" panose="020F0502020204030204" pitchFamily="34" charset="0"/>
              </a:rPr>
              <a:t>Most High; and the Lord God will give Him the throne of His father David; and He will reign over the house of Jacob forever, and His kingdom will have no end.</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2865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5" name="Subtitle 3"/>
          <p:cNvSpPr txBox="1">
            <a:spLocks/>
          </p:cNvSpPr>
          <p:nvPr/>
        </p:nvSpPr>
        <p:spPr bwMode="auto">
          <a:xfrm>
            <a:off x="228600" y="152401"/>
            <a:ext cx="8686800" cy="6476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b="1" dirty="0">
                <a:solidFill>
                  <a:schemeClr val="tx2"/>
                </a:solidFill>
                <a:effectLst>
                  <a:outerShdw blurRad="38100" dist="38100" dir="2700000" algn="tl">
                    <a:srgbClr val="000000">
                      <a:alpha val="43137"/>
                    </a:srgbClr>
                  </a:outerShdw>
                </a:effectLst>
                <a:ea typeface="+mj-ea"/>
                <a:cs typeface="Calibri" panose="020F0502020204030204" pitchFamily="34" charset="0"/>
              </a:rPr>
              <a:t>Deuteronomy 17:15 </a:t>
            </a:r>
          </a:p>
          <a:p>
            <a:pPr marL="0" lvl="0" indent="0" algn="just" eaLnBrk="1" hangingPunct="1">
              <a:spcBef>
                <a:spcPct val="0"/>
              </a:spcBef>
              <a:spcAft>
                <a:spcPts val="1200"/>
              </a:spcAft>
              <a:buClrTx/>
              <a:buSzTx/>
              <a:buNone/>
            </a:pPr>
            <a:r>
              <a:rPr lang="en-US" sz="3600" dirty="0">
                <a:solidFill>
                  <a:srgbClr val="FFFFFF"/>
                </a:solidFill>
                <a:effectLst/>
                <a:cs typeface="Arial" charset="0"/>
              </a:rPr>
              <a:t>“</a:t>
            </a:r>
            <a:r>
              <a:rPr lang="en-US" sz="3600" b="1" u="sng" dirty="0">
                <a:solidFill>
                  <a:srgbClr val="FFFFCC"/>
                </a:solidFill>
                <a:effectLst/>
                <a:cs typeface="Arial" charset="0"/>
              </a:rPr>
              <a:t>you shall surely set a king over you whom the </a:t>
            </a:r>
            <a:r>
              <a:rPr lang="en-US" sz="3600" b="1" u="sng" cap="small" dirty="0">
                <a:solidFill>
                  <a:srgbClr val="FFFFCC"/>
                </a:solidFill>
                <a:effectLst/>
                <a:cs typeface="Arial" charset="0"/>
              </a:rPr>
              <a:t>Lord</a:t>
            </a:r>
            <a:r>
              <a:rPr lang="en-US" sz="3600" b="1" u="sng" dirty="0">
                <a:solidFill>
                  <a:srgbClr val="FFFFCC"/>
                </a:solidFill>
                <a:effectLst/>
                <a:cs typeface="Arial" charset="0"/>
              </a:rPr>
              <a:t> your God chooses</a:t>
            </a:r>
            <a:r>
              <a:rPr lang="en-US" sz="3600" dirty="0">
                <a:solidFill>
                  <a:srgbClr val="FFFFFF"/>
                </a:solidFill>
                <a:effectLst/>
                <a:cs typeface="Arial" charset="0"/>
              </a:rPr>
              <a:t>, </a:t>
            </a:r>
            <a:r>
              <a:rPr lang="en-US" sz="3600" i="1" dirty="0">
                <a:solidFill>
                  <a:srgbClr val="FFFFFF"/>
                </a:solidFill>
                <a:effectLst/>
                <a:cs typeface="Arial" charset="0"/>
              </a:rPr>
              <a:t>one</a:t>
            </a:r>
            <a:r>
              <a:rPr lang="en-US" sz="3600" dirty="0">
                <a:solidFill>
                  <a:srgbClr val="FFFFFF"/>
                </a:solidFill>
                <a:effectLst/>
                <a:cs typeface="Arial" charset="0"/>
              </a:rPr>
              <a:t> from among your countrymen you shall set as king over yourselves; you may not put a foreigner over yourselves who is not your countryman.</a:t>
            </a:r>
            <a:r>
              <a:rPr lang="en-US" altLang="en-US" sz="3600" dirty="0">
                <a:solidFill>
                  <a:srgbClr val="FFFFFF"/>
                </a:solidFill>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6705600" y="3657600"/>
            <a:ext cx="2047875" cy="1371600"/>
          </a:xfrm>
          <a:prstGeom prst="rect">
            <a:avLst/>
          </a:prstGeom>
          <a:noFill/>
          <a:ln w="9525">
            <a:noFill/>
            <a:miter lim="800000"/>
            <a:headEnd/>
            <a:tailEnd/>
          </a:ln>
        </p:spPr>
      </p:pic>
    </p:spTree>
    <p:extLst>
      <p:ext uri="{BB962C8B-B14F-4D97-AF65-F5344CB8AC3E}">
        <p14:creationId xmlns:p14="http://schemas.microsoft.com/office/powerpoint/2010/main" val="888664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Therefore repent and return, so that your sins may be wiped away, in order that times of refreshing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send </a:t>
            </a:r>
            <a:r>
              <a:rPr lang="en-US" sz="3200" b="1" u="sng" dirty="0">
                <a:solidFill>
                  <a:srgbClr val="FFFFCC"/>
                </a:solidFill>
                <a:latin typeface="Calibri" panose="020F0502020204030204" pitchFamily="34" charset="0"/>
              </a:rPr>
              <a:t>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restoration of all things about which God spoke by the mouth of His holy prophets from ancient time.</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40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762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b="1" u="sng" dirty="0">
                <a:solidFill>
                  <a:srgbClr val="FFFFCC"/>
                </a:solidFill>
              </a:rPr>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3879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735140254"/>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768955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457200" y="152400"/>
            <a:ext cx="82296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21:43 (NASB)</a:t>
            </a:r>
          </a:p>
          <a:p>
            <a:pPr marL="0" marR="0" algn="just">
              <a:spcBef>
                <a:spcPts val="0"/>
              </a:spcBef>
              <a:spcAft>
                <a:spcPts val="1000"/>
              </a:spcAft>
            </a:pPr>
            <a:r>
              <a:rPr lang="en-US" sz="3600"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“Therefore I say to you, </a:t>
            </a:r>
            <a:r>
              <a:rPr lang="en-US" sz="3600" b="1" u="sng" dirty="0">
                <a:solidFill>
                  <a:srgbClr val="FFFFCC"/>
                </a:solidFill>
                <a:latin typeface="Calibri" panose="020F0502020204030204" pitchFamily="34" charset="0"/>
                <a:cs typeface="Calibri" panose="020F0502020204030204" pitchFamily="34" charset="0"/>
              </a:rPr>
              <a:t>the kingdom of God will be taken away from you</a:t>
            </a:r>
            <a:r>
              <a:rPr lang="en-US" sz="3600" dirty="0">
                <a:latin typeface="Calibri" panose="020F0502020204030204" pitchFamily="34" charset="0"/>
                <a:cs typeface="Calibri" panose="020F0502020204030204" pitchFamily="34" charset="0"/>
              </a:rPr>
              <a:t> and given to a people, producing the fruit of it.”</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22241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762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b="1" u="sng" dirty="0">
                <a:solidFill>
                  <a:srgbClr val="FFFFCC"/>
                </a:solidFill>
              </a:rPr>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27644121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1985856983"/>
              </p:ext>
            </p:extLst>
          </p:nvPr>
        </p:nvGraphicFramePr>
        <p:xfrm>
          <a:off x="152400" y="525560"/>
          <a:ext cx="8839200" cy="5821923"/>
        </p:xfrm>
        <a:graphic>
          <a:graphicData uri="http://schemas.openxmlformats.org/drawingml/2006/table">
            <a:tbl>
              <a:tblPr>
                <a:tableStyleId>{D7AC3CCA-C797-4891-BE02-D94E43425B78}</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6860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036639">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(Rev 6)</a:t>
                      </a:r>
                      <a:endParaRPr kumimoji="0" lang="en-US" sz="32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False Christ</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24:5</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6:2</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1"/>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6:3-4</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2"/>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6:5-6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3"/>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6:7-8</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4"/>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24:9-13</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6:9-11</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5"/>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6:12-17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6"/>
                  </a:ext>
                </a:extLst>
              </a:tr>
              <a:tr h="579153">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24:14</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7:1-9</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78190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762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b="1" u="sng" dirty="0">
                <a:solidFill>
                  <a:srgbClr val="FFFFCC"/>
                </a:solidFill>
              </a:rPr>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2950131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342900" y="152400"/>
            <a:ext cx="84582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28:30-31 (NASB)</a:t>
            </a:r>
          </a:p>
          <a:p>
            <a:pPr marL="0" marR="0" algn="just">
              <a:spcBef>
                <a:spcPts val="0"/>
              </a:spcBef>
              <a:spcAft>
                <a:spcPts val="1000"/>
              </a:spcAft>
            </a:pPr>
            <a:r>
              <a:rPr lang="en-US" sz="3600"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“And he stayed two full years in his own rented quarters and was welcoming all who came to him, </a:t>
            </a:r>
            <a:r>
              <a:rPr lang="en-US" sz="3600" baseline="30000" dirty="0">
                <a:latin typeface="Calibri" panose="020F0502020204030204" pitchFamily="34" charset="0"/>
                <a:cs typeface="Calibri" panose="020F0502020204030204" pitchFamily="34" charset="0"/>
              </a:rPr>
              <a:t>31 </a:t>
            </a:r>
            <a:r>
              <a:rPr lang="en-US" sz="3600" b="1" u="sng" dirty="0">
                <a:solidFill>
                  <a:srgbClr val="FFFFCC"/>
                </a:solidFill>
                <a:latin typeface="Calibri" panose="020F0502020204030204" pitchFamily="34" charset="0"/>
                <a:cs typeface="Calibri" panose="020F0502020204030204" pitchFamily="34" charset="0"/>
              </a:rPr>
              <a:t>preaching the kingdom of God</a:t>
            </a:r>
            <a:r>
              <a:rPr lang="en-US" sz="3600" dirty="0">
                <a:latin typeface="Calibri" panose="020F0502020204030204" pitchFamily="34" charset="0"/>
                <a:cs typeface="Calibri" panose="020F0502020204030204" pitchFamily="34" charset="0"/>
              </a:rPr>
              <a:t> and teaching concerning the Lord Jesus Christ with all openness, unhindered.”</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24789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762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b="1" u="sng" dirty="0">
                <a:solidFill>
                  <a:srgbClr val="FFFFCC"/>
                </a:solidFill>
              </a:rPr>
              <a:t>Expression “repent for the kingdom of heaven is at hand” is absent from Acts</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40797827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2602899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38554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Now in those days John the Baptist came, preaching in the wilderness of Judea, saying,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p>
        </p:txBody>
      </p:sp>
    </p:spTree>
    <p:extLst>
      <p:ext uri="{BB962C8B-B14F-4D97-AF65-F5344CB8AC3E}">
        <p14:creationId xmlns:p14="http://schemas.microsoft.com/office/powerpoint/2010/main" val="14034211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276998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 (NASB)</a:t>
            </a:r>
          </a:p>
          <a:p>
            <a:pPr algn="just">
              <a:spcBef>
                <a:spcPts val="600"/>
              </a:spcBef>
              <a:spcAft>
                <a:spcPts val="600"/>
              </a:spcAft>
            </a:pPr>
            <a:r>
              <a:rPr lang="en-US" altLang="en-US" sz="4000" kern="0" dirty="0">
                <a:latin typeface="Calibri" panose="020F0502020204030204" pitchFamily="34" charset="0"/>
              </a:rPr>
              <a:t>“</a:t>
            </a:r>
            <a:r>
              <a:rPr lang="en-US" sz="4000" dirty="0">
                <a:latin typeface="Calibri" panose="020F0502020204030204" pitchFamily="34" charset="0"/>
              </a:rPr>
              <a:t>From that time Jesus began to preach and say, ‘</a:t>
            </a:r>
            <a:r>
              <a:rPr lang="en-US" sz="4000" b="1" u="sng" dirty="0">
                <a:solidFill>
                  <a:srgbClr val="FFFFCC"/>
                </a:solidFill>
                <a:latin typeface="Calibri" panose="020F0502020204030204" pitchFamily="34" charset="0"/>
              </a:rPr>
              <a:t>Repent, for the kingdom of heaven is at hand</a:t>
            </a:r>
            <a:r>
              <a:rPr lang="en-US" sz="4000" dirty="0">
                <a:latin typeface="Calibri" panose="020F0502020204030204" pitchFamily="34" charset="0"/>
              </a:rPr>
              <a:t>.’”</a:t>
            </a:r>
            <a:endParaRPr lang="en-US" altLang="en-US" sz="4000" kern="0" dirty="0">
              <a:latin typeface="Calibri" panose="020F0502020204030204" pitchFamily="34" charset="0"/>
            </a:endParaRPr>
          </a:p>
        </p:txBody>
      </p:sp>
    </p:spTree>
    <p:extLst>
      <p:ext uri="{BB962C8B-B14F-4D97-AF65-F5344CB8AC3E}">
        <p14:creationId xmlns:p14="http://schemas.microsoft.com/office/powerpoint/2010/main" val="1863519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73975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These twelve Jesus sent out after instructing them: “Do not go in </a:t>
            </a:r>
            <a:r>
              <a:rPr lang="en-US" sz="3600" i="1" dirty="0">
                <a:latin typeface="Calibri" panose="020F0502020204030204" pitchFamily="34" charset="0"/>
              </a:rPr>
              <a:t>the</a:t>
            </a:r>
            <a:r>
              <a:rPr lang="en-US" sz="3600" dirty="0">
                <a:latin typeface="Calibri" panose="020F0502020204030204" pitchFamily="34" charset="0"/>
              </a:rPr>
              <a:t> way of </a:t>
            </a:r>
            <a:r>
              <a:rPr lang="en-US" sz="3600" i="1" dirty="0">
                <a:latin typeface="Calibri" panose="020F0502020204030204" pitchFamily="34" charset="0"/>
              </a:rPr>
              <a:t>the</a:t>
            </a:r>
            <a:r>
              <a:rPr lang="en-US" sz="3600" dirty="0">
                <a:latin typeface="Calibri" panose="020F0502020204030204" pitchFamily="34" charset="0"/>
              </a:rPr>
              <a:t> Gentiles, and do not enter </a:t>
            </a:r>
            <a:r>
              <a:rPr lang="en-US" sz="3600" i="1" dirty="0">
                <a:latin typeface="Calibri" panose="020F0502020204030204" pitchFamily="34" charset="0"/>
              </a:rPr>
              <a:t>any</a:t>
            </a:r>
            <a:r>
              <a:rPr lang="en-US" sz="3600" dirty="0">
                <a:latin typeface="Calibri" panose="020F0502020204030204" pitchFamily="34" charset="0"/>
              </a:rPr>
              <a:t> city of the Samaritans; </a:t>
            </a:r>
            <a:r>
              <a:rPr lang="en-US" sz="3600" baseline="30000" dirty="0">
                <a:latin typeface="Calibri" panose="020F0502020204030204" pitchFamily="34" charset="0"/>
              </a:rPr>
              <a:t>6 </a:t>
            </a:r>
            <a:r>
              <a:rPr lang="en-US" sz="3600" dirty="0">
                <a:latin typeface="Calibri" panose="020F0502020204030204" pitchFamily="34" charset="0"/>
              </a:rPr>
              <a:t>but rather go to the lost sheep of the house of Israel. </a:t>
            </a:r>
            <a:r>
              <a:rPr lang="en-US" sz="3600" baseline="30000" dirty="0">
                <a:latin typeface="Calibri" panose="020F0502020204030204" pitchFamily="34" charset="0"/>
              </a:rPr>
              <a:t>7 </a:t>
            </a:r>
            <a:r>
              <a:rPr lang="en-US" sz="3600" dirty="0">
                <a:latin typeface="Calibri" panose="020F0502020204030204" pitchFamily="34" charset="0"/>
              </a:rPr>
              <a:t>And as you go, preach, saying, ‘</a:t>
            </a:r>
            <a:r>
              <a:rPr lang="en-US" sz="3600" b="1" u="sng" dirty="0">
                <a:solidFill>
                  <a:srgbClr val="FFFFCC"/>
                </a:solidFill>
                <a:latin typeface="Calibri" panose="020F0502020204030204" pitchFamily="34" charset="0"/>
              </a:rPr>
              <a:t>The kingdom of heaven is at hand</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422721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195033159"/>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468760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Luke 10:1, 9 (NASB)</a:t>
            </a:r>
          </a:p>
          <a:p>
            <a:pPr algn="just">
              <a:spcBef>
                <a:spcPts val="600"/>
              </a:spcBef>
              <a:spcAft>
                <a:spcPts val="600"/>
              </a:spcAft>
            </a:pPr>
            <a:r>
              <a:rPr lang="en-US" altLang="en-US" sz="3600" kern="0" dirty="0">
                <a:latin typeface="Calibri" panose="020F0502020204030204" pitchFamily="34" charset="0"/>
              </a:rPr>
              <a:t>“</a:t>
            </a:r>
            <a:r>
              <a:rPr lang="en-US" sz="3600" dirty="0">
                <a:latin typeface="Calibri" panose="020F0502020204030204" pitchFamily="34" charset="0"/>
              </a:rPr>
              <a:t>Now after this the Lord appointed seventy others, and sent them in pairs ahead of Him to every city and place where He Himself was going to come…and heal those in it who are sick, and say to them, ‘</a:t>
            </a:r>
            <a:r>
              <a:rPr lang="en-US" sz="3600" b="1" u="sng" dirty="0">
                <a:solidFill>
                  <a:srgbClr val="FFFFCC"/>
                </a:solidFill>
                <a:latin typeface="Calibri" panose="020F0502020204030204" pitchFamily="34" charset="0"/>
              </a:rPr>
              <a:t>The kingdom of God has come near to you</a:t>
            </a:r>
            <a:r>
              <a:rPr lang="en-US" sz="3600" dirty="0">
                <a:latin typeface="Calibri" panose="020F0502020204030204" pitchFamily="34" charset="0"/>
              </a:rPr>
              <a:t>.’”</a:t>
            </a:r>
            <a:endParaRPr lang="en-US" altLang="en-US" sz="3600" kern="0" dirty="0">
              <a:latin typeface="Calibri" panose="020F0502020204030204" pitchFamily="34" charset="0"/>
            </a:endParaRPr>
          </a:p>
        </p:txBody>
      </p:sp>
    </p:spTree>
    <p:extLst>
      <p:ext uri="{BB962C8B-B14F-4D97-AF65-F5344CB8AC3E}">
        <p14:creationId xmlns:p14="http://schemas.microsoft.com/office/powerpoint/2010/main" val="2743189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404812" y="990600"/>
            <a:ext cx="7672388" cy="5410200"/>
          </a:xfrm>
        </p:spPr>
        <p:txBody>
          <a:bodyPr/>
          <a:lstStyle/>
          <a:p>
            <a:pPr marL="514350" indent="-514350" eaLnBrk="1" hangingPunct="1">
              <a:spcBef>
                <a:spcPts val="0"/>
              </a:spcBef>
              <a:spcAft>
                <a:spcPts val="1800"/>
              </a:spcAft>
              <a:buSzPct val="100000"/>
              <a:buFont typeface="+mj-lt"/>
              <a:buAutoNum type="alphaLcPeriod" startAt="6"/>
              <a:defRPr/>
            </a:pPr>
            <a:r>
              <a:rPr lang="en-US" sz="3000" b="1" u="sng" dirty="0">
                <a:solidFill>
                  <a:srgbClr val="FFFFCC"/>
                </a:solidFill>
              </a:rPr>
              <a:t>Co-mingling of kingdom truth with Church Age truth</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8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8"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1521901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36354"/>
            <a:ext cx="7772400" cy="1006646"/>
          </a:xfrm>
        </p:spPr>
        <p:txBody>
          <a:bodyPr/>
          <a:lstStyle/>
          <a:p>
            <a:pPr algn="ctr" eaLnBrk="1" hangingPunct="1"/>
            <a:r>
              <a:rPr lang="en-US" sz="3600" dirty="0"/>
              <a:t>Origin of the Universal Church</a:t>
            </a:r>
          </a:p>
        </p:txBody>
      </p:sp>
      <p:sp>
        <p:nvSpPr>
          <p:cNvPr id="8195" name="Rectangle 3"/>
          <p:cNvSpPr>
            <a:spLocks noGrp="1" noChangeArrowheads="1"/>
          </p:cNvSpPr>
          <p:nvPr>
            <p:ph type="body" idx="1"/>
          </p:nvPr>
        </p:nvSpPr>
        <p:spPr>
          <a:xfrm>
            <a:off x="180474" y="1143000"/>
            <a:ext cx="8963526" cy="5534526"/>
          </a:xfrm>
        </p:spPr>
        <p:txBody>
          <a:bodyPr/>
          <a:lstStyle/>
          <a:p>
            <a:pPr marL="349250" indent="-349250">
              <a:spcBef>
                <a:spcPts val="0"/>
              </a:spcBef>
              <a:spcAft>
                <a:spcPts val="900"/>
              </a:spcAft>
              <a:buClr>
                <a:srgbClr val="66FFFF"/>
              </a:buClr>
              <a:defRPr/>
            </a:pPr>
            <a:r>
              <a:rPr lang="en-US" sz="2800" dirty="0"/>
              <a:t>Matt 16:18 – future tense</a:t>
            </a:r>
          </a:p>
          <a:p>
            <a:pPr marL="349250" indent="-349250">
              <a:spcBef>
                <a:spcPts val="0"/>
              </a:spcBef>
              <a:spcAft>
                <a:spcPts val="900"/>
              </a:spcAft>
              <a:buClr>
                <a:srgbClr val="66FFFF"/>
              </a:buClr>
              <a:defRPr/>
            </a:pPr>
            <a:r>
              <a:rPr lang="en-US" sz="2800" dirty="0" err="1"/>
              <a:t>Eph</a:t>
            </a:r>
            <a:r>
              <a:rPr lang="en-US" sz="2800" dirty="0"/>
              <a:t> 2:14-15; 3:9; Rom 16:25-26; Col 1:26-27 – mystery</a:t>
            </a:r>
          </a:p>
          <a:p>
            <a:pPr marL="349250" indent="-349250">
              <a:spcBef>
                <a:spcPts val="0"/>
              </a:spcBef>
              <a:spcAft>
                <a:spcPts val="900"/>
              </a:spcAft>
              <a:buClr>
                <a:srgbClr val="66FFFF"/>
              </a:buClr>
              <a:defRPr/>
            </a:pPr>
            <a:r>
              <a:rPr lang="en-US" sz="2800" dirty="0" err="1"/>
              <a:t>Eph</a:t>
            </a:r>
            <a:r>
              <a:rPr lang="en-US" sz="2800" dirty="0"/>
              <a:t> 1:20-22 – Christ’s headship over church after Ascension </a:t>
            </a:r>
          </a:p>
          <a:p>
            <a:pPr marL="349250" indent="-349250">
              <a:spcBef>
                <a:spcPts val="0"/>
              </a:spcBef>
              <a:spcAft>
                <a:spcPts val="900"/>
              </a:spcAft>
              <a:buClr>
                <a:srgbClr val="66FFFF"/>
              </a:buClr>
              <a:defRPr/>
            </a:pPr>
            <a:r>
              <a:rPr lang="en-US" sz="2800" dirty="0" err="1"/>
              <a:t>Eph</a:t>
            </a:r>
            <a:r>
              <a:rPr lang="en-US" sz="2800" dirty="0"/>
              <a:t> 4:7-11 – spiritual gifts after Ascension</a:t>
            </a:r>
          </a:p>
          <a:p>
            <a:pPr marL="349250" indent="-349250">
              <a:spcBef>
                <a:spcPts val="0"/>
              </a:spcBef>
              <a:spcAft>
                <a:spcPts val="900"/>
              </a:spcAft>
              <a:buClr>
                <a:srgbClr val="66FFFF"/>
              </a:buClr>
              <a:defRPr/>
            </a:pPr>
            <a:r>
              <a:rPr lang="en-US" sz="2800" dirty="0"/>
              <a:t>1 Cor. 12:13 – Spirit’s baptizing ministry</a:t>
            </a:r>
          </a:p>
          <a:p>
            <a:pPr marL="806450" lvl="1" indent="-457200" eaLnBrk="1" hangingPunct="1">
              <a:spcBef>
                <a:spcPts val="0"/>
              </a:spcBef>
              <a:spcAft>
                <a:spcPts val="900"/>
              </a:spcAft>
              <a:buClr>
                <a:srgbClr val="FF99FF"/>
              </a:buClr>
              <a:defRPr/>
            </a:pPr>
            <a:r>
              <a:rPr lang="en-US" sz="2800" dirty="0"/>
              <a:t>Acts 1:5 – above to begin after Ascension</a:t>
            </a:r>
          </a:p>
          <a:p>
            <a:pPr marL="806450" lvl="1" indent="-457200" eaLnBrk="1" hangingPunct="1">
              <a:spcBef>
                <a:spcPts val="0"/>
              </a:spcBef>
              <a:spcAft>
                <a:spcPts val="900"/>
              </a:spcAft>
              <a:buClr>
                <a:srgbClr val="FF99FF"/>
              </a:buClr>
              <a:defRPr/>
            </a:pPr>
            <a:r>
              <a:rPr lang="en-US" sz="2800" dirty="0"/>
              <a:t>Acts 11:15-16 – above began in the past</a:t>
            </a:r>
          </a:p>
          <a:p>
            <a:pPr marL="806450" lvl="1" indent="-457200" eaLnBrk="1" hangingPunct="1">
              <a:spcBef>
                <a:spcPts val="0"/>
              </a:spcBef>
              <a:spcAft>
                <a:spcPts val="900"/>
              </a:spcAft>
              <a:buClr>
                <a:srgbClr val="FF99FF"/>
              </a:buClr>
              <a:defRPr/>
            </a:pPr>
            <a:r>
              <a:rPr lang="en-US" sz="2800" dirty="0"/>
              <a:t>Acts 2 – only place for beginning of Spirit’s baptizing ministry</a:t>
            </a:r>
          </a:p>
        </p:txBody>
      </p:sp>
    </p:spTree>
    <p:extLst>
      <p:ext uri="{BB962C8B-B14F-4D97-AF65-F5344CB8AC3E}">
        <p14:creationId xmlns:p14="http://schemas.microsoft.com/office/powerpoint/2010/main" val="278266076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404812" y="990600"/>
            <a:ext cx="7672388" cy="5410200"/>
          </a:xfrm>
        </p:spPr>
        <p:txBody>
          <a:bodyPr/>
          <a:lstStyle/>
          <a:p>
            <a:pPr marL="514350" indent="-514350" eaLnBrk="1" hangingPunct="1">
              <a:spcBef>
                <a:spcPts val="0"/>
              </a:spcBef>
              <a:spcAft>
                <a:spcPts val="18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800"/>
              </a:spcAft>
              <a:buSzPct val="100000"/>
              <a:buFont typeface="Wingdings" pitchFamily="2" charset="2"/>
              <a:buAutoNum type="alphaLcPeriod" startAt="6"/>
              <a:defRPr/>
            </a:pPr>
            <a:r>
              <a:rPr lang="en-US" sz="3000" b="1" u="sng" dirty="0">
                <a:solidFill>
                  <a:srgbClr val="FFFFCC"/>
                </a:solidFill>
              </a:rPr>
              <a:t>The timing of the kingdom has already been fixed by the Father’s authority (Acts 1:6-7)</a:t>
            </a:r>
          </a:p>
          <a:p>
            <a:pPr marL="514350" indent="-514350" eaLnBrk="1" hangingPunct="1">
              <a:spcBef>
                <a:spcPts val="0"/>
              </a:spcBef>
              <a:spcAft>
                <a:spcPts val="18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8"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39470526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52400"/>
            <a:ext cx="8586952" cy="418576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1:6-7 (NASB)</a:t>
            </a:r>
          </a:p>
          <a:p>
            <a:pPr algn="just">
              <a:spcBef>
                <a:spcPts val="600"/>
              </a:spcBef>
              <a:spcAft>
                <a:spcPts val="600"/>
              </a:spcAft>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So when they had come together, they were asking Him, saying, ‘Lord, is it at this time You are </a:t>
            </a:r>
            <a:r>
              <a:rPr lang="en-US" sz="3600" b="1" u="sng" dirty="0">
                <a:solidFill>
                  <a:srgbClr val="FFFFCC"/>
                </a:solidFill>
                <a:latin typeface="Calibri" panose="020F0502020204030204" pitchFamily="34" charset="0"/>
                <a:cs typeface="Calibri" panose="020F0502020204030204" pitchFamily="34" charset="0"/>
              </a:rPr>
              <a:t>restoring the kingdom</a:t>
            </a:r>
            <a:r>
              <a:rPr lang="en-US" sz="3600" dirty="0">
                <a:latin typeface="Calibri" panose="020F0502020204030204" pitchFamily="34" charset="0"/>
                <a:cs typeface="Calibri" panose="020F0502020204030204" pitchFamily="34" charset="0"/>
              </a:rPr>
              <a:t> to Israel?’ </a:t>
            </a:r>
            <a:r>
              <a:rPr lang="en-US" sz="3600" baseline="30000" dirty="0">
                <a:latin typeface="Calibri" panose="020F0502020204030204" pitchFamily="34" charset="0"/>
                <a:cs typeface="Calibri" panose="020F0502020204030204" pitchFamily="34" charset="0"/>
              </a:rPr>
              <a:t>7 </a:t>
            </a:r>
            <a:r>
              <a:rPr lang="en-US" sz="3600" dirty="0">
                <a:latin typeface="Calibri" panose="020F0502020204030204" pitchFamily="34" charset="0"/>
                <a:cs typeface="Calibri" panose="020F0502020204030204" pitchFamily="34" charset="0"/>
              </a:rPr>
              <a:t>He said to them, ‘It is not for you to know times or epochs which the </a:t>
            </a:r>
            <a:r>
              <a:rPr lang="en-US" sz="3600" b="1" u="sng" dirty="0">
                <a:solidFill>
                  <a:srgbClr val="FFFFCC"/>
                </a:solidFill>
                <a:latin typeface="Calibri" panose="020F0502020204030204" pitchFamily="34" charset="0"/>
                <a:cs typeface="Calibri" panose="020F0502020204030204" pitchFamily="34" charset="0"/>
              </a:rPr>
              <a:t>Father has fixed</a:t>
            </a:r>
            <a:r>
              <a:rPr lang="en-US" sz="3600" dirty="0">
                <a:latin typeface="Calibri" panose="020F0502020204030204" pitchFamily="34" charset="0"/>
                <a:cs typeface="Calibri" panose="020F0502020204030204" pitchFamily="34" charset="0"/>
              </a:rPr>
              <a:t> by His own authority.’”</a:t>
            </a:r>
          </a:p>
        </p:txBody>
      </p:sp>
    </p:spTree>
    <p:extLst>
      <p:ext uri="{BB962C8B-B14F-4D97-AF65-F5344CB8AC3E}">
        <p14:creationId xmlns:p14="http://schemas.microsoft.com/office/powerpoint/2010/main" val="40451845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404812" y="990600"/>
            <a:ext cx="7672388" cy="5410200"/>
          </a:xfrm>
        </p:spPr>
        <p:txBody>
          <a:bodyPr/>
          <a:lstStyle/>
          <a:p>
            <a:pPr marL="514350" indent="-514350" eaLnBrk="1" hangingPunct="1">
              <a:spcBef>
                <a:spcPts val="0"/>
              </a:spcBef>
              <a:spcAft>
                <a:spcPts val="18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800"/>
              </a:spcAft>
              <a:buSzPct val="100000"/>
              <a:buFont typeface="Wingdings" pitchFamily="2" charset="2"/>
              <a:buAutoNum type="alphaLcPeriod" startAt="6"/>
              <a:defRPr/>
            </a:pPr>
            <a:r>
              <a:rPr lang="en-US" sz="3000" b="1" u="sng" dirty="0">
                <a:solidFill>
                  <a:srgbClr val="FFFFCC"/>
                </a:solidFill>
              </a:rPr>
              <a:t>Acts 3:19-21 is laying out the condition by which the kingdom will ultimately come to the earth (Acts 3:19-21)</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8"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39482964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Acts 3:19-21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Therefore </a:t>
            </a:r>
            <a:r>
              <a:rPr lang="en-US" sz="3200" b="1" u="sng" dirty="0">
                <a:solidFill>
                  <a:srgbClr val="FFFFCC"/>
                </a:solidFill>
                <a:latin typeface="Calibri" panose="020F0502020204030204" pitchFamily="34" charset="0"/>
              </a:rPr>
              <a:t>repent</a:t>
            </a:r>
            <a:r>
              <a:rPr lang="en-US" sz="3200" dirty="0">
                <a:latin typeface="Calibri" panose="020F0502020204030204" pitchFamily="34" charset="0"/>
              </a:rPr>
              <a:t> and return, so that your sins may be wiped away, in order that </a:t>
            </a:r>
            <a:r>
              <a:rPr lang="en-US" sz="3200" b="1" u="sng" dirty="0">
                <a:solidFill>
                  <a:srgbClr val="FFFFCC"/>
                </a:solidFill>
                <a:latin typeface="Calibri" panose="020F0502020204030204" pitchFamily="34" charset="0"/>
              </a:rPr>
              <a:t>times of refreshing</a:t>
            </a:r>
            <a:r>
              <a:rPr lang="en-US" sz="3200" dirty="0">
                <a:latin typeface="Calibri" panose="020F0502020204030204" pitchFamily="34" charset="0"/>
              </a:rPr>
              <a:t> may come from the presence of the Lord; </a:t>
            </a:r>
            <a:r>
              <a:rPr lang="en-US" sz="3200" baseline="30000" dirty="0">
                <a:latin typeface="Calibri" panose="020F0502020204030204" pitchFamily="34" charset="0"/>
              </a:rPr>
              <a:t>20 </a:t>
            </a:r>
            <a:r>
              <a:rPr lang="en-US" sz="3200" dirty="0">
                <a:latin typeface="Calibri" panose="020F0502020204030204" pitchFamily="34" charset="0"/>
              </a:rPr>
              <a:t>and that He may </a:t>
            </a:r>
            <a:r>
              <a:rPr lang="en-US" sz="3200" b="1" u="sng" dirty="0">
                <a:solidFill>
                  <a:srgbClr val="FFFFCC"/>
                </a:solidFill>
                <a:latin typeface="Calibri" panose="020F0502020204030204" pitchFamily="34" charset="0"/>
              </a:rPr>
              <a:t>send Jesus, the Christ</a:t>
            </a:r>
            <a:r>
              <a:rPr lang="en-US" sz="3200" dirty="0">
                <a:latin typeface="Calibri" panose="020F0502020204030204" pitchFamily="34" charset="0"/>
              </a:rPr>
              <a:t> appointed for you, </a:t>
            </a:r>
            <a:r>
              <a:rPr lang="en-US" sz="3200" baseline="30000" dirty="0">
                <a:latin typeface="Calibri" panose="020F0502020204030204" pitchFamily="34" charset="0"/>
              </a:rPr>
              <a:t>21 </a:t>
            </a:r>
            <a:r>
              <a:rPr lang="en-US" sz="3200" dirty="0">
                <a:latin typeface="Calibri" panose="020F0502020204030204" pitchFamily="34" charset="0"/>
              </a:rPr>
              <a:t>whom </a:t>
            </a:r>
            <a:r>
              <a:rPr lang="en-US" sz="3200" b="1" u="sng" dirty="0">
                <a:solidFill>
                  <a:srgbClr val="FFFFCC"/>
                </a:solidFill>
                <a:latin typeface="Calibri" panose="020F0502020204030204" pitchFamily="34" charset="0"/>
              </a:rPr>
              <a:t>heaven must receive</a:t>
            </a:r>
            <a:r>
              <a:rPr lang="en-US" sz="3200" dirty="0">
                <a:latin typeface="Calibri" panose="020F0502020204030204" pitchFamily="34" charset="0"/>
              </a:rPr>
              <a:t> until </a:t>
            </a:r>
            <a:r>
              <a:rPr lang="en-US" sz="3200" i="1" dirty="0">
                <a:latin typeface="Calibri" panose="020F0502020204030204" pitchFamily="34" charset="0"/>
              </a:rPr>
              <a:t>the</a:t>
            </a:r>
            <a:r>
              <a:rPr lang="en-US" sz="3200" dirty="0">
                <a:latin typeface="Calibri" panose="020F0502020204030204" pitchFamily="34" charset="0"/>
              </a:rPr>
              <a:t> period of </a:t>
            </a:r>
            <a:r>
              <a:rPr lang="en-US" sz="3200" b="1" u="sng" dirty="0">
                <a:solidFill>
                  <a:srgbClr val="FFFFCC"/>
                </a:solidFill>
                <a:latin typeface="Calibri" panose="020F0502020204030204" pitchFamily="34" charset="0"/>
              </a:rPr>
              <a:t>restoration of all things</a:t>
            </a:r>
            <a:r>
              <a:rPr lang="en-US" sz="3200" dirty="0">
                <a:latin typeface="Calibri" panose="020F0502020204030204" pitchFamily="34" charset="0"/>
              </a:rPr>
              <a:t> about which God spoke by the mouth of His holy </a:t>
            </a:r>
            <a:r>
              <a:rPr lang="en-US" sz="3200" b="1" u="sng" dirty="0">
                <a:solidFill>
                  <a:srgbClr val="FFFFCC"/>
                </a:solidFill>
                <a:latin typeface="Calibri" panose="020F0502020204030204" pitchFamily="34" charset="0"/>
              </a:rPr>
              <a:t>prophets</a:t>
            </a:r>
            <a:r>
              <a:rPr lang="en-US" sz="3200" dirty="0">
                <a:latin typeface="Calibri" panose="020F0502020204030204" pitchFamily="34" charset="0"/>
              </a:rPr>
              <a:t> from ancient time.</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1666650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163516"/>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 (NASB)</a:t>
            </a:r>
          </a:p>
          <a:p>
            <a:pPr algn="just">
              <a:spcBef>
                <a:spcPts val="600"/>
              </a:spcBef>
              <a:spcAft>
                <a:spcPts val="600"/>
              </a:spcAft>
            </a:pPr>
            <a:r>
              <a:rPr lang="en-US" altLang="en-US" sz="3100" kern="0" dirty="0">
                <a:latin typeface="Calibri" panose="020F0502020204030204" pitchFamily="34" charset="0"/>
              </a:rPr>
              <a:t>“</a:t>
            </a:r>
            <a:r>
              <a:rPr lang="en-US" sz="3200" dirty="0">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latin typeface="Calibri" panose="020F0502020204030204" pitchFamily="34" charset="0"/>
              </a:rPr>
              <a:t>38 </a:t>
            </a:r>
            <a:r>
              <a:rPr lang="en-US" sz="3200" dirty="0">
                <a:latin typeface="Calibri" panose="020F0502020204030204" pitchFamily="34" charset="0"/>
              </a:rPr>
              <a:t>Behold, your house is being left to you desolate! </a:t>
            </a:r>
            <a:r>
              <a:rPr lang="en-US" sz="3200" baseline="30000" dirty="0">
                <a:latin typeface="Calibri" panose="020F0502020204030204" pitchFamily="34" charset="0"/>
              </a:rPr>
              <a:t>39 </a:t>
            </a:r>
            <a:r>
              <a:rPr lang="en-US" sz="3200" dirty="0">
                <a:latin typeface="Calibri" panose="020F0502020204030204" pitchFamily="34" charset="0"/>
              </a:rPr>
              <a:t>For I say to you, from now on you will not see Me </a:t>
            </a:r>
            <a:r>
              <a:rPr lang="en-US" sz="3200" b="1" u="sng" dirty="0">
                <a:solidFill>
                  <a:srgbClr val="FFFFCC"/>
                </a:solidFill>
                <a:latin typeface="Calibri" panose="020F0502020204030204" pitchFamily="34" charset="0"/>
              </a:rPr>
              <a:t>until</a:t>
            </a:r>
            <a:r>
              <a:rPr lang="en-US" sz="3200" dirty="0">
                <a:latin typeface="Calibri" panose="020F0502020204030204" pitchFamily="34" charset="0"/>
              </a:rPr>
              <a:t> you say, ‘</a:t>
            </a:r>
            <a:r>
              <a:rPr lang="en-US" sz="3200" cap="small" dirty="0">
                <a:latin typeface="Calibri" panose="020F0502020204030204" pitchFamily="34" charset="0"/>
              </a:rPr>
              <a:t>Blessed is He who comes in the name of the Lord</a:t>
            </a:r>
            <a:r>
              <a:rPr lang="en-US" sz="3200" dirty="0">
                <a:latin typeface="Calibri" panose="020F0502020204030204" pitchFamily="34" charset="0"/>
              </a:rPr>
              <a:t>!</a:t>
            </a:r>
            <a:r>
              <a:rPr lang="en-US" sz="3100" dirty="0">
                <a:latin typeface="Calibri" panose="020F0502020204030204" pitchFamily="34" charset="0"/>
              </a:rPr>
              <a:t>”</a:t>
            </a:r>
            <a:endParaRPr lang="en-US" altLang="en-US" sz="3100" kern="0" dirty="0">
              <a:latin typeface="Calibri" panose="020F0502020204030204" pitchFamily="34" charset="0"/>
            </a:endParaRPr>
          </a:p>
        </p:txBody>
      </p:sp>
    </p:spTree>
    <p:extLst>
      <p:ext uri="{BB962C8B-B14F-4D97-AF65-F5344CB8AC3E}">
        <p14:creationId xmlns:p14="http://schemas.microsoft.com/office/powerpoint/2010/main" val="37076308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04800" y="990600"/>
            <a:ext cx="7672388" cy="5410200"/>
          </a:xfrm>
        </p:spPr>
        <p:txBody>
          <a:bodyPr/>
          <a:lstStyle/>
          <a:p>
            <a:pPr marL="514350" indent="-514350" eaLnBrk="1" hangingPunct="1">
              <a:spcBef>
                <a:spcPts val="0"/>
              </a:spcBef>
              <a:spcAft>
                <a:spcPts val="18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8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800"/>
              </a:spcAft>
              <a:buSzPct val="100000"/>
              <a:buFont typeface="Wingdings" pitchFamily="2" charset="2"/>
              <a:buAutoNum type="alphaLcPeriod" startAt="6"/>
              <a:defRPr/>
            </a:pPr>
            <a:r>
              <a:rPr lang="en-US" sz="3000" b="1" u="sng" dirty="0">
                <a:solidFill>
                  <a:srgbClr val="FFFFCC"/>
                </a:solidFill>
              </a:rPr>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8"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25351055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87777938"/>
              </p:ext>
            </p:extLst>
          </p:nvPr>
        </p:nvGraphicFramePr>
        <p:xfrm>
          <a:off x="190500" y="1119186"/>
          <a:ext cx="8763000" cy="4861440"/>
        </p:xfrm>
        <a:graphic>
          <a:graphicData uri="http://schemas.openxmlformats.org/drawingml/2006/table">
            <a:tbl>
              <a:tblPr firstRow="1" bandRow="1">
                <a:tableStyleId>{073A0DAA-6AF3-43AB-8588-CEC1D06C72B9}</a:tableStyleId>
              </a:tblPr>
              <a:tblGrid>
                <a:gridCol w="4381500">
                  <a:extLst>
                    <a:ext uri="{9D8B030D-6E8A-4147-A177-3AD203B41FA5}">
                      <a16:colId xmlns:a16="http://schemas.microsoft.com/office/drawing/2014/main" val="2643476527"/>
                    </a:ext>
                  </a:extLst>
                </a:gridCol>
                <a:gridCol w="4381500">
                  <a:extLst>
                    <a:ext uri="{9D8B030D-6E8A-4147-A177-3AD203B41FA5}">
                      <a16:colId xmlns:a16="http://schemas.microsoft.com/office/drawing/2014/main" val="2511375819"/>
                    </a:ext>
                  </a:extLst>
                </a:gridCol>
              </a:tblGrid>
              <a:tr h="703560">
                <a:tc gridSpan="2">
                  <a:txBody>
                    <a:bodyPr/>
                    <a:lstStyle/>
                    <a:p>
                      <a:pPr algn="ctr"/>
                      <a:r>
                        <a:rPr lang="en-US" sz="4000" dirty="0">
                          <a:solidFill>
                            <a:srgbClr val="FFFFCC"/>
                          </a:solidFill>
                          <a:latin typeface="Calibri" panose="020F0502020204030204" pitchFamily="34" charset="0"/>
                          <a:cs typeface="Calibri" panose="020F0502020204030204" pitchFamily="34" charset="0"/>
                        </a:rPr>
                        <a:t>Eras of Miracles in Scripture</a:t>
                      </a:r>
                    </a:p>
                  </a:txBody>
                  <a:tcPr>
                    <a:solidFill>
                      <a:srgbClr val="00B0F0"/>
                    </a:solidFill>
                  </a:tcPr>
                </a:tc>
                <a:tc hMerge="1">
                  <a:txBody>
                    <a:bodyPr/>
                    <a:lstStyle/>
                    <a:p>
                      <a:endParaRPr lang="en-US" sz="3600" dirty="0">
                        <a:latin typeface="Calibri" panose="020F0502020204030204" pitchFamily="34" charset="0"/>
                      </a:endParaRPr>
                    </a:p>
                  </a:txBody>
                  <a:tcPr>
                    <a:solidFill>
                      <a:schemeClr val="tx1">
                        <a:lumMod val="85000"/>
                      </a:schemeClr>
                    </a:solidFill>
                  </a:tcPr>
                </a:tc>
                <a:extLst>
                  <a:ext uri="{0D108BD9-81ED-4DB2-BD59-A6C34878D82A}">
                    <a16:rowId xmlns:a16="http://schemas.microsoft.com/office/drawing/2014/main" val="2920085716"/>
                  </a:ext>
                </a:extLst>
              </a:tr>
              <a:tr h="703560">
                <a:tc>
                  <a:txBody>
                    <a:bodyPr/>
                    <a:lstStyle/>
                    <a:p>
                      <a:pPr algn="ctr"/>
                      <a:r>
                        <a:rPr lang="en-US" sz="3600" b="1" dirty="0">
                          <a:solidFill>
                            <a:srgbClr val="C00000"/>
                          </a:solidFill>
                          <a:latin typeface="Calibri" panose="020F0502020204030204" pitchFamily="34" charset="0"/>
                          <a:cs typeface="Calibri" panose="020F0502020204030204" pitchFamily="34" charset="0"/>
                        </a:rPr>
                        <a:t>Cluster</a:t>
                      </a:r>
                    </a:p>
                  </a:txBody>
                  <a:tcPr/>
                </a:tc>
                <a:tc>
                  <a:txBody>
                    <a:bodyPr/>
                    <a:lstStyle/>
                    <a:p>
                      <a:pPr algn="ctr"/>
                      <a:r>
                        <a:rPr lang="en-US" sz="3600" b="1" dirty="0">
                          <a:solidFill>
                            <a:srgbClr val="0000FF"/>
                          </a:solidFill>
                          <a:latin typeface="Calibri" panose="020F0502020204030204" pitchFamily="34" charset="0"/>
                          <a:cs typeface="Calibri" panose="020F0502020204030204" pitchFamily="34" charset="0"/>
                        </a:rPr>
                        <a:t>Confirmation</a:t>
                      </a:r>
                    </a:p>
                  </a:txBody>
                  <a:tcPr/>
                </a:tc>
                <a:extLst>
                  <a:ext uri="{0D108BD9-81ED-4DB2-BD59-A6C34878D82A}">
                    <a16:rowId xmlns:a16="http://schemas.microsoft.com/office/drawing/2014/main" val="3119390678"/>
                  </a:ext>
                </a:extLst>
              </a:tr>
              <a:tr h="703560">
                <a:tc>
                  <a:txBody>
                    <a:bodyPr/>
                    <a:lstStyle/>
                    <a:p>
                      <a:pPr marL="227013" indent="0"/>
                      <a:r>
                        <a:rPr lang="en-US" sz="3600" dirty="0">
                          <a:latin typeface="Calibri" panose="020F0502020204030204" pitchFamily="34" charset="0"/>
                          <a:cs typeface="Calibri" panose="020F0502020204030204" pitchFamily="34" charset="0"/>
                        </a:rPr>
                        <a:t>Moses</a:t>
                      </a: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Law</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517310700"/>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Elijah &amp; Elisha</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Prophets</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58006730"/>
                  </a:ext>
                </a:extLst>
              </a:tr>
              <a:tr h="580134">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Christ</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Offer of the kingdom</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777233269"/>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Apostles</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Church</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434742152"/>
                  </a:ext>
                </a:extLst>
              </a:tr>
              <a:tr h="703560">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Antichrist</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tc>
                  <a:txBody>
                    <a:bodyPr/>
                    <a:lstStyle/>
                    <a:p>
                      <a:pPr marL="227013" indent="0" algn="l" defTabSz="914400" rtl="0" eaLnBrk="1" latinLnBrk="0" hangingPunct="1"/>
                      <a:r>
                        <a:rPr lang="en-US" sz="3600" kern="1200" dirty="0">
                          <a:latin typeface="Calibri" panose="020F0502020204030204" pitchFamily="34" charset="0"/>
                          <a:cs typeface="Calibri" panose="020F0502020204030204" pitchFamily="34" charset="0"/>
                        </a:rPr>
                        <a:t>Satan’s kingdom</a:t>
                      </a:r>
                      <a:endParaRPr lang="en-US" sz="3600" kern="1200" dirty="0">
                        <a:solidFill>
                          <a:schemeClr val="dk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2360201563"/>
                  </a:ext>
                </a:extLst>
              </a:tr>
            </a:tbl>
          </a:graphicData>
        </a:graphic>
      </p:graphicFrame>
    </p:spTree>
    <p:extLst>
      <p:ext uri="{BB962C8B-B14F-4D97-AF65-F5344CB8AC3E}">
        <p14:creationId xmlns:p14="http://schemas.microsoft.com/office/powerpoint/2010/main" val="154754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3688101907"/>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6231434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3" y="152400"/>
            <a:ext cx="8744137" cy="449353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b="1"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Hebrews 2:2-4 (NASB)</a:t>
            </a:r>
          </a:p>
          <a:p>
            <a:pPr algn="just">
              <a:spcBef>
                <a:spcPts val="600"/>
              </a:spcBef>
              <a:spcAft>
                <a:spcPts val="600"/>
              </a:spcAft>
            </a:pPr>
            <a:r>
              <a:rPr lang="en-US" altLang="en-US" sz="3000" kern="0" dirty="0">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For if the word spoken through angels proved unalterable, and every transgression and disobedience received a just penalty, </a:t>
            </a:r>
            <a:r>
              <a:rPr lang="en-US" sz="3000" baseline="30000" dirty="0">
                <a:latin typeface="Calibri" panose="020F0502020204030204" pitchFamily="34" charset="0"/>
                <a:cs typeface="Calibri" panose="020F0502020204030204" pitchFamily="34" charset="0"/>
              </a:rPr>
              <a:t>3 </a:t>
            </a:r>
            <a:r>
              <a:rPr lang="en-US" sz="3000" dirty="0">
                <a:latin typeface="Calibri" panose="020F0502020204030204" pitchFamily="34" charset="0"/>
                <a:cs typeface="Calibri" panose="020F0502020204030204" pitchFamily="34" charset="0"/>
              </a:rPr>
              <a:t>how will we escape if we neglect so great a salvation? After it was at the first spoken through the Lord, it was </a:t>
            </a:r>
            <a:r>
              <a:rPr lang="en-US" sz="3000" b="1" u="sng" dirty="0">
                <a:solidFill>
                  <a:srgbClr val="FFFFCC"/>
                </a:solidFill>
                <a:latin typeface="Calibri" panose="020F0502020204030204" pitchFamily="34" charset="0"/>
                <a:cs typeface="Calibri" panose="020F0502020204030204" pitchFamily="34" charset="0"/>
              </a:rPr>
              <a:t>confirmed</a:t>
            </a:r>
            <a:r>
              <a:rPr lang="en-US" sz="3000" dirty="0">
                <a:latin typeface="Calibri" panose="020F0502020204030204" pitchFamily="34" charset="0"/>
                <a:cs typeface="Calibri" panose="020F0502020204030204" pitchFamily="34" charset="0"/>
              </a:rPr>
              <a:t> to us by those who heard.</a:t>
            </a:r>
            <a:r>
              <a:rPr lang="en-US" sz="3000" baseline="30000" dirty="0">
                <a:latin typeface="Calibri" panose="020F0502020204030204" pitchFamily="34" charset="0"/>
                <a:cs typeface="Calibri" panose="020F0502020204030204" pitchFamily="34" charset="0"/>
              </a:rPr>
              <a:t> 4 </a:t>
            </a:r>
            <a:r>
              <a:rPr lang="en-US" sz="3000" dirty="0">
                <a:latin typeface="Calibri" panose="020F0502020204030204" pitchFamily="34" charset="0"/>
                <a:cs typeface="Calibri" panose="020F0502020204030204" pitchFamily="34" charset="0"/>
              </a:rPr>
              <a:t>God also </a:t>
            </a:r>
            <a:r>
              <a:rPr lang="en-US" sz="3000" b="1" u="sng" dirty="0">
                <a:solidFill>
                  <a:srgbClr val="FFFFCC"/>
                </a:solidFill>
                <a:latin typeface="Calibri" panose="020F0502020204030204" pitchFamily="34" charset="0"/>
                <a:cs typeface="Calibri" panose="020F0502020204030204" pitchFamily="34" charset="0"/>
              </a:rPr>
              <a:t>testifying with them, both by signs and wonders and by various miracles and by gifts of the Holy Spirit</a:t>
            </a:r>
            <a:r>
              <a:rPr lang="en-US" sz="3000" dirty="0">
                <a:latin typeface="Calibri" panose="020F0502020204030204" pitchFamily="34" charset="0"/>
                <a:cs typeface="Calibri" panose="020F0502020204030204" pitchFamily="34" charset="0"/>
              </a:rPr>
              <a:t> according to His own will.”</a:t>
            </a:r>
          </a:p>
        </p:txBody>
      </p:sp>
    </p:spTree>
    <p:extLst>
      <p:ext uri="{BB962C8B-B14F-4D97-AF65-F5344CB8AC3E}">
        <p14:creationId xmlns:p14="http://schemas.microsoft.com/office/powerpoint/2010/main" val="35075669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sp>
        <p:nvSpPr>
          <p:cNvPr id="16387" name="Rectangle 3"/>
          <p:cNvSpPr>
            <a:spLocks noGrp="1" noChangeArrowheads="1"/>
          </p:cNvSpPr>
          <p:nvPr>
            <p:ph type="body" sz="half" idx="2"/>
          </p:nvPr>
        </p:nvSpPr>
        <p:spPr>
          <a:xfrm>
            <a:off x="376237" y="970961"/>
            <a:ext cx="7624763" cy="5734639"/>
          </a:xfrm>
        </p:spPr>
        <p:txBody>
          <a:bodyPr/>
          <a:lstStyle/>
          <a:p>
            <a:pPr marL="514350" indent="-514350" eaLnBrk="1" hangingPunct="1">
              <a:spcBef>
                <a:spcPts val="0"/>
              </a:spcBef>
              <a:spcAft>
                <a:spcPts val="1800"/>
              </a:spcAft>
              <a:buSzPct val="100000"/>
              <a:buAutoNum type="alphaLcPeriod"/>
              <a:defRPr/>
            </a:pPr>
            <a:r>
              <a:rPr lang="en-US" sz="3000" dirty="0"/>
              <a:t>The king was absent (Acts 1:9-11)</a:t>
            </a:r>
          </a:p>
          <a:p>
            <a:pPr marL="514350" indent="-514350" eaLnBrk="1" hangingPunct="1">
              <a:spcBef>
                <a:spcPts val="0"/>
              </a:spcBef>
              <a:spcAft>
                <a:spcPts val="1800"/>
              </a:spcAft>
              <a:buSzPct val="100000"/>
              <a:buAutoNum type="alphaLcPeriod"/>
              <a:defRPr/>
            </a:pPr>
            <a:r>
              <a:rPr lang="en-US" sz="3000" dirty="0"/>
              <a:t>Irreversible language found in the Gospels (Matt. 12:31-32; 21:42; 22:7)</a:t>
            </a:r>
          </a:p>
          <a:p>
            <a:pPr marL="514350" indent="-514350" eaLnBrk="1" hangingPunct="1">
              <a:spcBef>
                <a:spcPts val="0"/>
              </a:spcBef>
              <a:spcAft>
                <a:spcPts val="1800"/>
              </a:spcAft>
              <a:buSzPct val="100000"/>
              <a:buAutoNum type="alphaLcPeriod"/>
              <a:defRPr/>
            </a:pPr>
            <a:r>
              <a:rPr lang="en-US" sz="3000" dirty="0"/>
              <a:t>A new age in the kingdom’s absence has already been disclosed (Luke 19:11-27; Matt. 13; 24‒25)</a:t>
            </a:r>
          </a:p>
          <a:p>
            <a:pPr marL="514350" indent="-514350" eaLnBrk="1" hangingPunct="1">
              <a:spcBef>
                <a:spcPts val="0"/>
              </a:spcBef>
              <a:spcAft>
                <a:spcPts val="1800"/>
              </a:spcAft>
              <a:buSzPct val="100000"/>
              <a:buAutoNum type="alphaLcPeriod"/>
              <a:defRPr/>
            </a:pPr>
            <a:r>
              <a:rPr lang="en-US" sz="3000" dirty="0"/>
              <a:t>“Kingdom” is mentioned 45x in Luke’s Gospel but only 8x in Acts</a:t>
            </a:r>
          </a:p>
          <a:p>
            <a:pPr marL="514350" indent="-514350" eaLnBrk="1" hangingPunct="1">
              <a:spcBef>
                <a:spcPts val="0"/>
              </a:spcBef>
              <a:spcAft>
                <a:spcPts val="1800"/>
              </a:spcAft>
              <a:buSzPct val="100000"/>
              <a:buFont typeface="Wingdings" pitchFamily="2" charset="2"/>
              <a:buAutoNum type="alphaLcPeriod"/>
              <a:defRPr/>
            </a:pPr>
            <a:r>
              <a:rPr lang="en-US" sz="3000" dirty="0"/>
              <a:t>Expression “repent for the kingdom of heaven is at hand” is absent from Acts</a:t>
            </a:r>
          </a:p>
        </p:txBody>
      </p:sp>
      <p:pic>
        <p:nvPicPr>
          <p:cNvPr id="7"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26545157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404812" y="990600"/>
            <a:ext cx="7672388" cy="5410200"/>
          </a:xfrm>
        </p:spPr>
        <p:txBody>
          <a:bodyPr/>
          <a:lstStyle/>
          <a:p>
            <a:pPr marL="514350" indent="-514350" eaLnBrk="1" hangingPunct="1">
              <a:spcBef>
                <a:spcPts val="0"/>
              </a:spcBef>
              <a:spcAft>
                <a:spcPts val="1800"/>
              </a:spcAft>
              <a:buSzPct val="100000"/>
              <a:buFont typeface="+mj-lt"/>
              <a:buAutoNum type="alphaLcPeriod" startAt="6"/>
              <a:defRPr/>
            </a:pPr>
            <a:r>
              <a:rPr lang="en-US" sz="3000" dirty="0"/>
              <a:t>Co-mingling of kingdom truth with Church Age truth</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timing of the kingdom has already been fixed by the Father’s authority (Acts 1:6-7)</a:t>
            </a:r>
          </a:p>
          <a:p>
            <a:pPr marL="514350" indent="-514350" eaLnBrk="1" hangingPunct="1">
              <a:spcBef>
                <a:spcPts val="0"/>
              </a:spcBef>
              <a:spcAft>
                <a:spcPts val="1800"/>
              </a:spcAft>
              <a:buSzPct val="100000"/>
              <a:buFont typeface="Wingdings" pitchFamily="2" charset="2"/>
              <a:buAutoNum type="alphaLcPeriod" startAt="6"/>
              <a:defRPr/>
            </a:pPr>
            <a:r>
              <a:rPr lang="en-US" sz="3000" dirty="0"/>
              <a:t>Acts 3:19-21 is laying out the condition by which the kingdom will ultimately come to the earth (Acts 3:19-21)</a:t>
            </a:r>
          </a:p>
          <a:p>
            <a:pPr marL="514350" indent="-514350" eaLnBrk="1" hangingPunct="1">
              <a:spcBef>
                <a:spcPts val="0"/>
              </a:spcBef>
              <a:spcAft>
                <a:spcPts val="1800"/>
              </a:spcAft>
              <a:buSzPct val="100000"/>
              <a:buFont typeface="Wingdings" pitchFamily="2" charset="2"/>
              <a:buAutoNum type="alphaLcPeriod" startAt="6"/>
              <a:defRPr/>
            </a:pPr>
            <a:r>
              <a:rPr lang="en-US" sz="3000" dirty="0"/>
              <a:t>The miracles in Acts authenticate the new age of the Church (Heb. 2:2-3) and not the ongoing offer of the kingdom</a:t>
            </a:r>
          </a:p>
          <a:p>
            <a:pPr marL="514350" indent="-514350" eaLnBrk="1" hangingPunct="1">
              <a:spcBef>
                <a:spcPts val="0"/>
              </a:spcBef>
              <a:spcAft>
                <a:spcPts val="2400"/>
              </a:spcAft>
              <a:buSzPct val="100000"/>
              <a:buAutoNum type="alphaLcPeriod" startAt="6"/>
              <a:defRPr/>
            </a:pPr>
            <a:endParaRPr lang="en-US" dirty="0"/>
          </a:p>
        </p:txBody>
      </p:sp>
      <p:sp>
        <p:nvSpPr>
          <p:cNvPr id="10" name="Rectangle 2"/>
          <p:cNvSpPr>
            <a:spLocks noGrp="1" noChangeArrowheads="1"/>
          </p:cNvSpPr>
          <p:nvPr>
            <p:ph type="title"/>
          </p:nvPr>
        </p:nvSpPr>
        <p:spPr>
          <a:xfrm>
            <a:off x="419100" y="228600"/>
            <a:ext cx="8305800" cy="685800"/>
          </a:xfrm>
        </p:spPr>
        <p:txBody>
          <a:bodyPr/>
          <a:lstStyle/>
          <a:p>
            <a:pPr algn="ctr" eaLnBrk="1" hangingPunct="1"/>
            <a:r>
              <a:rPr lang="en-US" sz="3600" dirty="0"/>
              <a:t>3. Was the kingdom re-offered in Acts? No!</a:t>
            </a:r>
            <a:endParaRPr lang="en-US" altLang="en-US" sz="3600" dirty="0"/>
          </a:p>
        </p:txBody>
      </p:sp>
      <p:pic>
        <p:nvPicPr>
          <p:cNvPr id="8" name="Picture 4" descr="King_of_King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1076" y="4876800"/>
            <a:ext cx="1350524" cy="1828800"/>
          </a:xfrm>
          <a:prstGeom prst="rect">
            <a:avLst/>
          </a:prstGeom>
          <a:noFill/>
          <a:ln w="9525">
            <a:noFill/>
            <a:miter lim="800000"/>
            <a:headEnd/>
            <a:tailEnd/>
          </a:ln>
          <a:effectLst/>
        </p:spPr>
      </p:pic>
    </p:spTree>
    <p:extLst>
      <p:ext uri="{BB962C8B-B14F-4D97-AF65-F5344CB8AC3E}">
        <p14:creationId xmlns:p14="http://schemas.microsoft.com/office/powerpoint/2010/main" val="7332971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34332753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107373"/>
            <a:ext cx="6972300" cy="1371600"/>
          </a:xfrm>
        </p:spPr>
        <p:txBody>
          <a:bodyPr/>
          <a:lstStyle/>
          <a:p>
            <a:pPr algn="ctr" eaLnBrk="1" hangingPunct="1"/>
            <a:r>
              <a:rPr lang="en-US" altLang="en-US" sz="3600" dirty="0"/>
              <a:t>REJECTION OF THE </a:t>
            </a:r>
            <a:br>
              <a:rPr lang="en-US" altLang="en-US" sz="3600" dirty="0"/>
            </a:br>
            <a:r>
              <a:rPr lang="en-US" altLang="en-US" sz="3600" dirty="0"/>
              <a:t>OFFER OF THE KINGDOM</a:t>
            </a:r>
          </a:p>
        </p:txBody>
      </p:sp>
      <p:sp>
        <p:nvSpPr>
          <p:cNvPr id="16387" name="Rectangle 3"/>
          <p:cNvSpPr>
            <a:spLocks noGrp="1" noChangeArrowheads="1"/>
          </p:cNvSpPr>
          <p:nvPr>
            <p:ph type="body" sz="half" idx="2"/>
          </p:nvPr>
        </p:nvSpPr>
        <p:spPr>
          <a:xfrm>
            <a:off x="152400" y="1570182"/>
            <a:ext cx="7315200" cy="4449618"/>
          </a:xfrm>
        </p:spPr>
        <p:txBody>
          <a:bodyPr/>
          <a:lstStyle/>
          <a:p>
            <a:pPr marL="463550" indent="-463550" eaLnBrk="1" hangingPunct="1">
              <a:spcBef>
                <a:spcPts val="0"/>
              </a:spcBef>
              <a:spcAft>
                <a:spcPts val="3600"/>
              </a:spcAft>
              <a:buSzPct val="100000"/>
              <a:buFont typeface="+mj-lt"/>
              <a:buAutoNum type="arabicPeriod"/>
              <a:defRPr/>
            </a:pPr>
            <a:r>
              <a:rPr lang="en-US" dirty="0"/>
              <a:t>Why did Israel reject the offer of the kingdom? </a:t>
            </a:r>
          </a:p>
          <a:p>
            <a:pPr marL="463550" indent="-463550" eaLnBrk="1" hangingPunct="1">
              <a:spcBef>
                <a:spcPts val="0"/>
              </a:spcBef>
              <a:spcAft>
                <a:spcPts val="3600"/>
              </a:spcAft>
              <a:buSzPct val="100000"/>
              <a:buFont typeface="+mj-lt"/>
              <a:buAutoNum type="arabicPeriod"/>
              <a:defRPr/>
            </a:pPr>
            <a:r>
              <a:rPr lang="en-US" dirty="0"/>
              <a:t>What was the turning point?</a:t>
            </a:r>
          </a:p>
          <a:p>
            <a:pPr marL="463550" indent="-463550" eaLnBrk="1" hangingPunct="1">
              <a:spcBef>
                <a:spcPts val="0"/>
              </a:spcBef>
              <a:spcAft>
                <a:spcPts val="3600"/>
              </a:spcAft>
              <a:buSzPct val="100000"/>
              <a:buFont typeface="+mj-lt"/>
              <a:buAutoNum type="arabicPeriod"/>
              <a:defRPr/>
            </a:pPr>
            <a:r>
              <a:rPr lang="en-US" dirty="0"/>
              <a:t>Was the kingdom re-offered in Acts?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209800"/>
            <a:ext cx="1973027" cy="2671757"/>
          </a:xfrm>
        </p:spPr>
      </p:pic>
    </p:spTree>
    <p:extLst>
      <p:ext uri="{BB962C8B-B14F-4D97-AF65-F5344CB8AC3E}">
        <p14:creationId xmlns:p14="http://schemas.microsoft.com/office/powerpoint/2010/main" val="36453256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585380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423653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3733800" y="5028159"/>
            <a:ext cx="1706563" cy="1753641"/>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3144584838"/>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462377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13423</TotalTime>
  <Words>3979</Words>
  <Application>Microsoft Office PowerPoint</Application>
  <PresentationFormat>On-screen Show (4:3)</PresentationFormat>
  <Paragraphs>514</Paragraphs>
  <Slides>85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Calibri</vt:lpstr>
      <vt:lpstr>Times New Roman</vt:lpstr>
      <vt:lpstr>Wingdings</vt:lpstr>
      <vt:lpstr>Azure</vt:lpstr>
      <vt:lpstr>PowerPoint Presentation</vt:lpstr>
      <vt:lpstr>The Coming Kingdom Chapter 8</vt:lpstr>
      <vt:lpstr>Kingdom Study Outline</vt:lpstr>
      <vt:lpstr>Kingdom Study Outline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1. Kingdom Throughout the Bible</vt:lpstr>
      <vt:lpstr>REJECTION OF THE  OFFER OF THE KINGDOM</vt:lpstr>
      <vt:lpstr>REJECTION OF THE  OFFER OF THE KINGDOM</vt:lpstr>
      <vt:lpstr>Why did Israel reject the offer of the kingdom? </vt:lpstr>
      <vt:lpstr>PowerPoint Presentation</vt:lpstr>
      <vt:lpstr>PowerPoint Presentation</vt:lpstr>
      <vt:lpstr>PowerPoint Presentation</vt:lpstr>
      <vt:lpstr>PowerPoint Presentation</vt:lpstr>
      <vt:lpstr>Messengers of the Kingdom In Matthew</vt:lpstr>
      <vt:lpstr>PowerPoint Presentation</vt:lpstr>
      <vt:lpstr>PowerPoint Presentation</vt:lpstr>
      <vt:lpstr>PowerPoint Presentation</vt:lpstr>
      <vt:lpstr>Sermon on the Mount (5–7)</vt:lpstr>
      <vt:lpstr>Sermon on the Mount:  Inclusions &amp; Omissions </vt:lpstr>
      <vt:lpstr>PowerPoint Presentation</vt:lpstr>
      <vt:lpstr>PowerPoint Presentation</vt:lpstr>
      <vt:lpstr>PowerPoint Presentation</vt:lpstr>
      <vt:lpstr>PowerPoint Presentation</vt:lpstr>
      <vt:lpstr>PowerPoint Presentation</vt:lpstr>
      <vt:lpstr>REJECTION OF THE  OFFER OF THE KINGDOM</vt:lpstr>
      <vt:lpstr>PowerPoint Presentation</vt:lpstr>
      <vt:lpstr>PowerPoint Presentation</vt:lpstr>
      <vt:lpstr>PowerPoint Presentation</vt:lpstr>
      <vt:lpstr>Matthew Outline</vt:lpstr>
      <vt:lpstr>Matthew Outline</vt:lpstr>
      <vt:lpstr>PowerPoint Presentation</vt:lpstr>
      <vt:lpstr>PowerPoint Presentation</vt:lpstr>
      <vt:lpstr>PowerPoint Presentation</vt:lpstr>
      <vt:lpstr>PowerPoint Presentation</vt:lpstr>
      <vt:lpstr>Six Parts of a Suzerain-Vassal Treaty in Deuteronomy</vt:lpstr>
      <vt:lpstr>Six Parts of a Suzerain-Vassal Treaty in Deuteronomy</vt:lpstr>
      <vt:lpstr>PowerPoint Presentation</vt:lpstr>
      <vt:lpstr>Israel's Judgments</vt:lpstr>
      <vt:lpstr>Israel's Judgments</vt:lpstr>
      <vt:lpstr>PowerPoint Presentation</vt:lpstr>
      <vt:lpstr>REJECTION OF THE  OFFER OF THE KINGDOM</vt:lpstr>
      <vt:lpstr>PowerPoint Presentation</vt:lpstr>
      <vt:lpstr>PowerPoint Presentation</vt:lpstr>
      <vt:lpstr>PowerPoint Presentation</vt:lpstr>
      <vt:lpstr>3. Was the kingdom re-offered in Acts? No!</vt:lpstr>
      <vt:lpstr>3. Was the kingdom re-offered in Acts? No!</vt:lpstr>
      <vt:lpstr>3. Was the kingdom re-offered in Acts? No!</vt:lpstr>
      <vt:lpstr>PowerPoint Presentation</vt:lpstr>
      <vt:lpstr>PowerPoint Presentation</vt:lpstr>
      <vt:lpstr>PowerPoint Presentation</vt:lpstr>
      <vt:lpstr>PowerPoint Presentation</vt:lpstr>
      <vt:lpstr>3. Was the kingdom re-offered in Acts? No!</vt:lpstr>
      <vt:lpstr>PowerPoint Presentation</vt:lpstr>
      <vt:lpstr>3. Was the kingdom re-offered in Acts? No!</vt:lpstr>
      <vt:lpstr>PowerPoint Presentation</vt:lpstr>
      <vt:lpstr>3. Was the kingdom re-offered in Acts? No!</vt:lpstr>
      <vt:lpstr>PowerPoint Presentation</vt:lpstr>
      <vt:lpstr>3. Was the kingdom re-offered in Acts? No!</vt:lpstr>
      <vt:lpstr>Messengers of the Kingdom In Matthew</vt:lpstr>
      <vt:lpstr>PowerPoint Presentation</vt:lpstr>
      <vt:lpstr>PowerPoint Presentation</vt:lpstr>
      <vt:lpstr>PowerPoint Presentation</vt:lpstr>
      <vt:lpstr>PowerPoint Presentation</vt:lpstr>
      <vt:lpstr>3. Was the kingdom re-offered in Acts? No!</vt:lpstr>
      <vt:lpstr>Origin of the Universal Church</vt:lpstr>
      <vt:lpstr>3. Was the kingdom re-offered in Acts? No!</vt:lpstr>
      <vt:lpstr>PowerPoint Presentation</vt:lpstr>
      <vt:lpstr>3. Was the kingdom re-offered in Acts? No!</vt:lpstr>
      <vt:lpstr>PowerPoint Presentation</vt:lpstr>
      <vt:lpstr>PowerPoint Presentation</vt:lpstr>
      <vt:lpstr>3. Was the kingdom re-offered in Acts? No!</vt:lpstr>
      <vt:lpstr>PowerPoint Presentation</vt:lpstr>
      <vt:lpstr>PowerPoint Presentation</vt:lpstr>
      <vt:lpstr>3. Was the kingdom re-offered in Acts? No!</vt:lpstr>
      <vt:lpstr>3. Was the kingdom re-offered in Acts? No!</vt:lpstr>
      <vt:lpstr>Conclusion</vt:lpstr>
      <vt:lpstr>REJECTION OF THE  OFFER OF THE KINGDOM</vt:lpstr>
      <vt:lpstr>1. Kingdom Throughout the Bible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1516</cp:revision>
  <cp:lastPrinted>2017-03-01T18:18:30Z</cp:lastPrinted>
  <dcterms:created xsi:type="dcterms:W3CDTF">2009-03-17T12:21:13Z</dcterms:created>
  <dcterms:modified xsi:type="dcterms:W3CDTF">2017-03-08T16:09:20Z</dcterms:modified>
</cp:coreProperties>
</file>