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handoutMasterIdLst>
    <p:handoutMasterId r:id="rId90"/>
  </p:handoutMasterIdLst>
  <p:sldIdLst>
    <p:sldId id="2781" r:id="rId2"/>
    <p:sldId id="2303" r:id="rId3"/>
    <p:sldId id="2304" r:id="rId4"/>
    <p:sldId id="2305" r:id="rId5"/>
    <p:sldId id="2319" r:id="rId6"/>
    <p:sldId id="2295" r:id="rId7"/>
    <p:sldId id="2320" r:id="rId8"/>
    <p:sldId id="2375" r:id="rId9"/>
    <p:sldId id="2414" r:id="rId10"/>
    <p:sldId id="2553" r:id="rId11"/>
    <p:sldId id="2623" r:id="rId12"/>
    <p:sldId id="2860" r:id="rId13"/>
    <p:sldId id="2861" r:id="rId14"/>
    <p:sldId id="2709" r:id="rId15"/>
    <p:sldId id="2767" r:id="rId16"/>
    <p:sldId id="2718" r:id="rId17"/>
    <p:sldId id="2769" r:id="rId18"/>
    <p:sldId id="2755" r:id="rId19"/>
    <p:sldId id="2753" r:id="rId20"/>
    <p:sldId id="2812" r:id="rId21"/>
    <p:sldId id="2750" r:id="rId22"/>
    <p:sldId id="2751" r:id="rId23"/>
    <p:sldId id="2823" r:id="rId24"/>
    <p:sldId id="2825" r:id="rId25"/>
    <p:sldId id="2824" r:id="rId26"/>
    <p:sldId id="2826" r:id="rId27"/>
    <p:sldId id="2728" r:id="rId28"/>
    <p:sldId id="2725" r:id="rId29"/>
    <p:sldId id="2827" r:id="rId30"/>
    <p:sldId id="2764" r:id="rId31"/>
    <p:sldId id="2726" r:id="rId32"/>
    <p:sldId id="2828" r:id="rId33"/>
    <p:sldId id="2859" r:id="rId34"/>
    <p:sldId id="2770" r:id="rId35"/>
    <p:sldId id="2740" r:id="rId36"/>
    <p:sldId id="2741" r:id="rId37"/>
    <p:sldId id="2833" r:id="rId38"/>
    <p:sldId id="2729" r:id="rId39"/>
    <p:sldId id="2730" r:id="rId40"/>
    <p:sldId id="2771" r:id="rId41"/>
    <p:sldId id="2816" r:id="rId42"/>
    <p:sldId id="2817" r:id="rId43"/>
    <p:sldId id="2743" r:id="rId44"/>
    <p:sldId id="2818" r:id="rId45"/>
    <p:sldId id="2772" r:id="rId46"/>
    <p:sldId id="2829" r:id="rId47"/>
    <p:sldId id="2773" r:id="rId48"/>
    <p:sldId id="2830" r:id="rId49"/>
    <p:sldId id="2774" r:id="rId50"/>
    <p:sldId id="2831" r:id="rId51"/>
    <p:sldId id="2775" r:id="rId52"/>
    <p:sldId id="2756" r:id="rId53"/>
    <p:sldId id="2744" r:id="rId54"/>
    <p:sldId id="2745" r:id="rId55"/>
    <p:sldId id="2746" r:id="rId56"/>
    <p:sldId id="2747" r:id="rId57"/>
    <p:sldId id="2858" r:id="rId58"/>
    <p:sldId id="2862" r:id="rId59"/>
    <p:sldId id="2752" r:id="rId60"/>
    <p:sldId id="2863" r:id="rId61"/>
    <p:sldId id="2832" r:id="rId62"/>
    <p:sldId id="2864" r:id="rId63"/>
    <p:sldId id="2855" r:id="rId64"/>
    <p:sldId id="2856" r:id="rId65"/>
    <p:sldId id="2857" r:id="rId66"/>
    <p:sldId id="2843" r:id="rId67"/>
    <p:sldId id="2844" r:id="rId68"/>
    <p:sldId id="2845" r:id="rId69"/>
    <p:sldId id="2846" r:id="rId70"/>
    <p:sldId id="2849" r:id="rId71"/>
    <p:sldId id="2847" r:id="rId72"/>
    <p:sldId id="2850" r:id="rId73"/>
    <p:sldId id="2851" r:id="rId74"/>
    <p:sldId id="2852" r:id="rId75"/>
    <p:sldId id="2853" r:id="rId76"/>
    <p:sldId id="2854" r:id="rId77"/>
    <p:sldId id="2865" r:id="rId78"/>
    <p:sldId id="2748" r:id="rId79"/>
    <p:sldId id="2742" r:id="rId80"/>
    <p:sldId id="2866" r:id="rId81"/>
    <p:sldId id="2749" r:id="rId82"/>
    <p:sldId id="2834" r:id="rId83"/>
    <p:sldId id="2868" r:id="rId84"/>
    <p:sldId id="2867" r:id="rId85"/>
    <p:sldId id="2548" r:id="rId86"/>
    <p:sldId id="2780" r:id="rId87"/>
    <p:sldId id="2757" r:id="rId8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00B0F0"/>
    <a:srgbClr val="FFFFCC"/>
    <a:srgbClr val="000066"/>
    <a:srgbClr val="FF66FF"/>
    <a:srgbClr val="EAEAEA"/>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2932" autoAdjust="0"/>
  </p:normalViewPr>
  <p:slideViewPr>
    <p:cSldViewPr>
      <p:cViewPr varScale="1">
        <p:scale>
          <a:sx n="102" d="100"/>
          <a:sy n="102"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rPr>
              <a:t>3/22/2017</a:t>
            </a:r>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Sugar Land </a:t>
            </a:r>
            <a:r>
              <a:rPr lang="en-US" dirty="0" err="1">
                <a:latin typeface="Calibri" panose="020F0502020204030204" pitchFamily="34" charset="0"/>
              </a:rPr>
              <a:t>BIble</a:t>
            </a:r>
            <a:r>
              <a:rPr lang="en-US" dirty="0">
                <a:latin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r>
              <a:rPr lang="en-US"/>
              <a:t>3/22/2017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Sugar Land </a:t>
            </a:r>
            <a:r>
              <a:rPr lang="en-US" dirty="0" err="1"/>
              <a:t>BIble</a:t>
            </a:r>
            <a:r>
              <a:rPr lang="en-US" dirty="0"/>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2</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rPr>
              <a:t>Sugar Land </a:t>
            </a:r>
            <a:r>
              <a:rPr lang="en-US" sz="2000" kern="0" dirty="0" err="1">
                <a:solidFill>
                  <a:sysClr val="windowText" lastClr="000000"/>
                </a:solidFill>
              </a:rPr>
              <a:t>BIble</a:t>
            </a:r>
            <a:r>
              <a:rPr lang="en-US" sz="20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5160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14</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15</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96445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16</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412255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17</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249273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34</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180769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38</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410759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39</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397197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40</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3168977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45</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420163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24887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47</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1238851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49</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208891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51</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3785406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58</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23141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60</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2188465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62</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1606583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77</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159405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80</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1491774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83</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114594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84</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14249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012875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86</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3/22/2017</a:t>
            </a:r>
            <a:endParaRPr lang="en-US" dirty="0"/>
          </a:p>
        </p:txBody>
      </p:sp>
    </p:spTree>
    <p:extLst>
      <p:ext uri="{BB962C8B-B14F-4D97-AF65-F5344CB8AC3E}">
        <p14:creationId xmlns:p14="http://schemas.microsoft.com/office/powerpoint/2010/main" val="756049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74887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672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29595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1807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6655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81023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3/22/2017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47037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fld id="{9444D7EA-DA0A-484B-AA2A-91D0C4E18C3A}" type="slidenum">
              <a:rPr lang="en-US" altLang="en-US"/>
              <a:pPr/>
              <a:t>‹#›</a:t>
            </a:fld>
            <a:endParaRPr lang="en-US" altLang="en-US"/>
          </a:p>
        </p:txBody>
      </p:sp>
    </p:spTree>
    <p:extLst>
      <p:ext uri="{BB962C8B-B14F-4D97-AF65-F5344CB8AC3E}">
        <p14:creationId xmlns:p14="http://schemas.microsoft.com/office/powerpoint/2010/main" val="143090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extLst>
      <p:ext uri="{BB962C8B-B14F-4D97-AF65-F5344CB8AC3E}">
        <p14:creationId xmlns:p14="http://schemas.microsoft.com/office/powerpoint/2010/main" val="427190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4F486447-BE82-49E4-9BC2-D32492EDB258}" type="slidenum">
              <a:rPr lang="en-US" altLang="en-US"/>
              <a:pPr/>
              <a:t>‹#›</a:t>
            </a:fld>
            <a:endParaRPr lang="en-US" altLang="en-US"/>
          </a:p>
        </p:txBody>
      </p:sp>
    </p:spTree>
    <p:extLst>
      <p:ext uri="{BB962C8B-B14F-4D97-AF65-F5344CB8AC3E}">
        <p14:creationId xmlns:p14="http://schemas.microsoft.com/office/powerpoint/2010/main" val="101210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55" r:id="rId12"/>
    <p:sldLayoutId id="2147492661" r:id="rId13"/>
    <p:sldLayoutId id="2147492663" r:id="rId14"/>
    <p:sldLayoutId id="2147492664"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946481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178284920"/>
              </p:ext>
            </p:extLst>
          </p:nvPr>
        </p:nvGraphicFramePr>
        <p:xfrm>
          <a:off x="237886"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95476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7129587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9803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78757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b="1" u="sng" dirty="0">
                <a:solidFill>
                  <a:srgbClr val="FFFFCC"/>
                </a:solidFill>
              </a:rPr>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60675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05000" y="107373"/>
            <a:ext cx="5334000" cy="1371600"/>
          </a:xfrm>
        </p:spPr>
        <p:txBody>
          <a:bodyPr/>
          <a:lstStyle/>
          <a:p>
            <a:pPr marL="461963" indent="-461963" algn="ctr" eaLnBrk="1" hangingPunct="1">
              <a:buFont typeface="+mj-lt"/>
              <a:buAutoNum type="arabicPeriod"/>
            </a:pPr>
            <a:r>
              <a:rPr lang="en-US" sz="3600" dirty="0"/>
              <a:t>Why did Israel reject the offer of the kingdom? </a:t>
            </a:r>
            <a:endParaRPr lang="en-US" altLang="en-US" sz="3600" dirty="0"/>
          </a:p>
        </p:txBody>
      </p:sp>
      <p:sp>
        <p:nvSpPr>
          <p:cNvPr id="16387" name="Rectangle 3"/>
          <p:cNvSpPr>
            <a:spLocks noGrp="1" noChangeArrowheads="1"/>
          </p:cNvSpPr>
          <p:nvPr>
            <p:ph type="body" sz="half" idx="2"/>
          </p:nvPr>
        </p:nvSpPr>
        <p:spPr>
          <a:xfrm>
            <a:off x="152400" y="1570182"/>
            <a:ext cx="7315200" cy="4449618"/>
          </a:xfrm>
        </p:spPr>
        <p:txBody>
          <a:bodyPr/>
          <a:lstStyle/>
          <a:p>
            <a:pPr marL="514350" indent="-514350" eaLnBrk="1" hangingPunct="1">
              <a:spcBef>
                <a:spcPts val="0"/>
              </a:spcBef>
              <a:spcAft>
                <a:spcPts val="2400"/>
              </a:spcAft>
              <a:buSzPct val="100000"/>
              <a:buAutoNum type="alphaLcPeriod"/>
              <a:defRPr/>
            </a:pPr>
            <a:r>
              <a:rPr lang="en-US" dirty="0"/>
              <a:t>Christ’s kingdom was not just political but also moral and ethical in tone</a:t>
            </a:r>
          </a:p>
          <a:p>
            <a:pPr marL="514350" indent="-514350" eaLnBrk="1" hangingPunct="1">
              <a:spcBef>
                <a:spcPts val="0"/>
              </a:spcBef>
              <a:spcAft>
                <a:spcPts val="2400"/>
              </a:spcAft>
              <a:buSzPct val="100000"/>
              <a:buAutoNum type="alphaLcPeriod"/>
              <a:defRPr/>
            </a:pPr>
            <a:r>
              <a:rPr lang="en-US" dirty="0"/>
              <a:t>Israel pursued righteousness by self righteousness rather than by transferred righteousness available though faith alone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2459112"/>
            <a:ext cx="1973027" cy="2671757"/>
          </a:xfrm>
        </p:spPr>
      </p:pic>
    </p:spTree>
    <p:extLst>
      <p:ext uri="{BB962C8B-B14F-4D97-AF65-F5344CB8AC3E}">
        <p14:creationId xmlns:p14="http://schemas.microsoft.com/office/powerpoint/2010/main" val="193120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rPr>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30832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61997" y="152400"/>
            <a:ext cx="7820006"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12:24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But when the Pharisees heard </a:t>
            </a:r>
            <a:r>
              <a:rPr lang="en-US" sz="3600" i="1" dirty="0">
                <a:latin typeface="Calibri" panose="020F0502020204030204" pitchFamily="34" charset="0"/>
              </a:rPr>
              <a:t>this</a:t>
            </a:r>
            <a:r>
              <a:rPr lang="en-US" sz="3600" dirty="0">
                <a:latin typeface="Calibri" panose="020F0502020204030204" pitchFamily="34" charset="0"/>
              </a:rPr>
              <a:t>, they said, “This man casts out demons only by </a:t>
            </a:r>
            <a:r>
              <a:rPr lang="en-US" sz="3600" dirty="0" err="1">
                <a:latin typeface="Calibri" panose="020F0502020204030204" pitchFamily="34" charset="0"/>
              </a:rPr>
              <a:t>Beelzebul</a:t>
            </a:r>
            <a:r>
              <a:rPr lang="en-US" sz="3600" dirty="0">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004897" y="152400"/>
            <a:ext cx="7134206"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24:14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This </a:t>
            </a:r>
            <a:r>
              <a:rPr lang="en-US" sz="3600" b="1" u="sng" dirty="0">
                <a:solidFill>
                  <a:srgbClr val="FFFFCC"/>
                </a:solidFill>
                <a:latin typeface="Calibri" panose="020F0502020204030204" pitchFamily="34" charset="0"/>
              </a:rPr>
              <a:t>gospel of the kingdom</a:t>
            </a:r>
            <a:r>
              <a:rPr lang="en-US" sz="3600" dirty="0">
                <a:latin typeface="Calibri" panose="020F0502020204030204" pitchFamily="34" charset="0"/>
              </a:rPr>
              <a:t> shall be preached in the whole world as a testimony to all the nations, and then the end will come.”</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68251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8</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0969664"/>
              </p:ext>
            </p:extLst>
          </p:nvPr>
        </p:nvGraphicFramePr>
        <p:xfrm>
          <a:off x="152400" y="701040"/>
          <a:ext cx="8839200" cy="5638702"/>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Transition from Public to Private Ministry</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800" b="1" dirty="0">
                        <a:latin typeface="Calibri" panose="020F0502020204030204" pitchFamily="34" charset="0"/>
                      </a:endParaRPr>
                    </a:p>
                  </a:txBody>
                  <a:tcPr/>
                </a:tc>
                <a:tc>
                  <a:txBody>
                    <a:bodyPr/>
                    <a:lstStyle/>
                    <a:p>
                      <a:pPr algn="ctr"/>
                      <a:r>
                        <a:rPr kumimoji="0" lang="en-US" sz="2800" b="1" u="none" strike="noStrike" cap="none" normalizeH="0" baseline="0" dirty="0">
                          <a:ln>
                            <a:noFill/>
                          </a:ln>
                          <a:solidFill>
                            <a:srgbClr val="C00000"/>
                          </a:solidFill>
                          <a:effectLst/>
                          <a:latin typeface="Calibri" panose="020F0502020204030204" pitchFamily="34" charset="0"/>
                        </a:rPr>
                        <a:t>Public</a:t>
                      </a:r>
                      <a:endParaRPr lang="en-US" sz="2800" b="1" dirty="0">
                        <a:solidFill>
                          <a:srgbClr val="C00000"/>
                        </a:solidFill>
                        <a:latin typeface="Calibri" panose="020F0502020204030204" pitchFamily="34" charset="0"/>
                      </a:endParaRPr>
                    </a:p>
                  </a:txBody>
                  <a:tcPr/>
                </a:tc>
                <a:tc>
                  <a:txBody>
                    <a:bodyPr/>
                    <a:lstStyle/>
                    <a:p>
                      <a:pPr algn="ctr"/>
                      <a:r>
                        <a:rPr lang="en-US" sz="2800" b="1" dirty="0">
                          <a:solidFill>
                            <a:srgbClr val="0000FF"/>
                          </a:solidFill>
                          <a:latin typeface="Calibri" panose="020F0502020204030204" pitchFamily="34" charset="0"/>
                        </a:rPr>
                        <a:t>Private</a:t>
                      </a:r>
                    </a:p>
                  </a:txBody>
                  <a:tcPr/>
                </a:tc>
                <a:extLst>
                  <a:ext uri="{0D108BD9-81ED-4DB2-BD59-A6C34878D82A}">
                    <a16:rowId xmlns:a16="http://schemas.microsoft.com/office/drawing/2014/main" val="322325277"/>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Scripture</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1–12</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13–28</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3" marB="45713" anchor="ctr" horzOverflow="overflow"/>
                </a:tc>
                <a:extLst>
                  <a:ext uri="{0D108BD9-81ED-4DB2-BD59-A6C34878D82A}">
                    <a16:rowId xmlns:a16="http://schemas.microsoft.com/office/drawing/2014/main" val="21921017"/>
                  </a:ext>
                </a:extLst>
              </a:tr>
              <a:tr h="42133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Focus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36724035"/>
                  </a:ext>
                </a:extLst>
              </a:tr>
              <a:tr h="682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Miracles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Proof to 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Training for 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301253290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Offer</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Disappears</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69201924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Teaching</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Discourse</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Parabolic</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28972286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Interim program</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Not mentioned</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270603190"/>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Crucifixion; Resurrection</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bg2"/>
                          </a:solidFill>
                          <a:effectLst/>
                          <a:latin typeface="Calibri" panose="020F0502020204030204" pitchFamily="34" charset="0"/>
                        </a:rPr>
                        <a:t>Not mentioned (4:17)</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bg2"/>
                          </a:solidFill>
                          <a:effectLst/>
                          <a:latin typeface="Calibri" panose="020F0502020204030204" pitchFamily="34" charset="0"/>
                        </a:rPr>
                        <a:t>Prominent (16:21)</a:t>
                      </a:r>
                    </a:p>
                  </a:txBody>
                  <a:tcPr marT="45713" marB="45713" anchor="ctr" horzOverflow="overflow"/>
                </a:tc>
                <a:extLst>
                  <a:ext uri="{0D108BD9-81ED-4DB2-BD59-A6C34878D82A}">
                    <a16:rowId xmlns:a16="http://schemas.microsoft.com/office/drawing/2014/main" val="1280132494"/>
                  </a:ext>
                </a:extLst>
              </a:tr>
            </a:tbl>
          </a:graphicData>
        </a:graphic>
      </p:graphicFrame>
    </p:spTree>
    <p:extLst>
      <p:ext uri="{BB962C8B-B14F-4D97-AF65-F5344CB8AC3E}">
        <p14:creationId xmlns:p14="http://schemas.microsoft.com/office/powerpoint/2010/main" val="374344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t>Pedigree of the king (1</a:t>
            </a:r>
            <a:r>
              <a:rPr lang="en-US" sz="2800" dirty="0">
                <a:cs typeface="Calibri" panose="020F0502020204030204" pitchFamily="34" charset="0"/>
              </a:rPr>
              <a:t>–2)</a:t>
            </a:r>
            <a:endParaRPr lang="en-US" sz="2800" dirty="0"/>
          </a:p>
          <a:p>
            <a:pPr lvl="1" eaLnBrk="1" hangingPunct="1">
              <a:lnSpc>
                <a:spcPct val="90000"/>
              </a:lnSpc>
              <a:defRPr/>
            </a:pPr>
            <a:r>
              <a:rPr lang="en-US" dirty="0"/>
              <a:t>Preparation of the king (3</a:t>
            </a:r>
            <a:r>
              <a:rPr lang="en-US" dirty="0">
                <a:cs typeface="Calibri" panose="020F0502020204030204" pitchFamily="34" charset="0"/>
              </a:rPr>
              <a:t>–4)</a:t>
            </a:r>
            <a:endParaRPr lang="en-US" dirty="0"/>
          </a:p>
          <a:p>
            <a:pPr lvl="2" eaLnBrk="1" hangingPunct="1">
              <a:lnSpc>
                <a:spcPct val="90000"/>
              </a:lnSpc>
              <a:defRPr/>
            </a:pPr>
            <a:r>
              <a:rPr lang="en-US" sz="2800" dirty="0"/>
              <a:t>Pedagogy of the king (5</a:t>
            </a:r>
            <a:r>
              <a:rPr lang="en-US" sz="2800" dirty="0">
                <a:cs typeface="Calibri" panose="020F0502020204030204" pitchFamily="34" charset="0"/>
              </a:rPr>
              <a:t>–7)</a:t>
            </a:r>
            <a:endParaRPr lang="en-US" sz="2800" dirty="0"/>
          </a:p>
          <a:p>
            <a:pPr lvl="3" eaLnBrk="1" hangingPunct="1">
              <a:lnSpc>
                <a:spcPct val="90000"/>
              </a:lnSpc>
              <a:defRPr/>
            </a:pPr>
            <a:r>
              <a:rPr lang="en-US" sz="2800" dirty="0"/>
              <a:t>Power of the king (8</a:t>
            </a:r>
            <a:r>
              <a:rPr lang="en-US" sz="2800" dirty="0">
                <a:cs typeface="Calibri" panose="020F0502020204030204" pitchFamily="34" charset="0"/>
              </a:rPr>
              <a:t>–9)</a:t>
            </a:r>
          </a:p>
          <a:p>
            <a:pPr lvl="4" eaLnBrk="1" hangingPunct="1">
              <a:lnSpc>
                <a:spcPct val="90000"/>
              </a:lnSpc>
              <a:defRPr/>
            </a:pPr>
            <a:r>
              <a:rPr lang="en-US" sz="2800" dirty="0">
                <a:cs typeface="Calibri" panose="020F0502020204030204" pitchFamily="34" charset="0"/>
              </a:rPr>
              <a:t>Program of the king (10)</a:t>
            </a:r>
            <a:endParaRPr lang="en-US" sz="2800" dirty="0"/>
          </a:p>
          <a:p>
            <a:pPr lvl="5">
              <a:lnSpc>
                <a:spcPct val="90000"/>
              </a:lnSpc>
              <a:defRPr/>
            </a:pPr>
            <a:r>
              <a:rPr lang="en-US" sz="2800" dirty="0">
                <a:latin typeface="Calibri" panose="020F0502020204030204" pitchFamily="34" charset="0"/>
              </a:rPr>
              <a:t>Progressive rejection of the king (11</a:t>
            </a:r>
            <a:r>
              <a:rPr lang="en-US" sz="2800" dirty="0">
                <a:latin typeface="Calibri" panose="020F0502020204030204" pitchFamily="34" charset="0"/>
                <a:cs typeface="Calibri" panose="020F0502020204030204" pitchFamily="34" charset="0"/>
              </a:rPr>
              <a:t>–12)</a:t>
            </a:r>
            <a:endParaRPr lang="en-US" sz="2800" dirty="0">
              <a:latin typeface="Calibri" panose="020F0502020204030204" pitchFamily="34" charset="0"/>
            </a:endParaRPr>
          </a:p>
          <a:p>
            <a:pPr lvl="4" eaLnBrk="1" hangingPunct="1">
              <a:lnSpc>
                <a:spcPct val="90000"/>
              </a:lnSpc>
              <a:defRPr/>
            </a:pPr>
            <a:r>
              <a:rPr lang="en-US" sz="2800" dirty="0"/>
              <a:t>Preparation of the king’s disciples (13</a:t>
            </a:r>
            <a:r>
              <a:rPr lang="en-US" sz="2800" dirty="0">
                <a:cs typeface="Calibri" panose="020F0502020204030204" pitchFamily="34" charset="0"/>
              </a:rPr>
              <a:t>–20)</a:t>
            </a:r>
            <a:endParaRPr lang="en-US" sz="2800" dirty="0"/>
          </a:p>
          <a:p>
            <a:pPr lvl="3" eaLnBrk="1" hangingPunct="1">
              <a:lnSpc>
                <a:spcPct val="90000"/>
              </a:lnSpc>
              <a:defRPr/>
            </a:pPr>
            <a:r>
              <a:rPr lang="en-US" sz="2800" dirty="0"/>
              <a:t>Presentation &amp; rejection of the king (21</a:t>
            </a:r>
            <a:r>
              <a:rPr lang="en-US" sz="2800" dirty="0">
                <a:cs typeface="Calibri" panose="020F0502020204030204" pitchFamily="34" charset="0"/>
              </a:rPr>
              <a:t>–23)</a:t>
            </a:r>
            <a:r>
              <a:rPr lang="en-US" sz="2800" dirty="0"/>
              <a:t> </a:t>
            </a:r>
          </a:p>
          <a:p>
            <a:pPr lvl="2" eaLnBrk="1" hangingPunct="1">
              <a:lnSpc>
                <a:spcPct val="90000"/>
              </a:lnSpc>
              <a:defRPr/>
            </a:pPr>
            <a:r>
              <a:rPr lang="en-US" sz="2800" dirty="0"/>
              <a:t>Prophecies of the king (24</a:t>
            </a:r>
            <a:r>
              <a:rPr lang="en-US" sz="2800" dirty="0">
                <a:cs typeface="Calibri" panose="020F0502020204030204" pitchFamily="34" charset="0"/>
              </a:rPr>
              <a:t>–25)</a:t>
            </a:r>
            <a:endParaRPr lang="en-US" sz="2800" dirty="0"/>
          </a:p>
          <a:p>
            <a:pPr lvl="1" eaLnBrk="1" hangingPunct="1">
              <a:lnSpc>
                <a:spcPct val="90000"/>
              </a:lnSpc>
              <a:defRPr/>
            </a:pPr>
            <a:r>
              <a:rPr lang="en-US" dirty="0"/>
              <a:t>Passion of the king (26</a:t>
            </a:r>
            <a:r>
              <a:rPr lang="en-US" dirty="0">
                <a:cs typeface="Calibri" panose="020F0502020204030204" pitchFamily="34" charset="0"/>
              </a:rPr>
              <a:t>–27)</a:t>
            </a:r>
            <a:endParaRPr lang="en-US" dirty="0"/>
          </a:p>
          <a:p>
            <a:pPr marL="0" indent="0" eaLnBrk="1" hangingPunct="1">
              <a:lnSpc>
                <a:spcPct val="90000"/>
              </a:lnSpc>
              <a:buNone/>
              <a:defRPr/>
            </a:pPr>
            <a:r>
              <a:rPr lang="en-US" sz="2800" dirty="0"/>
              <a:t>Proof of the king (</a:t>
            </a:r>
            <a:r>
              <a:rPr lang="en-US" sz="2800" dirty="0">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t>Pedigree of the king (1</a:t>
            </a:r>
            <a:r>
              <a:rPr lang="en-US" sz="2800" dirty="0">
                <a:cs typeface="Calibri" panose="020F0502020204030204" pitchFamily="34" charset="0"/>
              </a:rPr>
              <a:t>–2)</a:t>
            </a:r>
            <a:endParaRPr lang="en-US" sz="2800" dirty="0"/>
          </a:p>
          <a:p>
            <a:pPr lvl="1" eaLnBrk="1" hangingPunct="1">
              <a:lnSpc>
                <a:spcPct val="90000"/>
              </a:lnSpc>
              <a:defRPr/>
            </a:pPr>
            <a:r>
              <a:rPr lang="en-US" dirty="0"/>
              <a:t>Preparation of the king (3</a:t>
            </a:r>
            <a:r>
              <a:rPr lang="en-US" dirty="0">
                <a:cs typeface="Calibri" panose="020F0502020204030204" pitchFamily="34" charset="0"/>
              </a:rPr>
              <a:t>–4)</a:t>
            </a:r>
            <a:endParaRPr lang="en-US" dirty="0"/>
          </a:p>
          <a:p>
            <a:pPr lvl="2" eaLnBrk="1" hangingPunct="1">
              <a:lnSpc>
                <a:spcPct val="90000"/>
              </a:lnSpc>
              <a:defRPr/>
            </a:pPr>
            <a:r>
              <a:rPr lang="en-US" sz="2800" dirty="0"/>
              <a:t>Pedagogy of the king (5</a:t>
            </a:r>
            <a:r>
              <a:rPr lang="en-US" sz="2800" dirty="0">
                <a:cs typeface="Calibri" panose="020F0502020204030204" pitchFamily="34" charset="0"/>
              </a:rPr>
              <a:t>–7)</a:t>
            </a:r>
            <a:endParaRPr lang="en-US" sz="2800" dirty="0"/>
          </a:p>
          <a:p>
            <a:pPr lvl="3" eaLnBrk="1" hangingPunct="1">
              <a:lnSpc>
                <a:spcPct val="90000"/>
              </a:lnSpc>
              <a:defRPr/>
            </a:pPr>
            <a:r>
              <a:rPr lang="en-US" sz="2800" dirty="0"/>
              <a:t>Power of the king (8</a:t>
            </a:r>
            <a:r>
              <a:rPr lang="en-US" sz="2800" dirty="0">
                <a:cs typeface="Calibri" panose="020F0502020204030204" pitchFamily="34" charset="0"/>
              </a:rPr>
              <a:t>–9)</a:t>
            </a:r>
          </a:p>
          <a:p>
            <a:pPr lvl="4" eaLnBrk="1" hangingPunct="1">
              <a:lnSpc>
                <a:spcPct val="90000"/>
              </a:lnSpc>
              <a:defRPr/>
            </a:pPr>
            <a:r>
              <a:rPr lang="en-US" sz="2800" dirty="0">
                <a:cs typeface="Calibri" panose="020F0502020204030204" pitchFamily="34" charset="0"/>
              </a:rPr>
              <a:t>Program of the king (10)</a:t>
            </a:r>
            <a:endParaRPr lang="en-US" sz="2800" dirty="0"/>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t>Preparation of the king’s disciples (13</a:t>
            </a:r>
            <a:r>
              <a:rPr lang="en-US" sz="2800" dirty="0">
                <a:cs typeface="Calibri" panose="020F0502020204030204" pitchFamily="34" charset="0"/>
              </a:rPr>
              <a:t>–20)</a:t>
            </a:r>
            <a:endParaRPr lang="en-US" sz="2800" dirty="0"/>
          </a:p>
          <a:p>
            <a:pPr lvl="3" eaLnBrk="1" hangingPunct="1">
              <a:lnSpc>
                <a:spcPct val="90000"/>
              </a:lnSpc>
              <a:defRPr/>
            </a:pPr>
            <a:r>
              <a:rPr lang="en-US" sz="2800" dirty="0"/>
              <a:t>Presentation &amp; rejection of the king (21</a:t>
            </a:r>
            <a:r>
              <a:rPr lang="en-US" sz="2800" dirty="0">
                <a:cs typeface="Calibri" panose="020F0502020204030204" pitchFamily="34" charset="0"/>
              </a:rPr>
              <a:t>–23)</a:t>
            </a:r>
            <a:r>
              <a:rPr lang="en-US" sz="2800" dirty="0"/>
              <a:t> </a:t>
            </a:r>
          </a:p>
          <a:p>
            <a:pPr lvl="2" eaLnBrk="1" hangingPunct="1">
              <a:lnSpc>
                <a:spcPct val="90000"/>
              </a:lnSpc>
              <a:defRPr/>
            </a:pPr>
            <a:r>
              <a:rPr lang="en-US" sz="2800" dirty="0"/>
              <a:t>Prophecies of the king (24</a:t>
            </a:r>
            <a:r>
              <a:rPr lang="en-US" sz="2800" dirty="0">
                <a:cs typeface="Calibri" panose="020F0502020204030204" pitchFamily="34" charset="0"/>
              </a:rPr>
              <a:t>–25)</a:t>
            </a:r>
            <a:endParaRPr lang="en-US" sz="2800" dirty="0"/>
          </a:p>
          <a:p>
            <a:pPr lvl="1" eaLnBrk="1" hangingPunct="1">
              <a:lnSpc>
                <a:spcPct val="90000"/>
              </a:lnSpc>
              <a:defRPr/>
            </a:pPr>
            <a:r>
              <a:rPr lang="en-US" dirty="0"/>
              <a:t>Passion of the king (26</a:t>
            </a:r>
            <a:r>
              <a:rPr lang="en-US" dirty="0">
                <a:cs typeface="Calibri" panose="020F0502020204030204" pitchFamily="34" charset="0"/>
              </a:rPr>
              <a:t>–27)</a:t>
            </a:r>
            <a:endParaRPr lang="en-US" dirty="0"/>
          </a:p>
          <a:p>
            <a:pPr marL="0" indent="0" eaLnBrk="1" hangingPunct="1">
              <a:lnSpc>
                <a:spcPct val="90000"/>
              </a:lnSpc>
              <a:buNone/>
              <a:defRPr/>
            </a:pPr>
            <a:r>
              <a:rPr lang="en-US" sz="2800" dirty="0"/>
              <a:t>Proof of the king (</a:t>
            </a:r>
            <a:r>
              <a:rPr lang="en-US" sz="2800" dirty="0">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09597" y="152400"/>
            <a:ext cx="8124806"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19:15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So they cried out, ‘Away with </a:t>
            </a:r>
            <a:r>
              <a:rPr lang="en-US" sz="3600" i="1" dirty="0">
                <a:latin typeface="Calibri" panose="020F0502020204030204" pitchFamily="34" charset="0"/>
                <a:cs typeface="Calibri" panose="020F0502020204030204" pitchFamily="34" charset="0"/>
              </a:rPr>
              <a:t>Him</a:t>
            </a:r>
            <a:r>
              <a:rPr lang="en-US" sz="3600" dirty="0">
                <a:latin typeface="Calibri" panose="020F0502020204030204" pitchFamily="34" charset="0"/>
                <a:cs typeface="Calibri" panose="020F0502020204030204" pitchFamily="34" charset="0"/>
              </a:rPr>
              <a:t>, away with </a:t>
            </a:r>
            <a:r>
              <a:rPr lang="en-US" sz="3600" i="1" dirty="0">
                <a:latin typeface="Calibri" panose="020F0502020204030204" pitchFamily="34" charset="0"/>
                <a:cs typeface="Calibri" panose="020F0502020204030204" pitchFamily="34" charset="0"/>
              </a:rPr>
              <a:t>Him</a:t>
            </a:r>
            <a:r>
              <a:rPr lang="en-US" sz="3600" dirty="0">
                <a:latin typeface="Calibri" panose="020F0502020204030204" pitchFamily="34" charset="0"/>
                <a:cs typeface="Calibri" panose="020F0502020204030204" pitchFamily="34" charset="0"/>
              </a:rPr>
              <a:t>, crucify Him!’ Pilate said to them, ‘Shall I crucify your King?’ The chief priests answered, ‘</a:t>
            </a:r>
            <a:r>
              <a:rPr lang="en-US" sz="3600" b="1" u="sng" dirty="0">
                <a:solidFill>
                  <a:srgbClr val="FFFFCC"/>
                </a:solidFill>
                <a:latin typeface="Calibri" panose="020F0502020204030204" pitchFamily="34" charset="0"/>
                <a:cs typeface="Calibri" panose="020F0502020204030204" pitchFamily="34" charset="0"/>
              </a:rPr>
              <a:t>We have no king but Caesar</a:t>
            </a:r>
            <a:r>
              <a:rPr lang="en-US" sz="3600" dirty="0">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7135" y="3200400"/>
            <a:ext cx="3569730" cy="1828800"/>
          </a:xfrm>
          <a:prstGeom prst="ellipse">
            <a:avLst/>
          </a:prstGeom>
          <a:ln>
            <a:noFill/>
          </a:ln>
          <a:effectLst>
            <a:softEdge rad="112500"/>
          </a:effectLst>
        </p:spPr>
      </p:pic>
    </p:spTree>
    <p:extLst>
      <p:ext uri="{BB962C8B-B14F-4D97-AF65-F5344CB8AC3E}">
        <p14:creationId xmlns:p14="http://schemas.microsoft.com/office/powerpoint/2010/main" val="3484944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004897" y="152400"/>
            <a:ext cx="7134206"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19:14 (NASB)</a:t>
            </a:r>
          </a:p>
          <a:p>
            <a:pPr algn="just">
              <a:spcBef>
                <a:spcPts val="600"/>
              </a:spcBef>
              <a:spcAft>
                <a:spcPts val="600"/>
              </a:spcAft>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But his citizens hated him and sent a delegation after him, saying, ‘</a:t>
            </a:r>
            <a:r>
              <a:rPr lang="en-US" sz="3600" b="1" u="sng" dirty="0">
                <a:solidFill>
                  <a:srgbClr val="FFFFCC"/>
                </a:solidFill>
                <a:latin typeface="Calibri" panose="020F0502020204030204" pitchFamily="34" charset="0"/>
                <a:cs typeface="Calibri" panose="020F0502020204030204" pitchFamily="34" charset="0"/>
              </a:rPr>
              <a:t>We do not want this man to reign over us</a:t>
            </a:r>
            <a:r>
              <a:rPr lang="en-US" sz="3600" dirty="0">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4217" y="2667000"/>
            <a:ext cx="3235567" cy="2286000"/>
          </a:xfrm>
          <a:prstGeom prst="ellipse">
            <a:avLst/>
          </a:prstGeom>
          <a:ln>
            <a:noFill/>
          </a:ln>
          <a:effectLst>
            <a:softEdge rad="112500"/>
          </a:effectLst>
        </p:spPr>
      </p:pic>
    </p:spTree>
    <p:extLst>
      <p:ext uri="{BB962C8B-B14F-4D97-AF65-F5344CB8AC3E}">
        <p14:creationId xmlns:p14="http://schemas.microsoft.com/office/powerpoint/2010/main" val="3822460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004896" y="152400"/>
            <a:ext cx="7529503" cy="301621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8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1:11 (NASB)</a:t>
            </a:r>
          </a:p>
          <a:p>
            <a:pPr algn="just">
              <a:spcBef>
                <a:spcPts val="600"/>
              </a:spcBef>
              <a:spcAft>
                <a:spcPts val="600"/>
              </a:spcAft>
            </a:pPr>
            <a:r>
              <a:rPr lang="en-US" altLang="en-US" sz="4400" kern="0" dirty="0">
                <a:latin typeface="Calibri" panose="020F0502020204030204" pitchFamily="34" charset="0"/>
                <a:cs typeface="Calibri" panose="020F0502020204030204" pitchFamily="34" charset="0"/>
              </a:rPr>
              <a:t>“</a:t>
            </a:r>
            <a:r>
              <a:rPr lang="en-US" sz="4400" dirty="0">
                <a:latin typeface="Calibri" panose="020F0502020204030204" pitchFamily="34" charset="0"/>
                <a:cs typeface="Calibri" panose="020F0502020204030204" pitchFamily="34" charset="0"/>
              </a:rPr>
              <a:t>He came to His own, and those who were His own did not receive Him.’”</a:t>
            </a:r>
          </a:p>
        </p:txBody>
      </p:sp>
    </p:spTree>
    <p:extLst>
      <p:ext uri="{BB962C8B-B14F-4D97-AF65-F5344CB8AC3E}">
        <p14:creationId xmlns:p14="http://schemas.microsoft.com/office/powerpoint/2010/main" val="1060760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 (NASB)</a:t>
            </a:r>
          </a:p>
          <a:p>
            <a:pPr algn="just">
              <a:spcBef>
                <a:spcPts val="600"/>
              </a:spcBef>
              <a:spcAft>
                <a:spcPts val="600"/>
              </a:spcAft>
            </a:pPr>
            <a:r>
              <a:rPr lang="en-US" altLang="en-US" sz="2800" kern="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So you are to know and discern </a:t>
            </a:r>
            <a:r>
              <a:rPr lang="en-US" sz="2800" i="1" dirty="0">
                <a:latin typeface="Calibri" panose="020F0502020204030204" pitchFamily="34" charset="0"/>
                <a:cs typeface="Calibri" panose="020F0502020204030204" pitchFamily="34" charset="0"/>
              </a:rPr>
              <a:t>that</a:t>
            </a:r>
            <a:r>
              <a:rPr lang="en-US" sz="2800" dirty="0">
                <a:latin typeface="Calibri" panose="020F0502020204030204" pitchFamily="34" charset="0"/>
                <a:cs typeface="Calibri" panose="020F0502020204030204" pitchFamily="34" charset="0"/>
              </a:rPr>
              <a:t> from the issuing of a decree to restore and rebuild Jerusalem until </a:t>
            </a:r>
            <a:r>
              <a:rPr lang="en-US" sz="2800" b="1" u="sng" dirty="0">
                <a:solidFill>
                  <a:srgbClr val="FFFFCC"/>
                </a:solidFill>
                <a:latin typeface="Calibri" panose="020F0502020204030204" pitchFamily="34" charset="0"/>
                <a:cs typeface="Calibri" panose="020F0502020204030204" pitchFamily="34" charset="0"/>
              </a:rPr>
              <a:t>Messiah the Prince</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there will be</a:t>
            </a:r>
            <a:r>
              <a:rPr lang="en-US" sz="28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2800" baseline="30000" dirty="0">
                <a:latin typeface="Calibri" panose="020F0502020204030204" pitchFamily="34" charset="0"/>
                <a:cs typeface="Calibri" panose="020F0502020204030204" pitchFamily="34" charset="0"/>
              </a:rPr>
              <a:t>26 </a:t>
            </a:r>
            <a:r>
              <a:rPr lang="en-US" sz="2800" dirty="0">
                <a:latin typeface="Calibri" panose="020F0502020204030204" pitchFamily="34" charset="0"/>
                <a:cs typeface="Calibri" panose="020F0502020204030204" pitchFamily="34" charset="0"/>
              </a:rPr>
              <a:t>Then after the sixty-two weeks </a:t>
            </a:r>
            <a:r>
              <a:rPr lang="en-US" sz="2800" b="1" u="sng" dirty="0">
                <a:solidFill>
                  <a:srgbClr val="FFFFCC"/>
                </a:solidFill>
                <a:latin typeface="Calibri" panose="020F0502020204030204" pitchFamily="34" charset="0"/>
                <a:cs typeface="Calibri" panose="020F0502020204030204" pitchFamily="34" charset="0"/>
              </a:rPr>
              <a:t>the Messiah will be cut off and have nothing</a:t>
            </a:r>
            <a:r>
              <a:rPr lang="en-US" sz="2800" dirty="0">
                <a:latin typeface="Calibri" panose="020F0502020204030204" pitchFamily="34" charset="0"/>
                <a:cs typeface="Calibri" panose="020F0502020204030204" pitchFamily="34" charset="0"/>
              </a:rPr>
              <a:t>, and the people of the prince who is to come will destroy the city and the sanctuary. And its end </a:t>
            </a:r>
            <a:r>
              <a:rPr lang="en-US" sz="2800" i="1" dirty="0">
                <a:latin typeface="Calibri" panose="020F0502020204030204" pitchFamily="34" charset="0"/>
                <a:cs typeface="Calibri" panose="020F0502020204030204" pitchFamily="34" charset="0"/>
              </a:rPr>
              <a:t>will come</a:t>
            </a:r>
            <a:r>
              <a:rPr lang="en-US" sz="2800" dirty="0">
                <a:latin typeface="Calibri" panose="020F0502020204030204" pitchFamily="34" charset="0"/>
                <a:cs typeface="Calibri" panose="020F0502020204030204" pitchFamily="34" charset="0"/>
              </a:rPr>
              <a:t> with a flood; even to the end there will be war; desolations are determined.’”</a:t>
            </a:r>
          </a:p>
        </p:txBody>
      </p:sp>
    </p:spTree>
    <p:extLst>
      <p:ext uri="{BB962C8B-B14F-4D97-AF65-F5344CB8AC3E}">
        <p14:creationId xmlns:p14="http://schemas.microsoft.com/office/powerpoint/2010/main" val="2141759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Calibri" panose="020F0502020204030204" pitchFamily="34"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Calibri" panose="020F0502020204030204" pitchFamily="34"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dirty="0">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3549834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Calibri" panose="020F0502020204030204" pitchFamily="34"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Calibri" panose="020F0502020204030204" pitchFamily="34"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744901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28:49-50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t>
            </a:r>
            <a:r>
              <a:rPr lang="en-US" sz="3600" cap="small" dirty="0">
                <a:latin typeface="Calibri" panose="020F0502020204030204" pitchFamily="34" charset="0"/>
                <a:cs typeface="Calibri" panose="020F0502020204030204" pitchFamily="34" charset="0"/>
              </a:rPr>
              <a:t>Lord</a:t>
            </a:r>
            <a:r>
              <a:rPr lang="en-US" sz="3600" dirty="0">
                <a:latin typeface="Calibri" panose="020F0502020204030204" pitchFamily="34" charset="0"/>
                <a:cs typeface="Calibri" panose="020F0502020204030204" pitchFamily="34" charset="0"/>
              </a:rPr>
              <a:t> will bring </a:t>
            </a:r>
            <a:r>
              <a:rPr lang="en-US" sz="3600" b="1" u="sng" dirty="0">
                <a:solidFill>
                  <a:srgbClr val="FFFFCC"/>
                </a:solidFill>
                <a:latin typeface="Calibri" panose="020F0502020204030204" pitchFamily="34" charset="0"/>
                <a:cs typeface="Calibri" panose="020F0502020204030204" pitchFamily="34" charset="0"/>
              </a:rPr>
              <a:t>a nation against you from afar</a:t>
            </a:r>
            <a:r>
              <a:rPr lang="en-US" sz="3600" dirty="0">
                <a:latin typeface="Calibri" panose="020F0502020204030204" pitchFamily="34" charset="0"/>
                <a:cs typeface="Calibri" panose="020F0502020204030204" pitchFamily="34" charset="0"/>
              </a:rPr>
              <a:t>, from the end of the earth, as the eagle swoops down, a nation whose language you shall not understand, </a:t>
            </a:r>
            <a:r>
              <a:rPr lang="en-US" sz="3600" baseline="30000" dirty="0">
                <a:latin typeface="Calibri" panose="020F0502020204030204" pitchFamily="34" charset="0"/>
                <a:cs typeface="Calibri" panose="020F0502020204030204" pitchFamily="34" charset="0"/>
              </a:rPr>
              <a:t>50 </a:t>
            </a:r>
            <a:r>
              <a:rPr lang="en-US" sz="3600" dirty="0">
                <a:latin typeface="Calibri" panose="020F0502020204030204" pitchFamily="34" charset="0"/>
                <a:cs typeface="Calibri" panose="020F0502020204030204" pitchFamily="34" charset="0"/>
              </a:rPr>
              <a:t>a nation of fierce countenance who will have no respect for the old, nor show favor to the young.”</a:t>
            </a:r>
          </a:p>
        </p:txBody>
      </p:sp>
    </p:spTree>
    <p:extLst>
      <p:ext uri="{BB962C8B-B14F-4D97-AF65-F5344CB8AC3E}">
        <p14:creationId xmlns:p14="http://schemas.microsoft.com/office/powerpoint/2010/main" val="168836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3048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381000" y="1447800"/>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dirty="0">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59363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3048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381000" y="1447800"/>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b="1" u="sng" dirty="0">
                <a:solidFill>
                  <a:srgbClr val="FFFFCC"/>
                </a:solidFill>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 (NASB)</a:t>
            </a:r>
          </a:p>
          <a:p>
            <a:pPr algn="just">
              <a:spcBef>
                <a:spcPts val="600"/>
              </a:spcBef>
              <a:spcAft>
                <a:spcPts val="600"/>
              </a:spcAft>
            </a:pPr>
            <a:r>
              <a:rPr lang="en-US" altLang="en-US" sz="2800" kern="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So you are to know and discern </a:t>
            </a:r>
            <a:r>
              <a:rPr lang="en-US" sz="2800" i="1" dirty="0">
                <a:latin typeface="Calibri" panose="020F0502020204030204" pitchFamily="34" charset="0"/>
                <a:cs typeface="Calibri" panose="020F0502020204030204" pitchFamily="34" charset="0"/>
              </a:rPr>
              <a:t>that</a:t>
            </a:r>
            <a:r>
              <a:rPr lang="en-US" sz="2800" dirty="0">
                <a:latin typeface="Calibri" panose="020F0502020204030204" pitchFamily="34" charset="0"/>
                <a:cs typeface="Calibri" panose="020F0502020204030204" pitchFamily="34" charset="0"/>
              </a:rPr>
              <a:t> from the issuing of a decree to restore and rebuild Jerusalem until Messiah the Prince </a:t>
            </a:r>
            <a:r>
              <a:rPr lang="en-US" sz="2800" i="1" dirty="0">
                <a:latin typeface="Calibri" panose="020F0502020204030204" pitchFamily="34" charset="0"/>
                <a:cs typeface="Calibri" panose="020F0502020204030204" pitchFamily="34" charset="0"/>
              </a:rPr>
              <a:t>there will be</a:t>
            </a:r>
            <a:r>
              <a:rPr lang="en-US" sz="28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2800" baseline="30000" dirty="0">
                <a:latin typeface="Calibri" panose="020F0502020204030204" pitchFamily="34" charset="0"/>
                <a:cs typeface="Calibri" panose="020F0502020204030204" pitchFamily="34" charset="0"/>
              </a:rPr>
              <a:t>26 </a:t>
            </a:r>
            <a:r>
              <a:rPr lang="en-US" sz="2800" dirty="0">
                <a:latin typeface="Calibri" panose="020F0502020204030204" pitchFamily="34" charset="0"/>
                <a:cs typeface="Calibri" panose="020F0502020204030204" pitchFamily="34" charset="0"/>
              </a:rPr>
              <a:t>Then after the sixty-two weeks the Messiah will be cut off and have nothing, and </a:t>
            </a:r>
            <a:r>
              <a:rPr lang="en-US" sz="2800" b="1" u="sng" dirty="0">
                <a:solidFill>
                  <a:srgbClr val="FFFFCC"/>
                </a:solidFill>
                <a:latin typeface="Calibri" panose="020F0502020204030204" pitchFamily="34" charset="0"/>
                <a:cs typeface="Calibri" panose="020F0502020204030204" pitchFamily="34" charset="0"/>
              </a:rPr>
              <a:t>the people of the prince who is to come will destroy the city and the sanctuary. And its end will come with a flood</a:t>
            </a:r>
            <a:r>
              <a:rPr lang="en-US" sz="2800" dirty="0">
                <a:latin typeface="Calibri" panose="020F0502020204030204" pitchFamily="34" charset="0"/>
                <a:cs typeface="Calibri" panose="020F0502020204030204" pitchFamily="34" charset="0"/>
              </a:rPr>
              <a:t>; even to the end there will be war; desolations are determined.’”</a:t>
            </a:r>
          </a:p>
        </p:txBody>
      </p:sp>
    </p:spTree>
    <p:extLst>
      <p:ext uri="{BB962C8B-B14F-4D97-AF65-F5344CB8AC3E}">
        <p14:creationId xmlns:p14="http://schemas.microsoft.com/office/powerpoint/2010/main" val="6976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2:40-41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40 </a:t>
            </a:r>
            <a:r>
              <a:rPr lang="en-US" sz="3600" dirty="0">
                <a:latin typeface="Calibri" panose="020F0502020204030204" pitchFamily="34" charset="0"/>
                <a:cs typeface="Calibri" panose="020F0502020204030204" pitchFamily="34" charset="0"/>
              </a:rPr>
              <a:t>And with many other words he solemnly testified and kept on exhorting them, saying, ‘</a:t>
            </a:r>
            <a:r>
              <a:rPr lang="en-US" sz="3600" b="1" u="sng" dirty="0">
                <a:solidFill>
                  <a:srgbClr val="FFFFCC"/>
                </a:solidFill>
                <a:latin typeface="Calibri" panose="020F0502020204030204" pitchFamily="34" charset="0"/>
                <a:cs typeface="Calibri" panose="020F0502020204030204" pitchFamily="34" charset="0"/>
              </a:rPr>
              <a:t>Be saved from this perverse generation</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41 </a:t>
            </a:r>
            <a:r>
              <a:rPr lang="en-US" sz="3600" dirty="0">
                <a:latin typeface="Calibri" panose="020F0502020204030204" pitchFamily="34" charset="0"/>
                <a:cs typeface="Calibri" panose="020F0502020204030204" pitchFamily="34" charset="0"/>
              </a:rPr>
              <a:t>So then, those who had received his word were baptized; and that day there were added about three thousand souls.”</a:t>
            </a:r>
          </a:p>
        </p:txBody>
      </p:sp>
    </p:spTree>
    <p:extLst>
      <p:ext uri="{BB962C8B-B14F-4D97-AF65-F5344CB8AC3E}">
        <p14:creationId xmlns:p14="http://schemas.microsoft.com/office/powerpoint/2010/main" val="204253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rPr>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407970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200" kern="0" dirty="0">
                <a:latin typeface="Calibri" panose="020F0502020204030204" pitchFamily="34" charset="0"/>
              </a:rPr>
              <a:t>“</a:t>
            </a:r>
            <a:r>
              <a:rPr lang="en-US" sz="3200" dirty="0">
                <a:latin typeface="Calibri" panose="020F0502020204030204" pitchFamily="34" charset="0"/>
              </a:rPr>
              <a:t>Therefore repent and return, so that your sins may be wiped away, in order that times of refreshing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send Jesus, the Christ appointed for you, </a:t>
            </a:r>
            <a:r>
              <a:rPr lang="en-US" sz="3200" baseline="30000" dirty="0">
                <a:latin typeface="Calibri" panose="020F0502020204030204" pitchFamily="34" charset="0"/>
              </a:rPr>
              <a:t>21 </a:t>
            </a:r>
            <a:r>
              <a:rPr lang="en-US" sz="3200" dirty="0">
                <a:latin typeface="Calibri" panose="020F0502020204030204" pitchFamily="34" charset="0"/>
              </a:rPr>
              <a:t>whom heaven must receive until </a:t>
            </a:r>
            <a:r>
              <a:rPr lang="en-US" sz="3200" i="1" dirty="0">
                <a:latin typeface="Calibri" panose="020F0502020204030204" pitchFamily="34" charset="0"/>
              </a:rPr>
              <a:t>the</a:t>
            </a:r>
            <a:r>
              <a:rPr lang="en-US" sz="3200" dirty="0">
                <a:latin typeface="Calibri" panose="020F0502020204030204" pitchFamily="34" charset="0"/>
              </a:rPr>
              <a:t> period of restoration of all things about which God spoke by the mouth of His holy prophets from ancient time.”</a:t>
            </a:r>
            <a:endParaRPr lang="en-US" altLang="en-US" sz="3200" kern="0" dirty="0">
              <a:latin typeface="Calibri" panose="020F0502020204030204" pitchFamily="34" charset="0"/>
            </a:endParaRPr>
          </a:p>
        </p:txBody>
      </p:sp>
    </p:spTree>
    <p:extLst>
      <p:ext uri="{BB962C8B-B14F-4D97-AF65-F5344CB8AC3E}">
        <p14:creationId xmlns:p14="http://schemas.microsoft.com/office/powerpoint/2010/main" val="53513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200" kern="0" dirty="0">
                <a:latin typeface="Calibri" panose="020F0502020204030204" pitchFamily="34" charset="0"/>
              </a:rPr>
              <a:t>“</a:t>
            </a:r>
            <a:r>
              <a:rPr lang="en-US" sz="3200" dirty="0">
                <a:latin typeface="Calibri" panose="020F0502020204030204" pitchFamily="34" charset="0"/>
              </a:rPr>
              <a:t>Therefore </a:t>
            </a:r>
            <a:r>
              <a:rPr lang="en-US" sz="3200" b="1" u="sng" dirty="0">
                <a:solidFill>
                  <a:srgbClr val="FFFFCC"/>
                </a:solidFill>
                <a:latin typeface="Calibri" panose="020F0502020204030204" pitchFamily="34" charset="0"/>
              </a:rPr>
              <a:t>repent</a:t>
            </a:r>
            <a:r>
              <a:rPr lang="en-US" sz="3200" dirty="0">
                <a:latin typeface="Calibri" panose="020F0502020204030204" pitchFamily="34" charset="0"/>
              </a:rPr>
              <a:t> and return, so that your sins may be wiped away, in order that </a:t>
            </a:r>
            <a:r>
              <a:rPr lang="en-US" sz="3200" b="1" u="sng" dirty="0">
                <a:solidFill>
                  <a:srgbClr val="FFFFCC"/>
                </a:solidFill>
                <a:latin typeface="Calibri" panose="020F0502020204030204" pitchFamily="34" charset="0"/>
              </a:rPr>
              <a:t>times of refreshing</a:t>
            </a:r>
            <a:r>
              <a:rPr lang="en-US" sz="3200" dirty="0">
                <a:latin typeface="Calibri" panose="020F0502020204030204" pitchFamily="34" charset="0"/>
              </a:rPr>
              <a:t>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a:t>
            </a:r>
            <a:r>
              <a:rPr lang="en-US" sz="3200" b="1" u="sng" dirty="0">
                <a:solidFill>
                  <a:srgbClr val="FFFFCC"/>
                </a:solidFill>
                <a:latin typeface="Calibri" panose="020F0502020204030204" pitchFamily="34" charset="0"/>
              </a:rPr>
              <a:t>send 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a:t>
            </a:r>
            <a:r>
              <a:rPr lang="en-US" sz="3200" b="1" u="sng" dirty="0">
                <a:solidFill>
                  <a:srgbClr val="FFFFCC"/>
                </a:solidFill>
                <a:latin typeface="Calibri" panose="020F0502020204030204" pitchFamily="34" charset="0"/>
              </a:rPr>
              <a:t>restoration of all things</a:t>
            </a:r>
            <a:r>
              <a:rPr lang="en-US" sz="3200" dirty="0">
                <a:latin typeface="Calibri" panose="020F0502020204030204" pitchFamily="34" charset="0"/>
              </a:rPr>
              <a:t> about which God spoke by the mouth of His holy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rPr>
              <a:t> from ancient time.”</a:t>
            </a:r>
            <a:endParaRPr lang="en-US" altLang="en-US" sz="3200" kern="0" dirty="0">
              <a:latin typeface="Calibri" panose="020F0502020204030204" pitchFamily="34" charset="0"/>
            </a:endParaRPr>
          </a:p>
        </p:txBody>
      </p:sp>
    </p:spTree>
    <p:extLst>
      <p:ext uri="{BB962C8B-B14F-4D97-AF65-F5344CB8AC3E}">
        <p14:creationId xmlns:p14="http://schemas.microsoft.com/office/powerpoint/2010/main" val="2078878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So when they had come together, they were asking Him, saying, ‘Lord, is it at this time You are </a:t>
            </a:r>
            <a:r>
              <a:rPr lang="en-US" sz="3600" b="1" u="sng" dirty="0">
                <a:solidFill>
                  <a:srgbClr val="FFFFCC"/>
                </a:solidFill>
                <a:latin typeface="Calibri" panose="020F0502020204030204" pitchFamily="34" charset="0"/>
                <a:cs typeface="Calibri" panose="020F0502020204030204" pitchFamily="34" charset="0"/>
              </a:rPr>
              <a:t>restoring the kingdom</a:t>
            </a:r>
            <a:r>
              <a:rPr lang="en-US" sz="3600" dirty="0">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to Israel</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7 </a:t>
            </a:r>
            <a:r>
              <a:rPr lang="en-US" sz="3600" dirty="0">
                <a:latin typeface="Calibri" panose="020F0502020204030204" pitchFamily="34" charset="0"/>
                <a:cs typeface="Calibri" panose="020F0502020204030204" pitchFamily="34" charset="0"/>
              </a:rPr>
              <a:t>He said to them, ‘It is not for you to know times or epochs which the Father has fixed by His own authority.’”</a:t>
            </a:r>
          </a:p>
        </p:txBody>
      </p:sp>
    </p:spTree>
    <p:extLst>
      <p:ext uri="{BB962C8B-B14F-4D97-AF65-F5344CB8AC3E}">
        <p14:creationId xmlns:p14="http://schemas.microsoft.com/office/powerpoint/2010/main" val="2384619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228601" y="970961"/>
            <a:ext cx="7696200" cy="5734639"/>
          </a:xfrm>
        </p:spPr>
        <p:txBody>
          <a:bodyPr/>
          <a:lstStyle/>
          <a:p>
            <a:pPr marL="514350" indent="-514350" eaLnBrk="1" hangingPunct="1">
              <a:spcBef>
                <a:spcPts val="0"/>
              </a:spcBef>
              <a:spcAft>
                <a:spcPts val="1200"/>
              </a:spcAft>
              <a:buSzPct val="100000"/>
              <a:buAutoNum type="alphaLcPeriod"/>
              <a:defRPr/>
            </a:pPr>
            <a:r>
              <a:rPr lang="en-US" sz="3000" dirty="0"/>
              <a:t>The king was absent (Acts 1:9-11)</a:t>
            </a:r>
          </a:p>
          <a:p>
            <a:pPr marL="514350" indent="-514350" eaLnBrk="1" hangingPunct="1">
              <a:spcBef>
                <a:spcPts val="0"/>
              </a:spcBef>
              <a:spcAft>
                <a:spcPts val="12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2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200"/>
              </a:spcAft>
              <a:buSzPct val="100000"/>
              <a:buAutoNum type="alphaLcPeriod"/>
              <a:defRPr/>
            </a:pPr>
            <a:r>
              <a:rPr lang="en-US" sz="3000" dirty="0"/>
              <a:t>“Kingdom” is mentioned 45x in Luke’s Gospel but only 8x in Acts</a:t>
            </a:r>
          </a:p>
          <a:p>
            <a:pPr marL="514350" indent="-514350" eaLnBrk="1" hangingPunct="1">
              <a:spcBef>
                <a:spcPts val="0"/>
              </a:spcBef>
              <a:spcAft>
                <a:spcPts val="1200"/>
              </a:spcAft>
              <a:buSzPct val="100000"/>
              <a:buFont typeface="Wingdings" pitchFamily="2" charset="2"/>
              <a:buAutoNum type="alphaLcPeriod"/>
              <a:defRPr/>
            </a:pPr>
            <a:r>
              <a:rPr lang="en-US" sz="30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41076" y="4876800"/>
            <a:ext cx="1350524" cy="1828800"/>
          </a:xfrm>
        </p:spPr>
      </p:pic>
    </p:spTree>
    <p:extLst>
      <p:ext uri="{BB962C8B-B14F-4D97-AF65-F5344CB8AC3E}">
        <p14:creationId xmlns:p14="http://schemas.microsoft.com/office/powerpoint/2010/main" val="1065493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28600" y="914400"/>
            <a:ext cx="8980714" cy="5257800"/>
          </a:xfrm>
        </p:spPr>
        <p:txBody>
          <a:bodyPr/>
          <a:lstStyle/>
          <a:p>
            <a:pPr marL="514350" indent="-514350" eaLnBrk="1" hangingPunct="1">
              <a:spcBef>
                <a:spcPts val="0"/>
              </a:spcBef>
              <a:spcAft>
                <a:spcPts val="12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200"/>
              </a:spcAft>
              <a:buSzPct val="100000"/>
              <a:buFont typeface="Wingdings" pitchFamily="2" charset="2"/>
              <a:buAutoNum type="alphaLcPeriod" startAt="6"/>
              <a:defRPr/>
            </a:pPr>
            <a:r>
              <a:rPr lang="en-US" sz="3000" dirty="0"/>
              <a:t>Peter was merely preaching the personal Gospel in Acts 2</a:t>
            </a:r>
          </a:p>
          <a:p>
            <a:pPr marL="514350" indent="-514350" eaLnBrk="1" hangingPunct="1">
              <a:spcBef>
                <a:spcPts val="0"/>
              </a:spcBef>
              <a:spcAft>
                <a:spcPts val="12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353678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b="1" u="sng" dirty="0">
                <a:solidFill>
                  <a:srgbClr val="FFFFCC"/>
                </a:solidFill>
              </a:rPr>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341652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000" baseline="30000" dirty="0">
                <a:latin typeface="Calibri" panose="020F0502020204030204" pitchFamily="34" charset="0"/>
              </a:rPr>
              <a:t>6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571500" y="152400"/>
            <a:ext cx="8001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1:32-33 (NASB)</a:t>
            </a:r>
          </a:p>
          <a:p>
            <a:pPr marL="0" marR="0" algn="just">
              <a:spcBef>
                <a:spcPts val="0"/>
              </a:spcBef>
              <a:spcAft>
                <a:spcPts val="1000"/>
              </a:spcAft>
            </a:pPr>
            <a:r>
              <a:rPr lang="en-US" sz="3600" dirty="0">
                <a:latin typeface="Calibri" panose="020F0502020204030204" pitchFamily="34" charset="0"/>
                <a:cs typeface="Calibri" panose="020F0502020204030204" pitchFamily="34" charset="0"/>
              </a:rPr>
              <a:t>Most High; and the Lord God will give Him the throne of His father David; and He will reign over the house of Jacob forever, and His kingdom will have no end.</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2865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1524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b="1" dirty="0">
                <a:solidFill>
                  <a:schemeClr val="tx2"/>
                </a:solidFill>
                <a:effectLst>
                  <a:outerShdw blurRad="38100" dist="38100" dir="2700000" algn="tl">
                    <a:srgbClr val="000000">
                      <a:alpha val="43137"/>
                    </a:srgbClr>
                  </a:outerShdw>
                </a:effectLst>
                <a:ea typeface="+mj-ea"/>
                <a:cs typeface="Calibri" panose="020F0502020204030204" pitchFamily="34" charset="0"/>
              </a:rPr>
              <a:t>Deuteronomy 17:15 </a:t>
            </a:r>
          </a:p>
          <a:p>
            <a:pPr marL="0" lvl="0" indent="0" algn="just" eaLnBrk="1" hangingPunct="1">
              <a:spcBef>
                <a:spcPct val="0"/>
              </a:spcBef>
              <a:spcAft>
                <a:spcPts val="1200"/>
              </a:spcAft>
              <a:buClrTx/>
              <a:buSzTx/>
              <a:buNone/>
            </a:pPr>
            <a:r>
              <a:rPr lang="en-US" sz="3600" dirty="0">
                <a:solidFill>
                  <a:srgbClr val="FFFFFF"/>
                </a:solidFill>
                <a:effectLst/>
                <a:cs typeface="Arial" charset="0"/>
              </a:rPr>
              <a:t>“</a:t>
            </a:r>
            <a:r>
              <a:rPr lang="en-US" sz="3600" b="1" u="sng" dirty="0">
                <a:solidFill>
                  <a:srgbClr val="FFFFCC"/>
                </a:solidFill>
                <a:effectLst/>
                <a:cs typeface="Arial" charset="0"/>
              </a:rPr>
              <a:t>you shall surely set a king over you whom the </a:t>
            </a:r>
            <a:r>
              <a:rPr lang="en-US" sz="3600" b="1" u="sng" cap="small" dirty="0">
                <a:solidFill>
                  <a:srgbClr val="FFFFCC"/>
                </a:solidFill>
                <a:effectLst/>
                <a:cs typeface="Arial" charset="0"/>
              </a:rPr>
              <a:t>Lord</a:t>
            </a:r>
            <a:r>
              <a:rPr lang="en-US" sz="3600" b="1" u="sng" dirty="0">
                <a:solidFill>
                  <a:srgbClr val="FFFFCC"/>
                </a:solidFill>
                <a:effectLst/>
                <a:cs typeface="Arial" charset="0"/>
              </a:rPr>
              <a:t> your God chooses</a:t>
            </a:r>
            <a:r>
              <a:rPr lang="en-US" sz="3600" dirty="0">
                <a:solidFill>
                  <a:srgbClr val="FFFFFF"/>
                </a:solidFill>
                <a:effectLst/>
                <a:cs typeface="Arial" charset="0"/>
              </a:rPr>
              <a:t>, </a:t>
            </a:r>
            <a:r>
              <a:rPr lang="en-US" sz="3600" i="1" dirty="0">
                <a:solidFill>
                  <a:srgbClr val="FFFFFF"/>
                </a:solidFill>
                <a:effectLst/>
                <a:cs typeface="Arial" charset="0"/>
              </a:rPr>
              <a:t>one</a:t>
            </a:r>
            <a:r>
              <a:rPr lang="en-US" sz="3600" dirty="0">
                <a:solidFill>
                  <a:srgbClr val="FFFFFF"/>
                </a:solidFill>
                <a:effectLst/>
                <a:cs typeface="Arial" charset="0"/>
              </a:rPr>
              <a:t> from among your countrymen you shall set as king over yourselves; you may not put a foreigner over yourselves who is not your countryman.</a:t>
            </a:r>
            <a:r>
              <a:rPr lang="en-US" altLang="en-US" sz="3600" dirty="0">
                <a:solidFill>
                  <a:srgbClr val="FFFFFF"/>
                </a:solidFill>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657600"/>
            <a:ext cx="2047875" cy="1371600"/>
          </a:xfrm>
          <a:prstGeom prst="rect">
            <a:avLst/>
          </a:prstGeom>
          <a:noFill/>
          <a:ln w="9525">
            <a:noFill/>
            <a:miter lim="800000"/>
            <a:headEnd/>
            <a:tailEnd/>
          </a:ln>
        </p:spPr>
      </p:pic>
    </p:spTree>
    <p:extLst>
      <p:ext uri="{BB962C8B-B14F-4D97-AF65-F5344CB8AC3E}">
        <p14:creationId xmlns:p14="http://schemas.microsoft.com/office/powerpoint/2010/main" val="888664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repent and return, so that your sins may be wiped away, in order that times of refreshing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send </a:t>
            </a:r>
            <a:r>
              <a:rPr lang="en-US" sz="3200" b="1" u="sng" dirty="0">
                <a:solidFill>
                  <a:srgbClr val="FFFFCC"/>
                </a:solidFill>
                <a:latin typeface="Calibri" panose="020F0502020204030204" pitchFamily="34" charset="0"/>
              </a:rPr>
              <a:t>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restoration of all things about which God spoke by the mouth of His holy prophets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40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b="1" u="sng" dirty="0">
                <a:solidFill>
                  <a:srgbClr val="FFFFCC"/>
                </a:solidFill>
              </a:rPr>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38794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457200" y="152400"/>
            <a:ext cx="82296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21:43 (NASB)</a:t>
            </a:r>
          </a:p>
          <a:p>
            <a:pPr marL="0" marR="0" algn="just">
              <a:spcBef>
                <a:spcPts val="0"/>
              </a:spcBef>
              <a:spcAft>
                <a:spcPts val="1000"/>
              </a:spcAft>
            </a:pPr>
            <a:r>
              <a:rPr lang="en-US" sz="3600"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“Therefore I say to you, </a:t>
            </a:r>
            <a:r>
              <a:rPr lang="en-US" sz="3600" b="1" u="sng" dirty="0">
                <a:solidFill>
                  <a:srgbClr val="FFFFCC"/>
                </a:solidFill>
                <a:latin typeface="Calibri" panose="020F0502020204030204" pitchFamily="34" charset="0"/>
                <a:cs typeface="Calibri" panose="020F0502020204030204" pitchFamily="34" charset="0"/>
              </a:rPr>
              <a:t>the kingdom of God will be taken away from you</a:t>
            </a:r>
            <a:r>
              <a:rPr lang="en-US" sz="3600" dirty="0">
                <a:latin typeface="Calibri" panose="020F0502020204030204" pitchFamily="34" charset="0"/>
                <a:cs typeface="Calibri" panose="020F0502020204030204" pitchFamily="34" charset="0"/>
              </a:rPr>
              <a:t> and given to a people, producing the fruit of it.”</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2224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b="1" u="sng" dirty="0">
                <a:solidFill>
                  <a:srgbClr val="FFFFCC"/>
                </a:solidFill>
              </a:rPr>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2764412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985856983"/>
              </p:ext>
            </p:extLst>
          </p:nvPr>
        </p:nvGraphicFramePr>
        <p:xfrm>
          <a:off x="152400" y="525560"/>
          <a:ext cx="8839200" cy="5821923"/>
        </p:xfrm>
        <a:graphic>
          <a:graphicData uri="http://schemas.openxmlformats.org/drawingml/2006/table">
            <a:tbl>
              <a:tblPr>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860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036639">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(Rev 6)</a:t>
                      </a: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False Christ</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24:5</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6:2</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1"/>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6:3-4</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2"/>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6:5-6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3"/>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6:7-8</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4"/>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24:9-13</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6:9-11</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5"/>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6:12-17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6"/>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24:14</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7:1-9</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78190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b="1" u="sng" dirty="0">
                <a:solidFill>
                  <a:srgbClr val="FFFFCC"/>
                </a:solidFill>
              </a:rPr>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295013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342900" y="152400"/>
            <a:ext cx="84582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28:30-31 (NASB)</a:t>
            </a:r>
          </a:p>
          <a:p>
            <a:pPr marL="0" marR="0" algn="just">
              <a:spcBef>
                <a:spcPts val="0"/>
              </a:spcBef>
              <a:spcAft>
                <a:spcPts val="1000"/>
              </a:spcAft>
            </a:pPr>
            <a:r>
              <a:rPr lang="en-US" sz="3600"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“And he stayed two full years in his own rented quarters and was welcoming all who came to him, </a:t>
            </a:r>
            <a:r>
              <a:rPr lang="en-US" sz="3600" baseline="30000" dirty="0">
                <a:latin typeface="Calibri" panose="020F0502020204030204" pitchFamily="34" charset="0"/>
                <a:cs typeface="Calibri" panose="020F0502020204030204" pitchFamily="34" charset="0"/>
              </a:rPr>
              <a:t>31 </a:t>
            </a:r>
            <a:r>
              <a:rPr lang="en-US" sz="3600" b="1" u="sng" dirty="0">
                <a:solidFill>
                  <a:srgbClr val="FFFFCC"/>
                </a:solidFill>
                <a:latin typeface="Calibri" panose="020F0502020204030204" pitchFamily="34" charset="0"/>
                <a:cs typeface="Calibri" panose="020F0502020204030204" pitchFamily="34" charset="0"/>
              </a:rPr>
              <a:t>preaching the kingdom of God</a:t>
            </a:r>
            <a:r>
              <a:rPr lang="en-US" sz="3600" dirty="0">
                <a:latin typeface="Calibri" panose="020F0502020204030204" pitchFamily="34" charset="0"/>
                <a:cs typeface="Calibri" panose="020F0502020204030204" pitchFamily="34" charset="0"/>
              </a:rPr>
              <a:t> and teaching concerning the Lord Jesus Christ with all openness, unhindered.”</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478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b="1" u="sng" dirty="0">
                <a:solidFill>
                  <a:srgbClr val="FFFFCC"/>
                </a:solidFill>
              </a:rPr>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4079782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2602899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Now in those days John the Baptist came, preaching in the wilderness of Judea, saying,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p>
        </p:txBody>
      </p:sp>
    </p:spTree>
    <p:extLst>
      <p:ext uri="{BB962C8B-B14F-4D97-AF65-F5344CB8AC3E}">
        <p14:creationId xmlns:p14="http://schemas.microsoft.com/office/powerpoint/2010/main" val="1403421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From that time Jesus began to preach and say,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186351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4227218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10:1, 9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600" b="1" u="sng" dirty="0">
                <a:solidFill>
                  <a:srgbClr val="FFFFCC"/>
                </a:solidFill>
                <a:latin typeface="Calibri" panose="020F0502020204030204" pitchFamily="34" charset="0"/>
              </a:rPr>
              <a:t>The kingdom of God has come near to you</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2743189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2:40-41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40 </a:t>
            </a:r>
            <a:r>
              <a:rPr lang="en-US" sz="3600" dirty="0">
                <a:latin typeface="Calibri" panose="020F0502020204030204" pitchFamily="34" charset="0"/>
                <a:cs typeface="Calibri" panose="020F0502020204030204" pitchFamily="34" charset="0"/>
              </a:rPr>
              <a:t>And with many other words he solemnly testified and kept on exhorting them, saying, ‘</a:t>
            </a:r>
            <a:r>
              <a:rPr lang="en-US" sz="3600" b="1" u="sng" dirty="0">
                <a:solidFill>
                  <a:srgbClr val="FFFFCC"/>
                </a:solidFill>
                <a:latin typeface="Calibri" panose="020F0502020204030204" pitchFamily="34" charset="0"/>
              </a:rPr>
              <a:t>Be saved from this perverse generation</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41 </a:t>
            </a:r>
            <a:r>
              <a:rPr lang="en-US" sz="3600" dirty="0">
                <a:latin typeface="Calibri" panose="020F0502020204030204" pitchFamily="34" charset="0"/>
                <a:cs typeface="Calibri" panose="020F0502020204030204" pitchFamily="34" charset="0"/>
              </a:rPr>
              <a:t>So then, those who had received his word were baptized; and that day there were added about three thousand souls.”</a:t>
            </a:r>
          </a:p>
        </p:txBody>
      </p:sp>
    </p:spTree>
    <p:extLst>
      <p:ext uri="{BB962C8B-B14F-4D97-AF65-F5344CB8AC3E}">
        <p14:creationId xmlns:p14="http://schemas.microsoft.com/office/powerpoint/2010/main" val="1376333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28600" y="914400"/>
            <a:ext cx="8980714" cy="5257800"/>
          </a:xfrm>
        </p:spPr>
        <p:txBody>
          <a:bodyPr/>
          <a:lstStyle/>
          <a:p>
            <a:pPr marL="514350" indent="-514350" eaLnBrk="1" hangingPunct="1">
              <a:spcBef>
                <a:spcPts val="0"/>
              </a:spcBef>
              <a:spcAft>
                <a:spcPts val="1200"/>
              </a:spcAft>
              <a:buSzPct val="100000"/>
              <a:buFont typeface="+mj-lt"/>
              <a:buAutoNum type="alphaLcPeriod" startAt="6"/>
              <a:defRPr/>
            </a:pPr>
            <a:r>
              <a:rPr lang="en-US" sz="3000" b="1" u="sng" dirty="0">
                <a:solidFill>
                  <a:srgbClr val="FFFFCC"/>
                </a:solidFill>
              </a:rPr>
              <a:t>Co-mingling of kingdom truth with Church Age truth</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200"/>
              </a:spcAft>
              <a:buSzPct val="100000"/>
              <a:buFont typeface="Wingdings" pitchFamily="2" charset="2"/>
              <a:buAutoNum type="alphaLcPeriod" startAt="6"/>
              <a:defRPr/>
            </a:pPr>
            <a:r>
              <a:rPr lang="en-US" sz="3000" dirty="0"/>
              <a:t>Peter was merely preaching the personal Gospel in Acts 2</a:t>
            </a:r>
          </a:p>
          <a:p>
            <a:pPr marL="514350" indent="-514350" eaLnBrk="1" hangingPunct="1">
              <a:spcBef>
                <a:spcPts val="0"/>
              </a:spcBef>
              <a:spcAft>
                <a:spcPts val="12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214380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36354"/>
            <a:ext cx="7772400" cy="1006646"/>
          </a:xfrm>
        </p:spPr>
        <p:txBody>
          <a:bodyPr/>
          <a:lstStyle/>
          <a:p>
            <a:pPr algn="ctr" eaLnBrk="1" hangingPunct="1"/>
            <a:r>
              <a:rPr lang="en-US" sz="3600" dirty="0"/>
              <a:t>Origin of the Universal Church</a:t>
            </a:r>
          </a:p>
        </p:txBody>
      </p:sp>
      <p:sp>
        <p:nvSpPr>
          <p:cNvPr id="8195" name="Rectangle 3"/>
          <p:cNvSpPr>
            <a:spLocks noGrp="1" noChangeArrowheads="1"/>
          </p:cNvSpPr>
          <p:nvPr>
            <p:ph type="body" idx="1"/>
          </p:nvPr>
        </p:nvSpPr>
        <p:spPr>
          <a:xfrm>
            <a:off x="180474" y="1143000"/>
            <a:ext cx="8963526" cy="5534526"/>
          </a:xfrm>
        </p:spPr>
        <p:txBody>
          <a:bodyPr/>
          <a:lstStyle/>
          <a:p>
            <a:pPr marL="461963" indent="-461963">
              <a:spcBef>
                <a:spcPts val="0"/>
              </a:spcBef>
              <a:spcAft>
                <a:spcPts val="900"/>
              </a:spcAft>
              <a:buClr>
                <a:srgbClr val="66FFFF"/>
              </a:buClr>
              <a:defRPr/>
            </a:pPr>
            <a:r>
              <a:rPr lang="en-US" sz="2800" dirty="0"/>
              <a:t>Matt 16:18 – future tense</a:t>
            </a:r>
          </a:p>
          <a:p>
            <a:pPr marL="461963" indent="-461963">
              <a:spcBef>
                <a:spcPts val="0"/>
              </a:spcBef>
              <a:spcAft>
                <a:spcPts val="900"/>
              </a:spcAft>
              <a:buClr>
                <a:srgbClr val="66FFFF"/>
              </a:buClr>
              <a:defRPr/>
            </a:pPr>
            <a:r>
              <a:rPr lang="en-US" sz="2800" dirty="0" err="1"/>
              <a:t>Eph</a:t>
            </a:r>
            <a:r>
              <a:rPr lang="en-US" sz="2800" dirty="0"/>
              <a:t> 2:14-15; 3:9; Rom 16:25-26; Col 1:26-27 – mystery</a:t>
            </a:r>
          </a:p>
          <a:p>
            <a:pPr marL="461963" indent="-461963">
              <a:spcBef>
                <a:spcPts val="0"/>
              </a:spcBef>
              <a:spcAft>
                <a:spcPts val="900"/>
              </a:spcAft>
              <a:buClr>
                <a:srgbClr val="66FFFF"/>
              </a:buClr>
              <a:defRPr/>
            </a:pPr>
            <a:r>
              <a:rPr lang="en-US" sz="2800" dirty="0" err="1"/>
              <a:t>Eph</a:t>
            </a:r>
            <a:r>
              <a:rPr lang="en-US" sz="2800" dirty="0"/>
              <a:t> 1:20-22 – Christ’s headship over church after Ascension </a:t>
            </a:r>
          </a:p>
          <a:p>
            <a:pPr marL="461963" indent="-461963">
              <a:spcBef>
                <a:spcPts val="0"/>
              </a:spcBef>
              <a:spcAft>
                <a:spcPts val="900"/>
              </a:spcAft>
              <a:buClr>
                <a:srgbClr val="66FFFF"/>
              </a:buClr>
              <a:defRPr/>
            </a:pPr>
            <a:r>
              <a:rPr lang="en-US" sz="2800" dirty="0" err="1"/>
              <a:t>Eph</a:t>
            </a:r>
            <a:r>
              <a:rPr lang="en-US" sz="2800" dirty="0"/>
              <a:t> 4:7-11 – spiritual gifts after Ascension</a:t>
            </a:r>
          </a:p>
          <a:p>
            <a:pPr marL="461963" indent="-461963">
              <a:spcBef>
                <a:spcPts val="0"/>
              </a:spcBef>
              <a:spcAft>
                <a:spcPts val="900"/>
              </a:spcAft>
              <a:buClr>
                <a:srgbClr val="66FFFF"/>
              </a:buClr>
              <a:defRPr/>
            </a:pPr>
            <a:r>
              <a:rPr lang="en-US" sz="2800" dirty="0"/>
              <a:t>1 Cor. 12:13 – Spirit’s baptizing ministry</a:t>
            </a:r>
          </a:p>
          <a:p>
            <a:pPr marL="914400" lvl="1" indent="-452438" eaLnBrk="1" hangingPunct="1">
              <a:spcBef>
                <a:spcPts val="0"/>
              </a:spcBef>
              <a:spcAft>
                <a:spcPts val="900"/>
              </a:spcAft>
              <a:buClr>
                <a:srgbClr val="FF99FF"/>
              </a:buClr>
              <a:defRPr/>
            </a:pPr>
            <a:r>
              <a:rPr lang="en-US" sz="2800" dirty="0"/>
              <a:t>Acts 1:5 – above to begin after Ascension</a:t>
            </a:r>
          </a:p>
          <a:p>
            <a:pPr marL="914400" lvl="1" indent="-452438" eaLnBrk="1" hangingPunct="1">
              <a:spcBef>
                <a:spcPts val="0"/>
              </a:spcBef>
              <a:spcAft>
                <a:spcPts val="900"/>
              </a:spcAft>
              <a:buClr>
                <a:srgbClr val="FF99FF"/>
              </a:buClr>
              <a:defRPr/>
            </a:pPr>
            <a:r>
              <a:rPr lang="en-US" sz="2800" dirty="0"/>
              <a:t>Acts 11:15-16 – above began in the past</a:t>
            </a:r>
          </a:p>
          <a:p>
            <a:pPr marL="914400" lvl="1" indent="-452438" eaLnBrk="1" hangingPunct="1">
              <a:spcBef>
                <a:spcPts val="0"/>
              </a:spcBef>
              <a:spcAft>
                <a:spcPts val="900"/>
              </a:spcAft>
              <a:buClr>
                <a:srgbClr val="FF99FF"/>
              </a:buClr>
              <a:defRPr/>
            </a:pPr>
            <a:r>
              <a:rPr lang="en-US" sz="2800" dirty="0"/>
              <a:t>Acts 2 – only place for beginning of Spirit’s baptizing ministry</a:t>
            </a:r>
          </a:p>
        </p:txBody>
      </p:sp>
    </p:spTree>
    <p:extLst>
      <p:ext uri="{BB962C8B-B14F-4D97-AF65-F5344CB8AC3E}">
        <p14:creationId xmlns:p14="http://schemas.microsoft.com/office/powerpoint/2010/main" val="27826607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28600" y="914400"/>
            <a:ext cx="8980714" cy="5257800"/>
          </a:xfrm>
        </p:spPr>
        <p:txBody>
          <a:bodyPr/>
          <a:lstStyle/>
          <a:p>
            <a:pPr marL="514350" indent="-514350" eaLnBrk="1" hangingPunct="1">
              <a:spcBef>
                <a:spcPts val="0"/>
              </a:spcBef>
              <a:spcAft>
                <a:spcPts val="12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200"/>
              </a:spcAft>
              <a:buSzPct val="100000"/>
              <a:buFont typeface="Wingdings" pitchFamily="2" charset="2"/>
              <a:buAutoNum type="alphaLcPeriod" startAt="6"/>
              <a:defRPr/>
            </a:pPr>
            <a:r>
              <a:rPr lang="en-US" sz="3000" b="1" u="sng" dirty="0">
                <a:solidFill>
                  <a:srgbClr val="FFFFCC"/>
                </a:solidFill>
              </a:rPr>
              <a:t>The timing of the kingdom has already been fixed by the Father’s authority (Acts 1:6-7)</a:t>
            </a:r>
          </a:p>
          <a:p>
            <a:pPr marL="514350" indent="-514350" eaLnBrk="1" hangingPunct="1">
              <a:spcBef>
                <a:spcPts val="0"/>
              </a:spcBef>
              <a:spcAft>
                <a:spcPts val="1200"/>
              </a:spcAft>
              <a:buSzPct val="100000"/>
              <a:buFont typeface="Wingdings" pitchFamily="2" charset="2"/>
              <a:buAutoNum type="alphaLcPeriod" startAt="6"/>
              <a:defRPr/>
            </a:pPr>
            <a:r>
              <a:rPr lang="en-US" sz="3000" dirty="0"/>
              <a:t>Peter was merely preaching the personal Gospel in Acts 2</a:t>
            </a:r>
          </a:p>
          <a:p>
            <a:pPr marL="514350" indent="-514350" eaLnBrk="1" hangingPunct="1">
              <a:spcBef>
                <a:spcPts val="0"/>
              </a:spcBef>
              <a:spcAft>
                <a:spcPts val="12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3941006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So when they had come together, they were asking Him, saying, ‘Lord, is it at this time You are </a:t>
            </a:r>
            <a:r>
              <a:rPr lang="en-US" sz="3600" b="1" u="sng" dirty="0">
                <a:solidFill>
                  <a:srgbClr val="FFFFCC"/>
                </a:solidFill>
                <a:latin typeface="Calibri" panose="020F0502020204030204" pitchFamily="34" charset="0"/>
                <a:cs typeface="Calibri" panose="020F0502020204030204" pitchFamily="34" charset="0"/>
              </a:rPr>
              <a:t>restoring the kingdom</a:t>
            </a:r>
            <a:r>
              <a:rPr lang="en-US" sz="3600" dirty="0">
                <a:latin typeface="Calibri" panose="020F0502020204030204" pitchFamily="34" charset="0"/>
                <a:cs typeface="Calibri" panose="020F0502020204030204" pitchFamily="34" charset="0"/>
              </a:rPr>
              <a:t> to Israel?’ </a:t>
            </a:r>
            <a:r>
              <a:rPr lang="en-US" sz="3600" baseline="30000" dirty="0">
                <a:latin typeface="Calibri" panose="020F0502020204030204" pitchFamily="34" charset="0"/>
                <a:cs typeface="Calibri" panose="020F0502020204030204" pitchFamily="34" charset="0"/>
              </a:rPr>
              <a:t>7 </a:t>
            </a:r>
            <a:r>
              <a:rPr lang="en-US" sz="3600" dirty="0">
                <a:latin typeface="Calibri" panose="020F0502020204030204" pitchFamily="34" charset="0"/>
                <a:cs typeface="Calibri" panose="020F0502020204030204" pitchFamily="34" charset="0"/>
              </a:rPr>
              <a:t>He said to them, ‘It is not for you to know times or epochs which the </a:t>
            </a:r>
            <a:r>
              <a:rPr lang="en-US" sz="3600" b="1" u="sng" dirty="0">
                <a:solidFill>
                  <a:srgbClr val="FFFFCC"/>
                </a:solidFill>
                <a:latin typeface="Calibri" panose="020F0502020204030204" pitchFamily="34" charset="0"/>
                <a:cs typeface="Calibri" panose="020F0502020204030204" pitchFamily="34" charset="0"/>
              </a:rPr>
              <a:t>Father has fixed</a:t>
            </a:r>
            <a:r>
              <a:rPr lang="en-US" sz="3600" dirty="0">
                <a:latin typeface="Calibri" panose="020F0502020204030204" pitchFamily="34" charset="0"/>
                <a:cs typeface="Calibri" panose="020F0502020204030204" pitchFamily="34" charset="0"/>
              </a:rPr>
              <a:t> by His own authority.’”</a:t>
            </a:r>
          </a:p>
        </p:txBody>
      </p:sp>
    </p:spTree>
    <p:extLst>
      <p:ext uri="{BB962C8B-B14F-4D97-AF65-F5344CB8AC3E}">
        <p14:creationId xmlns:p14="http://schemas.microsoft.com/office/powerpoint/2010/main" val="4045184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28600" y="914400"/>
            <a:ext cx="8980714" cy="5257800"/>
          </a:xfrm>
        </p:spPr>
        <p:txBody>
          <a:bodyPr/>
          <a:lstStyle/>
          <a:p>
            <a:pPr marL="514350" indent="-514350" eaLnBrk="1" hangingPunct="1">
              <a:spcBef>
                <a:spcPts val="0"/>
              </a:spcBef>
              <a:spcAft>
                <a:spcPts val="12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200"/>
              </a:spcAft>
              <a:buSzPct val="100000"/>
              <a:buFont typeface="Wingdings" pitchFamily="2" charset="2"/>
              <a:buAutoNum type="alphaLcPeriod" startAt="6"/>
              <a:defRPr/>
            </a:pPr>
            <a:r>
              <a:rPr lang="en-US" sz="3000" b="1" u="sng" dirty="0">
                <a:solidFill>
                  <a:srgbClr val="FFFFCC"/>
                </a:solidFill>
              </a:rPr>
              <a:t>Peter was merely preaching the personal Gospel in Acts 2</a:t>
            </a:r>
          </a:p>
          <a:p>
            <a:pPr marL="514350" indent="-514350" eaLnBrk="1" hangingPunct="1">
              <a:spcBef>
                <a:spcPts val="0"/>
              </a:spcBef>
              <a:spcAft>
                <a:spcPts val="12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2584119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701040"/>
          <a:ext cx="8839200" cy="5420308"/>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endParaRPr lang="en-US" sz="2800" b="1" dirty="0">
                        <a:latin typeface="Calibri" panose="020F0502020204030204" pitchFamily="34" charset="0"/>
                      </a:endParaRPr>
                    </a:p>
                  </a:txBody>
                  <a:tcPr/>
                </a:tc>
                <a:tc>
                  <a:txBody>
                    <a:bodyPr/>
                    <a:lstStyle/>
                    <a:p>
                      <a:r>
                        <a:rPr lang="en-US" sz="2800" b="1" dirty="0">
                          <a:solidFill>
                            <a:srgbClr val="C00000"/>
                          </a:solidFill>
                          <a:latin typeface="Calibri" panose="020F0502020204030204" pitchFamily="34" charset="0"/>
                        </a:rPr>
                        <a:t>Kingdom Gospel</a:t>
                      </a:r>
                    </a:p>
                  </a:txBody>
                  <a:tcPr/>
                </a:tc>
                <a:tc>
                  <a:txBody>
                    <a:bodyPr/>
                    <a:lstStyle/>
                    <a:p>
                      <a:r>
                        <a:rPr lang="en-US" sz="28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39394">
                <a:tc>
                  <a:txBody>
                    <a:bodyPr/>
                    <a:lstStyle/>
                    <a:p>
                      <a:r>
                        <a:rPr lang="en-US" sz="2200" dirty="0">
                          <a:latin typeface="Calibri" panose="020F0502020204030204" pitchFamily="34" charset="0"/>
                        </a:rPr>
                        <a:t>Biblical example</a:t>
                      </a:r>
                      <a:endParaRPr lang="en-US" sz="2200" b="1" dirty="0">
                        <a:latin typeface="Calibri" panose="020F0502020204030204" pitchFamily="34" charset="0"/>
                      </a:endParaRPr>
                    </a:p>
                  </a:txBody>
                  <a:tcPr/>
                </a:tc>
                <a:tc>
                  <a:txBody>
                    <a:bodyPr/>
                    <a:lstStyle/>
                    <a:p>
                      <a:r>
                        <a:rPr lang="en-US" sz="2200" dirty="0">
                          <a:latin typeface="Calibri" panose="020F0502020204030204" pitchFamily="34" charset="0"/>
                        </a:rPr>
                        <a:t>Matt. 3:2; 4:17; 10:5-7</a:t>
                      </a:r>
                    </a:p>
                  </a:txBody>
                  <a:tcPr/>
                </a:tc>
                <a:tc>
                  <a:txBody>
                    <a:bodyPr/>
                    <a:lstStyle/>
                    <a:p>
                      <a:r>
                        <a:rPr lang="en-US" sz="2200" dirty="0">
                          <a:latin typeface="Calibri" panose="020F0502020204030204" pitchFamily="34" charset="0"/>
                        </a:rPr>
                        <a:t>Acts 16:30-31</a:t>
                      </a:r>
                    </a:p>
                  </a:txBody>
                  <a:tcPr/>
                </a:tc>
                <a:extLst>
                  <a:ext uri="{0D108BD9-81ED-4DB2-BD59-A6C34878D82A}">
                    <a16:rowId xmlns:a16="http://schemas.microsoft.com/office/drawing/2014/main" val="21921017"/>
                  </a:ext>
                </a:extLst>
              </a:tr>
              <a:tr h="421338">
                <a:tc>
                  <a:txBody>
                    <a:bodyPr/>
                    <a:lstStyle/>
                    <a:p>
                      <a:r>
                        <a:rPr lang="en-US" sz="2200" dirty="0">
                          <a:latin typeface="Calibri" panose="020F0502020204030204" pitchFamily="34" charset="0"/>
                        </a:rPr>
                        <a:t>Target audience</a:t>
                      </a:r>
                      <a:endParaRPr lang="en-US" sz="2200" b="1" dirty="0">
                        <a:latin typeface="Calibri" panose="020F0502020204030204" pitchFamily="34" charset="0"/>
                      </a:endParaRPr>
                    </a:p>
                  </a:txBody>
                  <a:tcPr/>
                </a:tc>
                <a:tc>
                  <a:txBody>
                    <a:bodyPr/>
                    <a:lstStyle/>
                    <a:p>
                      <a:r>
                        <a:rPr lang="en-US" sz="2200" dirty="0">
                          <a:latin typeface="Calibri" panose="020F0502020204030204" pitchFamily="34" charset="0"/>
                        </a:rPr>
                        <a:t>National Israel (Matt. 10:5-7)</a:t>
                      </a:r>
                    </a:p>
                  </a:txBody>
                  <a:tcPr/>
                </a:tc>
                <a:tc>
                  <a:txBody>
                    <a:bodyPr/>
                    <a:lstStyle/>
                    <a:p>
                      <a:r>
                        <a:rPr lang="en-US" sz="2200" dirty="0">
                          <a:latin typeface="Calibri" panose="020F0502020204030204" pitchFamily="34" charset="0"/>
                        </a:rPr>
                        <a:t>All nations (Matt. 28:18-20)</a:t>
                      </a:r>
                    </a:p>
                  </a:txBody>
                  <a:tcPr/>
                </a:tc>
                <a:extLst>
                  <a:ext uri="{0D108BD9-81ED-4DB2-BD59-A6C34878D82A}">
                    <a16:rowId xmlns:a16="http://schemas.microsoft.com/office/drawing/2014/main" val="436724035"/>
                  </a:ext>
                </a:extLst>
              </a:tr>
              <a:tr h="682566">
                <a:tc>
                  <a:txBody>
                    <a:bodyPr/>
                    <a:lstStyle/>
                    <a:p>
                      <a:r>
                        <a:rPr lang="en-US" sz="2200" dirty="0">
                          <a:latin typeface="Calibri" panose="020F0502020204030204" pitchFamily="34" charset="0"/>
                        </a:rPr>
                        <a:t>Type of salvation offered</a:t>
                      </a:r>
                      <a:endParaRPr lang="en-US" sz="2200" b="1" dirty="0">
                        <a:latin typeface="Calibri" panose="020F0502020204030204" pitchFamily="34" charset="0"/>
                      </a:endParaRPr>
                    </a:p>
                  </a:txBody>
                  <a:tcPr/>
                </a:tc>
                <a:tc>
                  <a:txBody>
                    <a:bodyPr/>
                    <a:lstStyle/>
                    <a:p>
                      <a:r>
                        <a:rPr lang="en-US" sz="2200" dirty="0">
                          <a:latin typeface="Calibri" panose="020F0502020204030204" pitchFamily="34" charset="0"/>
                        </a:rPr>
                        <a:t>National</a:t>
                      </a:r>
                    </a:p>
                  </a:txBody>
                  <a:tcPr/>
                </a:tc>
                <a:tc>
                  <a:txBody>
                    <a:bodyPr/>
                    <a:lstStyle/>
                    <a:p>
                      <a:r>
                        <a:rPr lang="en-US" sz="2200" dirty="0">
                          <a:latin typeface="Calibri" panose="020F0502020204030204" pitchFamily="34" charset="0"/>
                        </a:rPr>
                        <a:t>Personal and individual</a:t>
                      </a:r>
                    </a:p>
                  </a:txBody>
                  <a:tcPr/>
                </a:tc>
                <a:extLst>
                  <a:ext uri="{0D108BD9-81ED-4DB2-BD59-A6C34878D82A}">
                    <a16:rowId xmlns:a16="http://schemas.microsoft.com/office/drawing/2014/main" val="3012532902"/>
                  </a:ext>
                </a:extLst>
              </a:tr>
              <a:tr h="439394">
                <a:tc>
                  <a:txBody>
                    <a:bodyPr/>
                    <a:lstStyle/>
                    <a:p>
                      <a:r>
                        <a:rPr lang="en-US" sz="2200" dirty="0">
                          <a:latin typeface="Calibri" panose="020F0502020204030204" pitchFamily="34" charset="0"/>
                        </a:rPr>
                        <a:t>Portrayal of Christ</a:t>
                      </a:r>
                      <a:endParaRPr lang="en-US" sz="2200" b="1" dirty="0">
                        <a:latin typeface="Calibri" panose="020F0502020204030204" pitchFamily="34" charset="0"/>
                      </a:endParaRPr>
                    </a:p>
                  </a:txBody>
                  <a:tcPr/>
                </a:tc>
                <a:tc>
                  <a:txBody>
                    <a:bodyPr/>
                    <a:lstStyle/>
                    <a:p>
                      <a:r>
                        <a:rPr lang="en-US" sz="2200" dirty="0">
                          <a:latin typeface="Calibri" panose="020F0502020204030204" pitchFamily="34" charset="0"/>
                        </a:rPr>
                        <a:t>National savior and king</a:t>
                      </a:r>
                    </a:p>
                  </a:txBody>
                  <a:tcPr/>
                </a:tc>
                <a:tc>
                  <a:txBody>
                    <a:bodyPr/>
                    <a:lstStyle/>
                    <a:p>
                      <a:r>
                        <a:rPr lang="en-US" sz="2200" dirty="0">
                          <a:latin typeface="Calibri" panose="020F0502020204030204" pitchFamily="34" charset="0"/>
                        </a:rPr>
                        <a:t>Personal savior</a:t>
                      </a:r>
                    </a:p>
                  </a:txBody>
                  <a:tcPr/>
                </a:tc>
                <a:extLst>
                  <a:ext uri="{0D108BD9-81ED-4DB2-BD59-A6C34878D82A}">
                    <a16:rowId xmlns:a16="http://schemas.microsoft.com/office/drawing/2014/main" val="1692019242"/>
                  </a:ext>
                </a:extLst>
              </a:tr>
              <a:tr h="439394">
                <a:tc>
                  <a:txBody>
                    <a:bodyPr/>
                    <a:lstStyle/>
                    <a:p>
                      <a:r>
                        <a:rPr lang="en-US" sz="2200" dirty="0">
                          <a:latin typeface="Calibri" panose="020F0502020204030204" pitchFamily="34" charset="0"/>
                        </a:rPr>
                        <a:t>Kingdom expectancy</a:t>
                      </a:r>
                      <a:endParaRPr lang="en-US" sz="2200" b="1" dirty="0">
                        <a:latin typeface="Calibri" panose="020F0502020204030204" pitchFamily="34" charset="0"/>
                      </a:endParaRPr>
                    </a:p>
                  </a:txBody>
                  <a:tcPr/>
                </a:tc>
                <a:tc>
                  <a:txBody>
                    <a:bodyPr/>
                    <a:lstStyle/>
                    <a:p>
                      <a:pPr algn="ctr"/>
                      <a:r>
                        <a:rPr lang="en-US" sz="2200" dirty="0">
                          <a:latin typeface="Calibri" panose="020F0502020204030204" pitchFamily="34" charset="0"/>
                        </a:rPr>
                        <a:t>Imminent</a:t>
                      </a:r>
                    </a:p>
                  </a:txBody>
                  <a:tcPr/>
                </a:tc>
                <a:tc>
                  <a:txBody>
                    <a:bodyPr/>
                    <a:lstStyle/>
                    <a:p>
                      <a:pPr algn="ctr"/>
                      <a:r>
                        <a:rPr lang="en-US" sz="2200" dirty="0">
                          <a:latin typeface="Calibri" panose="020F0502020204030204" pitchFamily="34" charset="0"/>
                        </a:rPr>
                        <a:t>Absent</a:t>
                      </a:r>
                    </a:p>
                  </a:txBody>
                  <a:tcPr/>
                </a:tc>
                <a:extLst>
                  <a:ext uri="{0D108BD9-81ED-4DB2-BD59-A6C34878D82A}">
                    <a16:rowId xmlns:a16="http://schemas.microsoft.com/office/drawing/2014/main" val="1289722862"/>
                  </a:ext>
                </a:extLst>
              </a:tr>
              <a:tr h="439394">
                <a:tc>
                  <a:txBody>
                    <a:bodyPr/>
                    <a:lstStyle/>
                    <a:p>
                      <a:r>
                        <a:rPr lang="en-US" sz="2200" dirty="0">
                          <a:latin typeface="Calibri" panose="020F0502020204030204" pitchFamily="34" charset="0"/>
                        </a:rPr>
                        <a:t>Contribution to God’s program</a:t>
                      </a:r>
                    </a:p>
                  </a:txBody>
                  <a:tcPr/>
                </a:tc>
                <a:tc>
                  <a:txBody>
                    <a:bodyPr/>
                    <a:lstStyle/>
                    <a:p>
                      <a:r>
                        <a:rPr lang="en-US" sz="2200" dirty="0">
                          <a:latin typeface="Calibri" panose="020F0502020204030204" pitchFamily="34" charset="0"/>
                        </a:rPr>
                        <a:t>Appearing of the kingdom</a:t>
                      </a:r>
                    </a:p>
                  </a:txBody>
                  <a:tcPr/>
                </a:tc>
                <a:tc>
                  <a:txBody>
                    <a:bodyPr/>
                    <a:lstStyle/>
                    <a:p>
                      <a:r>
                        <a:rPr lang="en-US" sz="2200" dirty="0">
                          <a:latin typeface="Calibri" panose="020F0502020204030204" pitchFamily="34" charset="0"/>
                        </a:rPr>
                        <a:t>Building of the church (Matt. 16:18; Rom. 11:25b)</a:t>
                      </a:r>
                    </a:p>
                  </a:txBody>
                  <a:tcPr/>
                </a:tc>
                <a:extLst>
                  <a:ext uri="{0D108BD9-81ED-4DB2-BD59-A6C34878D82A}">
                    <a16:rowId xmlns:a16="http://schemas.microsoft.com/office/drawing/2014/main" val="3063031420"/>
                  </a:ext>
                </a:extLst>
              </a:tr>
            </a:tbl>
          </a:graphicData>
        </a:graphic>
      </p:graphicFrame>
    </p:spTree>
    <p:extLst>
      <p:ext uri="{BB962C8B-B14F-4D97-AF65-F5344CB8AC3E}">
        <p14:creationId xmlns:p14="http://schemas.microsoft.com/office/powerpoint/2010/main" val="529021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243840"/>
          <a:ext cx="8839200" cy="6400800"/>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400" b="1" dirty="0">
                        <a:latin typeface="Calibri" panose="020F0502020204030204" pitchFamily="34" charset="0"/>
                      </a:endParaRPr>
                    </a:p>
                  </a:txBody>
                  <a:tcPr/>
                </a:tc>
                <a:tc>
                  <a:txBody>
                    <a:bodyPr/>
                    <a:lstStyle/>
                    <a:p>
                      <a:pPr algn="ctr"/>
                      <a:r>
                        <a:rPr lang="en-US" sz="2400" b="1" dirty="0">
                          <a:solidFill>
                            <a:srgbClr val="C00000"/>
                          </a:solidFill>
                          <a:latin typeface="Calibri" panose="020F0502020204030204" pitchFamily="34" charset="0"/>
                        </a:rPr>
                        <a:t>Kingdom Gospel</a:t>
                      </a:r>
                    </a:p>
                  </a:txBody>
                  <a:tcPr/>
                </a:tc>
                <a:tc>
                  <a:txBody>
                    <a:bodyPr/>
                    <a:lstStyle/>
                    <a:p>
                      <a:pPr algn="ctr"/>
                      <a:r>
                        <a:rPr lang="en-US" sz="24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21338">
                <a:tc>
                  <a:txBody>
                    <a:bodyPr/>
                    <a:lstStyle/>
                    <a:p>
                      <a:r>
                        <a:rPr lang="en-US" sz="2400" dirty="0">
                          <a:latin typeface="Calibri" panose="020F0502020204030204" pitchFamily="34" charset="0"/>
                        </a:rPr>
                        <a:t>Scriptural foundation</a:t>
                      </a:r>
                    </a:p>
                  </a:txBody>
                  <a:tcPr/>
                </a:tc>
                <a:tc>
                  <a:txBody>
                    <a:bodyPr/>
                    <a:lstStyle/>
                    <a:p>
                      <a:r>
                        <a:rPr lang="en-US" sz="2400" dirty="0">
                          <a:latin typeface="Calibri" panose="020F0502020204030204" pitchFamily="34" charset="0"/>
                        </a:rPr>
                        <a:t>Mosaic Covenant </a:t>
                      </a:r>
                    </a:p>
                    <a:p>
                      <a:r>
                        <a:rPr lang="en-US" sz="2400" dirty="0">
                          <a:latin typeface="Calibri" panose="020F0502020204030204" pitchFamily="34" charset="0"/>
                        </a:rPr>
                        <a:t>(Exod. 19:5-6; Deut. 28:15-68)</a:t>
                      </a:r>
                    </a:p>
                  </a:txBody>
                  <a:tcPr/>
                </a:tc>
                <a:tc>
                  <a:txBody>
                    <a:bodyPr/>
                    <a:lstStyle/>
                    <a:p>
                      <a:r>
                        <a:rPr lang="en-US" sz="2400" dirty="0">
                          <a:latin typeface="Calibri" panose="020F0502020204030204" pitchFamily="34" charset="0"/>
                        </a:rPr>
                        <a:t>Gen. 3:15; 15:6; John 3:16; Gal 3:16</a:t>
                      </a:r>
                    </a:p>
                  </a:txBody>
                  <a:tcPr/>
                </a:tc>
                <a:extLst>
                  <a:ext uri="{0D108BD9-81ED-4DB2-BD59-A6C34878D82A}">
                    <a16:rowId xmlns:a16="http://schemas.microsoft.com/office/drawing/2014/main" val="436724035"/>
                  </a:ext>
                </a:extLst>
              </a:tr>
              <a:tr h="682566">
                <a:tc>
                  <a:txBody>
                    <a:bodyPr/>
                    <a:lstStyle/>
                    <a:p>
                      <a:r>
                        <a:rPr lang="en-US" sz="2400" dirty="0">
                          <a:latin typeface="Calibri" panose="020F0502020204030204" pitchFamily="34" charset="0"/>
                        </a:rPr>
                        <a:t>When preached?</a:t>
                      </a:r>
                    </a:p>
                  </a:txBody>
                  <a:tcPr/>
                </a:tc>
                <a:tc>
                  <a:txBody>
                    <a:bodyPr/>
                    <a:lstStyle/>
                    <a:p>
                      <a:r>
                        <a:rPr lang="en-US" sz="2400" dirty="0">
                          <a:latin typeface="Calibri" panose="020F0502020204030204" pitchFamily="34" charset="0"/>
                        </a:rPr>
                        <a:t>Early Gospels and Tribulation (Matt. 3:2; 24:14)</a:t>
                      </a:r>
                    </a:p>
                  </a:txBody>
                  <a:tcPr/>
                </a:tc>
                <a:tc>
                  <a:txBody>
                    <a:bodyPr/>
                    <a:lstStyle/>
                    <a:p>
                      <a:pPr algn="ctr"/>
                      <a:r>
                        <a:rPr lang="en-US" sz="2400" dirty="0">
                          <a:latin typeface="Calibri" panose="020F0502020204030204" pitchFamily="34" charset="0"/>
                        </a:rPr>
                        <a:t>Church Age</a:t>
                      </a:r>
                    </a:p>
                  </a:txBody>
                  <a:tcPr/>
                </a:tc>
                <a:extLst>
                  <a:ext uri="{0D108BD9-81ED-4DB2-BD59-A6C34878D82A}">
                    <a16:rowId xmlns:a16="http://schemas.microsoft.com/office/drawing/2014/main" val="3012532902"/>
                  </a:ext>
                </a:extLst>
              </a:tr>
              <a:tr h="439394">
                <a:tc>
                  <a:txBody>
                    <a:bodyPr/>
                    <a:lstStyle/>
                    <a:p>
                      <a:r>
                        <a:rPr lang="en-US" sz="2400" dirty="0">
                          <a:latin typeface="Calibri" panose="020F0502020204030204" pitchFamily="34" charset="0"/>
                        </a:rPr>
                        <a:t>Preached today?</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1692019242"/>
                  </a:ext>
                </a:extLst>
              </a:tr>
              <a:tr h="439394">
                <a:tc>
                  <a:txBody>
                    <a:bodyPr/>
                    <a:lstStyle/>
                    <a:p>
                      <a:r>
                        <a:rPr lang="en-US" sz="2400" dirty="0">
                          <a:latin typeface="Calibri" panose="020F0502020204030204" pitchFamily="34" charset="0"/>
                        </a:rPr>
                        <a:t>Perpetual availability?</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1289722862"/>
                  </a:ext>
                </a:extLst>
              </a:tr>
              <a:tr h="439394">
                <a:tc>
                  <a:txBody>
                    <a:bodyPr/>
                    <a:lstStyle/>
                    <a:p>
                      <a:r>
                        <a:rPr lang="en-US" sz="2400" dirty="0">
                          <a:latin typeface="Calibri" panose="020F0502020204030204" pitchFamily="34" charset="0"/>
                        </a:rPr>
                        <a:t>Which Gospels?</a:t>
                      </a:r>
                    </a:p>
                  </a:txBody>
                  <a:tcPr/>
                </a:tc>
                <a:tc>
                  <a:txBody>
                    <a:bodyPr/>
                    <a:lstStyle/>
                    <a:p>
                      <a:pPr algn="ctr"/>
                      <a:r>
                        <a:rPr lang="en-US" sz="2400" dirty="0">
                          <a:latin typeface="Calibri" panose="020F0502020204030204" pitchFamily="34" charset="0"/>
                        </a:rPr>
                        <a:t>Synoptics</a:t>
                      </a:r>
                    </a:p>
                  </a:txBody>
                  <a:tcPr/>
                </a:tc>
                <a:tc>
                  <a:txBody>
                    <a:bodyPr/>
                    <a:lstStyle/>
                    <a:p>
                      <a:pPr algn="ctr"/>
                      <a:r>
                        <a:rPr lang="en-US" sz="2400" dirty="0">
                          <a:latin typeface="Calibri" panose="020F0502020204030204" pitchFamily="34" charset="0"/>
                        </a:rPr>
                        <a:t>John</a:t>
                      </a:r>
                    </a:p>
                  </a:txBody>
                  <a:tcPr/>
                </a:tc>
                <a:extLst>
                  <a:ext uri="{0D108BD9-81ED-4DB2-BD59-A6C34878D82A}">
                    <a16:rowId xmlns:a16="http://schemas.microsoft.com/office/drawing/2014/main" val="509833994"/>
                  </a:ext>
                </a:extLst>
              </a:tr>
              <a:tr h="439394">
                <a:tc>
                  <a:txBody>
                    <a:bodyPr/>
                    <a:lstStyle/>
                    <a:p>
                      <a:r>
                        <a:rPr lang="en-US" sz="2400" dirty="0">
                          <a:latin typeface="Calibri" panose="020F0502020204030204" pitchFamily="34" charset="0"/>
                        </a:rPr>
                        <a:t>Cross, atonement, resurrection, Ascension, Holy Spirit, forgiveness of sins</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3247665478"/>
                  </a:ext>
                </a:extLst>
              </a:tr>
            </a:tbl>
          </a:graphicData>
        </a:graphic>
      </p:graphicFrame>
    </p:spTree>
    <p:extLst>
      <p:ext uri="{BB962C8B-B14F-4D97-AF65-F5344CB8AC3E}">
        <p14:creationId xmlns:p14="http://schemas.microsoft.com/office/powerpoint/2010/main" val="744278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7637455"/>
              </p:ext>
            </p:extLst>
          </p:nvPr>
        </p:nvGraphicFramePr>
        <p:xfrm>
          <a:off x="152400" y="243840"/>
          <a:ext cx="8839200" cy="6400800"/>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400" b="1" dirty="0">
                        <a:latin typeface="Calibri" panose="020F0502020204030204" pitchFamily="34" charset="0"/>
                      </a:endParaRPr>
                    </a:p>
                  </a:txBody>
                  <a:tcPr/>
                </a:tc>
                <a:tc>
                  <a:txBody>
                    <a:bodyPr/>
                    <a:lstStyle/>
                    <a:p>
                      <a:pPr algn="ctr"/>
                      <a:r>
                        <a:rPr lang="en-US" sz="2400" b="1" dirty="0">
                          <a:solidFill>
                            <a:srgbClr val="C00000"/>
                          </a:solidFill>
                          <a:latin typeface="Calibri" panose="020F0502020204030204" pitchFamily="34" charset="0"/>
                        </a:rPr>
                        <a:t>Kingdom Gospel</a:t>
                      </a:r>
                    </a:p>
                  </a:txBody>
                  <a:tcPr/>
                </a:tc>
                <a:tc>
                  <a:txBody>
                    <a:bodyPr/>
                    <a:lstStyle/>
                    <a:p>
                      <a:pPr algn="ctr"/>
                      <a:r>
                        <a:rPr lang="en-US" sz="24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21338">
                <a:tc>
                  <a:txBody>
                    <a:bodyPr/>
                    <a:lstStyle/>
                    <a:p>
                      <a:r>
                        <a:rPr lang="en-US" sz="2400" dirty="0">
                          <a:latin typeface="Calibri" panose="020F0502020204030204" pitchFamily="34" charset="0"/>
                        </a:rPr>
                        <a:t>Scriptural foundation</a:t>
                      </a:r>
                    </a:p>
                  </a:txBody>
                  <a:tcPr/>
                </a:tc>
                <a:tc>
                  <a:txBody>
                    <a:bodyPr/>
                    <a:lstStyle/>
                    <a:p>
                      <a:r>
                        <a:rPr lang="en-US" sz="2400" dirty="0">
                          <a:latin typeface="Calibri" panose="020F0502020204030204" pitchFamily="34" charset="0"/>
                        </a:rPr>
                        <a:t>Mosaic Covenant </a:t>
                      </a:r>
                    </a:p>
                    <a:p>
                      <a:r>
                        <a:rPr lang="en-US" sz="2400" dirty="0">
                          <a:latin typeface="Calibri" panose="020F0502020204030204" pitchFamily="34" charset="0"/>
                        </a:rPr>
                        <a:t>(Exod. 19:5-6; Deut. 28:15-68)</a:t>
                      </a:r>
                    </a:p>
                  </a:txBody>
                  <a:tcPr/>
                </a:tc>
                <a:tc>
                  <a:txBody>
                    <a:bodyPr/>
                    <a:lstStyle/>
                    <a:p>
                      <a:r>
                        <a:rPr lang="en-US" sz="2400" dirty="0">
                          <a:latin typeface="Calibri" panose="020F0502020204030204" pitchFamily="34" charset="0"/>
                        </a:rPr>
                        <a:t>Gen. 3:15; 15:6; John 3:16; Gal 3:16</a:t>
                      </a:r>
                    </a:p>
                  </a:txBody>
                  <a:tcPr/>
                </a:tc>
                <a:extLst>
                  <a:ext uri="{0D108BD9-81ED-4DB2-BD59-A6C34878D82A}">
                    <a16:rowId xmlns:a16="http://schemas.microsoft.com/office/drawing/2014/main" val="436724035"/>
                  </a:ext>
                </a:extLst>
              </a:tr>
              <a:tr h="682566">
                <a:tc>
                  <a:txBody>
                    <a:bodyPr/>
                    <a:lstStyle/>
                    <a:p>
                      <a:r>
                        <a:rPr lang="en-US" sz="2400" dirty="0">
                          <a:latin typeface="Calibri" panose="020F0502020204030204" pitchFamily="34" charset="0"/>
                        </a:rPr>
                        <a:t>When preached?</a:t>
                      </a:r>
                    </a:p>
                  </a:txBody>
                  <a:tcPr/>
                </a:tc>
                <a:tc>
                  <a:txBody>
                    <a:bodyPr/>
                    <a:lstStyle/>
                    <a:p>
                      <a:r>
                        <a:rPr lang="en-US" sz="2400" dirty="0">
                          <a:latin typeface="Calibri" panose="020F0502020204030204" pitchFamily="34" charset="0"/>
                        </a:rPr>
                        <a:t>Early Gospels and Tribulation (Matt. 3:2; 24:14)</a:t>
                      </a:r>
                    </a:p>
                  </a:txBody>
                  <a:tcPr/>
                </a:tc>
                <a:tc>
                  <a:txBody>
                    <a:bodyPr/>
                    <a:lstStyle/>
                    <a:p>
                      <a:pPr algn="ctr"/>
                      <a:r>
                        <a:rPr lang="en-US" sz="2400" dirty="0">
                          <a:latin typeface="Calibri" panose="020F0502020204030204" pitchFamily="34" charset="0"/>
                        </a:rPr>
                        <a:t>Church Age</a:t>
                      </a:r>
                    </a:p>
                  </a:txBody>
                  <a:tcPr/>
                </a:tc>
                <a:extLst>
                  <a:ext uri="{0D108BD9-81ED-4DB2-BD59-A6C34878D82A}">
                    <a16:rowId xmlns:a16="http://schemas.microsoft.com/office/drawing/2014/main" val="3012532902"/>
                  </a:ext>
                </a:extLst>
              </a:tr>
              <a:tr h="439394">
                <a:tc>
                  <a:txBody>
                    <a:bodyPr/>
                    <a:lstStyle/>
                    <a:p>
                      <a:r>
                        <a:rPr lang="en-US" sz="2400" dirty="0">
                          <a:latin typeface="Calibri" panose="020F0502020204030204" pitchFamily="34" charset="0"/>
                        </a:rPr>
                        <a:t>Preached today?</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1692019242"/>
                  </a:ext>
                </a:extLst>
              </a:tr>
              <a:tr h="439394">
                <a:tc>
                  <a:txBody>
                    <a:bodyPr/>
                    <a:lstStyle/>
                    <a:p>
                      <a:r>
                        <a:rPr lang="en-US" sz="2400" dirty="0">
                          <a:latin typeface="Calibri" panose="020F0502020204030204" pitchFamily="34" charset="0"/>
                        </a:rPr>
                        <a:t>Perpetual availability?</a:t>
                      </a:r>
                    </a:p>
                  </a:txBody>
                  <a:tcPr/>
                </a:tc>
                <a:tc>
                  <a:txBody>
                    <a:bodyPr/>
                    <a:lstStyle/>
                    <a:p>
                      <a:pPr algn="ctr"/>
                      <a:r>
                        <a:rPr lang="en-US" sz="2400" dirty="0">
                          <a:latin typeface="Calibri" panose="020F0502020204030204" pitchFamily="34" charset="0"/>
                        </a:rPr>
                        <a:t>No</a:t>
                      </a:r>
                    </a:p>
                  </a:txBody>
                  <a:tcPr/>
                </a:tc>
                <a:tc>
                  <a:txBody>
                    <a:bodyPr/>
                    <a:lstStyle/>
                    <a:p>
                      <a:pPr algn="ctr"/>
                      <a:r>
                        <a:rPr lang="en-US" sz="2400" dirty="0">
                          <a:latin typeface="Calibri" panose="020F0502020204030204" pitchFamily="34" charset="0"/>
                        </a:rPr>
                        <a:t>Yes</a:t>
                      </a:r>
                    </a:p>
                  </a:txBody>
                  <a:tcPr/>
                </a:tc>
                <a:extLst>
                  <a:ext uri="{0D108BD9-81ED-4DB2-BD59-A6C34878D82A}">
                    <a16:rowId xmlns:a16="http://schemas.microsoft.com/office/drawing/2014/main" val="1289722862"/>
                  </a:ext>
                </a:extLst>
              </a:tr>
              <a:tr h="439394">
                <a:tc>
                  <a:txBody>
                    <a:bodyPr/>
                    <a:lstStyle/>
                    <a:p>
                      <a:r>
                        <a:rPr lang="en-US" sz="2400" dirty="0">
                          <a:latin typeface="Calibri" panose="020F0502020204030204" pitchFamily="34" charset="0"/>
                        </a:rPr>
                        <a:t>Which Gospels?</a:t>
                      </a:r>
                    </a:p>
                  </a:txBody>
                  <a:tcPr/>
                </a:tc>
                <a:tc>
                  <a:txBody>
                    <a:bodyPr/>
                    <a:lstStyle/>
                    <a:p>
                      <a:pPr algn="ctr"/>
                      <a:r>
                        <a:rPr lang="en-US" sz="2400" dirty="0">
                          <a:latin typeface="Calibri" panose="020F0502020204030204" pitchFamily="34" charset="0"/>
                        </a:rPr>
                        <a:t>Synoptics</a:t>
                      </a:r>
                    </a:p>
                  </a:txBody>
                  <a:tcPr/>
                </a:tc>
                <a:tc>
                  <a:txBody>
                    <a:bodyPr/>
                    <a:lstStyle/>
                    <a:p>
                      <a:pPr algn="ctr"/>
                      <a:r>
                        <a:rPr lang="en-US" sz="2400" dirty="0">
                          <a:latin typeface="Calibri" panose="020F0502020204030204" pitchFamily="34" charset="0"/>
                        </a:rPr>
                        <a:t>John</a:t>
                      </a:r>
                    </a:p>
                  </a:txBody>
                  <a:tcPr/>
                </a:tc>
                <a:extLst>
                  <a:ext uri="{0D108BD9-81ED-4DB2-BD59-A6C34878D82A}">
                    <a16:rowId xmlns:a16="http://schemas.microsoft.com/office/drawing/2014/main" val="509833994"/>
                  </a:ext>
                </a:extLst>
              </a:tr>
              <a:tr h="439394">
                <a:tc>
                  <a:txBody>
                    <a:bodyPr/>
                    <a:lstStyle/>
                    <a:p>
                      <a:r>
                        <a:rPr lang="en-US" sz="2400" b="1" u="sng" dirty="0">
                          <a:solidFill>
                            <a:srgbClr val="0000FF"/>
                          </a:solidFill>
                          <a:latin typeface="Calibri" panose="020F0502020204030204" pitchFamily="34" charset="0"/>
                        </a:rPr>
                        <a:t>Cross, atonement, resurrection, Ascension, Holy Spirit, forgiveness of sins</a:t>
                      </a:r>
                    </a:p>
                  </a:txBody>
                  <a:tcPr/>
                </a:tc>
                <a:tc>
                  <a:txBody>
                    <a:bodyPr/>
                    <a:lstStyle/>
                    <a:p>
                      <a:pPr algn="ctr"/>
                      <a:r>
                        <a:rPr lang="en-US" sz="2400" b="1" u="sng" dirty="0">
                          <a:solidFill>
                            <a:srgbClr val="0000FF"/>
                          </a:solidFill>
                          <a:latin typeface="Calibri" panose="020F0502020204030204" pitchFamily="34" charset="0"/>
                        </a:rPr>
                        <a:t>No</a:t>
                      </a:r>
                    </a:p>
                  </a:txBody>
                  <a:tcPr/>
                </a:tc>
                <a:tc>
                  <a:txBody>
                    <a:bodyPr/>
                    <a:lstStyle/>
                    <a:p>
                      <a:pPr algn="ctr"/>
                      <a:r>
                        <a:rPr lang="en-US" sz="2400" b="1" u="sng" dirty="0">
                          <a:solidFill>
                            <a:srgbClr val="0000FF"/>
                          </a:solidFill>
                          <a:latin typeface="Calibri" panose="020F0502020204030204" pitchFamily="34" charset="0"/>
                        </a:rPr>
                        <a:t>Yes</a:t>
                      </a:r>
                    </a:p>
                  </a:txBody>
                  <a:tcPr/>
                </a:tc>
                <a:extLst>
                  <a:ext uri="{0D108BD9-81ED-4DB2-BD59-A6C34878D82A}">
                    <a16:rowId xmlns:a16="http://schemas.microsoft.com/office/drawing/2014/main" val="3247665478"/>
                  </a:ext>
                </a:extLst>
              </a:tr>
            </a:tbl>
          </a:graphicData>
        </a:graphic>
      </p:graphicFrame>
    </p:spTree>
    <p:extLst>
      <p:ext uri="{BB962C8B-B14F-4D97-AF65-F5344CB8AC3E}">
        <p14:creationId xmlns:p14="http://schemas.microsoft.com/office/powerpoint/2010/main" val="1379243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869082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Now in those days John the Baptist came, preaching in the wilderness of Judea, saying,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p>
        </p:txBody>
      </p:sp>
    </p:spTree>
    <p:extLst>
      <p:ext uri="{BB962C8B-B14F-4D97-AF65-F5344CB8AC3E}">
        <p14:creationId xmlns:p14="http://schemas.microsoft.com/office/powerpoint/2010/main" val="3064160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From that time Jesus began to preach and say,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1239545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190472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10:1, 9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600" b="1" u="sng" dirty="0">
                <a:solidFill>
                  <a:srgbClr val="FFFFCC"/>
                </a:solidFill>
                <a:latin typeface="Calibri" panose="020F0502020204030204" pitchFamily="34" charset="0"/>
              </a:rPr>
              <a:t>The kingdom of God has come near to you</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6918118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83327" y="152400"/>
            <a:ext cx="7777347" cy="452431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2:23-24, 31-33, 36, 38 (NASB)</a:t>
            </a:r>
          </a:p>
          <a:p>
            <a:pPr algn="just">
              <a:spcBef>
                <a:spcPts val="600"/>
              </a:spcBef>
              <a:spcAft>
                <a:spcPts val="600"/>
              </a:spcAft>
            </a:pPr>
            <a:r>
              <a:rPr lang="en-US" altLang="en-US" sz="3400" baseline="30000" dirty="0">
                <a:latin typeface="Calibri" panose="020F0502020204030204" pitchFamily="34" charset="0"/>
                <a:cs typeface="Calibri" panose="020F0502020204030204" pitchFamily="34" charset="0"/>
              </a:rPr>
              <a:t>23</a:t>
            </a:r>
            <a:r>
              <a:rPr lang="en-US" altLang="en-US" sz="3400" kern="0" dirty="0">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this </a:t>
            </a:r>
            <a:r>
              <a:rPr lang="en-US" sz="3400" i="1" dirty="0">
                <a:latin typeface="Calibri" panose="020F0502020204030204" pitchFamily="34" charset="0"/>
                <a:cs typeface="Calibri" panose="020F0502020204030204" pitchFamily="34" charset="0"/>
              </a:rPr>
              <a:t>Man</a:t>
            </a:r>
            <a:r>
              <a:rPr lang="en-US" sz="3400" dirty="0">
                <a:latin typeface="Calibri" panose="020F0502020204030204" pitchFamily="34" charset="0"/>
                <a:cs typeface="Calibri" panose="020F0502020204030204" pitchFamily="34" charset="0"/>
              </a:rPr>
              <a:t>, delivered over by the predetermined plan and foreknowledge of God, you </a:t>
            </a:r>
            <a:r>
              <a:rPr lang="en-US" sz="3400" b="1" u="sng" dirty="0">
                <a:solidFill>
                  <a:srgbClr val="FFFFCC"/>
                </a:solidFill>
                <a:latin typeface="Calibri" panose="020F0502020204030204" pitchFamily="34" charset="0"/>
              </a:rPr>
              <a:t>nailed to a cross</a:t>
            </a:r>
            <a:r>
              <a:rPr lang="en-US" sz="3400" dirty="0">
                <a:latin typeface="Calibri" panose="020F0502020204030204" pitchFamily="34" charset="0"/>
                <a:cs typeface="Calibri" panose="020F0502020204030204" pitchFamily="34" charset="0"/>
              </a:rPr>
              <a:t> by the hands of godless men and </a:t>
            </a:r>
            <a:r>
              <a:rPr lang="en-US" sz="3400" b="1" u="sng" dirty="0">
                <a:solidFill>
                  <a:srgbClr val="FFFFCC"/>
                </a:solidFill>
                <a:latin typeface="Calibri" panose="020F0502020204030204" pitchFamily="34" charset="0"/>
              </a:rPr>
              <a:t>put Him to death</a:t>
            </a:r>
            <a:r>
              <a:rPr lang="en-US" sz="3400" dirty="0">
                <a:latin typeface="Calibri" panose="020F0502020204030204" pitchFamily="34" charset="0"/>
                <a:cs typeface="Calibri" panose="020F0502020204030204" pitchFamily="34" charset="0"/>
              </a:rPr>
              <a:t>. </a:t>
            </a:r>
            <a:r>
              <a:rPr lang="en-US" sz="3400" baseline="30000" dirty="0">
                <a:latin typeface="Calibri" panose="020F0502020204030204" pitchFamily="34" charset="0"/>
                <a:cs typeface="Calibri" panose="020F0502020204030204" pitchFamily="34" charset="0"/>
              </a:rPr>
              <a:t>24 </a:t>
            </a:r>
            <a:r>
              <a:rPr lang="en-US" sz="3400" dirty="0">
                <a:latin typeface="Calibri" panose="020F0502020204030204" pitchFamily="34" charset="0"/>
                <a:cs typeface="Calibri" panose="020F0502020204030204" pitchFamily="34" charset="0"/>
              </a:rPr>
              <a:t>But </a:t>
            </a:r>
            <a:r>
              <a:rPr lang="en-US" sz="3400" b="1" u="sng" dirty="0">
                <a:solidFill>
                  <a:srgbClr val="FFFFCC"/>
                </a:solidFill>
                <a:latin typeface="Calibri" panose="020F0502020204030204" pitchFamily="34" charset="0"/>
              </a:rPr>
              <a:t>God raised Him up</a:t>
            </a:r>
            <a:r>
              <a:rPr lang="en-US" sz="3400" dirty="0">
                <a:latin typeface="Calibri" panose="020F0502020204030204" pitchFamily="34" charset="0"/>
                <a:cs typeface="Calibri" panose="020F0502020204030204" pitchFamily="34" charset="0"/>
              </a:rPr>
              <a:t> again, putting an end to the agony of </a:t>
            </a:r>
            <a:r>
              <a:rPr lang="en-US" sz="3400" b="1" u="sng" dirty="0">
                <a:solidFill>
                  <a:srgbClr val="FFFFCC"/>
                </a:solidFill>
                <a:latin typeface="Calibri" panose="020F0502020204030204" pitchFamily="34" charset="0"/>
              </a:rPr>
              <a:t>death</a:t>
            </a:r>
            <a:r>
              <a:rPr lang="en-US" sz="3400" dirty="0">
                <a:latin typeface="Calibri" panose="020F0502020204030204" pitchFamily="34" charset="0"/>
                <a:cs typeface="Calibri" panose="020F0502020204030204" pitchFamily="34" charset="0"/>
              </a:rPr>
              <a:t>, since it was impossible for Him to be held in its power…”</a:t>
            </a:r>
            <a:endParaRPr lang="en-US" altLang="en-US" sz="34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0684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691746" cy="48628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2:23-24, 31-33, 36, 38 (NASB)</a:t>
            </a:r>
          </a:p>
          <a:p>
            <a:pPr algn="just">
              <a:spcBef>
                <a:spcPts val="600"/>
              </a:spcBef>
              <a:spcAft>
                <a:spcPts val="600"/>
              </a:spcAft>
            </a:pPr>
            <a:r>
              <a:rPr lang="en-US" altLang="en-US" kern="0" dirty="0">
                <a:latin typeface="Calibri" panose="020F0502020204030204" pitchFamily="34" charset="0"/>
                <a:cs typeface="Calibri" panose="020F0502020204030204" pitchFamily="34" charset="0"/>
              </a:rPr>
              <a:t>“</a:t>
            </a:r>
            <a:r>
              <a:rPr lang="en-US" baseline="30000" dirty="0">
                <a:latin typeface="Calibri" panose="020F0502020204030204" pitchFamily="34" charset="0"/>
                <a:cs typeface="Calibri" panose="020F0502020204030204" pitchFamily="34" charset="0"/>
              </a:rPr>
              <a:t>31 </a:t>
            </a:r>
            <a:r>
              <a:rPr lang="en-US" dirty="0">
                <a:latin typeface="Calibri" panose="020F0502020204030204" pitchFamily="34" charset="0"/>
                <a:cs typeface="Calibri" panose="020F0502020204030204" pitchFamily="34" charset="0"/>
              </a:rPr>
              <a:t>he looked ahead and spoke of the </a:t>
            </a:r>
            <a:r>
              <a:rPr lang="en-US" b="1" u="sng" dirty="0">
                <a:solidFill>
                  <a:srgbClr val="FFFFCC"/>
                </a:solidFill>
                <a:latin typeface="Calibri" panose="020F0502020204030204" pitchFamily="34" charset="0"/>
              </a:rPr>
              <a:t>resurrection of the Christ</a:t>
            </a:r>
            <a:r>
              <a:rPr lang="en-US" dirty="0">
                <a:latin typeface="Calibri" panose="020F0502020204030204" pitchFamily="34" charset="0"/>
                <a:cs typeface="Calibri" panose="020F0502020204030204" pitchFamily="34" charset="0"/>
              </a:rPr>
              <a:t>, that </a:t>
            </a:r>
            <a:r>
              <a:rPr lang="en-US" cap="small" dirty="0">
                <a:latin typeface="Calibri" panose="020F0502020204030204" pitchFamily="34" charset="0"/>
                <a:cs typeface="Calibri" panose="020F0502020204030204" pitchFamily="34" charset="0"/>
              </a:rPr>
              <a:t>He was neither abandoned to Hades, nor did</a:t>
            </a:r>
            <a:r>
              <a:rPr lang="en-US" dirty="0">
                <a:latin typeface="Calibri" panose="020F0502020204030204" pitchFamily="34" charset="0"/>
                <a:cs typeface="Calibri" panose="020F0502020204030204" pitchFamily="34" charset="0"/>
              </a:rPr>
              <a:t> His flesh </a:t>
            </a:r>
            <a:r>
              <a:rPr lang="en-US" cap="small" dirty="0">
                <a:latin typeface="Calibri" panose="020F0502020204030204" pitchFamily="34" charset="0"/>
                <a:cs typeface="Calibri" panose="020F0502020204030204" pitchFamily="34" charset="0"/>
              </a:rPr>
              <a:t>suffer decay</a:t>
            </a:r>
            <a:r>
              <a:rPr lang="en-US" dirty="0">
                <a:latin typeface="Calibri" panose="020F0502020204030204" pitchFamily="34" charset="0"/>
                <a:cs typeface="Calibri" panose="020F0502020204030204" pitchFamily="34" charset="0"/>
              </a:rPr>
              <a:t>. </a:t>
            </a:r>
            <a:r>
              <a:rPr lang="en-US" baseline="30000" dirty="0">
                <a:latin typeface="Calibri" panose="020F0502020204030204" pitchFamily="34" charset="0"/>
                <a:cs typeface="Calibri" panose="020F0502020204030204" pitchFamily="34" charset="0"/>
              </a:rPr>
              <a:t>32 </a:t>
            </a:r>
            <a:r>
              <a:rPr lang="en-US" dirty="0">
                <a:latin typeface="Calibri" panose="020F0502020204030204" pitchFamily="34" charset="0"/>
                <a:cs typeface="Calibri" panose="020F0502020204030204" pitchFamily="34" charset="0"/>
              </a:rPr>
              <a:t>This Jesus </a:t>
            </a:r>
            <a:r>
              <a:rPr lang="en-US" b="1" u="sng" dirty="0">
                <a:solidFill>
                  <a:srgbClr val="FFFFCC"/>
                </a:solidFill>
                <a:latin typeface="Calibri" panose="020F0502020204030204" pitchFamily="34" charset="0"/>
              </a:rPr>
              <a:t>God raised up again</a:t>
            </a:r>
            <a:r>
              <a:rPr lang="en-US" dirty="0">
                <a:latin typeface="Calibri" panose="020F0502020204030204" pitchFamily="34" charset="0"/>
                <a:cs typeface="Calibri" panose="020F0502020204030204" pitchFamily="34" charset="0"/>
              </a:rPr>
              <a:t>, to which we are all witnesses. </a:t>
            </a:r>
            <a:r>
              <a:rPr lang="en-US" baseline="30000" dirty="0">
                <a:latin typeface="Calibri" panose="020F0502020204030204" pitchFamily="34" charset="0"/>
                <a:cs typeface="Calibri" panose="020F0502020204030204" pitchFamily="34" charset="0"/>
              </a:rPr>
              <a:t>33 </a:t>
            </a:r>
            <a:r>
              <a:rPr lang="en-US" dirty="0">
                <a:latin typeface="Calibri" panose="020F0502020204030204" pitchFamily="34" charset="0"/>
                <a:cs typeface="Calibri" panose="020F0502020204030204" pitchFamily="34" charset="0"/>
              </a:rPr>
              <a:t>Therefore having been </a:t>
            </a:r>
            <a:r>
              <a:rPr lang="en-US" b="1" u="sng" dirty="0">
                <a:solidFill>
                  <a:srgbClr val="FFFFCC"/>
                </a:solidFill>
                <a:latin typeface="Calibri" panose="020F0502020204030204" pitchFamily="34" charset="0"/>
              </a:rPr>
              <a:t>exalted to the right hand of God</a:t>
            </a:r>
            <a:r>
              <a:rPr lang="en-US" dirty="0">
                <a:latin typeface="Calibri" panose="020F0502020204030204" pitchFamily="34" charset="0"/>
                <a:cs typeface="Calibri" panose="020F0502020204030204" pitchFamily="34" charset="0"/>
              </a:rPr>
              <a:t>, and having received from the Father </a:t>
            </a:r>
            <a:r>
              <a:rPr lang="en-US" b="1" u="sng" dirty="0">
                <a:solidFill>
                  <a:srgbClr val="FFFFCC"/>
                </a:solidFill>
                <a:latin typeface="Calibri" panose="020F0502020204030204" pitchFamily="34" charset="0"/>
              </a:rPr>
              <a:t>the promise of the Holy Spirit</a:t>
            </a:r>
            <a:r>
              <a:rPr lang="en-US" dirty="0">
                <a:latin typeface="Calibri" panose="020F0502020204030204" pitchFamily="34" charset="0"/>
                <a:cs typeface="Calibri" panose="020F0502020204030204" pitchFamily="34" charset="0"/>
              </a:rPr>
              <a:t>, He has poured forth this which you both see and hear…</a:t>
            </a:r>
            <a:r>
              <a:rPr lang="en-US" baseline="30000" dirty="0">
                <a:latin typeface="Calibri" panose="020F0502020204030204" pitchFamily="34" charset="0"/>
                <a:cs typeface="Calibri" panose="020F0502020204030204" pitchFamily="34" charset="0"/>
              </a:rPr>
              <a:t>36 </a:t>
            </a:r>
            <a:r>
              <a:rPr lang="en-US" dirty="0">
                <a:latin typeface="Calibri" panose="020F0502020204030204" pitchFamily="34" charset="0"/>
                <a:cs typeface="Calibri" panose="020F0502020204030204" pitchFamily="34" charset="0"/>
              </a:rPr>
              <a:t>Therefore let all the house of Israel know for certain that God has made Him both Lord and Christ—this Jesus whom </a:t>
            </a:r>
            <a:r>
              <a:rPr lang="en-US" b="1" u="sng" dirty="0">
                <a:solidFill>
                  <a:srgbClr val="FFFFCC"/>
                </a:solidFill>
                <a:latin typeface="Calibri" panose="020F0502020204030204" pitchFamily="34" charset="0"/>
              </a:rPr>
              <a:t>you crucified</a:t>
            </a:r>
            <a:r>
              <a:rPr lang="en-US" dirty="0">
                <a:latin typeface="Calibri" panose="020F0502020204030204" pitchFamily="34" charset="0"/>
                <a:cs typeface="Calibri" panose="020F0502020204030204" pitchFamily="34" charset="0"/>
              </a:rPr>
              <a:t>.”…</a:t>
            </a:r>
            <a:r>
              <a:rPr lang="en-US" baseline="30000" dirty="0">
                <a:latin typeface="Calibri" panose="020F0502020204030204" pitchFamily="34" charset="0"/>
                <a:cs typeface="Calibri" panose="020F0502020204030204" pitchFamily="34" charset="0"/>
              </a:rPr>
              <a:t>38 </a:t>
            </a:r>
            <a:r>
              <a:rPr lang="en-US" dirty="0">
                <a:latin typeface="Calibri" panose="020F0502020204030204" pitchFamily="34" charset="0"/>
                <a:cs typeface="Calibri" panose="020F0502020204030204" pitchFamily="34" charset="0"/>
              </a:rPr>
              <a:t>Peter </a:t>
            </a:r>
            <a:r>
              <a:rPr lang="en-US" i="1" dirty="0">
                <a:latin typeface="Calibri" panose="020F0502020204030204" pitchFamily="34" charset="0"/>
                <a:cs typeface="Calibri" panose="020F0502020204030204" pitchFamily="34" charset="0"/>
              </a:rPr>
              <a:t>said</a:t>
            </a:r>
            <a:r>
              <a:rPr lang="en-US" dirty="0">
                <a:latin typeface="Calibri" panose="020F0502020204030204" pitchFamily="34" charset="0"/>
                <a:cs typeface="Calibri" panose="020F0502020204030204" pitchFamily="34" charset="0"/>
              </a:rPr>
              <a:t> to them, “</a:t>
            </a:r>
            <a:r>
              <a:rPr lang="en-US" b="1" u="sng" dirty="0">
                <a:solidFill>
                  <a:srgbClr val="FFFFCC"/>
                </a:solidFill>
                <a:latin typeface="Calibri" panose="020F0502020204030204" pitchFamily="34" charset="0"/>
              </a:rPr>
              <a:t>Repent</a:t>
            </a:r>
            <a:r>
              <a:rPr lang="en-US" dirty="0">
                <a:latin typeface="Calibri" panose="020F0502020204030204" pitchFamily="34" charset="0"/>
                <a:cs typeface="Calibri" panose="020F0502020204030204" pitchFamily="34" charset="0"/>
              </a:rPr>
              <a:t>, and each of you be </a:t>
            </a:r>
            <a:r>
              <a:rPr lang="en-US" b="1" u="sng" dirty="0">
                <a:solidFill>
                  <a:srgbClr val="FFFFCC"/>
                </a:solidFill>
                <a:latin typeface="Calibri" panose="020F0502020204030204" pitchFamily="34" charset="0"/>
              </a:rPr>
              <a:t>baptized</a:t>
            </a:r>
            <a:r>
              <a:rPr lang="en-US" dirty="0">
                <a:latin typeface="Calibri" panose="020F0502020204030204" pitchFamily="34" charset="0"/>
                <a:cs typeface="Calibri" panose="020F0502020204030204" pitchFamily="34" charset="0"/>
              </a:rPr>
              <a:t> in the name of Jesus Christ </a:t>
            </a:r>
            <a:r>
              <a:rPr lang="en-US" b="1" u="sng" dirty="0">
                <a:solidFill>
                  <a:srgbClr val="FFFFCC"/>
                </a:solidFill>
                <a:latin typeface="Calibri" panose="020F0502020204030204" pitchFamily="34" charset="0"/>
              </a:rPr>
              <a:t>for the forgiveness of your sins</a:t>
            </a:r>
            <a:r>
              <a:rPr lang="en-US" dirty="0">
                <a:latin typeface="Calibri" panose="020F0502020204030204" pitchFamily="34" charset="0"/>
                <a:cs typeface="Calibri" panose="020F0502020204030204" pitchFamily="34" charset="0"/>
              </a:rPr>
              <a:t>; and you will receive the </a:t>
            </a:r>
            <a:r>
              <a:rPr lang="en-US" b="1" u="sng" dirty="0">
                <a:solidFill>
                  <a:srgbClr val="FFFFCC"/>
                </a:solidFill>
                <a:latin typeface="Calibri" panose="020F0502020204030204" pitchFamily="34" charset="0"/>
              </a:rPr>
              <a:t>gift of the Holy Spirit</a:t>
            </a:r>
            <a:r>
              <a:rPr lang="en-US" dirty="0">
                <a:latin typeface="Calibri" panose="020F0502020204030204" pitchFamily="34" charset="0"/>
                <a:cs typeface="Calibri" panose="020F0502020204030204" pitchFamily="34" charset="0"/>
              </a:rPr>
              <a:t>.’”</a:t>
            </a:r>
            <a:endParaRPr lang="en-US" altLang="en-US"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462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6248400"/>
            <a:ext cx="9144000" cy="449263"/>
          </a:xfrm>
        </p:spPr>
        <p:txBody>
          <a:bodyPr/>
          <a:lstStyle/>
          <a:p>
            <a:pP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7,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a:t>
            </a:r>
            <a:r>
              <a:rPr lang="en-US" altLang="en-US" sz="1600" dirty="0" err="1">
                <a:solidFill>
                  <a:schemeClr val="tx1"/>
                </a:solidFill>
                <a:effectLst>
                  <a:outerShdw blurRad="38100" dist="38100" dir="2700000" algn="tl">
                    <a:srgbClr val="000000">
                      <a:alpha val="43137"/>
                    </a:srgbClr>
                  </a:outerShdw>
                </a:effectLst>
              </a:rPr>
              <a:t>Kregel</a:t>
            </a:r>
            <a:r>
              <a:rPr lang="en-US" altLang="en-US" sz="1600" dirty="0">
                <a:solidFill>
                  <a:schemeClr val="tx1"/>
                </a:solidFill>
                <a:effectLst>
                  <a:outerShdw blurRad="38100" dist="38100" dir="2700000" algn="tl">
                    <a:srgbClr val="000000">
                      <a:alpha val="43137"/>
                    </a:srgbClr>
                  </a:outerShdw>
                </a:effectLst>
              </a:rPr>
              <a:t> Publications, 1993), 265-66.</a:t>
            </a:r>
          </a:p>
        </p:txBody>
      </p:sp>
      <p:sp>
        <p:nvSpPr>
          <p:cNvPr id="57347" name="Content Placeholder 2"/>
          <p:cNvSpPr>
            <a:spLocks noGrp="1"/>
          </p:cNvSpPr>
          <p:nvPr>
            <p:ph idx="1"/>
          </p:nvPr>
        </p:nvSpPr>
        <p:spPr>
          <a:xfrm>
            <a:off x="3200400" y="381000"/>
            <a:ext cx="5791200" cy="5745163"/>
          </a:xfrm>
        </p:spPr>
        <p:txBody>
          <a:bodyPr/>
          <a:lstStyle/>
          <a:p>
            <a:pPr marL="0" indent="0" algn="just" eaLnBrk="1" hangingPunct="1">
              <a:buFont typeface="Arial" panose="020B0604020202020204" pitchFamily="34" charset="0"/>
              <a:buNone/>
              <a:defRPr/>
            </a:pPr>
            <a:r>
              <a:rPr lang="en-US" altLang="en-US" sz="2800" dirty="0">
                <a:effectLst>
                  <a:outerShdw blurRad="38100" dist="38100" dir="2700000" algn="tl">
                    <a:srgbClr val="000000">
                      <a:alpha val="43137"/>
                    </a:srgbClr>
                  </a:outerShdw>
                </a:effectLst>
              </a:rPr>
              <a:t>[A] serious Arminian error respecting this doctrine occurs when repentance is added to faith or believing as a condition of salvation. It is true that repentance can very well be required as a condition of salvation, but then only because the change of mind which...has been involved when turning from every other confidence to the </a:t>
            </a:r>
            <a:r>
              <a:rPr lang="en-US" altLang="en-US" sz="2800" b="1" i="1" u="sng" kern="1200" dirty="0">
                <a:solidFill>
                  <a:srgbClr val="FFFFCC"/>
                </a:solidFill>
                <a:cs typeface="Arial" charset="0"/>
              </a:rPr>
              <a:t>one needful trust</a:t>
            </a:r>
            <a:r>
              <a:rPr lang="en-US" altLang="en-US" sz="2800" b="1" i="1" kern="1200" dirty="0">
                <a:solidFill>
                  <a:srgbClr val="FFFFCC"/>
                </a:solidFill>
                <a:cs typeface="Arial" charset="0"/>
              </a:rPr>
              <a:t> </a:t>
            </a:r>
            <a:r>
              <a:rPr lang="en-US" altLang="en-US" sz="2800" dirty="0">
                <a:effectLst>
                  <a:outerShdw blurRad="38100" dist="38100" dir="2700000" algn="tl">
                    <a:srgbClr val="000000">
                      <a:alpha val="43137"/>
                    </a:srgbClr>
                  </a:outerShdw>
                </a:effectLst>
              </a:rPr>
              <a:t>in Christ. Such turning about, of course, cannot be achieved without a change of mind. </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104946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6324600"/>
            <a:ext cx="9144000" cy="373063"/>
          </a:xfrm>
        </p:spPr>
        <p:txBody>
          <a:bodyPr/>
          <a:lstStyle/>
          <a:p>
            <a:pP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7,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a:t>
            </a:r>
            <a:r>
              <a:rPr lang="en-US" altLang="en-US" sz="1600" dirty="0" err="1">
                <a:solidFill>
                  <a:schemeClr val="tx1"/>
                </a:solidFill>
                <a:effectLst>
                  <a:outerShdw blurRad="38100" dist="38100" dir="2700000" algn="tl">
                    <a:srgbClr val="000000">
                      <a:alpha val="43137"/>
                    </a:srgbClr>
                  </a:outerShdw>
                </a:effectLst>
              </a:rPr>
              <a:t>Kregel</a:t>
            </a:r>
            <a:r>
              <a:rPr lang="en-US" altLang="en-US" sz="1600" dirty="0">
                <a:solidFill>
                  <a:schemeClr val="tx1"/>
                </a:solidFill>
                <a:effectLst>
                  <a:outerShdw blurRad="38100" dist="38100" dir="2700000" algn="tl">
                    <a:srgbClr val="000000">
                      <a:alpha val="43137"/>
                    </a:srgbClr>
                  </a:outerShdw>
                </a:effectLst>
              </a:rPr>
              <a:t> Publications, 1993), 265-66.</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3200400" y="381000"/>
            <a:ext cx="5715000" cy="4876800"/>
          </a:xfrm>
        </p:spPr>
        <p:txBody>
          <a:bodyPr/>
          <a:lstStyle/>
          <a:p>
            <a:pPr marL="0" indent="0" algn="just" eaLnBrk="1" hangingPunct="1">
              <a:buFont typeface="Arial" panose="020B0604020202020204" pitchFamily="34" charset="0"/>
              <a:buNone/>
              <a:defRPr/>
            </a:pPr>
            <a:r>
              <a:rPr lang="en-US" altLang="en-US" sz="2800" dirty="0">
                <a:solidFill>
                  <a:prstClr val="white"/>
                </a:solidFill>
                <a:effectLst>
                  <a:outerShdw blurRad="38100" dist="38100" dir="2700000" algn="tl">
                    <a:srgbClr val="000000">
                      <a:alpha val="43137"/>
                    </a:srgbClr>
                  </a:outerShdw>
                </a:effectLst>
              </a:rPr>
              <a:t>This vital newness of mind is a part of believing, after all, and therefore it may be and is used as a </a:t>
            </a:r>
            <a:r>
              <a:rPr lang="en-US" altLang="en-US" sz="2800" b="1" i="1" u="sng" dirty="0">
                <a:solidFill>
                  <a:srgbClr val="FFFFCC"/>
                </a:solidFill>
                <a:effectLst>
                  <a:outerShdw blurRad="38100" dist="38100" dir="2700000" algn="tl">
                    <a:srgbClr val="000000">
                      <a:alpha val="43137"/>
                    </a:srgbClr>
                  </a:outerShdw>
                </a:effectLst>
              </a:rPr>
              <a:t>synonym</a:t>
            </a:r>
            <a:r>
              <a:rPr lang="en-US" altLang="en-US" sz="2800" dirty="0">
                <a:solidFill>
                  <a:prstClr val="white"/>
                </a:solidFill>
                <a:effectLst>
                  <a:outerShdw blurRad="38100" dist="38100" dir="2700000" algn="tl">
                    <a:srgbClr val="000000">
                      <a:alpha val="43137"/>
                    </a:srgbClr>
                  </a:outerShdw>
                </a:effectLst>
              </a:rPr>
              <a:t> for believing at times (cf. Acts 17:30; 20:21; 26:20; Rom. 2:4; 2Tim. 2:25; 2 Pet. 3:9). Repentance nevertheless cannot be added to believing as a condition of salvation, because upwards of 150 passages of Scripture condition salvation upon believing only (cf. John 3:16; Acts 16:31).</a:t>
            </a:r>
          </a:p>
        </p:txBody>
      </p:sp>
    </p:spTree>
    <p:extLst>
      <p:ext uri="{BB962C8B-B14F-4D97-AF65-F5344CB8AC3E}">
        <p14:creationId xmlns:p14="http://schemas.microsoft.com/office/powerpoint/2010/main" val="11983772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52400"/>
            <a:ext cx="8077200" cy="3631763"/>
          </a:xfrm>
          <a:prstGeom prst="rect">
            <a:avLst/>
          </a:prstGeom>
          <a:noFill/>
          <a:ln w="28575">
            <a:noFill/>
            <a:miter lim="800000"/>
            <a:headEnd/>
            <a:tailEnd/>
          </a:ln>
        </p:spPr>
        <p:txBody>
          <a:bodyPr>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2:38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Peter </a:t>
            </a:r>
            <a:r>
              <a:rPr lang="en-US" sz="3600" i="1" dirty="0">
                <a:latin typeface="Calibri" panose="020F0502020204030204" pitchFamily="34" charset="0"/>
                <a:cs typeface="Calibri" panose="020F0502020204030204" pitchFamily="34" charset="0"/>
              </a:rPr>
              <a:t>said</a:t>
            </a:r>
            <a:r>
              <a:rPr lang="en-US" sz="3600" dirty="0">
                <a:latin typeface="Calibri" panose="020F0502020204030204" pitchFamily="34" charset="0"/>
                <a:cs typeface="Calibri" panose="020F0502020204030204" pitchFamily="34" charset="0"/>
              </a:rPr>
              <a:t> to them, “</a:t>
            </a:r>
            <a:r>
              <a:rPr lang="en-US" sz="3600" b="1" u="sng" dirty="0">
                <a:solidFill>
                  <a:srgbClr val="FFFFCC"/>
                </a:solidFill>
                <a:latin typeface="Calibri" panose="020F0502020204030204" pitchFamily="34" charset="0"/>
                <a:cs typeface="Calibri" panose="020F0502020204030204" pitchFamily="34" charset="0"/>
              </a:rPr>
              <a:t>Repent</a:t>
            </a:r>
            <a:r>
              <a:rPr lang="en-US" sz="3600" dirty="0">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and</a:t>
            </a:r>
            <a:r>
              <a:rPr lang="en-US" sz="3600" dirty="0">
                <a:latin typeface="Calibri" panose="020F0502020204030204" pitchFamily="34" charset="0"/>
                <a:cs typeface="Calibri" panose="020F0502020204030204" pitchFamily="34" charset="0"/>
              </a:rPr>
              <a:t> each of you be </a:t>
            </a:r>
            <a:r>
              <a:rPr lang="en-US" sz="3600" b="1" u="sng" dirty="0">
                <a:solidFill>
                  <a:srgbClr val="FFFFCC"/>
                </a:solidFill>
                <a:latin typeface="Calibri" panose="020F0502020204030204" pitchFamily="34" charset="0"/>
                <a:cs typeface="Calibri" panose="020F0502020204030204" pitchFamily="34" charset="0"/>
              </a:rPr>
              <a:t>baptized</a:t>
            </a:r>
            <a:r>
              <a:rPr lang="en-US" sz="3600" dirty="0">
                <a:latin typeface="Calibri" panose="020F0502020204030204" pitchFamily="34" charset="0"/>
                <a:cs typeface="Calibri" panose="020F0502020204030204" pitchFamily="34" charset="0"/>
              </a:rPr>
              <a:t> in the name of Jesus Christ </a:t>
            </a:r>
            <a:r>
              <a:rPr lang="en-US" sz="3600" b="1" u="sng" dirty="0">
                <a:solidFill>
                  <a:srgbClr val="FFFFCC"/>
                </a:solidFill>
                <a:latin typeface="Calibri" panose="020F0502020204030204" pitchFamily="34" charset="0"/>
                <a:cs typeface="Calibri" panose="020F0502020204030204" pitchFamily="34" charset="0"/>
              </a:rPr>
              <a:t>for</a:t>
            </a:r>
            <a:r>
              <a:rPr lang="en-US" sz="3600" dirty="0">
                <a:latin typeface="Calibri" panose="020F0502020204030204" pitchFamily="34" charset="0"/>
                <a:cs typeface="Calibri" panose="020F0502020204030204" pitchFamily="34" charset="0"/>
              </a:rPr>
              <a:t> (</a:t>
            </a:r>
            <a:r>
              <a:rPr lang="en-US" sz="3600" i="1" dirty="0" err="1">
                <a:latin typeface="Calibri" panose="020F0502020204030204" pitchFamily="34" charset="0"/>
                <a:cs typeface="Calibri" panose="020F0502020204030204" pitchFamily="34" charset="0"/>
              </a:rPr>
              <a:t>eis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latin typeface="Calibri" panose="020F0502020204030204" pitchFamily="34" charset="0"/>
                <a:cs typeface="Calibri" panose="020F0502020204030204" pitchFamily="34" charset="0"/>
              </a:rPr>
              <a:t>forgiveness of your sins</a:t>
            </a:r>
            <a:r>
              <a:rPr lang="en-US" sz="3600" dirty="0">
                <a:latin typeface="Calibri" panose="020F0502020204030204" pitchFamily="34" charset="0"/>
                <a:cs typeface="Calibri" panose="020F0502020204030204" pitchFamily="34" charset="0"/>
              </a:rPr>
              <a:t>; and you will receive the gift of the Holy Spirit.</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32173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30924" y="152400"/>
            <a:ext cx="82821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12:41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men of Nineveh will stand up with this generation at the judgment, and will condemn it because they repented</a:t>
            </a:r>
            <a:r>
              <a:rPr lang="en-US" sz="3600" dirty="0">
                <a:solidFill>
                  <a:schemeClr val="bg1"/>
                </a:solidFill>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at</a:t>
            </a:r>
            <a:r>
              <a:rPr lang="en-US" sz="3600" dirty="0">
                <a:solidFill>
                  <a:schemeClr val="bg1"/>
                </a:solidFill>
                <a:latin typeface="Calibri" panose="020F0502020204030204" pitchFamily="34" charset="0"/>
                <a:cs typeface="Calibri" panose="020F0502020204030204" pitchFamily="34" charset="0"/>
              </a:rPr>
              <a:t> </a:t>
            </a:r>
            <a:r>
              <a:rPr lang="en-US" sz="3600" b="1" dirty="0">
                <a:solidFill>
                  <a:srgbClr val="FFFFCC"/>
                </a:solidFill>
                <a:latin typeface="Calibri" panose="020F0502020204030204" pitchFamily="34" charset="0"/>
                <a:cs typeface="Calibri" panose="020F0502020204030204" pitchFamily="34" charset="0"/>
              </a:rPr>
              <a:t>[in the face of/because of] (</a:t>
            </a:r>
            <a:r>
              <a:rPr lang="en-US" sz="3600" b="1" i="1" dirty="0" err="1">
                <a:solidFill>
                  <a:srgbClr val="FFFFCC"/>
                </a:solidFill>
                <a:latin typeface="Calibri" panose="020F0502020204030204" pitchFamily="34" charset="0"/>
                <a:cs typeface="Calibri" panose="020F0502020204030204" pitchFamily="34" charset="0"/>
              </a:rPr>
              <a:t>eis</a:t>
            </a:r>
            <a:r>
              <a:rPr lang="en-US" sz="3600" b="1" dirty="0">
                <a:solidFill>
                  <a:srgbClr val="FFFFCC"/>
                </a:solidFill>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the preaching of Jonah; and behold, something greater than Jonah is here.</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151879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28600" y="914400"/>
            <a:ext cx="8980714" cy="5257800"/>
          </a:xfrm>
        </p:spPr>
        <p:txBody>
          <a:bodyPr/>
          <a:lstStyle/>
          <a:p>
            <a:pPr marL="514350" indent="-514350" eaLnBrk="1" hangingPunct="1">
              <a:spcBef>
                <a:spcPts val="0"/>
              </a:spcBef>
              <a:spcAft>
                <a:spcPts val="12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200"/>
              </a:spcAft>
              <a:buSzPct val="100000"/>
              <a:buFont typeface="Wingdings" pitchFamily="2" charset="2"/>
              <a:buAutoNum type="alphaLcPeriod" startAt="6"/>
              <a:defRPr/>
            </a:pPr>
            <a:r>
              <a:rPr lang="en-US" sz="3000" dirty="0"/>
              <a:t>Peter was merely preaching the personal Gospel in Acts 2</a:t>
            </a:r>
          </a:p>
          <a:p>
            <a:pPr marL="514350" indent="-514350" eaLnBrk="1" hangingPunct="1">
              <a:spcBef>
                <a:spcPts val="0"/>
              </a:spcBef>
              <a:spcAft>
                <a:spcPts val="1200"/>
              </a:spcAft>
              <a:buSzPct val="100000"/>
              <a:buFont typeface="Wingdings" pitchFamily="2" charset="2"/>
              <a:buAutoNum type="alphaLcPeriod" startAt="6"/>
              <a:defRPr/>
            </a:pPr>
            <a:r>
              <a:rPr lang="en-US" sz="3000" b="1" u="sng" dirty="0">
                <a:solidFill>
                  <a:srgbClr val="FFFFCC"/>
                </a:solidFill>
              </a:rPr>
              <a:t>Acts 3:19-21 is laying out the condition by which the kingdom will ultimately come to the earth (Acts 3:19-21)</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13405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a:t>
            </a:r>
            <a:r>
              <a:rPr lang="en-US" sz="3200" b="1" u="sng" dirty="0">
                <a:solidFill>
                  <a:srgbClr val="FFFFCC"/>
                </a:solidFill>
                <a:latin typeface="Calibri" panose="020F0502020204030204" pitchFamily="34" charset="0"/>
              </a:rPr>
              <a:t>repent</a:t>
            </a:r>
            <a:r>
              <a:rPr lang="en-US" sz="3200" dirty="0">
                <a:latin typeface="Calibri" panose="020F0502020204030204" pitchFamily="34" charset="0"/>
              </a:rPr>
              <a:t> and return, so that your sins may be wiped away, in order that </a:t>
            </a:r>
            <a:r>
              <a:rPr lang="en-US" sz="3200" b="1" u="sng" dirty="0">
                <a:solidFill>
                  <a:srgbClr val="FFFFCC"/>
                </a:solidFill>
                <a:latin typeface="Calibri" panose="020F0502020204030204" pitchFamily="34" charset="0"/>
              </a:rPr>
              <a:t>times of refreshing</a:t>
            </a:r>
            <a:r>
              <a:rPr lang="en-US" sz="3200" dirty="0">
                <a:latin typeface="Calibri" panose="020F0502020204030204" pitchFamily="34" charset="0"/>
              </a:rPr>
              <a:t>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a:t>
            </a:r>
            <a:r>
              <a:rPr lang="en-US" sz="3200" b="1" u="sng" dirty="0">
                <a:solidFill>
                  <a:srgbClr val="FFFFCC"/>
                </a:solidFill>
                <a:latin typeface="Calibri" panose="020F0502020204030204" pitchFamily="34" charset="0"/>
              </a:rPr>
              <a:t>send 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a:t>
            </a:r>
            <a:r>
              <a:rPr lang="en-US" sz="3200" b="1" u="sng" dirty="0">
                <a:solidFill>
                  <a:srgbClr val="FFFFCC"/>
                </a:solidFill>
                <a:latin typeface="Calibri" panose="020F0502020204030204" pitchFamily="34" charset="0"/>
              </a:rPr>
              <a:t>restoration of all things</a:t>
            </a:r>
            <a:r>
              <a:rPr lang="en-US" sz="3200" dirty="0">
                <a:latin typeface="Calibri" panose="020F0502020204030204" pitchFamily="34" charset="0"/>
              </a:rPr>
              <a:t> about which God spoke by the mouth of His holy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rPr>
              <a:t>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1666650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latin typeface="Calibri" panose="020F0502020204030204" pitchFamily="34" charset="0"/>
              </a:rPr>
              <a:t>38 </a:t>
            </a:r>
            <a:r>
              <a:rPr lang="en-US" sz="3200" dirty="0">
                <a:latin typeface="Calibri" panose="020F0502020204030204" pitchFamily="34" charset="0"/>
              </a:rPr>
              <a:t>Behold, your house is being left to you desolate! </a:t>
            </a:r>
            <a:r>
              <a:rPr lang="en-US" sz="3200" baseline="30000" dirty="0">
                <a:latin typeface="Calibri" panose="020F0502020204030204" pitchFamily="34" charset="0"/>
              </a:rPr>
              <a:t>39 </a:t>
            </a:r>
            <a:r>
              <a:rPr lang="en-US" sz="3200" dirty="0">
                <a:latin typeface="Calibri" panose="020F0502020204030204" pitchFamily="34" charset="0"/>
              </a:rPr>
              <a:t>For I say to you, from now on you will not see Me </a:t>
            </a:r>
            <a:r>
              <a:rPr lang="en-US" sz="3200" b="1" u="sng" dirty="0">
                <a:solidFill>
                  <a:srgbClr val="FFFFCC"/>
                </a:solidFill>
                <a:latin typeface="Calibri" panose="020F0502020204030204" pitchFamily="34" charset="0"/>
              </a:rPr>
              <a:t>until</a:t>
            </a:r>
            <a:r>
              <a:rPr lang="en-US" sz="3200" dirty="0">
                <a:latin typeface="Calibri" panose="020F0502020204030204" pitchFamily="34" charset="0"/>
              </a:rPr>
              <a:t> you say, ‘</a:t>
            </a:r>
            <a:r>
              <a:rPr lang="en-US" sz="3200" cap="small" dirty="0">
                <a:latin typeface="Calibri" panose="020F0502020204030204" pitchFamily="34" charset="0"/>
              </a:rPr>
              <a:t>Blessed is He who comes in the name of the Lord</a:t>
            </a:r>
            <a:r>
              <a:rPr lang="en-US" sz="3200" dirty="0">
                <a:latin typeface="Calibri" panose="020F0502020204030204" pitchFamily="34" charset="0"/>
              </a:rPr>
              <a:t>!</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370763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28600" y="914400"/>
            <a:ext cx="8980714" cy="5257800"/>
          </a:xfrm>
        </p:spPr>
        <p:txBody>
          <a:bodyPr/>
          <a:lstStyle/>
          <a:p>
            <a:pPr marL="514350" indent="-514350" eaLnBrk="1" hangingPunct="1">
              <a:spcBef>
                <a:spcPts val="0"/>
              </a:spcBef>
              <a:spcAft>
                <a:spcPts val="12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200"/>
              </a:spcAft>
              <a:buSzPct val="100000"/>
              <a:buFont typeface="Wingdings" pitchFamily="2" charset="2"/>
              <a:buAutoNum type="alphaLcPeriod" startAt="6"/>
              <a:defRPr/>
            </a:pPr>
            <a:r>
              <a:rPr lang="en-US" sz="3000" dirty="0"/>
              <a:t>Peter was merely preaching the personal Gospel in Acts 2</a:t>
            </a:r>
          </a:p>
          <a:p>
            <a:pPr marL="514350" indent="-514350" eaLnBrk="1" hangingPunct="1">
              <a:spcBef>
                <a:spcPts val="0"/>
              </a:spcBef>
              <a:spcAft>
                <a:spcPts val="12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200"/>
              </a:spcAft>
              <a:buSzPct val="100000"/>
              <a:buFont typeface="Wingdings" pitchFamily="2" charset="2"/>
              <a:buAutoNum type="alphaLcPeriod" startAt="6"/>
              <a:defRPr/>
            </a:pPr>
            <a:r>
              <a:rPr lang="en-US" sz="3000" b="1" u="sng" dirty="0">
                <a:solidFill>
                  <a:srgbClr val="FFFFCC"/>
                </a:solidFill>
              </a:rPr>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33334711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87777938"/>
              </p:ext>
            </p:extLst>
          </p:nvPr>
        </p:nvGraphicFramePr>
        <p:xfrm>
          <a:off x="190500" y="1119186"/>
          <a:ext cx="8763000" cy="4861440"/>
        </p:xfrm>
        <a:graphic>
          <a:graphicData uri="http://schemas.openxmlformats.org/drawingml/2006/table">
            <a:tbl>
              <a:tblPr firstRow="1" bandRow="1">
                <a:tableStyleId>{073A0DAA-6AF3-43AB-8588-CEC1D06C72B9}</a:tableStyleId>
              </a:tblPr>
              <a:tblGrid>
                <a:gridCol w="4381500">
                  <a:extLst>
                    <a:ext uri="{9D8B030D-6E8A-4147-A177-3AD203B41FA5}">
                      <a16:colId xmlns:a16="http://schemas.microsoft.com/office/drawing/2014/main" val="2643476527"/>
                    </a:ext>
                  </a:extLst>
                </a:gridCol>
                <a:gridCol w="4381500">
                  <a:extLst>
                    <a:ext uri="{9D8B030D-6E8A-4147-A177-3AD203B41FA5}">
                      <a16:colId xmlns:a16="http://schemas.microsoft.com/office/drawing/2014/main" val="2511375819"/>
                    </a:ext>
                  </a:extLst>
                </a:gridCol>
              </a:tblGrid>
              <a:tr h="703560">
                <a:tc gridSpan="2">
                  <a:txBody>
                    <a:bodyPr/>
                    <a:lstStyle/>
                    <a:p>
                      <a:pPr algn="ctr"/>
                      <a:r>
                        <a:rPr lang="en-US" sz="4000" dirty="0">
                          <a:solidFill>
                            <a:srgbClr val="FFFFCC"/>
                          </a:solidFill>
                          <a:latin typeface="Calibri" panose="020F0502020204030204" pitchFamily="34" charset="0"/>
                          <a:cs typeface="Calibri" panose="020F0502020204030204" pitchFamily="34" charset="0"/>
                        </a:rPr>
                        <a:t>Eras of Miracles in Scripture</a:t>
                      </a:r>
                    </a:p>
                  </a:txBody>
                  <a:tcPr>
                    <a:solidFill>
                      <a:srgbClr val="00B0F0"/>
                    </a:solidFill>
                  </a:tcPr>
                </a:tc>
                <a:tc hMerge="1">
                  <a:txBody>
                    <a:bodyPr/>
                    <a:lstStyle/>
                    <a:p>
                      <a:endParaRPr lang="en-US" sz="3600" dirty="0">
                        <a:latin typeface="Calibri" panose="020F0502020204030204" pitchFamily="34" charset="0"/>
                      </a:endParaRPr>
                    </a:p>
                  </a:txBody>
                  <a:tcPr>
                    <a:solidFill>
                      <a:schemeClr val="tx1">
                        <a:lumMod val="85000"/>
                      </a:schemeClr>
                    </a:solidFill>
                  </a:tcPr>
                </a:tc>
                <a:extLst>
                  <a:ext uri="{0D108BD9-81ED-4DB2-BD59-A6C34878D82A}">
                    <a16:rowId xmlns:a16="http://schemas.microsoft.com/office/drawing/2014/main" val="2920085716"/>
                  </a:ext>
                </a:extLst>
              </a:tr>
              <a:tr h="703560">
                <a:tc>
                  <a:txBody>
                    <a:bodyPr/>
                    <a:lstStyle/>
                    <a:p>
                      <a:pPr algn="ctr"/>
                      <a:r>
                        <a:rPr lang="en-US" sz="3600" b="1" dirty="0">
                          <a:solidFill>
                            <a:srgbClr val="C00000"/>
                          </a:solidFill>
                          <a:latin typeface="Calibri" panose="020F0502020204030204" pitchFamily="34" charset="0"/>
                          <a:cs typeface="Calibri" panose="020F0502020204030204" pitchFamily="34" charset="0"/>
                        </a:rPr>
                        <a:t>Cluster</a:t>
                      </a:r>
                    </a:p>
                  </a:txBody>
                  <a:tcPr/>
                </a:tc>
                <a:tc>
                  <a:txBody>
                    <a:bodyPr/>
                    <a:lstStyle/>
                    <a:p>
                      <a:pPr algn="ctr"/>
                      <a:r>
                        <a:rPr lang="en-US" sz="3600" b="1" dirty="0">
                          <a:solidFill>
                            <a:srgbClr val="0000FF"/>
                          </a:solidFill>
                          <a:latin typeface="Calibri" panose="020F0502020204030204" pitchFamily="34" charset="0"/>
                          <a:cs typeface="Calibri" panose="020F0502020204030204" pitchFamily="34" charset="0"/>
                        </a:rPr>
                        <a:t>Confirmation</a:t>
                      </a:r>
                    </a:p>
                  </a:txBody>
                  <a:tcPr/>
                </a:tc>
                <a:extLst>
                  <a:ext uri="{0D108BD9-81ED-4DB2-BD59-A6C34878D82A}">
                    <a16:rowId xmlns:a16="http://schemas.microsoft.com/office/drawing/2014/main" val="3119390678"/>
                  </a:ext>
                </a:extLst>
              </a:tr>
              <a:tr h="703560">
                <a:tc>
                  <a:txBody>
                    <a:bodyPr/>
                    <a:lstStyle/>
                    <a:p>
                      <a:pPr marL="227013" indent="0"/>
                      <a:r>
                        <a:rPr lang="en-US" sz="3600" dirty="0">
                          <a:latin typeface="Calibri" panose="020F0502020204030204" pitchFamily="34" charset="0"/>
                          <a:cs typeface="Calibri" panose="020F0502020204030204" pitchFamily="34" charset="0"/>
                        </a:rPr>
                        <a:t>Moses</a:t>
                      </a: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Law</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517310700"/>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Elijah &amp; Elisha</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Prophets</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58006730"/>
                  </a:ext>
                </a:extLst>
              </a:tr>
              <a:tr h="580134">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Christ</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Offer of the kingdom</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77233269"/>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Apostles</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Church</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34742152"/>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Antichrist</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Satan’s kingdom</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360201563"/>
                  </a:ext>
                </a:extLst>
              </a:tr>
            </a:tbl>
          </a:graphicData>
        </a:graphic>
      </p:graphicFrame>
    </p:spTree>
    <p:extLst>
      <p:ext uri="{BB962C8B-B14F-4D97-AF65-F5344CB8AC3E}">
        <p14:creationId xmlns:p14="http://schemas.microsoft.com/office/powerpoint/2010/main" val="15475485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3" y="152400"/>
            <a:ext cx="8744137" cy="449353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Hebrews 2:2-4 (NASB)</a:t>
            </a:r>
          </a:p>
          <a:p>
            <a:pPr algn="just">
              <a:spcBef>
                <a:spcPts val="600"/>
              </a:spcBef>
              <a:spcAft>
                <a:spcPts val="600"/>
              </a:spcAft>
            </a:pPr>
            <a:r>
              <a:rPr lang="en-US" altLang="en-US" sz="3000" kern="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For if the word spoken through angels proved unalterable, and every transgression and disobedience received a just penalty, </a:t>
            </a:r>
            <a:r>
              <a:rPr lang="en-US" sz="3000" baseline="30000" dirty="0">
                <a:latin typeface="Calibri" panose="020F0502020204030204" pitchFamily="34" charset="0"/>
                <a:cs typeface="Calibri" panose="020F0502020204030204" pitchFamily="34" charset="0"/>
              </a:rPr>
              <a:t>3 </a:t>
            </a:r>
            <a:r>
              <a:rPr lang="en-US" sz="3000" dirty="0">
                <a:latin typeface="Calibri" panose="020F0502020204030204" pitchFamily="34" charset="0"/>
                <a:cs typeface="Calibri" panose="020F0502020204030204" pitchFamily="34" charset="0"/>
              </a:rPr>
              <a:t>how will we escape if we neglect so great a salvation? After it was at the first spoken through the Lord, it was </a:t>
            </a:r>
            <a:r>
              <a:rPr lang="en-US" sz="3000" b="1" u="sng" dirty="0">
                <a:solidFill>
                  <a:srgbClr val="FFFFCC"/>
                </a:solidFill>
                <a:latin typeface="Calibri" panose="020F0502020204030204" pitchFamily="34" charset="0"/>
                <a:cs typeface="Calibri" panose="020F0502020204030204" pitchFamily="34" charset="0"/>
              </a:rPr>
              <a:t>confirmed</a:t>
            </a:r>
            <a:r>
              <a:rPr lang="en-US" sz="3000" dirty="0">
                <a:latin typeface="Calibri" panose="020F0502020204030204" pitchFamily="34" charset="0"/>
                <a:cs typeface="Calibri" panose="020F0502020204030204" pitchFamily="34" charset="0"/>
              </a:rPr>
              <a:t> to us by those who heard.</a:t>
            </a:r>
            <a:r>
              <a:rPr lang="en-US" sz="3000" baseline="30000" dirty="0">
                <a:latin typeface="Calibri" panose="020F0502020204030204" pitchFamily="34" charset="0"/>
                <a:cs typeface="Calibri" panose="020F0502020204030204" pitchFamily="34" charset="0"/>
              </a:rPr>
              <a:t> 4 </a:t>
            </a:r>
            <a:r>
              <a:rPr lang="en-US" sz="3000" dirty="0">
                <a:latin typeface="Calibri" panose="020F0502020204030204" pitchFamily="34" charset="0"/>
                <a:cs typeface="Calibri" panose="020F0502020204030204" pitchFamily="34" charset="0"/>
              </a:rPr>
              <a:t>God also </a:t>
            </a:r>
            <a:r>
              <a:rPr lang="en-US" sz="3000" b="1" u="sng" dirty="0">
                <a:solidFill>
                  <a:srgbClr val="FFFFCC"/>
                </a:solidFill>
                <a:latin typeface="Calibri" panose="020F0502020204030204" pitchFamily="34" charset="0"/>
                <a:cs typeface="Calibri" panose="020F0502020204030204" pitchFamily="34" charset="0"/>
              </a:rPr>
              <a:t>testifying with them, both by signs and wonders and by various miracles and by gifts of the Holy Spirit</a:t>
            </a:r>
            <a:r>
              <a:rPr lang="en-US" sz="3000" dirty="0">
                <a:latin typeface="Calibri" panose="020F0502020204030204" pitchFamily="34" charset="0"/>
                <a:cs typeface="Calibri" panose="020F0502020204030204" pitchFamily="34" charset="0"/>
              </a:rPr>
              <a:t> according to His own will.”</a:t>
            </a:r>
          </a:p>
        </p:txBody>
      </p:sp>
    </p:spTree>
    <p:extLst>
      <p:ext uri="{BB962C8B-B14F-4D97-AF65-F5344CB8AC3E}">
        <p14:creationId xmlns:p14="http://schemas.microsoft.com/office/powerpoint/2010/main" val="35075669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228601" y="970961"/>
            <a:ext cx="7696200" cy="5734639"/>
          </a:xfrm>
        </p:spPr>
        <p:txBody>
          <a:bodyPr/>
          <a:lstStyle/>
          <a:p>
            <a:pPr marL="514350" indent="-514350" eaLnBrk="1" hangingPunct="1">
              <a:spcBef>
                <a:spcPts val="0"/>
              </a:spcBef>
              <a:spcAft>
                <a:spcPts val="1200"/>
              </a:spcAft>
              <a:buSzPct val="100000"/>
              <a:buAutoNum type="alphaLcPeriod"/>
              <a:defRPr/>
            </a:pPr>
            <a:r>
              <a:rPr lang="en-US" sz="3000" dirty="0"/>
              <a:t>The king was absent (Acts 1:9-11)</a:t>
            </a:r>
          </a:p>
          <a:p>
            <a:pPr marL="514350" indent="-514350" eaLnBrk="1" hangingPunct="1">
              <a:spcBef>
                <a:spcPts val="0"/>
              </a:spcBef>
              <a:spcAft>
                <a:spcPts val="12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2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200"/>
              </a:spcAft>
              <a:buSzPct val="100000"/>
              <a:buAutoNum type="alphaLcPeriod"/>
              <a:defRPr/>
            </a:pPr>
            <a:r>
              <a:rPr lang="en-US" sz="3000" dirty="0"/>
              <a:t>“Kingdom” is mentioned 45x in Luke’s Gospel but only 8x in Acts</a:t>
            </a:r>
          </a:p>
          <a:p>
            <a:pPr marL="514350" indent="-514350" eaLnBrk="1" hangingPunct="1">
              <a:spcBef>
                <a:spcPts val="0"/>
              </a:spcBef>
              <a:spcAft>
                <a:spcPts val="1200"/>
              </a:spcAft>
              <a:buSzPct val="100000"/>
              <a:buFont typeface="Wingdings" pitchFamily="2" charset="2"/>
              <a:buAutoNum type="alphaLcPeriod"/>
              <a:defRPr/>
            </a:pPr>
            <a:r>
              <a:rPr lang="en-US" sz="30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41076" y="4876800"/>
            <a:ext cx="1350524" cy="1828800"/>
          </a:xfrm>
        </p:spPr>
      </p:pic>
    </p:spTree>
    <p:extLst>
      <p:ext uri="{BB962C8B-B14F-4D97-AF65-F5344CB8AC3E}">
        <p14:creationId xmlns:p14="http://schemas.microsoft.com/office/powerpoint/2010/main" val="19209145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28600" y="914400"/>
            <a:ext cx="8980714" cy="5257800"/>
          </a:xfrm>
        </p:spPr>
        <p:txBody>
          <a:bodyPr/>
          <a:lstStyle/>
          <a:p>
            <a:pPr marL="514350" indent="-514350" eaLnBrk="1" hangingPunct="1">
              <a:spcBef>
                <a:spcPts val="0"/>
              </a:spcBef>
              <a:spcAft>
                <a:spcPts val="12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200"/>
              </a:spcAft>
              <a:buSzPct val="100000"/>
              <a:buFont typeface="Wingdings" pitchFamily="2" charset="2"/>
              <a:buAutoNum type="alphaLcPeriod" startAt="6"/>
              <a:defRPr/>
            </a:pPr>
            <a:r>
              <a:rPr lang="en-US" sz="3000" dirty="0"/>
              <a:t>Peter was merely preaching the personal Gospel in Acts 2</a:t>
            </a:r>
          </a:p>
          <a:p>
            <a:pPr marL="514350" indent="-514350" eaLnBrk="1" hangingPunct="1">
              <a:spcBef>
                <a:spcPts val="0"/>
              </a:spcBef>
              <a:spcAft>
                <a:spcPts val="12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2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25079636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332753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6453256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585380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423653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13536</TotalTime>
  <Words>4373</Words>
  <Application>Microsoft Office PowerPoint</Application>
  <PresentationFormat>On-screen Show (4:3)</PresentationFormat>
  <Paragraphs>587</Paragraphs>
  <Slides>87</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Times New Roman</vt:lpstr>
      <vt:lpstr>Wingdings</vt:lpstr>
      <vt:lpstr>Azure</vt:lpstr>
      <vt:lpstr>PowerPoint Presentation</vt:lpstr>
      <vt:lpstr>The Coming Kingdom Chapter 8</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REJECTION OF THE  OFFER OF THE KINGDOM</vt:lpstr>
      <vt:lpstr>REJECTION OF THE  OFFER OF THE KINGDOM</vt:lpstr>
      <vt:lpstr>Why did Israel reject the offer of the kingdom? </vt:lpstr>
      <vt:lpstr>REJECTION OF THE  OFFER OF THE KINGDOM</vt:lpstr>
      <vt:lpstr>PowerPoint Presentation</vt:lpstr>
      <vt:lpstr>PowerPoint Presentation</vt:lpstr>
      <vt:lpstr>PowerPoint Presentation</vt:lpstr>
      <vt:lpstr>Matthew Outline</vt:lpstr>
      <vt:lpstr>Matthew Outline</vt:lpstr>
      <vt:lpstr>PowerPoint Presentation</vt:lpstr>
      <vt:lpstr>PowerPoint Presentation</vt:lpstr>
      <vt:lpstr>PowerPoint Presentation</vt:lpstr>
      <vt:lpstr>PowerPoint Presentation</vt:lpstr>
      <vt:lpstr>Six Parts of a Suzerain-Vassal Treaty in Deuteronomy</vt:lpstr>
      <vt:lpstr>Six Parts of a Suzerain-Vassal Treaty in Deuteronomy</vt:lpstr>
      <vt:lpstr>PowerPoint Presentation</vt:lpstr>
      <vt:lpstr>Israel's Judgments</vt:lpstr>
      <vt:lpstr>Israel's Judgments</vt:lpstr>
      <vt:lpstr>PowerPoint Presentation</vt:lpstr>
      <vt:lpstr>PowerPoint Presentation</vt:lpstr>
      <vt:lpstr>REJECTION OF THE  OFFER OF THE KINGDOM</vt:lpstr>
      <vt:lpstr>PowerPoint Presentation</vt:lpstr>
      <vt:lpstr>PowerPoint Presentation</vt:lpstr>
      <vt:lpstr>PowerPoint Presentation</vt:lpstr>
      <vt:lpstr>3. Was the kingdom re-offered in Acts? No!</vt:lpstr>
      <vt:lpstr>3. Was the kingdom re-offered in Acts? No!</vt:lpstr>
      <vt:lpstr>3. Was the kingdom re-offered in Acts? No!</vt:lpstr>
      <vt:lpstr>PowerPoint Presentation</vt:lpstr>
      <vt:lpstr>PowerPoint Presentation</vt:lpstr>
      <vt:lpstr>PowerPoint Presentation</vt:lpstr>
      <vt:lpstr>PowerPoint Presentation</vt:lpstr>
      <vt:lpstr>3. Was the kingdom re-offered in Acts? No!</vt:lpstr>
      <vt:lpstr>PowerPoint Presentation</vt:lpstr>
      <vt:lpstr>3. Was the kingdom re-offered in Acts? No!</vt:lpstr>
      <vt:lpstr>PowerPoint Presentation</vt:lpstr>
      <vt:lpstr>3. Was the kingdom re-offered in Acts? No!</vt:lpstr>
      <vt:lpstr>PowerPoint Presentation</vt:lpstr>
      <vt:lpstr>3. Was the kingdom re-offered in Acts? No!</vt:lpstr>
      <vt:lpstr>Messengers of the Kingdom In Matthew</vt:lpstr>
      <vt:lpstr>PowerPoint Presentation</vt:lpstr>
      <vt:lpstr>PowerPoint Presentation</vt:lpstr>
      <vt:lpstr>PowerPoint Presentation</vt:lpstr>
      <vt:lpstr>PowerPoint Presentation</vt:lpstr>
      <vt:lpstr>PowerPoint Presentation</vt:lpstr>
      <vt:lpstr>3. Was the kingdom re-offered in Acts? No!</vt:lpstr>
      <vt:lpstr>Origin of the Universal Church</vt:lpstr>
      <vt:lpstr>3. Was the kingdom re-offered in Acts? No!</vt:lpstr>
      <vt:lpstr>PowerPoint Presentation</vt:lpstr>
      <vt:lpstr>3. Was the kingdom re-offered in Acts? No!</vt:lpstr>
      <vt:lpstr>PowerPoint Presentation</vt:lpstr>
      <vt:lpstr>PowerPoint Presentation</vt:lpstr>
      <vt:lpstr>PowerPoint Presentation</vt:lpstr>
      <vt:lpstr>Messengers of the Kingdom In Matthew</vt:lpstr>
      <vt:lpstr>PowerPoint Presentation</vt:lpstr>
      <vt:lpstr>PowerPoint Presentation</vt:lpstr>
      <vt:lpstr>PowerPoint Presentation</vt:lpstr>
      <vt:lpstr>PowerPoint Presentation</vt:lpstr>
      <vt:lpstr>PowerPoint Presentation</vt:lpstr>
      <vt:lpstr>PowerPoint Presentation</vt:lpstr>
      <vt:lpstr>Lewis Sperry Chafer, vol. 7, Systematic Theology (Grand Rapids, MI: Kregel Publications, 1993), 265-66.</vt:lpstr>
      <vt:lpstr>Lewis Sperry Chafer, vol. 7, Systematic Theology (Grand Rapids, MI: Kregel Publications, 1993), 265-66.</vt:lpstr>
      <vt:lpstr>PowerPoint Presentation</vt:lpstr>
      <vt:lpstr>PowerPoint Presentation</vt:lpstr>
      <vt:lpstr>3. Was the kingdom re-offered in Acts? No!</vt:lpstr>
      <vt:lpstr>PowerPoint Presentation</vt:lpstr>
      <vt:lpstr>PowerPoint Presentation</vt:lpstr>
      <vt:lpstr>3. Was the kingdom re-offered in Acts? No!</vt:lpstr>
      <vt:lpstr>PowerPoint Presentation</vt:lpstr>
      <vt:lpstr>PowerPoint Presentation</vt:lpstr>
      <vt:lpstr>3. Was the kingdom re-offered in Acts? No!</vt:lpstr>
      <vt:lpstr>3. Was the kingdom re-offered in Acts? No!</vt:lpstr>
      <vt:lpstr>Conclusion</vt:lpstr>
      <vt:lpstr>REJECTION OF THE  OFFER OF THE KINGDOM</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1530</cp:revision>
  <cp:lastPrinted>2017-03-21T17:57:31Z</cp:lastPrinted>
  <dcterms:created xsi:type="dcterms:W3CDTF">2009-03-17T12:21:13Z</dcterms:created>
  <dcterms:modified xsi:type="dcterms:W3CDTF">2017-03-21T17:58:05Z</dcterms:modified>
</cp:coreProperties>
</file>