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0"/>
  </p:notesMasterIdLst>
  <p:handoutMasterIdLst>
    <p:handoutMasterId r:id="rId81"/>
  </p:handoutMasterIdLst>
  <p:sldIdLst>
    <p:sldId id="2781" r:id="rId2"/>
    <p:sldId id="2303" r:id="rId3"/>
    <p:sldId id="2304" r:id="rId4"/>
    <p:sldId id="2305" r:id="rId5"/>
    <p:sldId id="2319" r:id="rId6"/>
    <p:sldId id="2295" r:id="rId7"/>
    <p:sldId id="2320" r:id="rId8"/>
    <p:sldId id="2375" r:id="rId9"/>
    <p:sldId id="2414" r:id="rId10"/>
    <p:sldId id="2553" r:id="rId11"/>
    <p:sldId id="2623" r:id="rId12"/>
    <p:sldId id="2765" r:id="rId13"/>
    <p:sldId id="2766" r:id="rId14"/>
    <p:sldId id="2709" r:id="rId15"/>
    <p:sldId id="2767" r:id="rId16"/>
    <p:sldId id="2718" r:id="rId17"/>
    <p:sldId id="2769" r:id="rId18"/>
    <p:sldId id="2755" r:id="rId19"/>
    <p:sldId id="2812" r:id="rId20"/>
    <p:sldId id="2750" r:id="rId21"/>
    <p:sldId id="2751" r:id="rId22"/>
    <p:sldId id="2770" r:id="rId23"/>
    <p:sldId id="2740" r:id="rId24"/>
    <p:sldId id="2741" r:id="rId25"/>
    <p:sldId id="2833" r:id="rId26"/>
    <p:sldId id="2729" r:id="rId27"/>
    <p:sldId id="2730" r:id="rId28"/>
    <p:sldId id="2862" r:id="rId29"/>
    <p:sldId id="2816" r:id="rId30"/>
    <p:sldId id="2817" r:id="rId31"/>
    <p:sldId id="2743" r:id="rId32"/>
    <p:sldId id="2818" r:id="rId33"/>
    <p:sldId id="2863" r:id="rId34"/>
    <p:sldId id="2829" r:id="rId35"/>
    <p:sldId id="2864" r:id="rId36"/>
    <p:sldId id="2830" r:id="rId37"/>
    <p:sldId id="2865" r:id="rId38"/>
    <p:sldId id="2831" r:id="rId39"/>
    <p:sldId id="2866" r:id="rId40"/>
    <p:sldId id="2756" r:id="rId41"/>
    <p:sldId id="2744" r:id="rId42"/>
    <p:sldId id="2745" r:id="rId43"/>
    <p:sldId id="2746" r:id="rId44"/>
    <p:sldId id="2747" r:id="rId45"/>
    <p:sldId id="2858" r:id="rId46"/>
    <p:sldId id="2867" r:id="rId47"/>
    <p:sldId id="2752" r:id="rId48"/>
    <p:sldId id="2859" r:id="rId49"/>
    <p:sldId id="2860" r:id="rId50"/>
    <p:sldId id="2868" r:id="rId51"/>
    <p:sldId id="2832" r:id="rId52"/>
    <p:sldId id="2869" r:id="rId53"/>
    <p:sldId id="2855" r:id="rId54"/>
    <p:sldId id="2856" r:id="rId55"/>
    <p:sldId id="2857" r:id="rId56"/>
    <p:sldId id="2843" r:id="rId57"/>
    <p:sldId id="2844" r:id="rId58"/>
    <p:sldId id="2845" r:id="rId59"/>
    <p:sldId id="2846" r:id="rId60"/>
    <p:sldId id="2849" r:id="rId61"/>
    <p:sldId id="2847" r:id="rId62"/>
    <p:sldId id="2850" r:id="rId63"/>
    <p:sldId id="2851" r:id="rId64"/>
    <p:sldId id="2852" r:id="rId65"/>
    <p:sldId id="2853" r:id="rId66"/>
    <p:sldId id="2854" r:id="rId67"/>
    <p:sldId id="2861" r:id="rId68"/>
    <p:sldId id="2870" r:id="rId69"/>
    <p:sldId id="2748" r:id="rId70"/>
    <p:sldId id="2742" r:id="rId71"/>
    <p:sldId id="2871" r:id="rId72"/>
    <p:sldId id="2749" r:id="rId73"/>
    <p:sldId id="2834" r:id="rId74"/>
    <p:sldId id="2872" r:id="rId75"/>
    <p:sldId id="2873" r:id="rId76"/>
    <p:sldId id="2548" r:id="rId77"/>
    <p:sldId id="2780" r:id="rId78"/>
    <p:sldId id="2757" r:id="rId79"/>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00FF"/>
    <a:srgbClr val="00B0F0"/>
    <a:srgbClr val="FFFFCC"/>
    <a:srgbClr val="000066"/>
    <a:srgbClr val="FF66FF"/>
    <a:srgbClr val="EAEAEA"/>
    <a:srgbClr val="FFFF00"/>
    <a:srgbClr val="A50021"/>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92932" autoAdjust="0"/>
  </p:normalViewPr>
  <p:slideViewPr>
    <p:cSldViewPr>
      <p:cViewPr varScale="1">
        <p:scale>
          <a:sx n="63" d="100"/>
          <a:sy n="63" d="100"/>
        </p:scale>
        <p:origin x="168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a:defRPr sz="1300">
                <a:latin typeface="Times New Roman" pitchFamily="18" charset="0"/>
                <a:cs typeface="Arial" charset="0"/>
              </a:defRPr>
            </a:lvl1pPr>
          </a:lstStyle>
          <a:p>
            <a:pPr>
              <a:defRPr/>
            </a:pPr>
            <a:r>
              <a:rPr lang="en-US" dirty="0">
                <a:latin typeface="Calibri" panose="020F0502020204030204" pitchFamily="34" charset="0"/>
              </a:rPr>
              <a:t>Dr. Andy Woods - The Coming Kingdom</a:t>
            </a:r>
          </a:p>
        </p:txBody>
      </p:sp>
      <p:sp>
        <p:nvSpPr>
          <p:cNvPr id="36867" name="Rectangle 3"/>
          <p:cNvSpPr>
            <a:spLocks noGrp="1" noChangeArrowheads="1"/>
          </p:cNvSpPr>
          <p:nvPr>
            <p:ph type="dt" sz="quarter" idx="1"/>
          </p:nvPr>
        </p:nvSpPr>
        <p:spPr bwMode="auto">
          <a:xfrm>
            <a:off x="4144437"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a:defRPr sz="1300">
                <a:latin typeface="Times New Roman" pitchFamily="18" charset="0"/>
                <a:cs typeface="Arial" charset="0"/>
              </a:defRPr>
            </a:lvl1pPr>
          </a:lstStyle>
          <a:p>
            <a:pPr>
              <a:defRPr/>
            </a:pPr>
            <a:fld id="{6F9CA34E-9094-4378-9044-346726E5A9F6}" type="datetime1">
              <a:rPr lang="en-US" smtClean="0">
                <a:latin typeface="Calibri" panose="020F0502020204030204" pitchFamily="34" charset="0"/>
              </a:rPr>
              <a:t>3/29/2017</a:t>
            </a:fld>
            <a:endParaRPr lang="en-US" dirty="0">
              <a:latin typeface="Calibri" panose="020F0502020204030204" pitchFamily="34" charset="0"/>
            </a:endParaRPr>
          </a:p>
        </p:txBody>
      </p:sp>
      <p:sp>
        <p:nvSpPr>
          <p:cNvPr id="36868" name="Rectangle 4"/>
          <p:cNvSpPr>
            <a:spLocks noGrp="1" noChangeArrowheads="1"/>
          </p:cNvSpPr>
          <p:nvPr>
            <p:ph type="ftr" sz="quarter" idx="2"/>
          </p:nvPr>
        </p:nvSpPr>
        <p:spPr bwMode="auto">
          <a:xfrm>
            <a:off x="2"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Times New Roman" pitchFamily="18" charset="0"/>
                <a:cs typeface="Arial" charset="0"/>
              </a:defRPr>
            </a:lvl1pPr>
          </a:lstStyle>
          <a:p>
            <a:pPr>
              <a:defRPr/>
            </a:pPr>
            <a:r>
              <a:rPr lang="en-US" dirty="0">
                <a:latin typeface="Calibri" panose="020F0502020204030204" pitchFamily="34" charset="0"/>
              </a:rPr>
              <a:t>Sugar Land </a:t>
            </a:r>
            <a:r>
              <a:rPr lang="en-US" dirty="0" err="1">
                <a:latin typeface="Calibri" panose="020F0502020204030204" pitchFamily="34" charset="0"/>
              </a:rPr>
              <a:t>BIble</a:t>
            </a:r>
            <a:r>
              <a:rPr lang="en-US" dirty="0">
                <a:latin typeface="Calibri" panose="020F0502020204030204" pitchFamily="34" charset="0"/>
              </a:rPr>
              <a:t>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rPr>
              <a:pPr>
                <a:defRPr/>
              </a:pPr>
              <a:t>‹#›</a:t>
            </a:fld>
            <a:endParaRPr 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a:defRPr sz="1300">
                <a:latin typeface="Calibri" panose="020F0502020204030204" pitchFamily="34" charset="0"/>
                <a:cs typeface="Arial"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0" y="0"/>
            <a:ext cx="3170763"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a:defRPr sz="1300">
                <a:latin typeface="Calibri" panose="020F0502020204030204" pitchFamily="34" charset="0"/>
                <a:cs typeface="Arial" charset="0"/>
              </a:defRPr>
            </a:lvl1pPr>
          </a:lstStyle>
          <a:p>
            <a:pPr>
              <a:defRPr/>
            </a:pPr>
            <a:fld id="{016B0A81-F843-48D4-B835-3C5753C2DF57}" type="datetime1">
              <a:rPr lang="en-US" smtClean="0"/>
              <a:t>3/29/2017</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24" tIns="50511" rIns="101024" bIns="50511" rtlCol="0" anchor="ctr"/>
          <a:lstStyle/>
          <a:p>
            <a:pPr lvl="0"/>
            <a:endParaRPr lang="en-US" noProof="0" dirty="0"/>
          </a:p>
        </p:txBody>
      </p:sp>
      <p:sp>
        <p:nvSpPr>
          <p:cNvPr id="5" name="Notes Placeholder 4"/>
          <p:cNvSpPr>
            <a:spLocks noGrp="1"/>
          </p:cNvSpPr>
          <p:nvPr>
            <p:ph type="body" sz="quarter" idx="3"/>
          </p:nvPr>
        </p:nvSpPr>
        <p:spPr bwMode="auto">
          <a:xfrm>
            <a:off x="732365" y="4561227"/>
            <a:ext cx="5850473" cy="4318573"/>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9120813"/>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Calibri" panose="020F0502020204030204" pitchFamily="34" charset="0"/>
                <a:cs typeface="Arial" charset="0"/>
              </a:defRPr>
            </a:lvl1pPr>
          </a:lstStyle>
          <a:p>
            <a:pPr>
              <a:defRPr/>
            </a:pPr>
            <a:r>
              <a:rPr lang="en-US" dirty="0"/>
              <a:t>Sugar Land </a:t>
            </a:r>
            <a:r>
              <a:rPr lang="en-US" dirty="0" err="1"/>
              <a:t>BIble</a:t>
            </a:r>
            <a:r>
              <a:rPr lang="en-US" dirty="0"/>
              <a:t> Church</a:t>
            </a:r>
          </a:p>
        </p:txBody>
      </p:sp>
      <p:sp>
        <p:nvSpPr>
          <p:cNvPr id="7" name="Slide Number Placeholder 6"/>
          <p:cNvSpPr>
            <a:spLocks noGrp="1"/>
          </p:cNvSpPr>
          <p:nvPr>
            <p:ph type="sldNum" sz="quarter" idx="5"/>
          </p:nvPr>
        </p:nvSpPr>
        <p:spPr bwMode="auto">
          <a:xfrm>
            <a:off x="4142750" y="9120813"/>
            <a:ext cx="3170763"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Calibri" panose="020F0502020204030204" pitchFamily="34" charset="0"/>
                <a:cs typeface="Arial"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9065">
              <a:defRPr>
                <a:solidFill>
                  <a:schemeClr val="tx1"/>
                </a:solidFill>
                <a:latin typeface="Arial" panose="020B0604020202020204" pitchFamily="34" charset="0"/>
                <a:cs typeface="Arial" panose="020B0604020202020204" pitchFamily="34" charset="0"/>
              </a:defRPr>
            </a:lvl1pPr>
            <a:lvl2pPr marL="776715" indent="-298736" defTabSz="1009065">
              <a:defRPr>
                <a:solidFill>
                  <a:schemeClr val="tx1"/>
                </a:solidFill>
                <a:latin typeface="Arial" panose="020B0604020202020204" pitchFamily="34" charset="0"/>
                <a:cs typeface="Arial" panose="020B0604020202020204" pitchFamily="34" charset="0"/>
              </a:defRPr>
            </a:lvl2pPr>
            <a:lvl3pPr marL="1194946" indent="-238989" defTabSz="1009065">
              <a:defRPr>
                <a:solidFill>
                  <a:schemeClr val="tx1"/>
                </a:solidFill>
                <a:latin typeface="Arial" panose="020B0604020202020204" pitchFamily="34" charset="0"/>
                <a:cs typeface="Arial" panose="020B0604020202020204" pitchFamily="34" charset="0"/>
              </a:defRPr>
            </a:lvl3pPr>
            <a:lvl4pPr marL="1672924" indent="-238989" defTabSz="1009065">
              <a:defRPr>
                <a:solidFill>
                  <a:schemeClr val="tx1"/>
                </a:solidFill>
                <a:latin typeface="Arial" panose="020B0604020202020204" pitchFamily="34" charset="0"/>
                <a:cs typeface="Arial" panose="020B0604020202020204" pitchFamily="34" charset="0"/>
              </a:defRPr>
            </a:lvl4pPr>
            <a:lvl5pPr marL="2150902" indent="-238989" defTabSz="1009065">
              <a:defRPr>
                <a:solidFill>
                  <a:schemeClr val="tx1"/>
                </a:solidFill>
                <a:latin typeface="Arial" panose="020B0604020202020204" pitchFamily="34" charset="0"/>
                <a:cs typeface="Arial" panose="020B0604020202020204" pitchFamily="34" charset="0"/>
              </a:defRPr>
            </a:lvl5pPr>
            <a:lvl6pPr marL="2628880"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06859"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84836"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2816"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60484-83D6-4B2D-B062-C1C10F986548}" type="slidenum">
              <a:rPr lang="en-US" altLang="en-US" sz="2000">
                <a:latin typeface="Calibri" panose="020F0502020204030204" pitchFamily="34" charset="0"/>
              </a:rPr>
              <a:pPr/>
              <a:t>2</a:t>
            </a:fld>
            <a:endParaRPr lang="en-US" altLang="en-US" sz="2000" dirty="0">
              <a:latin typeface="Calibri" panose="020F0502020204030204" pitchFamily="34" charset="0"/>
            </a:endParaRPr>
          </a:p>
        </p:txBody>
      </p:sp>
      <p:sp>
        <p:nvSpPr>
          <p:cNvPr id="2" name="Footer Placeholder 1"/>
          <p:cNvSpPr>
            <a:spLocks noGrp="1"/>
          </p:cNvSpPr>
          <p:nvPr>
            <p:ph type="ftr" sz="quarter" idx="4"/>
          </p:nvPr>
        </p:nvSpPr>
        <p:spPr/>
        <p:txBody>
          <a:bodyPr/>
          <a:lstStyle/>
          <a:p>
            <a:pPr defTabSz="1010455">
              <a:defRPr/>
            </a:pPr>
            <a:r>
              <a:rPr lang="en-US" sz="2000" kern="0" dirty="0">
                <a:solidFill>
                  <a:sysClr val="windowText" lastClr="000000"/>
                </a:solidFill>
              </a:rPr>
              <a:t>Sugar Land </a:t>
            </a:r>
            <a:r>
              <a:rPr lang="en-US" sz="2000" kern="0" dirty="0" err="1">
                <a:solidFill>
                  <a:sysClr val="windowText" lastClr="000000"/>
                </a:solidFill>
              </a:rPr>
              <a:t>BIble</a:t>
            </a:r>
            <a:r>
              <a:rPr lang="en-US" sz="2000" kern="0" dirty="0">
                <a:solidFill>
                  <a:sysClr val="windowText" lastClr="000000"/>
                </a:solidFill>
              </a:rPr>
              <a:t> Church</a:t>
            </a:r>
          </a:p>
        </p:txBody>
      </p:sp>
      <p:sp>
        <p:nvSpPr>
          <p:cNvPr id="3" name="Header Placeholder 2"/>
          <p:cNvSpPr>
            <a:spLocks noGrp="1"/>
          </p:cNvSpPr>
          <p:nvPr>
            <p:ph type="hdr" sz="quarter"/>
          </p:nvPr>
        </p:nvSpPr>
        <p:spPr/>
        <p:txBody>
          <a:bodyPr/>
          <a:lstStyle/>
          <a:p>
            <a:pPr defTabSz="1010455">
              <a:defRPr/>
            </a:pPr>
            <a:r>
              <a:rPr lang="en-US" sz="2000" kern="0" dirty="0">
                <a:solidFill>
                  <a:sysClr val="windowText" lastClr="000000"/>
                </a:solidFill>
              </a:rPr>
              <a:t>Dr. Andy Woods - The Coming Kingdom</a:t>
            </a:r>
          </a:p>
        </p:txBody>
      </p:sp>
      <p:sp>
        <p:nvSpPr>
          <p:cNvPr id="4" name="Date Placeholder 3"/>
          <p:cNvSpPr>
            <a:spLocks noGrp="1"/>
          </p:cNvSpPr>
          <p:nvPr>
            <p:ph type="dt" idx="10"/>
          </p:nvPr>
        </p:nvSpPr>
        <p:spPr/>
        <p:txBody>
          <a:bodyPr/>
          <a:lstStyle/>
          <a:p>
            <a:pPr>
              <a:defRPr/>
            </a:pPr>
            <a:fld id="{E88609F3-D543-4689-A182-0D82ECC6C084}" type="datetime1">
              <a:rPr lang="en-US" smtClean="0"/>
              <a:t>3/29/2017</a:t>
            </a:fld>
            <a:endParaRPr lang="en-US" dirty="0"/>
          </a:p>
        </p:txBody>
      </p:sp>
    </p:spTree>
    <p:extLst>
      <p:ext uri="{BB962C8B-B14F-4D97-AF65-F5344CB8AC3E}">
        <p14:creationId xmlns:p14="http://schemas.microsoft.com/office/powerpoint/2010/main" val="3416638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13</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fld id="{7299F033-BCF1-4074-87FB-158952397652}" type="datetime1">
              <a:rPr lang="en-US" smtClean="0"/>
              <a:t>3/29/2017</a:t>
            </a:fld>
            <a:endParaRPr lang="en-US" dirty="0"/>
          </a:p>
        </p:txBody>
      </p:sp>
      <p:sp>
        <p:nvSpPr>
          <p:cNvPr id="3" name="Footer Placeholder 2"/>
          <p:cNvSpPr>
            <a:spLocks noGrp="1"/>
          </p:cNvSpPr>
          <p:nvPr>
            <p:ph type="ftr" sz="quarter" idx="12"/>
          </p:nvPr>
        </p:nvSpPr>
        <p:spPr/>
        <p:txBody>
          <a:bodyPr/>
          <a:lstStyle/>
          <a:p>
            <a:pPr>
              <a:defRPr/>
            </a:pPr>
            <a:r>
              <a:rPr lang="en-US" dirty="0"/>
              <a:t>Sugar Land </a:t>
            </a:r>
            <a:r>
              <a:rPr lang="en-US" dirty="0" err="1"/>
              <a:t>BIble</a:t>
            </a:r>
            <a:r>
              <a:rPr lang="en-US" dirty="0"/>
              <a:t> Church</a:t>
            </a:r>
          </a:p>
        </p:txBody>
      </p:sp>
    </p:spTree>
    <p:extLst>
      <p:ext uri="{BB962C8B-B14F-4D97-AF65-F5344CB8AC3E}">
        <p14:creationId xmlns:p14="http://schemas.microsoft.com/office/powerpoint/2010/main" val="4269739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14</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2629866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15</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964453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16</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4122559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17</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2492735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22</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1807698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26</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4107594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27</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39719726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28</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41364560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33</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1568022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5</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fld id="{765431AF-F06B-41BB-8B53-6A88C8108C57}" type="datetime1">
              <a:rPr lang="en-US" smtClean="0"/>
              <a:t>3/29/2017</a:t>
            </a:fld>
            <a:endParaRPr lang="en-US" dirty="0"/>
          </a:p>
        </p:txBody>
      </p:sp>
      <p:sp>
        <p:nvSpPr>
          <p:cNvPr id="3" name="Footer Placeholder 2"/>
          <p:cNvSpPr>
            <a:spLocks noGrp="1"/>
          </p:cNvSpPr>
          <p:nvPr>
            <p:ph type="ftr" sz="quarter" idx="12"/>
          </p:nvPr>
        </p:nvSpPr>
        <p:spPr/>
        <p:txBody>
          <a:bodyPr/>
          <a:lstStyle/>
          <a:p>
            <a:pPr>
              <a:defRPr/>
            </a:pPr>
            <a:r>
              <a:rPr lang="en-US" dirty="0"/>
              <a:t>Sugar Land </a:t>
            </a:r>
            <a:r>
              <a:rPr lang="en-US" dirty="0" err="1"/>
              <a:t>BIble</a:t>
            </a:r>
            <a:r>
              <a:rPr lang="en-US" dirty="0"/>
              <a:t> Church</a:t>
            </a:r>
          </a:p>
        </p:txBody>
      </p:sp>
    </p:spTree>
    <p:extLst>
      <p:ext uri="{BB962C8B-B14F-4D97-AF65-F5344CB8AC3E}">
        <p14:creationId xmlns:p14="http://schemas.microsoft.com/office/powerpoint/2010/main" val="1624887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35</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36909926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37</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35594109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39</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5309824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46</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23525953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50</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28625702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52</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1060591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68</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15549470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71</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27795152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74</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22729343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75</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3869254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6</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fld id="{77E8AE69-3672-4B89-AFD1-E85C496857CE}" type="datetime1">
              <a:rPr lang="en-US" smtClean="0"/>
              <a:t>3/29/2017</a:t>
            </a:fld>
            <a:endParaRPr lang="en-US" dirty="0"/>
          </a:p>
        </p:txBody>
      </p:sp>
      <p:sp>
        <p:nvSpPr>
          <p:cNvPr id="3" name="Footer Placeholder 2"/>
          <p:cNvSpPr>
            <a:spLocks noGrp="1"/>
          </p:cNvSpPr>
          <p:nvPr>
            <p:ph type="ftr" sz="quarter" idx="12"/>
          </p:nvPr>
        </p:nvSpPr>
        <p:spPr/>
        <p:txBody>
          <a:bodyPr/>
          <a:lstStyle/>
          <a:p>
            <a:pPr>
              <a:defRPr/>
            </a:pPr>
            <a:r>
              <a:rPr lang="en-US" dirty="0"/>
              <a:t>Sugar Land </a:t>
            </a:r>
            <a:r>
              <a:rPr lang="en-US" dirty="0" err="1"/>
              <a:t>BIble</a:t>
            </a:r>
            <a:r>
              <a:rPr lang="en-US" dirty="0"/>
              <a:t> Church</a:t>
            </a:r>
          </a:p>
        </p:txBody>
      </p:sp>
    </p:spTree>
    <p:extLst>
      <p:ext uri="{BB962C8B-B14F-4D97-AF65-F5344CB8AC3E}">
        <p14:creationId xmlns:p14="http://schemas.microsoft.com/office/powerpoint/2010/main" val="30128757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77</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7560494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78</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fld id="{765431AF-F06B-41BB-8B53-6A88C8108C57}" type="datetime1">
              <a:rPr lang="en-US" smtClean="0"/>
              <a:t>3/29/2017</a:t>
            </a:fld>
            <a:endParaRPr lang="en-US" dirty="0"/>
          </a:p>
        </p:txBody>
      </p:sp>
      <p:sp>
        <p:nvSpPr>
          <p:cNvPr id="3" name="Footer Placeholder 2"/>
          <p:cNvSpPr>
            <a:spLocks noGrp="1"/>
          </p:cNvSpPr>
          <p:nvPr>
            <p:ph type="ftr" sz="quarter" idx="12"/>
          </p:nvPr>
        </p:nvSpPr>
        <p:spPr/>
        <p:txBody>
          <a:bodyPr/>
          <a:lstStyle/>
          <a:p>
            <a:pPr>
              <a:defRPr/>
            </a:pPr>
            <a:r>
              <a:rPr lang="en-US" dirty="0"/>
              <a:t>Sugar Land </a:t>
            </a:r>
            <a:r>
              <a:rPr lang="en-US" dirty="0" err="1"/>
              <a:t>BIble</a:t>
            </a:r>
            <a:r>
              <a:rPr lang="en-US" dirty="0"/>
              <a:t> Church</a:t>
            </a:r>
          </a:p>
        </p:txBody>
      </p:sp>
    </p:spTree>
    <p:extLst>
      <p:ext uri="{BB962C8B-B14F-4D97-AF65-F5344CB8AC3E}">
        <p14:creationId xmlns:p14="http://schemas.microsoft.com/office/powerpoint/2010/main" val="748872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7</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fld id="{D5AC6CCE-8039-4C42-AFC1-3A910297732B}" type="datetime1">
              <a:rPr lang="en-US" smtClean="0"/>
              <a:t>3/29/2017</a:t>
            </a:fld>
            <a:endParaRPr lang="en-US" dirty="0"/>
          </a:p>
        </p:txBody>
      </p:sp>
      <p:sp>
        <p:nvSpPr>
          <p:cNvPr id="3" name="Footer Placeholder 2"/>
          <p:cNvSpPr>
            <a:spLocks noGrp="1"/>
          </p:cNvSpPr>
          <p:nvPr>
            <p:ph type="ftr" sz="quarter" idx="12"/>
          </p:nvPr>
        </p:nvSpPr>
        <p:spPr/>
        <p:txBody>
          <a:bodyPr/>
          <a:lstStyle/>
          <a:p>
            <a:pPr>
              <a:defRPr/>
            </a:pPr>
            <a:r>
              <a:rPr lang="en-US" dirty="0"/>
              <a:t>Sugar Land </a:t>
            </a:r>
            <a:r>
              <a:rPr lang="en-US" dirty="0" err="1"/>
              <a:t>BIble</a:t>
            </a:r>
            <a:r>
              <a:rPr lang="en-US" dirty="0"/>
              <a:t> Church</a:t>
            </a:r>
          </a:p>
        </p:txBody>
      </p:sp>
    </p:spTree>
    <p:extLst>
      <p:ext uri="{BB962C8B-B14F-4D97-AF65-F5344CB8AC3E}">
        <p14:creationId xmlns:p14="http://schemas.microsoft.com/office/powerpoint/2010/main" val="2626726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8</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fld id="{E152704B-6E69-48EB-A529-1E34ACD78D4F}" type="datetime1">
              <a:rPr lang="en-US" smtClean="0"/>
              <a:t>3/29/2017</a:t>
            </a:fld>
            <a:endParaRPr lang="en-US" dirty="0"/>
          </a:p>
        </p:txBody>
      </p:sp>
      <p:sp>
        <p:nvSpPr>
          <p:cNvPr id="3" name="Footer Placeholder 2"/>
          <p:cNvSpPr>
            <a:spLocks noGrp="1"/>
          </p:cNvSpPr>
          <p:nvPr>
            <p:ph type="ftr" sz="quarter" idx="12"/>
          </p:nvPr>
        </p:nvSpPr>
        <p:spPr/>
        <p:txBody>
          <a:bodyPr/>
          <a:lstStyle/>
          <a:p>
            <a:pPr>
              <a:defRPr/>
            </a:pPr>
            <a:r>
              <a:rPr lang="en-US" dirty="0"/>
              <a:t>Sugar Land </a:t>
            </a:r>
            <a:r>
              <a:rPr lang="en-US" dirty="0" err="1"/>
              <a:t>BIble</a:t>
            </a:r>
            <a:r>
              <a:rPr lang="en-US" dirty="0"/>
              <a:t> Church</a:t>
            </a:r>
          </a:p>
        </p:txBody>
      </p:sp>
    </p:spTree>
    <p:extLst>
      <p:ext uri="{BB962C8B-B14F-4D97-AF65-F5344CB8AC3E}">
        <p14:creationId xmlns:p14="http://schemas.microsoft.com/office/powerpoint/2010/main" val="2295957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9</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fld id="{24A3D5E1-1F15-4DED-A41B-64D2244FE2C9}" type="datetime1">
              <a:rPr lang="en-US" smtClean="0"/>
              <a:t>3/29/2017</a:t>
            </a:fld>
            <a:endParaRPr lang="en-US" dirty="0"/>
          </a:p>
        </p:txBody>
      </p:sp>
      <p:sp>
        <p:nvSpPr>
          <p:cNvPr id="3" name="Footer Placeholder 2"/>
          <p:cNvSpPr>
            <a:spLocks noGrp="1"/>
          </p:cNvSpPr>
          <p:nvPr>
            <p:ph type="ftr" sz="quarter" idx="12"/>
          </p:nvPr>
        </p:nvSpPr>
        <p:spPr/>
        <p:txBody>
          <a:bodyPr/>
          <a:lstStyle/>
          <a:p>
            <a:pPr>
              <a:defRPr/>
            </a:pPr>
            <a:r>
              <a:rPr lang="en-US" dirty="0"/>
              <a:t>Sugar Land </a:t>
            </a:r>
            <a:r>
              <a:rPr lang="en-US" dirty="0" err="1"/>
              <a:t>BIble</a:t>
            </a:r>
            <a:r>
              <a:rPr lang="en-US" dirty="0"/>
              <a:t> Church</a:t>
            </a:r>
          </a:p>
        </p:txBody>
      </p:sp>
    </p:spTree>
    <p:extLst>
      <p:ext uri="{BB962C8B-B14F-4D97-AF65-F5344CB8AC3E}">
        <p14:creationId xmlns:p14="http://schemas.microsoft.com/office/powerpoint/2010/main" val="3180731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10</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fld id="{7299F033-BCF1-4074-87FB-158952397652}" type="datetime1">
              <a:rPr lang="en-US" smtClean="0"/>
              <a:t>3/29/2017</a:t>
            </a:fld>
            <a:endParaRPr lang="en-US" dirty="0"/>
          </a:p>
        </p:txBody>
      </p:sp>
      <p:sp>
        <p:nvSpPr>
          <p:cNvPr id="3" name="Footer Placeholder 2"/>
          <p:cNvSpPr>
            <a:spLocks noGrp="1"/>
          </p:cNvSpPr>
          <p:nvPr>
            <p:ph type="ftr" sz="quarter" idx="12"/>
          </p:nvPr>
        </p:nvSpPr>
        <p:spPr/>
        <p:txBody>
          <a:bodyPr/>
          <a:lstStyle/>
          <a:p>
            <a:pPr>
              <a:defRPr/>
            </a:pPr>
            <a:r>
              <a:rPr lang="en-US" dirty="0"/>
              <a:t>Sugar Land </a:t>
            </a:r>
            <a:r>
              <a:rPr lang="en-US" dirty="0" err="1"/>
              <a:t>BIble</a:t>
            </a:r>
            <a:r>
              <a:rPr lang="en-US" dirty="0"/>
              <a:t> Church</a:t>
            </a:r>
          </a:p>
        </p:txBody>
      </p:sp>
    </p:spTree>
    <p:extLst>
      <p:ext uri="{BB962C8B-B14F-4D97-AF65-F5344CB8AC3E}">
        <p14:creationId xmlns:p14="http://schemas.microsoft.com/office/powerpoint/2010/main" val="466552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11</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fld id="{7299F033-BCF1-4074-87FB-158952397652}" type="datetime1">
              <a:rPr lang="en-US" smtClean="0"/>
              <a:t>3/29/2017</a:t>
            </a:fld>
            <a:endParaRPr lang="en-US" dirty="0"/>
          </a:p>
        </p:txBody>
      </p:sp>
      <p:sp>
        <p:nvSpPr>
          <p:cNvPr id="3" name="Footer Placeholder 2"/>
          <p:cNvSpPr>
            <a:spLocks noGrp="1"/>
          </p:cNvSpPr>
          <p:nvPr>
            <p:ph type="ftr" sz="quarter" idx="12"/>
          </p:nvPr>
        </p:nvSpPr>
        <p:spPr/>
        <p:txBody>
          <a:bodyPr/>
          <a:lstStyle/>
          <a:p>
            <a:pPr>
              <a:defRPr/>
            </a:pPr>
            <a:r>
              <a:rPr lang="en-US" dirty="0"/>
              <a:t>Sugar Land </a:t>
            </a:r>
            <a:r>
              <a:rPr lang="en-US" dirty="0" err="1"/>
              <a:t>BIble</a:t>
            </a:r>
            <a:r>
              <a:rPr lang="en-US" dirty="0"/>
              <a:t> Church</a:t>
            </a:r>
          </a:p>
        </p:txBody>
      </p:sp>
    </p:spTree>
    <p:extLst>
      <p:ext uri="{BB962C8B-B14F-4D97-AF65-F5344CB8AC3E}">
        <p14:creationId xmlns:p14="http://schemas.microsoft.com/office/powerpoint/2010/main" val="1810232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12</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fld id="{7299F033-BCF1-4074-87FB-158952397652}" type="datetime1">
              <a:rPr lang="en-US" smtClean="0"/>
              <a:t>3/29/2017</a:t>
            </a:fld>
            <a:endParaRPr lang="en-US" dirty="0"/>
          </a:p>
        </p:txBody>
      </p:sp>
      <p:sp>
        <p:nvSpPr>
          <p:cNvPr id="3" name="Footer Placeholder 2"/>
          <p:cNvSpPr>
            <a:spLocks noGrp="1"/>
          </p:cNvSpPr>
          <p:nvPr>
            <p:ph type="ftr" sz="quarter" idx="12"/>
          </p:nvPr>
        </p:nvSpPr>
        <p:spPr/>
        <p:txBody>
          <a:bodyPr/>
          <a:lstStyle/>
          <a:p>
            <a:pPr>
              <a:defRPr/>
            </a:pPr>
            <a:r>
              <a:rPr lang="en-US" dirty="0"/>
              <a:t>Sugar Land </a:t>
            </a:r>
            <a:r>
              <a:rPr lang="en-US" dirty="0" err="1"/>
              <a:t>BIble</a:t>
            </a:r>
            <a:r>
              <a:rPr lang="en-US" dirty="0"/>
              <a:t> Church</a:t>
            </a:r>
          </a:p>
        </p:txBody>
      </p:sp>
    </p:spTree>
    <p:extLst>
      <p:ext uri="{BB962C8B-B14F-4D97-AF65-F5344CB8AC3E}">
        <p14:creationId xmlns:p14="http://schemas.microsoft.com/office/powerpoint/2010/main" val="813361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fld id="{D36E8520-37C3-473E-85E6-D362048BCA9A}" type="slidenum">
              <a:rPr lang="en-US" altLang="en-US"/>
              <a:pPr/>
              <a:t>‹#›</a:t>
            </a:fld>
            <a:endParaRPr lang="en-US" altLang="en-US"/>
          </a:p>
        </p:txBody>
      </p:sp>
    </p:spTree>
    <p:extLst>
      <p:ext uri="{BB962C8B-B14F-4D97-AF65-F5344CB8AC3E}">
        <p14:creationId xmlns:p14="http://schemas.microsoft.com/office/powerpoint/2010/main" val="2396015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89248235"/>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43000" y="1981200"/>
            <a:ext cx="7772400" cy="4114800"/>
          </a:xfrm>
        </p:spPr>
        <p:txBody>
          <a:bodyPr/>
          <a:lstStyle/>
          <a:p>
            <a:pPr lvl="0"/>
            <a:endParaRPr lang="en-US" noProof="0"/>
          </a:p>
        </p:txBody>
      </p:sp>
      <p:sp>
        <p:nvSpPr>
          <p:cNvPr id="4" name="Rectangle 36"/>
          <p:cNvSpPr>
            <a:spLocks noGrp="1" noChangeArrowheads="1"/>
          </p:cNvSpPr>
          <p:nvPr>
            <p:ph type="dt" sz="half" idx="10"/>
          </p:nvPr>
        </p:nvSpPr>
        <p:spPr/>
        <p:txBody>
          <a:bodyPr/>
          <a:lstStyle>
            <a:lvl1pPr>
              <a:defRPr/>
            </a:lvl1pPr>
          </a:lstStyle>
          <a:p>
            <a:pPr>
              <a:defRPr/>
            </a:pPr>
            <a:endParaRPr lang="en-US"/>
          </a:p>
        </p:txBody>
      </p:sp>
      <p:sp>
        <p:nvSpPr>
          <p:cNvPr id="5" name="Rectangle 37"/>
          <p:cNvSpPr>
            <a:spLocks noGrp="1" noChangeArrowheads="1"/>
          </p:cNvSpPr>
          <p:nvPr>
            <p:ph type="ftr" sz="quarter" idx="11"/>
          </p:nvPr>
        </p:nvSpPr>
        <p:spPr/>
        <p:txBody>
          <a:bodyPr/>
          <a:lstStyle>
            <a:lvl1pPr>
              <a:defRPr/>
            </a:lvl1pPr>
          </a:lstStyle>
          <a:p>
            <a:pPr>
              <a:defRPr/>
            </a:pPr>
            <a:endParaRPr lang="en-US"/>
          </a:p>
        </p:txBody>
      </p:sp>
      <p:sp>
        <p:nvSpPr>
          <p:cNvPr id="6" name="Rectangle 38"/>
          <p:cNvSpPr>
            <a:spLocks noGrp="1" noChangeArrowheads="1"/>
          </p:cNvSpPr>
          <p:nvPr>
            <p:ph type="sldNum" sz="quarter" idx="12"/>
          </p:nvPr>
        </p:nvSpPr>
        <p:spPr/>
        <p:txBody>
          <a:bodyPr/>
          <a:lstStyle>
            <a:lvl1pPr>
              <a:defRPr/>
            </a:lvl1pPr>
          </a:lstStyle>
          <a:p>
            <a:fld id="{4F486447-BE82-49E4-9BC2-D32492EDB258}" type="slidenum">
              <a:rPr lang="en-US" altLang="en-US"/>
              <a:pPr/>
              <a:t>‹#›</a:t>
            </a:fld>
            <a:endParaRPr lang="en-US" altLang="en-US"/>
          </a:p>
        </p:txBody>
      </p:sp>
    </p:spTree>
    <p:extLst>
      <p:ext uri="{BB962C8B-B14F-4D97-AF65-F5344CB8AC3E}">
        <p14:creationId xmlns:p14="http://schemas.microsoft.com/office/powerpoint/2010/main" val="1012108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52" r:id="rId11"/>
    <p:sldLayoutId id="2147492661" r:id="rId12"/>
    <p:sldLayoutId id="2147492664" r:id="rId13"/>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na.ssl-images-amazon.com/images/I/51ICPeSz%2BKL._SX331_BO1,204,203,200_.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43200" y="152400"/>
            <a:ext cx="4391025" cy="657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795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5" name="Table 4"/>
          <p:cNvGraphicFramePr>
            <a:graphicFrameLocks noGrp="1"/>
          </p:cNvGraphicFramePr>
          <p:nvPr>
            <p:extLst>
              <p:ext uri="{D42A27DB-BD31-4B8C-83A1-F6EECF244321}">
                <p14:modId xmlns:p14="http://schemas.microsoft.com/office/powerpoint/2010/main" val="390833889"/>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1632490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5" name="Table 4"/>
          <p:cNvGraphicFramePr>
            <a:graphicFrameLocks noGrp="1"/>
          </p:cNvGraphicFramePr>
          <p:nvPr>
            <p:extLst>
              <p:ext uri="{D42A27DB-BD31-4B8C-83A1-F6EECF244321}">
                <p14:modId xmlns:p14="http://schemas.microsoft.com/office/powerpoint/2010/main" val="309464810"/>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513797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5" name="Table 4"/>
          <p:cNvGraphicFramePr>
            <a:graphicFrameLocks noGrp="1"/>
          </p:cNvGraphicFramePr>
          <p:nvPr>
            <p:extLst>
              <p:ext uri="{D42A27DB-BD31-4B8C-83A1-F6EECF244321}">
                <p14:modId xmlns:p14="http://schemas.microsoft.com/office/powerpoint/2010/main" val="845776067"/>
              </p:ext>
            </p:extLst>
          </p:nvPr>
        </p:nvGraphicFramePr>
        <p:xfrm>
          <a:off x="157043" y="1144368"/>
          <a:ext cx="8829914" cy="3870960"/>
        </p:xfrm>
        <a:graphic>
          <a:graphicData uri="http://schemas.openxmlformats.org/drawingml/2006/table">
            <a:tbl>
              <a:tblPr firstRow="1" bandRow="1">
                <a:tableStyleId>{5940675A-B579-460E-94D1-54222C63F5DA}</a:tableStyleId>
              </a:tblPr>
              <a:tblGrid>
                <a:gridCol w="3876914">
                  <a:extLst>
                    <a:ext uri="{9D8B030D-6E8A-4147-A177-3AD203B41FA5}">
                      <a16:colId xmlns:a16="http://schemas.microsoft.com/office/drawing/2014/main" val="4287931007"/>
                    </a:ext>
                  </a:extLst>
                </a:gridCol>
                <a:gridCol w="4953000">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2675728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5" name="Table 4"/>
          <p:cNvGraphicFramePr>
            <a:graphicFrameLocks noGrp="1"/>
          </p:cNvGraphicFramePr>
          <p:nvPr>
            <p:extLst>
              <p:ext uri="{D42A27DB-BD31-4B8C-83A1-F6EECF244321}">
                <p14:modId xmlns:p14="http://schemas.microsoft.com/office/powerpoint/2010/main" val="1211524516"/>
              </p:ext>
            </p:extLst>
          </p:nvPr>
        </p:nvGraphicFramePr>
        <p:xfrm>
          <a:off x="157043" y="1144368"/>
          <a:ext cx="8829914" cy="3870960"/>
        </p:xfrm>
        <a:graphic>
          <a:graphicData uri="http://schemas.openxmlformats.org/drawingml/2006/table">
            <a:tbl>
              <a:tblPr firstRow="1" bandRow="1">
                <a:tableStyleId>{5940675A-B579-460E-94D1-54222C63F5DA}</a:tableStyleId>
              </a:tblPr>
              <a:tblGrid>
                <a:gridCol w="3876914">
                  <a:extLst>
                    <a:ext uri="{9D8B030D-6E8A-4147-A177-3AD203B41FA5}">
                      <a16:colId xmlns:a16="http://schemas.microsoft.com/office/drawing/2014/main" val="4287931007"/>
                    </a:ext>
                  </a:extLst>
                </a:gridCol>
                <a:gridCol w="4953000">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1005480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85850" y="107373"/>
            <a:ext cx="6972300" cy="1371600"/>
          </a:xfrm>
        </p:spPr>
        <p:txBody>
          <a:bodyPr/>
          <a:lstStyle/>
          <a:p>
            <a:pPr algn="ctr" eaLnBrk="1" hangingPunct="1"/>
            <a:r>
              <a:rPr lang="en-US" altLang="en-US" sz="3600" dirty="0"/>
              <a:t>REJECTION OF THE </a:t>
            </a:r>
            <a:br>
              <a:rPr lang="en-US" altLang="en-US" sz="3600" dirty="0"/>
            </a:br>
            <a:r>
              <a:rPr lang="en-US" altLang="en-US" sz="3600" dirty="0"/>
              <a:t>OFFER OF THE KINGDOM</a:t>
            </a:r>
          </a:p>
        </p:txBody>
      </p:sp>
      <p:sp>
        <p:nvSpPr>
          <p:cNvPr id="16387" name="Rectangle 3"/>
          <p:cNvSpPr>
            <a:spLocks noGrp="1" noChangeArrowheads="1"/>
          </p:cNvSpPr>
          <p:nvPr>
            <p:ph type="body" sz="half" idx="2"/>
          </p:nvPr>
        </p:nvSpPr>
        <p:spPr>
          <a:xfrm>
            <a:off x="152400" y="1570182"/>
            <a:ext cx="7315200" cy="4449618"/>
          </a:xfrm>
        </p:spPr>
        <p:txBody>
          <a:bodyPr/>
          <a:lstStyle/>
          <a:p>
            <a:pPr marL="463550" indent="-463550" eaLnBrk="1" hangingPunct="1">
              <a:spcBef>
                <a:spcPts val="0"/>
              </a:spcBef>
              <a:spcAft>
                <a:spcPts val="3600"/>
              </a:spcAft>
              <a:buSzPct val="100000"/>
              <a:buFont typeface="+mj-lt"/>
              <a:buAutoNum type="arabicPeriod"/>
              <a:defRPr/>
            </a:pPr>
            <a:r>
              <a:rPr lang="en-US" dirty="0"/>
              <a:t>Why did Israel reject the offer of the kingdom? </a:t>
            </a:r>
          </a:p>
          <a:p>
            <a:pPr marL="463550" indent="-463550" eaLnBrk="1" hangingPunct="1">
              <a:spcBef>
                <a:spcPts val="0"/>
              </a:spcBef>
              <a:spcAft>
                <a:spcPts val="3600"/>
              </a:spcAft>
              <a:buSzPct val="100000"/>
              <a:buFont typeface="+mj-lt"/>
              <a:buAutoNum type="arabicPeriod"/>
              <a:defRPr/>
            </a:pPr>
            <a:r>
              <a:rPr lang="en-US" dirty="0"/>
              <a:t>What was the turning point?</a:t>
            </a:r>
          </a:p>
          <a:p>
            <a:pPr marL="463550" indent="-463550" eaLnBrk="1" hangingPunct="1">
              <a:spcBef>
                <a:spcPts val="0"/>
              </a:spcBef>
              <a:spcAft>
                <a:spcPts val="3600"/>
              </a:spcAft>
              <a:buSzPct val="100000"/>
              <a:buFont typeface="+mj-lt"/>
              <a:buAutoNum type="arabicPeriod"/>
              <a:defRPr/>
            </a:pPr>
            <a:r>
              <a:rPr lang="en-US" dirty="0"/>
              <a:t>Was the kingdom re-offered in Acts?</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858000" y="2209800"/>
            <a:ext cx="1973027" cy="2671757"/>
          </a:xfrm>
        </p:spPr>
      </p:pic>
    </p:spTree>
    <p:extLst>
      <p:ext uri="{BB962C8B-B14F-4D97-AF65-F5344CB8AC3E}">
        <p14:creationId xmlns:p14="http://schemas.microsoft.com/office/powerpoint/2010/main" val="787576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85850" y="107373"/>
            <a:ext cx="6972300" cy="1371600"/>
          </a:xfrm>
        </p:spPr>
        <p:txBody>
          <a:bodyPr/>
          <a:lstStyle/>
          <a:p>
            <a:pPr algn="ctr" eaLnBrk="1" hangingPunct="1"/>
            <a:r>
              <a:rPr lang="en-US" altLang="en-US" sz="3600" dirty="0"/>
              <a:t>REJECTION OF THE </a:t>
            </a:r>
            <a:br>
              <a:rPr lang="en-US" altLang="en-US" sz="3600" dirty="0"/>
            </a:br>
            <a:r>
              <a:rPr lang="en-US" altLang="en-US" sz="3600" dirty="0"/>
              <a:t>OFFER OF THE KINGDOM</a:t>
            </a:r>
          </a:p>
        </p:txBody>
      </p:sp>
      <p:sp>
        <p:nvSpPr>
          <p:cNvPr id="16387" name="Rectangle 3"/>
          <p:cNvSpPr>
            <a:spLocks noGrp="1" noChangeArrowheads="1"/>
          </p:cNvSpPr>
          <p:nvPr>
            <p:ph type="body" sz="half" idx="2"/>
          </p:nvPr>
        </p:nvSpPr>
        <p:spPr>
          <a:xfrm>
            <a:off x="152400" y="1570182"/>
            <a:ext cx="7315200" cy="4449618"/>
          </a:xfrm>
        </p:spPr>
        <p:txBody>
          <a:bodyPr/>
          <a:lstStyle/>
          <a:p>
            <a:pPr marL="463550" indent="-463550" eaLnBrk="1" hangingPunct="1">
              <a:spcBef>
                <a:spcPts val="0"/>
              </a:spcBef>
              <a:spcAft>
                <a:spcPts val="3600"/>
              </a:spcAft>
              <a:buSzPct val="100000"/>
              <a:buFont typeface="+mj-lt"/>
              <a:buAutoNum type="arabicPeriod"/>
              <a:defRPr/>
            </a:pPr>
            <a:r>
              <a:rPr lang="en-US" b="1" u="sng" dirty="0">
                <a:solidFill>
                  <a:srgbClr val="FFFFCC"/>
                </a:solidFill>
              </a:rPr>
              <a:t>Why did Israel reject the offer of the kingdom? </a:t>
            </a:r>
          </a:p>
          <a:p>
            <a:pPr marL="463550" indent="-463550" eaLnBrk="1" hangingPunct="1">
              <a:spcBef>
                <a:spcPts val="0"/>
              </a:spcBef>
              <a:spcAft>
                <a:spcPts val="3600"/>
              </a:spcAft>
              <a:buSzPct val="100000"/>
              <a:buFont typeface="+mj-lt"/>
              <a:buAutoNum type="arabicPeriod"/>
              <a:defRPr/>
            </a:pPr>
            <a:r>
              <a:rPr lang="en-US" dirty="0"/>
              <a:t>What was the turning point?</a:t>
            </a:r>
          </a:p>
          <a:p>
            <a:pPr marL="463550" indent="-463550" eaLnBrk="1" hangingPunct="1">
              <a:spcBef>
                <a:spcPts val="0"/>
              </a:spcBef>
              <a:spcAft>
                <a:spcPts val="3600"/>
              </a:spcAft>
              <a:buSzPct val="100000"/>
              <a:buFont typeface="+mj-lt"/>
              <a:buAutoNum type="arabicPeriod"/>
              <a:defRPr/>
            </a:pPr>
            <a:r>
              <a:rPr lang="en-US" dirty="0"/>
              <a:t>Was the kingdom re-offered in Acts?</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858000" y="2209800"/>
            <a:ext cx="1973027" cy="2671757"/>
          </a:xfrm>
        </p:spPr>
      </p:pic>
    </p:spTree>
    <p:extLst>
      <p:ext uri="{BB962C8B-B14F-4D97-AF65-F5344CB8AC3E}">
        <p14:creationId xmlns:p14="http://schemas.microsoft.com/office/powerpoint/2010/main" val="3606751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905000" y="107373"/>
            <a:ext cx="5334000" cy="1371600"/>
          </a:xfrm>
        </p:spPr>
        <p:txBody>
          <a:bodyPr/>
          <a:lstStyle/>
          <a:p>
            <a:pPr marL="461963" indent="-461963" algn="ctr" eaLnBrk="1" hangingPunct="1">
              <a:buFont typeface="+mj-lt"/>
              <a:buAutoNum type="arabicPeriod"/>
            </a:pPr>
            <a:r>
              <a:rPr lang="en-US" sz="3600" dirty="0"/>
              <a:t>Why did Israel reject the offer of the kingdom? </a:t>
            </a:r>
            <a:endParaRPr lang="en-US" altLang="en-US" sz="3600" dirty="0"/>
          </a:p>
        </p:txBody>
      </p:sp>
      <p:sp>
        <p:nvSpPr>
          <p:cNvPr id="16387" name="Rectangle 3"/>
          <p:cNvSpPr>
            <a:spLocks noGrp="1" noChangeArrowheads="1"/>
          </p:cNvSpPr>
          <p:nvPr>
            <p:ph type="body" sz="half" idx="2"/>
          </p:nvPr>
        </p:nvSpPr>
        <p:spPr>
          <a:xfrm>
            <a:off x="152400" y="1570182"/>
            <a:ext cx="7315200" cy="4449618"/>
          </a:xfrm>
        </p:spPr>
        <p:txBody>
          <a:bodyPr/>
          <a:lstStyle/>
          <a:p>
            <a:pPr marL="514350" indent="-514350" eaLnBrk="1" hangingPunct="1">
              <a:spcBef>
                <a:spcPts val="0"/>
              </a:spcBef>
              <a:spcAft>
                <a:spcPts val="2400"/>
              </a:spcAft>
              <a:buSzPct val="100000"/>
              <a:buAutoNum type="alphaLcPeriod"/>
              <a:defRPr/>
            </a:pPr>
            <a:r>
              <a:rPr lang="en-US" dirty="0"/>
              <a:t>Christ’s kingdom was not just political but also moral and ethical in tone</a:t>
            </a:r>
          </a:p>
          <a:p>
            <a:pPr marL="514350" indent="-514350" eaLnBrk="1" hangingPunct="1">
              <a:spcBef>
                <a:spcPts val="0"/>
              </a:spcBef>
              <a:spcAft>
                <a:spcPts val="2400"/>
              </a:spcAft>
              <a:buSzPct val="100000"/>
              <a:buAutoNum type="alphaLcPeriod"/>
              <a:defRPr/>
            </a:pPr>
            <a:r>
              <a:rPr lang="en-US" dirty="0"/>
              <a:t>Israel pursued righteousness by self righteousness rather than by transferred righteousness available though faith alone</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934200" y="2459112"/>
            <a:ext cx="1973027" cy="2671757"/>
          </a:xfrm>
        </p:spPr>
      </p:pic>
    </p:spTree>
    <p:extLst>
      <p:ext uri="{BB962C8B-B14F-4D97-AF65-F5344CB8AC3E}">
        <p14:creationId xmlns:p14="http://schemas.microsoft.com/office/powerpoint/2010/main" val="1931207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85850" y="107373"/>
            <a:ext cx="6972300" cy="1371600"/>
          </a:xfrm>
        </p:spPr>
        <p:txBody>
          <a:bodyPr/>
          <a:lstStyle/>
          <a:p>
            <a:pPr algn="ctr" eaLnBrk="1" hangingPunct="1"/>
            <a:r>
              <a:rPr lang="en-US" altLang="en-US" sz="3600" dirty="0"/>
              <a:t>REJECTION OF THE </a:t>
            </a:r>
            <a:br>
              <a:rPr lang="en-US" altLang="en-US" sz="3600" dirty="0"/>
            </a:br>
            <a:r>
              <a:rPr lang="en-US" altLang="en-US" sz="3600" dirty="0"/>
              <a:t>OFFER OF THE KINGDOM</a:t>
            </a:r>
          </a:p>
        </p:txBody>
      </p:sp>
      <p:sp>
        <p:nvSpPr>
          <p:cNvPr id="16387" name="Rectangle 3"/>
          <p:cNvSpPr>
            <a:spLocks noGrp="1" noChangeArrowheads="1"/>
          </p:cNvSpPr>
          <p:nvPr>
            <p:ph type="body" sz="half" idx="2"/>
          </p:nvPr>
        </p:nvSpPr>
        <p:spPr>
          <a:xfrm>
            <a:off x="152400" y="1570182"/>
            <a:ext cx="7315200" cy="4449618"/>
          </a:xfrm>
        </p:spPr>
        <p:txBody>
          <a:bodyPr/>
          <a:lstStyle/>
          <a:p>
            <a:pPr marL="463550" indent="-463550" eaLnBrk="1" hangingPunct="1">
              <a:spcBef>
                <a:spcPts val="0"/>
              </a:spcBef>
              <a:spcAft>
                <a:spcPts val="3600"/>
              </a:spcAft>
              <a:buSzPct val="100000"/>
              <a:buFont typeface="+mj-lt"/>
              <a:buAutoNum type="arabicPeriod"/>
              <a:defRPr/>
            </a:pPr>
            <a:r>
              <a:rPr lang="en-US" dirty="0"/>
              <a:t>Why did Israel reject the offer of the kingdom? </a:t>
            </a:r>
          </a:p>
          <a:p>
            <a:pPr marL="463550" indent="-463550" eaLnBrk="1" hangingPunct="1">
              <a:spcBef>
                <a:spcPts val="0"/>
              </a:spcBef>
              <a:spcAft>
                <a:spcPts val="3600"/>
              </a:spcAft>
              <a:buSzPct val="100000"/>
              <a:buFont typeface="+mj-lt"/>
              <a:buAutoNum type="arabicPeriod"/>
              <a:defRPr/>
            </a:pPr>
            <a:r>
              <a:rPr lang="en-US" b="1" u="sng" dirty="0">
                <a:solidFill>
                  <a:srgbClr val="FFFFCC"/>
                </a:solidFill>
              </a:rPr>
              <a:t>What was the turning point?</a:t>
            </a:r>
          </a:p>
          <a:p>
            <a:pPr marL="463550" indent="-463550" eaLnBrk="1" hangingPunct="1">
              <a:spcBef>
                <a:spcPts val="0"/>
              </a:spcBef>
              <a:spcAft>
                <a:spcPts val="3600"/>
              </a:spcAft>
              <a:buSzPct val="100000"/>
              <a:buFont typeface="+mj-lt"/>
              <a:buAutoNum type="arabicPeriod"/>
              <a:defRPr/>
            </a:pPr>
            <a:r>
              <a:rPr lang="en-US" dirty="0"/>
              <a:t>Was the kingdom re-offered in Acts?</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858000" y="2209800"/>
            <a:ext cx="1973027" cy="2671757"/>
          </a:xfrm>
        </p:spPr>
      </p:pic>
    </p:spTree>
    <p:extLst>
      <p:ext uri="{BB962C8B-B14F-4D97-AF65-F5344CB8AC3E}">
        <p14:creationId xmlns:p14="http://schemas.microsoft.com/office/powerpoint/2010/main" val="3308328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661997" y="152400"/>
            <a:ext cx="7820006" cy="252376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12:24 (NASB)</a:t>
            </a:r>
          </a:p>
          <a:p>
            <a:pPr algn="just">
              <a:spcBef>
                <a:spcPts val="600"/>
              </a:spcBef>
              <a:spcAft>
                <a:spcPts val="600"/>
              </a:spcAft>
            </a:pPr>
            <a:r>
              <a:rPr lang="en-US" altLang="en-US" sz="3600" kern="0" dirty="0">
                <a:latin typeface="Calibri" panose="020F0502020204030204" pitchFamily="34" charset="0"/>
              </a:rPr>
              <a:t>“</a:t>
            </a:r>
            <a:r>
              <a:rPr lang="en-US" sz="3600" dirty="0">
                <a:latin typeface="Calibri" panose="020F0502020204030204" pitchFamily="34" charset="0"/>
              </a:rPr>
              <a:t>But when the Pharisees heard </a:t>
            </a:r>
            <a:r>
              <a:rPr lang="en-US" sz="3600" i="1" dirty="0">
                <a:latin typeface="Calibri" panose="020F0502020204030204" pitchFamily="34" charset="0"/>
              </a:rPr>
              <a:t>this</a:t>
            </a:r>
            <a:r>
              <a:rPr lang="en-US" sz="3600" dirty="0">
                <a:latin typeface="Calibri" panose="020F0502020204030204" pitchFamily="34" charset="0"/>
              </a:rPr>
              <a:t>, they said, “This man casts out demons only by </a:t>
            </a:r>
            <a:r>
              <a:rPr lang="en-US" sz="3600" dirty="0" err="1">
                <a:latin typeface="Calibri" panose="020F0502020204030204" pitchFamily="34" charset="0"/>
              </a:rPr>
              <a:t>Beelzebul</a:t>
            </a:r>
            <a:r>
              <a:rPr lang="en-US" sz="3600" dirty="0">
                <a:latin typeface="Calibri" panose="020F0502020204030204" pitchFamily="34" charset="0"/>
              </a:rPr>
              <a:t> the ruler of the demons.”</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0" y="2667000"/>
            <a:ext cx="3048000" cy="2286000"/>
          </a:xfrm>
          <a:prstGeom prst="ellipse">
            <a:avLst/>
          </a:prstGeom>
          <a:ln>
            <a:noFill/>
          </a:ln>
          <a:effectLst>
            <a:softEdge rad="112500"/>
          </a:effectLst>
        </p:spPr>
      </p:pic>
    </p:spTree>
    <p:extLst>
      <p:ext uri="{BB962C8B-B14F-4D97-AF65-F5344CB8AC3E}">
        <p14:creationId xmlns:p14="http://schemas.microsoft.com/office/powerpoint/2010/main" val="4014378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70969664"/>
              </p:ext>
            </p:extLst>
          </p:nvPr>
        </p:nvGraphicFramePr>
        <p:xfrm>
          <a:off x="152400" y="701040"/>
          <a:ext cx="8839200" cy="5638702"/>
        </p:xfrm>
        <a:graphic>
          <a:graphicData uri="http://schemas.openxmlformats.org/drawingml/2006/table">
            <a:tbl>
              <a:tblPr firstRow="1" bandRow="1">
                <a:tableStyleId>{D7AC3CCA-C797-4891-BE02-D94E43425B78}</a:tableStyleId>
              </a:tblPr>
              <a:tblGrid>
                <a:gridCol w="3276600">
                  <a:extLst>
                    <a:ext uri="{9D8B030D-6E8A-4147-A177-3AD203B41FA5}">
                      <a16:colId xmlns:a16="http://schemas.microsoft.com/office/drawing/2014/main" val="1548706622"/>
                    </a:ext>
                  </a:extLst>
                </a:gridCol>
                <a:gridCol w="2895600">
                  <a:extLst>
                    <a:ext uri="{9D8B030D-6E8A-4147-A177-3AD203B41FA5}">
                      <a16:colId xmlns:a16="http://schemas.microsoft.com/office/drawing/2014/main" val="2017861585"/>
                    </a:ext>
                  </a:extLst>
                </a:gridCol>
                <a:gridCol w="2667000">
                  <a:extLst>
                    <a:ext uri="{9D8B030D-6E8A-4147-A177-3AD203B41FA5}">
                      <a16:colId xmlns:a16="http://schemas.microsoft.com/office/drawing/2014/main" val="1115267921"/>
                    </a:ext>
                  </a:extLst>
                </a:gridCol>
              </a:tblGrid>
              <a:tr h="439394">
                <a:tc gridSpan="3">
                  <a:txBody>
                    <a:bodyPr/>
                    <a:lstStyle/>
                    <a:p>
                      <a:pPr algn="ctr"/>
                      <a:r>
                        <a:rPr lang="en-US" sz="3600" dirty="0">
                          <a:solidFill>
                            <a:srgbClr val="FFFFCC"/>
                          </a:solidFill>
                          <a:latin typeface="Calibri" panose="020F0502020204030204" pitchFamily="34" charset="0"/>
                        </a:rPr>
                        <a:t>Transition from Public to Private Ministry</a:t>
                      </a:r>
                    </a:p>
                  </a:txBody>
                  <a:tcPr>
                    <a:solidFill>
                      <a:srgbClr val="00B0F0"/>
                    </a:solidFill>
                  </a:tcPr>
                </a:tc>
                <a:tc hMerge="1">
                  <a:txBody>
                    <a:bodyPr/>
                    <a:lstStyle/>
                    <a:p>
                      <a:endParaRPr lang="en-US" sz="2800" dirty="0">
                        <a:latin typeface="Calibri" panose="020F0502020204030204" pitchFamily="34" charset="0"/>
                      </a:endParaRPr>
                    </a:p>
                  </a:txBody>
                  <a:tcPr/>
                </a:tc>
                <a:tc hMerge="1">
                  <a:txBody>
                    <a:bodyPr/>
                    <a:lstStyle/>
                    <a:p>
                      <a:endParaRPr lang="en-US" sz="2800" dirty="0">
                        <a:latin typeface="Calibri" panose="020F0502020204030204" pitchFamily="34" charset="0"/>
                      </a:endParaRPr>
                    </a:p>
                  </a:txBody>
                  <a:tcPr/>
                </a:tc>
                <a:extLst>
                  <a:ext uri="{0D108BD9-81ED-4DB2-BD59-A6C34878D82A}">
                    <a16:rowId xmlns:a16="http://schemas.microsoft.com/office/drawing/2014/main" val="726409370"/>
                  </a:ext>
                </a:extLst>
              </a:tr>
              <a:tr h="439394">
                <a:tc>
                  <a:txBody>
                    <a:bodyPr/>
                    <a:lstStyle/>
                    <a:p>
                      <a:pPr algn="ctr"/>
                      <a:endParaRPr lang="en-US" sz="2800" b="1" dirty="0">
                        <a:latin typeface="Calibri" panose="020F0502020204030204" pitchFamily="34" charset="0"/>
                      </a:endParaRPr>
                    </a:p>
                  </a:txBody>
                  <a:tcPr/>
                </a:tc>
                <a:tc>
                  <a:txBody>
                    <a:bodyPr/>
                    <a:lstStyle/>
                    <a:p>
                      <a:pPr algn="ctr"/>
                      <a:r>
                        <a:rPr kumimoji="0" lang="en-US" sz="2800" b="1" u="none" strike="noStrike" cap="none" normalizeH="0" baseline="0" dirty="0">
                          <a:ln>
                            <a:noFill/>
                          </a:ln>
                          <a:solidFill>
                            <a:srgbClr val="C00000"/>
                          </a:solidFill>
                          <a:effectLst/>
                          <a:latin typeface="Calibri" panose="020F0502020204030204" pitchFamily="34" charset="0"/>
                        </a:rPr>
                        <a:t>Public</a:t>
                      </a:r>
                      <a:endParaRPr lang="en-US" sz="2800" b="1" dirty="0">
                        <a:solidFill>
                          <a:srgbClr val="C00000"/>
                        </a:solidFill>
                        <a:latin typeface="Calibri" panose="020F0502020204030204" pitchFamily="34" charset="0"/>
                      </a:endParaRPr>
                    </a:p>
                  </a:txBody>
                  <a:tcPr/>
                </a:tc>
                <a:tc>
                  <a:txBody>
                    <a:bodyPr/>
                    <a:lstStyle/>
                    <a:p>
                      <a:pPr algn="ctr"/>
                      <a:r>
                        <a:rPr lang="en-US" sz="2800" b="1" dirty="0">
                          <a:solidFill>
                            <a:srgbClr val="0000FF"/>
                          </a:solidFill>
                          <a:latin typeface="Calibri" panose="020F0502020204030204" pitchFamily="34" charset="0"/>
                        </a:rPr>
                        <a:t>Private</a:t>
                      </a:r>
                    </a:p>
                  </a:txBody>
                  <a:tcPr/>
                </a:tc>
                <a:extLst>
                  <a:ext uri="{0D108BD9-81ED-4DB2-BD59-A6C34878D82A}">
                    <a16:rowId xmlns:a16="http://schemas.microsoft.com/office/drawing/2014/main" val="322325277"/>
                  </a:ext>
                </a:extLst>
              </a:tr>
              <a:tr h="43939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bg2"/>
                          </a:solidFill>
                          <a:effectLst/>
                          <a:latin typeface="Calibri" panose="020F0502020204030204" pitchFamily="34" charset="0"/>
                        </a:rPr>
                        <a:t>Scripture</a:t>
                      </a:r>
                      <a:endParaRPr kumimoji="0" lang="en-US" sz="2800" b="1" i="0" u="none" strike="noStrike" cap="none" normalizeH="0" baseline="0" dirty="0">
                        <a:ln>
                          <a:noFill/>
                        </a:ln>
                        <a:solidFill>
                          <a:schemeClr val="bg2"/>
                        </a:solidFill>
                        <a:effectLst/>
                        <a:latin typeface="Calibri" panose="020F0502020204030204" pitchFamily="34" charset="0"/>
                      </a:endParaRP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rPr>
                        <a:t>Matt. 1–12</a:t>
                      </a:r>
                      <a:endParaRPr kumimoji="0" lang="en-US" sz="2800" b="0" i="0" u="none" strike="noStrike" cap="none" normalizeH="0" baseline="0" dirty="0">
                        <a:ln>
                          <a:noFill/>
                        </a:ln>
                        <a:solidFill>
                          <a:schemeClr val="bg2"/>
                        </a:solidFill>
                        <a:effectLst/>
                        <a:latin typeface="Calibri" panose="020F0502020204030204" pitchFamily="34" charset="0"/>
                      </a:endParaRP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rPr>
                        <a:t>Matt. 13–28</a:t>
                      </a:r>
                      <a:endParaRPr kumimoji="0" 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3" marB="45713" anchor="ctr" horzOverflow="overflow"/>
                </a:tc>
                <a:extLst>
                  <a:ext uri="{0D108BD9-81ED-4DB2-BD59-A6C34878D82A}">
                    <a16:rowId xmlns:a16="http://schemas.microsoft.com/office/drawing/2014/main" val="21921017"/>
                  </a:ext>
                </a:extLst>
              </a:tr>
              <a:tr h="42133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bg2"/>
                          </a:solidFill>
                          <a:effectLst/>
                          <a:latin typeface="Calibri" panose="020F0502020204030204" pitchFamily="34" charset="0"/>
                        </a:rPr>
                        <a:t>Focus</a:t>
                      </a:r>
                      <a:endParaRPr kumimoji="0" lang="en-US" sz="2800" b="1" i="0" u="none" strike="noStrike" cap="none" normalizeH="0" baseline="0" dirty="0">
                        <a:ln>
                          <a:noFill/>
                        </a:ln>
                        <a:solidFill>
                          <a:schemeClr val="bg2"/>
                        </a:solidFill>
                        <a:effectLst/>
                        <a:latin typeface="Calibri" panose="020F0502020204030204" pitchFamily="34" charset="0"/>
                      </a:endParaRP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rPr>
                        <a:t>Nation</a:t>
                      </a:r>
                      <a:endParaRPr kumimoji="0" lang="en-US" sz="2800" b="0" i="0" u="none" strike="noStrike" cap="none" normalizeH="0" baseline="0" dirty="0">
                        <a:ln>
                          <a:noFill/>
                        </a:ln>
                        <a:solidFill>
                          <a:schemeClr val="bg2"/>
                        </a:solidFill>
                        <a:effectLst/>
                        <a:latin typeface="Calibri" panose="020F0502020204030204" pitchFamily="34" charset="0"/>
                      </a:endParaRP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rPr>
                        <a:t>Remnant</a:t>
                      </a:r>
                      <a:endParaRPr kumimoji="0" lang="en-US" sz="2800" b="0" i="0" u="none" strike="noStrike" cap="none" normalizeH="0" baseline="0" dirty="0">
                        <a:ln>
                          <a:noFill/>
                        </a:ln>
                        <a:solidFill>
                          <a:schemeClr val="bg2"/>
                        </a:solidFill>
                        <a:effectLst/>
                        <a:latin typeface="Calibri" panose="020F0502020204030204" pitchFamily="34" charset="0"/>
                      </a:endParaRPr>
                    </a:p>
                  </a:txBody>
                  <a:tcPr marT="45713" marB="45713" anchor="ctr" horzOverflow="overflow"/>
                </a:tc>
                <a:extLst>
                  <a:ext uri="{0D108BD9-81ED-4DB2-BD59-A6C34878D82A}">
                    <a16:rowId xmlns:a16="http://schemas.microsoft.com/office/drawing/2014/main" val="436724035"/>
                  </a:ext>
                </a:extLst>
              </a:tr>
              <a:tr h="68256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bg2"/>
                          </a:solidFill>
                          <a:effectLst/>
                          <a:latin typeface="Calibri" panose="020F0502020204030204" pitchFamily="34" charset="0"/>
                        </a:rPr>
                        <a:t>Miracles</a:t>
                      </a:r>
                      <a:endParaRPr kumimoji="0" lang="en-US" sz="2800" b="1" i="0" u="none" strike="noStrike" cap="none" normalizeH="0" baseline="0" dirty="0">
                        <a:ln>
                          <a:noFill/>
                        </a:ln>
                        <a:solidFill>
                          <a:schemeClr val="bg2"/>
                        </a:solidFill>
                        <a:effectLst/>
                        <a:latin typeface="Calibri" panose="020F0502020204030204" pitchFamily="34" charset="0"/>
                      </a:endParaRP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rPr>
                        <a:t>Proof to nation</a:t>
                      </a:r>
                      <a:endParaRPr kumimoji="0" lang="en-US" sz="2800" b="0" i="0" u="none" strike="noStrike" cap="none" normalizeH="0" baseline="0" dirty="0">
                        <a:ln>
                          <a:noFill/>
                        </a:ln>
                        <a:solidFill>
                          <a:schemeClr val="bg2"/>
                        </a:solidFill>
                        <a:effectLst/>
                        <a:latin typeface="Calibri" panose="020F0502020204030204" pitchFamily="34" charset="0"/>
                      </a:endParaRP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rPr>
                        <a:t>Training for remnant</a:t>
                      </a:r>
                      <a:endParaRPr kumimoji="0" lang="en-US" sz="2800" b="0" i="0" u="none" strike="noStrike" cap="none" normalizeH="0" baseline="0" dirty="0">
                        <a:ln>
                          <a:noFill/>
                        </a:ln>
                        <a:solidFill>
                          <a:schemeClr val="bg2"/>
                        </a:solidFill>
                        <a:effectLst/>
                        <a:latin typeface="Calibri" panose="020F0502020204030204" pitchFamily="34" charset="0"/>
                      </a:endParaRPr>
                    </a:p>
                  </a:txBody>
                  <a:tcPr marT="45713" marB="45713" anchor="ctr" horzOverflow="overflow"/>
                </a:tc>
                <a:extLst>
                  <a:ext uri="{0D108BD9-81ED-4DB2-BD59-A6C34878D82A}">
                    <a16:rowId xmlns:a16="http://schemas.microsoft.com/office/drawing/2014/main" val="3012532902"/>
                  </a:ext>
                </a:extLst>
              </a:tr>
              <a:tr h="43939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bg2"/>
                          </a:solidFill>
                          <a:effectLst/>
                          <a:latin typeface="Calibri" panose="020F0502020204030204" pitchFamily="34" charset="0"/>
                        </a:rPr>
                        <a:t>Offer</a:t>
                      </a:r>
                      <a:endParaRPr kumimoji="0" lang="en-US" sz="2800" b="1" i="0" u="none" strike="noStrike" cap="none" normalizeH="0" baseline="0" dirty="0">
                        <a:ln>
                          <a:noFill/>
                        </a:ln>
                        <a:solidFill>
                          <a:schemeClr val="bg2"/>
                        </a:solidFill>
                        <a:effectLst/>
                        <a:latin typeface="Calibri" panose="020F0502020204030204" pitchFamily="34" charset="0"/>
                      </a:endParaRP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rPr>
                        <a:t>Prominent</a:t>
                      </a:r>
                      <a:endParaRPr kumimoji="0" lang="en-US" sz="2800" b="0" i="0" u="none" strike="noStrike" cap="none" normalizeH="0" baseline="0" dirty="0">
                        <a:ln>
                          <a:noFill/>
                        </a:ln>
                        <a:solidFill>
                          <a:schemeClr val="bg2"/>
                        </a:solidFill>
                        <a:effectLst/>
                        <a:latin typeface="Calibri" panose="020F0502020204030204" pitchFamily="34" charset="0"/>
                      </a:endParaRP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rPr>
                        <a:t>Disappears</a:t>
                      </a:r>
                      <a:endParaRPr kumimoji="0" lang="en-US" sz="2800" b="0" i="0" u="none" strike="noStrike" cap="none" normalizeH="0" baseline="0" dirty="0">
                        <a:ln>
                          <a:noFill/>
                        </a:ln>
                        <a:solidFill>
                          <a:schemeClr val="bg2"/>
                        </a:solidFill>
                        <a:effectLst/>
                        <a:latin typeface="Calibri" panose="020F0502020204030204" pitchFamily="34" charset="0"/>
                      </a:endParaRPr>
                    </a:p>
                  </a:txBody>
                  <a:tcPr marT="45713" marB="45713" anchor="ctr" horzOverflow="overflow"/>
                </a:tc>
                <a:extLst>
                  <a:ext uri="{0D108BD9-81ED-4DB2-BD59-A6C34878D82A}">
                    <a16:rowId xmlns:a16="http://schemas.microsoft.com/office/drawing/2014/main" val="1692019242"/>
                  </a:ext>
                </a:extLst>
              </a:tr>
              <a:tr h="43939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bg2"/>
                          </a:solidFill>
                          <a:effectLst/>
                          <a:latin typeface="Calibri" panose="020F0502020204030204" pitchFamily="34" charset="0"/>
                        </a:rPr>
                        <a:t>Teaching</a:t>
                      </a:r>
                      <a:endParaRPr kumimoji="0" lang="en-US" sz="2800" b="1" i="0" u="none" strike="noStrike" cap="none" normalizeH="0" baseline="0" dirty="0">
                        <a:ln>
                          <a:noFill/>
                        </a:ln>
                        <a:solidFill>
                          <a:schemeClr val="bg2"/>
                        </a:solidFill>
                        <a:effectLst/>
                        <a:latin typeface="Calibri" panose="020F0502020204030204" pitchFamily="34" charset="0"/>
                      </a:endParaRP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rPr>
                        <a:t>Discourse</a:t>
                      </a:r>
                      <a:endParaRPr kumimoji="0" lang="en-US" sz="2800" b="0" i="0" u="none" strike="noStrike" cap="none" normalizeH="0" baseline="0" dirty="0">
                        <a:ln>
                          <a:noFill/>
                        </a:ln>
                        <a:solidFill>
                          <a:schemeClr val="bg2"/>
                        </a:solidFill>
                        <a:effectLst/>
                        <a:latin typeface="Calibri" panose="020F0502020204030204" pitchFamily="34" charset="0"/>
                      </a:endParaRP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rPr>
                        <a:t>Parabolic</a:t>
                      </a:r>
                      <a:endParaRPr kumimoji="0" lang="en-US" sz="2800" b="0" i="0" u="none" strike="noStrike" cap="none" normalizeH="0" baseline="0" dirty="0">
                        <a:ln>
                          <a:noFill/>
                        </a:ln>
                        <a:solidFill>
                          <a:schemeClr val="bg2"/>
                        </a:solidFill>
                        <a:effectLst/>
                        <a:latin typeface="Calibri" panose="020F0502020204030204" pitchFamily="34" charset="0"/>
                      </a:endParaRPr>
                    </a:p>
                  </a:txBody>
                  <a:tcPr marT="45713" marB="45713" anchor="ctr" horzOverflow="overflow"/>
                </a:tc>
                <a:extLst>
                  <a:ext uri="{0D108BD9-81ED-4DB2-BD59-A6C34878D82A}">
                    <a16:rowId xmlns:a16="http://schemas.microsoft.com/office/drawing/2014/main" val="1289722862"/>
                  </a:ext>
                </a:extLst>
              </a:tr>
              <a:tr h="43939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bg2"/>
                          </a:solidFill>
                          <a:effectLst/>
                          <a:latin typeface="Calibri" panose="020F0502020204030204" pitchFamily="34" charset="0"/>
                        </a:rPr>
                        <a:t>Interim program</a:t>
                      </a:r>
                      <a:endParaRPr kumimoji="0" lang="en-US" sz="2800" b="1" i="0" u="none" strike="noStrike" cap="none" normalizeH="0" baseline="0" dirty="0">
                        <a:ln>
                          <a:noFill/>
                        </a:ln>
                        <a:solidFill>
                          <a:schemeClr val="bg2"/>
                        </a:solidFill>
                        <a:effectLst/>
                        <a:latin typeface="Calibri" panose="020F0502020204030204" pitchFamily="34" charset="0"/>
                      </a:endParaRP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rPr>
                        <a:t>Not mentioned</a:t>
                      </a:r>
                      <a:endParaRPr kumimoji="0" lang="en-US" sz="2800" b="0" i="0" u="none" strike="noStrike" cap="none" normalizeH="0" baseline="0" dirty="0">
                        <a:ln>
                          <a:noFill/>
                        </a:ln>
                        <a:solidFill>
                          <a:schemeClr val="bg2"/>
                        </a:solidFill>
                        <a:effectLst/>
                        <a:latin typeface="Calibri" panose="020F0502020204030204" pitchFamily="34" charset="0"/>
                      </a:endParaRP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rPr>
                        <a:t>Prominent</a:t>
                      </a:r>
                      <a:endParaRPr kumimoji="0" lang="en-US" sz="2800" b="0" i="0" u="none" strike="noStrike" cap="none" normalizeH="0" baseline="0" dirty="0">
                        <a:ln>
                          <a:noFill/>
                        </a:ln>
                        <a:solidFill>
                          <a:schemeClr val="bg2"/>
                        </a:solidFill>
                        <a:effectLst/>
                        <a:latin typeface="Calibri" panose="020F0502020204030204" pitchFamily="34" charset="0"/>
                      </a:endParaRPr>
                    </a:p>
                  </a:txBody>
                  <a:tcPr marT="45713" marB="45713" anchor="ctr" horzOverflow="overflow"/>
                </a:tc>
                <a:extLst>
                  <a:ext uri="{0D108BD9-81ED-4DB2-BD59-A6C34878D82A}">
                    <a16:rowId xmlns:a16="http://schemas.microsoft.com/office/drawing/2014/main" val="4270603190"/>
                  </a:ext>
                </a:extLst>
              </a:tr>
              <a:tr h="43939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Crucifixion; Resurrection</a:t>
                      </a: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dirty="0">
                          <a:ln>
                            <a:noFill/>
                          </a:ln>
                          <a:solidFill>
                            <a:schemeClr val="bg2"/>
                          </a:solidFill>
                          <a:effectLst/>
                          <a:latin typeface="Calibri" panose="020F0502020204030204" pitchFamily="34" charset="0"/>
                        </a:rPr>
                        <a:t>Not mentioned (4:17)</a:t>
                      </a: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dirty="0">
                          <a:ln>
                            <a:noFill/>
                          </a:ln>
                          <a:solidFill>
                            <a:schemeClr val="bg2"/>
                          </a:solidFill>
                          <a:effectLst/>
                          <a:latin typeface="Calibri" panose="020F0502020204030204" pitchFamily="34" charset="0"/>
                        </a:rPr>
                        <a:t>Prominent (16:21)</a:t>
                      </a:r>
                    </a:p>
                  </a:txBody>
                  <a:tcPr marT="45713" marB="45713" anchor="ctr" horzOverflow="overflow"/>
                </a:tc>
                <a:extLst>
                  <a:ext uri="{0D108BD9-81ED-4DB2-BD59-A6C34878D82A}">
                    <a16:rowId xmlns:a16="http://schemas.microsoft.com/office/drawing/2014/main" val="1280132494"/>
                  </a:ext>
                </a:extLst>
              </a:tr>
            </a:tbl>
          </a:graphicData>
        </a:graphic>
      </p:graphicFrame>
    </p:spTree>
    <p:extLst>
      <p:ext uri="{BB962C8B-B14F-4D97-AF65-F5344CB8AC3E}">
        <p14:creationId xmlns:p14="http://schemas.microsoft.com/office/powerpoint/2010/main" val="3743440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1562100" y="594359"/>
            <a:ext cx="6019800" cy="1371600"/>
          </a:xfrm>
        </p:spPr>
        <p:txBody>
          <a:bodyPr/>
          <a:lstStyle/>
          <a:p>
            <a:pPr algn="ctr" eaLnBrk="1" hangingPunct="1">
              <a:defRPr/>
            </a:pPr>
            <a:r>
              <a:rPr lang="en-US" altLang="en-US" b="1" dirty="0">
                <a:solidFill>
                  <a:srgbClr val="00FFFF"/>
                </a:solidFill>
                <a:effectLst>
                  <a:outerShdw blurRad="38100" dist="38100" dir="2700000" algn="tl">
                    <a:srgbClr val="000000">
                      <a:alpha val="43137"/>
                    </a:srgbClr>
                  </a:outerShdw>
                </a:effectLst>
                <a:cs typeface="Calibri" panose="020F0502020204030204" pitchFamily="34" charset="0"/>
              </a:rPr>
              <a:t>The Coming Kingdom</a:t>
            </a:r>
            <a:br>
              <a:rPr lang="en-US" altLang="en-US"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b="1" dirty="0">
                <a:solidFill>
                  <a:srgbClr val="00FFFF"/>
                </a:solidFill>
                <a:effectLst>
                  <a:outerShdw blurRad="38100" dist="38100" dir="2700000" algn="tl">
                    <a:srgbClr val="000000">
                      <a:alpha val="43137"/>
                    </a:srgbClr>
                  </a:outerShdw>
                </a:effectLst>
                <a:cs typeface="Calibri" panose="020F0502020204030204" pitchFamily="34" charset="0"/>
              </a:rPr>
              <a:t>Chapter 8</a:t>
            </a:r>
            <a:endParaRPr lang="en-US" altLang="en-US"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147" name="Subtitle 2"/>
          <p:cNvSpPr>
            <a:spLocks noGrp="1"/>
          </p:cNvSpPr>
          <p:nvPr>
            <p:ph type="subTitle" idx="4294967295"/>
          </p:nvPr>
        </p:nvSpPr>
        <p:spPr>
          <a:xfrm>
            <a:off x="990600" y="4572001"/>
            <a:ext cx="7467600" cy="1752600"/>
          </a:xfrm>
        </p:spPr>
        <p:txBody>
          <a:bodyPr/>
          <a:lstStyle/>
          <a:p>
            <a:pPr marL="0" indent="0" algn="ctr" eaLnBrk="1" hangingPunct="1">
              <a:buNone/>
            </a:pPr>
            <a:r>
              <a:rPr lang="en-US" altLang="en-US" dirty="0">
                <a:latin typeface="Calibri" panose="020F0502020204030204" pitchFamily="34" charset="0"/>
                <a:cs typeface="Calibri" panose="020F0502020204030204" pitchFamily="34" charset="0"/>
              </a:rPr>
              <a:t>Dr. Andy Woods</a:t>
            </a:r>
          </a:p>
          <a:p>
            <a:pPr eaLnBrk="1" hangingPunct="1"/>
            <a:endParaRPr lang="en-US" altLang="en-US" sz="2000" dirty="0">
              <a:latin typeface="Calibri" panose="020F0502020204030204" pitchFamily="34" charset="0"/>
              <a:cs typeface="Calibri" panose="020F0502020204030204" pitchFamily="34" charset="0"/>
            </a:endParaRPr>
          </a:p>
          <a:p>
            <a:pPr marL="0" indent="0" algn="ctr" eaLnBrk="1" hangingPunct="1">
              <a:buNone/>
            </a:pPr>
            <a:r>
              <a:rPr lang="en-US" altLang="en-US" sz="2000" dirty="0">
                <a:latin typeface="Calibri" panose="020F0502020204030204" pitchFamily="34" charset="0"/>
                <a:cs typeface="Calibri" panose="020F0502020204030204" pitchFamily="34" charset="0"/>
              </a:rPr>
              <a:t>Senior Pastor – Sugar Land Bible Church</a:t>
            </a:r>
          </a:p>
          <a:p>
            <a:pPr marL="0" indent="0" algn="ctr" eaLnBrk="1" hangingPunct="1">
              <a:buNone/>
            </a:pPr>
            <a:r>
              <a:rPr lang="en-US" altLang="en-US" sz="2000" dirty="0">
                <a:latin typeface="Calibri" panose="020F0502020204030204" pitchFamily="34" charset="0"/>
                <a:cs typeface="Calibri" panose="020F0502020204030204" pitchFamily="34" charset="0"/>
              </a:rPr>
              <a:t>Adjunct Professor of Bible &amp; Theology – College of Biblical Studies</a:t>
            </a:r>
            <a:r>
              <a:rPr lang="en-US" altLang="en-US" sz="2000" dirty="0">
                <a:solidFill>
                  <a:schemeClr val="bg1"/>
                </a:solidFill>
                <a:latin typeface="Calibri" panose="020F0502020204030204" pitchFamily="34" charset="0"/>
                <a:cs typeface="Calibri" panose="020F0502020204030204" pitchFamily="34" charset="0"/>
              </a:rPr>
              <a:t> </a:t>
            </a:r>
          </a:p>
        </p:txBody>
      </p:sp>
      <p:pic>
        <p:nvPicPr>
          <p:cNvPr id="6148"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16363"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812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46357"/>
            <a:ext cx="8229600" cy="847152"/>
          </a:xfrm>
        </p:spPr>
        <p:txBody>
          <a:bodyPr/>
          <a:lstStyle/>
          <a:p>
            <a:pPr algn="ctr" eaLnBrk="1" hangingPunct="1"/>
            <a:r>
              <a:rPr lang="en-US" sz="4000" dirty="0">
                <a:solidFill>
                  <a:srgbClr val="00FFFF"/>
                </a:solidFill>
                <a:effectLst>
                  <a:outerShdw blurRad="38100" dist="38100" dir="2700000" algn="tl">
                    <a:srgbClr val="000000">
                      <a:alpha val="43137"/>
                    </a:srgbClr>
                  </a:outerShdw>
                </a:effectLst>
              </a:rPr>
              <a:t>Matthew Outline</a:t>
            </a:r>
          </a:p>
        </p:txBody>
      </p:sp>
      <p:sp>
        <p:nvSpPr>
          <p:cNvPr id="26627" name="Rectangle 3"/>
          <p:cNvSpPr>
            <a:spLocks noGrp="1" noChangeArrowheads="1"/>
          </p:cNvSpPr>
          <p:nvPr>
            <p:ph type="body" idx="1"/>
          </p:nvPr>
        </p:nvSpPr>
        <p:spPr>
          <a:xfrm>
            <a:off x="164969" y="1244338"/>
            <a:ext cx="8814062" cy="5184742"/>
          </a:xfrm>
        </p:spPr>
        <p:txBody>
          <a:bodyPr/>
          <a:lstStyle/>
          <a:p>
            <a:pPr marL="0" indent="0" eaLnBrk="1" hangingPunct="1">
              <a:lnSpc>
                <a:spcPct val="90000"/>
              </a:lnSpc>
              <a:buNone/>
              <a:defRPr/>
            </a:pPr>
            <a:r>
              <a:rPr lang="en-US" sz="2800" dirty="0"/>
              <a:t>Pedigree of the king (1</a:t>
            </a:r>
            <a:r>
              <a:rPr lang="en-US" sz="2800" dirty="0">
                <a:cs typeface="Calibri" panose="020F0502020204030204" pitchFamily="34" charset="0"/>
              </a:rPr>
              <a:t>–2)</a:t>
            </a:r>
            <a:endParaRPr lang="en-US" sz="2800" dirty="0"/>
          </a:p>
          <a:p>
            <a:pPr lvl="1" eaLnBrk="1" hangingPunct="1">
              <a:lnSpc>
                <a:spcPct val="90000"/>
              </a:lnSpc>
              <a:defRPr/>
            </a:pPr>
            <a:r>
              <a:rPr lang="en-US" dirty="0"/>
              <a:t>Preparation of the king (3</a:t>
            </a:r>
            <a:r>
              <a:rPr lang="en-US" dirty="0">
                <a:cs typeface="Calibri" panose="020F0502020204030204" pitchFamily="34" charset="0"/>
              </a:rPr>
              <a:t>–4)</a:t>
            </a:r>
            <a:endParaRPr lang="en-US" dirty="0"/>
          </a:p>
          <a:p>
            <a:pPr lvl="2" eaLnBrk="1" hangingPunct="1">
              <a:lnSpc>
                <a:spcPct val="90000"/>
              </a:lnSpc>
              <a:defRPr/>
            </a:pPr>
            <a:r>
              <a:rPr lang="en-US" sz="2800" dirty="0"/>
              <a:t>Pedagogy of the king (5</a:t>
            </a:r>
            <a:r>
              <a:rPr lang="en-US" sz="2800" dirty="0">
                <a:cs typeface="Calibri" panose="020F0502020204030204" pitchFamily="34" charset="0"/>
              </a:rPr>
              <a:t>–7)</a:t>
            </a:r>
            <a:endParaRPr lang="en-US" sz="2800" dirty="0"/>
          </a:p>
          <a:p>
            <a:pPr lvl="3" eaLnBrk="1" hangingPunct="1">
              <a:lnSpc>
                <a:spcPct val="90000"/>
              </a:lnSpc>
              <a:defRPr/>
            </a:pPr>
            <a:r>
              <a:rPr lang="en-US" sz="2800" dirty="0"/>
              <a:t>Power of the king (8</a:t>
            </a:r>
            <a:r>
              <a:rPr lang="en-US" sz="2800" dirty="0">
                <a:cs typeface="Calibri" panose="020F0502020204030204" pitchFamily="34" charset="0"/>
              </a:rPr>
              <a:t>–9)</a:t>
            </a:r>
          </a:p>
          <a:p>
            <a:pPr lvl="4" eaLnBrk="1" hangingPunct="1">
              <a:lnSpc>
                <a:spcPct val="90000"/>
              </a:lnSpc>
              <a:defRPr/>
            </a:pPr>
            <a:r>
              <a:rPr lang="en-US" sz="2800" dirty="0">
                <a:cs typeface="Calibri" panose="020F0502020204030204" pitchFamily="34" charset="0"/>
              </a:rPr>
              <a:t>Program of the king (10)</a:t>
            </a:r>
            <a:endParaRPr lang="en-US" sz="2800" dirty="0"/>
          </a:p>
          <a:p>
            <a:pPr lvl="5">
              <a:lnSpc>
                <a:spcPct val="90000"/>
              </a:lnSpc>
              <a:defRPr/>
            </a:pPr>
            <a:r>
              <a:rPr lang="en-US" sz="2800" dirty="0">
                <a:latin typeface="Calibri" panose="020F0502020204030204" pitchFamily="34" charset="0"/>
              </a:rPr>
              <a:t>Progressive rejection of the king (11</a:t>
            </a:r>
            <a:r>
              <a:rPr lang="en-US" sz="2800" dirty="0">
                <a:latin typeface="Calibri" panose="020F0502020204030204" pitchFamily="34" charset="0"/>
                <a:cs typeface="Calibri" panose="020F0502020204030204" pitchFamily="34" charset="0"/>
              </a:rPr>
              <a:t>–12)</a:t>
            </a:r>
            <a:endParaRPr lang="en-US" sz="2800" dirty="0">
              <a:latin typeface="Calibri" panose="020F0502020204030204" pitchFamily="34" charset="0"/>
            </a:endParaRPr>
          </a:p>
          <a:p>
            <a:pPr lvl="4" eaLnBrk="1" hangingPunct="1">
              <a:lnSpc>
                <a:spcPct val="90000"/>
              </a:lnSpc>
              <a:defRPr/>
            </a:pPr>
            <a:r>
              <a:rPr lang="en-US" sz="2800" dirty="0"/>
              <a:t>Preparation of the king’s disciples (13</a:t>
            </a:r>
            <a:r>
              <a:rPr lang="en-US" sz="2800" dirty="0">
                <a:cs typeface="Calibri" panose="020F0502020204030204" pitchFamily="34" charset="0"/>
              </a:rPr>
              <a:t>–20)</a:t>
            </a:r>
            <a:endParaRPr lang="en-US" sz="2800" dirty="0"/>
          </a:p>
          <a:p>
            <a:pPr lvl="3" eaLnBrk="1" hangingPunct="1">
              <a:lnSpc>
                <a:spcPct val="90000"/>
              </a:lnSpc>
              <a:defRPr/>
            </a:pPr>
            <a:r>
              <a:rPr lang="en-US" sz="2800" dirty="0"/>
              <a:t>Presentation &amp; rejection of the king (21</a:t>
            </a:r>
            <a:r>
              <a:rPr lang="en-US" sz="2800" dirty="0">
                <a:cs typeface="Calibri" panose="020F0502020204030204" pitchFamily="34" charset="0"/>
              </a:rPr>
              <a:t>–23)</a:t>
            </a:r>
            <a:r>
              <a:rPr lang="en-US" sz="2800" dirty="0"/>
              <a:t> </a:t>
            </a:r>
          </a:p>
          <a:p>
            <a:pPr lvl="2" eaLnBrk="1" hangingPunct="1">
              <a:lnSpc>
                <a:spcPct val="90000"/>
              </a:lnSpc>
              <a:defRPr/>
            </a:pPr>
            <a:r>
              <a:rPr lang="en-US" sz="2800" dirty="0"/>
              <a:t>Prophecies of the king (24</a:t>
            </a:r>
            <a:r>
              <a:rPr lang="en-US" sz="2800" dirty="0">
                <a:cs typeface="Calibri" panose="020F0502020204030204" pitchFamily="34" charset="0"/>
              </a:rPr>
              <a:t>–25)</a:t>
            </a:r>
            <a:endParaRPr lang="en-US" sz="2800" dirty="0"/>
          </a:p>
          <a:p>
            <a:pPr lvl="1" eaLnBrk="1" hangingPunct="1">
              <a:lnSpc>
                <a:spcPct val="90000"/>
              </a:lnSpc>
              <a:defRPr/>
            </a:pPr>
            <a:r>
              <a:rPr lang="en-US" dirty="0"/>
              <a:t>Passion of the king (26</a:t>
            </a:r>
            <a:r>
              <a:rPr lang="en-US" dirty="0">
                <a:cs typeface="Calibri" panose="020F0502020204030204" pitchFamily="34" charset="0"/>
              </a:rPr>
              <a:t>–27)</a:t>
            </a:r>
            <a:endParaRPr lang="en-US" dirty="0"/>
          </a:p>
          <a:p>
            <a:pPr marL="0" indent="0" eaLnBrk="1" hangingPunct="1">
              <a:lnSpc>
                <a:spcPct val="90000"/>
              </a:lnSpc>
              <a:buNone/>
              <a:defRPr/>
            </a:pPr>
            <a:r>
              <a:rPr lang="en-US" sz="2800" dirty="0"/>
              <a:t>Proof of the king (</a:t>
            </a:r>
            <a:r>
              <a:rPr lang="en-US" sz="2800" dirty="0">
                <a:cs typeface="Calibri" panose="020F0502020204030204" pitchFamily="34" charset="0"/>
              </a:rPr>
              <a:t>28)</a:t>
            </a:r>
          </a:p>
        </p:txBody>
      </p:sp>
    </p:spTree>
    <p:extLst>
      <p:ext uri="{BB962C8B-B14F-4D97-AF65-F5344CB8AC3E}">
        <p14:creationId xmlns:p14="http://schemas.microsoft.com/office/powerpoint/2010/main" val="1056996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46357"/>
            <a:ext cx="8229600" cy="847152"/>
          </a:xfrm>
        </p:spPr>
        <p:txBody>
          <a:bodyPr/>
          <a:lstStyle/>
          <a:p>
            <a:pPr algn="ctr" eaLnBrk="1" hangingPunct="1"/>
            <a:r>
              <a:rPr lang="en-US" sz="4000" dirty="0">
                <a:solidFill>
                  <a:srgbClr val="00FFFF"/>
                </a:solidFill>
                <a:effectLst>
                  <a:outerShdw blurRad="38100" dist="38100" dir="2700000" algn="tl">
                    <a:srgbClr val="000000">
                      <a:alpha val="43137"/>
                    </a:srgbClr>
                  </a:outerShdw>
                </a:effectLst>
              </a:rPr>
              <a:t>Matthew Outline</a:t>
            </a:r>
          </a:p>
        </p:txBody>
      </p:sp>
      <p:sp>
        <p:nvSpPr>
          <p:cNvPr id="26627" name="Rectangle 3"/>
          <p:cNvSpPr>
            <a:spLocks noGrp="1" noChangeArrowheads="1"/>
          </p:cNvSpPr>
          <p:nvPr>
            <p:ph type="body" idx="1"/>
          </p:nvPr>
        </p:nvSpPr>
        <p:spPr>
          <a:xfrm>
            <a:off x="164969" y="1244338"/>
            <a:ext cx="8814062" cy="5184742"/>
          </a:xfrm>
        </p:spPr>
        <p:txBody>
          <a:bodyPr/>
          <a:lstStyle/>
          <a:p>
            <a:pPr marL="0" indent="0" eaLnBrk="1" hangingPunct="1">
              <a:lnSpc>
                <a:spcPct val="90000"/>
              </a:lnSpc>
              <a:buNone/>
              <a:defRPr/>
            </a:pPr>
            <a:r>
              <a:rPr lang="en-US" sz="2800" dirty="0"/>
              <a:t>Pedigree of the king (1</a:t>
            </a:r>
            <a:r>
              <a:rPr lang="en-US" sz="2800" dirty="0">
                <a:cs typeface="Calibri" panose="020F0502020204030204" pitchFamily="34" charset="0"/>
              </a:rPr>
              <a:t>–2)</a:t>
            </a:r>
            <a:endParaRPr lang="en-US" sz="2800" dirty="0"/>
          </a:p>
          <a:p>
            <a:pPr lvl="1" eaLnBrk="1" hangingPunct="1">
              <a:lnSpc>
                <a:spcPct val="90000"/>
              </a:lnSpc>
              <a:defRPr/>
            </a:pPr>
            <a:r>
              <a:rPr lang="en-US" dirty="0"/>
              <a:t>Preparation of the king (3</a:t>
            </a:r>
            <a:r>
              <a:rPr lang="en-US" dirty="0">
                <a:cs typeface="Calibri" panose="020F0502020204030204" pitchFamily="34" charset="0"/>
              </a:rPr>
              <a:t>–4)</a:t>
            </a:r>
            <a:endParaRPr lang="en-US" dirty="0"/>
          </a:p>
          <a:p>
            <a:pPr lvl="2" eaLnBrk="1" hangingPunct="1">
              <a:lnSpc>
                <a:spcPct val="90000"/>
              </a:lnSpc>
              <a:defRPr/>
            </a:pPr>
            <a:r>
              <a:rPr lang="en-US" sz="2800" dirty="0"/>
              <a:t>Pedagogy of the king (5</a:t>
            </a:r>
            <a:r>
              <a:rPr lang="en-US" sz="2800" dirty="0">
                <a:cs typeface="Calibri" panose="020F0502020204030204" pitchFamily="34" charset="0"/>
              </a:rPr>
              <a:t>–7)</a:t>
            </a:r>
            <a:endParaRPr lang="en-US" sz="2800" dirty="0"/>
          </a:p>
          <a:p>
            <a:pPr lvl="3" eaLnBrk="1" hangingPunct="1">
              <a:lnSpc>
                <a:spcPct val="90000"/>
              </a:lnSpc>
              <a:defRPr/>
            </a:pPr>
            <a:r>
              <a:rPr lang="en-US" sz="2800" dirty="0"/>
              <a:t>Power of the king (8</a:t>
            </a:r>
            <a:r>
              <a:rPr lang="en-US" sz="2800" dirty="0">
                <a:cs typeface="Calibri" panose="020F0502020204030204" pitchFamily="34" charset="0"/>
              </a:rPr>
              <a:t>–9)</a:t>
            </a:r>
          </a:p>
          <a:p>
            <a:pPr lvl="4" eaLnBrk="1" hangingPunct="1">
              <a:lnSpc>
                <a:spcPct val="90000"/>
              </a:lnSpc>
              <a:defRPr/>
            </a:pPr>
            <a:r>
              <a:rPr lang="en-US" sz="2800" dirty="0">
                <a:cs typeface="Calibri" panose="020F0502020204030204" pitchFamily="34" charset="0"/>
              </a:rPr>
              <a:t>Program of the king (10)</a:t>
            </a:r>
            <a:endParaRPr lang="en-US" sz="2800" dirty="0"/>
          </a:p>
          <a:p>
            <a:pPr lvl="5">
              <a:lnSpc>
                <a:spcPct val="90000"/>
              </a:lnSpc>
              <a:defRPr/>
            </a:pP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Progressive rejection of the king (11–12)</a:t>
            </a:r>
          </a:p>
          <a:p>
            <a:pPr lvl="4" eaLnBrk="1" hangingPunct="1">
              <a:lnSpc>
                <a:spcPct val="90000"/>
              </a:lnSpc>
              <a:defRPr/>
            </a:pPr>
            <a:r>
              <a:rPr lang="en-US" sz="2800" dirty="0"/>
              <a:t>Preparation of the king’s disciples (13</a:t>
            </a:r>
            <a:r>
              <a:rPr lang="en-US" sz="2800" dirty="0">
                <a:cs typeface="Calibri" panose="020F0502020204030204" pitchFamily="34" charset="0"/>
              </a:rPr>
              <a:t>–20)</a:t>
            </a:r>
            <a:endParaRPr lang="en-US" sz="2800" dirty="0"/>
          </a:p>
          <a:p>
            <a:pPr lvl="3" eaLnBrk="1" hangingPunct="1">
              <a:lnSpc>
                <a:spcPct val="90000"/>
              </a:lnSpc>
              <a:defRPr/>
            </a:pPr>
            <a:r>
              <a:rPr lang="en-US" sz="2800" dirty="0"/>
              <a:t>Presentation &amp; rejection of the king (21</a:t>
            </a:r>
            <a:r>
              <a:rPr lang="en-US" sz="2800" dirty="0">
                <a:cs typeface="Calibri" panose="020F0502020204030204" pitchFamily="34" charset="0"/>
              </a:rPr>
              <a:t>–23)</a:t>
            </a:r>
            <a:r>
              <a:rPr lang="en-US" sz="2800" dirty="0"/>
              <a:t> </a:t>
            </a:r>
          </a:p>
          <a:p>
            <a:pPr lvl="2" eaLnBrk="1" hangingPunct="1">
              <a:lnSpc>
                <a:spcPct val="90000"/>
              </a:lnSpc>
              <a:defRPr/>
            </a:pPr>
            <a:r>
              <a:rPr lang="en-US" sz="2800" dirty="0"/>
              <a:t>Prophecies of the king (24</a:t>
            </a:r>
            <a:r>
              <a:rPr lang="en-US" sz="2800" dirty="0">
                <a:cs typeface="Calibri" panose="020F0502020204030204" pitchFamily="34" charset="0"/>
              </a:rPr>
              <a:t>–25)</a:t>
            </a:r>
            <a:endParaRPr lang="en-US" sz="2800" dirty="0"/>
          </a:p>
          <a:p>
            <a:pPr lvl="1" eaLnBrk="1" hangingPunct="1">
              <a:lnSpc>
                <a:spcPct val="90000"/>
              </a:lnSpc>
              <a:defRPr/>
            </a:pPr>
            <a:r>
              <a:rPr lang="en-US" dirty="0"/>
              <a:t>Passion of the king (26</a:t>
            </a:r>
            <a:r>
              <a:rPr lang="en-US" dirty="0">
                <a:cs typeface="Calibri" panose="020F0502020204030204" pitchFamily="34" charset="0"/>
              </a:rPr>
              <a:t>–27)</a:t>
            </a:r>
            <a:endParaRPr lang="en-US" dirty="0"/>
          </a:p>
          <a:p>
            <a:pPr marL="0" indent="0" eaLnBrk="1" hangingPunct="1">
              <a:lnSpc>
                <a:spcPct val="90000"/>
              </a:lnSpc>
              <a:buNone/>
              <a:defRPr/>
            </a:pPr>
            <a:r>
              <a:rPr lang="en-US" sz="2800" dirty="0"/>
              <a:t>Proof of the king (</a:t>
            </a:r>
            <a:r>
              <a:rPr lang="en-US" sz="2800" dirty="0">
                <a:cs typeface="Calibri" panose="020F0502020204030204" pitchFamily="34" charset="0"/>
              </a:rPr>
              <a:t>28)</a:t>
            </a:r>
          </a:p>
        </p:txBody>
      </p:sp>
    </p:spTree>
    <p:extLst>
      <p:ext uri="{BB962C8B-B14F-4D97-AF65-F5344CB8AC3E}">
        <p14:creationId xmlns:p14="http://schemas.microsoft.com/office/powerpoint/2010/main" val="1554988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85850" y="107373"/>
            <a:ext cx="6972300" cy="1371600"/>
          </a:xfrm>
        </p:spPr>
        <p:txBody>
          <a:bodyPr/>
          <a:lstStyle/>
          <a:p>
            <a:pPr algn="ctr" eaLnBrk="1" hangingPunct="1"/>
            <a:r>
              <a:rPr lang="en-US" altLang="en-US" sz="3600" dirty="0"/>
              <a:t>REJECTION OF THE </a:t>
            </a:r>
            <a:br>
              <a:rPr lang="en-US" altLang="en-US" sz="3600" dirty="0"/>
            </a:br>
            <a:r>
              <a:rPr lang="en-US" altLang="en-US" sz="3600" dirty="0"/>
              <a:t>OFFER OF THE KINGDOM</a:t>
            </a:r>
          </a:p>
        </p:txBody>
      </p:sp>
      <p:sp>
        <p:nvSpPr>
          <p:cNvPr id="16387" name="Rectangle 3"/>
          <p:cNvSpPr>
            <a:spLocks noGrp="1" noChangeArrowheads="1"/>
          </p:cNvSpPr>
          <p:nvPr>
            <p:ph type="body" sz="half" idx="2"/>
          </p:nvPr>
        </p:nvSpPr>
        <p:spPr>
          <a:xfrm>
            <a:off x="152400" y="1570182"/>
            <a:ext cx="7315200" cy="4449618"/>
          </a:xfrm>
        </p:spPr>
        <p:txBody>
          <a:bodyPr/>
          <a:lstStyle/>
          <a:p>
            <a:pPr marL="463550" indent="-463550" eaLnBrk="1" hangingPunct="1">
              <a:spcBef>
                <a:spcPts val="0"/>
              </a:spcBef>
              <a:spcAft>
                <a:spcPts val="3600"/>
              </a:spcAft>
              <a:buSzPct val="100000"/>
              <a:buFont typeface="+mj-lt"/>
              <a:buAutoNum type="arabicPeriod"/>
              <a:defRPr/>
            </a:pPr>
            <a:r>
              <a:rPr lang="en-US" dirty="0"/>
              <a:t>Why did Israel reject the offer of the kingdom? </a:t>
            </a:r>
          </a:p>
          <a:p>
            <a:pPr marL="463550" indent="-463550" eaLnBrk="1" hangingPunct="1">
              <a:spcBef>
                <a:spcPts val="0"/>
              </a:spcBef>
              <a:spcAft>
                <a:spcPts val="3600"/>
              </a:spcAft>
              <a:buSzPct val="100000"/>
              <a:buFont typeface="+mj-lt"/>
              <a:buAutoNum type="arabicPeriod"/>
              <a:defRPr/>
            </a:pPr>
            <a:r>
              <a:rPr lang="en-US" dirty="0"/>
              <a:t>What was the turning point?</a:t>
            </a:r>
          </a:p>
          <a:p>
            <a:pPr marL="463550" indent="-463550" eaLnBrk="1" hangingPunct="1">
              <a:spcBef>
                <a:spcPts val="0"/>
              </a:spcBef>
              <a:spcAft>
                <a:spcPts val="3600"/>
              </a:spcAft>
              <a:buSzPct val="100000"/>
              <a:buFont typeface="+mj-lt"/>
              <a:buAutoNum type="arabicPeriod"/>
              <a:defRPr/>
            </a:pPr>
            <a:r>
              <a:rPr lang="en-US" b="1" u="sng" dirty="0">
                <a:solidFill>
                  <a:srgbClr val="FFFFCC"/>
                </a:solidFill>
              </a:rPr>
              <a:t>Was the kingdom re-offered in Acts?</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858000" y="2209800"/>
            <a:ext cx="1973027" cy="2671757"/>
          </a:xfrm>
        </p:spPr>
      </p:pic>
    </p:spTree>
    <p:extLst>
      <p:ext uri="{BB962C8B-B14F-4D97-AF65-F5344CB8AC3E}">
        <p14:creationId xmlns:p14="http://schemas.microsoft.com/office/powerpoint/2010/main" val="4079701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63516"/>
            <a:ext cx="8744137" cy="480131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Acts 3:19-21 (NASB)</a:t>
            </a:r>
          </a:p>
          <a:p>
            <a:pPr algn="just">
              <a:spcBef>
                <a:spcPts val="600"/>
              </a:spcBef>
              <a:spcAft>
                <a:spcPts val="600"/>
              </a:spcAft>
            </a:pPr>
            <a:r>
              <a:rPr lang="en-US" altLang="en-US" sz="3200" kern="0" dirty="0">
                <a:latin typeface="Calibri" panose="020F0502020204030204" pitchFamily="34" charset="0"/>
              </a:rPr>
              <a:t>“</a:t>
            </a:r>
            <a:r>
              <a:rPr lang="en-US" sz="3200" dirty="0">
                <a:latin typeface="Calibri" panose="020F0502020204030204" pitchFamily="34" charset="0"/>
              </a:rPr>
              <a:t>Therefore repent and return, so that your sins may be wiped away, in order that times of refreshing may come from the presence of the Lord; </a:t>
            </a:r>
            <a:r>
              <a:rPr lang="en-US" sz="3200" baseline="30000" dirty="0">
                <a:latin typeface="Calibri" panose="020F0502020204030204" pitchFamily="34" charset="0"/>
              </a:rPr>
              <a:t>20 </a:t>
            </a:r>
            <a:r>
              <a:rPr lang="en-US" sz="3200" dirty="0">
                <a:latin typeface="Calibri" panose="020F0502020204030204" pitchFamily="34" charset="0"/>
              </a:rPr>
              <a:t>and that He may send Jesus, the Christ appointed for you, </a:t>
            </a:r>
            <a:r>
              <a:rPr lang="en-US" sz="3200" baseline="30000" dirty="0">
                <a:latin typeface="Calibri" panose="020F0502020204030204" pitchFamily="34" charset="0"/>
              </a:rPr>
              <a:t>21 </a:t>
            </a:r>
            <a:r>
              <a:rPr lang="en-US" sz="3200" dirty="0">
                <a:latin typeface="Calibri" panose="020F0502020204030204" pitchFamily="34" charset="0"/>
              </a:rPr>
              <a:t>whom heaven must receive until </a:t>
            </a:r>
            <a:r>
              <a:rPr lang="en-US" sz="3200" i="1" dirty="0">
                <a:latin typeface="Calibri" panose="020F0502020204030204" pitchFamily="34" charset="0"/>
              </a:rPr>
              <a:t>the</a:t>
            </a:r>
            <a:r>
              <a:rPr lang="en-US" sz="3200" dirty="0">
                <a:latin typeface="Calibri" panose="020F0502020204030204" pitchFamily="34" charset="0"/>
              </a:rPr>
              <a:t> period of restoration of all things about which God spoke by the mouth of His holy prophets from ancient time.”</a:t>
            </a:r>
            <a:endParaRPr lang="en-US" altLang="en-US" sz="3200" kern="0" dirty="0">
              <a:latin typeface="Calibri" panose="020F0502020204030204" pitchFamily="34" charset="0"/>
            </a:endParaRPr>
          </a:p>
        </p:txBody>
      </p:sp>
    </p:spTree>
    <p:extLst>
      <p:ext uri="{BB962C8B-B14F-4D97-AF65-F5344CB8AC3E}">
        <p14:creationId xmlns:p14="http://schemas.microsoft.com/office/powerpoint/2010/main" val="535131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63516"/>
            <a:ext cx="8744137" cy="480131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Acts 3:19-21 (NASB)</a:t>
            </a:r>
          </a:p>
          <a:p>
            <a:pPr algn="just">
              <a:spcBef>
                <a:spcPts val="600"/>
              </a:spcBef>
              <a:spcAft>
                <a:spcPts val="600"/>
              </a:spcAft>
            </a:pPr>
            <a:r>
              <a:rPr lang="en-US" altLang="en-US" sz="3200" baseline="30000" dirty="0">
                <a:latin typeface="Calibri" panose="020F0502020204030204" pitchFamily="34" charset="0"/>
              </a:rPr>
              <a:t>19 </a:t>
            </a:r>
            <a:r>
              <a:rPr lang="en-US" altLang="en-US" sz="3200" kern="0" dirty="0">
                <a:latin typeface="Calibri" panose="020F0502020204030204" pitchFamily="34" charset="0"/>
              </a:rPr>
              <a:t>“</a:t>
            </a:r>
            <a:r>
              <a:rPr lang="en-US" sz="3200" dirty="0">
                <a:latin typeface="Calibri" panose="020F0502020204030204" pitchFamily="34" charset="0"/>
              </a:rPr>
              <a:t>Therefore </a:t>
            </a:r>
            <a:r>
              <a:rPr lang="en-US" sz="3200" b="1" u="sng" dirty="0">
                <a:solidFill>
                  <a:srgbClr val="FFFFCC"/>
                </a:solidFill>
                <a:latin typeface="Calibri" panose="020F0502020204030204" pitchFamily="34" charset="0"/>
              </a:rPr>
              <a:t>repent</a:t>
            </a:r>
            <a:r>
              <a:rPr lang="en-US" sz="3200" dirty="0">
                <a:latin typeface="Calibri" panose="020F0502020204030204" pitchFamily="34" charset="0"/>
              </a:rPr>
              <a:t> and return, so that your sins may be wiped away, in order that </a:t>
            </a:r>
            <a:r>
              <a:rPr lang="en-US" sz="3200" b="1" u="sng" dirty="0">
                <a:solidFill>
                  <a:srgbClr val="FFFFCC"/>
                </a:solidFill>
                <a:latin typeface="Calibri" panose="020F0502020204030204" pitchFamily="34" charset="0"/>
              </a:rPr>
              <a:t>times of refreshing</a:t>
            </a:r>
            <a:r>
              <a:rPr lang="en-US" sz="3200" dirty="0">
                <a:latin typeface="Calibri" panose="020F0502020204030204" pitchFamily="34" charset="0"/>
              </a:rPr>
              <a:t> may come from the presence of the Lord; </a:t>
            </a:r>
            <a:r>
              <a:rPr lang="en-US" sz="3200" baseline="30000" dirty="0">
                <a:latin typeface="Calibri" panose="020F0502020204030204" pitchFamily="34" charset="0"/>
              </a:rPr>
              <a:t>20 </a:t>
            </a:r>
            <a:r>
              <a:rPr lang="en-US" sz="3200" dirty="0">
                <a:latin typeface="Calibri" panose="020F0502020204030204" pitchFamily="34" charset="0"/>
              </a:rPr>
              <a:t>and that He may </a:t>
            </a:r>
            <a:r>
              <a:rPr lang="en-US" sz="3200" b="1" u="sng" dirty="0">
                <a:solidFill>
                  <a:srgbClr val="FFFFCC"/>
                </a:solidFill>
                <a:latin typeface="Calibri" panose="020F0502020204030204" pitchFamily="34" charset="0"/>
              </a:rPr>
              <a:t>send Jesus, the Christ</a:t>
            </a:r>
            <a:r>
              <a:rPr lang="en-US" sz="3200" dirty="0">
                <a:latin typeface="Calibri" panose="020F0502020204030204" pitchFamily="34" charset="0"/>
              </a:rPr>
              <a:t> appointed for you, </a:t>
            </a:r>
            <a:r>
              <a:rPr lang="en-US" sz="3200" baseline="30000" dirty="0">
                <a:latin typeface="Calibri" panose="020F0502020204030204" pitchFamily="34" charset="0"/>
              </a:rPr>
              <a:t>21 </a:t>
            </a:r>
            <a:r>
              <a:rPr lang="en-US" sz="3200" dirty="0">
                <a:latin typeface="Calibri" panose="020F0502020204030204" pitchFamily="34" charset="0"/>
              </a:rPr>
              <a:t>whom </a:t>
            </a:r>
            <a:r>
              <a:rPr lang="en-US" sz="3200" b="1" u="sng" dirty="0">
                <a:solidFill>
                  <a:srgbClr val="FFFFCC"/>
                </a:solidFill>
                <a:latin typeface="Calibri" panose="020F0502020204030204" pitchFamily="34" charset="0"/>
              </a:rPr>
              <a:t>heaven must receive</a:t>
            </a:r>
            <a:r>
              <a:rPr lang="en-US" sz="3200" dirty="0">
                <a:latin typeface="Calibri" panose="020F0502020204030204" pitchFamily="34" charset="0"/>
              </a:rPr>
              <a:t> until </a:t>
            </a:r>
            <a:r>
              <a:rPr lang="en-US" sz="3200" i="1" dirty="0">
                <a:latin typeface="Calibri" panose="020F0502020204030204" pitchFamily="34" charset="0"/>
              </a:rPr>
              <a:t>the</a:t>
            </a:r>
            <a:r>
              <a:rPr lang="en-US" sz="3200" dirty="0">
                <a:latin typeface="Calibri" panose="020F0502020204030204" pitchFamily="34" charset="0"/>
              </a:rPr>
              <a:t> period of </a:t>
            </a:r>
            <a:r>
              <a:rPr lang="en-US" sz="3200" b="1" u="sng" dirty="0">
                <a:solidFill>
                  <a:srgbClr val="FFFFCC"/>
                </a:solidFill>
                <a:latin typeface="Calibri" panose="020F0502020204030204" pitchFamily="34" charset="0"/>
              </a:rPr>
              <a:t>restoration of all things</a:t>
            </a:r>
            <a:r>
              <a:rPr lang="en-US" sz="3200" dirty="0">
                <a:latin typeface="Calibri" panose="020F0502020204030204" pitchFamily="34" charset="0"/>
              </a:rPr>
              <a:t> about which God spoke by the mouth of His holy </a:t>
            </a:r>
            <a:r>
              <a:rPr lang="en-US" sz="3200" b="1" u="sng" dirty="0">
                <a:solidFill>
                  <a:srgbClr val="FFFFCC"/>
                </a:solidFill>
                <a:latin typeface="Calibri" panose="020F0502020204030204" pitchFamily="34" charset="0"/>
              </a:rPr>
              <a:t>prophets</a:t>
            </a:r>
            <a:r>
              <a:rPr lang="en-US" sz="3200" dirty="0">
                <a:latin typeface="Calibri" panose="020F0502020204030204" pitchFamily="34" charset="0"/>
              </a:rPr>
              <a:t> from ancient time.”</a:t>
            </a:r>
            <a:endParaRPr lang="en-US" altLang="en-US" sz="3200" kern="0" dirty="0">
              <a:latin typeface="Calibri" panose="020F0502020204030204" pitchFamily="34" charset="0"/>
            </a:endParaRPr>
          </a:p>
        </p:txBody>
      </p:sp>
    </p:spTree>
    <p:extLst>
      <p:ext uri="{BB962C8B-B14F-4D97-AF65-F5344CB8AC3E}">
        <p14:creationId xmlns:p14="http://schemas.microsoft.com/office/powerpoint/2010/main" val="20788781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52400"/>
            <a:ext cx="8586952" cy="418576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1:6-7 (NASB)</a:t>
            </a:r>
          </a:p>
          <a:p>
            <a:pPr algn="just">
              <a:spcBef>
                <a:spcPts val="600"/>
              </a:spcBef>
              <a:spcAft>
                <a:spcPts val="600"/>
              </a:spcAft>
            </a:pPr>
            <a:r>
              <a:rPr lang="en-US" altLang="en-US" sz="3600" baseline="30000" dirty="0">
                <a:latin typeface="Calibri" panose="020F0502020204030204" pitchFamily="34" charset="0"/>
                <a:cs typeface="Calibri" panose="020F0502020204030204" pitchFamily="34" charset="0"/>
              </a:rPr>
              <a:t>6</a:t>
            </a:r>
            <a:r>
              <a:rPr lang="en-US" altLang="en-US" sz="3600" kern="0" dirty="0">
                <a:latin typeface="Calibri" panose="020F0502020204030204" pitchFamily="34" charset="0"/>
                <a:cs typeface="Calibri" panose="020F0502020204030204" pitchFamily="34" charset="0"/>
              </a:rPr>
              <a:t> “</a:t>
            </a:r>
            <a:r>
              <a:rPr lang="en-US" sz="3600" dirty="0">
                <a:latin typeface="Calibri" panose="020F0502020204030204" pitchFamily="34" charset="0"/>
                <a:cs typeface="Calibri" panose="020F0502020204030204" pitchFamily="34" charset="0"/>
              </a:rPr>
              <a:t>So when they had come together, they were asking Him, saying, ‘Lord, is it at this time You are </a:t>
            </a:r>
            <a:r>
              <a:rPr lang="en-US" sz="3600" b="1" u="sng" dirty="0">
                <a:solidFill>
                  <a:srgbClr val="FFFFCC"/>
                </a:solidFill>
                <a:latin typeface="Calibri" panose="020F0502020204030204" pitchFamily="34" charset="0"/>
                <a:cs typeface="Calibri" panose="020F0502020204030204" pitchFamily="34" charset="0"/>
              </a:rPr>
              <a:t>restoring the kingdom</a:t>
            </a:r>
            <a:r>
              <a:rPr lang="en-US" sz="3600" dirty="0">
                <a:latin typeface="Calibri" panose="020F0502020204030204" pitchFamily="34" charset="0"/>
                <a:cs typeface="Calibri" panose="020F0502020204030204" pitchFamily="34" charset="0"/>
              </a:rPr>
              <a:t> </a:t>
            </a:r>
            <a:r>
              <a:rPr lang="en-US" sz="3600" b="1" u="sng" dirty="0">
                <a:solidFill>
                  <a:srgbClr val="FFFFCC"/>
                </a:solidFill>
                <a:latin typeface="Calibri" panose="020F0502020204030204" pitchFamily="34" charset="0"/>
                <a:cs typeface="Calibri" panose="020F0502020204030204" pitchFamily="34" charset="0"/>
              </a:rPr>
              <a:t>to Israel</a:t>
            </a:r>
            <a:r>
              <a:rPr lang="en-US" sz="3600" dirty="0">
                <a:latin typeface="Calibri" panose="020F0502020204030204" pitchFamily="34" charset="0"/>
                <a:cs typeface="Calibri" panose="020F0502020204030204" pitchFamily="34" charset="0"/>
              </a:rPr>
              <a:t>?’ </a:t>
            </a:r>
            <a:r>
              <a:rPr lang="en-US" sz="3600" baseline="30000" dirty="0">
                <a:latin typeface="Calibri" panose="020F0502020204030204" pitchFamily="34" charset="0"/>
                <a:cs typeface="Calibri" panose="020F0502020204030204" pitchFamily="34" charset="0"/>
              </a:rPr>
              <a:t>7 </a:t>
            </a:r>
            <a:r>
              <a:rPr lang="en-US" sz="3600" dirty="0">
                <a:latin typeface="Calibri" panose="020F0502020204030204" pitchFamily="34" charset="0"/>
                <a:cs typeface="Calibri" panose="020F0502020204030204" pitchFamily="34" charset="0"/>
              </a:rPr>
              <a:t>He said to them, ‘It is not for you to know times or epochs which the Father has fixed by His own authority.’”</a:t>
            </a:r>
          </a:p>
        </p:txBody>
      </p:sp>
    </p:spTree>
    <p:extLst>
      <p:ext uri="{BB962C8B-B14F-4D97-AF65-F5344CB8AC3E}">
        <p14:creationId xmlns:p14="http://schemas.microsoft.com/office/powerpoint/2010/main" val="23846197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19100" y="228600"/>
            <a:ext cx="8305800" cy="685800"/>
          </a:xfrm>
        </p:spPr>
        <p:txBody>
          <a:bodyPr/>
          <a:lstStyle/>
          <a:p>
            <a:pPr algn="ctr" eaLnBrk="1" hangingPunct="1"/>
            <a:r>
              <a:rPr lang="en-US" sz="3600" dirty="0"/>
              <a:t>3. Was the kingdom re-offered in Acts? No!</a:t>
            </a:r>
            <a:endParaRPr lang="en-US" altLang="en-US" sz="3600" dirty="0"/>
          </a:p>
        </p:txBody>
      </p:sp>
      <p:sp>
        <p:nvSpPr>
          <p:cNvPr id="16387" name="Rectangle 3"/>
          <p:cNvSpPr>
            <a:spLocks noGrp="1" noChangeArrowheads="1"/>
          </p:cNvSpPr>
          <p:nvPr>
            <p:ph type="body" sz="half" idx="2"/>
          </p:nvPr>
        </p:nvSpPr>
        <p:spPr>
          <a:xfrm>
            <a:off x="152400" y="1143000"/>
            <a:ext cx="8839200" cy="5562600"/>
          </a:xfrm>
        </p:spPr>
        <p:txBody>
          <a:bodyPr/>
          <a:lstStyle/>
          <a:p>
            <a:pPr marL="461963" indent="-461963" eaLnBrk="1" hangingPunct="1">
              <a:spcBef>
                <a:spcPts val="0"/>
              </a:spcBef>
              <a:spcAft>
                <a:spcPts val="1800"/>
              </a:spcAft>
              <a:buSzPct val="100000"/>
              <a:buAutoNum type="alphaLcPeriod"/>
              <a:defRPr/>
            </a:pPr>
            <a:r>
              <a:rPr lang="en-US" sz="2800" dirty="0"/>
              <a:t>The king was absent (Acts 1:9-11)</a:t>
            </a:r>
          </a:p>
          <a:p>
            <a:pPr marL="461963" indent="-461963" eaLnBrk="1" hangingPunct="1">
              <a:spcBef>
                <a:spcPts val="0"/>
              </a:spcBef>
              <a:spcAft>
                <a:spcPts val="1800"/>
              </a:spcAft>
              <a:buSzPct val="100000"/>
              <a:buAutoNum type="alphaLcPeriod"/>
              <a:defRPr/>
            </a:pPr>
            <a:r>
              <a:rPr lang="en-US" sz="2800" dirty="0"/>
              <a:t>Irreversible language found in the Gospels (Matt. 12:31-32; 21:42; 22:7)</a:t>
            </a:r>
          </a:p>
          <a:p>
            <a:pPr marL="461963" indent="-461963" eaLnBrk="1" hangingPunct="1">
              <a:spcBef>
                <a:spcPts val="0"/>
              </a:spcBef>
              <a:spcAft>
                <a:spcPts val="1800"/>
              </a:spcAft>
              <a:buSzPct val="100000"/>
              <a:buAutoNum type="alphaLcPeriod"/>
              <a:defRPr/>
            </a:pPr>
            <a:r>
              <a:rPr lang="en-US" sz="2800" dirty="0"/>
              <a:t>A new age in the kingdom’s absence has already been disclosed (Luke 19:11-27; Matt. 13; 24‒25)</a:t>
            </a:r>
          </a:p>
          <a:p>
            <a:pPr marL="461963" indent="-461963" eaLnBrk="1" hangingPunct="1">
              <a:spcBef>
                <a:spcPts val="0"/>
              </a:spcBef>
              <a:spcAft>
                <a:spcPts val="1800"/>
              </a:spcAft>
              <a:buSzPct val="100000"/>
              <a:buAutoNum type="alphaLcPeriod"/>
              <a:defRPr/>
            </a:pPr>
            <a:r>
              <a:rPr lang="en-US" sz="2800" dirty="0"/>
              <a:t>“Kingdom” is mentioned 45x in Luke’s Gospel but only 8x in Acts</a:t>
            </a:r>
          </a:p>
          <a:p>
            <a:pPr marL="461963" indent="-461963" eaLnBrk="1" hangingPunct="1">
              <a:spcBef>
                <a:spcPts val="0"/>
              </a:spcBef>
              <a:spcAft>
                <a:spcPts val="1800"/>
              </a:spcAft>
              <a:buSzPct val="100000"/>
              <a:buFont typeface="Wingdings" pitchFamily="2" charset="2"/>
              <a:buAutoNum type="alphaLcPeriod"/>
              <a:defRPr/>
            </a:pPr>
            <a:r>
              <a:rPr lang="en-US" sz="2800" dirty="0"/>
              <a:t>Expression “repent for the kingdom of heaven is at hand” is absent from Acts</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8153400" y="5562600"/>
            <a:ext cx="900350" cy="1219200"/>
          </a:xfrm>
        </p:spPr>
      </p:pic>
    </p:spTree>
    <p:extLst>
      <p:ext uri="{BB962C8B-B14F-4D97-AF65-F5344CB8AC3E}">
        <p14:creationId xmlns:p14="http://schemas.microsoft.com/office/powerpoint/2010/main" val="10654934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sz="half" idx="2"/>
          </p:nvPr>
        </p:nvSpPr>
        <p:spPr>
          <a:xfrm>
            <a:off x="152400" y="1143000"/>
            <a:ext cx="9056914" cy="5029200"/>
          </a:xfrm>
        </p:spPr>
        <p:txBody>
          <a:bodyPr/>
          <a:lstStyle/>
          <a:p>
            <a:pPr marL="461963" indent="-461963" eaLnBrk="1" hangingPunct="1">
              <a:spcBef>
                <a:spcPts val="0"/>
              </a:spcBef>
              <a:spcAft>
                <a:spcPts val="1800"/>
              </a:spcAft>
              <a:buSzPct val="100000"/>
              <a:buFont typeface="+mj-lt"/>
              <a:buAutoNum type="alphaLcPeriod" startAt="6"/>
              <a:defRPr/>
            </a:pPr>
            <a:r>
              <a:rPr lang="en-US" sz="2800" dirty="0"/>
              <a:t>Co-mingling of kingdom truth with Church Age truth</a:t>
            </a:r>
          </a:p>
          <a:p>
            <a:pPr marL="461963" indent="-461963" eaLnBrk="1" hangingPunct="1">
              <a:spcBef>
                <a:spcPts val="0"/>
              </a:spcBef>
              <a:spcAft>
                <a:spcPts val="1800"/>
              </a:spcAft>
              <a:buSzPct val="100000"/>
              <a:buFont typeface="Wingdings" pitchFamily="2" charset="2"/>
              <a:buAutoNum type="alphaLcPeriod" startAt="6"/>
              <a:defRPr/>
            </a:pPr>
            <a:r>
              <a:rPr lang="en-US" sz="2800" dirty="0"/>
              <a:t>The timing of the kingdom has already been fixed by the Father’s authority (Acts 1:6-7)</a:t>
            </a:r>
          </a:p>
          <a:p>
            <a:pPr marL="461963" indent="-461963" eaLnBrk="1" hangingPunct="1">
              <a:spcBef>
                <a:spcPts val="0"/>
              </a:spcBef>
              <a:spcAft>
                <a:spcPts val="1800"/>
              </a:spcAft>
              <a:buSzPct val="100000"/>
              <a:buFont typeface="Wingdings" pitchFamily="2" charset="2"/>
              <a:buAutoNum type="alphaLcPeriod" startAt="6"/>
              <a:defRPr/>
            </a:pPr>
            <a:r>
              <a:rPr lang="en-US" sz="2800" dirty="0"/>
              <a:t>Peter was merely preaching the personal Gospel in Acts 2</a:t>
            </a:r>
          </a:p>
          <a:p>
            <a:pPr marL="461963" indent="-461963" eaLnBrk="1" hangingPunct="1">
              <a:spcBef>
                <a:spcPts val="0"/>
              </a:spcBef>
              <a:spcAft>
                <a:spcPts val="1800"/>
              </a:spcAft>
              <a:buSzPct val="100000"/>
              <a:buFont typeface="Wingdings" pitchFamily="2" charset="2"/>
              <a:buAutoNum type="alphaLcPeriod" startAt="6"/>
              <a:defRPr/>
            </a:pPr>
            <a:r>
              <a:rPr lang="en-US" sz="2800" dirty="0"/>
              <a:t>Acts 3:19-21 is laying out the condition by which the kingdom will ultimately come to the earth (Acts 3:19-21)</a:t>
            </a:r>
          </a:p>
          <a:p>
            <a:pPr marL="461963" indent="-461963" eaLnBrk="1" hangingPunct="1">
              <a:spcBef>
                <a:spcPts val="0"/>
              </a:spcBef>
              <a:spcAft>
                <a:spcPts val="1800"/>
              </a:spcAft>
              <a:buSzPct val="100000"/>
              <a:buFont typeface="Wingdings" pitchFamily="2" charset="2"/>
              <a:buAutoNum type="alphaLcPeriod" startAt="6"/>
              <a:defRPr/>
            </a:pPr>
            <a:r>
              <a:rPr lang="en-US" sz="2800" dirty="0"/>
              <a:t>The miracles in Acts authenticate the new age of the Church (Heb. 2:2-3) and not the ongoing offer of the kingdom</a:t>
            </a:r>
          </a:p>
          <a:p>
            <a:pPr marL="514350" indent="-514350" eaLnBrk="1" hangingPunct="1">
              <a:spcBef>
                <a:spcPts val="0"/>
              </a:spcBef>
              <a:spcAft>
                <a:spcPts val="2400"/>
              </a:spcAft>
              <a:buSzPct val="100000"/>
              <a:buAutoNum type="alphaLcPeriod" startAt="6"/>
              <a:defRPr/>
            </a:pPr>
            <a:endParaRPr lang="en-US" dirty="0"/>
          </a:p>
        </p:txBody>
      </p:sp>
      <p:sp>
        <p:nvSpPr>
          <p:cNvPr id="10" name="Rectangle 2"/>
          <p:cNvSpPr>
            <a:spLocks noGrp="1" noChangeArrowheads="1"/>
          </p:cNvSpPr>
          <p:nvPr>
            <p:ph type="title"/>
          </p:nvPr>
        </p:nvSpPr>
        <p:spPr>
          <a:xfrm>
            <a:off x="419100" y="228600"/>
            <a:ext cx="8305800" cy="685800"/>
          </a:xfrm>
        </p:spPr>
        <p:txBody>
          <a:bodyPr/>
          <a:lstStyle/>
          <a:p>
            <a:pPr algn="ctr" eaLnBrk="1" hangingPunct="1"/>
            <a:r>
              <a:rPr lang="en-US" sz="3600" dirty="0"/>
              <a:t>3. Was the kingdom re-offered in Acts? No!</a:t>
            </a:r>
            <a:endParaRPr lang="en-US" altLang="en-US" sz="3600" dirty="0"/>
          </a:p>
        </p:txBody>
      </p:sp>
      <p:pic>
        <p:nvPicPr>
          <p:cNvPr id="4"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8153400" y="5562600"/>
            <a:ext cx="900350" cy="1219200"/>
          </a:xfrm>
        </p:spPr>
      </p:pic>
    </p:spTree>
    <p:extLst>
      <p:ext uri="{BB962C8B-B14F-4D97-AF65-F5344CB8AC3E}">
        <p14:creationId xmlns:p14="http://schemas.microsoft.com/office/powerpoint/2010/main" val="35367834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19100" y="228600"/>
            <a:ext cx="8305800" cy="685800"/>
          </a:xfrm>
        </p:spPr>
        <p:txBody>
          <a:bodyPr/>
          <a:lstStyle/>
          <a:p>
            <a:pPr algn="ctr" eaLnBrk="1" hangingPunct="1"/>
            <a:r>
              <a:rPr lang="en-US" sz="3600" dirty="0"/>
              <a:t>3. Was the kingdom re-offered in Acts? No!</a:t>
            </a:r>
            <a:endParaRPr lang="en-US" altLang="en-US" sz="3600" dirty="0"/>
          </a:p>
        </p:txBody>
      </p:sp>
      <p:sp>
        <p:nvSpPr>
          <p:cNvPr id="16387" name="Rectangle 3"/>
          <p:cNvSpPr>
            <a:spLocks noGrp="1" noChangeArrowheads="1"/>
          </p:cNvSpPr>
          <p:nvPr>
            <p:ph type="body" sz="half" idx="2"/>
          </p:nvPr>
        </p:nvSpPr>
        <p:spPr>
          <a:xfrm>
            <a:off x="152400" y="1143000"/>
            <a:ext cx="8839200" cy="5562600"/>
          </a:xfrm>
        </p:spPr>
        <p:txBody>
          <a:bodyPr/>
          <a:lstStyle/>
          <a:p>
            <a:pPr marL="461963" indent="-461963" eaLnBrk="1" hangingPunct="1">
              <a:spcBef>
                <a:spcPts val="0"/>
              </a:spcBef>
              <a:spcAft>
                <a:spcPts val="1800"/>
              </a:spcAft>
              <a:buSzPct val="100000"/>
              <a:buAutoNum type="alphaLcPeriod"/>
              <a:defRPr/>
            </a:pPr>
            <a:r>
              <a:rPr lang="en-US" sz="2800" b="1" u="sng" dirty="0">
                <a:solidFill>
                  <a:srgbClr val="FFFFCC"/>
                </a:solidFill>
              </a:rPr>
              <a:t>The king was absent (Acts 1:9-11)</a:t>
            </a:r>
          </a:p>
          <a:p>
            <a:pPr marL="461963" indent="-461963" eaLnBrk="1" hangingPunct="1">
              <a:spcBef>
                <a:spcPts val="0"/>
              </a:spcBef>
              <a:spcAft>
                <a:spcPts val="1800"/>
              </a:spcAft>
              <a:buSzPct val="100000"/>
              <a:buAutoNum type="alphaLcPeriod"/>
              <a:defRPr/>
            </a:pPr>
            <a:r>
              <a:rPr lang="en-US" sz="2800" dirty="0"/>
              <a:t>Irreversible language found in the Gospels (Matt. 12:31-32; 21:42; 22:7)</a:t>
            </a:r>
          </a:p>
          <a:p>
            <a:pPr marL="461963" indent="-461963" eaLnBrk="1" hangingPunct="1">
              <a:spcBef>
                <a:spcPts val="0"/>
              </a:spcBef>
              <a:spcAft>
                <a:spcPts val="1800"/>
              </a:spcAft>
              <a:buSzPct val="100000"/>
              <a:buAutoNum type="alphaLcPeriod"/>
              <a:defRPr/>
            </a:pPr>
            <a:r>
              <a:rPr lang="en-US" sz="2800" dirty="0"/>
              <a:t>A new age in the kingdom’s absence has already been disclosed (Luke 19:11-27; Matt. 13; 24‒25)</a:t>
            </a:r>
          </a:p>
          <a:p>
            <a:pPr marL="461963" indent="-461963" eaLnBrk="1" hangingPunct="1">
              <a:spcBef>
                <a:spcPts val="0"/>
              </a:spcBef>
              <a:spcAft>
                <a:spcPts val="1800"/>
              </a:spcAft>
              <a:buSzPct val="100000"/>
              <a:buAutoNum type="alphaLcPeriod"/>
              <a:defRPr/>
            </a:pPr>
            <a:r>
              <a:rPr lang="en-US" sz="2800" dirty="0"/>
              <a:t>“Kingdom” is mentioned 45x in Luke’s Gospel but only 8x in Acts</a:t>
            </a:r>
          </a:p>
          <a:p>
            <a:pPr marL="461963" indent="-461963" eaLnBrk="1" hangingPunct="1">
              <a:spcBef>
                <a:spcPts val="0"/>
              </a:spcBef>
              <a:spcAft>
                <a:spcPts val="1800"/>
              </a:spcAft>
              <a:buSzPct val="100000"/>
              <a:buFont typeface="Wingdings" pitchFamily="2" charset="2"/>
              <a:buAutoNum type="alphaLcPeriod"/>
              <a:defRPr/>
            </a:pPr>
            <a:r>
              <a:rPr lang="en-US" sz="2800" dirty="0"/>
              <a:t>Expression “repent for the kingdom of heaven is at hand” is absent from Acts</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8153400" y="5562600"/>
            <a:ext cx="900350" cy="1219200"/>
          </a:xfrm>
        </p:spPr>
      </p:pic>
    </p:spTree>
    <p:extLst>
      <p:ext uri="{BB962C8B-B14F-4D97-AF65-F5344CB8AC3E}">
        <p14:creationId xmlns:p14="http://schemas.microsoft.com/office/powerpoint/2010/main" val="3884121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Isaiah 9:6-7 (NASB)</a:t>
            </a:r>
          </a:p>
          <a:p>
            <a:pPr marL="0" marR="0" algn="just">
              <a:spcBef>
                <a:spcPts val="0"/>
              </a:spcBef>
              <a:spcAft>
                <a:spcPts val="1000"/>
              </a:spcAft>
            </a:pPr>
            <a:r>
              <a:rPr lang="en-US" sz="3000" baseline="30000" dirty="0">
                <a:latin typeface="Calibri" panose="020F0502020204030204" pitchFamily="34" charset="0"/>
              </a:rPr>
              <a:t>6 </a:t>
            </a:r>
            <a:r>
              <a:rPr lang="en-US" sz="3000" b="1" u="sng" dirty="0">
                <a:solidFill>
                  <a:srgbClr val="FFFFCC"/>
                </a:solidFill>
                <a:effectLst>
                  <a:outerShdw blurRad="38100" dist="38100" dir="2700000" algn="tl">
                    <a:srgbClr val="000000"/>
                  </a:outerShdw>
                </a:effectLst>
                <a:latin typeface="Calibri" panose="020F0502020204030204" pitchFamily="34" charset="0"/>
                <a:cs typeface="+mn-cs"/>
              </a:rPr>
              <a:t>For a child will be born to us, a son will be given to us</a:t>
            </a:r>
            <a:r>
              <a:rPr lang="en-US" sz="3000" dirty="0">
                <a:solidFill>
                  <a:srgbClr val="FFFFCC"/>
                </a:solidFill>
                <a:effectLst>
                  <a:outerShdw blurRad="38100" dist="38100" dir="2700000" algn="tl">
                    <a:srgbClr val="000000"/>
                  </a:outerShdw>
                </a:effectLst>
                <a:latin typeface="Calibri" panose="020F0502020204030204" pitchFamily="34" charset="0"/>
                <a:cs typeface="+mn-cs"/>
              </a:rPr>
              <a:t>; </a:t>
            </a:r>
            <a:r>
              <a:rPr lang="en-US" sz="3000" b="1" u="sng" dirty="0">
                <a:solidFill>
                  <a:srgbClr val="FFFFCC"/>
                </a:solidFill>
                <a:effectLst>
                  <a:outerShdw blurRad="38100" dist="38100" dir="2700000" algn="tl">
                    <a:srgbClr val="000000"/>
                  </a:outerShdw>
                </a:effectLst>
                <a:latin typeface="Calibri" panose="020F0502020204030204" pitchFamily="34" charset="0"/>
                <a:cs typeface="+mn-cs"/>
              </a:rPr>
              <a:t>And the government will rest on His shoulders</a:t>
            </a:r>
            <a:r>
              <a:rPr lang="en-US" sz="3000" dirty="0">
                <a:solidFill>
                  <a:srgbClr val="FFFFCC"/>
                </a:solidFill>
                <a:effectLst>
                  <a:outerShdw blurRad="38100" dist="38100" dir="2700000" algn="tl">
                    <a:srgbClr val="000000"/>
                  </a:outerShdw>
                </a:effectLst>
                <a:latin typeface="Calibri" panose="020F0502020204030204" pitchFamily="34" charset="0"/>
                <a:cs typeface="+mn-cs"/>
              </a:rPr>
              <a:t>; </a:t>
            </a:r>
            <a:r>
              <a:rPr lang="en-US" sz="3000" dirty="0">
                <a:effectLst>
                  <a:outerShdw blurRad="38100" dist="38100" dir="2700000" algn="tl">
                    <a:srgbClr val="000000"/>
                  </a:outerShdw>
                </a:effectLst>
                <a:latin typeface="Calibri" panose="020F0502020204030204" pitchFamily="34" charset="0"/>
                <a:cs typeface="+mn-cs"/>
              </a:rPr>
              <a:t>And His name will be called Wonderful Counselor, Mighty God, Eternal Father, Prince of Peace.</a:t>
            </a:r>
            <a:r>
              <a:rPr lang="en-US" sz="3000" baseline="30000" dirty="0">
                <a:latin typeface="Calibri" panose="020F0502020204030204" pitchFamily="34" charset="0"/>
              </a:rPr>
              <a:t>7</a:t>
            </a:r>
            <a:r>
              <a:rPr lang="en-US" sz="3000" dirty="0">
                <a:effectLst>
                  <a:outerShdw blurRad="38100" dist="38100" dir="2700000" algn="tl">
                    <a:srgbClr val="000000"/>
                  </a:outerShdw>
                </a:effectLst>
                <a:latin typeface="Calibri" panose="020F0502020204030204" pitchFamily="34" charset="0"/>
                <a:cs typeface="+mn-cs"/>
              </a:rPr>
              <a:t> </a:t>
            </a:r>
            <a:r>
              <a:rPr lang="en-US" sz="3000" b="1" u="sng" dirty="0">
                <a:solidFill>
                  <a:srgbClr val="FFFFCC"/>
                </a:solidFill>
                <a:effectLst>
                  <a:outerShdw blurRad="38100" dist="38100" dir="2700000" algn="tl">
                    <a:srgbClr val="000000"/>
                  </a:outerShdw>
                </a:effectLst>
                <a:latin typeface="Calibri" panose="020F0502020204030204" pitchFamily="34" charset="0"/>
                <a:cs typeface="+mn-cs"/>
              </a:rPr>
              <a:t>There will be no end to the increase of His government or of peace, On the throne of David and over his kingdom, To establish it and to uphold it with justice and righteousness From then on and forevermore</a:t>
            </a:r>
            <a:r>
              <a:rPr lang="en-US" sz="3000" dirty="0">
                <a:solidFill>
                  <a:srgbClr val="FFFFCC"/>
                </a:solidFill>
                <a:effectLst>
                  <a:outerShdw blurRad="38100" dist="38100" dir="2700000" algn="tl">
                    <a:srgbClr val="000000"/>
                  </a:outerShdw>
                </a:effectLst>
                <a:latin typeface="Calibri" panose="020F0502020204030204" pitchFamily="34" charset="0"/>
                <a:cs typeface="+mn-cs"/>
              </a:rPr>
              <a:t>. </a:t>
            </a:r>
            <a:r>
              <a:rPr lang="en-US" sz="3000" dirty="0">
                <a:effectLst>
                  <a:outerShdw blurRad="38100" dist="38100" dir="2700000" algn="tl">
                    <a:srgbClr val="000000"/>
                  </a:outerShdw>
                </a:effectLst>
                <a:latin typeface="Calibri" panose="020F0502020204030204" pitchFamily="34" charset="0"/>
                <a:cs typeface="+mn-cs"/>
              </a:rPr>
              <a:t>The zeal of the Lord of hosts will accomplish this.</a:t>
            </a:r>
          </a:p>
        </p:txBody>
      </p:sp>
    </p:spTree>
    <p:extLst>
      <p:ext uri="{BB962C8B-B14F-4D97-AF65-F5344CB8AC3E}">
        <p14:creationId xmlns:p14="http://schemas.microsoft.com/office/powerpoint/2010/main" val="3111648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1143000"/>
          </a:xfrm>
        </p:spPr>
        <p:txBody>
          <a:bodyPr/>
          <a:lstStyle/>
          <a:p>
            <a:pPr>
              <a:defRPr/>
            </a:pPr>
            <a:r>
              <a:rPr lang="en-US" sz="3600" dirty="0">
                <a:solidFill>
                  <a:srgbClr val="00FFFF"/>
                </a:solidFill>
              </a:rPr>
              <a:t>Kingdom Study Outline</a:t>
            </a:r>
          </a:p>
        </p:txBody>
      </p:sp>
      <p:sp>
        <p:nvSpPr>
          <p:cNvPr id="12291" name="Content Placeholder 2"/>
          <p:cNvSpPr>
            <a:spLocks noGrp="1"/>
          </p:cNvSpPr>
          <p:nvPr>
            <p:ph idx="1"/>
          </p:nvPr>
        </p:nvSpPr>
        <p:spPr>
          <a:xfrm>
            <a:off x="2395558" y="1600200"/>
            <a:ext cx="6672241" cy="46482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877686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571500" y="152400"/>
            <a:ext cx="8001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sz="40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Luke 1:32-33 (NASB)</a:t>
            </a:r>
          </a:p>
          <a:p>
            <a:pPr marL="0" marR="0" algn="just">
              <a:spcBef>
                <a:spcPts val="0"/>
              </a:spcBef>
              <a:spcAft>
                <a:spcPts val="1000"/>
              </a:spcAft>
            </a:pPr>
            <a:r>
              <a:rPr lang="en-US" sz="3600" dirty="0">
                <a:latin typeface="Calibri" panose="020F0502020204030204" pitchFamily="34" charset="0"/>
                <a:cs typeface="Calibri" panose="020F0502020204030204" pitchFamily="34" charset="0"/>
              </a:rPr>
              <a:t>Most High; and the Lord God will give Him the throne of His father David; and He will reign over the house of Jacob forever, and His kingdom will have no end.</a:t>
            </a:r>
            <a:endParaRPr lang="en-US" sz="3600"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28651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5" name="Subtitle 3"/>
          <p:cNvSpPr txBox="1">
            <a:spLocks/>
          </p:cNvSpPr>
          <p:nvPr/>
        </p:nvSpPr>
        <p:spPr bwMode="auto">
          <a:xfrm>
            <a:off x="228600" y="152401"/>
            <a:ext cx="8686800" cy="64769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lvl="0" indent="0" algn="ctr" eaLnBrk="1" hangingPunct="1">
              <a:spcBef>
                <a:spcPct val="0"/>
              </a:spcBef>
              <a:spcAft>
                <a:spcPts val="1200"/>
              </a:spcAft>
              <a:buClrTx/>
              <a:buSzTx/>
              <a:buNone/>
            </a:pPr>
            <a:r>
              <a:rPr lang="en-US" altLang="en-US" sz="4000" b="1" dirty="0">
                <a:solidFill>
                  <a:schemeClr val="tx2"/>
                </a:solidFill>
                <a:effectLst>
                  <a:outerShdw blurRad="38100" dist="38100" dir="2700000" algn="tl">
                    <a:srgbClr val="000000">
                      <a:alpha val="43137"/>
                    </a:srgbClr>
                  </a:outerShdw>
                </a:effectLst>
                <a:ea typeface="+mj-ea"/>
                <a:cs typeface="Calibri" panose="020F0502020204030204" pitchFamily="34" charset="0"/>
              </a:rPr>
              <a:t>Deuteronomy 17:15 </a:t>
            </a:r>
          </a:p>
          <a:p>
            <a:pPr marL="0" lvl="0" indent="0" algn="just" eaLnBrk="1" hangingPunct="1">
              <a:spcBef>
                <a:spcPct val="0"/>
              </a:spcBef>
              <a:spcAft>
                <a:spcPts val="1200"/>
              </a:spcAft>
              <a:buClrTx/>
              <a:buSzTx/>
              <a:buNone/>
            </a:pPr>
            <a:r>
              <a:rPr lang="en-US" sz="3600" dirty="0">
                <a:solidFill>
                  <a:srgbClr val="FFFFFF"/>
                </a:solidFill>
                <a:effectLst/>
                <a:cs typeface="Arial" charset="0"/>
              </a:rPr>
              <a:t>“</a:t>
            </a:r>
            <a:r>
              <a:rPr lang="en-US" sz="3600" b="1" u="sng" dirty="0">
                <a:solidFill>
                  <a:srgbClr val="FFFFCC"/>
                </a:solidFill>
                <a:effectLst/>
                <a:cs typeface="Arial" charset="0"/>
              </a:rPr>
              <a:t>you shall surely set a king over you whom the </a:t>
            </a:r>
            <a:r>
              <a:rPr lang="en-US" sz="3600" b="1" u="sng" cap="small" dirty="0">
                <a:solidFill>
                  <a:srgbClr val="FFFFCC"/>
                </a:solidFill>
                <a:effectLst/>
                <a:cs typeface="Arial" charset="0"/>
              </a:rPr>
              <a:t>Lord</a:t>
            </a:r>
            <a:r>
              <a:rPr lang="en-US" sz="3600" b="1" u="sng" dirty="0">
                <a:solidFill>
                  <a:srgbClr val="FFFFCC"/>
                </a:solidFill>
                <a:effectLst/>
                <a:cs typeface="Arial" charset="0"/>
              </a:rPr>
              <a:t> your God chooses</a:t>
            </a:r>
            <a:r>
              <a:rPr lang="en-US" sz="3600" dirty="0">
                <a:solidFill>
                  <a:srgbClr val="FFFFFF"/>
                </a:solidFill>
                <a:effectLst/>
                <a:cs typeface="Arial" charset="0"/>
              </a:rPr>
              <a:t>, </a:t>
            </a:r>
            <a:r>
              <a:rPr lang="en-US" sz="3600" i="1" dirty="0">
                <a:solidFill>
                  <a:srgbClr val="FFFFFF"/>
                </a:solidFill>
                <a:effectLst/>
                <a:cs typeface="Arial" charset="0"/>
              </a:rPr>
              <a:t>one</a:t>
            </a:r>
            <a:r>
              <a:rPr lang="en-US" sz="3600" dirty="0">
                <a:solidFill>
                  <a:srgbClr val="FFFFFF"/>
                </a:solidFill>
                <a:effectLst/>
                <a:cs typeface="Arial" charset="0"/>
              </a:rPr>
              <a:t> from among your countrymen you shall set as king over yourselves; you may not put a foreigner over yourselves who is not your countryman.</a:t>
            </a:r>
            <a:r>
              <a:rPr lang="en-US" altLang="en-US" sz="3600" dirty="0">
                <a:solidFill>
                  <a:srgbClr val="FFFFFF"/>
                </a:solidFill>
                <a:effectLst/>
                <a:cs typeface="Arial" charset="0"/>
              </a:rPr>
              <a:t>”</a:t>
            </a:r>
          </a:p>
        </p:txBody>
      </p:sp>
      <p:pic>
        <p:nvPicPr>
          <p:cNvPr id="6"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6705600" y="3657600"/>
            <a:ext cx="2047875" cy="1371600"/>
          </a:xfrm>
          <a:prstGeom prst="rect">
            <a:avLst/>
          </a:prstGeom>
          <a:noFill/>
          <a:ln w="9525">
            <a:noFill/>
            <a:miter lim="800000"/>
            <a:headEnd/>
            <a:tailEnd/>
          </a:ln>
        </p:spPr>
      </p:pic>
    </p:spTree>
    <p:extLst>
      <p:ext uri="{BB962C8B-B14F-4D97-AF65-F5344CB8AC3E}">
        <p14:creationId xmlns:p14="http://schemas.microsoft.com/office/powerpoint/2010/main" val="8886644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63516"/>
            <a:ext cx="8744137" cy="480131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Acts 3:19-21 (NASB)</a:t>
            </a:r>
          </a:p>
          <a:p>
            <a:pPr algn="just">
              <a:spcBef>
                <a:spcPts val="600"/>
              </a:spcBef>
              <a:spcAft>
                <a:spcPts val="600"/>
              </a:spcAft>
            </a:pPr>
            <a:r>
              <a:rPr lang="en-US" altLang="en-US" sz="3100" kern="0" dirty="0">
                <a:latin typeface="Calibri" panose="020F0502020204030204" pitchFamily="34" charset="0"/>
              </a:rPr>
              <a:t>“</a:t>
            </a:r>
            <a:r>
              <a:rPr lang="en-US" sz="3200" dirty="0">
                <a:latin typeface="Calibri" panose="020F0502020204030204" pitchFamily="34" charset="0"/>
              </a:rPr>
              <a:t>Therefore repent and return, so that your sins may be wiped away, in order that times of refreshing may come from the presence of the Lord; </a:t>
            </a:r>
            <a:r>
              <a:rPr lang="en-US" sz="3200" baseline="30000" dirty="0">
                <a:latin typeface="Calibri" panose="020F0502020204030204" pitchFamily="34" charset="0"/>
              </a:rPr>
              <a:t>20 </a:t>
            </a:r>
            <a:r>
              <a:rPr lang="en-US" sz="3200" dirty="0">
                <a:latin typeface="Calibri" panose="020F0502020204030204" pitchFamily="34" charset="0"/>
              </a:rPr>
              <a:t>and that He may send </a:t>
            </a:r>
            <a:r>
              <a:rPr lang="en-US" sz="3200" b="1" u="sng" dirty="0">
                <a:solidFill>
                  <a:srgbClr val="FFFFCC"/>
                </a:solidFill>
                <a:latin typeface="Calibri" panose="020F0502020204030204" pitchFamily="34" charset="0"/>
              </a:rPr>
              <a:t>Jesus, the Christ</a:t>
            </a:r>
            <a:r>
              <a:rPr lang="en-US" sz="3200" dirty="0">
                <a:latin typeface="Calibri" panose="020F0502020204030204" pitchFamily="34" charset="0"/>
              </a:rPr>
              <a:t> appointed for you, </a:t>
            </a:r>
            <a:r>
              <a:rPr lang="en-US" sz="3200" baseline="30000" dirty="0">
                <a:latin typeface="Calibri" panose="020F0502020204030204" pitchFamily="34" charset="0"/>
              </a:rPr>
              <a:t>21 </a:t>
            </a:r>
            <a:r>
              <a:rPr lang="en-US" sz="3200" dirty="0">
                <a:latin typeface="Calibri" panose="020F0502020204030204" pitchFamily="34" charset="0"/>
              </a:rPr>
              <a:t>whom </a:t>
            </a:r>
            <a:r>
              <a:rPr lang="en-US" sz="3200" b="1" u="sng" dirty="0">
                <a:solidFill>
                  <a:srgbClr val="FFFFCC"/>
                </a:solidFill>
                <a:latin typeface="Calibri" panose="020F0502020204030204" pitchFamily="34" charset="0"/>
              </a:rPr>
              <a:t>heaven must receive</a:t>
            </a:r>
            <a:r>
              <a:rPr lang="en-US" sz="3200" dirty="0">
                <a:latin typeface="Calibri" panose="020F0502020204030204" pitchFamily="34" charset="0"/>
              </a:rPr>
              <a:t> until </a:t>
            </a:r>
            <a:r>
              <a:rPr lang="en-US" sz="3200" i="1" dirty="0">
                <a:latin typeface="Calibri" panose="020F0502020204030204" pitchFamily="34" charset="0"/>
              </a:rPr>
              <a:t>the</a:t>
            </a:r>
            <a:r>
              <a:rPr lang="en-US" sz="3200" dirty="0">
                <a:latin typeface="Calibri" panose="020F0502020204030204" pitchFamily="34" charset="0"/>
              </a:rPr>
              <a:t> period of restoration of all things about which God spoke by the mouth of His holy prophets from ancient time.</a:t>
            </a:r>
            <a:r>
              <a:rPr lang="en-US" sz="3100" dirty="0">
                <a:latin typeface="Calibri" panose="020F0502020204030204" pitchFamily="34" charset="0"/>
              </a:rPr>
              <a:t>”</a:t>
            </a:r>
            <a:endParaRPr lang="en-US" altLang="en-US" sz="3100" kern="0" dirty="0">
              <a:latin typeface="Calibri" panose="020F0502020204030204" pitchFamily="34" charset="0"/>
            </a:endParaRPr>
          </a:p>
        </p:txBody>
      </p:sp>
    </p:spTree>
    <p:extLst>
      <p:ext uri="{BB962C8B-B14F-4D97-AF65-F5344CB8AC3E}">
        <p14:creationId xmlns:p14="http://schemas.microsoft.com/office/powerpoint/2010/main" val="404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19100" y="228600"/>
            <a:ext cx="8305800" cy="685800"/>
          </a:xfrm>
        </p:spPr>
        <p:txBody>
          <a:bodyPr/>
          <a:lstStyle/>
          <a:p>
            <a:pPr algn="ctr" eaLnBrk="1" hangingPunct="1"/>
            <a:r>
              <a:rPr lang="en-US" sz="3600" dirty="0"/>
              <a:t>3. Was the kingdom re-offered in Acts? No!</a:t>
            </a:r>
            <a:endParaRPr lang="en-US" altLang="en-US" sz="3600" dirty="0"/>
          </a:p>
        </p:txBody>
      </p:sp>
      <p:sp>
        <p:nvSpPr>
          <p:cNvPr id="16387" name="Rectangle 3"/>
          <p:cNvSpPr>
            <a:spLocks noGrp="1" noChangeArrowheads="1"/>
          </p:cNvSpPr>
          <p:nvPr>
            <p:ph type="body" sz="half" idx="2"/>
          </p:nvPr>
        </p:nvSpPr>
        <p:spPr>
          <a:xfrm>
            <a:off x="152400" y="1143000"/>
            <a:ext cx="8839200" cy="5562600"/>
          </a:xfrm>
        </p:spPr>
        <p:txBody>
          <a:bodyPr/>
          <a:lstStyle/>
          <a:p>
            <a:pPr marL="461963" indent="-461963" eaLnBrk="1" hangingPunct="1">
              <a:spcBef>
                <a:spcPts val="0"/>
              </a:spcBef>
              <a:spcAft>
                <a:spcPts val="1800"/>
              </a:spcAft>
              <a:buSzPct val="100000"/>
              <a:buAutoNum type="alphaLcPeriod"/>
              <a:defRPr/>
            </a:pPr>
            <a:r>
              <a:rPr lang="en-US" sz="2800" dirty="0"/>
              <a:t>The king was absent (Acts 1:9-11)</a:t>
            </a:r>
          </a:p>
          <a:p>
            <a:pPr marL="461963" indent="-461963" eaLnBrk="1" hangingPunct="1">
              <a:spcBef>
                <a:spcPts val="0"/>
              </a:spcBef>
              <a:spcAft>
                <a:spcPts val="1800"/>
              </a:spcAft>
              <a:buSzPct val="100000"/>
              <a:buAutoNum type="alphaLcPeriod"/>
              <a:defRPr/>
            </a:pPr>
            <a:r>
              <a:rPr lang="en-US" sz="2800" b="1" u="sng" dirty="0">
                <a:solidFill>
                  <a:srgbClr val="FFFFCC"/>
                </a:solidFill>
              </a:rPr>
              <a:t>Irreversible language found in the Gospels (Matt. 12:31-32; 21:42; 22:7)</a:t>
            </a:r>
          </a:p>
          <a:p>
            <a:pPr marL="461963" indent="-461963" eaLnBrk="1" hangingPunct="1">
              <a:spcBef>
                <a:spcPts val="0"/>
              </a:spcBef>
              <a:spcAft>
                <a:spcPts val="1800"/>
              </a:spcAft>
              <a:buSzPct val="100000"/>
              <a:buAutoNum type="alphaLcPeriod"/>
              <a:defRPr/>
            </a:pPr>
            <a:r>
              <a:rPr lang="en-US" sz="2800" dirty="0"/>
              <a:t>A new age in the kingdom’s absence has already been disclosed (Luke 19:11-27; Matt. 13; 24‒25)</a:t>
            </a:r>
          </a:p>
          <a:p>
            <a:pPr marL="461963" indent="-461963" eaLnBrk="1" hangingPunct="1">
              <a:spcBef>
                <a:spcPts val="0"/>
              </a:spcBef>
              <a:spcAft>
                <a:spcPts val="1800"/>
              </a:spcAft>
              <a:buSzPct val="100000"/>
              <a:buAutoNum type="alphaLcPeriod"/>
              <a:defRPr/>
            </a:pPr>
            <a:r>
              <a:rPr lang="en-US" sz="2800" dirty="0"/>
              <a:t>“Kingdom” is mentioned 45x in Luke’s Gospel but only 8x in Acts</a:t>
            </a:r>
          </a:p>
          <a:p>
            <a:pPr marL="461963" indent="-461963" eaLnBrk="1" hangingPunct="1">
              <a:spcBef>
                <a:spcPts val="0"/>
              </a:spcBef>
              <a:spcAft>
                <a:spcPts val="1800"/>
              </a:spcAft>
              <a:buSzPct val="100000"/>
              <a:buFont typeface="Wingdings" pitchFamily="2" charset="2"/>
              <a:buAutoNum type="alphaLcPeriod"/>
              <a:defRPr/>
            </a:pPr>
            <a:r>
              <a:rPr lang="en-US" sz="2800" dirty="0"/>
              <a:t>Expression “repent for the kingdom of heaven is at hand” is absent from Acts</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8153400" y="5562600"/>
            <a:ext cx="900350" cy="1219200"/>
          </a:xfrm>
        </p:spPr>
      </p:pic>
    </p:spTree>
    <p:extLst>
      <p:ext uri="{BB962C8B-B14F-4D97-AF65-F5344CB8AC3E}">
        <p14:creationId xmlns:p14="http://schemas.microsoft.com/office/powerpoint/2010/main" val="8100232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457200" y="152400"/>
            <a:ext cx="82296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sz="40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21:43 (NASB)</a:t>
            </a:r>
          </a:p>
          <a:p>
            <a:pPr marL="0" marR="0" algn="just">
              <a:spcBef>
                <a:spcPts val="0"/>
              </a:spcBef>
              <a:spcAft>
                <a:spcPts val="1000"/>
              </a:spcAft>
            </a:pPr>
            <a:r>
              <a:rPr lang="en-US" sz="3600" baseline="30000" dirty="0">
                <a:latin typeface="Calibri" panose="020F0502020204030204" pitchFamily="34" charset="0"/>
                <a:cs typeface="Calibri" panose="020F0502020204030204" pitchFamily="34" charset="0"/>
              </a:rPr>
              <a:t>  </a:t>
            </a:r>
            <a:r>
              <a:rPr lang="en-US" sz="3600" dirty="0">
                <a:latin typeface="Calibri" panose="020F0502020204030204" pitchFamily="34" charset="0"/>
                <a:cs typeface="Calibri" panose="020F0502020204030204" pitchFamily="34" charset="0"/>
              </a:rPr>
              <a:t>“Therefore I say to you, </a:t>
            </a:r>
            <a:r>
              <a:rPr lang="en-US" sz="3600" b="1" u="sng" dirty="0">
                <a:solidFill>
                  <a:srgbClr val="FFFFCC"/>
                </a:solidFill>
                <a:latin typeface="Calibri" panose="020F0502020204030204" pitchFamily="34" charset="0"/>
                <a:cs typeface="Calibri" panose="020F0502020204030204" pitchFamily="34" charset="0"/>
              </a:rPr>
              <a:t>the kingdom of God will be taken away from you</a:t>
            </a:r>
            <a:r>
              <a:rPr lang="en-US" sz="3600" dirty="0">
                <a:latin typeface="Calibri" panose="020F0502020204030204" pitchFamily="34" charset="0"/>
                <a:cs typeface="Calibri" panose="020F0502020204030204" pitchFamily="34" charset="0"/>
              </a:rPr>
              <a:t> and given to a people, producing the fruit of it.”</a:t>
            </a:r>
            <a:endParaRPr lang="en-US" sz="3600"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622241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19100" y="228600"/>
            <a:ext cx="8305800" cy="685800"/>
          </a:xfrm>
        </p:spPr>
        <p:txBody>
          <a:bodyPr/>
          <a:lstStyle/>
          <a:p>
            <a:pPr algn="ctr" eaLnBrk="1" hangingPunct="1"/>
            <a:r>
              <a:rPr lang="en-US" sz="3600" dirty="0"/>
              <a:t>3. Was the kingdom re-offered in Acts? No!</a:t>
            </a:r>
            <a:endParaRPr lang="en-US" altLang="en-US" sz="3600" dirty="0"/>
          </a:p>
        </p:txBody>
      </p:sp>
      <p:sp>
        <p:nvSpPr>
          <p:cNvPr id="16387" name="Rectangle 3"/>
          <p:cNvSpPr>
            <a:spLocks noGrp="1" noChangeArrowheads="1"/>
          </p:cNvSpPr>
          <p:nvPr>
            <p:ph type="body" sz="half" idx="2"/>
          </p:nvPr>
        </p:nvSpPr>
        <p:spPr>
          <a:xfrm>
            <a:off x="152400" y="1143000"/>
            <a:ext cx="8839200" cy="5562600"/>
          </a:xfrm>
        </p:spPr>
        <p:txBody>
          <a:bodyPr/>
          <a:lstStyle/>
          <a:p>
            <a:pPr marL="461963" indent="-461963" eaLnBrk="1" hangingPunct="1">
              <a:spcBef>
                <a:spcPts val="0"/>
              </a:spcBef>
              <a:spcAft>
                <a:spcPts val="1800"/>
              </a:spcAft>
              <a:buSzPct val="100000"/>
              <a:buAutoNum type="alphaLcPeriod"/>
              <a:defRPr/>
            </a:pPr>
            <a:r>
              <a:rPr lang="en-US" sz="2800" dirty="0"/>
              <a:t>The king was absent (Acts 1:9-11)</a:t>
            </a:r>
          </a:p>
          <a:p>
            <a:pPr marL="461963" indent="-461963" eaLnBrk="1" hangingPunct="1">
              <a:spcBef>
                <a:spcPts val="0"/>
              </a:spcBef>
              <a:spcAft>
                <a:spcPts val="1800"/>
              </a:spcAft>
              <a:buSzPct val="100000"/>
              <a:buAutoNum type="alphaLcPeriod"/>
              <a:defRPr/>
            </a:pPr>
            <a:r>
              <a:rPr lang="en-US" sz="2800" dirty="0"/>
              <a:t>Irreversible language found in the Gospels (Matt. 12:31-32; 21:42; 22:7)</a:t>
            </a:r>
          </a:p>
          <a:p>
            <a:pPr marL="461963" indent="-461963" eaLnBrk="1" hangingPunct="1">
              <a:spcBef>
                <a:spcPts val="0"/>
              </a:spcBef>
              <a:spcAft>
                <a:spcPts val="1800"/>
              </a:spcAft>
              <a:buSzPct val="100000"/>
              <a:buAutoNum type="alphaLcPeriod"/>
              <a:defRPr/>
            </a:pPr>
            <a:r>
              <a:rPr lang="en-US" sz="2800" b="1" u="sng" dirty="0">
                <a:solidFill>
                  <a:srgbClr val="FFFFCC"/>
                </a:solidFill>
              </a:rPr>
              <a:t>A new age in the kingdom’s absence has already been disclosed (Luke 19:11-27; Matt. 13; 24‒25)</a:t>
            </a:r>
          </a:p>
          <a:p>
            <a:pPr marL="461963" indent="-461963" eaLnBrk="1" hangingPunct="1">
              <a:spcBef>
                <a:spcPts val="0"/>
              </a:spcBef>
              <a:spcAft>
                <a:spcPts val="1800"/>
              </a:spcAft>
              <a:buSzPct val="100000"/>
              <a:buAutoNum type="alphaLcPeriod"/>
              <a:defRPr/>
            </a:pPr>
            <a:r>
              <a:rPr lang="en-US" sz="2800" dirty="0"/>
              <a:t>“Kingdom” is mentioned 45x in Luke’s Gospel but only 8x in Acts</a:t>
            </a:r>
          </a:p>
          <a:p>
            <a:pPr marL="461963" indent="-461963" eaLnBrk="1" hangingPunct="1">
              <a:spcBef>
                <a:spcPts val="0"/>
              </a:spcBef>
              <a:spcAft>
                <a:spcPts val="1800"/>
              </a:spcAft>
              <a:buSzPct val="100000"/>
              <a:buFont typeface="Wingdings" pitchFamily="2" charset="2"/>
              <a:buAutoNum type="alphaLcPeriod"/>
              <a:defRPr/>
            </a:pPr>
            <a:r>
              <a:rPr lang="en-US" sz="2800" dirty="0"/>
              <a:t>Expression “repent for the kingdom of heaven is at hand” is absent from Acts</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8153400" y="5562600"/>
            <a:ext cx="900350" cy="1219200"/>
          </a:xfrm>
        </p:spPr>
      </p:pic>
    </p:spTree>
    <p:extLst>
      <p:ext uri="{BB962C8B-B14F-4D97-AF65-F5344CB8AC3E}">
        <p14:creationId xmlns:p14="http://schemas.microsoft.com/office/powerpoint/2010/main" val="28118740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4387" name="Group 3"/>
          <p:cNvGraphicFramePr>
            <a:graphicFrameLocks noGrp="1"/>
          </p:cNvGraphicFramePr>
          <p:nvPr>
            <p:ph type="tbl" idx="1"/>
            <p:extLst>
              <p:ext uri="{D42A27DB-BD31-4B8C-83A1-F6EECF244321}">
                <p14:modId xmlns:p14="http://schemas.microsoft.com/office/powerpoint/2010/main" val="1985856983"/>
              </p:ext>
            </p:extLst>
          </p:nvPr>
        </p:nvGraphicFramePr>
        <p:xfrm>
          <a:off x="152400" y="525560"/>
          <a:ext cx="8839200" cy="5821923"/>
        </p:xfrm>
        <a:graphic>
          <a:graphicData uri="http://schemas.openxmlformats.org/drawingml/2006/table">
            <a:tbl>
              <a:tblPr>
                <a:tableStyleId>{D7AC3CCA-C797-4891-BE02-D94E43425B78}</a:tableStyleId>
              </a:tblPr>
              <a:tblGrid>
                <a:gridCol w="2946400">
                  <a:extLst>
                    <a:ext uri="{9D8B030D-6E8A-4147-A177-3AD203B41FA5}">
                      <a16:colId xmlns:a16="http://schemas.microsoft.com/office/drawing/2014/main" val="20000"/>
                    </a:ext>
                  </a:extLst>
                </a:gridCol>
                <a:gridCol w="2946400">
                  <a:extLst>
                    <a:ext uri="{9D8B030D-6E8A-4147-A177-3AD203B41FA5}">
                      <a16:colId xmlns:a16="http://schemas.microsoft.com/office/drawing/2014/main" val="20001"/>
                    </a:ext>
                  </a:extLst>
                </a:gridCol>
                <a:gridCol w="2946400">
                  <a:extLst>
                    <a:ext uri="{9D8B030D-6E8A-4147-A177-3AD203B41FA5}">
                      <a16:colId xmlns:a16="http://schemas.microsoft.com/office/drawing/2014/main" val="20002"/>
                    </a:ext>
                  </a:extLst>
                </a:gridCol>
              </a:tblGrid>
              <a:tr h="686003">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4000" b="1" dirty="0">
                          <a:solidFill>
                            <a:srgbClr val="FFFF99"/>
                          </a:solidFill>
                          <a:latin typeface="Calibri" panose="020F0502020204030204" pitchFamily="34" charset="0"/>
                          <a:cs typeface="Calibri" panose="020F0502020204030204" pitchFamily="34" charset="0"/>
                        </a:rPr>
                        <a:t>Matt 24 / Rev 6 Parallels</a:t>
                      </a:r>
                      <a:endParaRPr kumimoji="0" lang="en-US" sz="4000" b="1" i="0" u="none" strike="noStrike" cap="none" normalizeH="0" baseline="0" dirty="0">
                        <a:ln>
                          <a:noFill/>
                        </a:ln>
                        <a:solidFill>
                          <a:srgbClr val="FFFF99"/>
                        </a:solidFill>
                        <a:effectLst/>
                        <a:latin typeface="Calibri" panose="020F0502020204030204" pitchFamily="34" charset="0"/>
                        <a:cs typeface="Calibri" panose="020F0502020204030204" pitchFamily="34" charset="0"/>
                      </a:endParaRPr>
                    </a:p>
                  </a:txBody>
                  <a:tcPr marT="45723" marB="45723" anchor="ctr" horzOverflow="overflow">
                    <a:solidFill>
                      <a:srgbClr val="00B0F0"/>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3200" b="0" i="0" u="none" strike="noStrike" cap="none" normalizeH="0" baseline="0" dirty="0">
                        <a:ln>
                          <a:noFill/>
                        </a:ln>
                        <a:solidFill>
                          <a:schemeClr val="tx1"/>
                        </a:solidFill>
                        <a:effectLst/>
                        <a:latin typeface="+mj-lt"/>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3200" b="0" i="0" u="none" strike="noStrike" cap="none" normalizeH="0" baseline="0" dirty="0">
                        <a:ln>
                          <a:noFill/>
                        </a:ln>
                        <a:solidFill>
                          <a:schemeClr val="tx1"/>
                        </a:solidFill>
                        <a:effectLst/>
                        <a:latin typeface="+mj-lt"/>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94813881"/>
                  </a:ext>
                </a:extLst>
              </a:tr>
              <a:tr h="1036639">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effectLst/>
                          <a:latin typeface="Calibri" panose="020F0502020204030204" pitchFamily="34" charset="0"/>
                          <a:cs typeface="Calibri" panose="020F0502020204030204" pitchFamily="34" charset="0"/>
                        </a:rPr>
                        <a:t>Prediction</a:t>
                      </a:r>
                      <a:endParaRPr kumimoji="0" lang="en-US" sz="32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Birth pangs (Matt 24)</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Seal judgments (Rev 6)</a:t>
                      </a:r>
                      <a:endParaRPr kumimoji="0" lang="en-US" sz="32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marT="45723" marB="45723" anchor="ctr" horzOverflow="overflow"/>
                </a:tc>
                <a:extLst>
                  <a:ext uri="{0D108BD9-81ED-4DB2-BD59-A6C34878D82A}">
                    <a16:rowId xmlns:a16="http://schemas.microsoft.com/office/drawing/2014/main" val="10000"/>
                  </a:ext>
                </a:extLst>
              </a:tr>
              <a:tr h="579153">
                <a:tc>
                  <a:txBody>
                    <a:bodyPr/>
                    <a:lstStyle/>
                    <a:p>
                      <a:pPr marL="2270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False Christ</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24:5</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6:2</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extLst>
                  <a:ext uri="{0D108BD9-81ED-4DB2-BD59-A6C34878D82A}">
                    <a16:rowId xmlns:a16="http://schemas.microsoft.com/office/drawing/2014/main" val="10001"/>
                  </a:ext>
                </a:extLst>
              </a:tr>
              <a:tr h="579153">
                <a:tc>
                  <a:txBody>
                    <a:bodyPr/>
                    <a:lstStyle/>
                    <a:p>
                      <a:pPr marL="2270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War</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24:6</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6:3-4</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extLst>
                  <a:ext uri="{0D108BD9-81ED-4DB2-BD59-A6C34878D82A}">
                    <a16:rowId xmlns:a16="http://schemas.microsoft.com/office/drawing/2014/main" val="10002"/>
                  </a:ext>
                </a:extLst>
              </a:tr>
              <a:tr h="579153">
                <a:tc>
                  <a:txBody>
                    <a:bodyPr/>
                    <a:lstStyle/>
                    <a:p>
                      <a:pPr marL="2270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Famine</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24:7</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6:5-6</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extLst>
                  <a:ext uri="{0D108BD9-81ED-4DB2-BD59-A6C34878D82A}">
                    <a16:rowId xmlns:a16="http://schemas.microsoft.com/office/drawing/2014/main" val="10003"/>
                  </a:ext>
                </a:extLst>
              </a:tr>
              <a:tr h="579153">
                <a:tc>
                  <a:txBody>
                    <a:bodyPr/>
                    <a:lstStyle/>
                    <a:p>
                      <a:pPr marL="2270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Death</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24:6-7</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6:7-8</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extLst>
                  <a:ext uri="{0D108BD9-81ED-4DB2-BD59-A6C34878D82A}">
                    <a16:rowId xmlns:a16="http://schemas.microsoft.com/office/drawing/2014/main" val="10004"/>
                  </a:ext>
                </a:extLst>
              </a:tr>
              <a:tr h="579153">
                <a:tc>
                  <a:txBody>
                    <a:bodyPr/>
                    <a:lstStyle/>
                    <a:p>
                      <a:pPr marL="2270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Martyrs</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24:9-13</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6:9-11</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extLst>
                  <a:ext uri="{0D108BD9-81ED-4DB2-BD59-A6C34878D82A}">
                    <a16:rowId xmlns:a16="http://schemas.microsoft.com/office/drawing/2014/main" val="10005"/>
                  </a:ext>
                </a:extLst>
              </a:tr>
              <a:tr h="579153">
                <a:tc>
                  <a:txBody>
                    <a:bodyPr/>
                    <a:lstStyle/>
                    <a:p>
                      <a:pPr marL="2270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Earthquakes</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a:ln>
                            <a:noFill/>
                          </a:ln>
                          <a:effectLst/>
                          <a:latin typeface="Calibri" panose="020F0502020204030204" pitchFamily="34" charset="0"/>
                          <a:cs typeface="Calibri" panose="020F0502020204030204" pitchFamily="34" charset="0"/>
                        </a:rPr>
                        <a:t>24:7</a:t>
                      </a:r>
                      <a:endParaRPr kumimoji="0" lang="en-US" sz="32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6:12-17</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extLst>
                  <a:ext uri="{0D108BD9-81ED-4DB2-BD59-A6C34878D82A}">
                    <a16:rowId xmlns:a16="http://schemas.microsoft.com/office/drawing/2014/main" val="10006"/>
                  </a:ext>
                </a:extLst>
              </a:tr>
              <a:tr h="579153">
                <a:tc>
                  <a:txBody>
                    <a:bodyPr/>
                    <a:lstStyle/>
                    <a:p>
                      <a:pPr marL="2270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Evangelism</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a:ln>
                            <a:noFill/>
                          </a:ln>
                          <a:effectLst/>
                          <a:latin typeface="Calibri" panose="020F0502020204030204" pitchFamily="34" charset="0"/>
                          <a:cs typeface="Calibri" panose="020F0502020204030204" pitchFamily="34" charset="0"/>
                        </a:rPr>
                        <a:t>24:14</a:t>
                      </a:r>
                      <a:endParaRPr kumimoji="0" lang="en-US" sz="32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7:1-9</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5781903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19100" y="228600"/>
            <a:ext cx="8305800" cy="685800"/>
          </a:xfrm>
        </p:spPr>
        <p:txBody>
          <a:bodyPr/>
          <a:lstStyle/>
          <a:p>
            <a:pPr algn="ctr" eaLnBrk="1" hangingPunct="1"/>
            <a:r>
              <a:rPr lang="en-US" sz="3600" dirty="0"/>
              <a:t>3. Was the kingdom re-offered in Acts? No!</a:t>
            </a:r>
            <a:endParaRPr lang="en-US" altLang="en-US" sz="3600" dirty="0"/>
          </a:p>
        </p:txBody>
      </p:sp>
      <p:sp>
        <p:nvSpPr>
          <p:cNvPr id="16387" name="Rectangle 3"/>
          <p:cNvSpPr>
            <a:spLocks noGrp="1" noChangeArrowheads="1"/>
          </p:cNvSpPr>
          <p:nvPr>
            <p:ph type="body" sz="half" idx="2"/>
          </p:nvPr>
        </p:nvSpPr>
        <p:spPr>
          <a:xfrm>
            <a:off x="152400" y="1143000"/>
            <a:ext cx="8839200" cy="5562600"/>
          </a:xfrm>
        </p:spPr>
        <p:txBody>
          <a:bodyPr/>
          <a:lstStyle/>
          <a:p>
            <a:pPr marL="461963" indent="-461963" eaLnBrk="1" hangingPunct="1">
              <a:spcBef>
                <a:spcPts val="0"/>
              </a:spcBef>
              <a:spcAft>
                <a:spcPts val="1800"/>
              </a:spcAft>
              <a:buSzPct val="100000"/>
              <a:buAutoNum type="alphaLcPeriod"/>
              <a:defRPr/>
            </a:pPr>
            <a:r>
              <a:rPr lang="en-US" sz="2800" dirty="0"/>
              <a:t>The king was absent (Acts 1:9-11)</a:t>
            </a:r>
          </a:p>
          <a:p>
            <a:pPr marL="461963" indent="-461963" eaLnBrk="1" hangingPunct="1">
              <a:spcBef>
                <a:spcPts val="0"/>
              </a:spcBef>
              <a:spcAft>
                <a:spcPts val="1800"/>
              </a:spcAft>
              <a:buSzPct val="100000"/>
              <a:buAutoNum type="alphaLcPeriod"/>
              <a:defRPr/>
            </a:pPr>
            <a:r>
              <a:rPr lang="en-US" sz="2800" dirty="0"/>
              <a:t>Irreversible language found in the Gospels (Matt. 12:31-32; 21:42; 22:7)</a:t>
            </a:r>
          </a:p>
          <a:p>
            <a:pPr marL="461963" indent="-461963" eaLnBrk="1" hangingPunct="1">
              <a:spcBef>
                <a:spcPts val="0"/>
              </a:spcBef>
              <a:spcAft>
                <a:spcPts val="1800"/>
              </a:spcAft>
              <a:buSzPct val="100000"/>
              <a:buAutoNum type="alphaLcPeriod"/>
              <a:defRPr/>
            </a:pPr>
            <a:r>
              <a:rPr lang="en-US" sz="2800" dirty="0"/>
              <a:t>A new age in the kingdom’s absence has already been disclosed (Luke 19:11-27; Matt. 13; 24‒25)</a:t>
            </a:r>
          </a:p>
          <a:p>
            <a:pPr marL="461963" indent="-461963" eaLnBrk="1" hangingPunct="1">
              <a:spcBef>
                <a:spcPts val="0"/>
              </a:spcBef>
              <a:spcAft>
                <a:spcPts val="1800"/>
              </a:spcAft>
              <a:buSzPct val="100000"/>
              <a:buAutoNum type="alphaLcPeriod"/>
              <a:defRPr/>
            </a:pPr>
            <a:r>
              <a:rPr lang="en-US" sz="2800" b="1" u="sng" dirty="0">
                <a:solidFill>
                  <a:srgbClr val="FFFFCC"/>
                </a:solidFill>
              </a:rPr>
              <a:t>“Kingdom” is mentioned 45x in Luke’s Gospel but only 8x in Acts</a:t>
            </a:r>
          </a:p>
          <a:p>
            <a:pPr marL="461963" indent="-461963" eaLnBrk="1" hangingPunct="1">
              <a:spcBef>
                <a:spcPts val="0"/>
              </a:spcBef>
              <a:spcAft>
                <a:spcPts val="1800"/>
              </a:spcAft>
              <a:buSzPct val="100000"/>
              <a:buFont typeface="Wingdings" pitchFamily="2" charset="2"/>
              <a:buAutoNum type="alphaLcPeriod"/>
              <a:defRPr/>
            </a:pPr>
            <a:r>
              <a:rPr lang="en-US" sz="2800" dirty="0"/>
              <a:t>Expression “repent for the kingdom of heaven is at hand” is absent from Acts</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8153400" y="5562600"/>
            <a:ext cx="900350" cy="1219200"/>
          </a:xfrm>
        </p:spPr>
      </p:pic>
    </p:spTree>
    <p:extLst>
      <p:ext uri="{BB962C8B-B14F-4D97-AF65-F5344CB8AC3E}">
        <p14:creationId xmlns:p14="http://schemas.microsoft.com/office/powerpoint/2010/main" val="14648643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342900" y="152400"/>
            <a:ext cx="84582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sz="40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28:30-31 (NASB)</a:t>
            </a:r>
          </a:p>
          <a:p>
            <a:pPr marL="0" marR="0" algn="just">
              <a:spcBef>
                <a:spcPts val="0"/>
              </a:spcBef>
              <a:spcAft>
                <a:spcPts val="1000"/>
              </a:spcAft>
            </a:pPr>
            <a:r>
              <a:rPr lang="en-US" sz="3600" baseline="30000" dirty="0">
                <a:latin typeface="Calibri" panose="020F0502020204030204" pitchFamily="34" charset="0"/>
                <a:cs typeface="Calibri" panose="020F0502020204030204" pitchFamily="34" charset="0"/>
              </a:rPr>
              <a:t> 30 </a:t>
            </a:r>
            <a:r>
              <a:rPr lang="en-US" sz="3600" dirty="0">
                <a:latin typeface="Calibri" panose="020F0502020204030204" pitchFamily="34" charset="0"/>
                <a:cs typeface="Calibri" panose="020F0502020204030204" pitchFamily="34" charset="0"/>
              </a:rPr>
              <a:t>“And he stayed two full years in his own rented quarters and was welcoming all who came to him, </a:t>
            </a:r>
            <a:r>
              <a:rPr lang="en-US" sz="3600" baseline="30000" dirty="0">
                <a:latin typeface="Calibri" panose="020F0502020204030204" pitchFamily="34" charset="0"/>
                <a:cs typeface="Calibri" panose="020F0502020204030204" pitchFamily="34" charset="0"/>
              </a:rPr>
              <a:t>31 </a:t>
            </a:r>
            <a:r>
              <a:rPr lang="en-US" sz="3600" b="1" u="sng" dirty="0">
                <a:solidFill>
                  <a:srgbClr val="FFFFCC"/>
                </a:solidFill>
                <a:latin typeface="Calibri" panose="020F0502020204030204" pitchFamily="34" charset="0"/>
                <a:cs typeface="Calibri" panose="020F0502020204030204" pitchFamily="34" charset="0"/>
              </a:rPr>
              <a:t>preaching the kingdom of God</a:t>
            </a:r>
            <a:r>
              <a:rPr lang="en-US" sz="3600" dirty="0">
                <a:latin typeface="Calibri" panose="020F0502020204030204" pitchFamily="34" charset="0"/>
                <a:cs typeface="Calibri" panose="020F0502020204030204" pitchFamily="34" charset="0"/>
              </a:rPr>
              <a:t> and teaching concerning the Lord Jesus Christ with all openness, unhindered.”</a:t>
            </a:r>
            <a:endParaRPr lang="en-US" sz="3600"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524789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19100" y="228600"/>
            <a:ext cx="8305800" cy="685800"/>
          </a:xfrm>
        </p:spPr>
        <p:txBody>
          <a:bodyPr/>
          <a:lstStyle/>
          <a:p>
            <a:pPr algn="ctr" eaLnBrk="1" hangingPunct="1"/>
            <a:r>
              <a:rPr lang="en-US" sz="3600" dirty="0"/>
              <a:t>3. Was the kingdom re-offered in Acts? No!</a:t>
            </a:r>
            <a:endParaRPr lang="en-US" altLang="en-US" sz="3600" dirty="0"/>
          </a:p>
        </p:txBody>
      </p:sp>
      <p:sp>
        <p:nvSpPr>
          <p:cNvPr id="16387" name="Rectangle 3"/>
          <p:cNvSpPr>
            <a:spLocks noGrp="1" noChangeArrowheads="1"/>
          </p:cNvSpPr>
          <p:nvPr>
            <p:ph type="body" sz="half" idx="2"/>
          </p:nvPr>
        </p:nvSpPr>
        <p:spPr>
          <a:xfrm>
            <a:off x="152400" y="1143000"/>
            <a:ext cx="8839200" cy="5562600"/>
          </a:xfrm>
        </p:spPr>
        <p:txBody>
          <a:bodyPr/>
          <a:lstStyle/>
          <a:p>
            <a:pPr marL="461963" indent="-461963" eaLnBrk="1" hangingPunct="1">
              <a:spcBef>
                <a:spcPts val="0"/>
              </a:spcBef>
              <a:spcAft>
                <a:spcPts val="1800"/>
              </a:spcAft>
              <a:buSzPct val="100000"/>
              <a:buAutoNum type="alphaLcPeriod"/>
              <a:defRPr/>
            </a:pPr>
            <a:r>
              <a:rPr lang="en-US" sz="2800" dirty="0"/>
              <a:t>The king was absent (Acts 1:9-11)</a:t>
            </a:r>
          </a:p>
          <a:p>
            <a:pPr marL="461963" indent="-461963" eaLnBrk="1" hangingPunct="1">
              <a:spcBef>
                <a:spcPts val="0"/>
              </a:spcBef>
              <a:spcAft>
                <a:spcPts val="1800"/>
              </a:spcAft>
              <a:buSzPct val="100000"/>
              <a:buAutoNum type="alphaLcPeriod"/>
              <a:defRPr/>
            </a:pPr>
            <a:r>
              <a:rPr lang="en-US" sz="2800" dirty="0"/>
              <a:t>Irreversible language found in the Gospels (Matt. 12:31-32; 21:42; 22:7)</a:t>
            </a:r>
          </a:p>
          <a:p>
            <a:pPr marL="461963" indent="-461963" eaLnBrk="1" hangingPunct="1">
              <a:spcBef>
                <a:spcPts val="0"/>
              </a:spcBef>
              <a:spcAft>
                <a:spcPts val="1800"/>
              </a:spcAft>
              <a:buSzPct val="100000"/>
              <a:buAutoNum type="alphaLcPeriod"/>
              <a:defRPr/>
            </a:pPr>
            <a:r>
              <a:rPr lang="en-US" sz="2800" dirty="0"/>
              <a:t>A new age in the kingdom’s absence has already been disclosed (Luke 19:11-27; Matt. 13; 24‒25)</a:t>
            </a:r>
          </a:p>
          <a:p>
            <a:pPr marL="461963" indent="-461963" eaLnBrk="1" hangingPunct="1">
              <a:spcBef>
                <a:spcPts val="0"/>
              </a:spcBef>
              <a:spcAft>
                <a:spcPts val="1800"/>
              </a:spcAft>
              <a:buSzPct val="100000"/>
              <a:buAutoNum type="alphaLcPeriod"/>
              <a:defRPr/>
            </a:pPr>
            <a:r>
              <a:rPr lang="en-US" sz="2800" dirty="0"/>
              <a:t>“Kingdom” is mentioned 45x in Luke’s Gospel but only 8x in Acts</a:t>
            </a:r>
          </a:p>
          <a:p>
            <a:pPr marL="461963" indent="-461963" eaLnBrk="1" hangingPunct="1">
              <a:spcBef>
                <a:spcPts val="0"/>
              </a:spcBef>
              <a:spcAft>
                <a:spcPts val="1800"/>
              </a:spcAft>
              <a:buSzPct val="100000"/>
              <a:buFont typeface="Wingdings" pitchFamily="2" charset="2"/>
              <a:buAutoNum type="alphaLcPeriod"/>
              <a:defRPr/>
            </a:pPr>
            <a:r>
              <a:rPr lang="en-US" sz="2800" b="1" u="sng" dirty="0">
                <a:solidFill>
                  <a:srgbClr val="FFFFCC"/>
                </a:solidFill>
              </a:rPr>
              <a:t>Expression “repent for the kingdom of heaven is at hand” is absent from Acts</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8153400" y="5562600"/>
            <a:ext cx="900350" cy="1219200"/>
          </a:xfrm>
        </p:spPr>
      </p:pic>
    </p:spTree>
    <p:extLst>
      <p:ext uri="{BB962C8B-B14F-4D97-AF65-F5344CB8AC3E}">
        <p14:creationId xmlns:p14="http://schemas.microsoft.com/office/powerpoint/2010/main" val="3172894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1143000"/>
          </a:xfrm>
        </p:spPr>
        <p:txBody>
          <a:bodyPr/>
          <a:lstStyle/>
          <a:p>
            <a:pPr>
              <a:defRPr/>
            </a:pPr>
            <a:r>
              <a:rPr lang="en-US" sz="3600" dirty="0">
                <a:solidFill>
                  <a:srgbClr val="00FFFF"/>
                </a:solidFill>
              </a:rPr>
              <a:t>Kingdom Study Outline</a:t>
            </a:r>
          </a:p>
        </p:txBody>
      </p:sp>
      <p:sp>
        <p:nvSpPr>
          <p:cNvPr id="12291" name="Content Placeholder 2"/>
          <p:cNvSpPr>
            <a:spLocks noGrp="1"/>
          </p:cNvSpPr>
          <p:nvPr>
            <p:ph idx="1"/>
          </p:nvPr>
        </p:nvSpPr>
        <p:spPr>
          <a:xfrm>
            <a:off x="2395558" y="1600200"/>
            <a:ext cx="6672241" cy="46482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17597092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304800" y="228600"/>
            <a:ext cx="8534400" cy="1143000"/>
          </a:xfrm>
        </p:spPr>
        <p:txBody>
          <a:bodyPr/>
          <a:lstStyle/>
          <a:p>
            <a:pPr algn="ctr" eaLnBrk="1" hangingPunct="1">
              <a:defRPr/>
            </a:pPr>
            <a:r>
              <a:rPr lang="en-US" altLang="en-US" sz="4000" dirty="0">
                <a:solidFill>
                  <a:srgbClr val="00FFFF"/>
                </a:solidFill>
                <a:effectLst>
                  <a:outerShdw blurRad="38100" dist="38100" dir="2700000" algn="tl">
                    <a:srgbClr val="000000">
                      <a:alpha val="43137"/>
                    </a:srgbClr>
                  </a:outerShdw>
                </a:effectLst>
              </a:rPr>
              <a:t>Messengers of the Kingdom In Matthew</a:t>
            </a:r>
          </a:p>
        </p:txBody>
      </p:sp>
      <p:sp>
        <p:nvSpPr>
          <p:cNvPr id="145411" name="Rectangle 3"/>
          <p:cNvSpPr>
            <a:spLocks noGrp="1" noChangeArrowheads="1"/>
          </p:cNvSpPr>
          <p:nvPr>
            <p:ph type="body" sz="half" idx="4294967295"/>
          </p:nvPr>
        </p:nvSpPr>
        <p:spPr>
          <a:xfrm>
            <a:off x="4657727" y="1905003"/>
            <a:ext cx="4257673" cy="3581398"/>
          </a:xfrm>
        </p:spPr>
        <p:txBody>
          <a:bodyPr/>
          <a:lstStyle/>
          <a:p>
            <a:pPr marL="461963" indent="-461963" eaLnBrk="1" hangingPunct="1">
              <a:spcBef>
                <a:spcPts val="1200"/>
              </a:spcBef>
              <a:spcAft>
                <a:spcPts val="1200"/>
              </a:spcAft>
            </a:pPr>
            <a:r>
              <a:rPr lang="en-US" altLang="en-US" sz="3000" dirty="0"/>
              <a:t>John the Baptist – 3:2</a:t>
            </a:r>
          </a:p>
          <a:p>
            <a:pPr marL="461963" indent="-461963" eaLnBrk="1" hangingPunct="1">
              <a:spcBef>
                <a:spcPts val="1200"/>
              </a:spcBef>
              <a:spcAft>
                <a:spcPts val="1200"/>
              </a:spcAft>
            </a:pPr>
            <a:r>
              <a:rPr lang="en-US" altLang="en-US" sz="3000" dirty="0"/>
              <a:t>Jesus Christ – 4:17</a:t>
            </a:r>
          </a:p>
          <a:p>
            <a:pPr marL="461963" indent="-461963" eaLnBrk="1" hangingPunct="1">
              <a:spcBef>
                <a:spcPts val="1200"/>
              </a:spcBef>
              <a:spcAft>
                <a:spcPts val="1200"/>
              </a:spcAft>
            </a:pPr>
            <a:r>
              <a:rPr lang="en-US" altLang="en-US" sz="3000" dirty="0"/>
              <a:t>12 Apostles – 10:5-7</a:t>
            </a:r>
          </a:p>
          <a:p>
            <a:pPr marL="461963" indent="-461963" eaLnBrk="1" hangingPunct="1">
              <a:spcBef>
                <a:spcPts val="1200"/>
              </a:spcBef>
              <a:spcAft>
                <a:spcPts val="1200"/>
              </a:spcAft>
            </a:pPr>
            <a:r>
              <a:rPr lang="en-US" altLang="en-US" sz="3000" dirty="0"/>
              <a:t>Seventy – Luke 10:1, 9</a:t>
            </a:r>
          </a:p>
        </p:txBody>
      </p:sp>
      <p:pic>
        <p:nvPicPr>
          <p:cNvPr id="145412" name="Picture 4" descr="j0275620"/>
          <p:cNvPicPr>
            <a:picLocks noGrp="1" noChangeAspect="1" noChangeArrowheads="1"/>
          </p:cNvPicPr>
          <p:nvPr>
            <p:ph type="clipArt" sz="half" idx="4294967295"/>
          </p:nvPr>
        </p:nvPicPr>
        <p:blipFill>
          <a:blip r:embed="rId2" cstate="print"/>
          <a:srcRect/>
          <a:stretch>
            <a:fillRect/>
          </a:stretch>
        </p:blipFill>
        <p:spPr>
          <a:xfrm>
            <a:off x="295277" y="1905002"/>
            <a:ext cx="4048124" cy="3292475"/>
          </a:xfrm>
        </p:spPr>
      </p:pic>
      <p:sp>
        <p:nvSpPr>
          <p:cNvPr id="145413" name="TextBox 4"/>
          <p:cNvSpPr txBox="1">
            <a:spLocks noChangeArrowheads="1"/>
          </p:cNvSpPr>
          <p:nvPr/>
        </p:nvSpPr>
        <p:spPr bwMode="auto">
          <a:xfrm>
            <a:off x="2290764" y="6324600"/>
            <a:ext cx="4562473" cy="461665"/>
          </a:xfrm>
          <a:prstGeom prst="rect">
            <a:avLst/>
          </a:prstGeom>
          <a:noFill/>
          <a:ln w="9525">
            <a:noFill/>
            <a:miter lim="800000"/>
            <a:headEnd/>
            <a:tailEnd/>
          </a:ln>
        </p:spPr>
        <p:txBody>
          <a:bodyPr wrap="square">
            <a:spAutoFit/>
          </a:bodyPr>
          <a:lstStyle/>
          <a:p>
            <a:pPr algn="ctr"/>
            <a:r>
              <a:rPr lang="en-US" altLang="en-US" kern="0" dirty="0">
                <a:latin typeface="Calibri" panose="020F0502020204030204" pitchFamily="34" charset="0"/>
              </a:rPr>
              <a:t>Toussaint, </a:t>
            </a:r>
            <a:r>
              <a:rPr lang="en-US" altLang="en-US" i="1" kern="0" dirty="0">
                <a:latin typeface="Calibri" panose="020F0502020204030204" pitchFamily="34" charset="0"/>
              </a:rPr>
              <a:t>Behold the King</a:t>
            </a:r>
            <a:r>
              <a:rPr lang="en-US" altLang="en-US" kern="0" dirty="0">
                <a:latin typeface="Calibri" panose="020F0502020204030204" pitchFamily="34" charset="0"/>
              </a:rPr>
              <a:t>, 18-20</a:t>
            </a:r>
          </a:p>
        </p:txBody>
      </p:sp>
    </p:spTree>
    <p:extLst>
      <p:ext uri="{BB962C8B-B14F-4D97-AF65-F5344CB8AC3E}">
        <p14:creationId xmlns:p14="http://schemas.microsoft.com/office/powerpoint/2010/main" val="26028990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798864" y="152400"/>
            <a:ext cx="7546273" cy="3385542"/>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4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3:1-2 (NASB)</a:t>
            </a:r>
          </a:p>
          <a:p>
            <a:pPr algn="just">
              <a:spcBef>
                <a:spcPts val="600"/>
              </a:spcBef>
              <a:spcAft>
                <a:spcPts val="600"/>
              </a:spcAft>
            </a:pPr>
            <a:r>
              <a:rPr lang="en-US" altLang="en-US" sz="3800" kern="0" baseline="30000" dirty="0">
                <a:latin typeface="Calibri" panose="020F0502020204030204" pitchFamily="34" charset="0"/>
              </a:rPr>
              <a:t>1</a:t>
            </a:r>
            <a:r>
              <a:rPr lang="en-US" altLang="en-US" sz="3800" kern="0" dirty="0">
                <a:latin typeface="Calibri" panose="020F0502020204030204" pitchFamily="34" charset="0"/>
              </a:rPr>
              <a:t> “</a:t>
            </a:r>
            <a:r>
              <a:rPr lang="en-US" sz="3800" dirty="0">
                <a:latin typeface="Calibri" panose="020F0502020204030204" pitchFamily="34" charset="0"/>
              </a:rPr>
              <a:t>Now in those days John the Baptist came, preaching in the wilderness of Judea, saying, </a:t>
            </a:r>
            <a:r>
              <a:rPr lang="en-US" sz="3800" kern="0" baseline="30000" dirty="0">
                <a:latin typeface="Calibri" panose="020F0502020204030204" pitchFamily="34" charset="0"/>
              </a:rPr>
              <a:t>2</a:t>
            </a:r>
            <a:r>
              <a:rPr lang="en-US" sz="3800" dirty="0">
                <a:latin typeface="Calibri" panose="020F0502020204030204" pitchFamily="34" charset="0"/>
              </a:rPr>
              <a:t> ‘</a:t>
            </a:r>
            <a:r>
              <a:rPr lang="en-US" sz="3800" b="1" u="sng" dirty="0">
                <a:solidFill>
                  <a:srgbClr val="FFFFCC"/>
                </a:solidFill>
                <a:latin typeface="Calibri" panose="020F0502020204030204" pitchFamily="34" charset="0"/>
              </a:rPr>
              <a:t>Repent, for the kingdom of heaven is at hand</a:t>
            </a:r>
            <a:r>
              <a:rPr lang="en-US" sz="3800" dirty="0">
                <a:latin typeface="Calibri" panose="020F0502020204030204" pitchFamily="34" charset="0"/>
              </a:rPr>
              <a:t>.’”</a:t>
            </a:r>
          </a:p>
        </p:txBody>
      </p:sp>
    </p:spTree>
    <p:extLst>
      <p:ext uri="{BB962C8B-B14F-4D97-AF65-F5344CB8AC3E}">
        <p14:creationId xmlns:p14="http://schemas.microsoft.com/office/powerpoint/2010/main" val="14034211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52400"/>
            <a:ext cx="8586952" cy="276998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4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4:17 (NASB)</a:t>
            </a:r>
          </a:p>
          <a:p>
            <a:pPr algn="just">
              <a:spcBef>
                <a:spcPts val="600"/>
              </a:spcBef>
              <a:spcAft>
                <a:spcPts val="600"/>
              </a:spcAft>
            </a:pPr>
            <a:r>
              <a:rPr lang="en-US" altLang="en-US" sz="4000" kern="0" dirty="0">
                <a:latin typeface="Calibri" panose="020F0502020204030204" pitchFamily="34" charset="0"/>
              </a:rPr>
              <a:t>“</a:t>
            </a:r>
            <a:r>
              <a:rPr lang="en-US" sz="4000" dirty="0">
                <a:latin typeface="Calibri" panose="020F0502020204030204" pitchFamily="34" charset="0"/>
              </a:rPr>
              <a:t>From that time Jesus began to preach and say, ‘</a:t>
            </a:r>
            <a:r>
              <a:rPr lang="en-US" sz="4000" b="1" u="sng" dirty="0">
                <a:solidFill>
                  <a:srgbClr val="FFFFCC"/>
                </a:solidFill>
                <a:latin typeface="Calibri" panose="020F0502020204030204" pitchFamily="34" charset="0"/>
              </a:rPr>
              <a:t>Repent, for the kingdom of heaven is at hand</a:t>
            </a:r>
            <a:r>
              <a:rPr lang="en-US" sz="4000" dirty="0">
                <a:latin typeface="Calibri" panose="020F0502020204030204" pitchFamily="34" charset="0"/>
              </a:rPr>
              <a:t>.’”</a:t>
            </a:r>
            <a:endParaRPr lang="en-US" altLang="en-US" sz="4000" kern="0" dirty="0">
              <a:latin typeface="Calibri" panose="020F0502020204030204" pitchFamily="34" charset="0"/>
            </a:endParaRPr>
          </a:p>
        </p:txBody>
      </p:sp>
    </p:spTree>
    <p:extLst>
      <p:ext uri="{BB962C8B-B14F-4D97-AF65-F5344CB8AC3E}">
        <p14:creationId xmlns:p14="http://schemas.microsoft.com/office/powerpoint/2010/main" val="1863519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52400"/>
            <a:ext cx="8586952" cy="4662815"/>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10:5-7 (NASB)</a:t>
            </a:r>
          </a:p>
          <a:p>
            <a:pPr marL="0" marR="0" algn="just">
              <a:spcBef>
                <a:spcPts val="0"/>
              </a:spcBef>
              <a:spcAft>
                <a:spcPts val="1000"/>
              </a:spcAft>
            </a:pPr>
            <a:r>
              <a:rPr lang="en-US" sz="3600" baseline="30000" dirty="0">
                <a:latin typeface="Calibri" panose="020F0502020204030204" pitchFamily="34" charset="0"/>
              </a:rPr>
              <a:t>5</a:t>
            </a:r>
            <a:r>
              <a:rPr lang="en-US" sz="3600" dirty="0">
                <a:latin typeface="Calibri" panose="020F0502020204030204" pitchFamily="34" charset="0"/>
              </a:rPr>
              <a:t> These twelve Jesus sent out after instructing them: “Do not go in </a:t>
            </a:r>
            <a:r>
              <a:rPr lang="en-US" sz="3600" i="1" dirty="0">
                <a:latin typeface="Calibri" panose="020F0502020204030204" pitchFamily="34" charset="0"/>
              </a:rPr>
              <a:t>the</a:t>
            </a:r>
            <a:r>
              <a:rPr lang="en-US" sz="3600" dirty="0">
                <a:latin typeface="Calibri" panose="020F0502020204030204" pitchFamily="34" charset="0"/>
              </a:rPr>
              <a:t> way of </a:t>
            </a:r>
            <a:r>
              <a:rPr lang="en-US" sz="3600" i="1" dirty="0">
                <a:latin typeface="Calibri" panose="020F0502020204030204" pitchFamily="34" charset="0"/>
              </a:rPr>
              <a:t>the</a:t>
            </a:r>
            <a:r>
              <a:rPr lang="en-US" sz="3600" dirty="0">
                <a:latin typeface="Calibri" panose="020F0502020204030204" pitchFamily="34" charset="0"/>
              </a:rPr>
              <a:t> Gentiles, and do not enter </a:t>
            </a:r>
            <a:r>
              <a:rPr lang="en-US" sz="3600" i="1" dirty="0">
                <a:latin typeface="Calibri" panose="020F0502020204030204" pitchFamily="34" charset="0"/>
              </a:rPr>
              <a:t>any</a:t>
            </a:r>
            <a:r>
              <a:rPr lang="en-US" sz="3600" dirty="0">
                <a:latin typeface="Calibri" panose="020F0502020204030204" pitchFamily="34" charset="0"/>
              </a:rPr>
              <a:t> city of the Samaritans; </a:t>
            </a:r>
            <a:r>
              <a:rPr lang="en-US" sz="3600" baseline="30000" dirty="0">
                <a:latin typeface="Calibri" panose="020F0502020204030204" pitchFamily="34" charset="0"/>
              </a:rPr>
              <a:t>6</a:t>
            </a:r>
            <a:r>
              <a:rPr lang="en-US" sz="3600" dirty="0">
                <a:latin typeface="Calibri" panose="020F0502020204030204" pitchFamily="34" charset="0"/>
              </a:rPr>
              <a:t> but rather go to the lost sheep of the house of Israel. </a:t>
            </a:r>
            <a:r>
              <a:rPr lang="en-US" sz="3600" baseline="30000" dirty="0">
                <a:latin typeface="Calibri" panose="020F0502020204030204" pitchFamily="34" charset="0"/>
              </a:rPr>
              <a:t>7</a:t>
            </a:r>
            <a:r>
              <a:rPr lang="en-US" sz="3600" dirty="0">
                <a:latin typeface="Calibri" panose="020F0502020204030204" pitchFamily="34" charset="0"/>
              </a:rPr>
              <a:t> “And as you go, preach, saying, </a:t>
            </a:r>
            <a:r>
              <a:rPr lang="en-US" sz="3600" b="1" u="sng" dirty="0">
                <a:solidFill>
                  <a:srgbClr val="FFFFCC"/>
                </a:solidFill>
                <a:latin typeface="Calibri" panose="020F0502020204030204" pitchFamily="34" charset="0"/>
              </a:rPr>
              <a:t>‘The kingdom of heaven is at hand.’ </a:t>
            </a:r>
          </a:p>
        </p:txBody>
      </p:sp>
    </p:spTree>
    <p:extLst>
      <p:ext uri="{BB962C8B-B14F-4D97-AF65-F5344CB8AC3E}">
        <p14:creationId xmlns:p14="http://schemas.microsoft.com/office/powerpoint/2010/main" val="42272184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52400"/>
            <a:ext cx="8586952" cy="418576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Luke 10:1, 9 (NASB)</a:t>
            </a:r>
          </a:p>
          <a:p>
            <a:pPr algn="just">
              <a:spcBef>
                <a:spcPts val="600"/>
              </a:spcBef>
              <a:spcAft>
                <a:spcPts val="600"/>
              </a:spcAft>
            </a:pPr>
            <a:r>
              <a:rPr lang="en-US" altLang="en-US" sz="3600" kern="0" baseline="30000" dirty="0">
                <a:latin typeface="Calibri" panose="020F0502020204030204" pitchFamily="34" charset="0"/>
              </a:rPr>
              <a:t>1</a:t>
            </a:r>
            <a:r>
              <a:rPr lang="en-US" altLang="en-US" sz="3600" kern="0" dirty="0">
                <a:latin typeface="Calibri" panose="020F0502020204030204" pitchFamily="34" charset="0"/>
              </a:rPr>
              <a:t> “</a:t>
            </a:r>
            <a:r>
              <a:rPr lang="en-US" sz="3600" dirty="0">
                <a:latin typeface="Calibri" panose="020F0502020204030204" pitchFamily="34" charset="0"/>
              </a:rPr>
              <a:t>Now after this the Lord appointed seventy others, and sent them in pairs ahead of Him to every city and place where He Himself was going to come…</a:t>
            </a:r>
            <a:r>
              <a:rPr lang="en-US" sz="3600" kern="0" baseline="30000" dirty="0">
                <a:latin typeface="Calibri" panose="020F0502020204030204" pitchFamily="34" charset="0"/>
              </a:rPr>
              <a:t>9</a:t>
            </a:r>
            <a:r>
              <a:rPr lang="en-US" sz="3600" dirty="0">
                <a:latin typeface="Calibri" panose="020F0502020204030204" pitchFamily="34" charset="0"/>
              </a:rPr>
              <a:t> and heal those in it who are sick, and say to them, ‘</a:t>
            </a:r>
            <a:r>
              <a:rPr lang="en-US" sz="3600" b="1" u="sng" dirty="0">
                <a:solidFill>
                  <a:srgbClr val="FFFFCC"/>
                </a:solidFill>
                <a:latin typeface="Calibri" panose="020F0502020204030204" pitchFamily="34" charset="0"/>
              </a:rPr>
              <a:t>The kingdom of God has come near to you</a:t>
            </a:r>
            <a:r>
              <a:rPr lang="en-US" sz="3600" dirty="0">
                <a:latin typeface="Calibri" panose="020F0502020204030204" pitchFamily="34" charset="0"/>
              </a:rPr>
              <a:t>.’”</a:t>
            </a:r>
            <a:endParaRPr lang="en-US" altLang="en-US" sz="3600" kern="0" dirty="0">
              <a:latin typeface="Calibri" panose="020F0502020204030204" pitchFamily="34" charset="0"/>
            </a:endParaRPr>
          </a:p>
        </p:txBody>
      </p:sp>
    </p:spTree>
    <p:extLst>
      <p:ext uri="{BB962C8B-B14F-4D97-AF65-F5344CB8AC3E}">
        <p14:creationId xmlns:p14="http://schemas.microsoft.com/office/powerpoint/2010/main" val="27431890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52400"/>
            <a:ext cx="8586952" cy="418576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Acts 2:40-41 (NASB)</a:t>
            </a:r>
          </a:p>
          <a:p>
            <a:pPr algn="just">
              <a:spcBef>
                <a:spcPts val="600"/>
              </a:spcBef>
              <a:spcAft>
                <a:spcPts val="600"/>
              </a:spcAft>
            </a:pPr>
            <a:r>
              <a:rPr lang="en-US" altLang="en-US" sz="3600" kern="0" dirty="0">
                <a:latin typeface="Calibri" panose="020F0502020204030204" pitchFamily="34" charset="0"/>
                <a:cs typeface="Calibri" panose="020F0502020204030204" pitchFamily="34" charset="0"/>
              </a:rPr>
              <a:t>“</a:t>
            </a:r>
            <a:r>
              <a:rPr lang="en-US" sz="3600" baseline="30000" dirty="0">
                <a:latin typeface="Calibri" panose="020F0502020204030204" pitchFamily="34" charset="0"/>
                <a:cs typeface="Calibri" panose="020F0502020204030204" pitchFamily="34" charset="0"/>
              </a:rPr>
              <a:t>40 </a:t>
            </a:r>
            <a:r>
              <a:rPr lang="en-US" sz="3600" dirty="0">
                <a:latin typeface="Calibri" panose="020F0502020204030204" pitchFamily="34" charset="0"/>
                <a:cs typeface="Calibri" panose="020F0502020204030204" pitchFamily="34" charset="0"/>
              </a:rPr>
              <a:t>And with many other words he solemnly testified and kept on exhorting them, saying, ‘</a:t>
            </a:r>
            <a:r>
              <a:rPr lang="en-US" sz="3600" b="1" u="sng" dirty="0">
                <a:solidFill>
                  <a:srgbClr val="FFFFCC"/>
                </a:solidFill>
                <a:latin typeface="Calibri" panose="020F0502020204030204" pitchFamily="34" charset="0"/>
              </a:rPr>
              <a:t>Be saved from this perverse generation!</a:t>
            </a:r>
            <a:r>
              <a:rPr lang="en-US" sz="3600" dirty="0">
                <a:latin typeface="Calibri" panose="020F0502020204030204" pitchFamily="34" charset="0"/>
                <a:cs typeface="Calibri" panose="020F0502020204030204" pitchFamily="34" charset="0"/>
              </a:rPr>
              <a:t>’ </a:t>
            </a:r>
            <a:r>
              <a:rPr lang="en-US" sz="3600" baseline="30000" dirty="0">
                <a:latin typeface="Calibri" panose="020F0502020204030204" pitchFamily="34" charset="0"/>
                <a:cs typeface="Calibri" panose="020F0502020204030204" pitchFamily="34" charset="0"/>
              </a:rPr>
              <a:t>41 </a:t>
            </a:r>
            <a:r>
              <a:rPr lang="en-US" sz="3600" dirty="0">
                <a:latin typeface="Calibri" panose="020F0502020204030204" pitchFamily="34" charset="0"/>
                <a:cs typeface="Calibri" panose="020F0502020204030204" pitchFamily="34" charset="0"/>
              </a:rPr>
              <a:t>So then, those who had received his word were baptized; and that day there were added about three thousand souls.”</a:t>
            </a:r>
          </a:p>
        </p:txBody>
      </p:sp>
    </p:spTree>
    <p:extLst>
      <p:ext uri="{BB962C8B-B14F-4D97-AF65-F5344CB8AC3E}">
        <p14:creationId xmlns:p14="http://schemas.microsoft.com/office/powerpoint/2010/main" val="13763337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sz="half" idx="2"/>
          </p:nvPr>
        </p:nvSpPr>
        <p:spPr>
          <a:xfrm>
            <a:off x="152400" y="1143000"/>
            <a:ext cx="9056914" cy="5029200"/>
          </a:xfrm>
        </p:spPr>
        <p:txBody>
          <a:bodyPr/>
          <a:lstStyle/>
          <a:p>
            <a:pPr marL="461963" indent="-461963" eaLnBrk="1" hangingPunct="1">
              <a:spcBef>
                <a:spcPts val="0"/>
              </a:spcBef>
              <a:spcAft>
                <a:spcPts val="1800"/>
              </a:spcAft>
              <a:buSzPct val="100000"/>
              <a:buFont typeface="+mj-lt"/>
              <a:buAutoNum type="alphaLcPeriod" startAt="6"/>
              <a:defRPr/>
            </a:pPr>
            <a:r>
              <a:rPr lang="en-US" sz="2800" b="1" u="sng" dirty="0">
                <a:solidFill>
                  <a:srgbClr val="FFFFCC"/>
                </a:solidFill>
              </a:rPr>
              <a:t>Co-mingling of kingdom truth with Church Age truth</a:t>
            </a:r>
          </a:p>
          <a:p>
            <a:pPr marL="461963" indent="-461963" eaLnBrk="1" hangingPunct="1">
              <a:spcBef>
                <a:spcPts val="0"/>
              </a:spcBef>
              <a:spcAft>
                <a:spcPts val="1800"/>
              </a:spcAft>
              <a:buSzPct val="100000"/>
              <a:buFont typeface="Wingdings" pitchFamily="2" charset="2"/>
              <a:buAutoNum type="alphaLcPeriod" startAt="6"/>
              <a:defRPr/>
            </a:pPr>
            <a:r>
              <a:rPr lang="en-US" sz="2800" dirty="0"/>
              <a:t>The timing of the kingdom has already been fixed by the Father’s authority (Acts 1:6-7)</a:t>
            </a:r>
          </a:p>
          <a:p>
            <a:pPr marL="461963" indent="-461963" eaLnBrk="1" hangingPunct="1">
              <a:spcBef>
                <a:spcPts val="0"/>
              </a:spcBef>
              <a:spcAft>
                <a:spcPts val="1800"/>
              </a:spcAft>
              <a:buSzPct val="100000"/>
              <a:buFont typeface="Wingdings" pitchFamily="2" charset="2"/>
              <a:buAutoNum type="alphaLcPeriod" startAt="6"/>
              <a:defRPr/>
            </a:pPr>
            <a:r>
              <a:rPr lang="en-US" sz="2800" dirty="0"/>
              <a:t>Peter was merely preaching the personal Gospel in Acts 2</a:t>
            </a:r>
          </a:p>
          <a:p>
            <a:pPr marL="461963" indent="-461963" eaLnBrk="1" hangingPunct="1">
              <a:spcBef>
                <a:spcPts val="0"/>
              </a:spcBef>
              <a:spcAft>
                <a:spcPts val="1800"/>
              </a:spcAft>
              <a:buSzPct val="100000"/>
              <a:buFont typeface="Wingdings" pitchFamily="2" charset="2"/>
              <a:buAutoNum type="alphaLcPeriod" startAt="6"/>
              <a:defRPr/>
            </a:pPr>
            <a:r>
              <a:rPr lang="en-US" sz="2800" dirty="0"/>
              <a:t>Acts 3:19-21 is laying out the condition by which the kingdom will ultimately come to the earth (Acts 3:19-21)</a:t>
            </a:r>
          </a:p>
          <a:p>
            <a:pPr marL="461963" indent="-461963" eaLnBrk="1" hangingPunct="1">
              <a:spcBef>
                <a:spcPts val="0"/>
              </a:spcBef>
              <a:spcAft>
                <a:spcPts val="1800"/>
              </a:spcAft>
              <a:buSzPct val="100000"/>
              <a:buFont typeface="Wingdings" pitchFamily="2" charset="2"/>
              <a:buAutoNum type="alphaLcPeriod" startAt="6"/>
              <a:defRPr/>
            </a:pPr>
            <a:r>
              <a:rPr lang="en-US" sz="2800" dirty="0"/>
              <a:t>The miracles in Acts authenticate the new age of the Church (Heb. 2:2-3) and not the ongoing offer of the kingdom</a:t>
            </a:r>
          </a:p>
          <a:p>
            <a:pPr marL="514350" indent="-514350" eaLnBrk="1" hangingPunct="1">
              <a:spcBef>
                <a:spcPts val="0"/>
              </a:spcBef>
              <a:spcAft>
                <a:spcPts val="2400"/>
              </a:spcAft>
              <a:buSzPct val="100000"/>
              <a:buAutoNum type="alphaLcPeriod" startAt="6"/>
              <a:defRPr/>
            </a:pPr>
            <a:endParaRPr lang="en-US" dirty="0"/>
          </a:p>
        </p:txBody>
      </p:sp>
      <p:sp>
        <p:nvSpPr>
          <p:cNvPr id="10" name="Rectangle 2"/>
          <p:cNvSpPr>
            <a:spLocks noGrp="1" noChangeArrowheads="1"/>
          </p:cNvSpPr>
          <p:nvPr>
            <p:ph type="title"/>
          </p:nvPr>
        </p:nvSpPr>
        <p:spPr>
          <a:xfrm>
            <a:off x="419100" y="228600"/>
            <a:ext cx="8305800" cy="685800"/>
          </a:xfrm>
        </p:spPr>
        <p:txBody>
          <a:bodyPr/>
          <a:lstStyle/>
          <a:p>
            <a:pPr algn="ctr" eaLnBrk="1" hangingPunct="1"/>
            <a:r>
              <a:rPr lang="en-US" sz="3600" dirty="0"/>
              <a:t>3. Was the kingdom re-offered in Acts? No!</a:t>
            </a:r>
            <a:endParaRPr lang="en-US" altLang="en-US" sz="3600" dirty="0"/>
          </a:p>
        </p:txBody>
      </p:sp>
      <p:pic>
        <p:nvPicPr>
          <p:cNvPr id="4"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8153400" y="5562600"/>
            <a:ext cx="900350" cy="1219200"/>
          </a:xfrm>
        </p:spPr>
      </p:pic>
    </p:spTree>
    <p:extLst>
      <p:ext uri="{BB962C8B-B14F-4D97-AF65-F5344CB8AC3E}">
        <p14:creationId xmlns:p14="http://schemas.microsoft.com/office/powerpoint/2010/main" val="12631328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136354"/>
            <a:ext cx="7772400" cy="1006646"/>
          </a:xfrm>
        </p:spPr>
        <p:txBody>
          <a:bodyPr/>
          <a:lstStyle/>
          <a:p>
            <a:pPr algn="ctr" eaLnBrk="1" hangingPunct="1"/>
            <a:r>
              <a:rPr lang="en-US" sz="3600" dirty="0"/>
              <a:t>Origin of the Universal Church</a:t>
            </a:r>
          </a:p>
        </p:txBody>
      </p:sp>
      <p:sp>
        <p:nvSpPr>
          <p:cNvPr id="8195" name="Rectangle 3"/>
          <p:cNvSpPr>
            <a:spLocks noGrp="1" noChangeArrowheads="1"/>
          </p:cNvSpPr>
          <p:nvPr>
            <p:ph type="body" idx="1"/>
          </p:nvPr>
        </p:nvSpPr>
        <p:spPr>
          <a:xfrm>
            <a:off x="180474" y="1140643"/>
            <a:ext cx="8963526" cy="5536883"/>
          </a:xfrm>
        </p:spPr>
        <p:txBody>
          <a:bodyPr/>
          <a:lstStyle/>
          <a:p>
            <a:pPr marL="349250" indent="-349250">
              <a:spcBef>
                <a:spcPts val="0"/>
              </a:spcBef>
              <a:spcAft>
                <a:spcPts val="900"/>
              </a:spcAft>
              <a:buClr>
                <a:srgbClr val="66FFFF"/>
              </a:buClr>
              <a:defRPr/>
            </a:pPr>
            <a:r>
              <a:rPr lang="en-US" sz="2800" dirty="0"/>
              <a:t>Matt 16:18 – future tense</a:t>
            </a:r>
          </a:p>
          <a:p>
            <a:pPr marL="349250" indent="-349250">
              <a:spcBef>
                <a:spcPts val="0"/>
              </a:spcBef>
              <a:spcAft>
                <a:spcPts val="900"/>
              </a:spcAft>
              <a:buClr>
                <a:srgbClr val="66FFFF"/>
              </a:buClr>
              <a:defRPr/>
            </a:pPr>
            <a:r>
              <a:rPr lang="en-US" sz="2800" dirty="0" err="1"/>
              <a:t>Eph</a:t>
            </a:r>
            <a:r>
              <a:rPr lang="en-US" sz="2800" dirty="0"/>
              <a:t> 2:14-15; 3:9; Rom 16:25-26; Col 1:26-27 – mystery</a:t>
            </a:r>
          </a:p>
          <a:p>
            <a:pPr marL="349250" indent="-349250">
              <a:spcBef>
                <a:spcPts val="0"/>
              </a:spcBef>
              <a:spcAft>
                <a:spcPts val="900"/>
              </a:spcAft>
              <a:buClr>
                <a:srgbClr val="66FFFF"/>
              </a:buClr>
              <a:defRPr/>
            </a:pPr>
            <a:r>
              <a:rPr lang="en-US" sz="2800" dirty="0" err="1"/>
              <a:t>Eph</a:t>
            </a:r>
            <a:r>
              <a:rPr lang="en-US" sz="2800" dirty="0"/>
              <a:t> 1:20-22 – Christ’s headship over church after Ascension </a:t>
            </a:r>
          </a:p>
          <a:p>
            <a:pPr marL="349250" indent="-349250">
              <a:spcBef>
                <a:spcPts val="0"/>
              </a:spcBef>
              <a:spcAft>
                <a:spcPts val="900"/>
              </a:spcAft>
              <a:buClr>
                <a:srgbClr val="66FFFF"/>
              </a:buClr>
              <a:defRPr/>
            </a:pPr>
            <a:r>
              <a:rPr lang="en-US" sz="2800" dirty="0" err="1"/>
              <a:t>Eph</a:t>
            </a:r>
            <a:r>
              <a:rPr lang="en-US" sz="2800" dirty="0"/>
              <a:t> 4:7-11 – spiritual gifts after Ascension</a:t>
            </a:r>
          </a:p>
          <a:p>
            <a:pPr marL="349250" indent="-349250">
              <a:spcBef>
                <a:spcPts val="0"/>
              </a:spcBef>
              <a:spcAft>
                <a:spcPts val="900"/>
              </a:spcAft>
              <a:buClr>
                <a:srgbClr val="66FFFF"/>
              </a:buClr>
              <a:defRPr/>
            </a:pPr>
            <a:r>
              <a:rPr lang="en-US" sz="2800" dirty="0"/>
              <a:t>1 Cor. 12:13 – Spirit’s baptizing ministry</a:t>
            </a:r>
          </a:p>
          <a:p>
            <a:pPr marL="806450" lvl="1" indent="-457200" eaLnBrk="1" hangingPunct="1">
              <a:spcBef>
                <a:spcPts val="0"/>
              </a:spcBef>
              <a:spcAft>
                <a:spcPts val="900"/>
              </a:spcAft>
              <a:buClr>
                <a:srgbClr val="FF99FF"/>
              </a:buClr>
              <a:defRPr/>
            </a:pPr>
            <a:r>
              <a:rPr lang="en-US" sz="2800" dirty="0"/>
              <a:t>Acts 1:5 – above to begin after Ascension</a:t>
            </a:r>
          </a:p>
          <a:p>
            <a:pPr marL="806450" lvl="1" indent="-457200" eaLnBrk="1" hangingPunct="1">
              <a:spcBef>
                <a:spcPts val="0"/>
              </a:spcBef>
              <a:spcAft>
                <a:spcPts val="900"/>
              </a:spcAft>
              <a:buClr>
                <a:srgbClr val="FF99FF"/>
              </a:buClr>
              <a:defRPr/>
            </a:pPr>
            <a:r>
              <a:rPr lang="en-US" sz="2800" dirty="0"/>
              <a:t>Acts 11:15-16 – above began in the past</a:t>
            </a:r>
          </a:p>
          <a:p>
            <a:pPr marL="806450" lvl="1" indent="-457200" eaLnBrk="1" hangingPunct="1">
              <a:spcBef>
                <a:spcPts val="0"/>
              </a:spcBef>
              <a:spcAft>
                <a:spcPts val="900"/>
              </a:spcAft>
              <a:buClr>
                <a:srgbClr val="FF99FF"/>
              </a:buClr>
              <a:defRPr/>
            </a:pPr>
            <a:r>
              <a:rPr lang="en-US" sz="2800" dirty="0"/>
              <a:t>Acts 2 – only place for beginning of Spirit’s baptizing ministry</a:t>
            </a:r>
          </a:p>
        </p:txBody>
      </p:sp>
    </p:spTree>
    <p:extLst>
      <p:ext uri="{BB962C8B-B14F-4D97-AF65-F5344CB8AC3E}">
        <p14:creationId xmlns:p14="http://schemas.microsoft.com/office/powerpoint/2010/main" val="2782660768"/>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228600"/>
            <a:ext cx="7772400" cy="685800"/>
          </a:xfrm>
        </p:spPr>
        <p:txBody>
          <a:bodyPr/>
          <a:lstStyle/>
          <a:p>
            <a:pPr algn="ctr" eaLnBrk="1" hangingPunct="1"/>
            <a:r>
              <a:rPr lang="en-US" altLang="en-US" sz="3600" dirty="0"/>
              <a:t>Message of the Book of Acts</a:t>
            </a:r>
          </a:p>
        </p:txBody>
      </p:sp>
      <p:sp>
        <p:nvSpPr>
          <p:cNvPr id="9219" name="Rectangle 3"/>
          <p:cNvSpPr>
            <a:spLocks noGrp="1" noChangeArrowheads="1"/>
          </p:cNvSpPr>
          <p:nvPr>
            <p:ph type="body" idx="1"/>
          </p:nvPr>
        </p:nvSpPr>
        <p:spPr>
          <a:xfrm>
            <a:off x="152400" y="1143000"/>
            <a:ext cx="8789988" cy="4918075"/>
          </a:xfrm>
        </p:spPr>
        <p:txBody>
          <a:bodyPr/>
          <a:lstStyle/>
          <a:p>
            <a:pPr marL="349250" indent="-349250">
              <a:spcBef>
                <a:spcPts val="0"/>
              </a:spcBef>
              <a:spcAft>
                <a:spcPts val="900"/>
              </a:spcAft>
              <a:buClr>
                <a:srgbClr val="66FFFF"/>
              </a:buClr>
              <a:defRPr/>
            </a:pPr>
            <a:r>
              <a:rPr lang="en-US" sz="2800" dirty="0"/>
              <a:t>Birth and growth of the church is depicted numerically, geographically, ethnically</a:t>
            </a:r>
          </a:p>
          <a:p>
            <a:pPr marL="349250" indent="-349250">
              <a:spcBef>
                <a:spcPts val="0"/>
              </a:spcBef>
              <a:spcAft>
                <a:spcPts val="900"/>
              </a:spcAft>
              <a:buClr>
                <a:srgbClr val="66FFFF"/>
              </a:buClr>
              <a:defRPr/>
            </a:pPr>
            <a:r>
              <a:rPr lang="en-US" sz="2800" dirty="0"/>
              <a:t>Components</a:t>
            </a:r>
          </a:p>
          <a:p>
            <a:pPr marL="806450" lvl="1" indent="-457200" eaLnBrk="1" hangingPunct="1">
              <a:spcBef>
                <a:spcPts val="0"/>
              </a:spcBef>
              <a:spcAft>
                <a:spcPts val="900"/>
              </a:spcAft>
              <a:buClr>
                <a:srgbClr val="FF99FF"/>
              </a:buClr>
              <a:defRPr/>
            </a:pPr>
            <a:r>
              <a:rPr lang="en-US" sz="2800" dirty="0"/>
              <a:t>Numerically (progress reports)</a:t>
            </a:r>
          </a:p>
          <a:p>
            <a:pPr marL="806450" lvl="1" indent="-457200" eaLnBrk="1" hangingPunct="1">
              <a:spcBef>
                <a:spcPts val="0"/>
              </a:spcBef>
              <a:spcAft>
                <a:spcPts val="900"/>
              </a:spcAft>
              <a:buClr>
                <a:srgbClr val="FF99FF"/>
              </a:buClr>
              <a:defRPr/>
            </a:pPr>
            <a:r>
              <a:rPr lang="en-US" sz="2800" dirty="0"/>
              <a:t>Geographically (From Jerusalem to Rome)</a:t>
            </a:r>
          </a:p>
          <a:p>
            <a:pPr marL="806450" lvl="1" indent="-457200" eaLnBrk="1" hangingPunct="1">
              <a:spcBef>
                <a:spcPts val="0"/>
              </a:spcBef>
              <a:spcAft>
                <a:spcPts val="900"/>
              </a:spcAft>
              <a:buClr>
                <a:srgbClr val="FF99FF"/>
              </a:buClr>
              <a:defRPr/>
            </a:pPr>
            <a:r>
              <a:rPr lang="en-US" sz="2800" dirty="0"/>
              <a:t>Ethnically (From Judaism to Gentile domination)</a:t>
            </a:r>
          </a:p>
        </p:txBody>
      </p:sp>
    </p:spTree>
    <p:extLst>
      <p:ext uri="{BB962C8B-B14F-4D97-AF65-F5344CB8AC3E}">
        <p14:creationId xmlns:p14="http://schemas.microsoft.com/office/powerpoint/2010/main" val="13017283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7" y="152400"/>
            <a:ext cx="8791574" cy="4862870"/>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36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1:4-8 (NASB)</a:t>
            </a:r>
          </a:p>
          <a:p>
            <a:pPr algn="just">
              <a:spcBef>
                <a:spcPts val="600"/>
              </a:spcBef>
              <a:spcAft>
                <a:spcPts val="600"/>
              </a:spcAft>
            </a:pPr>
            <a:r>
              <a:rPr lang="en-US" altLang="en-US" sz="2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Gathering them together, He commanded them not to leave Jerusalem, but to wait for what the Father had promised, ‘Which,’ He said, ‘you heard of from Me.’ So when they had come together, they were asking Him, saying, ‘Lord, is it at this time You are </a:t>
            </a:r>
            <a:r>
              <a:rPr lang="en-US" sz="2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restoring the kingdom</a:t>
            </a:r>
            <a:r>
              <a:rPr lang="en-US" sz="2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Israel</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said to them, ‘It is not for you to know times or epochs which the Father has fixed by His own authority. </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you will receive power when the Holy Spirit has come upon you; and you shall be My witnesses both in Jerusalem, and in all Judea and Samaria, and even to the remotest part of the earth.’”</a:t>
            </a:r>
          </a:p>
        </p:txBody>
      </p:sp>
    </p:spTree>
    <p:extLst>
      <p:ext uri="{BB962C8B-B14F-4D97-AF65-F5344CB8AC3E}">
        <p14:creationId xmlns:p14="http://schemas.microsoft.com/office/powerpoint/2010/main" val="2893664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1425524202"/>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23882930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sz="half" idx="2"/>
          </p:nvPr>
        </p:nvSpPr>
        <p:spPr>
          <a:xfrm>
            <a:off x="152400" y="1143000"/>
            <a:ext cx="9056914" cy="5029200"/>
          </a:xfrm>
        </p:spPr>
        <p:txBody>
          <a:bodyPr/>
          <a:lstStyle/>
          <a:p>
            <a:pPr marL="461963" indent="-461963" eaLnBrk="1" hangingPunct="1">
              <a:spcBef>
                <a:spcPts val="0"/>
              </a:spcBef>
              <a:spcAft>
                <a:spcPts val="1800"/>
              </a:spcAft>
              <a:buSzPct val="100000"/>
              <a:buFont typeface="+mj-lt"/>
              <a:buAutoNum type="alphaLcPeriod" startAt="6"/>
              <a:defRPr/>
            </a:pPr>
            <a:r>
              <a:rPr lang="en-US" sz="2800" dirty="0"/>
              <a:t>Co-mingling of kingdom truth with Church Age truth</a:t>
            </a:r>
          </a:p>
          <a:p>
            <a:pPr marL="461963" indent="-461963" eaLnBrk="1" hangingPunct="1">
              <a:spcBef>
                <a:spcPts val="0"/>
              </a:spcBef>
              <a:spcAft>
                <a:spcPts val="1800"/>
              </a:spcAft>
              <a:buSzPct val="100000"/>
              <a:buFont typeface="Wingdings" pitchFamily="2" charset="2"/>
              <a:buAutoNum type="alphaLcPeriod" startAt="6"/>
              <a:defRPr/>
            </a:pPr>
            <a:r>
              <a:rPr lang="en-US" sz="2800" b="1" u="sng" dirty="0">
                <a:solidFill>
                  <a:srgbClr val="FFFFCC"/>
                </a:solidFill>
              </a:rPr>
              <a:t>The timing of the kingdom has already been fixed by the Father’s authority (Acts 1:6-7)</a:t>
            </a:r>
          </a:p>
          <a:p>
            <a:pPr marL="461963" indent="-461963" eaLnBrk="1" hangingPunct="1">
              <a:spcBef>
                <a:spcPts val="0"/>
              </a:spcBef>
              <a:spcAft>
                <a:spcPts val="1800"/>
              </a:spcAft>
              <a:buSzPct val="100000"/>
              <a:buFont typeface="Wingdings" pitchFamily="2" charset="2"/>
              <a:buAutoNum type="alphaLcPeriod" startAt="6"/>
              <a:defRPr/>
            </a:pPr>
            <a:r>
              <a:rPr lang="en-US" sz="2800" dirty="0"/>
              <a:t>Peter was merely preaching the personal Gospel in Acts 2</a:t>
            </a:r>
          </a:p>
          <a:p>
            <a:pPr marL="461963" indent="-461963" eaLnBrk="1" hangingPunct="1">
              <a:spcBef>
                <a:spcPts val="0"/>
              </a:spcBef>
              <a:spcAft>
                <a:spcPts val="1800"/>
              </a:spcAft>
              <a:buSzPct val="100000"/>
              <a:buFont typeface="Wingdings" pitchFamily="2" charset="2"/>
              <a:buAutoNum type="alphaLcPeriod" startAt="6"/>
              <a:defRPr/>
            </a:pPr>
            <a:r>
              <a:rPr lang="en-US" sz="2800" dirty="0"/>
              <a:t>Acts 3:19-21 is laying out the condition by which the kingdom will ultimately come to the earth (Acts 3:19-21)</a:t>
            </a:r>
          </a:p>
          <a:p>
            <a:pPr marL="461963" indent="-461963" eaLnBrk="1" hangingPunct="1">
              <a:spcBef>
                <a:spcPts val="0"/>
              </a:spcBef>
              <a:spcAft>
                <a:spcPts val="1800"/>
              </a:spcAft>
              <a:buSzPct val="100000"/>
              <a:buFont typeface="Wingdings" pitchFamily="2" charset="2"/>
              <a:buAutoNum type="alphaLcPeriod" startAt="6"/>
              <a:defRPr/>
            </a:pPr>
            <a:r>
              <a:rPr lang="en-US" sz="2800" dirty="0"/>
              <a:t>The miracles in Acts authenticate the new age of the Church (Heb. 2:2-3) and not the ongoing offer of the kingdom</a:t>
            </a:r>
          </a:p>
          <a:p>
            <a:pPr marL="514350" indent="-514350" eaLnBrk="1" hangingPunct="1">
              <a:spcBef>
                <a:spcPts val="0"/>
              </a:spcBef>
              <a:spcAft>
                <a:spcPts val="2400"/>
              </a:spcAft>
              <a:buSzPct val="100000"/>
              <a:buAutoNum type="alphaLcPeriod" startAt="6"/>
              <a:defRPr/>
            </a:pPr>
            <a:endParaRPr lang="en-US" dirty="0"/>
          </a:p>
        </p:txBody>
      </p:sp>
      <p:sp>
        <p:nvSpPr>
          <p:cNvPr id="10" name="Rectangle 2"/>
          <p:cNvSpPr>
            <a:spLocks noGrp="1" noChangeArrowheads="1"/>
          </p:cNvSpPr>
          <p:nvPr>
            <p:ph type="title"/>
          </p:nvPr>
        </p:nvSpPr>
        <p:spPr>
          <a:xfrm>
            <a:off x="419100" y="228600"/>
            <a:ext cx="8305800" cy="685800"/>
          </a:xfrm>
        </p:spPr>
        <p:txBody>
          <a:bodyPr/>
          <a:lstStyle/>
          <a:p>
            <a:pPr algn="ctr" eaLnBrk="1" hangingPunct="1"/>
            <a:r>
              <a:rPr lang="en-US" sz="3600" dirty="0"/>
              <a:t>3. Was the kingdom re-offered in Acts? No!</a:t>
            </a:r>
            <a:endParaRPr lang="en-US" altLang="en-US" sz="3600" dirty="0"/>
          </a:p>
        </p:txBody>
      </p:sp>
      <p:pic>
        <p:nvPicPr>
          <p:cNvPr id="4"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8153400" y="5562600"/>
            <a:ext cx="900350" cy="1219200"/>
          </a:xfrm>
        </p:spPr>
      </p:pic>
    </p:spTree>
    <p:extLst>
      <p:ext uri="{BB962C8B-B14F-4D97-AF65-F5344CB8AC3E}">
        <p14:creationId xmlns:p14="http://schemas.microsoft.com/office/powerpoint/2010/main" val="3205925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52400"/>
            <a:ext cx="8586952" cy="418576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1:6-7 (NASB)</a:t>
            </a:r>
          </a:p>
          <a:p>
            <a:pPr algn="just">
              <a:spcBef>
                <a:spcPts val="600"/>
              </a:spcBef>
              <a:spcAft>
                <a:spcPts val="600"/>
              </a:spcAft>
            </a:pPr>
            <a:r>
              <a:rPr lang="en-US" sz="3600" baseline="30000" dirty="0">
                <a:latin typeface="Calibri" panose="020F0502020204030204" pitchFamily="34" charset="0"/>
                <a:cs typeface="Calibri" panose="020F0502020204030204" pitchFamily="34" charset="0"/>
              </a:rPr>
              <a:t>6 </a:t>
            </a:r>
            <a:r>
              <a:rPr lang="en-US" altLang="en-US" sz="3600" kern="0" dirty="0">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So when they had come together, they were asking Him, saying, ‘Lord, is it at this time You are </a:t>
            </a:r>
            <a:r>
              <a:rPr lang="en-US" sz="3600" b="1" u="sng" dirty="0">
                <a:solidFill>
                  <a:srgbClr val="FFFFCC"/>
                </a:solidFill>
                <a:latin typeface="Calibri" panose="020F0502020204030204" pitchFamily="34" charset="0"/>
                <a:cs typeface="Calibri" panose="020F0502020204030204" pitchFamily="34" charset="0"/>
              </a:rPr>
              <a:t>restoring the kingdom</a:t>
            </a:r>
            <a:r>
              <a:rPr lang="en-US" sz="3600" dirty="0">
                <a:latin typeface="Calibri" panose="020F0502020204030204" pitchFamily="34" charset="0"/>
                <a:cs typeface="Calibri" panose="020F0502020204030204" pitchFamily="34" charset="0"/>
              </a:rPr>
              <a:t> to Israel?’ </a:t>
            </a:r>
            <a:r>
              <a:rPr lang="en-US" sz="3600" baseline="30000" dirty="0">
                <a:latin typeface="Calibri" panose="020F0502020204030204" pitchFamily="34" charset="0"/>
                <a:cs typeface="Calibri" panose="020F0502020204030204" pitchFamily="34" charset="0"/>
              </a:rPr>
              <a:t>7 </a:t>
            </a:r>
            <a:r>
              <a:rPr lang="en-US" sz="3600" dirty="0">
                <a:latin typeface="Calibri" panose="020F0502020204030204" pitchFamily="34" charset="0"/>
                <a:cs typeface="Calibri" panose="020F0502020204030204" pitchFamily="34" charset="0"/>
              </a:rPr>
              <a:t>He said to them, ‘It is not for you to know times or epochs which the </a:t>
            </a:r>
            <a:r>
              <a:rPr lang="en-US" sz="3600" b="1" u="sng" dirty="0">
                <a:solidFill>
                  <a:srgbClr val="FFFFCC"/>
                </a:solidFill>
                <a:latin typeface="Calibri" panose="020F0502020204030204" pitchFamily="34" charset="0"/>
                <a:cs typeface="Calibri" panose="020F0502020204030204" pitchFamily="34" charset="0"/>
              </a:rPr>
              <a:t>Father has fixed</a:t>
            </a:r>
            <a:r>
              <a:rPr lang="en-US" sz="3600" dirty="0">
                <a:latin typeface="Calibri" panose="020F0502020204030204" pitchFamily="34" charset="0"/>
                <a:cs typeface="Calibri" panose="020F0502020204030204" pitchFamily="34" charset="0"/>
              </a:rPr>
              <a:t> by His own authority.’”</a:t>
            </a:r>
          </a:p>
        </p:txBody>
      </p:sp>
    </p:spTree>
    <p:extLst>
      <p:ext uri="{BB962C8B-B14F-4D97-AF65-F5344CB8AC3E}">
        <p14:creationId xmlns:p14="http://schemas.microsoft.com/office/powerpoint/2010/main" val="40451845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sz="half" idx="2"/>
          </p:nvPr>
        </p:nvSpPr>
        <p:spPr>
          <a:xfrm>
            <a:off x="0" y="1143000"/>
            <a:ext cx="9209314" cy="5029200"/>
          </a:xfrm>
        </p:spPr>
        <p:txBody>
          <a:bodyPr/>
          <a:lstStyle/>
          <a:p>
            <a:pPr marL="461963" indent="-461963" eaLnBrk="1" hangingPunct="1">
              <a:spcBef>
                <a:spcPts val="0"/>
              </a:spcBef>
              <a:spcAft>
                <a:spcPts val="1800"/>
              </a:spcAft>
              <a:buSzPct val="100000"/>
              <a:buFont typeface="+mj-lt"/>
              <a:buAutoNum type="alphaLcPeriod" startAt="6"/>
              <a:defRPr/>
            </a:pPr>
            <a:r>
              <a:rPr lang="en-US" sz="2800" dirty="0"/>
              <a:t>Co-mingling of kingdom truth with Church Age truth</a:t>
            </a:r>
          </a:p>
          <a:p>
            <a:pPr marL="461963" indent="-461963" eaLnBrk="1" hangingPunct="1">
              <a:spcBef>
                <a:spcPts val="0"/>
              </a:spcBef>
              <a:spcAft>
                <a:spcPts val="1800"/>
              </a:spcAft>
              <a:buSzPct val="100000"/>
              <a:buFont typeface="Wingdings" pitchFamily="2" charset="2"/>
              <a:buAutoNum type="alphaLcPeriod" startAt="6"/>
              <a:defRPr/>
            </a:pPr>
            <a:r>
              <a:rPr lang="en-US" sz="2800" dirty="0"/>
              <a:t>The timing of the kingdom has already been fixed by the Father’s authority (Acts 1:6-7)</a:t>
            </a:r>
          </a:p>
          <a:p>
            <a:pPr marL="461963" indent="-461963" eaLnBrk="1" hangingPunct="1">
              <a:spcBef>
                <a:spcPts val="0"/>
              </a:spcBef>
              <a:spcAft>
                <a:spcPts val="1800"/>
              </a:spcAft>
              <a:buSzPct val="100000"/>
              <a:buFont typeface="Wingdings" pitchFamily="2" charset="2"/>
              <a:buAutoNum type="alphaLcPeriod" startAt="6"/>
              <a:defRPr/>
            </a:pPr>
            <a:r>
              <a:rPr lang="en-US" sz="2800" b="1" u="sng" dirty="0">
                <a:solidFill>
                  <a:srgbClr val="FFFFCC"/>
                </a:solidFill>
              </a:rPr>
              <a:t>Peter was merely preaching the personal Gospel in Acts 2</a:t>
            </a:r>
          </a:p>
          <a:p>
            <a:pPr marL="461963" indent="-461963" eaLnBrk="1" hangingPunct="1">
              <a:spcBef>
                <a:spcPts val="0"/>
              </a:spcBef>
              <a:spcAft>
                <a:spcPts val="1800"/>
              </a:spcAft>
              <a:buSzPct val="100000"/>
              <a:buFont typeface="Wingdings" pitchFamily="2" charset="2"/>
              <a:buAutoNum type="alphaLcPeriod" startAt="6"/>
              <a:defRPr/>
            </a:pPr>
            <a:r>
              <a:rPr lang="en-US" sz="2800" dirty="0"/>
              <a:t>Acts 3:19-21 is laying out the condition by which the kingdom will ultimately come to the earth (Acts 3:19-21)</a:t>
            </a:r>
          </a:p>
          <a:p>
            <a:pPr marL="461963" indent="-461963" eaLnBrk="1" hangingPunct="1">
              <a:spcBef>
                <a:spcPts val="0"/>
              </a:spcBef>
              <a:spcAft>
                <a:spcPts val="1800"/>
              </a:spcAft>
              <a:buSzPct val="100000"/>
              <a:buFont typeface="Wingdings" pitchFamily="2" charset="2"/>
              <a:buAutoNum type="alphaLcPeriod" startAt="6"/>
              <a:defRPr/>
            </a:pPr>
            <a:r>
              <a:rPr lang="en-US" sz="2800" dirty="0"/>
              <a:t>The miracles in Acts authenticate the new age of the Church (Heb. 2:2-3) and not the ongoing offer of the kingdom</a:t>
            </a:r>
          </a:p>
          <a:p>
            <a:pPr marL="514350" indent="-514350" eaLnBrk="1" hangingPunct="1">
              <a:spcBef>
                <a:spcPts val="0"/>
              </a:spcBef>
              <a:spcAft>
                <a:spcPts val="2400"/>
              </a:spcAft>
              <a:buSzPct val="100000"/>
              <a:buAutoNum type="alphaLcPeriod" startAt="6"/>
              <a:defRPr/>
            </a:pPr>
            <a:endParaRPr lang="en-US" dirty="0"/>
          </a:p>
        </p:txBody>
      </p:sp>
      <p:sp>
        <p:nvSpPr>
          <p:cNvPr id="10" name="Rectangle 2"/>
          <p:cNvSpPr>
            <a:spLocks noGrp="1" noChangeArrowheads="1"/>
          </p:cNvSpPr>
          <p:nvPr>
            <p:ph type="title"/>
          </p:nvPr>
        </p:nvSpPr>
        <p:spPr>
          <a:xfrm>
            <a:off x="419100" y="228600"/>
            <a:ext cx="8305800" cy="685800"/>
          </a:xfrm>
        </p:spPr>
        <p:txBody>
          <a:bodyPr/>
          <a:lstStyle/>
          <a:p>
            <a:pPr algn="ctr" eaLnBrk="1" hangingPunct="1"/>
            <a:r>
              <a:rPr lang="en-US" sz="3600" dirty="0"/>
              <a:t>3. Was the kingdom re-offered in Acts? No!</a:t>
            </a:r>
            <a:endParaRPr lang="en-US" altLang="en-US" sz="3600" dirty="0"/>
          </a:p>
        </p:txBody>
      </p:sp>
      <p:pic>
        <p:nvPicPr>
          <p:cNvPr id="4"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8153400" y="5562600"/>
            <a:ext cx="900350" cy="1219200"/>
          </a:xfrm>
        </p:spPr>
      </p:pic>
    </p:spTree>
    <p:extLst>
      <p:ext uri="{BB962C8B-B14F-4D97-AF65-F5344CB8AC3E}">
        <p14:creationId xmlns:p14="http://schemas.microsoft.com/office/powerpoint/2010/main" val="3214697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701040"/>
          <a:ext cx="8839200" cy="5420308"/>
        </p:xfrm>
        <a:graphic>
          <a:graphicData uri="http://schemas.openxmlformats.org/drawingml/2006/table">
            <a:tbl>
              <a:tblPr firstRow="1" bandRow="1">
                <a:tableStyleId>{D7AC3CCA-C797-4891-BE02-D94E43425B78}</a:tableStyleId>
              </a:tblPr>
              <a:tblGrid>
                <a:gridCol w="3276600">
                  <a:extLst>
                    <a:ext uri="{9D8B030D-6E8A-4147-A177-3AD203B41FA5}">
                      <a16:colId xmlns:a16="http://schemas.microsoft.com/office/drawing/2014/main" val="1548706622"/>
                    </a:ext>
                  </a:extLst>
                </a:gridCol>
                <a:gridCol w="2895600">
                  <a:extLst>
                    <a:ext uri="{9D8B030D-6E8A-4147-A177-3AD203B41FA5}">
                      <a16:colId xmlns:a16="http://schemas.microsoft.com/office/drawing/2014/main" val="2017861585"/>
                    </a:ext>
                  </a:extLst>
                </a:gridCol>
                <a:gridCol w="2667000">
                  <a:extLst>
                    <a:ext uri="{9D8B030D-6E8A-4147-A177-3AD203B41FA5}">
                      <a16:colId xmlns:a16="http://schemas.microsoft.com/office/drawing/2014/main" val="1115267921"/>
                    </a:ext>
                  </a:extLst>
                </a:gridCol>
              </a:tblGrid>
              <a:tr h="439394">
                <a:tc gridSpan="3">
                  <a:txBody>
                    <a:bodyPr/>
                    <a:lstStyle/>
                    <a:p>
                      <a:pPr algn="ctr"/>
                      <a:r>
                        <a:rPr lang="en-US" sz="3600" dirty="0">
                          <a:solidFill>
                            <a:srgbClr val="FFFFCC"/>
                          </a:solidFill>
                          <a:latin typeface="Calibri" panose="020F0502020204030204" pitchFamily="34" charset="0"/>
                        </a:rPr>
                        <a:t>Kingdom Gospel vs. Personal Gospel</a:t>
                      </a:r>
                    </a:p>
                  </a:txBody>
                  <a:tcPr>
                    <a:solidFill>
                      <a:srgbClr val="00B0F0"/>
                    </a:solidFill>
                  </a:tcPr>
                </a:tc>
                <a:tc hMerge="1">
                  <a:txBody>
                    <a:bodyPr/>
                    <a:lstStyle/>
                    <a:p>
                      <a:endParaRPr lang="en-US" sz="2800" dirty="0">
                        <a:latin typeface="Calibri" panose="020F0502020204030204" pitchFamily="34" charset="0"/>
                      </a:endParaRPr>
                    </a:p>
                  </a:txBody>
                  <a:tcPr/>
                </a:tc>
                <a:tc hMerge="1">
                  <a:txBody>
                    <a:bodyPr/>
                    <a:lstStyle/>
                    <a:p>
                      <a:endParaRPr lang="en-US" sz="2800" dirty="0">
                        <a:latin typeface="Calibri" panose="020F0502020204030204" pitchFamily="34" charset="0"/>
                      </a:endParaRPr>
                    </a:p>
                  </a:txBody>
                  <a:tcPr/>
                </a:tc>
                <a:extLst>
                  <a:ext uri="{0D108BD9-81ED-4DB2-BD59-A6C34878D82A}">
                    <a16:rowId xmlns:a16="http://schemas.microsoft.com/office/drawing/2014/main" val="726409370"/>
                  </a:ext>
                </a:extLst>
              </a:tr>
              <a:tr h="439394">
                <a:tc>
                  <a:txBody>
                    <a:bodyPr/>
                    <a:lstStyle/>
                    <a:p>
                      <a:endParaRPr lang="en-US" sz="2800" b="1" dirty="0">
                        <a:latin typeface="Calibri" panose="020F0502020204030204" pitchFamily="34" charset="0"/>
                      </a:endParaRPr>
                    </a:p>
                  </a:txBody>
                  <a:tcPr/>
                </a:tc>
                <a:tc>
                  <a:txBody>
                    <a:bodyPr/>
                    <a:lstStyle/>
                    <a:p>
                      <a:r>
                        <a:rPr lang="en-US" sz="2800" b="1" dirty="0">
                          <a:solidFill>
                            <a:srgbClr val="C00000"/>
                          </a:solidFill>
                          <a:latin typeface="Calibri" panose="020F0502020204030204" pitchFamily="34" charset="0"/>
                        </a:rPr>
                        <a:t>Kingdom Gospel</a:t>
                      </a:r>
                    </a:p>
                  </a:txBody>
                  <a:tcPr/>
                </a:tc>
                <a:tc>
                  <a:txBody>
                    <a:bodyPr/>
                    <a:lstStyle/>
                    <a:p>
                      <a:r>
                        <a:rPr lang="en-US" sz="2800" b="1" dirty="0">
                          <a:solidFill>
                            <a:srgbClr val="0000FF"/>
                          </a:solidFill>
                          <a:latin typeface="Calibri" panose="020F0502020204030204" pitchFamily="34" charset="0"/>
                        </a:rPr>
                        <a:t>Personal Gospel</a:t>
                      </a:r>
                    </a:p>
                  </a:txBody>
                  <a:tcPr/>
                </a:tc>
                <a:extLst>
                  <a:ext uri="{0D108BD9-81ED-4DB2-BD59-A6C34878D82A}">
                    <a16:rowId xmlns:a16="http://schemas.microsoft.com/office/drawing/2014/main" val="322325277"/>
                  </a:ext>
                </a:extLst>
              </a:tr>
              <a:tr h="439394">
                <a:tc>
                  <a:txBody>
                    <a:bodyPr/>
                    <a:lstStyle/>
                    <a:p>
                      <a:r>
                        <a:rPr lang="en-US" sz="2200" dirty="0">
                          <a:latin typeface="Calibri" panose="020F0502020204030204" pitchFamily="34" charset="0"/>
                        </a:rPr>
                        <a:t>Biblical example</a:t>
                      </a:r>
                      <a:endParaRPr lang="en-US" sz="2200" b="1" dirty="0">
                        <a:latin typeface="Calibri" panose="020F0502020204030204" pitchFamily="34" charset="0"/>
                      </a:endParaRPr>
                    </a:p>
                  </a:txBody>
                  <a:tcPr/>
                </a:tc>
                <a:tc>
                  <a:txBody>
                    <a:bodyPr/>
                    <a:lstStyle/>
                    <a:p>
                      <a:r>
                        <a:rPr lang="en-US" sz="2200" dirty="0">
                          <a:latin typeface="Calibri" panose="020F0502020204030204" pitchFamily="34" charset="0"/>
                        </a:rPr>
                        <a:t>Matt. 3:2; 4:17; 10:5-7</a:t>
                      </a:r>
                    </a:p>
                  </a:txBody>
                  <a:tcPr/>
                </a:tc>
                <a:tc>
                  <a:txBody>
                    <a:bodyPr/>
                    <a:lstStyle/>
                    <a:p>
                      <a:r>
                        <a:rPr lang="en-US" sz="2200" dirty="0">
                          <a:latin typeface="Calibri" panose="020F0502020204030204" pitchFamily="34" charset="0"/>
                        </a:rPr>
                        <a:t>Acts 16:30-31</a:t>
                      </a:r>
                    </a:p>
                  </a:txBody>
                  <a:tcPr/>
                </a:tc>
                <a:extLst>
                  <a:ext uri="{0D108BD9-81ED-4DB2-BD59-A6C34878D82A}">
                    <a16:rowId xmlns:a16="http://schemas.microsoft.com/office/drawing/2014/main" val="21921017"/>
                  </a:ext>
                </a:extLst>
              </a:tr>
              <a:tr h="421338">
                <a:tc>
                  <a:txBody>
                    <a:bodyPr/>
                    <a:lstStyle/>
                    <a:p>
                      <a:r>
                        <a:rPr lang="en-US" sz="2200" dirty="0">
                          <a:latin typeface="Calibri" panose="020F0502020204030204" pitchFamily="34" charset="0"/>
                        </a:rPr>
                        <a:t>Target audience</a:t>
                      </a:r>
                      <a:endParaRPr lang="en-US" sz="2200" b="1" dirty="0">
                        <a:latin typeface="Calibri" panose="020F0502020204030204" pitchFamily="34" charset="0"/>
                      </a:endParaRPr>
                    </a:p>
                  </a:txBody>
                  <a:tcPr/>
                </a:tc>
                <a:tc>
                  <a:txBody>
                    <a:bodyPr/>
                    <a:lstStyle/>
                    <a:p>
                      <a:r>
                        <a:rPr lang="en-US" sz="2200" dirty="0">
                          <a:latin typeface="Calibri" panose="020F0502020204030204" pitchFamily="34" charset="0"/>
                        </a:rPr>
                        <a:t>National Israel (Matt. 10:5-7)</a:t>
                      </a:r>
                    </a:p>
                  </a:txBody>
                  <a:tcPr/>
                </a:tc>
                <a:tc>
                  <a:txBody>
                    <a:bodyPr/>
                    <a:lstStyle/>
                    <a:p>
                      <a:r>
                        <a:rPr lang="en-US" sz="2200" dirty="0">
                          <a:latin typeface="Calibri" panose="020F0502020204030204" pitchFamily="34" charset="0"/>
                        </a:rPr>
                        <a:t>All nations (Matt. 28:18-20)</a:t>
                      </a:r>
                    </a:p>
                  </a:txBody>
                  <a:tcPr/>
                </a:tc>
                <a:extLst>
                  <a:ext uri="{0D108BD9-81ED-4DB2-BD59-A6C34878D82A}">
                    <a16:rowId xmlns:a16="http://schemas.microsoft.com/office/drawing/2014/main" val="436724035"/>
                  </a:ext>
                </a:extLst>
              </a:tr>
              <a:tr h="682566">
                <a:tc>
                  <a:txBody>
                    <a:bodyPr/>
                    <a:lstStyle/>
                    <a:p>
                      <a:r>
                        <a:rPr lang="en-US" sz="2200" dirty="0">
                          <a:latin typeface="Calibri" panose="020F0502020204030204" pitchFamily="34" charset="0"/>
                        </a:rPr>
                        <a:t>Type of salvation offered</a:t>
                      </a:r>
                      <a:endParaRPr lang="en-US" sz="2200" b="1" dirty="0">
                        <a:latin typeface="Calibri" panose="020F0502020204030204" pitchFamily="34" charset="0"/>
                      </a:endParaRPr>
                    </a:p>
                  </a:txBody>
                  <a:tcPr/>
                </a:tc>
                <a:tc>
                  <a:txBody>
                    <a:bodyPr/>
                    <a:lstStyle/>
                    <a:p>
                      <a:r>
                        <a:rPr lang="en-US" sz="2200" dirty="0">
                          <a:latin typeface="Calibri" panose="020F0502020204030204" pitchFamily="34" charset="0"/>
                        </a:rPr>
                        <a:t>National</a:t>
                      </a:r>
                    </a:p>
                  </a:txBody>
                  <a:tcPr/>
                </a:tc>
                <a:tc>
                  <a:txBody>
                    <a:bodyPr/>
                    <a:lstStyle/>
                    <a:p>
                      <a:r>
                        <a:rPr lang="en-US" sz="2200" dirty="0">
                          <a:latin typeface="Calibri" panose="020F0502020204030204" pitchFamily="34" charset="0"/>
                        </a:rPr>
                        <a:t>Personal and individual</a:t>
                      </a:r>
                    </a:p>
                  </a:txBody>
                  <a:tcPr/>
                </a:tc>
                <a:extLst>
                  <a:ext uri="{0D108BD9-81ED-4DB2-BD59-A6C34878D82A}">
                    <a16:rowId xmlns:a16="http://schemas.microsoft.com/office/drawing/2014/main" val="3012532902"/>
                  </a:ext>
                </a:extLst>
              </a:tr>
              <a:tr h="439394">
                <a:tc>
                  <a:txBody>
                    <a:bodyPr/>
                    <a:lstStyle/>
                    <a:p>
                      <a:r>
                        <a:rPr lang="en-US" sz="2200" dirty="0">
                          <a:latin typeface="Calibri" panose="020F0502020204030204" pitchFamily="34" charset="0"/>
                        </a:rPr>
                        <a:t>Portrayal of Christ</a:t>
                      </a:r>
                      <a:endParaRPr lang="en-US" sz="2200" b="1" dirty="0">
                        <a:latin typeface="Calibri" panose="020F0502020204030204" pitchFamily="34" charset="0"/>
                      </a:endParaRPr>
                    </a:p>
                  </a:txBody>
                  <a:tcPr/>
                </a:tc>
                <a:tc>
                  <a:txBody>
                    <a:bodyPr/>
                    <a:lstStyle/>
                    <a:p>
                      <a:r>
                        <a:rPr lang="en-US" sz="2200" dirty="0">
                          <a:latin typeface="Calibri" panose="020F0502020204030204" pitchFamily="34" charset="0"/>
                        </a:rPr>
                        <a:t>National savior and king</a:t>
                      </a:r>
                    </a:p>
                  </a:txBody>
                  <a:tcPr/>
                </a:tc>
                <a:tc>
                  <a:txBody>
                    <a:bodyPr/>
                    <a:lstStyle/>
                    <a:p>
                      <a:r>
                        <a:rPr lang="en-US" sz="2200" dirty="0">
                          <a:latin typeface="Calibri" panose="020F0502020204030204" pitchFamily="34" charset="0"/>
                        </a:rPr>
                        <a:t>Personal savior</a:t>
                      </a:r>
                    </a:p>
                  </a:txBody>
                  <a:tcPr/>
                </a:tc>
                <a:extLst>
                  <a:ext uri="{0D108BD9-81ED-4DB2-BD59-A6C34878D82A}">
                    <a16:rowId xmlns:a16="http://schemas.microsoft.com/office/drawing/2014/main" val="1692019242"/>
                  </a:ext>
                </a:extLst>
              </a:tr>
              <a:tr h="439394">
                <a:tc>
                  <a:txBody>
                    <a:bodyPr/>
                    <a:lstStyle/>
                    <a:p>
                      <a:r>
                        <a:rPr lang="en-US" sz="2200" dirty="0">
                          <a:latin typeface="Calibri" panose="020F0502020204030204" pitchFamily="34" charset="0"/>
                        </a:rPr>
                        <a:t>Kingdom expectancy</a:t>
                      </a:r>
                      <a:endParaRPr lang="en-US" sz="2200" b="1" dirty="0">
                        <a:latin typeface="Calibri" panose="020F0502020204030204" pitchFamily="34" charset="0"/>
                      </a:endParaRPr>
                    </a:p>
                  </a:txBody>
                  <a:tcPr/>
                </a:tc>
                <a:tc>
                  <a:txBody>
                    <a:bodyPr/>
                    <a:lstStyle/>
                    <a:p>
                      <a:pPr algn="ctr"/>
                      <a:r>
                        <a:rPr lang="en-US" sz="2200" dirty="0">
                          <a:latin typeface="Calibri" panose="020F0502020204030204" pitchFamily="34" charset="0"/>
                        </a:rPr>
                        <a:t>Imminent</a:t>
                      </a:r>
                    </a:p>
                  </a:txBody>
                  <a:tcPr/>
                </a:tc>
                <a:tc>
                  <a:txBody>
                    <a:bodyPr/>
                    <a:lstStyle/>
                    <a:p>
                      <a:pPr algn="ctr"/>
                      <a:r>
                        <a:rPr lang="en-US" sz="2200" dirty="0">
                          <a:latin typeface="Calibri" panose="020F0502020204030204" pitchFamily="34" charset="0"/>
                        </a:rPr>
                        <a:t>Absent</a:t>
                      </a:r>
                    </a:p>
                  </a:txBody>
                  <a:tcPr/>
                </a:tc>
                <a:extLst>
                  <a:ext uri="{0D108BD9-81ED-4DB2-BD59-A6C34878D82A}">
                    <a16:rowId xmlns:a16="http://schemas.microsoft.com/office/drawing/2014/main" val="1289722862"/>
                  </a:ext>
                </a:extLst>
              </a:tr>
              <a:tr h="439394">
                <a:tc>
                  <a:txBody>
                    <a:bodyPr/>
                    <a:lstStyle/>
                    <a:p>
                      <a:r>
                        <a:rPr lang="en-US" sz="2200" dirty="0">
                          <a:latin typeface="Calibri" panose="020F0502020204030204" pitchFamily="34" charset="0"/>
                        </a:rPr>
                        <a:t>Contribution to God’s program</a:t>
                      </a:r>
                    </a:p>
                  </a:txBody>
                  <a:tcPr/>
                </a:tc>
                <a:tc>
                  <a:txBody>
                    <a:bodyPr/>
                    <a:lstStyle/>
                    <a:p>
                      <a:r>
                        <a:rPr lang="en-US" sz="2200" dirty="0">
                          <a:latin typeface="Calibri" panose="020F0502020204030204" pitchFamily="34" charset="0"/>
                        </a:rPr>
                        <a:t>Appearing of the kingdom</a:t>
                      </a:r>
                    </a:p>
                  </a:txBody>
                  <a:tcPr/>
                </a:tc>
                <a:tc>
                  <a:txBody>
                    <a:bodyPr/>
                    <a:lstStyle/>
                    <a:p>
                      <a:r>
                        <a:rPr lang="en-US" sz="2200" dirty="0">
                          <a:latin typeface="Calibri" panose="020F0502020204030204" pitchFamily="34" charset="0"/>
                        </a:rPr>
                        <a:t>Building of the church (Matt. 16:18; Rom. 11:25b)</a:t>
                      </a:r>
                    </a:p>
                  </a:txBody>
                  <a:tcPr/>
                </a:tc>
                <a:extLst>
                  <a:ext uri="{0D108BD9-81ED-4DB2-BD59-A6C34878D82A}">
                    <a16:rowId xmlns:a16="http://schemas.microsoft.com/office/drawing/2014/main" val="3063031420"/>
                  </a:ext>
                </a:extLst>
              </a:tr>
            </a:tbl>
          </a:graphicData>
        </a:graphic>
      </p:graphicFrame>
    </p:spTree>
    <p:extLst>
      <p:ext uri="{BB962C8B-B14F-4D97-AF65-F5344CB8AC3E}">
        <p14:creationId xmlns:p14="http://schemas.microsoft.com/office/powerpoint/2010/main" val="5290217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243840"/>
          <a:ext cx="8839200" cy="6400800"/>
        </p:xfrm>
        <a:graphic>
          <a:graphicData uri="http://schemas.openxmlformats.org/drawingml/2006/table">
            <a:tbl>
              <a:tblPr firstRow="1" bandRow="1">
                <a:tableStyleId>{D7AC3CCA-C797-4891-BE02-D94E43425B78}</a:tableStyleId>
              </a:tblPr>
              <a:tblGrid>
                <a:gridCol w="3276600">
                  <a:extLst>
                    <a:ext uri="{9D8B030D-6E8A-4147-A177-3AD203B41FA5}">
                      <a16:colId xmlns:a16="http://schemas.microsoft.com/office/drawing/2014/main" val="1548706622"/>
                    </a:ext>
                  </a:extLst>
                </a:gridCol>
                <a:gridCol w="2895600">
                  <a:extLst>
                    <a:ext uri="{9D8B030D-6E8A-4147-A177-3AD203B41FA5}">
                      <a16:colId xmlns:a16="http://schemas.microsoft.com/office/drawing/2014/main" val="2017861585"/>
                    </a:ext>
                  </a:extLst>
                </a:gridCol>
                <a:gridCol w="2667000">
                  <a:extLst>
                    <a:ext uri="{9D8B030D-6E8A-4147-A177-3AD203B41FA5}">
                      <a16:colId xmlns:a16="http://schemas.microsoft.com/office/drawing/2014/main" val="1115267921"/>
                    </a:ext>
                  </a:extLst>
                </a:gridCol>
              </a:tblGrid>
              <a:tr h="439394">
                <a:tc gridSpan="3">
                  <a:txBody>
                    <a:bodyPr/>
                    <a:lstStyle/>
                    <a:p>
                      <a:pPr algn="ctr"/>
                      <a:r>
                        <a:rPr lang="en-US" sz="3600" dirty="0">
                          <a:solidFill>
                            <a:srgbClr val="FFFFCC"/>
                          </a:solidFill>
                          <a:latin typeface="Calibri" panose="020F0502020204030204" pitchFamily="34" charset="0"/>
                        </a:rPr>
                        <a:t>Kingdom Gospel vs. Personal Gospel</a:t>
                      </a:r>
                    </a:p>
                  </a:txBody>
                  <a:tcPr>
                    <a:solidFill>
                      <a:srgbClr val="00B0F0"/>
                    </a:solidFill>
                  </a:tcPr>
                </a:tc>
                <a:tc hMerge="1">
                  <a:txBody>
                    <a:bodyPr/>
                    <a:lstStyle/>
                    <a:p>
                      <a:endParaRPr lang="en-US" sz="2800" dirty="0">
                        <a:latin typeface="Calibri" panose="020F0502020204030204" pitchFamily="34" charset="0"/>
                      </a:endParaRPr>
                    </a:p>
                  </a:txBody>
                  <a:tcPr/>
                </a:tc>
                <a:tc hMerge="1">
                  <a:txBody>
                    <a:bodyPr/>
                    <a:lstStyle/>
                    <a:p>
                      <a:endParaRPr lang="en-US" sz="2800" dirty="0">
                        <a:latin typeface="Calibri" panose="020F0502020204030204" pitchFamily="34" charset="0"/>
                      </a:endParaRPr>
                    </a:p>
                  </a:txBody>
                  <a:tcPr/>
                </a:tc>
                <a:extLst>
                  <a:ext uri="{0D108BD9-81ED-4DB2-BD59-A6C34878D82A}">
                    <a16:rowId xmlns:a16="http://schemas.microsoft.com/office/drawing/2014/main" val="726409370"/>
                  </a:ext>
                </a:extLst>
              </a:tr>
              <a:tr h="439394">
                <a:tc>
                  <a:txBody>
                    <a:bodyPr/>
                    <a:lstStyle/>
                    <a:p>
                      <a:pPr algn="ctr"/>
                      <a:endParaRPr lang="en-US" sz="2400" b="1" dirty="0">
                        <a:latin typeface="Calibri" panose="020F0502020204030204" pitchFamily="34" charset="0"/>
                      </a:endParaRPr>
                    </a:p>
                  </a:txBody>
                  <a:tcPr/>
                </a:tc>
                <a:tc>
                  <a:txBody>
                    <a:bodyPr/>
                    <a:lstStyle/>
                    <a:p>
                      <a:pPr algn="ctr"/>
                      <a:r>
                        <a:rPr lang="en-US" sz="2400" b="1" dirty="0">
                          <a:solidFill>
                            <a:srgbClr val="C00000"/>
                          </a:solidFill>
                          <a:latin typeface="Calibri" panose="020F0502020204030204" pitchFamily="34" charset="0"/>
                        </a:rPr>
                        <a:t>Kingdom Gospel</a:t>
                      </a:r>
                    </a:p>
                  </a:txBody>
                  <a:tcPr/>
                </a:tc>
                <a:tc>
                  <a:txBody>
                    <a:bodyPr/>
                    <a:lstStyle/>
                    <a:p>
                      <a:pPr algn="ctr"/>
                      <a:r>
                        <a:rPr lang="en-US" sz="2400" b="1" dirty="0">
                          <a:solidFill>
                            <a:srgbClr val="0000FF"/>
                          </a:solidFill>
                          <a:latin typeface="Calibri" panose="020F0502020204030204" pitchFamily="34" charset="0"/>
                        </a:rPr>
                        <a:t>Personal Gospel</a:t>
                      </a:r>
                    </a:p>
                  </a:txBody>
                  <a:tcPr/>
                </a:tc>
                <a:extLst>
                  <a:ext uri="{0D108BD9-81ED-4DB2-BD59-A6C34878D82A}">
                    <a16:rowId xmlns:a16="http://schemas.microsoft.com/office/drawing/2014/main" val="322325277"/>
                  </a:ext>
                </a:extLst>
              </a:tr>
              <a:tr h="421338">
                <a:tc>
                  <a:txBody>
                    <a:bodyPr/>
                    <a:lstStyle/>
                    <a:p>
                      <a:r>
                        <a:rPr lang="en-US" sz="2400" dirty="0">
                          <a:latin typeface="Calibri" panose="020F0502020204030204" pitchFamily="34" charset="0"/>
                        </a:rPr>
                        <a:t>Scriptural foundation</a:t>
                      </a:r>
                    </a:p>
                  </a:txBody>
                  <a:tcPr/>
                </a:tc>
                <a:tc>
                  <a:txBody>
                    <a:bodyPr/>
                    <a:lstStyle/>
                    <a:p>
                      <a:r>
                        <a:rPr lang="en-US" sz="2400" dirty="0">
                          <a:latin typeface="Calibri" panose="020F0502020204030204" pitchFamily="34" charset="0"/>
                        </a:rPr>
                        <a:t>Mosaic Covenant </a:t>
                      </a:r>
                    </a:p>
                    <a:p>
                      <a:r>
                        <a:rPr lang="en-US" sz="2400" dirty="0">
                          <a:latin typeface="Calibri" panose="020F0502020204030204" pitchFamily="34" charset="0"/>
                        </a:rPr>
                        <a:t>(Exod. 19:5-6; Deut. 28:15-68)</a:t>
                      </a:r>
                    </a:p>
                  </a:txBody>
                  <a:tcPr/>
                </a:tc>
                <a:tc>
                  <a:txBody>
                    <a:bodyPr/>
                    <a:lstStyle/>
                    <a:p>
                      <a:r>
                        <a:rPr lang="en-US" sz="2400" dirty="0">
                          <a:latin typeface="Calibri" panose="020F0502020204030204" pitchFamily="34" charset="0"/>
                        </a:rPr>
                        <a:t>Gen. 3:15; 15:6; John 3:16; Gal 3:16</a:t>
                      </a:r>
                    </a:p>
                  </a:txBody>
                  <a:tcPr/>
                </a:tc>
                <a:extLst>
                  <a:ext uri="{0D108BD9-81ED-4DB2-BD59-A6C34878D82A}">
                    <a16:rowId xmlns:a16="http://schemas.microsoft.com/office/drawing/2014/main" val="436724035"/>
                  </a:ext>
                </a:extLst>
              </a:tr>
              <a:tr h="682566">
                <a:tc>
                  <a:txBody>
                    <a:bodyPr/>
                    <a:lstStyle/>
                    <a:p>
                      <a:r>
                        <a:rPr lang="en-US" sz="2400" dirty="0">
                          <a:latin typeface="Calibri" panose="020F0502020204030204" pitchFamily="34" charset="0"/>
                        </a:rPr>
                        <a:t>When preached?</a:t>
                      </a:r>
                    </a:p>
                  </a:txBody>
                  <a:tcPr/>
                </a:tc>
                <a:tc>
                  <a:txBody>
                    <a:bodyPr/>
                    <a:lstStyle/>
                    <a:p>
                      <a:r>
                        <a:rPr lang="en-US" sz="2400" dirty="0">
                          <a:latin typeface="Calibri" panose="020F0502020204030204" pitchFamily="34" charset="0"/>
                        </a:rPr>
                        <a:t>Early Gospels and Tribulation (Matt. 3:2; 24:14)</a:t>
                      </a:r>
                    </a:p>
                  </a:txBody>
                  <a:tcPr/>
                </a:tc>
                <a:tc>
                  <a:txBody>
                    <a:bodyPr/>
                    <a:lstStyle/>
                    <a:p>
                      <a:pPr algn="ctr"/>
                      <a:r>
                        <a:rPr lang="en-US" sz="2400" dirty="0">
                          <a:latin typeface="Calibri" panose="020F0502020204030204" pitchFamily="34" charset="0"/>
                        </a:rPr>
                        <a:t>Church Age</a:t>
                      </a:r>
                    </a:p>
                  </a:txBody>
                  <a:tcPr/>
                </a:tc>
                <a:extLst>
                  <a:ext uri="{0D108BD9-81ED-4DB2-BD59-A6C34878D82A}">
                    <a16:rowId xmlns:a16="http://schemas.microsoft.com/office/drawing/2014/main" val="3012532902"/>
                  </a:ext>
                </a:extLst>
              </a:tr>
              <a:tr h="439394">
                <a:tc>
                  <a:txBody>
                    <a:bodyPr/>
                    <a:lstStyle/>
                    <a:p>
                      <a:r>
                        <a:rPr lang="en-US" sz="2400" dirty="0">
                          <a:latin typeface="Calibri" panose="020F0502020204030204" pitchFamily="34" charset="0"/>
                        </a:rPr>
                        <a:t>Preached today?</a:t>
                      </a:r>
                    </a:p>
                  </a:txBody>
                  <a:tcPr/>
                </a:tc>
                <a:tc>
                  <a:txBody>
                    <a:bodyPr/>
                    <a:lstStyle/>
                    <a:p>
                      <a:pPr algn="ctr"/>
                      <a:r>
                        <a:rPr lang="en-US" sz="2400" dirty="0">
                          <a:latin typeface="Calibri" panose="020F0502020204030204" pitchFamily="34" charset="0"/>
                        </a:rPr>
                        <a:t>No</a:t>
                      </a:r>
                    </a:p>
                  </a:txBody>
                  <a:tcPr/>
                </a:tc>
                <a:tc>
                  <a:txBody>
                    <a:bodyPr/>
                    <a:lstStyle/>
                    <a:p>
                      <a:pPr algn="ctr"/>
                      <a:r>
                        <a:rPr lang="en-US" sz="2400" dirty="0">
                          <a:latin typeface="Calibri" panose="020F0502020204030204" pitchFamily="34" charset="0"/>
                        </a:rPr>
                        <a:t>Yes</a:t>
                      </a:r>
                    </a:p>
                  </a:txBody>
                  <a:tcPr/>
                </a:tc>
                <a:extLst>
                  <a:ext uri="{0D108BD9-81ED-4DB2-BD59-A6C34878D82A}">
                    <a16:rowId xmlns:a16="http://schemas.microsoft.com/office/drawing/2014/main" val="1692019242"/>
                  </a:ext>
                </a:extLst>
              </a:tr>
              <a:tr h="439394">
                <a:tc>
                  <a:txBody>
                    <a:bodyPr/>
                    <a:lstStyle/>
                    <a:p>
                      <a:r>
                        <a:rPr lang="en-US" sz="2400" dirty="0">
                          <a:latin typeface="Calibri" panose="020F0502020204030204" pitchFamily="34" charset="0"/>
                        </a:rPr>
                        <a:t>Perpetual availability?</a:t>
                      </a:r>
                    </a:p>
                  </a:txBody>
                  <a:tcPr/>
                </a:tc>
                <a:tc>
                  <a:txBody>
                    <a:bodyPr/>
                    <a:lstStyle/>
                    <a:p>
                      <a:pPr algn="ctr"/>
                      <a:r>
                        <a:rPr lang="en-US" sz="2400" dirty="0">
                          <a:latin typeface="Calibri" panose="020F0502020204030204" pitchFamily="34" charset="0"/>
                        </a:rPr>
                        <a:t>No</a:t>
                      </a:r>
                    </a:p>
                  </a:txBody>
                  <a:tcPr/>
                </a:tc>
                <a:tc>
                  <a:txBody>
                    <a:bodyPr/>
                    <a:lstStyle/>
                    <a:p>
                      <a:pPr algn="ctr"/>
                      <a:r>
                        <a:rPr lang="en-US" sz="2400" dirty="0">
                          <a:latin typeface="Calibri" panose="020F0502020204030204" pitchFamily="34" charset="0"/>
                        </a:rPr>
                        <a:t>Yes</a:t>
                      </a:r>
                    </a:p>
                  </a:txBody>
                  <a:tcPr/>
                </a:tc>
                <a:extLst>
                  <a:ext uri="{0D108BD9-81ED-4DB2-BD59-A6C34878D82A}">
                    <a16:rowId xmlns:a16="http://schemas.microsoft.com/office/drawing/2014/main" val="1289722862"/>
                  </a:ext>
                </a:extLst>
              </a:tr>
              <a:tr h="439394">
                <a:tc>
                  <a:txBody>
                    <a:bodyPr/>
                    <a:lstStyle/>
                    <a:p>
                      <a:r>
                        <a:rPr lang="en-US" sz="2400" dirty="0">
                          <a:latin typeface="Calibri" panose="020F0502020204030204" pitchFamily="34" charset="0"/>
                        </a:rPr>
                        <a:t>Which Gospels?</a:t>
                      </a:r>
                    </a:p>
                  </a:txBody>
                  <a:tcPr/>
                </a:tc>
                <a:tc>
                  <a:txBody>
                    <a:bodyPr/>
                    <a:lstStyle/>
                    <a:p>
                      <a:pPr algn="ctr"/>
                      <a:r>
                        <a:rPr lang="en-US" sz="2400" dirty="0">
                          <a:latin typeface="Calibri" panose="020F0502020204030204" pitchFamily="34" charset="0"/>
                        </a:rPr>
                        <a:t>Synoptics</a:t>
                      </a:r>
                    </a:p>
                  </a:txBody>
                  <a:tcPr/>
                </a:tc>
                <a:tc>
                  <a:txBody>
                    <a:bodyPr/>
                    <a:lstStyle/>
                    <a:p>
                      <a:pPr algn="ctr"/>
                      <a:r>
                        <a:rPr lang="en-US" sz="2400" dirty="0">
                          <a:latin typeface="Calibri" panose="020F0502020204030204" pitchFamily="34" charset="0"/>
                        </a:rPr>
                        <a:t>John</a:t>
                      </a:r>
                    </a:p>
                  </a:txBody>
                  <a:tcPr/>
                </a:tc>
                <a:extLst>
                  <a:ext uri="{0D108BD9-81ED-4DB2-BD59-A6C34878D82A}">
                    <a16:rowId xmlns:a16="http://schemas.microsoft.com/office/drawing/2014/main" val="509833994"/>
                  </a:ext>
                </a:extLst>
              </a:tr>
              <a:tr h="439394">
                <a:tc>
                  <a:txBody>
                    <a:bodyPr/>
                    <a:lstStyle/>
                    <a:p>
                      <a:r>
                        <a:rPr lang="en-US" sz="2400" dirty="0">
                          <a:latin typeface="Calibri" panose="020F0502020204030204" pitchFamily="34" charset="0"/>
                        </a:rPr>
                        <a:t>Cross, atonement, resurrection, Ascension, Holy Spirit, forgiveness of sins</a:t>
                      </a:r>
                    </a:p>
                  </a:txBody>
                  <a:tcPr/>
                </a:tc>
                <a:tc>
                  <a:txBody>
                    <a:bodyPr/>
                    <a:lstStyle/>
                    <a:p>
                      <a:pPr algn="ctr"/>
                      <a:r>
                        <a:rPr lang="en-US" sz="2400" dirty="0">
                          <a:latin typeface="Calibri" panose="020F0502020204030204" pitchFamily="34" charset="0"/>
                        </a:rPr>
                        <a:t>No</a:t>
                      </a:r>
                    </a:p>
                  </a:txBody>
                  <a:tcPr/>
                </a:tc>
                <a:tc>
                  <a:txBody>
                    <a:bodyPr/>
                    <a:lstStyle/>
                    <a:p>
                      <a:pPr algn="ctr"/>
                      <a:r>
                        <a:rPr lang="en-US" sz="2400" dirty="0">
                          <a:latin typeface="Calibri" panose="020F0502020204030204" pitchFamily="34" charset="0"/>
                        </a:rPr>
                        <a:t>Yes</a:t>
                      </a:r>
                    </a:p>
                  </a:txBody>
                  <a:tcPr/>
                </a:tc>
                <a:extLst>
                  <a:ext uri="{0D108BD9-81ED-4DB2-BD59-A6C34878D82A}">
                    <a16:rowId xmlns:a16="http://schemas.microsoft.com/office/drawing/2014/main" val="3247665478"/>
                  </a:ext>
                </a:extLst>
              </a:tr>
            </a:tbl>
          </a:graphicData>
        </a:graphic>
      </p:graphicFrame>
    </p:spTree>
    <p:extLst>
      <p:ext uri="{BB962C8B-B14F-4D97-AF65-F5344CB8AC3E}">
        <p14:creationId xmlns:p14="http://schemas.microsoft.com/office/powerpoint/2010/main" val="744278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57637455"/>
              </p:ext>
            </p:extLst>
          </p:nvPr>
        </p:nvGraphicFramePr>
        <p:xfrm>
          <a:off x="152400" y="243840"/>
          <a:ext cx="8839200" cy="6400800"/>
        </p:xfrm>
        <a:graphic>
          <a:graphicData uri="http://schemas.openxmlformats.org/drawingml/2006/table">
            <a:tbl>
              <a:tblPr firstRow="1" bandRow="1">
                <a:tableStyleId>{D7AC3CCA-C797-4891-BE02-D94E43425B78}</a:tableStyleId>
              </a:tblPr>
              <a:tblGrid>
                <a:gridCol w="3276600">
                  <a:extLst>
                    <a:ext uri="{9D8B030D-6E8A-4147-A177-3AD203B41FA5}">
                      <a16:colId xmlns:a16="http://schemas.microsoft.com/office/drawing/2014/main" val="1548706622"/>
                    </a:ext>
                  </a:extLst>
                </a:gridCol>
                <a:gridCol w="2895600">
                  <a:extLst>
                    <a:ext uri="{9D8B030D-6E8A-4147-A177-3AD203B41FA5}">
                      <a16:colId xmlns:a16="http://schemas.microsoft.com/office/drawing/2014/main" val="2017861585"/>
                    </a:ext>
                  </a:extLst>
                </a:gridCol>
                <a:gridCol w="2667000">
                  <a:extLst>
                    <a:ext uri="{9D8B030D-6E8A-4147-A177-3AD203B41FA5}">
                      <a16:colId xmlns:a16="http://schemas.microsoft.com/office/drawing/2014/main" val="1115267921"/>
                    </a:ext>
                  </a:extLst>
                </a:gridCol>
              </a:tblGrid>
              <a:tr h="439394">
                <a:tc gridSpan="3">
                  <a:txBody>
                    <a:bodyPr/>
                    <a:lstStyle/>
                    <a:p>
                      <a:pPr algn="ctr"/>
                      <a:r>
                        <a:rPr lang="en-US" sz="3600" dirty="0">
                          <a:solidFill>
                            <a:srgbClr val="FFFFCC"/>
                          </a:solidFill>
                          <a:latin typeface="Calibri" panose="020F0502020204030204" pitchFamily="34" charset="0"/>
                        </a:rPr>
                        <a:t>Kingdom Gospel vs. Personal Gospel</a:t>
                      </a:r>
                    </a:p>
                  </a:txBody>
                  <a:tcPr>
                    <a:solidFill>
                      <a:srgbClr val="00B0F0"/>
                    </a:solidFill>
                  </a:tcPr>
                </a:tc>
                <a:tc hMerge="1">
                  <a:txBody>
                    <a:bodyPr/>
                    <a:lstStyle/>
                    <a:p>
                      <a:endParaRPr lang="en-US" sz="2800" dirty="0">
                        <a:latin typeface="Calibri" panose="020F0502020204030204" pitchFamily="34" charset="0"/>
                      </a:endParaRPr>
                    </a:p>
                  </a:txBody>
                  <a:tcPr/>
                </a:tc>
                <a:tc hMerge="1">
                  <a:txBody>
                    <a:bodyPr/>
                    <a:lstStyle/>
                    <a:p>
                      <a:endParaRPr lang="en-US" sz="2800" dirty="0">
                        <a:latin typeface="Calibri" panose="020F0502020204030204" pitchFamily="34" charset="0"/>
                      </a:endParaRPr>
                    </a:p>
                  </a:txBody>
                  <a:tcPr/>
                </a:tc>
                <a:extLst>
                  <a:ext uri="{0D108BD9-81ED-4DB2-BD59-A6C34878D82A}">
                    <a16:rowId xmlns:a16="http://schemas.microsoft.com/office/drawing/2014/main" val="726409370"/>
                  </a:ext>
                </a:extLst>
              </a:tr>
              <a:tr h="439394">
                <a:tc>
                  <a:txBody>
                    <a:bodyPr/>
                    <a:lstStyle/>
                    <a:p>
                      <a:pPr algn="ctr"/>
                      <a:endParaRPr lang="en-US" sz="2400" b="1" dirty="0">
                        <a:latin typeface="Calibri" panose="020F0502020204030204" pitchFamily="34" charset="0"/>
                      </a:endParaRPr>
                    </a:p>
                  </a:txBody>
                  <a:tcPr/>
                </a:tc>
                <a:tc>
                  <a:txBody>
                    <a:bodyPr/>
                    <a:lstStyle/>
                    <a:p>
                      <a:pPr algn="ctr"/>
                      <a:r>
                        <a:rPr lang="en-US" sz="2400" b="1" dirty="0">
                          <a:solidFill>
                            <a:srgbClr val="C00000"/>
                          </a:solidFill>
                          <a:latin typeface="Calibri" panose="020F0502020204030204" pitchFamily="34" charset="0"/>
                        </a:rPr>
                        <a:t>Kingdom Gospel</a:t>
                      </a:r>
                    </a:p>
                  </a:txBody>
                  <a:tcPr/>
                </a:tc>
                <a:tc>
                  <a:txBody>
                    <a:bodyPr/>
                    <a:lstStyle/>
                    <a:p>
                      <a:pPr algn="ctr"/>
                      <a:r>
                        <a:rPr lang="en-US" sz="2400" b="1" dirty="0">
                          <a:solidFill>
                            <a:srgbClr val="0000FF"/>
                          </a:solidFill>
                          <a:latin typeface="Calibri" panose="020F0502020204030204" pitchFamily="34" charset="0"/>
                        </a:rPr>
                        <a:t>Personal Gospel</a:t>
                      </a:r>
                    </a:p>
                  </a:txBody>
                  <a:tcPr/>
                </a:tc>
                <a:extLst>
                  <a:ext uri="{0D108BD9-81ED-4DB2-BD59-A6C34878D82A}">
                    <a16:rowId xmlns:a16="http://schemas.microsoft.com/office/drawing/2014/main" val="322325277"/>
                  </a:ext>
                </a:extLst>
              </a:tr>
              <a:tr h="421338">
                <a:tc>
                  <a:txBody>
                    <a:bodyPr/>
                    <a:lstStyle/>
                    <a:p>
                      <a:r>
                        <a:rPr lang="en-US" sz="2400" dirty="0">
                          <a:latin typeface="Calibri" panose="020F0502020204030204" pitchFamily="34" charset="0"/>
                        </a:rPr>
                        <a:t>Scriptural foundation</a:t>
                      </a:r>
                    </a:p>
                  </a:txBody>
                  <a:tcPr/>
                </a:tc>
                <a:tc>
                  <a:txBody>
                    <a:bodyPr/>
                    <a:lstStyle/>
                    <a:p>
                      <a:r>
                        <a:rPr lang="en-US" sz="2400" dirty="0">
                          <a:latin typeface="Calibri" panose="020F0502020204030204" pitchFamily="34" charset="0"/>
                        </a:rPr>
                        <a:t>Mosaic Covenant </a:t>
                      </a:r>
                    </a:p>
                    <a:p>
                      <a:r>
                        <a:rPr lang="en-US" sz="2400" dirty="0">
                          <a:latin typeface="Calibri" panose="020F0502020204030204" pitchFamily="34" charset="0"/>
                        </a:rPr>
                        <a:t>(Exod. 19:5-6; Deut. 28:15-68)</a:t>
                      </a:r>
                    </a:p>
                  </a:txBody>
                  <a:tcPr/>
                </a:tc>
                <a:tc>
                  <a:txBody>
                    <a:bodyPr/>
                    <a:lstStyle/>
                    <a:p>
                      <a:r>
                        <a:rPr lang="en-US" sz="2400" dirty="0">
                          <a:latin typeface="Calibri" panose="020F0502020204030204" pitchFamily="34" charset="0"/>
                        </a:rPr>
                        <a:t>Gen. 3:15; 15:6; John 3:16; Gal 3:16</a:t>
                      </a:r>
                    </a:p>
                  </a:txBody>
                  <a:tcPr/>
                </a:tc>
                <a:extLst>
                  <a:ext uri="{0D108BD9-81ED-4DB2-BD59-A6C34878D82A}">
                    <a16:rowId xmlns:a16="http://schemas.microsoft.com/office/drawing/2014/main" val="436724035"/>
                  </a:ext>
                </a:extLst>
              </a:tr>
              <a:tr h="682566">
                <a:tc>
                  <a:txBody>
                    <a:bodyPr/>
                    <a:lstStyle/>
                    <a:p>
                      <a:r>
                        <a:rPr lang="en-US" sz="2400" dirty="0">
                          <a:latin typeface="Calibri" panose="020F0502020204030204" pitchFamily="34" charset="0"/>
                        </a:rPr>
                        <a:t>When preached?</a:t>
                      </a:r>
                    </a:p>
                  </a:txBody>
                  <a:tcPr/>
                </a:tc>
                <a:tc>
                  <a:txBody>
                    <a:bodyPr/>
                    <a:lstStyle/>
                    <a:p>
                      <a:r>
                        <a:rPr lang="en-US" sz="2400" dirty="0">
                          <a:latin typeface="Calibri" panose="020F0502020204030204" pitchFamily="34" charset="0"/>
                        </a:rPr>
                        <a:t>Early Gospels and Tribulation (Matt. 3:2; 24:14)</a:t>
                      </a:r>
                    </a:p>
                  </a:txBody>
                  <a:tcPr/>
                </a:tc>
                <a:tc>
                  <a:txBody>
                    <a:bodyPr/>
                    <a:lstStyle/>
                    <a:p>
                      <a:pPr algn="ctr"/>
                      <a:r>
                        <a:rPr lang="en-US" sz="2400" dirty="0">
                          <a:latin typeface="Calibri" panose="020F0502020204030204" pitchFamily="34" charset="0"/>
                        </a:rPr>
                        <a:t>Church Age</a:t>
                      </a:r>
                    </a:p>
                  </a:txBody>
                  <a:tcPr/>
                </a:tc>
                <a:extLst>
                  <a:ext uri="{0D108BD9-81ED-4DB2-BD59-A6C34878D82A}">
                    <a16:rowId xmlns:a16="http://schemas.microsoft.com/office/drawing/2014/main" val="3012532902"/>
                  </a:ext>
                </a:extLst>
              </a:tr>
              <a:tr h="439394">
                <a:tc>
                  <a:txBody>
                    <a:bodyPr/>
                    <a:lstStyle/>
                    <a:p>
                      <a:r>
                        <a:rPr lang="en-US" sz="2400" dirty="0">
                          <a:latin typeface="Calibri" panose="020F0502020204030204" pitchFamily="34" charset="0"/>
                        </a:rPr>
                        <a:t>Preached today?</a:t>
                      </a:r>
                    </a:p>
                  </a:txBody>
                  <a:tcPr/>
                </a:tc>
                <a:tc>
                  <a:txBody>
                    <a:bodyPr/>
                    <a:lstStyle/>
                    <a:p>
                      <a:pPr algn="ctr"/>
                      <a:r>
                        <a:rPr lang="en-US" sz="2400" dirty="0">
                          <a:latin typeface="Calibri" panose="020F0502020204030204" pitchFamily="34" charset="0"/>
                        </a:rPr>
                        <a:t>No</a:t>
                      </a:r>
                    </a:p>
                  </a:txBody>
                  <a:tcPr/>
                </a:tc>
                <a:tc>
                  <a:txBody>
                    <a:bodyPr/>
                    <a:lstStyle/>
                    <a:p>
                      <a:pPr algn="ctr"/>
                      <a:r>
                        <a:rPr lang="en-US" sz="2400" dirty="0">
                          <a:latin typeface="Calibri" panose="020F0502020204030204" pitchFamily="34" charset="0"/>
                        </a:rPr>
                        <a:t>Yes</a:t>
                      </a:r>
                    </a:p>
                  </a:txBody>
                  <a:tcPr/>
                </a:tc>
                <a:extLst>
                  <a:ext uri="{0D108BD9-81ED-4DB2-BD59-A6C34878D82A}">
                    <a16:rowId xmlns:a16="http://schemas.microsoft.com/office/drawing/2014/main" val="1692019242"/>
                  </a:ext>
                </a:extLst>
              </a:tr>
              <a:tr h="439394">
                <a:tc>
                  <a:txBody>
                    <a:bodyPr/>
                    <a:lstStyle/>
                    <a:p>
                      <a:r>
                        <a:rPr lang="en-US" sz="2400" dirty="0">
                          <a:latin typeface="Calibri" panose="020F0502020204030204" pitchFamily="34" charset="0"/>
                        </a:rPr>
                        <a:t>Perpetual availability?</a:t>
                      </a:r>
                    </a:p>
                  </a:txBody>
                  <a:tcPr/>
                </a:tc>
                <a:tc>
                  <a:txBody>
                    <a:bodyPr/>
                    <a:lstStyle/>
                    <a:p>
                      <a:pPr algn="ctr"/>
                      <a:r>
                        <a:rPr lang="en-US" sz="2400" dirty="0">
                          <a:latin typeface="Calibri" panose="020F0502020204030204" pitchFamily="34" charset="0"/>
                        </a:rPr>
                        <a:t>No</a:t>
                      </a:r>
                    </a:p>
                  </a:txBody>
                  <a:tcPr/>
                </a:tc>
                <a:tc>
                  <a:txBody>
                    <a:bodyPr/>
                    <a:lstStyle/>
                    <a:p>
                      <a:pPr algn="ctr"/>
                      <a:r>
                        <a:rPr lang="en-US" sz="2400" dirty="0">
                          <a:latin typeface="Calibri" panose="020F0502020204030204" pitchFamily="34" charset="0"/>
                        </a:rPr>
                        <a:t>Yes</a:t>
                      </a:r>
                    </a:p>
                  </a:txBody>
                  <a:tcPr/>
                </a:tc>
                <a:extLst>
                  <a:ext uri="{0D108BD9-81ED-4DB2-BD59-A6C34878D82A}">
                    <a16:rowId xmlns:a16="http://schemas.microsoft.com/office/drawing/2014/main" val="1289722862"/>
                  </a:ext>
                </a:extLst>
              </a:tr>
              <a:tr h="439394">
                <a:tc>
                  <a:txBody>
                    <a:bodyPr/>
                    <a:lstStyle/>
                    <a:p>
                      <a:r>
                        <a:rPr lang="en-US" sz="2400" dirty="0">
                          <a:latin typeface="Calibri" panose="020F0502020204030204" pitchFamily="34" charset="0"/>
                        </a:rPr>
                        <a:t>Which Gospels?</a:t>
                      </a:r>
                    </a:p>
                  </a:txBody>
                  <a:tcPr/>
                </a:tc>
                <a:tc>
                  <a:txBody>
                    <a:bodyPr/>
                    <a:lstStyle/>
                    <a:p>
                      <a:pPr algn="ctr"/>
                      <a:r>
                        <a:rPr lang="en-US" sz="2400" dirty="0">
                          <a:latin typeface="Calibri" panose="020F0502020204030204" pitchFamily="34" charset="0"/>
                        </a:rPr>
                        <a:t>Synoptics</a:t>
                      </a:r>
                    </a:p>
                  </a:txBody>
                  <a:tcPr/>
                </a:tc>
                <a:tc>
                  <a:txBody>
                    <a:bodyPr/>
                    <a:lstStyle/>
                    <a:p>
                      <a:pPr algn="ctr"/>
                      <a:r>
                        <a:rPr lang="en-US" sz="2400" dirty="0">
                          <a:latin typeface="Calibri" panose="020F0502020204030204" pitchFamily="34" charset="0"/>
                        </a:rPr>
                        <a:t>John</a:t>
                      </a:r>
                    </a:p>
                  </a:txBody>
                  <a:tcPr/>
                </a:tc>
                <a:extLst>
                  <a:ext uri="{0D108BD9-81ED-4DB2-BD59-A6C34878D82A}">
                    <a16:rowId xmlns:a16="http://schemas.microsoft.com/office/drawing/2014/main" val="509833994"/>
                  </a:ext>
                </a:extLst>
              </a:tr>
              <a:tr h="439394">
                <a:tc>
                  <a:txBody>
                    <a:bodyPr/>
                    <a:lstStyle/>
                    <a:p>
                      <a:r>
                        <a:rPr lang="en-US" sz="2400" b="1" u="sng" dirty="0">
                          <a:solidFill>
                            <a:srgbClr val="0000FF"/>
                          </a:solidFill>
                          <a:latin typeface="Calibri" panose="020F0502020204030204" pitchFamily="34" charset="0"/>
                        </a:rPr>
                        <a:t>Cross, atonement, resurrection, Ascension, Holy Spirit, forgiveness of sins</a:t>
                      </a:r>
                    </a:p>
                  </a:txBody>
                  <a:tcPr/>
                </a:tc>
                <a:tc>
                  <a:txBody>
                    <a:bodyPr/>
                    <a:lstStyle/>
                    <a:p>
                      <a:pPr algn="ctr"/>
                      <a:r>
                        <a:rPr lang="en-US" sz="2400" b="1" u="sng" dirty="0">
                          <a:solidFill>
                            <a:srgbClr val="0000FF"/>
                          </a:solidFill>
                          <a:latin typeface="Calibri" panose="020F0502020204030204" pitchFamily="34" charset="0"/>
                        </a:rPr>
                        <a:t>No</a:t>
                      </a:r>
                    </a:p>
                  </a:txBody>
                  <a:tcPr/>
                </a:tc>
                <a:tc>
                  <a:txBody>
                    <a:bodyPr/>
                    <a:lstStyle/>
                    <a:p>
                      <a:pPr algn="ctr"/>
                      <a:r>
                        <a:rPr lang="en-US" sz="2400" b="1" u="sng" dirty="0">
                          <a:solidFill>
                            <a:srgbClr val="0000FF"/>
                          </a:solidFill>
                          <a:latin typeface="Calibri" panose="020F0502020204030204" pitchFamily="34" charset="0"/>
                        </a:rPr>
                        <a:t>Yes</a:t>
                      </a:r>
                    </a:p>
                  </a:txBody>
                  <a:tcPr/>
                </a:tc>
                <a:extLst>
                  <a:ext uri="{0D108BD9-81ED-4DB2-BD59-A6C34878D82A}">
                    <a16:rowId xmlns:a16="http://schemas.microsoft.com/office/drawing/2014/main" val="3247665478"/>
                  </a:ext>
                </a:extLst>
              </a:tr>
            </a:tbl>
          </a:graphicData>
        </a:graphic>
      </p:graphicFrame>
    </p:spTree>
    <p:extLst>
      <p:ext uri="{BB962C8B-B14F-4D97-AF65-F5344CB8AC3E}">
        <p14:creationId xmlns:p14="http://schemas.microsoft.com/office/powerpoint/2010/main" val="13792433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304800" y="228600"/>
            <a:ext cx="8534400" cy="1143000"/>
          </a:xfrm>
        </p:spPr>
        <p:txBody>
          <a:bodyPr/>
          <a:lstStyle/>
          <a:p>
            <a:pPr algn="ctr" eaLnBrk="1" hangingPunct="1">
              <a:defRPr/>
            </a:pPr>
            <a:r>
              <a:rPr lang="en-US" altLang="en-US" sz="4000" dirty="0">
                <a:solidFill>
                  <a:srgbClr val="00FFFF"/>
                </a:solidFill>
                <a:effectLst>
                  <a:outerShdw blurRad="38100" dist="38100" dir="2700000" algn="tl">
                    <a:srgbClr val="000000">
                      <a:alpha val="43137"/>
                    </a:srgbClr>
                  </a:outerShdw>
                </a:effectLst>
              </a:rPr>
              <a:t>Messengers of the Kingdom In Matthew</a:t>
            </a:r>
          </a:p>
        </p:txBody>
      </p:sp>
      <p:sp>
        <p:nvSpPr>
          <p:cNvPr id="145411" name="Rectangle 3"/>
          <p:cNvSpPr>
            <a:spLocks noGrp="1" noChangeArrowheads="1"/>
          </p:cNvSpPr>
          <p:nvPr>
            <p:ph type="body" sz="half" idx="4294967295"/>
          </p:nvPr>
        </p:nvSpPr>
        <p:spPr>
          <a:xfrm>
            <a:off x="4657727" y="1905003"/>
            <a:ext cx="4257673" cy="3581398"/>
          </a:xfrm>
        </p:spPr>
        <p:txBody>
          <a:bodyPr/>
          <a:lstStyle/>
          <a:p>
            <a:pPr marL="461963" indent="-461963" eaLnBrk="1" hangingPunct="1">
              <a:spcBef>
                <a:spcPts val="1200"/>
              </a:spcBef>
              <a:spcAft>
                <a:spcPts val="1200"/>
              </a:spcAft>
            </a:pPr>
            <a:r>
              <a:rPr lang="en-US" altLang="en-US" sz="3000" dirty="0"/>
              <a:t>John the Baptist – 3:2</a:t>
            </a:r>
          </a:p>
          <a:p>
            <a:pPr marL="461963" indent="-461963" eaLnBrk="1" hangingPunct="1">
              <a:spcBef>
                <a:spcPts val="1200"/>
              </a:spcBef>
              <a:spcAft>
                <a:spcPts val="1200"/>
              </a:spcAft>
            </a:pPr>
            <a:r>
              <a:rPr lang="en-US" altLang="en-US" sz="3000" dirty="0"/>
              <a:t>Jesus Christ – 4:17</a:t>
            </a:r>
          </a:p>
          <a:p>
            <a:pPr marL="461963" indent="-461963" eaLnBrk="1" hangingPunct="1">
              <a:spcBef>
                <a:spcPts val="1200"/>
              </a:spcBef>
              <a:spcAft>
                <a:spcPts val="1200"/>
              </a:spcAft>
            </a:pPr>
            <a:r>
              <a:rPr lang="en-US" altLang="en-US" sz="3000" dirty="0"/>
              <a:t>12 Apostles – 10:5-7</a:t>
            </a:r>
          </a:p>
          <a:p>
            <a:pPr marL="461963" indent="-461963" eaLnBrk="1" hangingPunct="1">
              <a:spcBef>
                <a:spcPts val="1200"/>
              </a:spcBef>
              <a:spcAft>
                <a:spcPts val="1200"/>
              </a:spcAft>
            </a:pPr>
            <a:r>
              <a:rPr lang="en-US" altLang="en-US" sz="3000" dirty="0"/>
              <a:t>Seventy – Luke 10:1, 9</a:t>
            </a:r>
          </a:p>
        </p:txBody>
      </p:sp>
      <p:pic>
        <p:nvPicPr>
          <p:cNvPr id="145412" name="Picture 4" descr="j0275620"/>
          <p:cNvPicPr>
            <a:picLocks noGrp="1" noChangeAspect="1" noChangeArrowheads="1"/>
          </p:cNvPicPr>
          <p:nvPr>
            <p:ph type="clipArt" sz="half" idx="4294967295"/>
          </p:nvPr>
        </p:nvPicPr>
        <p:blipFill>
          <a:blip r:embed="rId2" cstate="print"/>
          <a:srcRect/>
          <a:stretch>
            <a:fillRect/>
          </a:stretch>
        </p:blipFill>
        <p:spPr>
          <a:xfrm>
            <a:off x="295277" y="1905002"/>
            <a:ext cx="4048124" cy="3292475"/>
          </a:xfrm>
        </p:spPr>
      </p:pic>
      <p:sp>
        <p:nvSpPr>
          <p:cNvPr id="145413" name="TextBox 4"/>
          <p:cNvSpPr txBox="1">
            <a:spLocks noChangeArrowheads="1"/>
          </p:cNvSpPr>
          <p:nvPr/>
        </p:nvSpPr>
        <p:spPr bwMode="auto">
          <a:xfrm>
            <a:off x="2290764" y="6324600"/>
            <a:ext cx="4562473" cy="461665"/>
          </a:xfrm>
          <a:prstGeom prst="rect">
            <a:avLst/>
          </a:prstGeom>
          <a:noFill/>
          <a:ln w="9525">
            <a:noFill/>
            <a:miter lim="800000"/>
            <a:headEnd/>
            <a:tailEnd/>
          </a:ln>
        </p:spPr>
        <p:txBody>
          <a:bodyPr wrap="square">
            <a:spAutoFit/>
          </a:bodyPr>
          <a:lstStyle/>
          <a:p>
            <a:pPr algn="ctr"/>
            <a:r>
              <a:rPr lang="en-US" altLang="en-US" kern="0" dirty="0">
                <a:latin typeface="Calibri" panose="020F0502020204030204" pitchFamily="34" charset="0"/>
              </a:rPr>
              <a:t>Toussaint, </a:t>
            </a:r>
            <a:r>
              <a:rPr lang="en-US" altLang="en-US" i="1" kern="0" dirty="0">
                <a:latin typeface="Calibri" panose="020F0502020204030204" pitchFamily="34" charset="0"/>
              </a:rPr>
              <a:t>Behold the King</a:t>
            </a:r>
            <a:r>
              <a:rPr lang="en-US" altLang="en-US" kern="0" dirty="0">
                <a:latin typeface="Calibri" panose="020F0502020204030204" pitchFamily="34" charset="0"/>
              </a:rPr>
              <a:t>, 18-20</a:t>
            </a:r>
          </a:p>
        </p:txBody>
      </p:sp>
    </p:spTree>
    <p:extLst>
      <p:ext uri="{BB962C8B-B14F-4D97-AF65-F5344CB8AC3E}">
        <p14:creationId xmlns:p14="http://schemas.microsoft.com/office/powerpoint/2010/main" val="8690829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52400"/>
            <a:ext cx="8586952" cy="3385542"/>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4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3:1-2 (NASB)</a:t>
            </a:r>
          </a:p>
          <a:p>
            <a:pPr algn="just">
              <a:spcBef>
                <a:spcPts val="600"/>
              </a:spcBef>
              <a:spcAft>
                <a:spcPts val="600"/>
              </a:spcAft>
            </a:pPr>
            <a:r>
              <a:rPr lang="en-US" altLang="en-US" sz="4000" kern="0" baseline="30000" dirty="0">
                <a:latin typeface="Calibri" panose="020F0502020204030204" pitchFamily="34" charset="0"/>
              </a:rPr>
              <a:t>1</a:t>
            </a:r>
            <a:r>
              <a:rPr lang="en-US" altLang="en-US" sz="4000" kern="0" dirty="0">
                <a:latin typeface="Calibri" panose="020F0502020204030204" pitchFamily="34" charset="0"/>
              </a:rPr>
              <a:t>“</a:t>
            </a:r>
            <a:r>
              <a:rPr lang="en-US" sz="4000" dirty="0">
                <a:latin typeface="Calibri" panose="020F0502020204030204" pitchFamily="34" charset="0"/>
              </a:rPr>
              <a:t>Now in those days John the Baptist came, preaching in the wilderness of Judea, saying, </a:t>
            </a:r>
            <a:r>
              <a:rPr lang="en-US" sz="4000" kern="0" baseline="30000" dirty="0">
                <a:latin typeface="Calibri" panose="020F0502020204030204" pitchFamily="34" charset="0"/>
              </a:rPr>
              <a:t>2</a:t>
            </a:r>
            <a:r>
              <a:rPr lang="en-US" sz="4000" dirty="0">
                <a:latin typeface="Calibri" panose="020F0502020204030204" pitchFamily="34" charset="0"/>
              </a:rPr>
              <a:t>‘</a:t>
            </a:r>
            <a:r>
              <a:rPr lang="en-US" sz="4000" b="1" u="sng" dirty="0">
                <a:solidFill>
                  <a:srgbClr val="FFFFCC"/>
                </a:solidFill>
                <a:latin typeface="Calibri" panose="020F0502020204030204" pitchFamily="34" charset="0"/>
              </a:rPr>
              <a:t>Repent, for the kingdom of heaven is at hand</a:t>
            </a:r>
            <a:r>
              <a:rPr lang="en-US" sz="4000" dirty="0">
                <a:latin typeface="Calibri" panose="020F0502020204030204" pitchFamily="34" charset="0"/>
              </a:rPr>
              <a:t>.’”</a:t>
            </a:r>
          </a:p>
        </p:txBody>
      </p:sp>
    </p:spTree>
    <p:extLst>
      <p:ext uri="{BB962C8B-B14F-4D97-AF65-F5344CB8AC3E}">
        <p14:creationId xmlns:p14="http://schemas.microsoft.com/office/powerpoint/2010/main" val="30641605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52400"/>
            <a:ext cx="8586952" cy="276998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4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4:17 (NASB)</a:t>
            </a:r>
          </a:p>
          <a:p>
            <a:pPr algn="just">
              <a:spcBef>
                <a:spcPts val="600"/>
              </a:spcBef>
              <a:spcAft>
                <a:spcPts val="600"/>
              </a:spcAft>
            </a:pPr>
            <a:r>
              <a:rPr lang="en-US" altLang="en-US" sz="4000" kern="0" dirty="0">
                <a:latin typeface="Calibri" panose="020F0502020204030204" pitchFamily="34" charset="0"/>
              </a:rPr>
              <a:t>“</a:t>
            </a:r>
            <a:r>
              <a:rPr lang="en-US" sz="4000" dirty="0">
                <a:latin typeface="Calibri" panose="020F0502020204030204" pitchFamily="34" charset="0"/>
              </a:rPr>
              <a:t>From that time Jesus began to preach and say, ‘</a:t>
            </a:r>
            <a:r>
              <a:rPr lang="en-US" sz="4000" b="1" u="sng" dirty="0">
                <a:solidFill>
                  <a:srgbClr val="FFFFCC"/>
                </a:solidFill>
                <a:latin typeface="Calibri" panose="020F0502020204030204" pitchFamily="34" charset="0"/>
              </a:rPr>
              <a:t>Repent, for the kingdom of heaven is at hand</a:t>
            </a:r>
            <a:r>
              <a:rPr lang="en-US" sz="4000" dirty="0">
                <a:latin typeface="Calibri" panose="020F0502020204030204" pitchFamily="34" charset="0"/>
              </a:rPr>
              <a:t>.’”</a:t>
            </a:r>
            <a:endParaRPr lang="en-US" altLang="en-US" sz="4000" kern="0" dirty="0">
              <a:latin typeface="Calibri" panose="020F0502020204030204" pitchFamily="34" charset="0"/>
            </a:endParaRPr>
          </a:p>
        </p:txBody>
      </p:sp>
    </p:spTree>
    <p:extLst>
      <p:ext uri="{BB962C8B-B14F-4D97-AF65-F5344CB8AC3E}">
        <p14:creationId xmlns:p14="http://schemas.microsoft.com/office/powerpoint/2010/main" val="12395454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52400"/>
            <a:ext cx="8586952" cy="473975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10:5-7 (NASB)</a:t>
            </a:r>
          </a:p>
          <a:p>
            <a:pPr algn="just">
              <a:spcBef>
                <a:spcPts val="600"/>
              </a:spcBef>
              <a:spcAft>
                <a:spcPts val="600"/>
              </a:spcAft>
            </a:pPr>
            <a:r>
              <a:rPr lang="en-US" sz="3600" baseline="30000" dirty="0">
                <a:latin typeface="Calibri" panose="020F0502020204030204" pitchFamily="34" charset="0"/>
              </a:rPr>
              <a:t>5</a:t>
            </a:r>
            <a:r>
              <a:rPr lang="en-US" altLang="en-US" sz="3600" kern="0" dirty="0">
                <a:latin typeface="Calibri" panose="020F0502020204030204" pitchFamily="34" charset="0"/>
              </a:rPr>
              <a:t>“</a:t>
            </a:r>
            <a:r>
              <a:rPr lang="en-US" sz="3600" dirty="0">
                <a:latin typeface="Calibri" panose="020F0502020204030204" pitchFamily="34" charset="0"/>
              </a:rPr>
              <a:t>These twelve Jesus sent out after instructing them: “Do not go in </a:t>
            </a:r>
            <a:r>
              <a:rPr lang="en-US" sz="3600" i="1" dirty="0">
                <a:latin typeface="Calibri" panose="020F0502020204030204" pitchFamily="34" charset="0"/>
              </a:rPr>
              <a:t>the</a:t>
            </a:r>
            <a:r>
              <a:rPr lang="en-US" sz="3600" dirty="0">
                <a:latin typeface="Calibri" panose="020F0502020204030204" pitchFamily="34" charset="0"/>
              </a:rPr>
              <a:t> way of </a:t>
            </a:r>
            <a:r>
              <a:rPr lang="en-US" sz="3600" i="1" dirty="0">
                <a:latin typeface="Calibri" panose="020F0502020204030204" pitchFamily="34" charset="0"/>
              </a:rPr>
              <a:t>the</a:t>
            </a:r>
            <a:r>
              <a:rPr lang="en-US" sz="3600" dirty="0">
                <a:latin typeface="Calibri" panose="020F0502020204030204" pitchFamily="34" charset="0"/>
              </a:rPr>
              <a:t> Gentiles, and do not enter </a:t>
            </a:r>
            <a:r>
              <a:rPr lang="en-US" sz="3600" i="1" dirty="0">
                <a:latin typeface="Calibri" panose="020F0502020204030204" pitchFamily="34" charset="0"/>
              </a:rPr>
              <a:t>any</a:t>
            </a:r>
            <a:r>
              <a:rPr lang="en-US" sz="3600" dirty="0">
                <a:latin typeface="Calibri" panose="020F0502020204030204" pitchFamily="34" charset="0"/>
              </a:rPr>
              <a:t> city of the Samaritans; </a:t>
            </a:r>
            <a:r>
              <a:rPr lang="en-US" sz="3600" baseline="30000" dirty="0">
                <a:latin typeface="Calibri" panose="020F0502020204030204" pitchFamily="34" charset="0"/>
              </a:rPr>
              <a:t>6 </a:t>
            </a:r>
            <a:r>
              <a:rPr lang="en-US" sz="3600" dirty="0">
                <a:latin typeface="Calibri" panose="020F0502020204030204" pitchFamily="34" charset="0"/>
              </a:rPr>
              <a:t>but rather go to the lost sheep of the house of Israel. </a:t>
            </a:r>
            <a:r>
              <a:rPr lang="en-US" sz="3600" baseline="30000" dirty="0">
                <a:latin typeface="Calibri" panose="020F0502020204030204" pitchFamily="34" charset="0"/>
              </a:rPr>
              <a:t>7 </a:t>
            </a:r>
            <a:r>
              <a:rPr lang="en-US" sz="3600" dirty="0">
                <a:latin typeface="Calibri" panose="020F0502020204030204" pitchFamily="34" charset="0"/>
              </a:rPr>
              <a:t>And as you go, preach, saying, ‘</a:t>
            </a:r>
            <a:r>
              <a:rPr lang="en-US" sz="3600" b="1" u="sng" dirty="0">
                <a:solidFill>
                  <a:srgbClr val="FFFFCC"/>
                </a:solidFill>
                <a:latin typeface="Calibri" panose="020F0502020204030204" pitchFamily="34" charset="0"/>
              </a:rPr>
              <a:t>The kingdom of heaven is at hand</a:t>
            </a:r>
            <a:r>
              <a:rPr lang="en-US" sz="3600" dirty="0">
                <a:latin typeface="Calibri" panose="020F0502020204030204" pitchFamily="34" charset="0"/>
              </a:rPr>
              <a:t>.’”</a:t>
            </a:r>
            <a:endParaRPr lang="en-US" altLang="en-US" sz="3600" kern="0" dirty="0">
              <a:latin typeface="Calibri" panose="020F0502020204030204" pitchFamily="34" charset="0"/>
            </a:endParaRPr>
          </a:p>
        </p:txBody>
      </p:sp>
    </p:spTree>
    <p:extLst>
      <p:ext uri="{BB962C8B-B14F-4D97-AF65-F5344CB8AC3E}">
        <p14:creationId xmlns:p14="http://schemas.microsoft.com/office/powerpoint/2010/main" val="1904720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1735140254"/>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7689558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52400"/>
            <a:ext cx="8586952" cy="418576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Luke 10:1, 9 (NASB)</a:t>
            </a:r>
          </a:p>
          <a:p>
            <a:pPr algn="just">
              <a:spcBef>
                <a:spcPts val="600"/>
              </a:spcBef>
              <a:spcAft>
                <a:spcPts val="600"/>
              </a:spcAft>
            </a:pPr>
            <a:r>
              <a:rPr lang="en-US" altLang="en-US" sz="3600" baseline="30000" dirty="0">
                <a:latin typeface="Calibri" panose="020F0502020204030204" pitchFamily="34" charset="0"/>
              </a:rPr>
              <a:t>1 </a:t>
            </a:r>
            <a:r>
              <a:rPr lang="en-US" altLang="en-US" sz="3600" kern="0" dirty="0">
                <a:latin typeface="Calibri" panose="020F0502020204030204" pitchFamily="34" charset="0"/>
              </a:rPr>
              <a:t>“</a:t>
            </a:r>
            <a:r>
              <a:rPr lang="en-US" sz="3600" dirty="0">
                <a:latin typeface="Calibri" panose="020F0502020204030204" pitchFamily="34" charset="0"/>
              </a:rPr>
              <a:t>Now after this the Lord appointed seventy others, and sent them in pairs ahead of Him to every city and place where He Himself was going to come…</a:t>
            </a:r>
            <a:r>
              <a:rPr lang="en-US" sz="3600" baseline="30000" dirty="0">
                <a:latin typeface="Calibri" panose="020F0502020204030204" pitchFamily="34" charset="0"/>
              </a:rPr>
              <a:t>9</a:t>
            </a:r>
            <a:r>
              <a:rPr lang="en-US" sz="3600" dirty="0">
                <a:latin typeface="Calibri" panose="020F0502020204030204" pitchFamily="34" charset="0"/>
              </a:rPr>
              <a:t> and heal those in it who are sick, and say to them, ‘</a:t>
            </a:r>
            <a:r>
              <a:rPr lang="en-US" sz="3600" b="1" u="sng" dirty="0">
                <a:solidFill>
                  <a:srgbClr val="FFFFCC"/>
                </a:solidFill>
                <a:latin typeface="Calibri" panose="020F0502020204030204" pitchFamily="34" charset="0"/>
              </a:rPr>
              <a:t>The kingdom of God has come near to you</a:t>
            </a:r>
            <a:r>
              <a:rPr lang="en-US" sz="3600" dirty="0">
                <a:latin typeface="Calibri" panose="020F0502020204030204" pitchFamily="34" charset="0"/>
              </a:rPr>
              <a:t>.’”</a:t>
            </a:r>
            <a:endParaRPr lang="en-US" altLang="en-US" sz="3600" kern="0" dirty="0">
              <a:latin typeface="Calibri" panose="020F0502020204030204" pitchFamily="34" charset="0"/>
            </a:endParaRPr>
          </a:p>
        </p:txBody>
      </p:sp>
    </p:spTree>
    <p:extLst>
      <p:ext uri="{BB962C8B-B14F-4D97-AF65-F5344CB8AC3E}">
        <p14:creationId xmlns:p14="http://schemas.microsoft.com/office/powerpoint/2010/main" val="6918118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3" y="152400"/>
            <a:ext cx="8744137" cy="473975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Acts 2:23-24, 31-33, 36, 38 (NASB)</a:t>
            </a:r>
          </a:p>
          <a:p>
            <a:pPr algn="just">
              <a:spcBef>
                <a:spcPts val="600"/>
              </a:spcBef>
              <a:spcAft>
                <a:spcPts val="600"/>
              </a:spcAft>
            </a:pPr>
            <a:r>
              <a:rPr lang="en-US" altLang="en-US" sz="3600" baseline="30000" dirty="0">
                <a:latin typeface="Calibri" panose="020F0502020204030204" pitchFamily="34" charset="0"/>
                <a:cs typeface="Calibri" panose="020F0502020204030204" pitchFamily="34" charset="0"/>
              </a:rPr>
              <a:t>23</a:t>
            </a:r>
            <a:r>
              <a:rPr lang="en-US" altLang="en-US" sz="3600" baseline="30000" dirty="0">
                <a:latin typeface="Calibri" panose="020F0502020204030204" pitchFamily="34" charset="0"/>
              </a:rPr>
              <a:t> </a:t>
            </a:r>
            <a:r>
              <a:rPr lang="en-US" altLang="en-US" sz="3600" kern="0" dirty="0">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this </a:t>
            </a:r>
            <a:r>
              <a:rPr lang="en-US" sz="3600" i="1" dirty="0">
                <a:latin typeface="Calibri" panose="020F0502020204030204" pitchFamily="34" charset="0"/>
                <a:cs typeface="Calibri" panose="020F0502020204030204" pitchFamily="34" charset="0"/>
              </a:rPr>
              <a:t>Man</a:t>
            </a:r>
            <a:r>
              <a:rPr lang="en-US" sz="3600" dirty="0">
                <a:latin typeface="Calibri" panose="020F0502020204030204" pitchFamily="34" charset="0"/>
                <a:cs typeface="Calibri" panose="020F0502020204030204" pitchFamily="34" charset="0"/>
              </a:rPr>
              <a:t>, delivered over by the predetermined plan and foreknowledge of God, you </a:t>
            </a:r>
            <a:r>
              <a:rPr lang="en-US" sz="3600" b="1" u="sng" dirty="0">
                <a:solidFill>
                  <a:srgbClr val="FFFFCC"/>
                </a:solidFill>
                <a:latin typeface="Calibri" panose="020F0502020204030204" pitchFamily="34" charset="0"/>
              </a:rPr>
              <a:t>nailed to a cross</a:t>
            </a:r>
            <a:r>
              <a:rPr lang="en-US" sz="3600" dirty="0">
                <a:latin typeface="Calibri" panose="020F0502020204030204" pitchFamily="34" charset="0"/>
                <a:cs typeface="Calibri" panose="020F0502020204030204" pitchFamily="34" charset="0"/>
              </a:rPr>
              <a:t> by the hands of godless men and </a:t>
            </a:r>
            <a:r>
              <a:rPr lang="en-US" sz="3600" b="1" u="sng" dirty="0">
                <a:solidFill>
                  <a:srgbClr val="FFFFCC"/>
                </a:solidFill>
                <a:latin typeface="Calibri" panose="020F0502020204030204" pitchFamily="34" charset="0"/>
              </a:rPr>
              <a:t>put Him to death</a:t>
            </a:r>
            <a:r>
              <a:rPr lang="en-US" sz="3600" dirty="0">
                <a:latin typeface="Calibri" panose="020F0502020204030204" pitchFamily="34" charset="0"/>
                <a:cs typeface="Calibri" panose="020F0502020204030204" pitchFamily="34" charset="0"/>
              </a:rPr>
              <a:t>. </a:t>
            </a:r>
            <a:r>
              <a:rPr lang="en-US" sz="3600" baseline="30000" dirty="0">
                <a:latin typeface="Calibri" panose="020F0502020204030204" pitchFamily="34" charset="0"/>
                <a:cs typeface="Calibri" panose="020F0502020204030204" pitchFamily="34" charset="0"/>
              </a:rPr>
              <a:t>24 </a:t>
            </a:r>
            <a:r>
              <a:rPr lang="en-US" sz="3600" dirty="0">
                <a:latin typeface="Calibri" panose="020F0502020204030204" pitchFamily="34" charset="0"/>
                <a:cs typeface="Calibri" panose="020F0502020204030204" pitchFamily="34" charset="0"/>
              </a:rPr>
              <a:t>But </a:t>
            </a:r>
            <a:r>
              <a:rPr lang="en-US" sz="3600" b="1" u="sng" dirty="0">
                <a:solidFill>
                  <a:srgbClr val="FFFFCC"/>
                </a:solidFill>
                <a:latin typeface="Calibri" panose="020F0502020204030204" pitchFamily="34" charset="0"/>
              </a:rPr>
              <a:t>God raised Him up</a:t>
            </a:r>
            <a:r>
              <a:rPr lang="en-US" sz="3600" dirty="0">
                <a:latin typeface="Calibri" panose="020F0502020204030204" pitchFamily="34" charset="0"/>
                <a:cs typeface="Calibri" panose="020F0502020204030204" pitchFamily="34" charset="0"/>
              </a:rPr>
              <a:t> again, putting an end to the agony of </a:t>
            </a:r>
            <a:r>
              <a:rPr lang="en-US" sz="3600" b="1" u="sng" dirty="0">
                <a:solidFill>
                  <a:srgbClr val="FFFFCC"/>
                </a:solidFill>
                <a:latin typeface="Calibri" panose="020F0502020204030204" pitchFamily="34" charset="0"/>
              </a:rPr>
              <a:t>death</a:t>
            </a:r>
            <a:r>
              <a:rPr lang="en-US" sz="3600" dirty="0">
                <a:latin typeface="Calibri" panose="020F0502020204030204" pitchFamily="34" charset="0"/>
                <a:cs typeface="Calibri" panose="020F0502020204030204" pitchFamily="34" charset="0"/>
              </a:rPr>
              <a:t>, since it was impossible for Him to be held in its power…”</a:t>
            </a:r>
            <a:endParaRPr lang="en-US" altLang="en-US" sz="360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50684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52400" y="152400"/>
            <a:ext cx="8815391" cy="5047536"/>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36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Acts 2:23-24, 31-33, 36, 38 (NASB)</a:t>
            </a:r>
          </a:p>
          <a:p>
            <a:pPr algn="just">
              <a:spcBef>
                <a:spcPts val="600"/>
              </a:spcBef>
              <a:spcAft>
                <a:spcPts val="600"/>
              </a:spcAft>
            </a:pPr>
            <a:r>
              <a:rPr lang="en-US" altLang="en-US" kern="0" dirty="0">
                <a:latin typeface="Calibri" panose="020F0502020204030204" pitchFamily="34" charset="0"/>
                <a:cs typeface="Calibri" panose="020F0502020204030204" pitchFamily="34" charset="0"/>
              </a:rPr>
              <a:t>“</a:t>
            </a:r>
            <a:r>
              <a:rPr lang="en-US" baseline="30000" dirty="0">
                <a:latin typeface="Calibri" panose="020F0502020204030204" pitchFamily="34" charset="0"/>
                <a:cs typeface="Calibri" panose="020F0502020204030204" pitchFamily="34" charset="0"/>
              </a:rPr>
              <a:t>31 </a:t>
            </a:r>
            <a:r>
              <a:rPr lang="en-US" dirty="0">
                <a:latin typeface="Calibri" panose="020F0502020204030204" pitchFamily="34" charset="0"/>
                <a:cs typeface="Calibri" panose="020F0502020204030204" pitchFamily="34" charset="0"/>
              </a:rPr>
              <a:t>he looked ahead and spoke of the </a:t>
            </a:r>
            <a:r>
              <a:rPr lang="en-US" b="1" u="sng" dirty="0">
                <a:solidFill>
                  <a:srgbClr val="FFFFCC"/>
                </a:solidFill>
                <a:latin typeface="Calibri" panose="020F0502020204030204" pitchFamily="34" charset="0"/>
              </a:rPr>
              <a:t>resurrection of the Christ</a:t>
            </a:r>
            <a:r>
              <a:rPr lang="en-US" dirty="0">
                <a:latin typeface="Calibri" panose="020F0502020204030204" pitchFamily="34" charset="0"/>
                <a:cs typeface="Calibri" panose="020F0502020204030204" pitchFamily="34" charset="0"/>
              </a:rPr>
              <a:t>, that </a:t>
            </a:r>
            <a:r>
              <a:rPr lang="en-US" cap="small" dirty="0">
                <a:latin typeface="Calibri" panose="020F0502020204030204" pitchFamily="34" charset="0"/>
                <a:cs typeface="Calibri" panose="020F0502020204030204" pitchFamily="34" charset="0"/>
              </a:rPr>
              <a:t>He was neither abandoned to Hades, nor did</a:t>
            </a:r>
            <a:r>
              <a:rPr lang="en-US" dirty="0">
                <a:latin typeface="Calibri" panose="020F0502020204030204" pitchFamily="34" charset="0"/>
                <a:cs typeface="Calibri" panose="020F0502020204030204" pitchFamily="34" charset="0"/>
              </a:rPr>
              <a:t> His flesh </a:t>
            </a:r>
            <a:r>
              <a:rPr lang="en-US" cap="small" dirty="0">
                <a:latin typeface="Calibri" panose="020F0502020204030204" pitchFamily="34" charset="0"/>
                <a:cs typeface="Calibri" panose="020F0502020204030204" pitchFamily="34" charset="0"/>
              </a:rPr>
              <a:t>suffer decay</a:t>
            </a:r>
            <a:r>
              <a:rPr lang="en-US" dirty="0">
                <a:latin typeface="Calibri" panose="020F0502020204030204" pitchFamily="34" charset="0"/>
                <a:cs typeface="Calibri" panose="020F0502020204030204" pitchFamily="34" charset="0"/>
              </a:rPr>
              <a:t>. </a:t>
            </a:r>
            <a:r>
              <a:rPr lang="en-US" baseline="30000" dirty="0">
                <a:latin typeface="Calibri" panose="020F0502020204030204" pitchFamily="34" charset="0"/>
                <a:cs typeface="Calibri" panose="020F0502020204030204" pitchFamily="34" charset="0"/>
              </a:rPr>
              <a:t>32 </a:t>
            </a:r>
            <a:r>
              <a:rPr lang="en-US" dirty="0">
                <a:latin typeface="Calibri" panose="020F0502020204030204" pitchFamily="34" charset="0"/>
                <a:cs typeface="Calibri" panose="020F0502020204030204" pitchFamily="34" charset="0"/>
              </a:rPr>
              <a:t>This Jesus </a:t>
            </a:r>
            <a:r>
              <a:rPr lang="en-US" b="1" u="sng" dirty="0">
                <a:solidFill>
                  <a:srgbClr val="FFFFCC"/>
                </a:solidFill>
                <a:latin typeface="Calibri" panose="020F0502020204030204" pitchFamily="34" charset="0"/>
              </a:rPr>
              <a:t>God raised up again</a:t>
            </a:r>
            <a:r>
              <a:rPr lang="en-US" dirty="0">
                <a:latin typeface="Calibri" panose="020F0502020204030204" pitchFamily="34" charset="0"/>
                <a:cs typeface="Calibri" panose="020F0502020204030204" pitchFamily="34" charset="0"/>
              </a:rPr>
              <a:t>, to which we are all witnesses. </a:t>
            </a:r>
            <a:r>
              <a:rPr lang="en-US" baseline="30000" dirty="0">
                <a:latin typeface="Calibri" panose="020F0502020204030204" pitchFamily="34" charset="0"/>
                <a:cs typeface="Calibri" panose="020F0502020204030204" pitchFamily="34" charset="0"/>
              </a:rPr>
              <a:t>33 </a:t>
            </a:r>
            <a:r>
              <a:rPr lang="en-US" dirty="0">
                <a:latin typeface="Calibri" panose="020F0502020204030204" pitchFamily="34" charset="0"/>
                <a:cs typeface="Calibri" panose="020F0502020204030204" pitchFamily="34" charset="0"/>
              </a:rPr>
              <a:t>Therefore having been </a:t>
            </a:r>
            <a:r>
              <a:rPr lang="en-US" b="1" u="sng" dirty="0">
                <a:solidFill>
                  <a:srgbClr val="FFFFCC"/>
                </a:solidFill>
                <a:latin typeface="Calibri" panose="020F0502020204030204" pitchFamily="34" charset="0"/>
              </a:rPr>
              <a:t>exalted to the right hand of God</a:t>
            </a:r>
            <a:r>
              <a:rPr lang="en-US" dirty="0">
                <a:latin typeface="Calibri" panose="020F0502020204030204" pitchFamily="34" charset="0"/>
                <a:cs typeface="Calibri" panose="020F0502020204030204" pitchFamily="34" charset="0"/>
              </a:rPr>
              <a:t>, and having received from the Father </a:t>
            </a:r>
            <a:r>
              <a:rPr lang="en-US" b="1" u="sng" dirty="0">
                <a:solidFill>
                  <a:srgbClr val="FFFFCC"/>
                </a:solidFill>
                <a:latin typeface="Calibri" panose="020F0502020204030204" pitchFamily="34" charset="0"/>
              </a:rPr>
              <a:t>the promise of the Holy Spirit</a:t>
            </a:r>
            <a:r>
              <a:rPr lang="en-US" dirty="0">
                <a:latin typeface="Calibri" panose="020F0502020204030204" pitchFamily="34" charset="0"/>
                <a:cs typeface="Calibri" panose="020F0502020204030204" pitchFamily="34" charset="0"/>
              </a:rPr>
              <a:t>, He has poured forth this which you both see and hear…</a:t>
            </a:r>
            <a:r>
              <a:rPr lang="en-US" baseline="30000" dirty="0">
                <a:latin typeface="Calibri" panose="020F0502020204030204" pitchFamily="34" charset="0"/>
                <a:cs typeface="Calibri" panose="020F0502020204030204" pitchFamily="34" charset="0"/>
              </a:rPr>
              <a:t>36 </a:t>
            </a:r>
            <a:r>
              <a:rPr lang="en-US" dirty="0">
                <a:latin typeface="Calibri" panose="020F0502020204030204" pitchFamily="34" charset="0"/>
                <a:cs typeface="Calibri" panose="020F0502020204030204" pitchFamily="34" charset="0"/>
              </a:rPr>
              <a:t>Therefore let all the house of Israel know for certain that God has made Him both Lord and Christ—this Jesus whom </a:t>
            </a:r>
            <a:r>
              <a:rPr lang="en-US" b="1" u="sng" dirty="0">
                <a:solidFill>
                  <a:srgbClr val="FFFFCC"/>
                </a:solidFill>
                <a:latin typeface="Calibri" panose="020F0502020204030204" pitchFamily="34" charset="0"/>
              </a:rPr>
              <a:t>you crucified</a:t>
            </a:r>
            <a:r>
              <a:rPr lang="en-US" dirty="0">
                <a:latin typeface="Calibri" panose="020F0502020204030204" pitchFamily="34" charset="0"/>
                <a:cs typeface="Calibri" panose="020F0502020204030204" pitchFamily="34" charset="0"/>
              </a:rPr>
              <a:t>.”…</a:t>
            </a:r>
            <a:r>
              <a:rPr lang="en-US" baseline="30000" dirty="0">
                <a:latin typeface="Calibri" panose="020F0502020204030204" pitchFamily="34" charset="0"/>
                <a:cs typeface="Calibri" panose="020F0502020204030204" pitchFamily="34" charset="0"/>
              </a:rPr>
              <a:t>38 </a:t>
            </a:r>
            <a:r>
              <a:rPr lang="en-US" dirty="0">
                <a:latin typeface="Calibri" panose="020F0502020204030204" pitchFamily="34" charset="0"/>
                <a:cs typeface="Calibri" panose="020F0502020204030204" pitchFamily="34" charset="0"/>
              </a:rPr>
              <a:t>Peter </a:t>
            </a:r>
            <a:r>
              <a:rPr lang="en-US" i="1" dirty="0">
                <a:latin typeface="Calibri" panose="020F0502020204030204" pitchFamily="34" charset="0"/>
                <a:cs typeface="Calibri" panose="020F0502020204030204" pitchFamily="34" charset="0"/>
              </a:rPr>
              <a:t>said</a:t>
            </a:r>
            <a:r>
              <a:rPr lang="en-US" dirty="0">
                <a:latin typeface="Calibri" panose="020F0502020204030204" pitchFamily="34" charset="0"/>
                <a:cs typeface="Calibri" panose="020F0502020204030204" pitchFamily="34" charset="0"/>
              </a:rPr>
              <a:t> to them, “</a:t>
            </a:r>
            <a:r>
              <a:rPr lang="en-US" b="1" u="sng" dirty="0">
                <a:solidFill>
                  <a:srgbClr val="FFFFCC"/>
                </a:solidFill>
                <a:latin typeface="Calibri" panose="020F0502020204030204" pitchFamily="34" charset="0"/>
              </a:rPr>
              <a:t>Repent</a:t>
            </a:r>
            <a:r>
              <a:rPr lang="en-US" dirty="0">
                <a:latin typeface="Calibri" panose="020F0502020204030204" pitchFamily="34" charset="0"/>
                <a:cs typeface="Calibri" panose="020F0502020204030204" pitchFamily="34" charset="0"/>
              </a:rPr>
              <a:t>, and each of you be </a:t>
            </a:r>
            <a:r>
              <a:rPr lang="en-US" b="1" u="sng" dirty="0">
                <a:solidFill>
                  <a:srgbClr val="FFFFCC"/>
                </a:solidFill>
                <a:latin typeface="Calibri" panose="020F0502020204030204" pitchFamily="34" charset="0"/>
              </a:rPr>
              <a:t>baptized</a:t>
            </a:r>
            <a:r>
              <a:rPr lang="en-US" dirty="0">
                <a:latin typeface="Calibri" panose="020F0502020204030204" pitchFamily="34" charset="0"/>
                <a:cs typeface="Calibri" panose="020F0502020204030204" pitchFamily="34" charset="0"/>
              </a:rPr>
              <a:t> in the name of Jesus Christ </a:t>
            </a:r>
            <a:r>
              <a:rPr lang="en-US" b="1" u="sng" dirty="0">
                <a:solidFill>
                  <a:srgbClr val="FFFFCC"/>
                </a:solidFill>
                <a:latin typeface="Calibri" panose="020F0502020204030204" pitchFamily="34" charset="0"/>
              </a:rPr>
              <a:t>for the forgiveness of your sins</a:t>
            </a:r>
            <a:r>
              <a:rPr lang="en-US" dirty="0">
                <a:latin typeface="Calibri" panose="020F0502020204030204" pitchFamily="34" charset="0"/>
                <a:cs typeface="Calibri" panose="020F0502020204030204" pitchFamily="34" charset="0"/>
              </a:rPr>
              <a:t>; and you will receive the </a:t>
            </a:r>
            <a:r>
              <a:rPr lang="en-US" b="1" u="sng" dirty="0">
                <a:solidFill>
                  <a:srgbClr val="FFFFCC"/>
                </a:solidFill>
                <a:latin typeface="Calibri" panose="020F0502020204030204" pitchFamily="34" charset="0"/>
              </a:rPr>
              <a:t>gift of the Holy Spirit</a:t>
            </a:r>
            <a:r>
              <a:rPr lang="en-US" dirty="0">
                <a:latin typeface="Calibri" panose="020F0502020204030204" pitchFamily="34" charset="0"/>
                <a:cs typeface="Calibri" panose="020F0502020204030204" pitchFamily="34" charset="0"/>
              </a:rPr>
              <a:t>.’”</a:t>
            </a:r>
            <a:endParaRPr lang="en-US" altLang="en-US"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844624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2247900" y="6248400"/>
            <a:ext cx="4648200" cy="449263"/>
          </a:xfrm>
        </p:spPr>
        <p:txBody>
          <a:bodyPr/>
          <a:lstStyle/>
          <a:p>
            <a:pPr algn="ctr" eaLnBrk="1" hangingPunct="1">
              <a:defRPr/>
            </a:pPr>
            <a:r>
              <a:rPr lang="en-US" altLang="en-US" sz="1600" dirty="0">
                <a:solidFill>
                  <a:schemeClr val="tx1"/>
                </a:solidFill>
                <a:effectLst>
                  <a:outerShdw blurRad="38100" dist="38100" dir="2700000" algn="tl">
                    <a:srgbClr val="000000">
                      <a:alpha val="43137"/>
                    </a:srgbClr>
                  </a:outerShdw>
                </a:effectLst>
              </a:rPr>
              <a:t>Lewis Sperry Chafer, vol. 7, </a:t>
            </a:r>
            <a:r>
              <a:rPr lang="en-US" altLang="en-US" sz="1600" i="1" dirty="0">
                <a:solidFill>
                  <a:schemeClr val="tx1"/>
                </a:solidFill>
                <a:effectLst>
                  <a:outerShdw blurRad="38100" dist="38100" dir="2700000" algn="tl">
                    <a:srgbClr val="000000">
                      <a:alpha val="43137"/>
                    </a:srgbClr>
                  </a:outerShdw>
                </a:effectLst>
              </a:rPr>
              <a:t>Systematic Theology</a:t>
            </a:r>
            <a:r>
              <a:rPr lang="en-US" altLang="en-US" sz="1600" dirty="0">
                <a:solidFill>
                  <a:schemeClr val="tx1"/>
                </a:solidFill>
                <a:effectLst>
                  <a:outerShdw blurRad="38100" dist="38100" dir="2700000" algn="tl">
                    <a:srgbClr val="000000">
                      <a:alpha val="43137"/>
                    </a:srgbClr>
                  </a:outerShdw>
                </a:effectLst>
              </a:rPr>
              <a:t> (Grand Rapids, MI: </a:t>
            </a:r>
            <a:r>
              <a:rPr lang="en-US" altLang="en-US" sz="1600" dirty="0" err="1">
                <a:solidFill>
                  <a:schemeClr val="tx1"/>
                </a:solidFill>
                <a:effectLst>
                  <a:outerShdw blurRad="38100" dist="38100" dir="2700000" algn="tl">
                    <a:srgbClr val="000000">
                      <a:alpha val="43137"/>
                    </a:srgbClr>
                  </a:outerShdw>
                </a:effectLst>
              </a:rPr>
              <a:t>Kregel</a:t>
            </a:r>
            <a:r>
              <a:rPr lang="en-US" altLang="en-US" sz="1600" dirty="0">
                <a:solidFill>
                  <a:schemeClr val="tx1"/>
                </a:solidFill>
                <a:effectLst>
                  <a:outerShdw blurRad="38100" dist="38100" dir="2700000" algn="tl">
                    <a:srgbClr val="000000">
                      <a:alpha val="43137"/>
                    </a:srgbClr>
                  </a:outerShdw>
                </a:effectLst>
              </a:rPr>
              <a:t> Publications, 1993), 265-66.</a:t>
            </a:r>
          </a:p>
        </p:txBody>
      </p:sp>
      <p:sp>
        <p:nvSpPr>
          <p:cNvPr id="57347" name="Content Placeholder 2"/>
          <p:cNvSpPr>
            <a:spLocks noGrp="1"/>
          </p:cNvSpPr>
          <p:nvPr>
            <p:ph idx="1"/>
          </p:nvPr>
        </p:nvSpPr>
        <p:spPr>
          <a:xfrm>
            <a:off x="3200400" y="381000"/>
            <a:ext cx="5791200" cy="5745163"/>
          </a:xfrm>
        </p:spPr>
        <p:txBody>
          <a:bodyPr/>
          <a:lstStyle/>
          <a:p>
            <a:pPr marL="0" indent="0" algn="just" eaLnBrk="1" hangingPunct="1">
              <a:buFont typeface="Arial" panose="020B0604020202020204" pitchFamily="34" charset="0"/>
              <a:buNone/>
              <a:defRPr/>
            </a:pPr>
            <a:r>
              <a:rPr lang="en-US" altLang="en-US" sz="2800" dirty="0">
                <a:effectLst>
                  <a:outerShdw blurRad="38100" dist="38100" dir="2700000" algn="tl">
                    <a:srgbClr val="000000">
                      <a:alpha val="43137"/>
                    </a:srgbClr>
                  </a:outerShdw>
                </a:effectLst>
              </a:rPr>
              <a:t>[A] serious Arminian error respecting this doctrine occurs when repentance is added to faith or believing as a condition of salvation. It is true that repentance can very well be required as a condition of salvation, but then only because the change of mind which...has been involved when turning from every other confidence to the </a:t>
            </a:r>
            <a:r>
              <a:rPr lang="en-US" altLang="en-US" sz="2800" b="1" i="1" u="sng" kern="1200" dirty="0">
                <a:solidFill>
                  <a:srgbClr val="FFFFCC"/>
                </a:solidFill>
                <a:cs typeface="Arial" charset="0"/>
              </a:rPr>
              <a:t>one needful trust</a:t>
            </a:r>
            <a:r>
              <a:rPr lang="en-US" altLang="en-US" sz="2800" b="1" i="1" kern="1200" dirty="0">
                <a:solidFill>
                  <a:srgbClr val="FFFFCC"/>
                </a:solidFill>
                <a:cs typeface="Arial" charset="0"/>
              </a:rPr>
              <a:t> </a:t>
            </a:r>
            <a:r>
              <a:rPr lang="en-US" altLang="en-US" sz="2800" dirty="0">
                <a:effectLst>
                  <a:outerShdw blurRad="38100" dist="38100" dir="2700000" algn="tl">
                    <a:srgbClr val="000000">
                      <a:alpha val="43137"/>
                    </a:srgbClr>
                  </a:outerShdw>
                </a:effectLst>
              </a:rPr>
              <a:t>in Christ. Such turning about, of course, cannot be achieved without a change of mind. </a:t>
            </a:r>
          </a:p>
        </p:txBody>
      </p:sp>
      <p:pic>
        <p:nvPicPr>
          <p:cNvPr id="4" name="Picture 2" descr="http://t1.gstatic.com/images?q=tbn:ANd9GcQxv3vyi4YqgamHAJTIgWkNJkLqWWIuAG2pkecTpX67vjz6XE96Kw"/>
          <p:cNvPicPr>
            <a:picLocks noChangeAspect="1" noChangeArrowheads="1"/>
          </p:cNvPicPr>
          <p:nvPr/>
        </p:nvPicPr>
        <p:blipFill>
          <a:blip r:embed="rId2" cstate="print">
            <a:extLst/>
          </a:blip>
          <a:srcRect/>
          <a:stretch>
            <a:fillRect/>
          </a:stretch>
        </p:blipFill>
        <p:spPr bwMode="auto">
          <a:xfrm>
            <a:off x="228600" y="533400"/>
            <a:ext cx="2703121" cy="38100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0104946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1.gstatic.com/images?q=tbn:ANd9GcQxv3vyi4YqgamHAJTIgWkNJkLqWWIuAG2pkecTpX67vjz6XE96Kw"/>
          <p:cNvPicPr>
            <a:picLocks noChangeAspect="1" noChangeArrowheads="1"/>
          </p:cNvPicPr>
          <p:nvPr/>
        </p:nvPicPr>
        <p:blipFill>
          <a:blip r:embed="rId2" cstate="print">
            <a:extLst/>
          </a:blip>
          <a:srcRect/>
          <a:stretch>
            <a:fillRect/>
          </a:stretch>
        </p:blipFill>
        <p:spPr bwMode="auto">
          <a:xfrm>
            <a:off x="228600" y="533400"/>
            <a:ext cx="2703121" cy="38100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Content Placeholder 1"/>
          <p:cNvSpPr>
            <a:spLocks noGrp="1"/>
          </p:cNvSpPr>
          <p:nvPr>
            <p:ph idx="1"/>
          </p:nvPr>
        </p:nvSpPr>
        <p:spPr>
          <a:xfrm>
            <a:off x="3200400" y="381000"/>
            <a:ext cx="5715000" cy="4876800"/>
          </a:xfrm>
        </p:spPr>
        <p:txBody>
          <a:bodyPr/>
          <a:lstStyle/>
          <a:p>
            <a:pPr marL="0" indent="0" algn="just" eaLnBrk="1" hangingPunct="1">
              <a:buFont typeface="Arial" panose="020B0604020202020204" pitchFamily="34" charset="0"/>
              <a:buNone/>
              <a:defRPr/>
            </a:pPr>
            <a:r>
              <a:rPr lang="en-US" altLang="en-US" sz="2800" dirty="0">
                <a:solidFill>
                  <a:prstClr val="white"/>
                </a:solidFill>
                <a:effectLst>
                  <a:outerShdw blurRad="38100" dist="38100" dir="2700000" algn="tl">
                    <a:srgbClr val="000000">
                      <a:alpha val="43137"/>
                    </a:srgbClr>
                  </a:outerShdw>
                </a:effectLst>
              </a:rPr>
              <a:t>This vital newness of mind is a part of believing, after all, and therefore it may be and is used as a </a:t>
            </a:r>
            <a:r>
              <a:rPr lang="en-US" altLang="en-US" sz="2800" b="1" i="1" u="sng" dirty="0">
                <a:solidFill>
                  <a:srgbClr val="FFFFCC"/>
                </a:solidFill>
                <a:effectLst>
                  <a:outerShdw blurRad="38100" dist="38100" dir="2700000" algn="tl">
                    <a:srgbClr val="000000">
                      <a:alpha val="43137"/>
                    </a:srgbClr>
                  </a:outerShdw>
                </a:effectLst>
              </a:rPr>
              <a:t>synonym</a:t>
            </a:r>
            <a:r>
              <a:rPr lang="en-US" altLang="en-US" sz="2800" dirty="0">
                <a:solidFill>
                  <a:prstClr val="white"/>
                </a:solidFill>
                <a:effectLst>
                  <a:outerShdw blurRad="38100" dist="38100" dir="2700000" algn="tl">
                    <a:srgbClr val="000000">
                      <a:alpha val="43137"/>
                    </a:srgbClr>
                  </a:outerShdw>
                </a:effectLst>
              </a:rPr>
              <a:t> for believing at times (cf. Acts 17:30; 20:21; 26:20; Rom. 2:4; 2Tim. 2:25; 2 Pet. 3:9). Repentance nevertheless cannot be added to believing as a condition of salvation, because upwards of 150 passages of Scripture condition salvation upon believing only (cf. John 3:16; Acts 16:31).</a:t>
            </a:r>
          </a:p>
        </p:txBody>
      </p:sp>
      <p:sp>
        <p:nvSpPr>
          <p:cNvPr id="7" name="Title 1"/>
          <p:cNvSpPr txBox="1">
            <a:spLocks/>
          </p:cNvSpPr>
          <p:nvPr/>
        </p:nvSpPr>
        <p:spPr bwMode="auto">
          <a:xfrm>
            <a:off x="2247900" y="6248400"/>
            <a:ext cx="4648200" cy="449263"/>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sz="1600" kern="0">
                <a:solidFill>
                  <a:schemeClr val="tx1"/>
                </a:solidFill>
                <a:effectLst>
                  <a:outerShdw blurRad="38100" dist="38100" dir="2700000" algn="tl">
                    <a:srgbClr val="000000">
                      <a:alpha val="43137"/>
                    </a:srgbClr>
                  </a:outerShdw>
                </a:effectLst>
              </a:rPr>
              <a:t>Lewis Sperry Chafer, vol. 7, </a:t>
            </a:r>
            <a:r>
              <a:rPr lang="en-US" altLang="en-US" sz="1600" i="1" kern="0">
                <a:solidFill>
                  <a:schemeClr val="tx1"/>
                </a:solidFill>
                <a:effectLst>
                  <a:outerShdw blurRad="38100" dist="38100" dir="2700000" algn="tl">
                    <a:srgbClr val="000000">
                      <a:alpha val="43137"/>
                    </a:srgbClr>
                  </a:outerShdw>
                </a:effectLst>
              </a:rPr>
              <a:t>Systematic Theology</a:t>
            </a:r>
            <a:r>
              <a:rPr lang="en-US" altLang="en-US" sz="1600" kern="0">
                <a:solidFill>
                  <a:schemeClr val="tx1"/>
                </a:solidFill>
                <a:effectLst>
                  <a:outerShdw blurRad="38100" dist="38100" dir="2700000" algn="tl">
                    <a:srgbClr val="000000">
                      <a:alpha val="43137"/>
                    </a:srgbClr>
                  </a:outerShdw>
                </a:effectLst>
              </a:rPr>
              <a:t> (Grand Rapids, MI: Kregel Publications, 1993), 265-66.</a:t>
            </a:r>
            <a:endParaRPr lang="en-US" altLang="en-US" sz="1600" kern="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983772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533400" y="152400"/>
            <a:ext cx="8077200" cy="3631763"/>
          </a:xfrm>
          <a:prstGeom prst="rect">
            <a:avLst/>
          </a:prstGeom>
          <a:noFill/>
          <a:ln w="28575">
            <a:noFill/>
            <a:miter lim="800000"/>
            <a:headEnd/>
            <a:tailEnd/>
          </a:ln>
        </p:spPr>
        <p:txBody>
          <a:bodyPr>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Acts 2:38 (NASB)</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Peter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said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them,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Repent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each of you be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baptized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the name of Jesus Christ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eis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forgiveness of your sins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you will receive the gift of the Holy Spirit.</a:t>
            </a: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9321734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430924" y="152400"/>
            <a:ext cx="8282152" cy="418576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12:41 (NASB)</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men of Nineveh will stand up with this generation at the judgment, and will condemn it because they repented</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face of/because of] (</a:t>
            </a:r>
            <a:r>
              <a:rPr lang="en-US" sz="3600" b="1" i="1"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eis</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preaching of Jonah; and behold, something greater than Jonah is here.</a:t>
            </a: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2151879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533400" y="152400"/>
            <a:ext cx="8077200" cy="3631763"/>
          </a:xfrm>
          <a:prstGeom prst="rect">
            <a:avLst/>
          </a:prstGeom>
          <a:noFill/>
          <a:ln w="28575">
            <a:noFill/>
            <a:miter lim="800000"/>
            <a:headEnd/>
            <a:tailEnd/>
          </a:ln>
        </p:spPr>
        <p:txBody>
          <a:bodyPr>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Acts 2:38 (NASB)</a:t>
            </a:r>
          </a:p>
          <a:p>
            <a:pPr algn="just">
              <a:spcBef>
                <a:spcPts val="600"/>
              </a:spcBef>
              <a:spcAft>
                <a:spcPts val="600"/>
              </a:spcAft>
            </a:pPr>
            <a:r>
              <a:rPr lang="en-US" altLang="en-US" sz="3600" kern="0" dirty="0">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Peter </a:t>
            </a:r>
            <a:r>
              <a:rPr lang="en-US" sz="3600" i="1" dirty="0">
                <a:latin typeface="Calibri" panose="020F0502020204030204" pitchFamily="34" charset="0"/>
                <a:cs typeface="Calibri" panose="020F0502020204030204" pitchFamily="34" charset="0"/>
              </a:rPr>
              <a:t>said</a:t>
            </a:r>
            <a:r>
              <a:rPr lang="en-US" sz="3600" dirty="0">
                <a:latin typeface="Calibri" panose="020F0502020204030204" pitchFamily="34" charset="0"/>
                <a:cs typeface="Calibri" panose="020F0502020204030204" pitchFamily="34" charset="0"/>
              </a:rPr>
              <a:t> to them,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Repent</a:t>
            </a:r>
            <a:r>
              <a:rPr lang="en-US" sz="3600" dirty="0">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a:t>
            </a:r>
            <a:r>
              <a:rPr lang="en-US" sz="3600" dirty="0">
                <a:latin typeface="Calibri" panose="020F0502020204030204" pitchFamily="34" charset="0"/>
                <a:cs typeface="Calibri" panose="020F0502020204030204" pitchFamily="34" charset="0"/>
              </a:rPr>
              <a:t> each of you be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baptized</a:t>
            </a:r>
            <a:r>
              <a:rPr lang="en-US" sz="3600" dirty="0">
                <a:latin typeface="Calibri" panose="020F0502020204030204" pitchFamily="34" charset="0"/>
                <a:cs typeface="Calibri" panose="020F0502020204030204" pitchFamily="34" charset="0"/>
              </a:rPr>
              <a:t> in the name of Jesus Christ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because of</a:t>
            </a:r>
            <a:r>
              <a:rPr lang="en-US" sz="3600" dirty="0">
                <a:latin typeface="Calibri" panose="020F0502020204030204" pitchFamily="34" charset="0"/>
                <a:cs typeface="Calibri" panose="020F0502020204030204" pitchFamily="34" charset="0"/>
              </a:rPr>
              <a:t> (</a:t>
            </a:r>
            <a:r>
              <a:rPr lang="en-US" sz="3600" i="1" dirty="0" err="1">
                <a:latin typeface="Calibri" panose="020F0502020204030204" pitchFamily="34" charset="0"/>
                <a:cs typeface="Calibri" panose="020F0502020204030204" pitchFamily="34" charset="0"/>
              </a:rPr>
              <a:t>eis</a:t>
            </a:r>
            <a:r>
              <a:rPr lang="en-US" sz="3600" dirty="0">
                <a:latin typeface="Calibri" panose="020F0502020204030204" pitchFamily="34" charset="0"/>
                <a:cs typeface="Calibri" panose="020F0502020204030204" pitchFamily="34" charset="0"/>
              </a:rPr>
              <a:t>)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forgiveness of your sins</a:t>
            </a:r>
            <a:r>
              <a:rPr lang="en-US" sz="3600" dirty="0">
                <a:latin typeface="Calibri" panose="020F0502020204030204" pitchFamily="34" charset="0"/>
                <a:cs typeface="Calibri" panose="020F0502020204030204" pitchFamily="34" charset="0"/>
              </a:rPr>
              <a:t>; and you will receive the gift of the Holy Spirit.</a:t>
            </a:r>
            <a:r>
              <a:rPr lang="en-US" altLang="en-US" sz="3600" kern="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4343650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sz="half" idx="2"/>
          </p:nvPr>
        </p:nvSpPr>
        <p:spPr>
          <a:xfrm>
            <a:off x="152400" y="1143000"/>
            <a:ext cx="9056914" cy="5029200"/>
          </a:xfrm>
        </p:spPr>
        <p:txBody>
          <a:bodyPr/>
          <a:lstStyle/>
          <a:p>
            <a:pPr marL="461963" indent="-461963" eaLnBrk="1" hangingPunct="1">
              <a:spcBef>
                <a:spcPts val="0"/>
              </a:spcBef>
              <a:spcAft>
                <a:spcPts val="1800"/>
              </a:spcAft>
              <a:buSzPct val="100000"/>
              <a:buFont typeface="+mj-lt"/>
              <a:buAutoNum type="alphaLcPeriod" startAt="6"/>
              <a:defRPr/>
            </a:pPr>
            <a:r>
              <a:rPr lang="en-US" sz="2800" dirty="0"/>
              <a:t>Co-mingling of kingdom truth with Church Age truth</a:t>
            </a:r>
          </a:p>
          <a:p>
            <a:pPr marL="461963" indent="-461963" eaLnBrk="1" hangingPunct="1">
              <a:spcBef>
                <a:spcPts val="0"/>
              </a:spcBef>
              <a:spcAft>
                <a:spcPts val="1800"/>
              </a:spcAft>
              <a:buSzPct val="100000"/>
              <a:buFont typeface="Wingdings" pitchFamily="2" charset="2"/>
              <a:buAutoNum type="alphaLcPeriod" startAt="6"/>
              <a:defRPr/>
            </a:pPr>
            <a:r>
              <a:rPr lang="en-US" sz="2800" dirty="0"/>
              <a:t>The timing of the kingdom has already been fixed by the Father’s authority (Acts 1:6-7)</a:t>
            </a:r>
          </a:p>
          <a:p>
            <a:pPr marL="461963" indent="-461963" eaLnBrk="1" hangingPunct="1">
              <a:spcBef>
                <a:spcPts val="0"/>
              </a:spcBef>
              <a:spcAft>
                <a:spcPts val="1800"/>
              </a:spcAft>
              <a:buSzPct val="100000"/>
              <a:buFont typeface="Wingdings" pitchFamily="2" charset="2"/>
              <a:buAutoNum type="alphaLcPeriod" startAt="6"/>
              <a:defRPr/>
            </a:pPr>
            <a:r>
              <a:rPr lang="en-US" sz="2800" dirty="0"/>
              <a:t>Peter was merely preaching the personal Gospel in Acts 2</a:t>
            </a:r>
          </a:p>
          <a:p>
            <a:pPr marL="461963" indent="-461963" eaLnBrk="1" hangingPunct="1">
              <a:spcBef>
                <a:spcPts val="0"/>
              </a:spcBef>
              <a:spcAft>
                <a:spcPts val="1800"/>
              </a:spcAft>
              <a:buSzPct val="100000"/>
              <a:buFont typeface="Wingdings" pitchFamily="2" charset="2"/>
              <a:buAutoNum type="alphaLcPeriod" startAt="6"/>
              <a:defRPr/>
            </a:pPr>
            <a:r>
              <a:rPr lang="en-US" sz="2800" b="1" u="sng" dirty="0">
                <a:solidFill>
                  <a:srgbClr val="FFFFCC"/>
                </a:solidFill>
              </a:rPr>
              <a:t>Acts 3:19-21 is laying out the condition by which the kingdom will ultimately come to the earth (Acts 3:19-21)</a:t>
            </a:r>
          </a:p>
          <a:p>
            <a:pPr marL="461963" indent="-461963" eaLnBrk="1" hangingPunct="1">
              <a:spcBef>
                <a:spcPts val="0"/>
              </a:spcBef>
              <a:spcAft>
                <a:spcPts val="1800"/>
              </a:spcAft>
              <a:buSzPct val="100000"/>
              <a:buFont typeface="Wingdings" pitchFamily="2" charset="2"/>
              <a:buAutoNum type="alphaLcPeriod" startAt="6"/>
              <a:defRPr/>
            </a:pPr>
            <a:r>
              <a:rPr lang="en-US" sz="2800" dirty="0"/>
              <a:t>The miracles in Acts authenticate the new age of the Church (Heb. 2:2-3) and not the ongoing offer of the kingdom</a:t>
            </a:r>
          </a:p>
          <a:p>
            <a:pPr marL="514350" indent="-514350" eaLnBrk="1" hangingPunct="1">
              <a:spcBef>
                <a:spcPts val="0"/>
              </a:spcBef>
              <a:spcAft>
                <a:spcPts val="2400"/>
              </a:spcAft>
              <a:buSzPct val="100000"/>
              <a:buAutoNum type="alphaLcPeriod" startAt="6"/>
              <a:defRPr/>
            </a:pPr>
            <a:endParaRPr lang="en-US" dirty="0"/>
          </a:p>
        </p:txBody>
      </p:sp>
      <p:sp>
        <p:nvSpPr>
          <p:cNvPr id="10" name="Rectangle 2"/>
          <p:cNvSpPr>
            <a:spLocks noGrp="1" noChangeArrowheads="1"/>
          </p:cNvSpPr>
          <p:nvPr>
            <p:ph type="title"/>
          </p:nvPr>
        </p:nvSpPr>
        <p:spPr>
          <a:xfrm>
            <a:off x="419100" y="228600"/>
            <a:ext cx="8305800" cy="685800"/>
          </a:xfrm>
        </p:spPr>
        <p:txBody>
          <a:bodyPr/>
          <a:lstStyle/>
          <a:p>
            <a:pPr algn="ctr" eaLnBrk="1" hangingPunct="1"/>
            <a:r>
              <a:rPr lang="en-US" sz="3600" dirty="0"/>
              <a:t>3. Was the kingdom re-offered in Acts? No!</a:t>
            </a:r>
            <a:endParaRPr lang="en-US" altLang="en-US" sz="3600" dirty="0"/>
          </a:p>
        </p:txBody>
      </p:sp>
      <p:pic>
        <p:nvPicPr>
          <p:cNvPr id="4"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8153400" y="5562600"/>
            <a:ext cx="900350" cy="1219200"/>
          </a:xfrm>
        </p:spPr>
      </p:pic>
    </p:spTree>
    <p:extLst>
      <p:ext uri="{BB962C8B-B14F-4D97-AF65-F5344CB8AC3E}">
        <p14:creationId xmlns:p14="http://schemas.microsoft.com/office/powerpoint/2010/main" val="38085514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63516"/>
            <a:ext cx="8744137" cy="480131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Acts 3:19-21 (NASB)</a:t>
            </a:r>
          </a:p>
          <a:p>
            <a:pPr algn="just">
              <a:spcBef>
                <a:spcPts val="600"/>
              </a:spcBef>
              <a:spcAft>
                <a:spcPts val="600"/>
              </a:spcAft>
            </a:pPr>
            <a:r>
              <a:rPr lang="en-US" altLang="en-US" sz="3100" kern="0" dirty="0">
                <a:latin typeface="Calibri" panose="020F0502020204030204" pitchFamily="34" charset="0"/>
              </a:rPr>
              <a:t>“</a:t>
            </a:r>
            <a:r>
              <a:rPr lang="en-US" sz="3200" dirty="0">
                <a:latin typeface="Calibri" panose="020F0502020204030204" pitchFamily="34" charset="0"/>
              </a:rPr>
              <a:t>Therefore </a:t>
            </a:r>
            <a:r>
              <a:rPr lang="en-US" sz="3200" b="1" u="sng" dirty="0">
                <a:solidFill>
                  <a:srgbClr val="FFFFCC"/>
                </a:solidFill>
                <a:latin typeface="Calibri" panose="020F0502020204030204" pitchFamily="34" charset="0"/>
              </a:rPr>
              <a:t>repent</a:t>
            </a:r>
            <a:r>
              <a:rPr lang="en-US" sz="3200" dirty="0">
                <a:latin typeface="Calibri" panose="020F0502020204030204" pitchFamily="34" charset="0"/>
              </a:rPr>
              <a:t> and return, so that your sins may be wiped away, in order that </a:t>
            </a:r>
            <a:r>
              <a:rPr lang="en-US" sz="3200" b="1" u="sng" dirty="0">
                <a:solidFill>
                  <a:srgbClr val="FFFFCC"/>
                </a:solidFill>
                <a:latin typeface="Calibri" panose="020F0502020204030204" pitchFamily="34" charset="0"/>
              </a:rPr>
              <a:t>times of refreshing</a:t>
            </a:r>
            <a:r>
              <a:rPr lang="en-US" sz="3200" dirty="0">
                <a:latin typeface="Calibri" panose="020F0502020204030204" pitchFamily="34" charset="0"/>
              </a:rPr>
              <a:t> may come from the presence of the Lord; </a:t>
            </a:r>
            <a:r>
              <a:rPr lang="en-US" sz="3200" baseline="30000" dirty="0">
                <a:latin typeface="Calibri" panose="020F0502020204030204" pitchFamily="34" charset="0"/>
              </a:rPr>
              <a:t>20 </a:t>
            </a:r>
            <a:r>
              <a:rPr lang="en-US" sz="3200" dirty="0">
                <a:latin typeface="Calibri" panose="020F0502020204030204" pitchFamily="34" charset="0"/>
              </a:rPr>
              <a:t>and that He may </a:t>
            </a:r>
            <a:r>
              <a:rPr lang="en-US" sz="3200" b="1" u="sng" dirty="0">
                <a:solidFill>
                  <a:srgbClr val="FFFFCC"/>
                </a:solidFill>
                <a:latin typeface="Calibri" panose="020F0502020204030204" pitchFamily="34" charset="0"/>
              </a:rPr>
              <a:t>send Jesus, the Christ</a:t>
            </a:r>
            <a:r>
              <a:rPr lang="en-US" sz="3200" dirty="0">
                <a:latin typeface="Calibri" panose="020F0502020204030204" pitchFamily="34" charset="0"/>
              </a:rPr>
              <a:t> appointed for you, </a:t>
            </a:r>
            <a:r>
              <a:rPr lang="en-US" sz="3200" baseline="30000" dirty="0">
                <a:latin typeface="Calibri" panose="020F0502020204030204" pitchFamily="34" charset="0"/>
              </a:rPr>
              <a:t>21 </a:t>
            </a:r>
            <a:r>
              <a:rPr lang="en-US" sz="3200" dirty="0">
                <a:latin typeface="Calibri" panose="020F0502020204030204" pitchFamily="34" charset="0"/>
              </a:rPr>
              <a:t>whom </a:t>
            </a:r>
            <a:r>
              <a:rPr lang="en-US" sz="3200" b="1" u="sng" dirty="0">
                <a:solidFill>
                  <a:srgbClr val="FFFFCC"/>
                </a:solidFill>
                <a:latin typeface="Calibri" panose="020F0502020204030204" pitchFamily="34" charset="0"/>
              </a:rPr>
              <a:t>heaven must receive</a:t>
            </a:r>
            <a:r>
              <a:rPr lang="en-US" sz="3200" dirty="0">
                <a:latin typeface="Calibri" panose="020F0502020204030204" pitchFamily="34" charset="0"/>
              </a:rPr>
              <a:t> until </a:t>
            </a:r>
            <a:r>
              <a:rPr lang="en-US" sz="3200" i="1" dirty="0">
                <a:latin typeface="Calibri" panose="020F0502020204030204" pitchFamily="34" charset="0"/>
              </a:rPr>
              <a:t>the</a:t>
            </a:r>
            <a:r>
              <a:rPr lang="en-US" sz="3200" dirty="0">
                <a:latin typeface="Calibri" panose="020F0502020204030204" pitchFamily="34" charset="0"/>
              </a:rPr>
              <a:t> period of </a:t>
            </a:r>
            <a:r>
              <a:rPr lang="en-US" sz="3200" b="1" u="sng" dirty="0">
                <a:solidFill>
                  <a:srgbClr val="FFFFCC"/>
                </a:solidFill>
                <a:latin typeface="Calibri" panose="020F0502020204030204" pitchFamily="34" charset="0"/>
              </a:rPr>
              <a:t>restoration of all things</a:t>
            </a:r>
            <a:r>
              <a:rPr lang="en-US" sz="3200" dirty="0">
                <a:latin typeface="Calibri" panose="020F0502020204030204" pitchFamily="34" charset="0"/>
              </a:rPr>
              <a:t> about which God spoke by the mouth of His holy </a:t>
            </a:r>
            <a:r>
              <a:rPr lang="en-US" sz="3200" b="1" u="sng" dirty="0">
                <a:solidFill>
                  <a:srgbClr val="FFFFCC"/>
                </a:solidFill>
                <a:latin typeface="Calibri" panose="020F0502020204030204" pitchFamily="34" charset="0"/>
              </a:rPr>
              <a:t>prophets</a:t>
            </a:r>
            <a:r>
              <a:rPr lang="en-US" sz="3200" dirty="0">
                <a:latin typeface="Calibri" panose="020F0502020204030204" pitchFamily="34" charset="0"/>
              </a:rPr>
              <a:t> from ancient time.</a:t>
            </a:r>
            <a:r>
              <a:rPr lang="en-US" sz="3100" dirty="0">
                <a:latin typeface="Calibri" panose="020F0502020204030204" pitchFamily="34" charset="0"/>
              </a:rPr>
              <a:t>”</a:t>
            </a:r>
            <a:endParaRPr lang="en-US" altLang="en-US" sz="3100" kern="0" dirty="0">
              <a:latin typeface="Calibri" panose="020F0502020204030204" pitchFamily="34" charset="0"/>
            </a:endParaRPr>
          </a:p>
        </p:txBody>
      </p:sp>
    </p:spTree>
    <p:extLst>
      <p:ext uri="{BB962C8B-B14F-4D97-AF65-F5344CB8AC3E}">
        <p14:creationId xmlns:p14="http://schemas.microsoft.com/office/powerpoint/2010/main" val="166665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2195033159"/>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468760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63516"/>
            <a:ext cx="8744137" cy="480131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23:37-39 (NASB)</a:t>
            </a:r>
          </a:p>
          <a:p>
            <a:pPr algn="just">
              <a:spcBef>
                <a:spcPts val="600"/>
              </a:spcBef>
              <a:spcAft>
                <a:spcPts val="600"/>
              </a:spcAft>
            </a:pPr>
            <a:r>
              <a:rPr lang="en-US" altLang="en-US" sz="3100" kern="0" dirty="0">
                <a:latin typeface="Calibri" panose="020F0502020204030204" pitchFamily="34" charset="0"/>
              </a:rPr>
              <a:t>“</a:t>
            </a:r>
            <a:r>
              <a:rPr lang="en-US" sz="3200" dirty="0">
                <a:latin typeface="Calibri" panose="020F0502020204030204" pitchFamily="34" charset="0"/>
              </a:rPr>
              <a:t>Jerusalem, Jerusalem, who kills the prophets and stones those who are sent to her! How often I wanted to gather your children together, the way a hen gathers her chicks under her wings, and you were unwilling. </a:t>
            </a:r>
            <a:r>
              <a:rPr lang="en-US" sz="3200" baseline="30000" dirty="0">
                <a:latin typeface="Calibri" panose="020F0502020204030204" pitchFamily="34" charset="0"/>
              </a:rPr>
              <a:t>38 </a:t>
            </a:r>
            <a:r>
              <a:rPr lang="en-US" sz="3200" dirty="0">
                <a:latin typeface="Calibri" panose="020F0502020204030204" pitchFamily="34" charset="0"/>
              </a:rPr>
              <a:t>Behold, your house is being left to you desolate! </a:t>
            </a:r>
            <a:r>
              <a:rPr lang="en-US" sz="3200" baseline="30000" dirty="0">
                <a:latin typeface="Calibri" panose="020F0502020204030204" pitchFamily="34" charset="0"/>
              </a:rPr>
              <a:t>39 </a:t>
            </a:r>
            <a:r>
              <a:rPr lang="en-US" sz="3200" dirty="0">
                <a:latin typeface="Calibri" panose="020F0502020204030204" pitchFamily="34" charset="0"/>
              </a:rPr>
              <a:t>For I say to you, from now on you will not see Me </a:t>
            </a:r>
            <a:r>
              <a:rPr lang="en-US" sz="3200" b="1" u="sng" dirty="0">
                <a:solidFill>
                  <a:srgbClr val="FFFFCC"/>
                </a:solidFill>
                <a:latin typeface="Calibri" panose="020F0502020204030204" pitchFamily="34" charset="0"/>
              </a:rPr>
              <a:t>until</a:t>
            </a:r>
            <a:r>
              <a:rPr lang="en-US" sz="3200" dirty="0">
                <a:latin typeface="Calibri" panose="020F0502020204030204" pitchFamily="34" charset="0"/>
              </a:rPr>
              <a:t> you say, ‘</a:t>
            </a:r>
            <a:r>
              <a:rPr lang="en-US" sz="3200" cap="small" dirty="0">
                <a:latin typeface="Calibri" panose="020F0502020204030204" pitchFamily="34" charset="0"/>
              </a:rPr>
              <a:t>Blessed is He who comes in the name of the Lord</a:t>
            </a:r>
            <a:r>
              <a:rPr lang="en-US" sz="3200" dirty="0">
                <a:latin typeface="Calibri" panose="020F0502020204030204" pitchFamily="34" charset="0"/>
              </a:rPr>
              <a:t>!</a:t>
            </a:r>
            <a:r>
              <a:rPr lang="en-US" sz="3100" dirty="0">
                <a:latin typeface="Calibri" panose="020F0502020204030204" pitchFamily="34" charset="0"/>
              </a:rPr>
              <a:t>”</a:t>
            </a:r>
            <a:endParaRPr lang="en-US" altLang="en-US" sz="3100" kern="0" dirty="0">
              <a:latin typeface="Calibri" panose="020F0502020204030204" pitchFamily="34" charset="0"/>
            </a:endParaRPr>
          </a:p>
        </p:txBody>
      </p:sp>
    </p:spTree>
    <p:extLst>
      <p:ext uri="{BB962C8B-B14F-4D97-AF65-F5344CB8AC3E}">
        <p14:creationId xmlns:p14="http://schemas.microsoft.com/office/powerpoint/2010/main" val="37076308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sz="half" idx="2"/>
          </p:nvPr>
        </p:nvSpPr>
        <p:spPr>
          <a:xfrm>
            <a:off x="152400" y="1143000"/>
            <a:ext cx="9056914" cy="5029200"/>
          </a:xfrm>
        </p:spPr>
        <p:txBody>
          <a:bodyPr/>
          <a:lstStyle/>
          <a:p>
            <a:pPr marL="461963" indent="-461963" eaLnBrk="1" hangingPunct="1">
              <a:spcBef>
                <a:spcPts val="0"/>
              </a:spcBef>
              <a:spcAft>
                <a:spcPts val="1800"/>
              </a:spcAft>
              <a:buSzPct val="100000"/>
              <a:buFont typeface="+mj-lt"/>
              <a:buAutoNum type="alphaLcPeriod" startAt="6"/>
              <a:defRPr/>
            </a:pPr>
            <a:r>
              <a:rPr lang="en-US" sz="2800" dirty="0"/>
              <a:t>Co-mingling of kingdom truth with Church Age truth</a:t>
            </a:r>
          </a:p>
          <a:p>
            <a:pPr marL="461963" indent="-461963" eaLnBrk="1" hangingPunct="1">
              <a:spcBef>
                <a:spcPts val="0"/>
              </a:spcBef>
              <a:spcAft>
                <a:spcPts val="1800"/>
              </a:spcAft>
              <a:buSzPct val="100000"/>
              <a:buFont typeface="Wingdings" pitchFamily="2" charset="2"/>
              <a:buAutoNum type="alphaLcPeriod" startAt="6"/>
              <a:defRPr/>
            </a:pPr>
            <a:r>
              <a:rPr lang="en-US" sz="2800" dirty="0"/>
              <a:t>The timing of the kingdom has already been fixed by the Father’s authority (Acts 1:6-7)</a:t>
            </a:r>
          </a:p>
          <a:p>
            <a:pPr marL="461963" indent="-461963" eaLnBrk="1" hangingPunct="1">
              <a:spcBef>
                <a:spcPts val="0"/>
              </a:spcBef>
              <a:spcAft>
                <a:spcPts val="1800"/>
              </a:spcAft>
              <a:buSzPct val="100000"/>
              <a:buFont typeface="Wingdings" pitchFamily="2" charset="2"/>
              <a:buAutoNum type="alphaLcPeriod" startAt="6"/>
              <a:defRPr/>
            </a:pPr>
            <a:r>
              <a:rPr lang="en-US" sz="2800" dirty="0"/>
              <a:t>Peter was merely preaching the personal Gospel in Acts 2</a:t>
            </a:r>
          </a:p>
          <a:p>
            <a:pPr marL="461963" indent="-461963" eaLnBrk="1" hangingPunct="1">
              <a:spcBef>
                <a:spcPts val="0"/>
              </a:spcBef>
              <a:spcAft>
                <a:spcPts val="1800"/>
              </a:spcAft>
              <a:buSzPct val="100000"/>
              <a:buFont typeface="Wingdings" pitchFamily="2" charset="2"/>
              <a:buAutoNum type="alphaLcPeriod" startAt="6"/>
              <a:defRPr/>
            </a:pPr>
            <a:r>
              <a:rPr lang="en-US" sz="2800" dirty="0"/>
              <a:t>Acts 3:19-21 is laying out the condition by which the kingdom will ultimately come to the earth (Acts 3:19-21)</a:t>
            </a:r>
          </a:p>
          <a:p>
            <a:pPr marL="461963" indent="-461963" eaLnBrk="1" hangingPunct="1">
              <a:spcBef>
                <a:spcPts val="0"/>
              </a:spcBef>
              <a:spcAft>
                <a:spcPts val="1800"/>
              </a:spcAft>
              <a:buSzPct val="100000"/>
              <a:buFont typeface="Wingdings" pitchFamily="2" charset="2"/>
              <a:buAutoNum type="alphaLcPeriod" startAt="6"/>
              <a:defRPr/>
            </a:pPr>
            <a:r>
              <a:rPr lang="en-US" sz="2800" b="1" u="sng" dirty="0">
                <a:solidFill>
                  <a:srgbClr val="FFFFCC"/>
                </a:solidFill>
              </a:rPr>
              <a:t>The miracles in Acts authenticate the new age of the Church (Heb. 2:2-3) and not the ongoing offer of the kingdom</a:t>
            </a:r>
          </a:p>
          <a:p>
            <a:pPr marL="514350" indent="-514350" eaLnBrk="1" hangingPunct="1">
              <a:spcBef>
                <a:spcPts val="0"/>
              </a:spcBef>
              <a:spcAft>
                <a:spcPts val="2400"/>
              </a:spcAft>
              <a:buSzPct val="100000"/>
              <a:buAutoNum type="alphaLcPeriod" startAt="6"/>
              <a:defRPr/>
            </a:pPr>
            <a:endParaRPr lang="en-US" dirty="0"/>
          </a:p>
        </p:txBody>
      </p:sp>
      <p:sp>
        <p:nvSpPr>
          <p:cNvPr id="10" name="Rectangle 2"/>
          <p:cNvSpPr>
            <a:spLocks noGrp="1" noChangeArrowheads="1"/>
          </p:cNvSpPr>
          <p:nvPr>
            <p:ph type="title"/>
          </p:nvPr>
        </p:nvSpPr>
        <p:spPr>
          <a:xfrm>
            <a:off x="419100" y="228600"/>
            <a:ext cx="8305800" cy="685800"/>
          </a:xfrm>
        </p:spPr>
        <p:txBody>
          <a:bodyPr/>
          <a:lstStyle/>
          <a:p>
            <a:pPr algn="ctr" eaLnBrk="1" hangingPunct="1"/>
            <a:r>
              <a:rPr lang="en-US" sz="3600" dirty="0"/>
              <a:t>3. Was the kingdom re-offered in Acts? No!</a:t>
            </a:r>
            <a:endParaRPr lang="en-US" altLang="en-US" sz="3600" dirty="0"/>
          </a:p>
        </p:txBody>
      </p:sp>
      <p:pic>
        <p:nvPicPr>
          <p:cNvPr id="4"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8153400" y="5562600"/>
            <a:ext cx="900350" cy="1219200"/>
          </a:xfrm>
        </p:spPr>
      </p:pic>
    </p:spTree>
    <p:extLst>
      <p:ext uri="{BB962C8B-B14F-4D97-AF65-F5344CB8AC3E}">
        <p14:creationId xmlns:p14="http://schemas.microsoft.com/office/powerpoint/2010/main" val="18438734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887777938"/>
              </p:ext>
            </p:extLst>
          </p:nvPr>
        </p:nvGraphicFramePr>
        <p:xfrm>
          <a:off x="190500" y="1119186"/>
          <a:ext cx="8763000" cy="4861440"/>
        </p:xfrm>
        <a:graphic>
          <a:graphicData uri="http://schemas.openxmlformats.org/drawingml/2006/table">
            <a:tbl>
              <a:tblPr firstRow="1" bandRow="1">
                <a:tableStyleId>{073A0DAA-6AF3-43AB-8588-CEC1D06C72B9}</a:tableStyleId>
              </a:tblPr>
              <a:tblGrid>
                <a:gridCol w="4381500">
                  <a:extLst>
                    <a:ext uri="{9D8B030D-6E8A-4147-A177-3AD203B41FA5}">
                      <a16:colId xmlns:a16="http://schemas.microsoft.com/office/drawing/2014/main" val="2643476527"/>
                    </a:ext>
                  </a:extLst>
                </a:gridCol>
                <a:gridCol w="4381500">
                  <a:extLst>
                    <a:ext uri="{9D8B030D-6E8A-4147-A177-3AD203B41FA5}">
                      <a16:colId xmlns:a16="http://schemas.microsoft.com/office/drawing/2014/main" val="2511375819"/>
                    </a:ext>
                  </a:extLst>
                </a:gridCol>
              </a:tblGrid>
              <a:tr h="703560">
                <a:tc gridSpan="2">
                  <a:txBody>
                    <a:bodyPr/>
                    <a:lstStyle/>
                    <a:p>
                      <a:pPr algn="ctr"/>
                      <a:r>
                        <a:rPr lang="en-US" sz="4000" dirty="0">
                          <a:solidFill>
                            <a:srgbClr val="FFFFCC"/>
                          </a:solidFill>
                          <a:latin typeface="Calibri" panose="020F0502020204030204" pitchFamily="34" charset="0"/>
                          <a:cs typeface="Calibri" panose="020F0502020204030204" pitchFamily="34" charset="0"/>
                        </a:rPr>
                        <a:t>Eras of Miracles in Scripture</a:t>
                      </a:r>
                    </a:p>
                  </a:txBody>
                  <a:tcPr>
                    <a:solidFill>
                      <a:srgbClr val="00B0F0"/>
                    </a:solidFill>
                  </a:tcPr>
                </a:tc>
                <a:tc hMerge="1">
                  <a:txBody>
                    <a:bodyPr/>
                    <a:lstStyle/>
                    <a:p>
                      <a:endParaRPr lang="en-US" sz="3600" dirty="0">
                        <a:latin typeface="Calibri" panose="020F0502020204030204" pitchFamily="34" charset="0"/>
                      </a:endParaRPr>
                    </a:p>
                  </a:txBody>
                  <a:tcPr>
                    <a:solidFill>
                      <a:schemeClr val="tx1">
                        <a:lumMod val="85000"/>
                      </a:schemeClr>
                    </a:solidFill>
                  </a:tcPr>
                </a:tc>
                <a:extLst>
                  <a:ext uri="{0D108BD9-81ED-4DB2-BD59-A6C34878D82A}">
                    <a16:rowId xmlns:a16="http://schemas.microsoft.com/office/drawing/2014/main" val="2920085716"/>
                  </a:ext>
                </a:extLst>
              </a:tr>
              <a:tr h="703560">
                <a:tc>
                  <a:txBody>
                    <a:bodyPr/>
                    <a:lstStyle/>
                    <a:p>
                      <a:pPr algn="ctr"/>
                      <a:r>
                        <a:rPr lang="en-US" sz="3600" b="1" dirty="0">
                          <a:solidFill>
                            <a:srgbClr val="C00000"/>
                          </a:solidFill>
                          <a:latin typeface="Calibri" panose="020F0502020204030204" pitchFamily="34" charset="0"/>
                          <a:cs typeface="Calibri" panose="020F0502020204030204" pitchFamily="34" charset="0"/>
                        </a:rPr>
                        <a:t>Cluster</a:t>
                      </a:r>
                    </a:p>
                  </a:txBody>
                  <a:tcPr/>
                </a:tc>
                <a:tc>
                  <a:txBody>
                    <a:bodyPr/>
                    <a:lstStyle/>
                    <a:p>
                      <a:pPr algn="ctr"/>
                      <a:r>
                        <a:rPr lang="en-US" sz="3600" b="1" dirty="0">
                          <a:solidFill>
                            <a:srgbClr val="0000FF"/>
                          </a:solidFill>
                          <a:latin typeface="Calibri" panose="020F0502020204030204" pitchFamily="34" charset="0"/>
                          <a:cs typeface="Calibri" panose="020F0502020204030204" pitchFamily="34" charset="0"/>
                        </a:rPr>
                        <a:t>Confirmation</a:t>
                      </a:r>
                    </a:p>
                  </a:txBody>
                  <a:tcPr/>
                </a:tc>
                <a:extLst>
                  <a:ext uri="{0D108BD9-81ED-4DB2-BD59-A6C34878D82A}">
                    <a16:rowId xmlns:a16="http://schemas.microsoft.com/office/drawing/2014/main" val="3119390678"/>
                  </a:ext>
                </a:extLst>
              </a:tr>
              <a:tr h="703560">
                <a:tc>
                  <a:txBody>
                    <a:bodyPr/>
                    <a:lstStyle/>
                    <a:p>
                      <a:pPr marL="227013" indent="0"/>
                      <a:r>
                        <a:rPr lang="en-US" sz="3600" dirty="0">
                          <a:latin typeface="Calibri" panose="020F0502020204030204" pitchFamily="34" charset="0"/>
                          <a:cs typeface="Calibri" panose="020F0502020204030204" pitchFamily="34" charset="0"/>
                        </a:rPr>
                        <a:t>Moses</a:t>
                      </a:r>
                    </a:p>
                  </a:txBody>
                  <a:tcPr/>
                </a:tc>
                <a:tc>
                  <a:txBody>
                    <a:bodyPr/>
                    <a:lstStyle/>
                    <a:p>
                      <a:pPr marL="227013" indent="0" algn="l" defTabSz="914400" rtl="0" eaLnBrk="1" latinLnBrk="0" hangingPunct="1"/>
                      <a:r>
                        <a:rPr lang="en-US" sz="3600" kern="1200" dirty="0">
                          <a:latin typeface="Calibri" panose="020F0502020204030204" pitchFamily="34" charset="0"/>
                          <a:cs typeface="Calibri" panose="020F0502020204030204" pitchFamily="34" charset="0"/>
                        </a:rPr>
                        <a:t>Law</a:t>
                      </a:r>
                      <a:endParaRPr lang="en-US" sz="3600" kern="1200" dirty="0">
                        <a:solidFill>
                          <a:schemeClr val="dk1"/>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2517310700"/>
                  </a:ext>
                </a:extLst>
              </a:tr>
              <a:tr h="703560">
                <a:tc>
                  <a:txBody>
                    <a:bodyPr/>
                    <a:lstStyle/>
                    <a:p>
                      <a:pPr marL="227013" indent="0" algn="l" defTabSz="914400" rtl="0" eaLnBrk="1" latinLnBrk="0" hangingPunct="1"/>
                      <a:r>
                        <a:rPr lang="en-US" sz="3600" kern="1200" dirty="0">
                          <a:latin typeface="Calibri" panose="020F0502020204030204" pitchFamily="34" charset="0"/>
                          <a:cs typeface="Calibri" panose="020F0502020204030204" pitchFamily="34" charset="0"/>
                        </a:rPr>
                        <a:t>Elijah &amp; Elisha</a:t>
                      </a:r>
                      <a:endParaRPr lang="en-US" sz="3600" kern="1200" dirty="0">
                        <a:solidFill>
                          <a:schemeClr val="dk1"/>
                        </a:solidFill>
                        <a:latin typeface="Calibri" panose="020F0502020204030204" pitchFamily="34" charset="0"/>
                        <a:ea typeface="+mn-ea"/>
                        <a:cs typeface="Calibri" panose="020F0502020204030204" pitchFamily="34" charset="0"/>
                      </a:endParaRPr>
                    </a:p>
                  </a:txBody>
                  <a:tcPr/>
                </a:tc>
                <a:tc>
                  <a:txBody>
                    <a:bodyPr/>
                    <a:lstStyle/>
                    <a:p>
                      <a:pPr marL="227013" indent="0" algn="l" defTabSz="914400" rtl="0" eaLnBrk="1" latinLnBrk="0" hangingPunct="1"/>
                      <a:r>
                        <a:rPr lang="en-US" sz="3600" kern="1200" dirty="0">
                          <a:latin typeface="Calibri" panose="020F0502020204030204" pitchFamily="34" charset="0"/>
                          <a:cs typeface="Calibri" panose="020F0502020204030204" pitchFamily="34" charset="0"/>
                        </a:rPr>
                        <a:t>Prophets</a:t>
                      </a:r>
                      <a:endParaRPr lang="en-US" sz="3600" kern="1200" dirty="0">
                        <a:solidFill>
                          <a:schemeClr val="dk1"/>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1058006730"/>
                  </a:ext>
                </a:extLst>
              </a:tr>
              <a:tr h="580134">
                <a:tc>
                  <a:txBody>
                    <a:bodyPr/>
                    <a:lstStyle/>
                    <a:p>
                      <a:pPr marL="227013" indent="0" algn="l" defTabSz="914400" rtl="0" eaLnBrk="1" latinLnBrk="0" hangingPunct="1"/>
                      <a:r>
                        <a:rPr lang="en-US" sz="3600" kern="1200" dirty="0">
                          <a:latin typeface="Calibri" panose="020F0502020204030204" pitchFamily="34" charset="0"/>
                          <a:cs typeface="Calibri" panose="020F0502020204030204" pitchFamily="34" charset="0"/>
                        </a:rPr>
                        <a:t>Christ</a:t>
                      </a:r>
                      <a:endParaRPr lang="en-US" sz="3600" kern="1200" dirty="0">
                        <a:solidFill>
                          <a:schemeClr val="dk1"/>
                        </a:solidFill>
                        <a:latin typeface="Calibri" panose="020F0502020204030204" pitchFamily="34" charset="0"/>
                        <a:ea typeface="+mn-ea"/>
                        <a:cs typeface="Calibri" panose="020F0502020204030204" pitchFamily="34" charset="0"/>
                      </a:endParaRPr>
                    </a:p>
                  </a:txBody>
                  <a:tcPr/>
                </a:tc>
                <a:tc>
                  <a:txBody>
                    <a:bodyPr/>
                    <a:lstStyle/>
                    <a:p>
                      <a:pPr marL="227013" indent="0" algn="l" defTabSz="914400" rtl="0" eaLnBrk="1" latinLnBrk="0" hangingPunct="1"/>
                      <a:r>
                        <a:rPr lang="en-US" sz="3600" kern="1200" dirty="0">
                          <a:latin typeface="Calibri" panose="020F0502020204030204" pitchFamily="34" charset="0"/>
                          <a:cs typeface="Calibri" panose="020F0502020204030204" pitchFamily="34" charset="0"/>
                        </a:rPr>
                        <a:t>Offer of the kingdom</a:t>
                      </a:r>
                      <a:endParaRPr lang="en-US" sz="3600" kern="1200" dirty="0">
                        <a:solidFill>
                          <a:schemeClr val="dk1"/>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2777233269"/>
                  </a:ext>
                </a:extLst>
              </a:tr>
              <a:tr h="703560">
                <a:tc>
                  <a:txBody>
                    <a:bodyPr/>
                    <a:lstStyle/>
                    <a:p>
                      <a:pPr marL="227013" indent="0" algn="l" defTabSz="914400" rtl="0" eaLnBrk="1" latinLnBrk="0" hangingPunct="1"/>
                      <a:r>
                        <a:rPr lang="en-US" sz="3600" kern="1200" dirty="0">
                          <a:latin typeface="Calibri" panose="020F0502020204030204" pitchFamily="34" charset="0"/>
                          <a:cs typeface="Calibri" panose="020F0502020204030204" pitchFamily="34" charset="0"/>
                        </a:rPr>
                        <a:t>Apostles</a:t>
                      </a:r>
                      <a:endParaRPr lang="en-US" sz="3600" kern="1200" dirty="0">
                        <a:solidFill>
                          <a:schemeClr val="dk1"/>
                        </a:solidFill>
                        <a:latin typeface="Calibri" panose="020F0502020204030204" pitchFamily="34" charset="0"/>
                        <a:ea typeface="+mn-ea"/>
                        <a:cs typeface="Calibri" panose="020F0502020204030204" pitchFamily="34" charset="0"/>
                      </a:endParaRPr>
                    </a:p>
                  </a:txBody>
                  <a:tcPr/>
                </a:tc>
                <a:tc>
                  <a:txBody>
                    <a:bodyPr/>
                    <a:lstStyle/>
                    <a:p>
                      <a:pPr marL="227013" indent="0" algn="l" defTabSz="914400" rtl="0" eaLnBrk="1" latinLnBrk="0" hangingPunct="1"/>
                      <a:r>
                        <a:rPr lang="en-US" sz="3600" kern="1200" dirty="0">
                          <a:latin typeface="Calibri" panose="020F0502020204030204" pitchFamily="34" charset="0"/>
                          <a:cs typeface="Calibri" panose="020F0502020204030204" pitchFamily="34" charset="0"/>
                        </a:rPr>
                        <a:t>Church</a:t>
                      </a:r>
                      <a:endParaRPr lang="en-US" sz="3600" kern="1200" dirty="0">
                        <a:solidFill>
                          <a:schemeClr val="dk1"/>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434742152"/>
                  </a:ext>
                </a:extLst>
              </a:tr>
              <a:tr h="703560">
                <a:tc>
                  <a:txBody>
                    <a:bodyPr/>
                    <a:lstStyle/>
                    <a:p>
                      <a:pPr marL="227013" indent="0" algn="l" defTabSz="914400" rtl="0" eaLnBrk="1" latinLnBrk="0" hangingPunct="1"/>
                      <a:r>
                        <a:rPr lang="en-US" sz="3600" kern="1200" dirty="0">
                          <a:latin typeface="Calibri" panose="020F0502020204030204" pitchFamily="34" charset="0"/>
                          <a:cs typeface="Calibri" panose="020F0502020204030204" pitchFamily="34" charset="0"/>
                        </a:rPr>
                        <a:t>Antichrist</a:t>
                      </a:r>
                      <a:endParaRPr lang="en-US" sz="3600" kern="1200" dirty="0">
                        <a:solidFill>
                          <a:schemeClr val="dk1"/>
                        </a:solidFill>
                        <a:latin typeface="Calibri" panose="020F0502020204030204" pitchFamily="34" charset="0"/>
                        <a:ea typeface="+mn-ea"/>
                        <a:cs typeface="Calibri" panose="020F0502020204030204" pitchFamily="34" charset="0"/>
                      </a:endParaRPr>
                    </a:p>
                  </a:txBody>
                  <a:tcPr/>
                </a:tc>
                <a:tc>
                  <a:txBody>
                    <a:bodyPr/>
                    <a:lstStyle/>
                    <a:p>
                      <a:pPr marL="227013" indent="0" algn="l" defTabSz="914400" rtl="0" eaLnBrk="1" latinLnBrk="0" hangingPunct="1"/>
                      <a:r>
                        <a:rPr lang="en-US" sz="3600" kern="1200" dirty="0">
                          <a:latin typeface="Calibri" panose="020F0502020204030204" pitchFamily="34" charset="0"/>
                          <a:cs typeface="Calibri" panose="020F0502020204030204" pitchFamily="34" charset="0"/>
                        </a:rPr>
                        <a:t>Satan’s kingdom</a:t>
                      </a:r>
                      <a:endParaRPr lang="en-US" sz="3600" kern="1200" dirty="0">
                        <a:solidFill>
                          <a:schemeClr val="dk1"/>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2360201563"/>
                  </a:ext>
                </a:extLst>
              </a:tr>
            </a:tbl>
          </a:graphicData>
        </a:graphic>
      </p:graphicFrame>
    </p:spTree>
    <p:extLst>
      <p:ext uri="{BB962C8B-B14F-4D97-AF65-F5344CB8AC3E}">
        <p14:creationId xmlns:p14="http://schemas.microsoft.com/office/powerpoint/2010/main" val="15475485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3" y="152400"/>
            <a:ext cx="8744137" cy="449353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36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Hebrews 2:2-4 (NASB)</a:t>
            </a:r>
          </a:p>
          <a:p>
            <a:pPr algn="just">
              <a:spcBef>
                <a:spcPts val="600"/>
              </a:spcBef>
              <a:spcAft>
                <a:spcPts val="600"/>
              </a:spcAft>
            </a:pPr>
            <a:r>
              <a:rPr lang="en-US" altLang="en-US" sz="3000" kern="0" dirty="0">
                <a:latin typeface="Calibri" panose="020F0502020204030204" pitchFamily="34" charset="0"/>
                <a:cs typeface="Calibri" panose="020F0502020204030204" pitchFamily="34" charset="0"/>
              </a:rPr>
              <a:t>“</a:t>
            </a:r>
            <a:r>
              <a:rPr lang="en-US" sz="3000" dirty="0">
                <a:latin typeface="Calibri" panose="020F0502020204030204" pitchFamily="34" charset="0"/>
                <a:cs typeface="Calibri" panose="020F0502020204030204" pitchFamily="34" charset="0"/>
              </a:rPr>
              <a:t>For if the word spoken through angels proved unalterable, and every transgression and disobedience received a just penalty, </a:t>
            </a:r>
            <a:r>
              <a:rPr lang="en-US" sz="3000" baseline="30000" dirty="0">
                <a:latin typeface="Calibri" panose="020F0502020204030204" pitchFamily="34" charset="0"/>
                <a:cs typeface="Calibri" panose="020F0502020204030204" pitchFamily="34" charset="0"/>
              </a:rPr>
              <a:t>3 </a:t>
            </a:r>
            <a:r>
              <a:rPr lang="en-US" sz="3000" dirty="0">
                <a:latin typeface="Calibri" panose="020F0502020204030204" pitchFamily="34" charset="0"/>
                <a:cs typeface="Calibri" panose="020F0502020204030204" pitchFamily="34" charset="0"/>
              </a:rPr>
              <a:t>how will we escape if we neglect so great a salvation? After it was at the first spoken through the Lord, it was </a:t>
            </a:r>
            <a:r>
              <a:rPr lang="en-US" sz="3000" b="1" u="sng" dirty="0">
                <a:solidFill>
                  <a:srgbClr val="FFFFCC"/>
                </a:solidFill>
                <a:latin typeface="Calibri" panose="020F0502020204030204" pitchFamily="34" charset="0"/>
                <a:cs typeface="Calibri" panose="020F0502020204030204" pitchFamily="34" charset="0"/>
              </a:rPr>
              <a:t>confirmed</a:t>
            </a:r>
            <a:r>
              <a:rPr lang="en-US" sz="3000" dirty="0">
                <a:latin typeface="Calibri" panose="020F0502020204030204" pitchFamily="34" charset="0"/>
                <a:cs typeface="Calibri" panose="020F0502020204030204" pitchFamily="34" charset="0"/>
              </a:rPr>
              <a:t> to us by those who heard.</a:t>
            </a:r>
            <a:r>
              <a:rPr lang="en-US" sz="3000" baseline="30000" dirty="0">
                <a:latin typeface="Calibri" panose="020F0502020204030204" pitchFamily="34" charset="0"/>
                <a:cs typeface="Calibri" panose="020F0502020204030204" pitchFamily="34" charset="0"/>
              </a:rPr>
              <a:t> 4 </a:t>
            </a:r>
            <a:r>
              <a:rPr lang="en-US" sz="3000" dirty="0">
                <a:latin typeface="Calibri" panose="020F0502020204030204" pitchFamily="34" charset="0"/>
                <a:cs typeface="Calibri" panose="020F0502020204030204" pitchFamily="34" charset="0"/>
              </a:rPr>
              <a:t>God also </a:t>
            </a:r>
            <a:r>
              <a:rPr lang="en-US" sz="3000" b="1" u="sng" dirty="0">
                <a:solidFill>
                  <a:srgbClr val="FFFFCC"/>
                </a:solidFill>
                <a:latin typeface="Calibri" panose="020F0502020204030204" pitchFamily="34" charset="0"/>
                <a:cs typeface="Calibri" panose="020F0502020204030204" pitchFamily="34" charset="0"/>
              </a:rPr>
              <a:t>testifying with them, both by signs and wonders and by various miracles and by gifts of the Holy Spirit</a:t>
            </a:r>
            <a:r>
              <a:rPr lang="en-US" sz="3000" dirty="0">
                <a:latin typeface="Calibri" panose="020F0502020204030204" pitchFamily="34" charset="0"/>
                <a:cs typeface="Calibri" panose="020F0502020204030204" pitchFamily="34" charset="0"/>
              </a:rPr>
              <a:t> according to His own will.”</a:t>
            </a:r>
          </a:p>
        </p:txBody>
      </p:sp>
    </p:spTree>
    <p:extLst>
      <p:ext uri="{BB962C8B-B14F-4D97-AF65-F5344CB8AC3E}">
        <p14:creationId xmlns:p14="http://schemas.microsoft.com/office/powerpoint/2010/main" val="35075669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19100" y="228600"/>
            <a:ext cx="8305800" cy="685800"/>
          </a:xfrm>
        </p:spPr>
        <p:txBody>
          <a:bodyPr/>
          <a:lstStyle/>
          <a:p>
            <a:pPr algn="ctr" eaLnBrk="1" hangingPunct="1"/>
            <a:r>
              <a:rPr lang="en-US" sz="3600" dirty="0"/>
              <a:t>3. Was the kingdom re-offered in Acts? No!</a:t>
            </a:r>
            <a:endParaRPr lang="en-US" altLang="en-US" sz="3600" dirty="0"/>
          </a:p>
        </p:txBody>
      </p:sp>
      <p:sp>
        <p:nvSpPr>
          <p:cNvPr id="16387" name="Rectangle 3"/>
          <p:cNvSpPr>
            <a:spLocks noGrp="1" noChangeArrowheads="1"/>
          </p:cNvSpPr>
          <p:nvPr>
            <p:ph type="body" sz="half" idx="2"/>
          </p:nvPr>
        </p:nvSpPr>
        <p:spPr>
          <a:xfrm>
            <a:off x="152400" y="1143000"/>
            <a:ext cx="8839200" cy="5562600"/>
          </a:xfrm>
        </p:spPr>
        <p:txBody>
          <a:bodyPr/>
          <a:lstStyle/>
          <a:p>
            <a:pPr marL="461963" indent="-461963" eaLnBrk="1" hangingPunct="1">
              <a:spcBef>
                <a:spcPts val="0"/>
              </a:spcBef>
              <a:spcAft>
                <a:spcPts val="1800"/>
              </a:spcAft>
              <a:buSzPct val="100000"/>
              <a:buAutoNum type="alphaLcPeriod"/>
              <a:defRPr/>
            </a:pPr>
            <a:r>
              <a:rPr lang="en-US" sz="2800" dirty="0"/>
              <a:t>The king was absent (Acts 1:9-11)</a:t>
            </a:r>
          </a:p>
          <a:p>
            <a:pPr marL="461963" indent="-461963" eaLnBrk="1" hangingPunct="1">
              <a:spcBef>
                <a:spcPts val="0"/>
              </a:spcBef>
              <a:spcAft>
                <a:spcPts val="1800"/>
              </a:spcAft>
              <a:buSzPct val="100000"/>
              <a:buAutoNum type="alphaLcPeriod"/>
              <a:defRPr/>
            </a:pPr>
            <a:r>
              <a:rPr lang="en-US" sz="2800" dirty="0"/>
              <a:t>Irreversible language found in the Gospels (Matt. 12:31-32; 21:42; 22:7)</a:t>
            </a:r>
          </a:p>
          <a:p>
            <a:pPr marL="461963" indent="-461963" eaLnBrk="1" hangingPunct="1">
              <a:spcBef>
                <a:spcPts val="0"/>
              </a:spcBef>
              <a:spcAft>
                <a:spcPts val="1800"/>
              </a:spcAft>
              <a:buSzPct val="100000"/>
              <a:buAutoNum type="alphaLcPeriod"/>
              <a:defRPr/>
            </a:pPr>
            <a:r>
              <a:rPr lang="en-US" sz="2800" dirty="0"/>
              <a:t>A new age in the kingdom’s absence has already been disclosed (Luke 19:11-27; Matt. 13; 24‒25)</a:t>
            </a:r>
          </a:p>
          <a:p>
            <a:pPr marL="461963" indent="-461963" eaLnBrk="1" hangingPunct="1">
              <a:spcBef>
                <a:spcPts val="0"/>
              </a:spcBef>
              <a:spcAft>
                <a:spcPts val="1800"/>
              </a:spcAft>
              <a:buSzPct val="100000"/>
              <a:buAutoNum type="alphaLcPeriod"/>
              <a:defRPr/>
            </a:pPr>
            <a:r>
              <a:rPr lang="en-US" sz="2800" dirty="0"/>
              <a:t>“Kingdom” is mentioned 45x in Luke’s Gospel but only 8x in Acts</a:t>
            </a:r>
          </a:p>
          <a:p>
            <a:pPr marL="461963" indent="-461963" eaLnBrk="1" hangingPunct="1">
              <a:spcBef>
                <a:spcPts val="0"/>
              </a:spcBef>
              <a:spcAft>
                <a:spcPts val="1800"/>
              </a:spcAft>
              <a:buSzPct val="100000"/>
              <a:buFont typeface="Wingdings" pitchFamily="2" charset="2"/>
              <a:buAutoNum type="alphaLcPeriod"/>
              <a:defRPr/>
            </a:pPr>
            <a:r>
              <a:rPr lang="en-US" sz="2800" dirty="0"/>
              <a:t>Expression “repent for the kingdom of heaven is at hand” is absent from Acts</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8153400" y="5562600"/>
            <a:ext cx="900350" cy="1219200"/>
          </a:xfrm>
        </p:spPr>
      </p:pic>
    </p:spTree>
    <p:extLst>
      <p:ext uri="{BB962C8B-B14F-4D97-AF65-F5344CB8AC3E}">
        <p14:creationId xmlns:p14="http://schemas.microsoft.com/office/powerpoint/2010/main" val="2130294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sz="half" idx="2"/>
          </p:nvPr>
        </p:nvSpPr>
        <p:spPr>
          <a:xfrm>
            <a:off x="152400" y="1143000"/>
            <a:ext cx="9056914" cy="5029200"/>
          </a:xfrm>
        </p:spPr>
        <p:txBody>
          <a:bodyPr/>
          <a:lstStyle/>
          <a:p>
            <a:pPr marL="461963" indent="-461963" eaLnBrk="1" hangingPunct="1">
              <a:spcBef>
                <a:spcPts val="0"/>
              </a:spcBef>
              <a:spcAft>
                <a:spcPts val="1800"/>
              </a:spcAft>
              <a:buSzPct val="100000"/>
              <a:buFont typeface="+mj-lt"/>
              <a:buAutoNum type="alphaLcPeriod" startAt="6"/>
              <a:defRPr/>
            </a:pPr>
            <a:r>
              <a:rPr lang="en-US" sz="2800" dirty="0"/>
              <a:t>Co-mingling of kingdom truth with Church Age truth</a:t>
            </a:r>
          </a:p>
          <a:p>
            <a:pPr marL="461963" indent="-461963" eaLnBrk="1" hangingPunct="1">
              <a:spcBef>
                <a:spcPts val="0"/>
              </a:spcBef>
              <a:spcAft>
                <a:spcPts val="1800"/>
              </a:spcAft>
              <a:buSzPct val="100000"/>
              <a:buFont typeface="Wingdings" pitchFamily="2" charset="2"/>
              <a:buAutoNum type="alphaLcPeriod" startAt="6"/>
              <a:defRPr/>
            </a:pPr>
            <a:r>
              <a:rPr lang="en-US" sz="2800" dirty="0"/>
              <a:t>The timing of the kingdom has already been fixed by the Father’s authority (Acts 1:6-7)</a:t>
            </a:r>
          </a:p>
          <a:p>
            <a:pPr marL="461963" indent="-461963" eaLnBrk="1" hangingPunct="1">
              <a:spcBef>
                <a:spcPts val="0"/>
              </a:spcBef>
              <a:spcAft>
                <a:spcPts val="1800"/>
              </a:spcAft>
              <a:buSzPct val="100000"/>
              <a:buFont typeface="Wingdings" pitchFamily="2" charset="2"/>
              <a:buAutoNum type="alphaLcPeriod" startAt="6"/>
              <a:defRPr/>
            </a:pPr>
            <a:r>
              <a:rPr lang="en-US" sz="2800" dirty="0"/>
              <a:t>Peter was merely preaching the personal Gospel in Acts 2</a:t>
            </a:r>
          </a:p>
          <a:p>
            <a:pPr marL="461963" indent="-461963" eaLnBrk="1" hangingPunct="1">
              <a:spcBef>
                <a:spcPts val="0"/>
              </a:spcBef>
              <a:spcAft>
                <a:spcPts val="1800"/>
              </a:spcAft>
              <a:buSzPct val="100000"/>
              <a:buFont typeface="Wingdings" pitchFamily="2" charset="2"/>
              <a:buAutoNum type="alphaLcPeriod" startAt="6"/>
              <a:defRPr/>
            </a:pPr>
            <a:r>
              <a:rPr lang="en-US" sz="2800" dirty="0"/>
              <a:t>Acts 3:19-21 is laying out the condition by which the kingdom will ultimately come to the earth (Acts 3:19-21)</a:t>
            </a:r>
          </a:p>
          <a:p>
            <a:pPr marL="461963" indent="-461963" eaLnBrk="1" hangingPunct="1">
              <a:spcBef>
                <a:spcPts val="0"/>
              </a:spcBef>
              <a:spcAft>
                <a:spcPts val="1800"/>
              </a:spcAft>
              <a:buSzPct val="100000"/>
              <a:buFont typeface="Wingdings" pitchFamily="2" charset="2"/>
              <a:buAutoNum type="alphaLcPeriod" startAt="6"/>
              <a:defRPr/>
            </a:pPr>
            <a:r>
              <a:rPr lang="en-US" sz="2800" dirty="0"/>
              <a:t>The miracles in Acts authenticate the new age of the Church (Heb. 2:2-3) and not the ongoing offer of the kingdom</a:t>
            </a:r>
          </a:p>
          <a:p>
            <a:pPr marL="514350" indent="-514350" eaLnBrk="1" hangingPunct="1">
              <a:spcBef>
                <a:spcPts val="0"/>
              </a:spcBef>
              <a:spcAft>
                <a:spcPts val="2400"/>
              </a:spcAft>
              <a:buSzPct val="100000"/>
              <a:buAutoNum type="alphaLcPeriod" startAt="6"/>
              <a:defRPr/>
            </a:pPr>
            <a:endParaRPr lang="en-US" dirty="0"/>
          </a:p>
        </p:txBody>
      </p:sp>
      <p:sp>
        <p:nvSpPr>
          <p:cNvPr id="10" name="Rectangle 2"/>
          <p:cNvSpPr>
            <a:spLocks noGrp="1" noChangeArrowheads="1"/>
          </p:cNvSpPr>
          <p:nvPr>
            <p:ph type="title"/>
          </p:nvPr>
        </p:nvSpPr>
        <p:spPr>
          <a:xfrm>
            <a:off x="419100" y="228600"/>
            <a:ext cx="8305800" cy="685800"/>
          </a:xfrm>
        </p:spPr>
        <p:txBody>
          <a:bodyPr/>
          <a:lstStyle/>
          <a:p>
            <a:pPr algn="ctr" eaLnBrk="1" hangingPunct="1"/>
            <a:r>
              <a:rPr lang="en-US" sz="3600" dirty="0"/>
              <a:t>3. Was the kingdom re-offered in Acts? No!</a:t>
            </a:r>
            <a:endParaRPr lang="en-US" altLang="en-US" sz="3600" dirty="0"/>
          </a:p>
        </p:txBody>
      </p:sp>
      <p:pic>
        <p:nvPicPr>
          <p:cNvPr id="4"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8153400" y="5562600"/>
            <a:ext cx="900350" cy="1219200"/>
          </a:xfrm>
        </p:spPr>
      </p:pic>
    </p:spTree>
    <p:extLst>
      <p:ext uri="{BB962C8B-B14F-4D97-AF65-F5344CB8AC3E}">
        <p14:creationId xmlns:p14="http://schemas.microsoft.com/office/powerpoint/2010/main" val="6609783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a:latin typeface="Calibri" panose="020F0502020204030204" pitchFamily="34" charset="0"/>
              </a:rPr>
              <a:t>Conclusion</a:t>
            </a:r>
          </a:p>
        </p:txBody>
      </p:sp>
    </p:spTree>
    <p:extLst>
      <p:ext uri="{BB962C8B-B14F-4D97-AF65-F5344CB8AC3E}">
        <p14:creationId xmlns:p14="http://schemas.microsoft.com/office/powerpoint/2010/main" val="343327537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85850" y="107373"/>
            <a:ext cx="6972300" cy="1371600"/>
          </a:xfrm>
        </p:spPr>
        <p:txBody>
          <a:bodyPr/>
          <a:lstStyle/>
          <a:p>
            <a:pPr algn="ctr" eaLnBrk="1" hangingPunct="1"/>
            <a:r>
              <a:rPr lang="en-US" altLang="en-US" sz="3600" dirty="0"/>
              <a:t>REJECTION OF THE </a:t>
            </a:r>
            <a:br>
              <a:rPr lang="en-US" altLang="en-US" sz="3600" dirty="0"/>
            </a:br>
            <a:r>
              <a:rPr lang="en-US" altLang="en-US" sz="3600" dirty="0"/>
              <a:t>OFFER OF THE KINGDOM</a:t>
            </a:r>
          </a:p>
        </p:txBody>
      </p:sp>
      <p:sp>
        <p:nvSpPr>
          <p:cNvPr id="16387" name="Rectangle 3"/>
          <p:cNvSpPr>
            <a:spLocks noGrp="1" noChangeArrowheads="1"/>
          </p:cNvSpPr>
          <p:nvPr>
            <p:ph type="body" sz="half" idx="2"/>
          </p:nvPr>
        </p:nvSpPr>
        <p:spPr>
          <a:xfrm>
            <a:off x="152400" y="1570182"/>
            <a:ext cx="7315200" cy="4449618"/>
          </a:xfrm>
        </p:spPr>
        <p:txBody>
          <a:bodyPr/>
          <a:lstStyle/>
          <a:p>
            <a:pPr marL="463550" indent="-463550" eaLnBrk="1" hangingPunct="1">
              <a:spcBef>
                <a:spcPts val="0"/>
              </a:spcBef>
              <a:spcAft>
                <a:spcPts val="3600"/>
              </a:spcAft>
              <a:buSzPct val="100000"/>
              <a:buFont typeface="+mj-lt"/>
              <a:buAutoNum type="arabicPeriod"/>
              <a:defRPr/>
            </a:pPr>
            <a:r>
              <a:rPr lang="en-US" dirty="0"/>
              <a:t>Why did Israel reject the offer of the kingdom? </a:t>
            </a:r>
          </a:p>
          <a:p>
            <a:pPr marL="463550" indent="-463550" eaLnBrk="1" hangingPunct="1">
              <a:spcBef>
                <a:spcPts val="0"/>
              </a:spcBef>
              <a:spcAft>
                <a:spcPts val="3600"/>
              </a:spcAft>
              <a:buSzPct val="100000"/>
              <a:buFont typeface="+mj-lt"/>
              <a:buAutoNum type="arabicPeriod"/>
              <a:defRPr/>
            </a:pPr>
            <a:r>
              <a:rPr lang="en-US" dirty="0"/>
              <a:t>What was the turning point?</a:t>
            </a:r>
          </a:p>
          <a:p>
            <a:pPr marL="463550" indent="-463550" eaLnBrk="1" hangingPunct="1">
              <a:spcBef>
                <a:spcPts val="0"/>
              </a:spcBef>
              <a:spcAft>
                <a:spcPts val="3600"/>
              </a:spcAft>
              <a:buSzPct val="100000"/>
              <a:buFont typeface="+mj-lt"/>
              <a:buAutoNum type="arabicPeriod"/>
              <a:defRPr/>
            </a:pPr>
            <a:r>
              <a:rPr lang="en-US" dirty="0"/>
              <a:t>Was the kingdom re-offered in Acts?</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858000" y="2209800"/>
            <a:ext cx="1973027" cy="2671757"/>
          </a:xfrm>
        </p:spPr>
      </p:pic>
    </p:spTree>
    <p:extLst>
      <p:ext uri="{BB962C8B-B14F-4D97-AF65-F5344CB8AC3E}">
        <p14:creationId xmlns:p14="http://schemas.microsoft.com/office/powerpoint/2010/main" val="36453256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785853805"/>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4236535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3688101907"/>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623143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5" name="Table 4"/>
          <p:cNvGraphicFramePr>
            <a:graphicFrameLocks noGrp="1"/>
          </p:cNvGraphicFramePr>
          <p:nvPr>
            <p:extLst>
              <p:ext uri="{D42A27DB-BD31-4B8C-83A1-F6EECF244321}">
                <p14:modId xmlns:p14="http://schemas.microsoft.com/office/powerpoint/2010/main" val="3144584838"/>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984623773"/>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13591</TotalTime>
  <Words>4069</Words>
  <Application>Microsoft Office PowerPoint</Application>
  <PresentationFormat>On-screen Show (4:3)</PresentationFormat>
  <Paragraphs>537</Paragraphs>
  <Slides>78</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78</vt:i4>
      </vt:variant>
    </vt:vector>
  </HeadingPairs>
  <TitlesOfParts>
    <vt:vector size="83" baseType="lpstr">
      <vt:lpstr>Arial</vt:lpstr>
      <vt:lpstr>Calibri</vt:lpstr>
      <vt:lpstr>Times New Roman</vt:lpstr>
      <vt:lpstr>Wingdings</vt:lpstr>
      <vt:lpstr>Azure</vt:lpstr>
      <vt:lpstr>PowerPoint Presentation</vt:lpstr>
      <vt:lpstr>The Coming Kingdom Chapter 8</vt:lpstr>
      <vt:lpstr>Kingdom Study Outline</vt:lpstr>
      <vt:lpstr>Kingdom Study Outline</vt:lpstr>
      <vt:lpstr>1. Kingdom Throughout the Bible</vt:lpstr>
      <vt:lpstr>1. Kingdom Throughout the Bible</vt:lpstr>
      <vt:lpstr>1. Kingdom Throughout the Bible</vt:lpstr>
      <vt:lpstr>1. Kingdom Throughout the Bible</vt:lpstr>
      <vt:lpstr>1. Kingdom Throughout the Bible</vt:lpstr>
      <vt:lpstr>1. Kingdom Throughout the Bible</vt:lpstr>
      <vt:lpstr>1. Kingdom Throughout the Bible</vt:lpstr>
      <vt:lpstr>1. Kingdom Throughout the Bible</vt:lpstr>
      <vt:lpstr>1. Kingdom Throughout the Bible</vt:lpstr>
      <vt:lpstr>REJECTION OF THE  OFFER OF THE KINGDOM</vt:lpstr>
      <vt:lpstr>REJECTION OF THE  OFFER OF THE KINGDOM</vt:lpstr>
      <vt:lpstr>Why did Israel reject the offer of the kingdom? </vt:lpstr>
      <vt:lpstr>REJECTION OF THE  OFFER OF THE KINGDOM</vt:lpstr>
      <vt:lpstr>PowerPoint Presentation</vt:lpstr>
      <vt:lpstr>PowerPoint Presentation</vt:lpstr>
      <vt:lpstr>Matthew Outline</vt:lpstr>
      <vt:lpstr>Matthew Outline</vt:lpstr>
      <vt:lpstr>REJECTION OF THE  OFFER OF THE KINGDOM</vt:lpstr>
      <vt:lpstr>PowerPoint Presentation</vt:lpstr>
      <vt:lpstr>PowerPoint Presentation</vt:lpstr>
      <vt:lpstr>PowerPoint Presentation</vt:lpstr>
      <vt:lpstr>3. Was the kingdom re-offered in Acts? No!</vt:lpstr>
      <vt:lpstr>3. Was the kingdom re-offered in Acts? No!</vt:lpstr>
      <vt:lpstr>3. Was the kingdom re-offered in Acts? No!</vt:lpstr>
      <vt:lpstr>PowerPoint Presentation</vt:lpstr>
      <vt:lpstr>PowerPoint Presentation</vt:lpstr>
      <vt:lpstr>PowerPoint Presentation</vt:lpstr>
      <vt:lpstr>PowerPoint Presentation</vt:lpstr>
      <vt:lpstr>3. Was the kingdom re-offered in Acts? No!</vt:lpstr>
      <vt:lpstr>PowerPoint Presentation</vt:lpstr>
      <vt:lpstr>3. Was the kingdom re-offered in Acts? No!</vt:lpstr>
      <vt:lpstr>PowerPoint Presentation</vt:lpstr>
      <vt:lpstr>3. Was the kingdom re-offered in Acts? No!</vt:lpstr>
      <vt:lpstr>PowerPoint Presentation</vt:lpstr>
      <vt:lpstr>3. Was the kingdom re-offered in Acts? No!</vt:lpstr>
      <vt:lpstr>Messengers of the Kingdom In Matthew</vt:lpstr>
      <vt:lpstr>PowerPoint Presentation</vt:lpstr>
      <vt:lpstr>PowerPoint Presentation</vt:lpstr>
      <vt:lpstr>PowerPoint Presentation</vt:lpstr>
      <vt:lpstr>PowerPoint Presentation</vt:lpstr>
      <vt:lpstr>PowerPoint Presentation</vt:lpstr>
      <vt:lpstr>3. Was the kingdom re-offered in Acts? No!</vt:lpstr>
      <vt:lpstr>Origin of the Universal Church</vt:lpstr>
      <vt:lpstr>Message of the Book of Acts</vt:lpstr>
      <vt:lpstr>PowerPoint Presentation</vt:lpstr>
      <vt:lpstr>3. Was the kingdom re-offered in Acts? No!</vt:lpstr>
      <vt:lpstr>PowerPoint Presentation</vt:lpstr>
      <vt:lpstr>3. Was the kingdom re-offered in Acts? No!</vt:lpstr>
      <vt:lpstr>PowerPoint Presentation</vt:lpstr>
      <vt:lpstr>PowerPoint Presentation</vt:lpstr>
      <vt:lpstr>PowerPoint Presentation</vt:lpstr>
      <vt:lpstr>Messengers of the Kingdom In Matthew</vt:lpstr>
      <vt:lpstr>PowerPoint Presentation</vt:lpstr>
      <vt:lpstr>PowerPoint Presentation</vt:lpstr>
      <vt:lpstr>PowerPoint Presentation</vt:lpstr>
      <vt:lpstr>PowerPoint Presentation</vt:lpstr>
      <vt:lpstr>PowerPoint Presentation</vt:lpstr>
      <vt:lpstr>PowerPoint Presentation</vt:lpstr>
      <vt:lpstr>Lewis Sperry Chafer, vol. 7, Systematic Theology (Grand Rapids, MI: Kregel Publications, 1993), 265-66.</vt:lpstr>
      <vt:lpstr>PowerPoint Presentation</vt:lpstr>
      <vt:lpstr>PowerPoint Presentation</vt:lpstr>
      <vt:lpstr>PowerPoint Presentation</vt:lpstr>
      <vt:lpstr>PowerPoint Presentation</vt:lpstr>
      <vt:lpstr>3. Was the kingdom re-offered in Acts? No!</vt:lpstr>
      <vt:lpstr>PowerPoint Presentation</vt:lpstr>
      <vt:lpstr>PowerPoint Presentation</vt:lpstr>
      <vt:lpstr>3. Was the kingdom re-offered in Acts? No!</vt:lpstr>
      <vt:lpstr>PowerPoint Presentation</vt:lpstr>
      <vt:lpstr>PowerPoint Presentation</vt:lpstr>
      <vt:lpstr>3. Was the kingdom re-offered in Acts? No!</vt:lpstr>
      <vt:lpstr>3. Was the kingdom re-offered in Acts? No!</vt:lpstr>
      <vt:lpstr>Conclusion</vt:lpstr>
      <vt:lpstr>REJECTION OF THE  OFFER OF THE KINGDOM</vt:lpstr>
      <vt:lpstr>1. Kingdom Throughout the Bible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SLBC_010 Kingdom_March 08 2017</dc:title>
  <dc:subject>Kingdom Series</dc:subject>
  <dc:creator>A. Woods</dc:creator>
  <dc:description>Modified by Jim McGowan</dc:description>
  <cp:lastModifiedBy>Andy Woods</cp:lastModifiedBy>
  <cp:revision>1538</cp:revision>
  <cp:lastPrinted>2017-03-01T18:18:30Z</cp:lastPrinted>
  <dcterms:created xsi:type="dcterms:W3CDTF">2009-03-17T12:21:13Z</dcterms:created>
  <dcterms:modified xsi:type="dcterms:W3CDTF">2017-03-29T16:14:39Z</dcterms:modified>
</cp:coreProperties>
</file>