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1"/>
  </p:notesMasterIdLst>
  <p:handoutMasterIdLst>
    <p:handoutMasterId r:id="rId92"/>
  </p:handoutMasterIdLst>
  <p:sldIdLst>
    <p:sldId id="2312" r:id="rId2"/>
    <p:sldId id="2303" r:id="rId3"/>
    <p:sldId id="2304" r:id="rId4"/>
    <p:sldId id="2305" r:id="rId5"/>
    <p:sldId id="2319" r:id="rId6"/>
    <p:sldId id="2295" r:id="rId7"/>
    <p:sldId id="2248" r:id="rId8"/>
    <p:sldId id="2049" r:id="rId9"/>
    <p:sldId id="2273" r:id="rId10"/>
    <p:sldId id="2223" r:id="rId11"/>
    <p:sldId id="2122" r:id="rId12"/>
    <p:sldId id="2123" r:id="rId13"/>
    <p:sldId id="2119" r:id="rId14"/>
    <p:sldId id="2120" r:id="rId15"/>
    <p:sldId id="2121" r:id="rId16"/>
    <p:sldId id="2118" r:id="rId17"/>
    <p:sldId id="2249" r:id="rId18"/>
    <p:sldId id="2052" r:id="rId19"/>
    <p:sldId id="2224" r:id="rId20"/>
    <p:sldId id="2262" r:id="rId21"/>
    <p:sldId id="2250" r:id="rId22"/>
    <p:sldId id="2313" r:id="rId23"/>
    <p:sldId id="2281" r:id="rId24"/>
    <p:sldId id="2284" r:id="rId25"/>
    <p:sldId id="2282" r:id="rId26"/>
    <p:sldId id="2283" r:id="rId27"/>
    <p:sldId id="2225" r:id="rId28"/>
    <p:sldId id="2226" r:id="rId29"/>
    <p:sldId id="2296" r:id="rId30"/>
    <p:sldId id="2251" r:id="rId31"/>
    <p:sldId id="2314" r:id="rId32"/>
    <p:sldId id="2280" r:id="rId33"/>
    <p:sldId id="2252" r:id="rId34"/>
    <p:sldId id="2285" r:id="rId35"/>
    <p:sldId id="2253" r:id="rId36"/>
    <p:sldId id="2056" r:id="rId37"/>
    <p:sldId id="2286" r:id="rId38"/>
    <p:sldId id="2297" r:id="rId39"/>
    <p:sldId id="2298" r:id="rId40"/>
    <p:sldId id="2315" r:id="rId41"/>
    <p:sldId id="2254" r:id="rId42"/>
    <p:sldId id="2299" r:id="rId43"/>
    <p:sldId id="2059" r:id="rId44"/>
    <p:sldId id="2270" r:id="rId45"/>
    <p:sldId id="2230" r:id="rId46"/>
    <p:sldId id="2061" r:id="rId47"/>
    <p:sldId id="2271" r:id="rId48"/>
    <p:sldId id="2276" r:id="rId49"/>
    <p:sldId id="2274" r:id="rId50"/>
    <p:sldId id="2316" r:id="rId51"/>
    <p:sldId id="2277" r:id="rId52"/>
    <p:sldId id="2275" r:id="rId53"/>
    <p:sldId id="2060" r:id="rId54"/>
    <p:sldId id="2231" r:id="rId55"/>
    <p:sldId id="2278" r:id="rId56"/>
    <p:sldId id="2272" r:id="rId57"/>
    <p:sldId id="2256" r:id="rId58"/>
    <p:sldId id="2318" r:id="rId59"/>
    <p:sldId id="2063" r:id="rId60"/>
    <p:sldId id="2234" r:id="rId61"/>
    <p:sldId id="2232" r:id="rId62"/>
    <p:sldId id="2235" r:id="rId63"/>
    <p:sldId id="2236" r:id="rId64"/>
    <p:sldId id="2233" r:id="rId65"/>
    <p:sldId id="2264" r:id="rId66"/>
    <p:sldId id="2309" r:id="rId67"/>
    <p:sldId id="2263" r:id="rId68"/>
    <p:sldId id="2317" r:id="rId69"/>
    <p:sldId id="2265" r:id="rId70"/>
    <p:sldId id="2308" r:id="rId71"/>
    <p:sldId id="2307" r:id="rId72"/>
    <p:sldId id="2257" r:id="rId73"/>
    <p:sldId id="2241" r:id="rId74"/>
    <p:sldId id="2065" r:id="rId75"/>
    <p:sldId id="2242" r:id="rId76"/>
    <p:sldId id="2244" r:id="rId77"/>
    <p:sldId id="2243" r:id="rId78"/>
    <p:sldId id="2245" r:id="rId79"/>
    <p:sldId id="2246" r:id="rId80"/>
    <p:sldId id="2266" r:id="rId81"/>
    <p:sldId id="2310" r:id="rId82"/>
    <p:sldId id="2238" r:id="rId83"/>
    <p:sldId id="2311" r:id="rId84"/>
    <p:sldId id="2247" r:id="rId85"/>
    <p:sldId id="2240" r:id="rId86"/>
    <p:sldId id="2300" r:id="rId87"/>
    <p:sldId id="2258" r:id="rId88"/>
    <p:sldId id="2070" r:id="rId89"/>
    <p:sldId id="2301" r:id="rId9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AEAEA"/>
    <a:srgbClr val="0000FF"/>
    <a:srgbClr val="000066"/>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67" d="100"/>
          <a:sy n="67"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Times New Roman" pitchFamily="18" charset="0"/>
                <a:cs typeface="Arial" charset="0"/>
              </a:defRPr>
            </a:lvl1pPr>
          </a:lstStyle>
          <a:p>
            <a:pPr>
              <a:defRPr/>
            </a:pPr>
            <a:r>
              <a:rPr lang="en-US">
                <a:latin typeface="Calibri" panose="020F0502020204030204" pitchFamily="34" charset="0"/>
              </a:rPr>
              <a:t>Dr. Andy Woods - The Coming Kingdom</a:t>
            </a: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971752"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Times New Roman" pitchFamily="18" charset="0"/>
                <a:cs typeface="Arial" charset="0"/>
              </a:defRPr>
            </a:lvl1pPr>
          </a:lstStyle>
          <a:p>
            <a:pPr>
              <a:defRPr/>
            </a:pPr>
            <a:r>
              <a:rPr lang="en-US">
                <a:latin typeface="Calibri" panose="020F0502020204030204" pitchFamily="34" charset="0"/>
              </a:rPr>
              <a:t>1/11/2017</a:t>
            </a: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1"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Times New Roman" pitchFamily="18" charset="0"/>
                <a:cs typeface="Arial"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971752"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a:t>Dr. Andy Woods - The Coming Kingdom</a:t>
            </a:r>
            <a:endParaRPr lang="en-US" dirty="0"/>
          </a:p>
        </p:txBody>
      </p:sp>
      <p:sp>
        <p:nvSpPr>
          <p:cNvPr id="3" name="Date Placeholder 2"/>
          <p:cNvSpPr>
            <a:spLocks noGrp="1"/>
          </p:cNvSpPr>
          <p:nvPr>
            <p:ph type="dt" idx="1"/>
          </p:nvPr>
        </p:nvSpPr>
        <p:spPr bwMode="auto">
          <a:xfrm>
            <a:off x="3970135" y="0"/>
            <a:ext cx="3038648"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r>
              <a:rPr lang="en-US"/>
              <a:t>1/11/2017</a:t>
            </a:r>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849" y="4416426"/>
            <a:ext cx="5606703"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31263"/>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bwMode="auto">
          <a:xfrm>
            <a:off x="3970135" y="8831263"/>
            <a:ext cx="3038648"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780">
              <a:defRPr>
                <a:solidFill>
                  <a:schemeClr val="tx1"/>
                </a:solidFill>
                <a:latin typeface="Arial" panose="020B0604020202020204" pitchFamily="34" charset="0"/>
                <a:cs typeface="Arial" panose="020B0604020202020204" pitchFamily="34" charset="0"/>
              </a:defRPr>
            </a:lvl1pPr>
            <a:lvl2pPr marL="748785" indent="-287994" defTabSz="972780">
              <a:defRPr>
                <a:solidFill>
                  <a:schemeClr val="tx1"/>
                </a:solidFill>
                <a:latin typeface="Arial" panose="020B0604020202020204" pitchFamily="34" charset="0"/>
                <a:cs typeface="Arial" panose="020B0604020202020204" pitchFamily="34" charset="0"/>
              </a:defRPr>
            </a:lvl2pPr>
            <a:lvl3pPr marL="1151977" indent="-230395" defTabSz="972780">
              <a:defRPr>
                <a:solidFill>
                  <a:schemeClr val="tx1"/>
                </a:solidFill>
                <a:latin typeface="Arial" panose="020B0604020202020204" pitchFamily="34" charset="0"/>
                <a:cs typeface="Arial" panose="020B0604020202020204" pitchFamily="34" charset="0"/>
              </a:defRPr>
            </a:lvl3pPr>
            <a:lvl4pPr marL="1612768" indent="-230395" defTabSz="972780">
              <a:defRPr>
                <a:solidFill>
                  <a:schemeClr val="tx1"/>
                </a:solidFill>
                <a:latin typeface="Arial" panose="020B0604020202020204" pitchFamily="34" charset="0"/>
                <a:cs typeface="Arial" panose="020B0604020202020204" pitchFamily="34" charset="0"/>
              </a:defRPr>
            </a:lvl4pPr>
            <a:lvl5pPr marL="2073558" indent="-230395" defTabSz="972780">
              <a:defRPr>
                <a:solidFill>
                  <a:schemeClr val="tx1"/>
                </a:solidFill>
                <a:latin typeface="Arial" panose="020B0604020202020204" pitchFamily="34" charset="0"/>
                <a:cs typeface="Arial" panose="020B0604020202020204" pitchFamily="34" charset="0"/>
              </a:defRPr>
            </a:lvl5pPr>
            <a:lvl6pPr marL="2534349"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14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593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722"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a:latin typeface="Calibri" panose="020F0502020204030204" pitchFamily="34" charset="0"/>
              </a:rPr>
              <a:pPr/>
              <a:t>2</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74120">
              <a:defRPr/>
            </a:pPr>
            <a:r>
              <a:rPr lang="en-US" sz="1900" kern="0">
                <a:solidFill>
                  <a:sysClr val="windowText" lastClr="000000"/>
                </a:solidFill>
              </a:rPr>
              <a:t>Sugar Land BIble Church</a:t>
            </a:r>
            <a:endParaRPr lang="en-US" sz="1900" kern="0" dirty="0">
              <a:solidFill>
                <a:sysClr val="windowText" lastClr="000000"/>
              </a:solidFill>
            </a:endParaRPr>
          </a:p>
        </p:txBody>
      </p:sp>
      <p:sp>
        <p:nvSpPr>
          <p:cNvPr id="3" name="Header Placeholder 2"/>
          <p:cNvSpPr>
            <a:spLocks noGrp="1"/>
          </p:cNvSpPr>
          <p:nvPr>
            <p:ph type="hdr" sz="quarter"/>
          </p:nvPr>
        </p:nvSpPr>
        <p:spPr/>
        <p:txBody>
          <a:bodyPr/>
          <a:lstStyle/>
          <a:p>
            <a:pPr defTabSz="974120">
              <a:defRPr/>
            </a:pPr>
            <a:r>
              <a:rPr lang="en-US" sz="1900" kern="0">
                <a:solidFill>
                  <a:sysClr val="windowText" lastClr="000000"/>
                </a:solidFill>
              </a:rPr>
              <a:t>Dr. Andy Woods - The Coming Kingdom</a:t>
            </a:r>
            <a:endParaRPr lang="en-US" sz="1900" kern="0" dirty="0">
              <a:solidFill>
                <a:sysClr val="windowText" lastClr="000000"/>
              </a:solidFill>
            </a:endParaRPr>
          </a:p>
        </p:txBody>
      </p:sp>
      <p:sp>
        <p:nvSpPr>
          <p:cNvPr id="4" name="Date Placeholder 3"/>
          <p:cNvSpPr>
            <a:spLocks noGrp="1"/>
          </p:cNvSpPr>
          <p:nvPr>
            <p:ph type="dt" idx="10"/>
          </p:nvPr>
        </p:nvSpPr>
        <p:spPr/>
        <p:txBody>
          <a:bodyPr/>
          <a:lstStyle/>
          <a:p>
            <a:pPr>
              <a:defRPr/>
            </a:pPr>
            <a:r>
              <a:rPr lang="en-US"/>
              <a:t>1/11/2017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5</a:t>
            </a:fld>
            <a:endParaRPr lang="en-US"/>
          </a:p>
        </p:txBody>
      </p:sp>
      <p:sp>
        <p:nvSpPr>
          <p:cNvPr id="5" name="Header Placeholder 4"/>
          <p:cNvSpPr>
            <a:spLocks noGrp="1"/>
          </p:cNvSpPr>
          <p:nvPr>
            <p:ph type="hdr" sz="quarter" idx="10"/>
          </p:nvPr>
        </p:nvSpPr>
        <p:spPr/>
        <p:txBody>
          <a:bodyPr/>
          <a:lstStyle/>
          <a:p>
            <a:pPr>
              <a:defRPr/>
            </a:pPr>
            <a:r>
              <a:rPr lang="en-US"/>
              <a:t>Dr. Andy Woods - The Coming Kingdom</a:t>
            </a:r>
            <a:endParaRPr lang="en-US" dirty="0"/>
          </a:p>
        </p:txBody>
      </p:sp>
      <p:sp>
        <p:nvSpPr>
          <p:cNvPr id="2" name="Date Placeholder 1"/>
          <p:cNvSpPr>
            <a:spLocks noGrp="1"/>
          </p:cNvSpPr>
          <p:nvPr>
            <p:ph type="dt" idx="11"/>
          </p:nvPr>
        </p:nvSpPr>
        <p:spPr/>
        <p:txBody>
          <a:bodyPr/>
          <a:lstStyle/>
          <a:p>
            <a:pPr>
              <a:defRPr/>
            </a:pPr>
            <a:r>
              <a:rPr lang="en-US"/>
              <a:t>1/11/2017</a:t>
            </a:r>
            <a:endParaRPr lang="en-US" dirty="0"/>
          </a:p>
        </p:txBody>
      </p:sp>
      <p:sp>
        <p:nvSpPr>
          <p:cNvPr id="3" name="Footer Placeholder 2"/>
          <p:cNvSpPr>
            <a:spLocks noGrp="1"/>
          </p:cNvSpPr>
          <p:nvPr>
            <p:ph type="ftr" sz="quarter" idx="12"/>
          </p:nvPr>
        </p:nvSpPr>
        <p:spPr/>
        <p:txBody>
          <a:bodyPr/>
          <a:lstStyle/>
          <a:p>
            <a:pPr>
              <a:defRPr/>
            </a:pPr>
            <a:r>
              <a:rPr lang="en-US"/>
              <a:t>Sugar Land BIble Church</a:t>
            </a:r>
            <a:endParaRPr lang="en-US" dirty="0"/>
          </a:p>
        </p:txBody>
      </p:sp>
    </p:spTree>
    <p:extLst>
      <p:ext uri="{BB962C8B-B14F-4D97-AF65-F5344CB8AC3E}">
        <p14:creationId xmlns:p14="http://schemas.microsoft.com/office/powerpoint/2010/main" val="162488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6</a:t>
            </a:fld>
            <a:endParaRPr lang="en-US"/>
          </a:p>
        </p:txBody>
      </p:sp>
      <p:sp>
        <p:nvSpPr>
          <p:cNvPr id="5" name="Header Placeholder 4"/>
          <p:cNvSpPr>
            <a:spLocks noGrp="1"/>
          </p:cNvSpPr>
          <p:nvPr>
            <p:ph type="hdr" sz="quarter" idx="10"/>
          </p:nvPr>
        </p:nvSpPr>
        <p:spPr/>
        <p:txBody>
          <a:bodyPr/>
          <a:lstStyle/>
          <a:p>
            <a:pPr>
              <a:defRPr/>
            </a:pPr>
            <a:r>
              <a:rPr lang="en-US"/>
              <a:t>Dr. Andy Woods - The Coming Kingdom</a:t>
            </a:r>
            <a:endParaRPr lang="en-US" dirty="0"/>
          </a:p>
        </p:txBody>
      </p:sp>
      <p:sp>
        <p:nvSpPr>
          <p:cNvPr id="2" name="Date Placeholder 1"/>
          <p:cNvSpPr>
            <a:spLocks noGrp="1"/>
          </p:cNvSpPr>
          <p:nvPr>
            <p:ph type="dt" idx="11"/>
          </p:nvPr>
        </p:nvSpPr>
        <p:spPr/>
        <p:txBody>
          <a:bodyPr/>
          <a:lstStyle/>
          <a:p>
            <a:pPr>
              <a:defRPr/>
            </a:pPr>
            <a:r>
              <a:rPr lang="en-US"/>
              <a:t>1/11/2017</a:t>
            </a:r>
            <a:endParaRPr lang="en-US" dirty="0"/>
          </a:p>
        </p:txBody>
      </p:sp>
      <p:sp>
        <p:nvSpPr>
          <p:cNvPr id="3" name="Footer Placeholder 2"/>
          <p:cNvSpPr>
            <a:spLocks noGrp="1"/>
          </p:cNvSpPr>
          <p:nvPr>
            <p:ph type="ftr" sz="quarter" idx="12"/>
          </p:nvPr>
        </p:nvSpPr>
        <p:spPr/>
        <p:txBody>
          <a:bodyPr/>
          <a:lstStyle/>
          <a:p>
            <a:pPr>
              <a:defRPr/>
            </a:pPr>
            <a:r>
              <a:rPr lang="en-US"/>
              <a:t>Sugar Land BIble Church</a:t>
            </a:r>
            <a:endParaRPr lang="en-US" dirty="0"/>
          </a:p>
        </p:txBody>
      </p:sp>
    </p:spTree>
    <p:extLst>
      <p:ext uri="{BB962C8B-B14F-4D97-AF65-F5344CB8AC3E}">
        <p14:creationId xmlns:p14="http://schemas.microsoft.com/office/powerpoint/2010/main" val="301287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89</a:t>
            </a:fld>
            <a:endParaRPr lang="en-US"/>
          </a:p>
        </p:txBody>
      </p:sp>
      <p:sp>
        <p:nvSpPr>
          <p:cNvPr id="5" name="Header Placeholder 4"/>
          <p:cNvSpPr>
            <a:spLocks noGrp="1"/>
          </p:cNvSpPr>
          <p:nvPr>
            <p:ph type="hdr" sz="quarter" idx="10"/>
          </p:nvPr>
        </p:nvSpPr>
        <p:spPr/>
        <p:txBody>
          <a:bodyPr/>
          <a:lstStyle/>
          <a:p>
            <a:pPr>
              <a:defRPr/>
            </a:pPr>
            <a:r>
              <a:rPr lang="en-US"/>
              <a:t>Dr. Andy Woods - The Coming Kingdom</a:t>
            </a:r>
            <a:endParaRPr lang="en-US" dirty="0"/>
          </a:p>
        </p:txBody>
      </p:sp>
      <p:sp>
        <p:nvSpPr>
          <p:cNvPr id="2" name="Date Placeholder 1"/>
          <p:cNvSpPr>
            <a:spLocks noGrp="1"/>
          </p:cNvSpPr>
          <p:nvPr>
            <p:ph type="dt" idx="11"/>
          </p:nvPr>
        </p:nvSpPr>
        <p:spPr/>
        <p:txBody>
          <a:bodyPr/>
          <a:lstStyle/>
          <a:p>
            <a:pPr>
              <a:defRPr/>
            </a:pPr>
            <a:r>
              <a:rPr lang="en-US"/>
              <a:t>1/11/2017</a:t>
            </a:r>
            <a:endParaRPr lang="en-US" dirty="0"/>
          </a:p>
        </p:txBody>
      </p:sp>
      <p:sp>
        <p:nvSpPr>
          <p:cNvPr id="3" name="Footer Placeholder 2"/>
          <p:cNvSpPr>
            <a:spLocks noGrp="1"/>
          </p:cNvSpPr>
          <p:nvPr>
            <p:ph type="ftr" sz="quarter" idx="12"/>
          </p:nvPr>
        </p:nvSpPr>
        <p:spPr/>
        <p:txBody>
          <a:bodyPr/>
          <a:lstStyle/>
          <a:p>
            <a:pPr>
              <a:defRPr/>
            </a:pPr>
            <a:r>
              <a:rPr lang="en-US"/>
              <a:t>Sugar Land BIble Church</a:t>
            </a:r>
            <a:endParaRPr lang="en-US" dirty="0"/>
          </a:p>
        </p:txBody>
      </p:sp>
    </p:spTree>
    <p:extLst>
      <p:ext uri="{BB962C8B-B14F-4D97-AF65-F5344CB8AC3E}">
        <p14:creationId xmlns:p14="http://schemas.microsoft.com/office/powerpoint/2010/main" val="185180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5" r:id="rId11"/>
    <p:sldLayoutId id="2147492646" r:id="rId12"/>
    <p:sldLayoutId id="2147492648" r:id="rId13"/>
    <p:sldLayoutId id="2147492649"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a:xfrm>
            <a:off x="2057400" y="228600"/>
            <a:ext cx="5029200" cy="1143000"/>
          </a:xfrm>
        </p:spPr>
        <p:txBody>
          <a:bodyPr/>
          <a:lstStyle/>
          <a:p>
            <a:pPr algn="ctr" eaLnBrk="1" hangingPunct="1"/>
            <a:r>
              <a:rPr lang="en-US" sz="3600" dirty="0"/>
              <a:t>God’s Messianic Purposes  Beginning in Genesis</a:t>
            </a:r>
          </a:p>
        </p:txBody>
      </p:sp>
      <p:sp>
        <p:nvSpPr>
          <p:cNvPr id="93187" name="Rectangle 1027"/>
          <p:cNvSpPr>
            <a:spLocks noGrp="1" noChangeArrowheads="1"/>
          </p:cNvSpPr>
          <p:nvPr>
            <p:ph type="body" idx="1"/>
          </p:nvPr>
        </p:nvSpPr>
        <p:spPr>
          <a:xfrm>
            <a:off x="990600" y="1600200"/>
            <a:ext cx="5029200" cy="5105400"/>
          </a:xfrm>
        </p:spPr>
        <p:txBody>
          <a:bodyPr/>
          <a:lstStyle/>
          <a:p>
            <a:pPr marL="461963" indent="-461963" eaLnBrk="1" hangingPunct="1">
              <a:spcBef>
                <a:spcPts val="0"/>
              </a:spcBef>
              <a:spcAft>
                <a:spcPts val="1800"/>
              </a:spcAft>
              <a:defRPr/>
            </a:pPr>
            <a:r>
              <a:rPr lang="en-US" sz="2800" dirty="0">
                <a:cs typeface="Calibri" panose="020F0502020204030204" pitchFamily="34" charset="0"/>
              </a:rPr>
              <a:t>Proto </a:t>
            </a:r>
            <a:r>
              <a:rPr lang="en-US" sz="2800" dirty="0" err="1">
                <a:cs typeface="Calibri" panose="020F0502020204030204" pitchFamily="34" charset="0"/>
              </a:rPr>
              <a:t>evangelium</a:t>
            </a:r>
            <a:r>
              <a:rPr lang="en-US" sz="2800" dirty="0">
                <a:cs typeface="Calibri" panose="020F0502020204030204" pitchFamily="34" charset="0"/>
              </a:rPr>
              <a:t> (3:15, 21) </a:t>
            </a:r>
          </a:p>
          <a:p>
            <a:pPr marL="461963" indent="-461963" eaLnBrk="1" hangingPunct="1">
              <a:spcBef>
                <a:spcPts val="0"/>
              </a:spcBef>
              <a:spcAft>
                <a:spcPts val="1800"/>
              </a:spcAft>
              <a:defRPr/>
            </a:pPr>
            <a:r>
              <a:rPr lang="en-US" sz="2800" dirty="0">
                <a:cs typeface="Calibri" panose="020F0502020204030204" pitchFamily="34" charset="0"/>
              </a:rPr>
              <a:t>Seth (4:25)</a:t>
            </a:r>
          </a:p>
          <a:p>
            <a:pPr marL="461963" indent="-461963" eaLnBrk="1" hangingPunct="1">
              <a:spcBef>
                <a:spcPts val="0"/>
              </a:spcBef>
              <a:spcAft>
                <a:spcPts val="1800"/>
              </a:spcAft>
              <a:defRPr/>
            </a:pPr>
            <a:r>
              <a:rPr lang="en-US" sz="2800" dirty="0">
                <a:cs typeface="Calibri" panose="020F0502020204030204" pitchFamily="34" charset="0"/>
              </a:rPr>
              <a:t>Noah (Gen 5:29)</a:t>
            </a:r>
          </a:p>
          <a:p>
            <a:pPr marL="461963" indent="-461963" eaLnBrk="1" hangingPunct="1">
              <a:spcBef>
                <a:spcPts val="0"/>
              </a:spcBef>
              <a:spcAft>
                <a:spcPts val="1800"/>
              </a:spcAft>
              <a:defRPr/>
            </a:pPr>
            <a:r>
              <a:rPr lang="en-US" sz="2800" dirty="0">
                <a:cs typeface="Calibri" panose="020F0502020204030204" pitchFamily="34" charset="0"/>
              </a:rPr>
              <a:t>Shem (9:26)</a:t>
            </a:r>
          </a:p>
          <a:p>
            <a:pPr marL="461963" indent="-461963" eaLnBrk="1" hangingPunct="1">
              <a:spcBef>
                <a:spcPts val="0"/>
              </a:spcBef>
              <a:spcAft>
                <a:spcPts val="1800"/>
              </a:spcAft>
              <a:defRPr/>
            </a:pPr>
            <a:r>
              <a:rPr lang="en-US" sz="2800" dirty="0">
                <a:cs typeface="Calibri" panose="020F0502020204030204" pitchFamily="34" charset="0"/>
              </a:rPr>
              <a:t>Abraham (12:3)</a:t>
            </a:r>
          </a:p>
          <a:p>
            <a:pPr marL="461963" indent="-461963" eaLnBrk="1" hangingPunct="1">
              <a:spcBef>
                <a:spcPts val="0"/>
              </a:spcBef>
              <a:spcAft>
                <a:spcPts val="1800"/>
              </a:spcAft>
              <a:defRPr/>
            </a:pPr>
            <a:r>
              <a:rPr lang="en-US" sz="2800" dirty="0">
                <a:cs typeface="Calibri" panose="020F0502020204030204" pitchFamily="34" charset="0"/>
              </a:rPr>
              <a:t>Isaac (21:12)</a:t>
            </a:r>
          </a:p>
          <a:p>
            <a:pPr marL="461963" indent="-461963" eaLnBrk="1" hangingPunct="1">
              <a:spcBef>
                <a:spcPts val="0"/>
              </a:spcBef>
              <a:spcAft>
                <a:spcPts val="1800"/>
              </a:spcAft>
              <a:defRPr/>
            </a:pPr>
            <a:r>
              <a:rPr lang="en-US" sz="2800" dirty="0">
                <a:cs typeface="Calibri" panose="020F0502020204030204" pitchFamily="34" charset="0"/>
              </a:rPr>
              <a:t>Jacob (25:23)</a:t>
            </a:r>
          </a:p>
          <a:p>
            <a:pPr marL="461963" indent="-461963" eaLnBrk="1" hangingPunct="1">
              <a:spcBef>
                <a:spcPts val="0"/>
              </a:spcBef>
              <a:spcAft>
                <a:spcPts val="1800"/>
              </a:spcAft>
              <a:defRPr/>
            </a:pPr>
            <a:r>
              <a:rPr lang="en-US" sz="2800" dirty="0">
                <a:cs typeface="Calibri" panose="020F0502020204030204" pitchFamily="34" charset="0"/>
              </a:rPr>
              <a:t>Judah (49:10)</a:t>
            </a:r>
            <a:endParaRPr lang="en-US" sz="2800" dirty="0"/>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486400" y="1891506"/>
            <a:ext cx="2992438" cy="3074988"/>
          </a:xfrm>
          <a:prstGeom prst="rect">
            <a:avLst/>
          </a:prstGeom>
          <a:noFill/>
          <a:ln w="9525">
            <a:noFill/>
            <a:miter lim="800000"/>
            <a:headEnd/>
            <a:tailEnd/>
          </a:ln>
        </p:spPr>
      </p:pic>
    </p:spTree>
    <p:extLst>
      <p:ext uri="{BB962C8B-B14F-4D97-AF65-F5344CB8AC3E}">
        <p14:creationId xmlns:p14="http://schemas.microsoft.com/office/powerpoint/2010/main" val="225595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a:t>
            </a:r>
            <a:r>
              <a:rPr lang="en-US" sz="2800" b="1" u="sng" dirty="0">
                <a:solidFill>
                  <a:srgbClr val="FFFFCC"/>
                </a:solidFill>
                <a:latin typeface="Calibri" panose="020F0502020204030204" pitchFamily="34" charset="0"/>
              </a:rPr>
              <a:t>in the land of Shinar</a:t>
            </a:r>
            <a:r>
              <a:rPr lang="en-US" sz="2800" dirty="0">
                <a:latin typeface="Calibri" panose="020F0502020204030204" pitchFamily="34" charset="0"/>
              </a:rPr>
              <a:t>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224582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7" y="530101"/>
            <a:ext cx="9053345" cy="5797798"/>
          </a:xfrm>
          <a:prstGeom prst="rect">
            <a:avLst/>
          </a:prstGeom>
        </p:spPr>
      </p:pic>
    </p:spTree>
    <p:extLst>
      <p:ext uri="{BB962C8B-B14F-4D97-AF65-F5344CB8AC3E}">
        <p14:creationId xmlns:p14="http://schemas.microsoft.com/office/powerpoint/2010/main" val="29549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a:t>
            </a:r>
            <a:r>
              <a:rPr lang="en-US" sz="2800" b="1" u="sng" dirty="0">
                <a:solidFill>
                  <a:srgbClr val="FFFFCC"/>
                </a:solidFill>
                <a:latin typeface="Calibri" panose="020F0502020204030204" pitchFamily="34" charset="0"/>
              </a:rPr>
              <a:t>the whole earth used the same language and the same words</a:t>
            </a:r>
            <a:r>
              <a:rPr lang="en-US" sz="2800" dirty="0">
                <a:latin typeface="Calibri" panose="020F0502020204030204" pitchFamily="34" charset="0"/>
              </a:rPr>
              <a:t>.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92951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p14="http://schemas.microsoft.com/office/powerpoint/2010/main" val="236945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4"/>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p14="http://schemas.microsoft.com/office/powerpoint/2010/main" val="400968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76200"/>
          <a:ext cx="8839200" cy="5952584"/>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2807051881"/>
                    </a:ext>
                  </a:extLst>
                </a:gridCol>
                <a:gridCol w="2514600">
                  <a:extLst>
                    <a:ext uri="{9D8B030D-6E8A-4147-A177-3AD203B41FA5}">
                      <a16:colId xmlns:a16="http://schemas.microsoft.com/office/drawing/2014/main" val="416673137"/>
                    </a:ext>
                  </a:extLst>
                </a:gridCol>
                <a:gridCol w="2514600">
                  <a:extLst>
                    <a:ext uri="{9D8B030D-6E8A-4147-A177-3AD203B41FA5}">
                      <a16:colId xmlns:a16="http://schemas.microsoft.com/office/drawing/2014/main" val="3259655191"/>
                    </a:ext>
                  </a:extLst>
                </a:gridCol>
              </a:tblGrid>
              <a:tr h="7620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44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8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10437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(Jer. 7:18; 44:17)</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(Ezek. 8:14-15)</a:t>
                      </a:r>
                    </a:p>
                  </a:txBody>
                  <a:tcPr horzOverflow="overflow"/>
                </a:tc>
                <a:extLst>
                  <a:ext uri="{0D108BD9-81ED-4DB2-BD59-A6C34878D82A}">
                    <a16:rowId xmlns:a16="http://schemas.microsoft.com/office/drawing/2014/main" val="1819150901"/>
                  </a:ext>
                </a:extLst>
              </a:tr>
            </a:tbl>
          </a:graphicData>
        </a:graphic>
      </p:graphicFrame>
      <p:sp>
        <p:nvSpPr>
          <p:cNvPr id="4" name="TextBox 3"/>
          <p:cNvSpPr txBox="1">
            <a:spLocks noChangeArrowheads="1"/>
          </p:cNvSpPr>
          <p:nvPr/>
        </p:nvSpPr>
        <p:spPr bwMode="auto">
          <a:xfrm>
            <a:off x="2743200" y="6324600"/>
            <a:ext cx="3657600" cy="381000"/>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Alexander </a:t>
            </a:r>
            <a:r>
              <a:rPr lang="en-US" sz="1800" dirty="0" err="1">
                <a:latin typeface="Calibri" panose="020F0502020204030204" pitchFamily="34" charset="0"/>
              </a:rPr>
              <a:t>Hislop</a:t>
            </a:r>
            <a:r>
              <a:rPr lang="en-US" sz="1800" dirty="0">
                <a:latin typeface="Calibri" panose="020F0502020204030204" pitchFamily="34" charset="0"/>
              </a:rPr>
              <a:t>, </a:t>
            </a:r>
            <a:r>
              <a:rPr lang="en-US" sz="1800" i="1" dirty="0">
                <a:latin typeface="Calibri" panose="020F0502020204030204" pitchFamily="34" charset="0"/>
              </a:rPr>
              <a:t>Two </a:t>
            </a:r>
            <a:r>
              <a:rPr lang="en-US" sz="1800" i="1" dirty="0" err="1">
                <a:latin typeface="Calibri" panose="020F0502020204030204" pitchFamily="34" charset="0"/>
              </a:rPr>
              <a:t>Babylons</a:t>
            </a:r>
            <a:endParaRPr lang="en-US" sz="1800" i="1" dirty="0">
              <a:latin typeface="Calibri" panose="020F0502020204030204" pitchFamily="34" charset="0"/>
            </a:endParaRPr>
          </a:p>
        </p:txBody>
      </p:sp>
    </p:spTree>
    <p:extLst>
      <p:ext uri="{BB962C8B-B14F-4D97-AF65-F5344CB8AC3E}">
        <p14:creationId xmlns:p14="http://schemas.microsoft.com/office/powerpoint/2010/main" val="387776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b="1" u="sng" dirty="0">
                <a:solidFill>
                  <a:srgbClr val="FFFFCC"/>
                </a:solidFill>
              </a:rPr>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25026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173454"/>
            <a:ext cx="8507528" cy="6266234"/>
          </a:xfrm>
          <a:prstGeom prst="rect">
            <a:avLst/>
          </a:prstGeom>
        </p:spPr>
      </p:pic>
      <p:sp>
        <p:nvSpPr>
          <p:cNvPr id="3" name="TextBox 2"/>
          <p:cNvSpPr txBox="1"/>
          <p:nvPr/>
        </p:nvSpPr>
        <p:spPr>
          <a:xfrm>
            <a:off x="1524000" y="6324600"/>
            <a:ext cx="6019800" cy="461665"/>
          </a:xfrm>
          <a:prstGeom prst="rect">
            <a:avLst/>
          </a:prstGeom>
          <a:noFill/>
        </p:spPr>
        <p:txBody>
          <a:bodyPr wrap="square" rtlCol="0">
            <a:spAutoFit/>
          </a:bodyPr>
          <a:lstStyle/>
          <a:p>
            <a:pPr algn="ctr"/>
            <a:r>
              <a:rPr lang="en-US" dirty="0"/>
              <a:t>Joshua 24:2-3</a:t>
            </a:r>
          </a:p>
        </p:txBody>
      </p:sp>
    </p:spTree>
    <p:extLst>
      <p:ext uri="{BB962C8B-B14F-4D97-AF65-F5344CB8AC3E}">
        <p14:creationId xmlns:p14="http://schemas.microsoft.com/office/powerpoint/2010/main" val="224047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601260"/>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800" dirty="0">
                <a:latin typeface="Calibri" panose="020F0502020204030204" pitchFamily="34" charset="0"/>
              </a:rPr>
              <a:t>Now the </a:t>
            </a:r>
            <a:r>
              <a:rPr lang="en-US" sz="2800" cap="small" dirty="0">
                <a:latin typeface="Calibri" panose="020F0502020204030204" pitchFamily="34" charset="0"/>
              </a:rPr>
              <a:t>Lord</a:t>
            </a:r>
            <a:r>
              <a:rPr lang="en-US" sz="2800" dirty="0">
                <a:latin typeface="Calibri" panose="020F0502020204030204" pitchFamily="34" charset="0"/>
              </a:rPr>
              <a:t> said to Abram, “Go forth from your country, And from your relatives And from your father’s house, To the land which I will show you;</a:t>
            </a:r>
            <a:r>
              <a:rPr lang="en-US" sz="2800" baseline="30000" dirty="0">
                <a:latin typeface="Calibri" panose="020F0502020204030204" pitchFamily="34" charset="0"/>
              </a:rPr>
              <a:t>2 </a:t>
            </a:r>
            <a:r>
              <a:rPr lang="en-US" sz="2800" dirty="0">
                <a:latin typeface="Calibri" panose="020F0502020204030204" pitchFamily="34" charset="0"/>
              </a:rPr>
              <a:t>And I will make you a great nation, And I will bless you, And make your name great; And so you shall be a blessing;</a:t>
            </a:r>
            <a:r>
              <a:rPr lang="en-US" sz="2800" baseline="30000" dirty="0">
                <a:latin typeface="Calibri" panose="020F0502020204030204" pitchFamily="34" charset="0"/>
              </a:rPr>
              <a:t>3 </a:t>
            </a:r>
            <a:r>
              <a:rPr lang="en-US" sz="2800" dirty="0">
                <a:latin typeface="Calibri" panose="020F0502020204030204" pitchFamily="34" charset="0"/>
              </a:rPr>
              <a:t>And I will bless those who bless you, And the one who curses you I will curse. And in you all the families of the earth will be blessed.”…The </a:t>
            </a:r>
            <a:r>
              <a:rPr lang="en-US" sz="2800" cap="small" dirty="0">
                <a:latin typeface="Calibri" panose="020F0502020204030204" pitchFamily="34" charset="0"/>
              </a:rPr>
              <a:t>Lord</a:t>
            </a:r>
            <a:r>
              <a:rPr lang="en-US" sz="2800" dirty="0">
                <a:latin typeface="Calibri" panose="020F0502020204030204" pitchFamily="34" charset="0"/>
              </a:rPr>
              <a:t> appeared to Abram and said, “To your descendants I will give this land.”</a:t>
            </a:r>
            <a:endParaRPr lang="en-US" sz="3000" dirty="0">
              <a:latin typeface="Calibri" panose="020F0502020204030204" pitchFamily="34" charset="0"/>
            </a:endParaRPr>
          </a:p>
        </p:txBody>
      </p:sp>
    </p:spTree>
    <p:extLst>
      <p:ext uri="{BB962C8B-B14F-4D97-AF65-F5344CB8AC3E}">
        <p14:creationId xmlns:p14="http://schemas.microsoft.com/office/powerpoint/2010/main" val="80597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3</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3" y="152400"/>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800" dirty="0">
                <a:latin typeface="Calibri" panose="020F0502020204030204" pitchFamily="34" charset="0"/>
              </a:rPr>
              <a:t>Now the </a:t>
            </a:r>
            <a:r>
              <a:rPr lang="en-US" sz="2800" cap="small" dirty="0">
                <a:latin typeface="Calibri" panose="020F0502020204030204" pitchFamily="34" charset="0"/>
              </a:rPr>
              <a:t>Lord</a:t>
            </a:r>
            <a:r>
              <a:rPr lang="en-US" sz="2800" dirty="0">
                <a:latin typeface="Calibri" panose="020F0502020204030204" pitchFamily="34" charset="0"/>
              </a:rPr>
              <a:t> said to Abram, “Go forth from your country, And from your relatives And from your father’s house, To the land which I will show you;</a:t>
            </a:r>
            <a:r>
              <a:rPr lang="en-US" sz="2800" baseline="30000" dirty="0">
                <a:latin typeface="Calibri" panose="020F0502020204030204" pitchFamily="34" charset="0"/>
              </a:rPr>
              <a:t>2 </a:t>
            </a:r>
            <a:r>
              <a:rPr lang="en-US" sz="2800" dirty="0">
                <a:latin typeface="Calibri" panose="020F0502020204030204" pitchFamily="34" charset="0"/>
              </a:rPr>
              <a:t>And I will make you a </a:t>
            </a:r>
            <a:r>
              <a:rPr lang="en-US" sz="2800" b="1" u="sng" dirty="0">
                <a:solidFill>
                  <a:srgbClr val="FFFFCC"/>
                </a:solidFill>
                <a:latin typeface="Calibri" panose="020F0502020204030204" pitchFamily="34" charset="0"/>
              </a:rPr>
              <a:t>great nation</a:t>
            </a:r>
            <a:r>
              <a:rPr lang="en-US" sz="2800" dirty="0">
                <a:latin typeface="Calibri" panose="020F0502020204030204" pitchFamily="34" charset="0"/>
              </a:rPr>
              <a:t>, And </a:t>
            </a:r>
            <a:r>
              <a:rPr lang="en-US" sz="2800" b="1" u="sng" dirty="0">
                <a:solidFill>
                  <a:srgbClr val="FFFFCC"/>
                </a:solidFill>
                <a:latin typeface="Calibri" panose="020F0502020204030204" pitchFamily="34" charset="0"/>
              </a:rPr>
              <a:t>I will bless you</a:t>
            </a:r>
            <a:r>
              <a:rPr lang="en-US" sz="2800" dirty="0">
                <a:latin typeface="Calibri" panose="020F0502020204030204" pitchFamily="34" charset="0"/>
              </a:rPr>
              <a:t>, And make </a:t>
            </a:r>
            <a:r>
              <a:rPr lang="en-US" sz="2800" b="1" u="sng" dirty="0">
                <a:solidFill>
                  <a:srgbClr val="FFFFCC"/>
                </a:solidFill>
                <a:latin typeface="Calibri" panose="020F0502020204030204" pitchFamily="34" charset="0"/>
              </a:rPr>
              <a:t>your name great</a:t>
            </a:r>
            <a:r>
              <a:rPr lang="en-US" sz="2800" dirty="0">
                <a:latin typeface="Calibri" panose="020F0502020204030204" pitchFamily="34" charset="0"/>
              </a:rPr>
              <a:t>; And so </a:t>
            </a:r>
            <a:r>
              <a:rPr lang="en-US" sz="2800" b="1" u="sng" dirty="0">
                <a:solidFill>
                  <a:srgbClr val="FFFFCC"/>
                </a:solidFill>
                <a:latin typeface="Calibri" panose="020F0502020204030204" pitchFamily="34" charset="0"/>
              </a:rPr>
              <a:t>you shall be a blessing</a:t>
            </a:r>
            <a:r>
              <a:rPr lang="en-US" sz="2800" dirty="0">
                <a:latin typeface="Calibri" panose="020F0502020204030204" pitchFamily="34" charset="0"/>
              </a:rPr>
              <a:t>;</a:t>
            </a:r>
            <a:r>
              <a:rPr lang="en-US" sz="2800" baseline="30000" dirty="0">
                <a:latin typeface="Calibri" panose="020F0502020204030204" pitchFamily="34" charset="0"/>
              </a:rPr>
              <a:t>3 </a:t>
            </a:r>
            <a:r>
              <a:rPr lang="en-US" sz="2800" dirty="0">
                <a:latin typeface="Calibri" panose="020F0502020204030204" pitchFamily="34" charset="0"/>
              </a:rPr>
              <a:t>And </a:t>
            </a:r>
            <a:r>
              <a:rPr lang="en-US" sz="2800" b="1" u="sng" dirty="0">
                <a:solidFill>
                  <a:srgbClr val="FFFFCC"/>
                </a:solidFill>
                <a:latin typeface="Calibri" panose="020F0502020204030204" pitchFamily="34" charset="0"/>
              </a:rPr>
              <a:t>I will bless those who bless you</a:t>
            </a:r>
            <a:r>
              <a:rPr lang="en-US" sz="2800" dirty="0">
                <a:latin typeface="Calibri" panose="020F0502020204030204" pitchFamily="34" charset="0"/>
              </a:rPr>
              <a:t>, And </a:t>
            </a:r>
            <a:r>
              <a:rPr lang="en-US" sz="2800" b="1" u="sng" dirty="0">
                <a:solidFill>
                  <a:srgbClr val="FFFFCC"/>
                </a:solidFill>
                <a:latin typeface="Calibri" panose="020F0502020204030204" pitchFamily="34" charset="0"/>
              </a:rPr>
              <a:t>the one who curses you I will curse</a:t>
            </a:r>
            <a:r>
              <a:rPr lang="en-US" sz="2800" dirty="0">
                <a:latin typeface="Calibri" panose="020F0502020204030204" pitchFamily="34" charset="0"/>
              </a:rPr>
              <a:t>. And </a:t>
            </a:r>
            <a:r>
              <a:rPr lang="en-US" sz="2800" b="1" u="sng" dirty="0">
                <a:solidFill>
                  <a:srgbClr val="FFFFCC"/>
                </a:solidFill>
                <a:latin typeface="Calibri" panose="020F0502020204030204" pitchFamily="34" charset="0"/>
              </a:rPr>
              <a:t>in you all the families of the earth will be blessed</a:t>
            </a:r>
            <a:r>
              <a:rPr lang="en-US" sz="2800" dirty="0">
                <a:latin typeface="Calibri" panose="020F0502020204030204" pitchFamily="34" charset="0"/>
              </a:rPr>
              <a:t>.”…The </a:t>
            </a:r>
            <a:r>
              <a:rPr lang="en-US" sz="2800" cap="small" dirty="0">
                <a:latin typeface="Calibri" panose="020F0502020204030204" pitchFamily="34" charset="0"/>
              </a:rPr>
              <a:t>Lord</a:t>
            </a:r>
            <a:r>
              <a:rPr lang="en-US" sz="2800" dirty="0">
                <a:latin typeface="Calibri" panose="020F0502020204030204" pitchFamily="34" charset="0"/>
              </a:rPr>
              <a:t> appeared to Abram and said, “</a:t>
            </a:r>
            <a:r>
              <a:rPr lang="en-US" sz="2800" b="1" u="sng" dirty="0">
                <a:solidFill>
                  <a:srgbClr val="FFFFCC"/>
                </a:solidFill>
                <a:latin typeface="Calibri" panose="020F0502020204030204" pitchFamily="34" charset="0"/>
              </a:rPr>
              <a:t>To your descendants I will give this land.</a:t>
            </a:r>
            <a:r>
              <a:rPr lang="en-US" sz="2800" dirty="0">
                <a:latin typeface="Calibri" panose="020F0502020204030204" pitchFamily="34" charset="0"/>
              </a:rPr>
              <a:t>”</a:t>
            </a:r>
            <a:endParaRPr lang="en-US" sz="3000" dirty="0">
              <a:latin typeface="Calibri" panose="020F0502020204030204" pitchFamily="34" charset="0"/>
            </a:endParaRPr>
          </a:p>
        </p:txBody>
      </p:sp>
    </p:spTree>
    <p:extLst>
      <p:ext uri="{BB962C8B-B14F-4D97-AF65-F5344CB8AC3E}">
        <p14:creationId xmlns:p14="http://schemas.microsoft.com/office/powerpoint/2010/main" val="179289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b="1" u="sng" dirty="0">
                <a:solidFill>
                  <a:srgbClr val="FFFFCC"/>
                </a:solidFill>
              </a:rPr>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287917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173454"/>
            <a:ext cx="8507528" cy="6266234"/>
          </a:xfrm>
          <a:prstGeom prst="rect">
            <a:avLst/>
          </a:prstGeom>
        </p:spPr>
      </p:pic>
      <p:sp>
        <p:nvSpPr>
          <p:cNvPr id="3" name="TextBox 2"/>
          <p:cNvSpPr txBox="1"/>
          <p:nvPr/>
        </p:nvSpPr>
        <p:spPr>
          <a:xfrm>
            <a:off x="1524000" y="6324600"/>
            <a:ext cx="6019800" cy="461665"/>
          </a:xfrm>
          <a:prstGeom prst="rect">
            <a:avLst/>
          </a:prstGeom>
          <a:noFill/>
        </p:spPr>
        <p:txBody>
          <a:bodyPr wrap="square" rtlCol="0">
            <a:spAutoFit/>
          </a:bodyPr>
          <a:lstStyle/>
          <a:p>
            <a:pPr algn="ctr"/>
            <a:r>
              <a:rPr lang="en-US" dirty="0"/>
              <a:t>Joshua 24:2-3</a:t>
            </a:r>
          </a:p>
        </p:txBody>
      </p:sp>
    </p:spTree>
    <p:extLst>
      <p:ext uri="{BB962C8B-B14F-4D97-AF65-F5344CB8AC3E}">
        <p14:creationId xmlns:p14="http://schemas.microsoft.com/office/powerpoint/2010/main" val="17608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101007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a:t>
            </a:r>
            <a:r>
              <a:rPr lang="en-US" sz="3200" b="1" u="sng" dirty="0">
                <a:solidFill>
                  <a:srgbClr val="FFFFCC"/>
                </a:solidFill>
                <a:latin typeface="Calibri" panose="020F0502020204030204" pitchFamily="34" charset="0"/>
              </a:rPr>
              <a:t>this land</a:t>
            </a:r>
            <a:r>
              <a:rPr lang="en-US" sz="3200" dirty="0">
                <a:latin typeface="Calibri" panose="020F0502020204030204" pitchFamily="34" charset="0"/>
              </a:rPr>
              <a:t>,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292220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a:t>
            </a:r>
            <a:r>
              <a:rPr lang="en-US" sz="3200" b="1" u="sng" dirty="0">
                <a:solidFill>
                  <a:srgbClr val="FFFFCC"/>
                </a:solidFill>
                <a:latin typeface="Calibri" panose="020F0502020204030204" pitchFamily="34" charset="0"/>
              </a:rPr>
              <a:t>river of Egypt</a:t>
            </a:r>
            <a:r>
              <a:rPr lang="en-US" sz="3200" dirty="0">
                <a:solidFill>
                  <a:srgbClr val="FFFFCC"/>
                </a:solidFill>
                <a:latin typeface="Calibri" panose="020F0502020204030204" pitchFamily="34" charset="0"/>
              </a:rPr>
              <a:t> </a:t>
            </a:r>
            <a:r>
              <a:rPr lang="en-US" sz="3200" dirty="0">
                <a:latin typeface="Calibri" panose="020F0502020204030204" pitchFamily="34" charset="0"/>
              </a:rPr>
              <a:t>as far as the great river, the </a:t>
            </a:r>
            <a:r>
              <a:rPr lang="en-US" sz="3200" b="1" u="sng" dirty="0">
                <a:solidFill>
                  <a:srgbClr val="FFFFCC"/>
                </a:solidFill>
                <a:latin typeface="Calibri" panose="020F0502020204030204" pitchFamily="34" charset="0"/>
              </a:rPr>
              <a:t>river Euphrates</a:t>
            </a:r>
            <a:r>
              <a:rPr lang="en-US" sz="3200" dirty="0">
                <a:latin typeface="Calibri" panose="020F0502020204030204" pitchFamily="34" charset="0"/>
              </a:rPr>
              <a:t>: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371914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15525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a:t>
            </a:r>
            <a:r>
              <a:rPr lang="en-US" sz="3200" b="1" u="sng" dirty="0">
                <a:solidFill>
                  <a:srgbClr val="FFFFCC"/>
                </a:solidFill>
                <a:latin typeface="Calibri" panose="020F0502020204030204" pitchFamily="34" charset="0"/>
              </a:rPr>
              <a:t>Kenite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Kenizzite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a:t>
            </a:r>
            <a:r>
              <a:rPr lang="en-US" sz="3200" b="1" u="sng" dirty="0">
                <a:solidFill>
                  <a:srgbClr val="FFFFCC"/>
                </a:solidFill>
                <a:latin typeface="Calibri" panose="020F0502020204030204" pitchFamily="34" charset="0"/>
              </a:rPr>
              <a:t>Hittite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Perizzite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t>
            </a:r>
            <a:r>
              <a:rPr lang="en-US" sz="3200" b="1" u="sng" dirty="0">
                <a:solidFill>
                  <a:srgbClr val="FFFFCC"/>
                </a:solidFill>
                <a:latin typeface="Calibri" panose="020F0502020204030204" pitchFamily="34" charset="0"/>
              </a:rPr>
              <a:t>Amorite</a:t>
            </a:r>
            <a:r>
              <a:rPr lang="en-US" sz="3200" dirty="0">
                <a:latin typeface="Calibri" panose="020F0502020204030204" pitchFamily="34" charset="0"/>
              </a:rPr>
              <a:t> and the </a:t>
            </a:r>
            <a:r>
              <a:rPr lang="en-US" sz="3200" b="1" u="sng" dirty="0">
                <a:solidFill>
                  <a:srgbClr val="FFFFCC"/>
                </a:solidFill>
                <a:latin typeface="Calibri" panose="020F0502020204030204" pitchFamily="34" charset="0"/>
              </a:rPr>
              <a:t>Canaanite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Girgashite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Jebusite</a:t>
            </a:r>
            <a:r>
              <a:rPr lang="en-US" sz="3200" dirty="0">
                <a:latin typeface="Calibri" panose="020F0502020204030204" pitchFamily="34" charset="0"/>
              </a:rPr>
              <a:t>.”</a:t>
            </a:r>
          </a:p>
          <a:p>
            <a:pPr algn="just"/>
            <a:endParaRPr lang="en-US" sz="3200" b="1" u="sng" dirty="0">
              <a:solidFill>
                <a:srgbClr val="FFFFCC"/>
              </a:solidFill>
              <a:latin typeface="Calibri" panose="020F0502020204030204" pitchFamily="34" charset="0"/>
            </a:endParaRPr>
          </a:p>
        </p:txBody>
      </p:sp>
    </p:spTree>
    <p:extLst>
      <p:ext uri="{BB962C8B-B14F-4D97-AF65-F5344CB8AC3E}">
        <p14:creationId xmlns:p14="http://schemas.microsoft.com/office/powerpoint/2010/main" val="1315709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58660"/>
            <a:ext cx="8839200" cy="5532540"/>
          </a:xfrm>
          <a:prstGeom prst="rect">
            <a:avLst/>
          </a:prstGeom>
        </p:spPr>
      </p:pic>
    </p:spTree>
    <p:extLst>
      <p:ext uri="{BB962C8B-B14F-4D97-AF65-F5344CB8AC3E}">
        <p14:creationId xmlns:p14="http://schemas.microsoft.com/office/powerpoint/2010/main" val="15585979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76795842"/>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7734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2268151"/>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Millennium (Rev. 20:1-10)</a:t>
                      </a:r>
                    </a:p>
                  </a:txBody>
                  <a:tcPr/>
                </a:tc>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Present</a:t>
                      </a:r>
                      <a:r>
                        <a:rPr lang="en-US" sz="2700" b="1" u="sng" baseline="0" dirty="0">
                          <a:latin typeface="Calibri" panose="020F0502020204030204" pitchFamily="34" charset="0"/>
                          <a:cs typeface="Calibri" panose="020F0502020204030204" pitchFamily="34" charset="0"/>
                        </a:rPr>
                        <a:t> earth (Gen. 13:17)</a:t>
                      </a:r>
                      <a:endParaRPr lang="en-US" sz="2700" b="1" u="sng" dirty="0">
                        <a:latin typeface="Calibri" panose="020F0502020204030204" pitchFamily="34" charset="0"/>
                        <a:cs typeface="Calibri" panose="020F0502020204030204" pitchFamily="34" charset="0"/>
                      </a:endParaRPr>
                    </a:p>
                  </a:txBody>
                  <a:tcPr>
                    <a:solidFill>
                      <a:srgbClr val="FFFFCC"/>
                    </a:solidFill>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New Earth (Rev. 21:1</a:t>
                      </a:r>
                      <a:r>
                        <a:rPr lang="en-US" sz="2700" b="1" u="sng" baseline="0" dirty="0">
                          <a:latin typeface="Calibri" panose="020F0502020204030204" pitchFamily="34" charset="0"/>
                          <a:cs typeface="Calibri" panose="020F0502020204030204" pitchFamily="34" charset="0"/>
                        </a:rPr>
                        <a:t>)</a:t>
                      </a:r>
                      <a:endParaRPr lang="en-US" sz="2700" b="1" u="sng" dirty="0">
                        <a:latin typeface="Calibri" panose="020F0502020204030204" pitchFamily="34" charset="0"/>
                        <a:cs typeface="Calibri" panose="020F0502020204030204" pitchFamily="34" charset="0"/>
                      </a:endParaRPr>
                    </a:p>
                  </a:txBody>
                  <a:tcPr>
                    <a:solidFill>
                      <a:srgbClr val="FFFFCC"/>
                    </a:solidFill>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7844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541206" y="990600"/>
            <a:ext cx="7526593"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b="1" u="sng" dirty="0">
                <a:solidFill>
                  <a:srgbClr val="FFFFCC"/>
                </a:solidFill>
              </a:rPr>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73050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10881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15:4-5</a:t>
            </a:r>
            <a:endParaRPr lang="en-US" sz="4000" b="1" dirty="0">
              <a:solidFill>
                <a:schemeClr val="tx2"/>
              </a:solidFill>
              <a:latin typeface="Calibri" panose="020F0502020204030204" pitchFamily="34" charset="0"/>
              <a:ea typeface="+mj-ea"/>
            </a:endParaRPr>
          </a:p>
          <a:p>
            <a:pPr algn="just"/>
            <a:r>
              <a:rPr lang="en-US" sz="3200" dirty="0"/>
              <a:t>Then behold, the word of the </a:t>
            </a:r>
            <a:r>
              <a:rPr lang="en-US" sz="3200" cap="small" dirty="0"/>
              <a:t>Lord</a:t>
            </a:r>
            <a:r>
              <a:rPr lang="en-US" sz="3200" dirty="0"/>
              <a:t> came to him, saying, “This man will not be your heir; but </a:t>
            </a:r>
            <a:r>
              <a:rPr lang="en-US" sz="2800" b="1" u="sng" dirty="0">
                <a:solidFill>
                  <a:srgbClr val="FFFFCC"/>
                </a:solidFill>
                <a:latin typeface="Calibri" panose="020F0502020204030204" pitchFamily="34" charset="0"/>
              </a:rPr>
              <a:t>one who will come forth from your own body, he shall be your heir</a:t>
            </a:r>
            <a:r>
              <a:rPr lang="en-US" sz="3200" dirty="0"/>
              <a:t>.” </a:t>
            </a:r>
            <a:r>
              <a:rPr lang="en-US" sz="3200" baseline="30000" dirty="0"/>
              <a:t>5 </a:t>
            </a:r>
            <a:r>
              <a:rPr lang="en-US" sz="3200" dirty="0"/>
              <a:t>And He took him outside and said, “Now look toward the heavens, and count the stars, if you are able to count them.” And He said to him, “So shall </a:t>
            </a:r>
            <a:r>
              <a:rPr lang="en-US" sz="2800" b="1" u="sng" dirty="0">
                <a:solidFill>
                  <a:srgbClr val="FFFFCC"/>
                </a:solidFill>
                <a:latin typeface="Calibri" panose="020F0502020204030204" pitchFamily="34" charset="0"/>
              </a:rPr>
              <a:t>your descendants</a:t>
            </a:r>
            <a:r>
              <a:rPr lang="en-US" sz="3200" dirty="0"/>
              <a:t> be.”</a:t>
            </a:r>
          </a:p>
        </p:txBody>
      </p:sp>
    </p:spTree>
    <p:extLst>
      <p:ext uri="{BB962C8B-B14F-4D97-AF65-F5344CB8AC3E}">
        <p14:creationId xmlns:p14="http://schemas.microsoft.com/office/powerpoint/2010/main" val="1229944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601260"/>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800" dirty="0">
                <a:latin typeface="Calibri" panose="020F0502020204030204" pitchFamily="34" charset="0"/>
              </a:rPr>
              <a:t>Now the </a:t>
            </a:r>
            <a:r>
              <a:rPr lang="en-US" sz="2800" cap="small" dirty="0">
                <a:latin typeface="Calibri" panose="020F0502020204030204" pitchFamily="34" charset="0"/>
              </a:rPr>
              <a:t>Lord</a:t>
            </a:r>
            <a:r>
              <a:rPr lang="en-US" sz="2800" dirty="0">
                <a:latin typeface="Calibri" panose="020F0502020204030204" pitchFamily="34" charset="0"/>
              </a:rPr>
              <a:t> said to Abram, “Go forth from your country, And from your relatives And from your father’s house, To the land which I will show you;</a:t>
            </a:r>
            <a:r>
              <a:rPr lang="en-US" sz="2800" baseline="30000" dirty="0">
                <a:latin typeface="Calibri" panose="020F0502020204030204" pitchFamily="34" charset="0"/>
              </a:rPr>
              <a:t>2 </a:t>
            </a:r>
            <a:r>
              <a:rPr lang="en-US" sz="2800" dirty="0">
                <a:latin typeface="Calibri" panose="020F0502020204030204" pitchFamily="34" charset="0"/>
              </a:rPr>
              <a:t>And I will make you a great nation, And I will bless you, And make your name great; And so you shall be a blessing;</a:t>
            </a:r>
            <a:r>
              <a:rPr lang="en-US" sz="2800" baseline="30000" dirty="0">
                <a:latin typeface="Calibri" panose="020F0502020204030204" pitchFamily="34" charset="0"/>
              </a:rPr>
              <a:t>3 </a:t>
            </a:r>
            <a:r>
              <a:rPr lang="en-US" sz="2800" dirty="0">
                <a:latin typeface="Calibri" panose="020F0502020204030204" pitchFamily="34" charset="0"/>
              </a:rPr>
              <a:t>And I will bless those who bless you, And the one who curses you I will curse. And in you all the families of the earth will be blessed.”…The </a:t>
            </a:r>
            <a:r>
              <a:rPr lang="en-US" sz="2800" cap="small" dirty="0">
                <a:latin typeface="Calibri" panose="020F0502020204030204" pitchFamily="34" charset="0"/>
              </a:rPr>
              <a:t>Lord</a:t>
            </a:r>
            <a:r>
              <a:rPr lang="en-US" sz="2800" dirty="0">
                <a:latin typeface="Calibri" panose="020F0502020204030204" pitchFamily="34" charset="0"/>
              </a:rPr>
              <a:t> appeared to Abram and said, “</a:t>
            </a:r>
            <a:r>
              <a:rPr lang="en-US" sz="2800" b="1" u="sng" dirty="0">
                <a:solidFill>
                  <a:srgbClr val="FFFFCC"/>
                </a:solidFill>
                <a:latin typeface="Calibri" panose="020F0502020204030204" pitchFamily="34" charset="0"/>
              </a:rPr>
              <a:t>To your descendants</a:t>
            </a:r>
            <a:r>
              <a:rPr lang="en-US" sz="2800" dirty="0">
                <a:latin typeface="Calibri" panose="020F0502020204030204" pitchFamily="34" charset="0"/>
              </a:rPr>
              <a:t> I will give this land.”</a:t>
            </a:r>
            <a:endParaRPr lang="en-US" sz="3000" dirty="0">
              <a:latin typeface="Calibri" panose="020F0502020204030204" pitchFamily="34" charset="0"/>
            </a:endParaRPr>
          </a:p>
        </p:txBody>
      </p:sp>
    </p:spTree>
    <p:extLst>
      <p:ext uri="{BB962C8B-B14F-4D97-AF65-F5344CB8AC3E}">
        <p14:creationId xmlns:p14="http://schemas.microsoft.com/office/powerpoint/2010/main" val="399552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b="1" u="sng" dirty="0">
                <a:solidFill>
                  <a:srgbClr val="FFFFCC"/>
                </a:solidFill>
              </a:rPr>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58687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a:t>
            </a:r>
            <a:r>
              <a:rPr lang="en-US" sz="3200" b="1" u="sng" dirty="0">
                <a:solidFill>
                  <a:srgbClr val="FFFFCC"/>
                </a:solidFill>
                <a:latin typeface="Calibri" panose="020F0502020204030204" pitchFamily="34" charset="0"/>
              </a:rPr>
              <a:t>covenant</a:t>
            </a:r>
            <a:r>
              <a:rPr lang="en-US" sz="3200" dirty="0">
                <a:latin typeface="Calibri" panose="020F0502020204030204" pitchFamily="34" charset="0"/>
              </a:rPr>
              <a:t> with Abram, saying, “To your descendants I have given this land,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2001948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b="1" u="sng" dirty="0">
                <a:solidFill>
                  <a:srgbClr val="FFFFCC"/>
                </a:solidFill>
              </a:rPr>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800286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51" y="103344"/>
            <a:ext cx="8961897" cy="665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3853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a:t>
            </a:r>
            <a:r>
              <a:rPr lang="en-US" sz="3200" b="1" u="sng" dirty="0">
                <a:solidFill>
                  <a:srgbClr val="FFFFCC"/>
                </a:solidFill>
                <a:latin typeface="Calibri" panose="020F0502020204030204" pitchFamily="34" charset="0"/>
              </a:rPr>
              <a:t>river of Egypt</a:t>
            </a:r>
            <a:r>
              <a:rPr lang="en-US" sz="3200" dirty="0">
                <a:solidFill>
                  <a:srgbClr val="FFFFCC"/>
                </a:solidFill>
                <a:latin typeface="Calibri" panose="020F0502020204030204" pitchFamily="34" charset="0"/>
              </a:rPr>
              <a:t> </a:t>
            </a:r>
            <a:r>
              <a:rPr lang="en-US" sz="3200" dirty="0">
                <a:latin typeface="Calibri" panose="020F0502020204030204" pitchFamily="34" charset="0"/>
              </a:rPr>
              <a:t>as far as the great river, the </a:t>
            </a:r>
            <a:r>
              <a:rPr lang="en-US" sz="3200" b="1" u="sng" dirty="0">
                <a:solidFill>
                  <a:srgbClr val="FFFFCC"/>
                </a:solidFill>
                <a:latin typeface="Calibri" panose="020F0502020204030204" pitchFamily="34" charset="0"/>
              </a:rPr>
              <a:t>river Euphrates</a:t>
            </a:r>
            <a:r>
              <a:rPr lang="en-US" sz="3200" dirty="0">
                <a:latin typeface="Calibri" panose="020F0502020204030204" pitchFamily="34" charset="0"/>
              </a:rPr>
              <a:t>: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2377029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58660"/>
            <a:ext cx="8839200" cy="5532540"/>
          </a:xfrm>
          <a:prstGeom prst="rect">
            <a:avLst/>
          </a:prstGeom>
        </p:spPr>
      </p:pic>
    </p:spTree>
    <p:extLst>
      <p:ext uri="{BB962C8B-B14F-4D97-AF65-F5344CB8AC3E}">
        <p14:creationId xmlns:p14="http://schemas.microsoft.com/office/powerpoint/2010/main" val="8073066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3578700"/>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Millennium (Rev. 20:1-10)</a:t>
                      </a:r>
                    </a:p>
                  </a:txBody>
                  <a:tcPr/>
                </a:tc>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marL="0" algn="l" defTabSz="914400" rtl="0" eaLnBrk="1" latinLnBrk="0" hangingPunct="1">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Present earth (Gen. 13:17)</a:t>
                      </a:r>
                    </a:p>
                  </a:txBody>
                  <a:tcPr>
                    <a:solidFill>
                      <a:srgbClr val="EAEAEA"/>
                    </a:solidFill>
                  </a:tcPr>
                </a:tc>
                <a:tc>
                  <a:txBody>
                    <a:bodyPr/>
                    <a:lstStyle/>
                    <a:p>
                      <a:pPr marL="0" algn="l" defTabSz="914400" rtl="0" eaLnBrk="1" latinLnBrk="0" hangingPunct="1">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New Earth (Rev. 21:1)</a:t>
                      </a:r>
                    </a:p>
                  </a:txBody>
                  <a:tcPr>
                    <a:solidFill>
                      <a:srgbClr val="EAEAEA"/>
                    </a:solidFill>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b="1" u="sng" kern="1200" dirty="0">
                          <a:solidFill>
                            <a:schemeClr val="dk1"/>
                          </a:solidFill>
                          <a:latin typeface="Calibri" panose="020F0502020204030204" pitchFamily="34" charset="0"/>
                          <a:ea typeface="+mn-ea"/>
                          <a:cs typeface="Calibri" panose="020F0502020204030204" pitchFamily="34" charset="0"/>
                        </a:rPr>
                        <a:t>Waters (Gen. 15:18-21)</a:t>
                      </a:r>
                    </a:p>
                  </a:txBody>
                  <a:tcPr>
                    <a:solidFill>
                      <a:srgbClr val="FFFFCC"/>
                    </a:solidFill>
                  </a:tcPr>
                </a:tc>
                <a:tc>
                  <a:txBody>
                    <a:bodyPr/>
                    <a:lstStyle/>
                    <a:p>
                      <a:pPr>
                        <a:spcBef>
                          <a:spcPts val="1200"/>
                        </a:spcBef>
                        <a:spcAft>
                          <a:spcPts val="1200"/>
                        </a:spcAft>
                      </a:pPr>
                      <a:r>
                        <a:rPr lang="en-US" sz="2700" b="1" u="sng" kern="1200" dirty="0">
                          <a:solidFill>
                            <a:schemeClr val="dk1"/>
                          </a:solidFill>
                          <a:latin typeface="Calibri" panose="020F0502020204030204" pitchFamily="34" charset="0"/>
                          <a:ea typeface="+mn-ea"/>
                          <a:cs typeface="Calibri" panose="020F0502020204030204" pitchFamily="34" charset="0"/>
                        </a:rPr>
                        <a:t>No sea (Rev. 21:1)</a:t>
                      </a:r>
                    </a:p>
                  </a:txBody>
                  <a:tcPr>
                    <a:solidFill>
                      <a:srgbClr val="FFFFCC"/>
                    </a:solidFill>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1816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10881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15:4-5</a:t>
            </a:r>
            <a:endParaRPr lang="en-US" sz="4000" b="1" dirty="0">
              <a:solidFill>
                <a:schemeClr val="tx2"/>
              </a:solidFill>
              <a:latin typeface="Calibri" panose="020F0502020204030204" pitchFamily="34" charset="0"/>
              <a:ea typeface="+mj-ea"/>
            </a:endParaRPr>
          </a:p>
          <a:p>
            <a:pPr algn="just"/>
            <a:r>
              <a:rPr lang="en-US" sz="3200" dirty="0"/>
              <a:t>Then behold, the word of the </a:t>
            </a:r>
            <a:r>
              <a:rPr lang="en-US" sz="3200" cap="small" dirty="0"/>
              <a:t>Lord</a:t>
            </a:r>
            <a:r>
              <a:rPr lang="en-US" sz="3200" dirty="0"/>
              <a:t> came to him, saying, “This man will not be your heir; but </a:t>
            </a:r>
            <a:r>
              <a:rPr lang="en-US" sz="2800" b="1" u="sng" dirty="0">
                <a:solidFill>
                  <a:srgbClr val="FFFFCC"/>
                </a:solidFill>
                <a:latin typeface="Calibri" panose="020F0502020204030204" pitchFamily="34" charset="0"/>
              </a:rPr>
              <a:t>one who will come forth from your own body, he shall be your heir</a:t>
            </a:r>
            <a:r>
              <a:rPr lang="en-US" sz="3200" dirty="0"/>
              <a:t>.” </a:t>
            </a:r>
            <a:r>
              <a:rPr lang="en-US" sz="3200" baseline="30000" dirty="0"/>
              <a:t>5 </a:t>
            </a:r>
            <a:r>
              <a:rPr lang="en-US" sz="3200" dirty="0"/>
              <a:t>And He took him outside and said, “Now look toward the heavens, and count the stars, if you are able to count them.” And He said to him, “So shall </a:t>
            </a:r>
            <a:r>
              <a:rPr lang="en-US" sz="2800" b="1" u="sng" dirty="0">
                <a:solidFill>
                  <a:srgbClr val="FFFFCC"/>
                </a:solidFill>
                <a:latin typeface="Calibri" panose="020F0502020204030204" pitchFamily="34" charset="0"/>
              </a:rPr>
              <a:t>your descendants</a:t>
            </a:r>
            <a:r>
              <a:rPr lang="en-US" sz="3200" dirty="0"/>
              <a:t> be.”</a:t>
            </a:r>
          </a:p>
        </p:txBody>
      </p:sp>
    </p:spTree>
    <p:extLst>
      <p:ext uri="{BB962C8B-B14F-4D97-AF65-F5344CB8AC3E}">
        <p14:creationId xmlns:p14="http://schemas.microsoft.com/office/powerpoint/2010/main" val="2669546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b="1" u="sng" dirty="0">
                <a:solidFill>
                  <a:srgbClr val="FFFFCC"/>
                </a:solidFill>
              </a:rPr>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484291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b="1" u="sng" dirty="0">
                <a:solidFill>
                  <a:srgbClr val="FFFFCC"/>
                </a:solidFill>
              </a:rPr>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87226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Deuteronomy 29:1</a:t>
            </a:r>
          </a:p>
        </p:txBody>
      </p:sp>
      <p:sp>
        <p:nvSpPr>
          <p:cNvPr id="24579" name="Rectangle 3"/>
          <p:cNvSpPr>
            <a:spLocks noGrp="1"/>
          </p:cNvSpPr>
          <p:nvPr>
            <p:ph type="body" idx="4294967295"/>
          </p:nvPr>
        </p:nvSpPr>
        <p:spPr>
          <a:xfrm>
            <a:off x="228600" y="990600"/>
            <a:ext cx="8686800" cy="4724400"/>
          </a:xfrm>
        </p:spPr>
        <p:txBody>
          <a:bodyPr/>
          <a:lstStyle/>
          <a:p>
            <a:pPr marL="0" indent="0" algn="just">
              <a:buNone/>
              <a:defRPr/>
            </a:pPr>
            <a:r>
              <a:rPr lang="en-US" sz="3400" dirty="0">
                <a:cs typeface="Calibri" panose="020F0502020204030204" pitchFamily="34" charset="0"/>
              </a:rPr>
              <a:t>“These are the words of the </a:t>
            </a:r>
            <a:r>
              <a:rPr lang="en-US" sz="3400" b="1" u="sng" dirty="0">
                <a:solidFill>
                  <a:srgbClr val="FFFFCC"/>
                </a:solidFill>
                <a:cs typeface="Calibri" panose="020F0502020204030204" pitchFamily="34" charset="0"/>
              </a:rPr>
              <a:t>covenant</a:t>
            </a:r>
            <a:r>
              <a:rPr lang="en-US" sz="3400" dirty="0">
                <a:cs typeface="Calibri" panose="020F0502020204030204" pitchFamily="34" charset="0"/>
              </a:rPr>
              <a:t> which the </a:t>
            </a:r>
            <a:r>
              <a:rPr lang="en-US" sz="3400" cap="small" dirty="0">
                <a:effectLst/>
                <a:cs typeface="Calibri" panose="020F0502020204030204" pitchFamily="34" charset="0"/>
              </a:rPr>
              <a:t>Lord</a:t>
            </a:r>
            <a:r>
              <a:rPr lang="en-US" sz="3400" dirty="0">
                <a:cs typeface="Calibri" panose="020F0502020204030204" pitchFamily="34" charset="0"/>
              </a:rPr>
              <a:t> commanded Moses to make with the sons of Israel in the land of Moab, </a:t>
            </a:r>
            <a:r>
              <a:rPr lang="en-US" sz="3400" b="1" u="sng" dirty="0">
                <a:solidFill>
                  <a:srgbClr val="FFFFCC"/>
                </a:solidFill>
                <a:cs typeface="Calibri" panose="020F0502020204030204" pitchFamily="34" charset="0"/>
              </a:rPr>
              <a:t>besides the covenant which He had made with them at </a:t>
            </a:r>
            <a:r>
              <a:rPr lang="en-US" sz="3400" b="1" u="sng" dirty="0" err="1">
                <a:solidFill>
                  <a:srgbClr val="FFFFCC"/>
                </a:solidFill>
                <a:cs typeface="Calibri" panose="020F0502020204030204" pitchFamily="34" charset="0"/>
              </a:rPr>
              <a:t>Horeb</a:t>
            </a:r>
            <a:r>
              <a:rPr lang="en-US" sz="3400" dirty="0">
                <a:cs typeface="Calibri" panose="020F0502020204030204" pitchFamily="34" charset="0"/>
              </a:rPr>
              <a:t>.”</a:t>
            </a:r>
          </a:p>
        </p:txBody>
      </p:sp>
      <p:pic>
        <p:nvPicPr>
          <p:cNvPr id="79876" name="Picture 2" descr="https://graftedinelena.files.wordpress.com/2013/09/mos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276600"/>
            <a:ext cx="2286000" cy="15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237366"/>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Deuteronomy 30:3</a:t>
            </a:r>
          </a:p>
        </p:txBody>
      </p:sp>
      <p:sp>
        <p:nvSpPr>
          <p:cNvPr id="24579" name="Rectangle 3"/>
          <p:cNvSpPr>
            <a:spLocks noGrp="1"/>
          </p:cNvSpPr>
          <p:nvPr>
            <p:ph type="body" idx="4294967295"/>
          </p:nvPr>
        </p:nvSpPr>
        <p:spPr>
          <a:xfrm>
            <a:off x="152400" y="990600"/>
            <a:ext cx="8991600" cy="4724400"/>
          </a:xfrm>
        </p:spPr>
        <p:txBody>
          <a:bodyPr/>
          <a:lstStyle/>
          <a:p>
            <a:pPr marL="0" indent="0">
              <a:buFont typeface="Wingdings" panose="05000000000000000000" pitchFamily="2" charset="2"/>
              <a:buNone/>
              <a:defRPr/>
            </a:pPr>
            <a:r>
              <a:rPr lang="en-US" sz="3400" dirty="0">
                <a:cs typeface="Calibri" panose="020F0502020204030204" pitchFamily="34" charset="0"/>
              </a:rPr>
              <a:t>“</a:t>
            </a:r>
            <a:r>
              <a:rPr lang="en-US" sz="3400" baseline="30000" dirty="0">
                <a:cs typeface="Calibri" panose="020F0502020204030204" pitchFamily="34" charset="0"/>
              </a:rPr>
              <a:t> </a:t>
            </a:r>
            <a:r>
              <a:rPr lang="en-US" sz="3400" dirty="0">
                <a:cs typeface="Calibri" panose="020F0502020204030204" pitchFamily="34" charset="0"/>
              </a:rPr>
              <a:t>Then the </a:t>
            </a:r>
            <a:r>
              <a:rPr lang="en-US" sz="3400" cap="small" dirty="0">
                <a:cs typeface="Calibri" panose="020F0502020204030204" pitchFamily="34" charset="0"/>
              </a:rPr>
              <a:t>Lord</a:t>
            </a:r>
            <a:r>
              <a:rPr lang="en-US" sz="3400" dirty="0">
                <a:cs typeface="Calibri" panose="020F0502020204030204" pitchFamily="34" charset="0"/>
              </a:rPr>
              <a:t> your God will </a:t>
            </a:r>
            <a:r>
              <a:rPr lang="en-US" sz="3400" b="1" u="sng" dirty="0">
                <a:solidFill>
                  <a:srgbClr val="FFFFCC"/>
                </a:solidFill>
                <a:cs typeface="Calibri" panose="020F0502020204030204" pitchFamily="34" charset="0"/>
              </a:rPr>
              <a:t>restore</a:t>
            </a:r>
            <a:r>
              <a:rPr lang="en-US" sz="3400" dirty="0">
                <a:cs typeface="Calibri" panose="020F0502020204030204" pitchFamily="34" charset="0"/>
              </a:rPr>
              <a:t> you from captivity, and have compassion on you, and will </a:t>
            </a:r>
            <a:r>
              <a:rPr lang="en-US" sz="3400" b="1" u="sng" dirty="0">
                <a:solidFill>
                  <a:srgbClr val="FFFFCC"/>
                </a:solidFill>
                <a:cs typeface="Calibri" panose="020F0502020204030204" pitchFamily="34" charset="0"/>
              </a:rPr>
              <a:t>gather you </a:t>
            </a:r>
            <a:r>
              <a:rPr lang="en-US" sz="3400" dirty="0">
                <a:cs typeface="Calibri" panose="020F0502020204030204" pitchFamily="34" charset="0"/>
              </a:rPr>
              <a:t>again from all the peoples where the </a:t>
            </a:r>
            <a:r>
              <a:rPr lang="en-US" sz="3400" cap="small" dirty="0">
                <a:cs typeface="Calibri" panose="020F0502020204030204" pitchFamily="34" charset="0"/>
              </a:rPr>
              <a:t>Lord</a:t>
            </a:r>
            <a:r>
              <a:rPr lang="en-US" sz="3400" dirty="0">
                <a:cs typeface="Calibri" panose="020F0502020204030204" pitchFamily="34" charset="0"/>
              </a:rPr>
              <a:t> your God has </a:t>
            </a:r>
            <a:r>
              <a:rPr lang="en-US" sz="3400" b="1" u="sng" dirty="0">
                <a:solidFill>
                  <a:srgbClr val="FFFFCC"/>
                </a:solidFill>
                <a:cs typeface="Calibri" panose="020F0502020204030204" pitchFamily="34" charset="0"/>
              </a:rPr>
              <a:t>scattered you</a:t>
            </a:r>
            <a:r>
              <a:rPr lang="en-US" sz="3400" dirty="0">
                <a:cs typeface="Calibri" panose="020F0502020204030204" pitchFamily="34" charset="0"/>
              </a:rPr>
              <a:t>.”</a:t>
            </a:r>
          </a:p>
        </p:txBody>
      </p:sp>
      <p:pic>
        <p:nvPicPr>
          <p:cNvPr id="6" name="Picture 2" descr="https://graftedinelena.files.wordpress.com/2013/09/mos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276600"/>
            <a:ext cx="2286000" cy="15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903395"/>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672960232"/>
      </p:ext>
    </p:extLst>
  </p:cSld>
  <p:clrMapOvr>
    <a:masterClrMapping/>
  </p:clrMapOvr>
  <p:transition advTm="1145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2 Samuel 7:12-16</a:t>
            </a:r>
          </a:p>
        </p:txBody>
      </p:sp>
      <p:sp>
        <p:nvSpPr>
          <p:cNvPr id="24579" name="Rectangle 3"/>
          <p:cNvSpPr>
            <a:spLocks noGrp="1"/>
          </p:cNvSpPr>
          <p:nvPr>
            <p:ph type="body" idx="4294967295"/>
          </p:nvPr>
        </p:nvSpPr>
        <p:spPr>
          <a:xfrm>
            <a:off x="76200" y="1143000"/>
            <a:ext cx="8991600" cy="5638800"/>
          </a:xfrm>
        </p:spPr>
        <p:txBody>
          <a:bodyPr/>
          <a:lstStyle/>
          <a:p>
            <a:pPr marL="0" indent="0" algn="just">
              <a:buNone/>
              <a:defRPr/>
            </a:pPr>
            <a:r>
              <a:rPr lang="en-US" sz="2800" dirty="0">
                <a:cs typeface="Calibri" panose="020F0502020204030204" pitchFamily="34" charset="0"/>
              </a:rPr>
              <a:t>“When your days are complete and you lie down with your fathers, I will raise up your descendant after you, who will come forth from you, and I will establish his kingdom. </a:t>
            </a:r>
            <a:r>
              <a:rPr lang="en-US" sz="2800" baseline="30000" dirty="0">
                <a:cs typeface="Calibri" panose="020F0502020204030204" pitchFamily="34" charset="0"/>
              </a:rPr>
              <a:t>13 </a:t>
            </a:r>
            <a:r>
              <a:rPr lang="en-US" sz="2800" dirty="0">
                <a:cs typeface="Calibri" panose="020F0502020204030204" pitchFamily="34" charset="0"/>
              </a:rPr>
              <a:t>He shall build a house for My name, and I will establish the throne of his kingdom forever. </a:t>
            </a:r>
            <a:r>
              <a:rPr lang="en-US" sz="2800" baseline="30000" dirty="0">
                <a:cs typeface="Calibri" panose="020F0502020204030204" pitchFamily="34" charset="0"/>
              </a:rPr>
              <a:t>14 </a:t>
            </a:r>
            <a:r>
              <a:rPr lang="en-US" sz="2800" dirty="0">
                <a:cs typeface="Calibri" panose="020F0502020204030204" pitchFamily="34" charset="0"/>
              </a:rPr>
              <a:t>I will be a father to him and he will be a son to Me; when he commits iniquity, I will correct him with the rod of men and the strokes of the sons of men, </a:t>
            </a:r>
            <a:r>
              <a:rPr lang="en-US" sz="2800" baseline="30000" dirty="0">
                <a:cs typeface="Calibri" panose="020F0502020204030204" pitchFamily="34" charset="0"/>
              </a:rPr>
              <a:t>15 </a:t>
            </a:r>
            <a:r>
              <a:rPr lang="en-US" sz="2800" dirty="0">
                <a:cs typeface="Calibri" panose="020F0502020204030204" pitchFamily="34" charset="0"/>
              </a:rPr>
              <a:t>but My lovingkindness shall not depart from him, as I took </a:t>
            </a:r>
            <a:r>
              <a:rPr lang="en-US" sz="2800" i="1" dirty="0">
                <a:cs typeface="Calibri" panose="020F0502020204030204" pitchFamily="34" charset="0"/>
              </a:rPr>
              <a:t>it</a:t>
            </a:r>
            <a:r>
              <a:rPr lang="en-US" sz="2800" dirty="0">
                <a:cs typeface="Calibri" panose="020F0502020204030204" pitchFamily="34" charset="0"/>
              </a:rPr>
              <a:t> away from Saul, whom I removed from before you. </a:t>
            </a:r>
            <a:r>
              <a:rPr lang="en-US" sz="2800" baseline="30000" dirty="0">
                <a:cs typeface="Calibri" panose="020F0502020204030204" pitchFamily="34" charset="0"/>
              </a:rPr>
              <a:t>16 </a:t>
            </a:r>
            <a:r>
              <a:rPr lang="en-US" sz="2800" dirty="0">
                <a:cs typeface="Calibri" panose="020F0502020204030204" pitchFamily="34" charset="0"/>
              </a:rPr>
              <a:t>Your house and your kingdom shall endure before Me forever; your throne shall be established forever.” </a:t>
            </a:r>
            <a:r>
              <a:rPr lang="en-US" sz="2800" baseline="30000" dirty="0">
                <a:cs typeface="Calibri" panose="020F0502020204030204" pitchFamily="34" charset="0"/>
              </a:rPr>
              <a:t>17 </a:t>
            </a:r>
            <a:r>
              <a:rPr lang="en-US" sz="2800" dirty="0">
                <a:cs typeface="Calibri" panose="020F0502020204030204" pitchFamily="34" charset="0"/>
              </a:rPr>
              <a:t>In accordance with all these words and all this vision, so Nathan spoke to David.”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49617057"/>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2 Samuel 7:12-16</a:t>
            </a:r>
          </a:p>
        </p:txBody>
      </p:sp>
      <p:sp>
        <p:nvSpPr>
          <p:cNvPr id="24579" name="Rectangle 3"/>
          <p:cNvSpPr>
            <a:spLocks noGrp="1"/>
          </p:cNvSpPr>
          <p:nvPr>
            <p:ph type="body" idx="4294967295"/>
          </p:nvPr>
        </p:nvSpPr>
        <p:spPr>
          <a:xfrm>
            <a:off x="38100" y="1143000"/>
            <a:ext cx="9067800" cy="4724400"/>
          </a:xfrm>
        </p:spPr>
        <p:txBody>
          <a:bodyPr/>
          <a:lstStyle/>
          <a:p>
            <a:pPr marL="0" indent="0" algn="just">
              <a:buNone/>
              <a:defRPr/>
            </a:pPr>
            <a:r>
              <a:rPr lang="en-US" sz="2800" dirty="0">
                <a:cs typeface="Calibri" panose="020F0502020204030204" pitchFamily="34" charset="0"/>
              </a:rPr>
              <a:t>“When your days are complete and you lie down with your fathers, I will raise up your </a:t>
            </a:r>
            <a:r>
              <a:rPr lang="en-US" sz="2800" b="1" u="sng" dirty="0">
                <a:solidFill>
                  <a:srgbClr val="FFFFCC"/>
                </a:solidFill>
                <a:cs typeface="Calibri" panose="020F0502020204030204" pitchFamily="34" charset="0"/>
              </a:rPr>
              <a:t>descendant</a:t>
            </a:r>
            <a:r>
              <a:rPr lang="en-US" sz="2800" dirty="0">
                <a:cs typeface="Calibri" panose="020F0502020204030204" pitchFamily="34" charset="0"/>
              </a:rPr>
              <a:t> after you, who will come forth from you, and I will establish his kingdom. </a:t>
            </a:r>
            <a:r>
              <a:rPr lang="en-US" sz="2800" baseline="30000" dirty="0">
                <a:cs typeface="Calibri" panose="020F0502020204030204" pitchFamily="34" charset="0"/>
              </a:rPr>
              <a:t>13 </a:t>
            </a:r>
            <a:r>
              <a:rPr lang="en-US" sz="2800" dirty="0">
                <a:cs typeface="Calibri" panose="020F0502020204030204" pitchFamily="34" charset="0"/>
              </a:rPr>
              <a:t>He shall build a house for My name, and I will establish </a:t>
            </a:r>
            <a:r>
              <a:rPr lang="en-US" sz="2800" b="1" u="sng" dirty="0">
                <a:solidFill>
                  <a:srgbClr val="FFFFCC"/>
                </a:solidFill>
                <a:cs typeface="Calibri" panose="020F0502020204030204" pitchFamily="34" charset="0"/>
              </a:rPr>
              <a:t>the</a:t>
            </a:r>
            <a:r>
              <a:rPr lang="en-US" sz="2800" b="1" u="sng" dirty="0">
                <a:cs typeface="Calibri" panose="020F0502020204030204" pitchFamily="34" charset="0"/>
              </a:rPr>
              <a:t> </a:t>
            </a:r>
            <a:r>
              <a:rPr lang="en-US" sz="2800" b="1" u="sng" dirty="0">
                <a:solidFill>
                  <a:srgbClr val="FFFFCC"/>
                </a:solidFill>
                <a:cs typeface="Calibri" panose="020F0502020204030204" pitchFamily="34" charset="0"/>
              </a:rPr>
              <a:t>throne of his kingdom forever</a:t>
            </a:r>
            <a:r>
              <a:rPr lang="en-US" sz="2800" dirty="0">
                <a:cs typeface="Calibri" panose="020F0502020204030204" pitchFamily="34" charset="0"/>
              </a:rPr>
              <a:t>. </a:t>
            </a:r>
            <a:r>
              <a:rPr lang="en-US" sz="2800" baseline="30000" dirty="0">
                <a:cs typeface="Calibri" panose="020F0502020204030204" pitchFamily="34" charset="0"/>
              </a:rPr>
              <a:t>14 </a:t>
            </a:r>
            <a:r>
              <a:rPr lang="en-US" sz="2800" dirty="0">
                <a:cs typeface="Calibri" panose="020F0502020204030204" pitchFamily="34" charset="0"/>
              </a:rPr>
              <a:t>I will be a father to him and he will be a son to Me; when he commits iniquity, I will correct him with the rod of men and the strokes of the sons of men, </a:t>
            </a:r>
            <a:r>
              <a:rPr lang="en-US" sz="2800" baseline="30000" dirty="0">
                <a:cs typeface="Calibri" panose="020F0502020204030204" pitchFamily="34" charset="0"/>
              </a:rPr>
              <a:t>15 </a:t>
            </a:r>
            <a:r>
              <a:rPr lang="en-US" sz="2800" dirty="0">
                <a:cs typeface="Calibri" panose="020F0502020204030204" pitchFamily="34" charset="0"/>
              </a:rPr>
              <a:t>but My lovingkindness shall not depart from him, as I took </a:t>
            </a:r>
            <a:r>
              <a:rPr lang="en-US" sz="2800" i="1" dirty="0">
                <a:cs typeface="Calibri" panose="020F0502020204030204" pitchFamily="34" charset="0"/>
              </a:rPr>
              <a:t>it</a:t>
            </a:r>
            <a:r>
              <a:rPr lang="en-US" sz="2800" dirty="0">
                <a:cs typeface="Calibri" panose="020F0502020204030204" pitchFamily="34" charset="0"/>
              </a:rPr>
              <a:t> away from Saul, whom I removed from before you. </a:t>
            </a:r>
            <a:r>
              <a:rPr lang="en-US" sz="2800" baseline="30000" dirty="0">
                <a:cs typeface="Calibri" panose="020F0502020204030204" pitchFamily="34" charset="0"/>
              </a:rPr>
              <a:t>16 </a:t>
            </a:r>
            <a:r>
              <a:rPr lang="en-US" sz="2800" b="1" u="sng" dirty="0">
                <a:solidFill>
                  <a:srgbClr val="FFFFCC"/>
                </a:solidFill>
                <a:cs typeface="Calibri" panose="020F0502020204030204" pitchFamily="34" charset="0"/>
              </a:rPr>
              <a:t>Your house and your kingdom shall endure before Me forever; your throne shall be established forever</a:t>
            </a:r>
            <a:r>
              <a:rPr lang="en-US" sz="2800" dirty="0">
                <a:cs typeface="Calibri" panose="020F0502020204030204" pitchFamily="34" charset="0"/>
              </a:rPr>
              <a:t>.” </a:t>
            </a:r>
            <a:r>
              <a:rPr lang="en-US" sz="2800" baseline="30000" dirty="0">
                <a:cs typeface="Calibri" panose="020F0502020204030204" pitchFamily="34" charset="0"/>
              </a:rPr>
              <a:t>17 </a:t>
            </a:r>
            <a:r>
              <a:rPr lang="en-US" sz="2800" dirty="0">
                <a:cs typeface="Calibri" panose="020F0502020204030204" pitchFamily="34" charset="0"/>
              </a:rPr>
              <a:t>In accordance with all these words and all this vision, so Nathan spoke </a:t>
            </a:r>
            <a:r>
              <a:rPr lang="en-US" sz="2800" b="1" u="sng" dirty="0">
                <a:solidFill>
                  <a:srgbClr val="FFFFCC"/>
                </a:solidFill>
                <a:cs typeface="Calibri" panose="020F0502020204030204" pitchFamily="34" charset="0"/>
              </a:rPr>
              <a:t>to David</a:t>
            </a:r>
            <a:r>
              <a:rPr lang="en-US" sz="2800" dirty="0">
                <a:cs typeface="Calibri" panose="020F0502020204030204" pitchFamily="34" charset="0"/>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3500163114"/>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her seed; He shall bruise you on the head, And you shall bruise him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370569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824865630"/>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a:t>
            </a:r>
            <a:r>
              <a:rPr lang="en-US" sz="4000" b="1" u="sng" dirty="0">
                <a:solidFill>
                  <a:srgbClr val="FFFFCC"/>
                </a:solidFill>
                <a:latin typeface="Calibri" panose="020F0502020204030204" pitchFamily="34" charset="0"/>
              </a:rPr>
              <a:t>her seed; He</a:t>
            </a:r>
            <a:r>
              <a:rPr lang="en-US" sz="4000" dirty="0">
                <a:latin typeface="Calibri" panose="020F0502020204030204" pitchFamily="34" charset="0"/>
              </a:rPr>
              <a:t> shall bruise you on the head, And you shall bruise </a:t>
            </a:r>
            <a:r>
              <a:rPr lang="en-US" sz="4000" b="1" u="sng" dirty="0">
                <a:solidFill>
                  <a:srgbClr val="FFFFCC"/>
                </a:solidFill>
                <a:latin typeface="Calibri" panose="020F0502020204030204" pitchFamily="34" charset="0"/>
              </a:rPr>
              <a:t>him</a:t>
            </a:r>
            <a:r>
              <a:rPr lang="en-US" sz="4000" dirty="0">
                <a:latin typeface="Calibri" panose="020F0502020204030204" pitchFamily="34" charset="0"/>
              </a:rPr>
              <a:t>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3619714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Galatians 3:16 (NASB)</a:t>
            </a:r>
          </a:p>
          <a:p>
            <a:pPr algn="just"/>
            <a:r>
              <a:rPr lang="en-US" altLang="en-US" sz="4000" dirty="0">
                <a:latin typeface="Calibri" panose="020F0502020204030204" pitchFamily="34" charset="0"/>
              </a:rPr>
              <a:t>“</a:t>
            </a:r>
            <a:r>
              <a:rPr lang="en-US" sz="4000" dirty="0">
                <a:latin typeface="Calibri" panose="020F0502020204030204" pitchFamily="34" charset="0"/>
              </a:rPr>
              <a:t>Now the promises were spoken to Abraham and to his seed. He does not say, “And to seeds,” as </a:t>
            </a:r>
            <a:r>
              <a:rPr lang="en-US" sz="4000" i="1" dirty="0">
                <a:latin typeface="Calibri" panose="020F0502020204030204" pitchFamily="34" charset="0"/>
              </a:rPr>
              <a:t>referring</a:t>
            </a:r>
            <a:r>
              <a:rPr lang="en-US" sz="4000" dirty="0">
                <a:latin typeface="Calibri" panose="020F0502020204030204" pitchFamily="34" charset="0"/>
              </a:rPr>
              <a:t> to many, but </a:t>
            </a:r>
            <a:r>
              <a:rPr lang="en-US" sz="4000" i="1" dirty="0">
                <a:latin typeface="Calibri" panose="020F0502020204030204" pitchFamily="34" charset="0"/>
              </a:rPr>
              <a:t>rather</a:t>
            </a:r>
            <a:r>
              <a:rPr lang="en-US" sz="4000" dirty="0">
                <a:latin typeface="Calibri" panose="020F0502020204030204" pitchFamily="34" charset="0"/>
              </a:rPr>
              <a:t> to one, “And to your seed,” that is, Christ.</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2131045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Galatians 3:16 (NASB)</a:t>
            </a:r>
          </a:p>
          <a:p>
            <a:pPr algn="just"/>
            <a:r>
              <a:rPr lang="en-US" altLang="en-US" sz="4000" dirty="0">
                <a:latin typeface="Calibri" panose="020F0502020204030204" pitchFamily="34" charset="0"/>
              </a:rPr>
              <a:t>“</a:t>
            </a:r>
            <a:r>
              <a:rPr lang="en-US" sz="4000" dirty="0">
                <a:latin typeface="Calibri" panose="020F0502020204030204" pitchFamily="34" charset="0"/>
              </a:rPr>
              <a:t>Now the promises were spoken to Abraham and to his </a:t>
            </a:r>
            <a:r>
              <a:rPr lang="en-US" sz="4000" b="1" u="sng" dirty="0">
                <a:solidFill>
                  <a:srgbClr val="FFFFCC"/>
                </a:solidFill>
                <a:latin typeface="Calibri" panose="020F0502020204030204" pitchFamily="34" charset="0"/>
              </a:rPr>
              <a:t>seed</a:t>
            </a:r>
            <a:r>
              <a:rPr lang="en-US" sz="4000" dirty="0">
                <a:latin typeface="Calibri" panose="020F0502020204030204" pitchFamily="34" charset="0"/>
              </a:rPr>
              <a:t>. He does not say, “And to </a:t>
            </a:r>
            <a:r>
              <a:rPr lang="en-US" sz="4000" b="1" u="sng" dirty="0">
                <a:solidFill>
                  <a:srgbClr val="FFFFCC"/>
                </a:solidFill>
                <a:latin typeface="Calibri" panose="020F0502020204030204" pitchFamily="34" charset="0"/>
              </a:rPr>
              <a:t>seeds</a:t>
            </a:r>
            <a:r>
              <a:rPr lang="en-US" sz="4000" dirty="0">
                <a:latin typeface="Calibri" panose="020F0502020204030204" pitchFamily="34" charset="0"/>
              </a:rPr>
              <a:t>,” as </a:t>
            </a:r>
            <a:r>
              <a:rPr lang="en-US" sz="4000" i="1" dirty="0">
                <a:latin typeface="Calibri" panose="020F0502020204030204" pitchFamily="34" charset="0"/>
              </a:rPr>
              <a:t>referring</a:t>
            </a:r>
            <a:r>
              <a:rPr lang="en-US" sz="4000" dirty="0">
                <a:latin typeface="Calibri" panose="020F0502020204030204" pitchFamily="34" charset="0"/>
              </a:rPr>
              <a:t> to </a:t>
            </a:r>
            <a:r>
              <a:rPr lang="en-US" sz="4000" b="1" dirty="0">
                <a:latin typeface="Calibri" panose="020F0502020204030204" pitchFamily="34" charset="0"/>
              </a:rPr>
              <a:t>many</a:t>
            </a:r>
            <a:r>
              <a:rPr lang="en-US" sz="4000" dirty="0">
                <a:latin typeface="Calibri" panose="020F0502020204030204" pitchFamily="34" charset="0"/>
              </a:rPr>
              <a:t>, but </a:t>
            </a:r>
            <a:r>
              <a:rPr lang="en-US" sz="4000" i="1" dirty="0">
                <a:latin typeface="Calibri" panose="020F0502020204030204" pitchFamily="34" charset="0"/>
              </a:rPr>
              <a:t>rather</a:t>
            </a:r>
            <a:r>
              <a:rPr lang="en-US" sz="4000" dirty="0">
                <a:latin typeface="Calibri" panose="020F0502020204030204" pitchFamily="34" charset="0"/>
              </a:rPr>
              <a:t> to </a:t>
            </a:r>
            <a:r>
              <a:rPr lang="en-US" sz="4000" b="1" u="sng" dirty="0">
                <a:solidFill>
                  <a:srgbClr val="FFFFCC"/>
                </a:solidFill>
                <a:latin typeface="Calibri" panose="020F0502020204030204" pitchFamily="34" charset="0"/>
              </a:rPr>
              <a:t>one</a:t>
            </a:r>
            <a:r>
              <a:rPr lang="en-US" sz="4000" dirty="0">
                <a:latin typeface="Calibri" panose="020F0502020204030204" pitchFamily="34" charset="0"/>
              </a:rPr>
              <a:t>, “And to your seed,” that is, </a:t>
            </a:r>
            <a:r>
              <a:rPr lang="en-US" sz="4000" b="1" u="sng" dirty="0">
                <a:solidFill>
                  <a:srgbClr val="FFFFCC"/>
                </a:solidFill>
                <a:latin typeface="Calibri" panose="020F0502020204030204" pitchFamily="34" charset="0"/>
              </a:rPr>
              <a:t>Christ</a:t>
            </a:r>
            <a:r>
              <a:rPr lang="en-US" sz="4000" dirty="0">
                <a:latin typeface="Calibri" panose="020F0502020204030204" pitchFamily="34" charset="0"/>
              </a:rPr>
              <a:t>.</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3941986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228600"/>
            <a:ext cx="8001000" cy="1066800"/>
          </a:xfrm>
        </p:spPr>
        <p:txBody>
          <a:bodyPr/>
          <a:lstStyle/>
          <a:p>
            <a:pPr algn="ctr">
              <a:spcBef>
                <a:spcPts val="1200"/>
              </a:spcBef>
            </a:pPr>
            <a:r>
              <a:rPr lang="en-US" sz="3600" dirty="0"/>
              <a:t>John F. </a:t>
            </a:r>
            <a:r>
              <a:rPr lang="en-US" sz="3600" dirty="0" err="1"/>
              <a:t>Walvoord</a:t>
            </a:r>
            <a:br>
              <a:rPr lang="en-US" sz="1800" dirty="0"/>
            </a:br>
            <a:r>
              <a:rPr lang="en-US" sz="1800" i="1" dirty="0"/>
              <a:t>Israel in Prophecy</a:t>
            </a:r>
            <a:r>
              <a:rPr lang="en-US" sz="1800" dirty="0"/>
              <a:t> (Grand Rapids: Zondervan, 1962), 84-85, 87.</a:t>
            </a:r>
          </a:p>
        </p:txBody>
      </p:sp>
      <p:sp>
        <p:nvSpPr>
          <p:cNvPr id="16387" name="Rectangle 3"/>
          <p:cNvSpPr>
            <a:spLocks noGrp="1" noChangeArrowheads="1"/>
          </p:cNvSpPr>
          <p:nvPr>
            <p:ph type="body" idx="1"/>
          </p:nvPr>
        </p:nvSpPr>
        <p:spPr>
          <a:xfrm>
            <a:off x="152400" y="1447800"/>
            <a:ext cx="8686800" cy="5334000"/>
          </a:xfrm>
        </p:spPr>
        <p:txBody>
          <a:bodyPr/>
          <a:lstStyle/>
          <a:p>
            <a:pPr marL="0" indent="0" algn="just">
              <a:buFontTx/>
              <a:buNone/>
              <a:defRPr/>
            </a:pPr>
            <a:r>
              <a:rPr lang="en-US" sz="2600" b="1" dirty="0"/>
              <a:t>“</a:t>
            </a:r>
            <a:r>
              <a:rPr lang="en-US" sz="2600" dirty="0"/>
              <a:t>The covenant with David is not only given twice in its major content— namely, </a:t>
            </a:r>
            <a:r>
              <a:rPr lang="en-US" sz="2600" b="1" u="sng" dirty="0">
                <a:solidFill>
                  <a:srgbClr val="FFFFCC"/>
                </a:solidFill>
              </a:rPr>
              <a:t>II Samuel 7</a:t>
            </a:r>
            <a:r>
              <a:rPr lang="en-US" sz="2600" b="1" dirty="0">
                <a:solidFill>
                  <a:srgbClr val="FFFFCC"/>
                </a:solidFill>
              </a:rPr>
              <a:t> </a:t>
            </a:r>
            <a:r>
              <a:rPr lang="en-US" sz="2600" dirty="0"/>
              <a:t>and </a:t>
            </a:r>
            <a:r>
              <a:rPr lang="en-US" sz="2600" b="1" u="sng" dirty="0">
                <a:solidFill>
                  <a:srgbClr val="FFFFCC"/>
                </a:solidFill>
              </a:rPr>
              <a:t>I Chronicles 17</a:t>
            </a:r>
            <a:r>
              <a:rPr lang="en-US" sz="2600" dirty="0"/>
              <a:t>—but it is also confirmed in </a:t>
            </a:r>
            <a:r>
              <a:rPr lang="en-US" sz="2600" b="1" u="sng" dirty="0">
                <a:solidFill>
                  <a:srgbClr val="FFFFCC"/>
                </a:solidFill>
              </a:rPr>
              <a:t>Psalm 89</a:t>
            </a:r>
            <a:r>
              <a:rPr lang="en-US" sz="2600" dirty="0"/>
              <a:t>. In this and other Old Testament references there is no allusion anywhere to the idea that these promises are to be understood in a spiritualized sense as referring to the church or to a reign of God in heaven. Rather, it is linked to the earth and to the seed of Israel, and to the land...There is no indication that this kingdom extended to a spiritual entity such as the church nor that the throne in view is the throne of God in heaven rather than the throne of David on earth...Such a situation does not prevail in this present age and is not related here or elsewhere to the reign of Christ from the throne of His Father in heaven.”</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2299871049"/>
      </p:ext>
    </p:extLst>
  </p:cSld>
  <p:clrMapOvr>
    <a:masterClrMapping/>
  </p:clrMapOvr>
  <p:transition advTm="1145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990600"/>
            <a:ext cx="8991600" cy="4724400"/>
          </a:xfrm>
        </p:spPr>
        <p:txBody>
          <a:bodyPr/>
          <a:lstStyle/>
          <a:p>
            <a:pPr marL="0" indent="0" algn="just">
              <a:buNone/>
              <a:defRPr/>
            </a:pPr>
            <a:r>
              <a:rPr lang="en-US" sz="2700" dirty="0"/>
              <a:t>“Behold, days are coming,” declares the </a:t>
            </a:r>
            <a:r>
              <a:rPr lang="en-US" sz="2700" cap="small" dirty="0">
                <a:effectLst/>
              </a:rPr>
              <a:t>Lord</a:t>
            </a:r>
            <a:r>
              <a:rPr lang="en-US" sz="2700" dirty="0"/>
              <a:t>, “when I will make a new covenant with the house of Israel and with the house of Judah, </a:t>
            </a:r>
            <a:r>
              <a:rPr lang="en-US" sz="2700" baseline="30000" dirty="0"/>
              <a:t>32 </a:t>
            </a:r>
            <a:r>
              <a:rPr lang="en-US" sz="2700" dirty="0"/>
              <a:t>not like the covenant which I made with their fathers in the day I took them by the hand to bring them out of the land of Egypt, My covenant which they broke, although I was a husband to them,” declares the </a:t>
            </a:r>
            <a:r>
              <a:rPr lang="en-US" sz="2700" cap="small" dirty="0">
                <a:effectLst/>
              </a:rPr>
              <a:t>Lord</a:t>
            </a:r>
            <a:r>
              <a:rPr lang="en-US" sz="2700" dirty="0"/>
              <a:t>. </a:t>
            </a:r>
            <a:r>
              <a:rPr lang="en-US" sz="2700" baseline="30000" dirty="0"/>
              <a:t>33 </a:t>
            </a:r>
            <a:r>
              <a:rPr lang="en-US" sz="2700" dirty="0"/>
              <a:t>“But this is the covenant which I will make with the house of Israel after those days,” declares the </a:t>
            </a:r>
            <a:r>
              <a:rPr lang="en-US" sz="2700" cap="small" dirty="0">
                <a:effectLst/>
              </a:rPr>
              <a:t>Lord</a:t>
            </a:r>
            <a:r>
              <a:rPr lang="en-US" sz="2700" dirty="0"/>
              <a:t>, “I will put My law within them and on their heart I will write it; and I will be their God, and they shall be My people. </a:t>
            </a:r>
            <a:r>
              <a:rPr lang="en-US" sz="2700" baseline="30000" dirty="0"/>
              <a:t>34 </a:t>
            </a:r>
            <a:r>
              <a:rPr lang="en-US" sz="2700" dirty="0"/>
              <a:t>They will not teach again, each man his neighbor and each man his brother, saying, ‘Know the </a:t>
            </a:r>
            <a:r>
              <a:rPr lang="en-US" sz="2700" cap="small" dirty="0">
                <a:effectLst/>
              </a:rPr>
              <a:t>Lord</a:t>
            </a:r>
            <a:r>
              <a:rPr lang="en-US" sz="2700" dirty="0"/>
              <a:t>,’ for they will all know Me, from the least of them to the greatest of them,” declares the </a:t>
            </a:r>
            <a:r>
              <a:rPr lang="en-US" sz="2700" cap="small" dirty="0">
                <a:effectLst/>
              </a:rPr>
              <a:t>Lord</a:t>
            </a:r>
            <a:r>
              <a:rPr lang="en-US" sz="2700" dirty="0"/>
              <a:t>, “for I will forgive their iniquity, and their sin I will remember no more.”</a:t>
            </a:r>
            <a:endParaRPr lang="en-US" sz="27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944810017"/>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990600"/>
            <a:ext cx="8991600" cy="4724400"/>
          </a:xfrm>
        </p:spPr>
        <p:txBody>
          <a:bodyPr/>
          <a:lstStyle/>
          <a:p>
            <a:pPr marL="0" indent="0" algn="just">
              <a:buNone/>
              <a:defRPr/>
            </a:pPr>
            <a:r>
              <a:rPr lang="en-US" sz="2700" dirty="0"/>
              <a:t>“Behold, days are coming,” declares the </a:t>
            </a:r>
            <a:r>
              <a:rPr lang="en-US" sz="2700" cap="small" dirty="0">
                <a:effectLst/>
              </a:rPr>
              <a:t>Lord</a:t>
            </a:r>
            <a:r>
              <a:rPr lang="en-US" sz="2700" dirty="0"/>
              <a:t>, “when I will make a </a:t>
            </a:r>
            <a:r>
              <a:rPr lang="en-US" sz="2700" b="1" u="sng" dirty="0">
                <a:solidFill>
                  <a:srgbClr val="FFFFCC"/>
                </a:solidFill>
              </a:rPr>
              <a:t>new covenant</a:t>
            </a:r>
            <a:r>
              <a:rPr lang="en-US" sz="2700" dirty="0"/>
              <a:t> </a:t>
            </a:r>
            <a:r>
              <a:rPr lang="en-US" sz="2700" b="1" u="sng" dirty="0">
                <a:solidFill>
                  <a:srgbClr val="FFFFCC"/>
                </a:solidFill>
              </a:rPr>
              <a:t>with the house of Israel and with the house of Judah</a:t>
            </a:r>
            <a:r>
              <a:rPr lang="en-US" sz="2700" dirty="0"/>
              <a:t>, </a:t>
            </a:r>
            <a:r>
              <a:rPr lang="en-US" sz="2700" baseline="30000" dirty="0"/>
              <a:t>32 </a:t>
            </a:r>
            <a:r>
              <a:rPr lang="en-US" sz="2700" dirty="0"/>
              <a:t>not like the covenant which I made with their fathers in the day I took them by the hand to bring them out of the land of Egypt, </a:t>
            </a:r>
            <a:r>
              <a:rPr lang="en-US" sz="2700" b="1" u="sng" dirty="0">
                <a:solidFill>
                  <a:srgbClr val="FFFFCC"/>
                </a:solidFill>
              </a:rPr>
              <a:t>My covenant which they broke</a:t>
            </a:r>
            <a:r>
              <a:rPr lang="en-US" sz="2700" dirty="0"/>
              <a:t>, although I was a husband to them,” declares the </a:t>
            </a:r>
            <a:r>
              <a:rPr lang="en-US" sz="2700" cap="small" dirty="0">
                <a:effectLst/>
              </a:rPr>
              <a:t>Lord</a:t>
            </a:r>
            <a:r>
              <a:rPr lang="en-US" sz="2700" dirty="0"/>
              <a:t>. </a:t>
            </a:r>
            <a:r>
              <a:rPr lang="en-US" sz="2700" baseline="30000" dirty="0"/>
              <a:t>33 </a:t>
            </a:r>
            <a:r>
              <a:rPr lang="en-US" sz="2700" dirty="0"/>
              <a:t>“But this is the covenant which I will make with the house of Israel after those days,” declares the </a:t>
            </a:r>
            <a:r>
              <a:rPr lang="en-US" sz="2700" cap="small" dirty="0">
                <a:effectLst/>
              </a:rPr>
              <a:t>Lord</a:t>
            </a:r>
            <a:r>
              <a:rPr lang="en-US" sz="2700" dirty="0"/>
              <a:t>, “</a:t>
            </a:r>
            <a:r>
              <a:rPr lang="en-US" sz="2700" b="1" u="sng" dirty="0">
                <a:solidFill>
                  <a:srgbClr val="FFFFCC"/>
                </a:solidFill>
              </a:rPr>
              <a:t>I will put My law within them and on their heart I will write it</a:t>
            </a:r>
            <a:r>
              <a:rPr lang="en-US" sz="2700" dirty="0"/>
              <a:t>; and I will be their God, and they shall be My people. </a:t>
            </a:r>
            <a:r>
              <a:rPr lang="en-US" sz="2700" baseline="30000" dirty="0"/>
              <a:t>34 </a:t>
            </a:r>
            <a:r>
              <a:rPr lang="en-US" sz="2700" dirty="0"/>
              <a:t>They will not teach again, each man his neighbor and each man his brother, saying, ‘Know the </a:t>
            </a:r>
            <a:r>
              <a:rPr lang="en-US" sz="2700" cap="small" dirty="0">
                <a:effectLst/>
              </a:rPr>
              <a:t>Lord</a:t>
            </a:r>
            <a:r>
              <a:rPr lang="en-US" sz="2700" dirty="0"/>
              <a:t>,’ for </a:t>
            </a:r>
            <a:r>
              <a:rPr lang="en-US" sz="2700" b="1" u="sng" dirty="0">
                <a:solidFill>
                  <a:srgbClr val="FFFFCC"/>
                </a:solidFill>
              </a:rPr>
              <a:t>they will all know Me</a:t>
            </a:r>
            <a:r>
              <a:rPr lang="en-US" sz="2700" dirty="0"/>
              <a:t>, from the least of them to the greatest of them,” declares the </a:t>
            </a:r>
            <a:r>
              <a:rPr lang="en-US" sz="2700" cap="small" dirty="0">
                <a:effectLst/>
              </a:rPr>
              <a:t>Lord</a:t>
            </a:r>
            <a:r>
              <a:rPr lang="en-US" sz="2700" dirty="0"/>
              <a:t>, “for I will </a:t>
            </a:r>
            <a:r>
              <a:rPr lang="en-US" sz="2700" b="1" u="sng" dirty="0">
                <a:solidFill>
                  <a:srgbClr val="FFFFCC"/>
                </a:solidFill>
              </a:rPr>
              <a:t>forgive</a:t>
            </a:r>
            <a:r>
              <a:rPr lang="en-US" sz="2700" dirty="0"/>
              <a:t> their iniquity, and their sin I will remember no more.”</a:t>
            </a:r>
            <a:endParaRPr lang="en-US" sz="28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834037242"/>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b="1" u="sng" dirty="0">
                <a:solidFill>
                  <a:srgbClr val="FFFFCC"/>
                </a:solidFill>
              </a:rPr>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3656542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Proverbs 3:5-6 (NASB)</a:t>
            </a:r>
          </a:p>
          <a:p>
            <a:pPr algn="just"/>
            <a:r>
              <a:rPr lang="en-US" altLang="en-US" sz="4000" dirty="0">
                <a:latin typeface="Calibri" panose="020F0502020204030204" pitchFamily="34" charset="0"/>
              </a:rPr>
              <a:t>“</a:t>
            </a:r>
            <a:r>
              <a:rPr lang="en-US" sz="4000" b="1" u="sng" dirty="0">
                <a:solidFill>
                  <a:srgbClr val="FFFFCC"/>
                </a:solidFill>
              </a:rPr>
              <a:t>Trust</a:t>
            </a:r>
            <a:r>
              <a:rPr lang="en-US" sz="4000" dirty="0"/>
              <a:t> in the </a:t>
            </a:r>
            <a:r>
              <a:rPr lang="en-US" sz="4000" cap="small" dirty="0"/>
              <a:t>Lord</a:t>
            </a:r>
            <a:r>
              <a:rPr lang="en-US" sz="4000" dirty="0"/>
              <a:t> with all your heart And do not </a:t>
            </a:r>
            <a:r>
              <a:rPr lang="en-US" sz="4000" b="1" u="sng" dirty="0">
                <a:solidFill>
                  <a:srgbClr val="FFFFCC"/>
                </a:solidFill>
              </a:rPr>
              <a:t>lean</a:t>
            </a:r>
            <a:r>
              <a:rPr lang="en-US" sz="4000" dirty="0"/>
              <a:t> on your own understanding.</a:t>
            </a:r>
            <a:r>
              <a:rPr lang="en-US" sz="4000" baseline="30000" dirty="0"/>
              <a:t> </a:t>
            </a:r>
            <a:r>
              <a:rPr lang="en-US" sz="4000" dirty="0"/>
              <a:t>In all your ways </a:t>
            </a:r>
            <a:r>
              <a:rPr lang="en-US" sz="4000" b="1" u="sng" dirty="0">
                <a:solidFill>
                  <a:srgbClr val="FFFFCC"/>
                </a:solidFill>
              </a:rPr>
              <a:t>acknowledge</a:t>
            </a:r>
            <a:r>
              <a:rPr lang="en-US" sz="4000" dirty="0"/>
              <a:t> Him, And He will make your </a:t>
            </a:r>
            <a:r>
              <a:rPr lang="en-US" sz="4000" b="1" u="sng" dirty="0">
                <a:solidFill>
                  <a:srgbClr val="FFFFCC"/>
                </a:solidFill>
              </a:rPr>
              <a:t>paths straight</a:t>
            </a:r>
            <a:r>
              <a:rPr lang="en-US" sz="4000" dirty="0">
                <a:latin typeface="Calibri" panose="020F0502020204030204" pitchFamily="34" charset="0"/>
              </a:rPr>
              <a:t>.</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2469947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a:spcBef>
                <a:spcPts val="0"/>
              </a:spcBef>
              <a:spcAft>
                <a:spcPts val="1200"/>
              </a:spcAft>
              <a:defRPr/>
            </a:pPr>
            <a:r>
              <a:rPr lang="en-US" sz="2800" dirty="0"/>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sp>
        <p:nvSpPr>
          <p:cNvPr id="30724"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72696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48929911"/>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eaLnBrk="1" hangingPunct="1">
              <a:spcBef>
                <a:spcPts val="0"/>
              </a:spcBef>
              <a:spcAft>
                <a:spcPts val="1200"/>
              </a:spcAft>
              <a:defRPr/>
            </a:pPr>
            <a:r>
              <a:rPr lang="en-US" sz="2800" b="1" u="sng" dirty="0">
                <a:solidFill>
                  <a:srgbClr val="FFFFCC"/>
                </a:solidFill>
              </a:rPr>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2049077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ANE covenant ratification ceremony (Gen 15)</a:t>
            </a:r>
          </a:p>
        </p:txBody>
      </p:sp>
      <p:sp>
        <p:nvSpPr>
          <p:cNvPr id="34819" name="Rectangle 3"/>
          <p:cNvSpPr>
            <a:spLocks noGrp="1" noChangeArrowheads="1"/>
          </p:cNvSpPr>
          <p:nvPr>
            <p:ph type="body" idx="1"/>
          </p:nvPr>
        </p:nvSpPr>
        <p:spPr>
          <a:xfrm>
            <a:off x="76200" y="1946275"/>
            <a:ext cx="8866188" cy="3463925"/>
          </a:xfrm>
        </p:spPr>
        <p:txBody>
          <a:bodyPr/>
          <a:lstStyle/>
          <a:p>
            <a:pPr>
              <a:spcBef>
                <a:spcPts val="0"/>
              </a:spcBef>
              <a:spcAft>
                <a:spcPts val="1200"/>
              </a:spcAft>
              <a:defRPr/>
            </a:pPr>
            <a:r>
              <a:rPr lang="en-US" sz="2800" dirty="0"/>
              <a:t>ANE covenant ratification ceremony (Jer. 34:8-10, 18-19)</a:t>
            </a:r>
          </a:p>
          <a:p>
            <a:pPr>
              <a:spcBef>
                <a:spcPts val="0"/>
              </a:spcBef>
              <a:spcAft>
                <a:spcPts val="1200"/>
              </a:spcAft>
              <a:defRPr/>
            </a:pPr>
            <a:r>
              <a:rPr lang="en-US" sz="2800" dirty="0"/>
              <a:t>Abram never passed through the animal pieces</a:t>
            </a:r>
          </a:p>
          <a:p>
            <a:pPr lvl="1">
              <a:spcBef>
                <a:spcPts val="0"/>
              </a:spcBef>
              <a:spcAft>
                <a:spcPts val="1200"/>
              </a:spcAft>
              <a:defRPr/>
            </a:pPr>
            <a:r>
              <a:rPr lang="en-US" sz="2800" dirty="0"/>
              <a:t>Asleep (Gen. 15:12)</a:t>
            </a:r>
          </a:p>
          <a:p>
            <a:pPr lvl="1">
              <a:spcBef>
                <a:spcPts val="0"/>
              </a:spcBef>
              <a:spcAft>
                <a:spcPts val="1200"/>
              </a:spcAft>
              <a:defRPr/>
            </a:pPr>
            <a:r>
              <a:rPr lang="en-US" sz="2800" i="1" dirty="0" err="1"/>
              <a:t>Tardeimah</a:t>
            </a:r>
            <a:r>
              <a:rPr lang="en-US" sz="2800" dirty="0"/>
              <a:t> (Gen. 2:21)</a:t>
            </a:r>
          </a:p>
          <a:p>
            <a:pPr>
              <a:spcBef>
                <a:spcPts val="0"/>
              </a:spcBef>
              <a:spcAft>
                <a:spcPts val="1200"/>
              </a:spcAft>
              <a:defRPr/>
            </a:pPr>
            <a:r>
              <a:rPr lang="en-US" sz="2800" dirty="0"/>
              <a:t>God alone passed through the animal pieces (Gen. 15:17; Exod. 13:21)</a:t>
            </a:r>
          </a:p>
          <a:p>
            <a:pPr>
              <a:spcBef>
                <a:spcPts val="0"/>
              </a:spcBef>
              <a:spcAft>
                <a:spcPts val="1200"/>
              </a:spcAft>
              <a:defRPr/>
            </a:pPr>
            <a:r>
              <a:rPr lang="en-US" sz="2800" dirty="0"/>
              <a:t>Oven and torch do not represent God and man</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2898554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839200" cy="3463925"/>
          </a:xfrm>
        </p:spPr>
        <p:txBody>
          <a:bodyPr/>
          <a:lstStyle/>
          <a:p>
            <a:pPr>
              <a:spcBef>
                <a:spcPts val="0"/>
              </a:spcBef>
              <a:spcAft>
                <a:spcPts val="1200"/>
              </a:spcAft>
              <a:defRPr/>
            </a:pPr>
            <a:r>
              <a:rPr lang="en-US" sz="2800" dirty="0"/>
              <a:t>ANE covenant ratification ceremony (Gen 15)</a:t>
            </a:r>
          </a:p>
          <a:p>
            <a:pPr eaLnBrk="1" hangingPunct="1">
              <a:spcBef>
                <a:spcPts val="0"/>
              </a:spcBef>
              <a:spcAft>
                <a:spcPts val="1200"/>
              </a:spcAft>
              <a:defRPr/>
            </a:pPr>
            <a:r>
              <a:rPr lang="en-US" sz="2800" b="1" u="sng" dirty="0">
                <a:solidFill>
                  <a:srgbClr val="FFFFCC"/>
                </a:solidFill>
              </a:rPr>
              <a:t>Lack of stated conditions for Israel’s obedience (Gen 15)</a:t>
            </a:r>
          </a:p>
          <a:p>
            <a:pPr eaLnBrk="1" hangingPunct="1">
              <a:spcBef>
                <a:spcPts val="0"/>
              </a:spcBef>
              <a:spcAft>
                <a:spcPts val="1200"/>
              </a:spcAft>
              <a:defRPr/>
            </a:pPr>
            <a:r>
              <a:rPr lang="en-US" sz="2800" b="1" u="sng" dirty="0">
                <a:solidFill>
                  <a:srgbClr val="FFFFCC"/>
                </a:solidFill>
              </a:rPr>
              <a:t>Covenant's eternality (Gen 17:7, 13, 19; Ps. 90:2)</a:t>
            </a:r>
          </a:p>
          <a:p>
            <a:pPr eaLnBrk="1" hangingPunct="1">
              <a:spcBef>
                <a:spcPts val="0"/>
              </a:spcBef>
              <a:spcAft>
                <a:spcPts val="1200"/>
              </a:spcAft>
              <a:defRPr/>
            </a:pPr>
            <a:r>
              <a:rPr lang="en-US" sz="2800" b="1" u="sng" dirty="0">
                <a:solidFill>
                  <a:srgbClr val="FFFFCC"/>
                </a:solidFill>
              </a:rPr>
              <a:t>Covenant's immutability (</a:t>
            </a:r>
            <a:r>
              <a:rPr lang="en-US" sz="2800" b="1" u="sng" dirty="0" err="1">
                <a:solidFill>
                  <a:srgbClr val="FFFFCC"/>
                </a:solidFill>
              </a:rPr>
              <a:t>Heb</a:t>
            </a:r>
            <a:r>
              <a:rPr lang="en-US" sz="2800" b="1" u="sng" dirty="0">
                <a:solidFill>
                  <a:srgbClr val="FFFFCC"/>
                </a:solidFill>
              </a:rPr>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3766959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a:spcBef>
                <a:spcPts val="0"/>
              </a:spcBef>
              <a:spcAft>
                <a:spcPts val="1200"/>
              </a:spcAft>
              <a:defRPr/>
            </a:pPr>
            <a:r>
              <a:rPr lang="en-US" sz="2800" dirty="0"/>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eaLnBrk="1" hangingPunct="1">
              <a:spcBef>
                <a:spcPts val="0"/>
              </a:spcBef>
              <a:spcAft>
                <a:spcPts val="1200"/>
              </a:spcAft>
              <a:defRPr/>
            </a:pPr>
            <a:r>
              <a:rPr lang="en-US" sz="2800" b="1" u="sng" dirty="0">
                <a:solidFill>
                  <a:srgbClr val="FFFFCC"/>
                </a:solidFill>
              </a:rPr>
              <a:t>Trans-generational reaffirmation despite perpetual national disobedience (</a:t>
            </a:r>
            <a:r>
              <a:rPr lang="en-US" sz="2800" b="1" u="sng" dirty="0" err="1">
                <a:solidFill>
                  <a:srgbClr val="FFFFCC"/>
                </a:solidFill>
              </a:rPr>
              <a:t>Jer</a:t>
            </a:r>
            <a:r>
              <a:rPr lang="en-US" sz="2800" b="1" u="sng" dirty="0">
                <a:solidFill>
                  <a:srgbClr val="FFFFCC"/>
                </a:solidFill>
              </a:rPr>
              <a:t> 31:35-37)</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1341034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6200" y="1946275"/>
            <a:ext cx="8991600" cy="3463925"/>
          </a:xfrm>
        </p:spPr>
        <p:txBody>
          <a:bodyPr/>
          <a:lstStyle/>
          <a:p>
            <a:pPr>
              <a:spcBef>
                <a:spcPts val="0"/>
              </a:spcBef>
              <a:spcAft>
                <a:spcPts val="1200"/>
              </a:spcAft>
              <a:defRPr/>
            </a:pPr>
            <a:r>
              <a:rPr lang="en-US" sz="2800" dirty="0"/>
              <a:t>Covenant continuously reaffirmed to Abraham (Gen. 13:14-17; 22:17-18) despite his perpetual disobedience (Gen. 12:10-20; 20; 12:1, 4-5, 10; Acts 7:3-4)</a:t>
            </a:r>
          </a:p>
          <a:p>
            <a:pPr>
              <a:spcBef>
                <a:spcPts val="0"/>
              </a:spcBef>
              <a:spcAft>
                <a:spcPts val="1200"/>
              </a:spcAft>
              <a:defRPr/>
            </a:pPr>
            <a:r>
              <a:rPr lang="en-US" sz="2800" dirty="0"/>
              <a:t>Covenant continuously reaffirmed to Jacob (Gen. 28:14-15) despite his perpetual disobedience (Gen. 27; meaning of “Jacob”)</a:t>
            </a:r>
          </a:p>
          <a:p>
            <a:pPr>
              <a:spcBef>
                <a:spcPts val="0"/>
              </a:spcBef>
              <a:spcAft>
                <a:spcPts val="1200"/>
              </a:spcAft>
              <a:defRPr/>
            </a:pPr>
            <a:r>
              <a:rPr lang="en-US" sz="2800" dirty="0"/>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9" name="Rectangle 2"/>
          <p:cNvSpPr txBox="1">
            <a:spLocks noChangeArrowheads="1"/>
          </p:cNvSpPr>
          <p:nvPr/>
        </p:nvSpPr>
        <p:spPr bwMode="auto">
          <a:xfrm>
            <a:off x="1143000" y="228600"/>
            <a:ext cx="7772400" cy="1447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3600" kern="0"/>
              <a:t>Trans-generational reaffirmation despite perpetual national disobedience</a:t>
            </a:r>
            <a:endParaRPr lang="en-US" sz="3600" kern="0" dirty="0"/>
          </a:p>
        </p:txBody>
      </p:sp>
      <p:pic>
        <p:nvPicPr>
          <p:cNvPr id="10"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3085802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0" y="1946275"/>
            <a:ext cx="9067800" cy="3463925"/>
          </a:xfrm>
        </p:spPr>
        <p:txBody>
          <a:bodyPr/>
          <a:lstStyle/>
          <a:p>
            <a:pPr>
              <a:spcBef>
                <a:spcPts val="0"/>
              </a:spcBef>
              <a:spcAft>
                <a:spcPts val="1200"/>
              </a:spcAft>
              <a:defRPr/>
            </a:pPr>
            <a:r>
              <a:rPr lang="en-US" sz="2800" b="1" u="sng" dirty="0">
                <a:solidFill>
                  <a:srgbClr val="FFFFCC"/>
                </a:solidFill>
              </a:rPr>
              <a:t>Covenant continuously reaffirmed to Abraham (Gen. 13:14-17; 22:17-18) despite his perpetual disobedience (Gen. 12:10-20; 20; 12:1, 4-5, 10; Acts 7:3-4)</a:t>
            </a:r>
          </a:p>
          <a:p>
            <a:pPr>
              <a:spcBef>
                <a:spcPts val="0"/>
              </a:spcBef>
              <a:spcAft>
                <a:spcPts val="1200"/>
              </a:spcAft>
              <a:defRPr/>
            </a:pPr>
            <a:r>
              <a:rPr lang="en-US" sz="2800" dirty="0"/>
              <a:t>Covenant continuously reaffirmed to Jacob (Gen. 28:14-15) despite his perpetual disobedience (Gen. 27; meaning of “Jacob”)</a:t>
            </a:r>
          </a:p>
          <a:p>
            <a:pPr>
              <a:spcBef>
                <a:spcPts val="0"/>
              </a:spcBef>
              <a:spcAft>
                <a:spcPts val="1200"/>
              </a:spcAft>
              <a:defRPr/>
            </a:pPr>
            <a:r>
              <a:rPr lang="en-US" sz="2800" dirty="0"/>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8" name="Rectangle 2"/>
          <p:cNvSpPr>
            <a:spLocks noGrp="1" noChangeArrowheads="1"/>
          </p:cNvSpPr>
          <p:nvPr>
            <p:ph type="title"/>
          </p:nvPr>
        </p:nvSpPr>
        <p:spPr>
          <a:xfrm>
            <a:off x="1143000" y="228600"/>
            <a:ext cx="7772400" cy="1447800"/>
          </a:xfrm>
        </p:spPr>
        <p:txBody>
          <a:bodyPr/>
          <a:lstStyle/>
          <a:p>
            <a:pPr algn="ctr"/>
            <a:r>
              <a:rPr lang="en-US" sz="3600" dirty="0"/>
              <a:t>Trans-generational reaffirmation despite perpetual national disobedience</a:t>
            </a:r>
          </a:p>
        </p:txBody>
      </p:sp>
      <p:pic>
        <p:nvPicPr>
          <p:cNvPr id="9"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089235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17277188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73975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900" dirty="0">
                <a:latin typeface="Calibri" panose="020F0502020204030204" pitchFamily="34" charset="0"/>
              </a:rPr>
              <a:t>Now the </a:t>
            </a:r>
            <a:r>
              <a:rPr lang="en-US" sz="2900" cap="small" dirty="0">
                <a:latin typeface="Calibri" panose="020F0502020204030204" pitchFamily="34" charset="0"/>
              </a:rPr>
              <a:t>Lord</a:t>
            </a:r>
            <a:r>
              <a:rPr lang="en-US" sz="2900" dirty="0">
                <a:latin typeface="Calibri" panose="020F0502020204030204" pitchFamily="34" charset="0"/>
              </a:rPr>
              <a:t> said to Abram, “Go forth from your country, And </a:t>
            </a:r>
            <a:r>
              <a:rPr lang="en-US" sz="2900" b="1" u="sng" dirty="0">
                <a:solidFill>
                  <a:srgbClr val="FFFFCC"/>
                </a:solidFill>
                <a:latin typeface="Calibri" panose="020F0502020204030204" pitchFamily="34" charset="0"/>
              </a:rPr>
              <a:t>from your relatives</a:t>
            </a:r>
            <a:r>
              <a:rPr lang="en-US" sz="2900" dirty="0">
                <a:latin typeface="Calibri" panose="020F0502020204030204" pitchFamily="34" charset="0"/>
              </a:rPr>
              <a:t> And </a:t>
            </a:r>
            <a:r>
              <a:rPr lang="en-US" sz="2900" b="1" u="sng" dirty="0">
                <a:solidFill>
                  <a:srgbClr val="FFFFCC"/>
                </a:solidFill>
                <a:latin typeface="Calibri" panose="020F0502020204030204" pitchFamily="34" charset="0"/>
              </a:rPr>
              <a:t>from your father’s house</a:t>
            </a:r>
            <a:r>
              <a:rPr lang="en-US" sz="2900" dirty="0">
                <a:latin typeface="Calibri" panose="020F0502020204030204" pitchFamily="34" charset="0"/>
              </a:rPr>
              <a:t>, </a:t>
            </a:r>
            <a:r>
              <a:rPr lang="en-US" sz="2900" b="1" u="sng" dirty="0">
                <a:solidFill>
                  <a:srgbClr val="FFFFCC"/>
                </a:solidFill>
                <a:latin typeface="Calibri" panose="020F0502020204030204" pitchFamily="34" charset="0"/>
              </a:rPr>
              <a:t>To the land</a:t>
            </a:r>
            <a:r>
              <a:rPr lang="en-US" sz="2900" dirty="0">
                <a:latin typeface="Calibri" panose="020F0502020204030204" pitchFamily="34" charset="0"/>
              </a:rPr>
              <a:t> which I will show you;</a:t>
            </a:r>
            <a:r>
              <a:rPr lang="en-US" sz="2900" baseline="30000" dirty="0">
                <a:latin typeface="Calibri" panose="020F0502020204030204" pitchFamily="34" charset="0"/>
              </a:rPr>
              <a:t>2 </a:t>
            </a:r>
            <a:r>
              <a:rPr lang="en-US" sz="2900" dirty="0">
                <a:latin typeface="Calibri" panose="020F0502020204030204" pitchFamily="34" charset="0"/>
              </a:rPr>
              <a:t>And I will make you a great nation, And I will bless you, And make your name great; And so you shall be a blessing;</a:t>
            </a:r>
            <a:r>
              <a:rPr lang="en-US" sz="2900" baseline="30000" dirty="0">
                <a:latin typeface="Calibri" panose="020F0502020204030204" pitchFamily="34" charset="0"/>
              </a:rPr>
              <a:t>3 </a:t>
            </a:r>
            <a:r>
              <a:rPr lang="en-US" sz="2900" dirty="0">
                <a:latin typeface="Calibri" panose="020F0502020204030204" pitchFamily="34" charset="0"/>
              </a:rPr>
              <a:t>And I will bless those who bless you, And the one who curses you I will curse. And in you all the families of the earth will be blessed.”…The </a:t>
            </a:r>
            <a:r>
              <a:rPr lang="en-US" sz="2900" cap="small" dirty="0">
                <a:latin typeface="Calibri" panose="020F0502020204030204" pitchFamily="34" charset="0"/>
              </a:rPr>
              <a:t>Lord</a:t>
            </a:r>
            <a:r>
              <a:rPr lang="en-US" sz="2900" dirty="0">
                <a:latin typeface="Calibri" panose="020F0502020204030204" pitchFamily="34" charset="0"/>
              </a:rPr>
              <a:t> appeared to Abram and said, “To your descendants I will give this land.”</a:t>
            </a:r>
          </a:p>
        </p:txBody>
      </p:sp>
    </p:spTree>
    <p:extLst>
      <p:ext uri="{BB962C8B-B14F-4D97-AF65-F5344CB8AC3E}">
        <p14:creationId xmlns:p14="http://schemas.microsoft.com/office/powerpoint/2010/main" val="1858497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15525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 Acts 7:3-4</a:t>
            </a:r>
            <a:endParaRPr lang="en-US" sz="4000" b="1" dirty="0">
              <a:solidFill>
                <a:schemeClr val="tx2"/>
              </a:solidFill>
              <a:latin typeface="Calibri" panose="020F0502020204030204" pitchFamily="34" charset="0"/>
              <a:ea typeface="+mj-ea"/>
            </a:endParaRPr>
          </a:p>
          <a:p>
            <a:pPr algn="just"/>
            <a:r>
              <a:rPr lang="en-US" sz="3200" dirty="0"/>
              <a:t>And he said, “Hear me, brethren and fathers! The God of glory appeared to our father Abraham when he was in Mesopotamia, before he lived in Haran, </a:t>
            </a:r>
            <a:r>
              <a:rPr lang="en-US" sz="3200" baseline="30000" dirty="0"/>
              <a:t>3 </a:t>
            </a:r>
            <a:r>
              <a:rPr lang="en-US" sz="3200" dirty="0"/>
              <a:t>and said to him, ‘</a:t>
            </a:r>
            <a:r>
              <a:rPr lang="en-US" sz="2900" b="1" u="sng" dirty="0">
                <a:solidFill>
                  <a:srgbClr val="FFFFCC"/>
                </a:solidFill>
                <a:latin typeface="Calibri" panose="020F0502020204030204" pitchFamily="34" charset="0"/>
              </a:rPr>
              <a:t>Leave your country and your relatives, and come into the land that I will show you</a:t>
            </a:r>
            <a:r>
              <a:rPr lang="en-US" sz="3200" dirty="0"/>
              <a:t>.’ </a:t>
            </a:r>
            <a:r>
              <a:rPr lang="en-US" sz="3200" baseline="30000" dirty="0"/>
              <a:t>4 </a:t>
            </a:r>
            <a:r>
              <a:rPr lang="en-US" sz="3200" dirty="0"/>
              <a:t>Then he left the land of the Chaldeans and settled in Haran. </a:t>
            </a:r>
            <a:r>
              <a:rPr lang="en-US" sz="2900" b="1" u="sng" dirty="0">
                <a:solidFill>
                  <a:srgbClr val="FFFFCC"/>
                </a:solidFill>
                <a:latin typeface="Calibri" panose="020F0502020204030204" pitchFamily="34" charset="0"/>
              </a:rPr>
              <a:t>From there, after his father died</a:t>
            </a:r>
            <a:r>
              <a:rPr lang="en-US" sz="3200" dirty="0"/>
              <a:t>, </a:t>
            </a:r>
            <a:r>
              <a:rPr lang="en-US" sz="3200" i="1" dirty="0"/>
              <a:t>God</a:t>
            </a:r>
            <a:r>
              <a:rPr lang="en-US" sz="3200" dirty="0"/>
              <a:t> had him move to this country in which you are now living.</a:t>
            </a:r>
            <a:r>
              <a:rPr lang="en-US" sz="2900" dirty="0">
                <a:latin typeface="Calibri" panose="020F0502020204030204" pitchFamily="34" charset="0"/>
              </a:rPr>
              <a:t>.”</a:t>
            </a:r>
          </a:p>
        </p:txBody>
      </p:sp>
    </p:spTree>
    <p:extLst>
      <p:ext uri="{BB962C8B-B14F-4D97-AF65-F5344CB8AC3E}">
        <p14:creationId xmlns:p14="http://schemas.microsoft.com/office/powerpoint/2010/main" val="427422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6200" y="1946275"/>
            <a:ext cx="8991600" cy="3463925"/>
          </a:xfrm>
        </p:spPr>
        <p:txBody>
          <a:bodyPr/>
          <a:lstStyle/>
          <a:p>
            <a:pPr>
              <a:spcBef>
                <a:spcPts val="0"/>
              </a:spcBef>
              <a:spcAft>
                <a:spcPts val="1200"/>
              </a:spcAft>
              <a:defRPr/>
            </a:pPr>
            <a:r>
              <a:rPr lang="en-US" sz="2800" dirty="0"/>
              <a:t>Covenant continuously reaffirmed to Abraham (Gen. 13:14-17; 22:17-18) despite his perpetual disobedience (Gen. 12:10-20; 20; 12:1, 4-5, 10; Acts 7:3-4)</a:t>
            </a:r>
          </a:p>
          <a:p>
            <a:pPr>
              <a:spcBef>
                <a:spcPts val="0"/>
              </a:spcBef>
              <a:spcAft>
                <a:spcPts val="1200"/>
              </a:spcAft>
              <a:defRPr/>
            </a:pPr>
            <a:r>
              <a:rPr lang="en-US" sz="2800" b="1" u="sng" dirty="0">
                <a:solidFill>
                  <a:srgbClr val="FFFFCC"/>
                </a:solidFill>
              </a:rPr>
              <a:t>Covenant continuously reaffirmed to Jacob (Gen. 28:14-15) despite his perpetual disobedience (Gen. 27; meaning of “Jacob”)</a:t>
            </a:r>
          </a:p>
          <a:p>
            <a:pPr>
              <a:spcBef>
                <a:spcPts val="0"/>
              </a:spcBef>
              <a:spcAft>
                <a:spcPts val="1200"/>
              </a:spcAft>
              <a:defRPr/>
            </a:pPr>
            <a:r>
              <a:rPr lang="en-US" sz="2800" dirty="0"/>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8" name="Rectangle 2"/>
          <p:cNvSpPr>
            <a:spLocks noGrp="1" noChangeArrowheads="1"/>
          </p:cNvSpPr>
          <p:nvPr>
            <p:ph type="title"/>
          </p:nvPr>
        </p:nvSpPr>
        <p:spPr>
          <a:xfrm>
            <a:off x="1143000" y="228600"/>
            <a:ext cx="7772400" cy="1447800"/>
          </a:xfrm>
        </p:spPr>
        <p:txBody>
          <a:bodyPr/>
          <a:lstStyle/>
          <a:p>
            <a:pPr algn="ctr"/>
            <a:r>
              <a:rPr lang="en-US" sz="3600" dirty="0"/>
              <a:t>Trans-generational reaffirmation despite perpetual national disobedience</a:t>
            </a:r>
          </a:p>
        </p:txBody>
      </p:sp>
      <p:pic>
        <p:nvPicPr>
          <p:cNvPr id="9"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106023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828831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6200" y="1946275"/>
            <a:ext cx="8991600" cy="3463925"/>
          </a:xfrm>
        </p:spPr>
        <p:txBody>
          <a:bodyPr/>
          <a:lstStyle/>
          <a:p>
            <a:pPr>
              <a:spcBef>
                <a:spcPts val="0"/>
              </a:spcBef>
              <a:spcAft>
                <a:spcPts val="1200"/>
              </a:spcAft>
              <a:defRPr/>
            </a:pPr>
            <a:r>
              <a:rPr lang="en-US" sz="2800" dirty="0"/>
              <a:t>Covenant continuously reaffirmed to Abraham (Gen. 13:14-17; 22:17-18) despite his perpetual disobedience (Gen. 12:10-20; 20; 12:1, 4-5, 10; Acts 7:3-4)</a:t>
            </a:r>
          </a:p>
          <a:p>
            <a:pPr>
              <a:spcBef>
                <a:spcPts val="0"/>
              </a:spcBef>
              <a:spcAft>
                <a:spcPts val="1200"/>
              </a:spcAft>
              <a:defRPr/>
            </a:pPr>
            <a:r>
              <a:rPr lang="en-US" sz="2800" dirty="0"/>
              <a:t>Covenant continuously reaffirmed to Jacob (Gen. 28:14-15) despite his perpetual disobedience (Gen. 27; meaning of “Jacob”)</a:t>
            </a:r>
          </a:p>
          <a:p>
            <a:pPr>
              <a:spcBef>
                <a:spcPts val="0"/>
              </a:spcBef>
              <a:spcAft>
                <a:spcPts val="1200"/>
              </a:spcAft>
              <a:defRPr/>
            </a:pPr>
            <a:r>
              <a:rPr lang="en-US" sz="2800" b="1" u="sng" dirty="0">
                <a:solidFill>
                  <a:srgbClr val="FFFFCC"/>
                </a:solidFill>
              </a:rPr>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9" name="Rectangle 2"/>
          <p:cNvSpPr txBox="1">
            <a:spLocks noChangeArrowheads="1"/>
          </p:cNvSpPr>
          <p:nvPr/>
        </p:nvSpPr>
        <p:spPr bwMode="auto">
          <a:xfrm>
            <a:off x="1143000" y="228600"/>
            <a:ext cx="7772400" cy="1447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3600" kern="0"/>
              <a:t>Trans-generational reaffirmation despite perpetual national disobedience</a:t>
            </a:r>
            <a:endParaRPr lang="en-US" sz="3600" kern="0" dirty="0"/>
          </a:p>
        </p:txBody>
      </p:sp>
      <p:pic>
        <p:nvPicPr>
          <p:cNvPr id="10"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757577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31:35-37</a:t>
            </a:r>
          </a:p>
        </p:txBody>
      </p:sp>
      <p:sp>
        <p:nvSpPr>
          <p:cNvPr id="24579" name="Rectangle 3"/>
          <p:cNvSpPr>
            <a:spLocks noGrp="1"/>
          </p:cNvSpPr>
          <p:nvPr>
            <p:ph type="body" idx="4294967295"/>
          </p:nvPr>
        </p:nvSpPr>
        <p:spPr>
          <a:xfrm>
            <a:off x="76200" y="1143000"/>
            <a:ext cx="8991600" cy="4571999"/>
          </a:xfrm>
        </p:spPr>
        <p:txBody>
          <a:bodyPr/>
          <a:lstStyle/>
          <a:p>
            <a:pPr marL="0" indent="0" algn="just">
              <a:buNone/>
              <a:defRPr/>
            </a:pPr>
            <a:r>
              <a:rPr lang="en-US" sz="3000" dirty="0"/>
              <a:t>“</a:t>
            </a:r>
            <a:r>
              <a:rPr lang="en-US" sz="3000" dirty="0">
                <a:effectLst/>
              </a:rPr>
              <a:t>Thus says the </a:t>
            </a:r>
            <a:r>
              <a:rPr lang="en-US" sz="3000" cap="small" dirty="0">
                <a:effectLst/>
              </a:rPr>
              <a:t>Lord</a:t>
            </a:r>
            <a:r>
              <a:rPr lang="en-US" sz="3000" dirty="0">
                <a:effectLst/>
              </a:rPr>
              <a:t>, Who gives the sun for light by day And the fixed order of the moon and the stars for light by night, Who stirs up the sea so that its waves roar; The </a:t>
            </a:r>
            <a:r>
              <a:rPr lang="en-US" sz="3000" cap="small" dirty="0">
                <a:effectLst/>
              </a:rPr>
              <a:t>Lord</a:t>
            </a:r>
            <a:r>
              <a:rPr lang="en-US" sz="3000" dirty="0">
                <a:effectLst/>
              </a:rPr>
              <a:t> of hosts is His name:</a:t>
            </a:r>
            <a:r>
              <a:rPr lang="en-US" sz="3000" baseline="30000" dirty="0">
                <a:effectLst/>
              </a:rPr>
              <a:t>36 </a:t>
            </a:r>
            <a:r>
              <a:rPr lang="en-US" sz="3000" dirty="0">
                <a:effectLst/>
              </a:rPr>
              <a:t>“If this fixed order departs From before Me,” declares the </a:t>
            </a:r>
            <a:r>
              <a:rPr lang="en-US" sz="3000" cap="small" dirty="0">
                <a:effectLst/>
              </a:rPr>
              <a:t>Lord</a:t>
            </a:r>
            <a:r>
              <a:rPr lang="en-US" sz="3000" dirty="0">
                <a:effectLst/>
              </a:rPr>
              <a:t>, “Then the offspring of Israel also will cease From being a nation before Me forever.”</a:t>
            </a:r>
            <a:r>
              <a:rPr lang="en-US" sz="3000" baseline="30000" dirty="0">
                <a:effectLst/>
              </a:rPr>
              <a:t>37 </a:t>
            </a:r>
            <a:r>
              <a:rPr lang="en-US" sz="3000" dirty="0">
                <a:effectLst/>
              </a:rPr>
              <a:t>Thus says the </a:t>
            </a:r>
            <a:r>
              <a:rPr lang="en-US" sz="3000" cap="small" dirty="0">
                <a:effectLst/>
              </a:rPr>
              <a:t>Lord</a:t>
            </a:r>
            <a:r>
              <a:rPr lang="en-US" sz="3000" dirty="0">
                <a:effectLst/>
              </a:rPr>
              <a:t>, “If the heavens above can be measured And the foundations of the earth searched out below, Then I will also cast off all the offspring of Israel For all that they have done,” declares the </a:t>
            </a:r>
            <a:r>
              <a:rPr lang="en-US" sz="3000" cap="small" dirty="0">
                <a:effectLst/>
              </a:rPr>
              <a:t>Lord</a:t>
            </a:r>
            <a:r>
              <a:rPr lang="en-US" sz="3000" dirty="0"/>
              <a:t>.”</a:t>
            </a:r>
            <a:endParaRPr lang="en-US" sz="30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268680162"/>
      </p:ext>
    </p:extLst>
  </p:cSld>
  <p:clrMapOvr>
    <a:masterClrMapping/>
  </p:clrMapOvr>
  <p:transition spd="slow">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b="1" u="sng" dirty="0">
                <a:solidFill>
                  <a:srgbClr val="FFFFCC"/>
                </a:solidFill>
              </a:rPr>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142787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2065292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eaLnBrk="1" hangingPunct="1">
              <a:lnSpc>
                <a:spcPct val="90000"/>
              </a:lnSpc>
              <a:spcBef>
                <a:spcPts val="0"/>
              </a:spcBef>
              <a:spcAft>
                <a:spcPts val="1200"/>
              </a:spcAft>
              <a:defRPr/>
            </a:pPr>
            <a:r>
              <a:rPr lang="en-US" sz="2400" b="1" u="sng" dirty="0">
                <a:solidFill>
                  <a:srgbClr val="FFFFCC"/>
                </a:solidFill>
              </a:rPr>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2701843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eaLnBrk="1" hangingPunct="1">
              <a:lnSpc>
                <a:spcPct val="90000"/>
              </a:lnSpc>
              <a:spcBef>
                <a:spcPts val="0"/>
              </a:spcBef>
              <a:spcAft>
                <a:spcPts val="1200"/>
              </a:spcAft>
              <a:defRPr/>
            </a:pPr>
            <a:r>
              <a:rPr lang="en-US" sz="2400" b="1" u="sng" dirty="0">
                <a:solidFill>
                  <a:srgbClr val="FFFFCC"/>
                </a:solidFill>
              </a:rPr>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Fruchtenbaum,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2613535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 to beersheb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52400"/>
            <a:ext cx="7010400" cy="646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83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52" y="103344"/>
            <a:ext cx="8961897" cy="665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6826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eaLnBrk="1" hangingPunct="1">
              <a:lnSpc>
                <a:spcPct val="90000"/>
              </a:lnSpc>
              <a:spcBef>
                <a:spcPts val="0"/>
              </a:spcBef>
              <a:spcAft>
                <a:spcPts val="1200"/>
              </a:spcAft>
              <a:defRPr/>
            </a:pPr>
            <a:r>
              <a:rPr lang="en-US" sz="2400" b="1" u="sng" dirty="0">
                <a:solidFill>
                  <a:srgbClr val="FFFFCC"/>
                </a:solidFill>
              </a:rPr>
              <a:t>Jerusalem not conquered in Joshua’s day (Josh 15:63; 2 Sam 5)</a:t>
            </a:r>
          </a:p>
          <a:p>
            <a:pPr eaLnBrk="1" hangingPunct="1">
              <a:lnSpc>
                <a:spcPct val="90000"/>
              </a:lnSpc>
              <a:spcBef>
                <a:spcPts val="0"/>
              </a:spcBef>
              <a:spcAft>
                <a:spcPts val="1200"/>
              </a:spcAft>
              <a:defRPr/>
            </a:pPr>
            <a:r>
              <a:rPr lang="en-US" sz="2400" b="1" u="sng" dirty="0">
                <a:solidFill>
                  <a:srgbClr val="FFFFCC"/>
                </a:solidFill>
              </a:rPr>
              <a:t>Solomon’s reign extended to the border of Egypt (1 Kgs. 4:21) and not the River of Egypt (Gen. 15:18)</a:t>
            </a:r>
          </a:p>
          <a:p>
            <a:pPr eaLnBrk="1" hangingPunct="1">
              <a:lnSpc>
                <a:spcPct val="90000"/>
              </a:lnSpc>
              <a:spcBef>
                <a:spcPts val="0"/>
              </a:spcBef>
              <a:spcAft>
                <a:spcPts val="1200"/>
              </a:spcAft>
              <a:defRPr/>
            </a:pPr>
            <a:r>
              <a:rPr lang="en-US" sz="2400" b="1" u="sng" dirty="0">
                <a:solidFill>
                  <a:srgbClr val="FFFFCC"/>
                </a:solidFill>
              </a:rPr>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707980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eaLnBrk="1" hangingPunct="1">
              <a:lnSpc>
                <a:spcPct val="90000"/>
              </a:lnSpc>
              <a:spcBef>
                <a:spcPts val="0"/>
              </a:spcBef>
              <a:spcAft>
                <a:spcPts val="1200"/>
              </a:spcAft>
              <a:defRPr/>
            </a:pPr>
            <a:r>
              <a:rPr lang="en-US" sz="2400" b="1" u="sng" dirty="0">
                <a:solidFill>
                  <a:srgbClr val="FFFFCC"/>
                </a:solidFill>
              </a:rPr>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65005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b="1" u="sng" dirty="0">
                <a:solidFill>
                  <a:srgbClr val="FFFFCC"/>
                </a:solidFill>
              </a:rPr>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30307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dirty="0">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b="1" u="sng" dirty="0">
                <a:solidFill>
                  <a:srgbClr val="FFFFCC"/>
                </a:solidFill>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dirty="0">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2891225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1829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b="1" u="sng" dirty="0">
                <a:solidFill>
                  <a:srgbClr val="FFFFCC"/>
                </a:solidFill>
                <a:effectLst/>
              </a:rPr>
              <a:t>Assyrian judgment in 722 B.C. (2 Kgs. 17)</a:t>
            </a:r>
          </a:p>
          <a:p>
            <a:pPr marL="457200" indent="-457200">
              <a:spcBef>
                <a:spcPts val="0"/>
              </a:spcBef>
              <a:spcAft>
                <a:spcPts val="2400"/>
              </a:spcAft>
              <a:defRPr/>
            </a:pPr>
            <a:r>
              <a:rPr lang="en-US" b="1" u="sng" dirty="0">
                <a:solidFill>
                  <a:srgbClr val="FFFFCC"/>
                </a:solidFill>
                <a:effectLst/>
              </a:rPr>
              <a:t>Babylonian captivity in 586 B.C. (2 Kgs. 25) </a:t>
            </a:r>
          </a:p>
          <a:p>
            <a:pPr marL="457200" indent="-457200">
              <a:spcBef>
                <a:spcPts val="0"/>
              </a:spcBef>
              <a:spcAft>
                <a:spcPts val="2400"/>
              </a:spcAft>
              <a:defRPr/>
            </a:pPr>
            <a:r>
              <a:rPr lang="en-US" b="1" u="sng" dirty="0">
                <a:solidFill>
                  <a:srgbClr val="FFFFCC"/>
                </a:solidFill>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205821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eaLnBrk="1" hangingPunct="1">
              <a:lnSpc>
                <a:spcPct val="90000"/>
              </a:lnSpc>
              <a:spcBef>
                <a:spcPts val="0"/>
              </a:spcBef>
              <a:spcAft>
                <a:spcPts val="1200"/>
              </a:spcAft>
              <a:defRPr/>
            </a:pPr>
            <a:r>
              <a:rPr lang="en-US" sz="2400" b="1" u="sng" dirty="0">
                <a:solidFill>
                  <a:srgbClr val="FFFFCC"/>
                </a:solidFill>
              </a:rPr>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39139562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1703238353"/>
      </p:ext>
    </p:extLst>
  </p:cSld>
  <p:clrMapOvr>
    <a:masterClrMapping/>
  </p:clrMapOvr>
  <p:transition advTm="1145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1143000"/>
            <a:ext cx="8991600" cy="4724400"/>
          </a:xfrm>
        </p:spPr>
        <p:txBody>
          <a:bodyPr/>
          <a:lstStyle/>
          <a:p>
            <a:pPr marL="0" indent="0" algn="just">
              <a:buNone/>
              <a:defRPr/>
            </a:pPr>
            <a:r>
              <a:rPr lang="en-US" sz="2600" dirty="0"/>
              <a:t>“Behold, days are coming,” declares the </a:t>
            </a:r>
            <a:r>
              <a:rPr lang="en-US" sz="2600" cap="small" dirty="0">
                <a:effectLst/>
              </a:rPr>
              <a:t>Lord</a:t>
            </a:r>
            <a:r>
              <a:rPr lang="en-US" sz="2600" dirty="0"/>
              <a:t>, “when I will make a new covenant with the house of Israel and with the house of Judah, </a:t>
            </a:r>
            <a:r>
              <a:rPr lang="en-US" sz="2600" baseline="30000" dirty="0"/>
              <a:t>32 </a:t>
            </a:r>
            <a:r>
              <a:rPr lang="en-US" sz="2600" dirty="0"/>
              <a:t>not like the covenant which I made with their fathers in the day I took them by the hand to bring them out of the land of Egypt, My covenant which they broke, although I was a husband to them,” declares the </a:t>
            </a:r>
            <a:r>
              <a:rPr lang="en-US" sz="2600" cap="small" dirty="0">
                <a:effectLst/>
              </a:rPr>
              <a:t>Lord</a:t>
            </a:r>
            <a:r>
              <a:rPr lang="en-US" sz="2600" dirty="0"/>
              <a:t>. </a:t>
            </a:r>
            <a:r>
              <a:rPr lang="en-US" sz="2600" baseline="30000" dirty="0"/>
              <a:t>33 </a:t>
            </a:r>
            <a:r>
              <a:rPr lang="en-US" sz="2600" dirty="0"/>
              <a:t>“But this is the covenant which I will make with the house of Israel after those days,” declares the </a:t>
            </a:r>
            <a:r>
              <a:rPr lang="en-US" sz="2600" cap="small" dirty="0">
                <a:effectLst/>
              </a:rPr>
              <a:t>Lord</a:t>
            </a:r>
            <a:r>
              <a:rPr lang="en-US" sz="2600" dirty="0"/>
              <a:t>, “I will put My law within them and on their heart I will write it; and I will be their God, and they shall be My people. </a:t>
            </a:r>
            <a:r>
              <a:rPr lang="en-US" sz="2600" baseline="30000" dirty="0"/>
              <a:t>34 </a:t>
            </a:r>
            <a:r>
              <a:rPr lang="en-US" sz="2600" dirty="0"/>
              <a:t>They will not teach again, each man his neighbor and each man his brother, saying, ‘Know the </a:t>
            </a:r>
            <a:r>
              <a:rPr lang="en-US" sz="2600" cap="small" dirty="0">
                <a:effectLst/>
              </a:rPr>
              <a:t>Lord</a:t>
            </a:r>
            <a:r>
              <a:rPr lang="en-US" sz="2600" dirty="0"/>
              <a:t>,’ for they will all know Me, from the least of them to the greatest of them,” declares the </a:t>
            </a:r>
            <a:r>
              <a:rPr lang="en-US" sz="2600" cap="small" dirty="0">
                <a:effectLst/>
              </a:rPr>
              <a:t>Lord</a:t>
            </a:r>
            <a:r>
              <a:rPr lang="en-US" sz="2600" dirty="0"/>
              <a:t>, “for I will forgive their iniquity, and their sin I will remember no more.”</a:t>
            </a:r>
            <a:endParaRPr lang="en-US" sz="26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276893390"/>
      </p:ext>
    </p:extLst>
  </p:cSld>
  <p:clrMapOvr>
    <a:masterClrMapping/>
  </p:clrMapOvr>
  <p:transition spd="slow">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b="1" u="sng" dirty="0">
                <a:solidFill>
                  <a:srgbClr val="FFFFCC"/>
                </a:solidFill>
              </a:rPr>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935953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762000"/>
          </a:xfrm>
        </p:spPr>
        <p:txBody>
          <a:bodyPr/>
          <a:lstStyle/>
          <a:p>
            <a:pPr algn="ctr" eaLnBrk="1" hangingPunct="1"/>
            <a:r>
              <a:rPr lang="en-US" dirty="0"/>
              <a:t>Importance</a:t>
            </a:r>
          </a:p>
        </p:txBody>
      </p:sp>
      <p:sp>
        <p:nvSpPr>
          <p:cNvPr id="2" name="Rectangle 1"/>
          <p:cNvSpPr/>
          <p:nvPr/>
        </p:nvSpPr>
        <p:spPr>
          <a:xfrm>
            <a:off x="419100" y="1143000"/>
            <a:ext cx="8305800" cy="3570208"/>
          </a:xfrm>
          <a:prstGeom prst="rect">
            <a:avLst/>
          </a:prstGeom>
        </p:spPr>
        <p:txBody>
          <a:bodyPr wrap="square">
            <a:spAutoFit/>
          </a:bodyPr>
          <a:lstStyle/>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God’s promises &amp; covenant to Israel remain literal, reliable, unconditional, and unfulfilled (Gen. 23)</a:t>
            </a:r>
          </a:p>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Basis of God’s intervention in history</a:t>
            </a:r>
            <a:r>
              <a:rPr lang="en-US" sz="2800" dirty="0">
                <a:effectLst>
                  <a:outerShdw blurRad="38100" dist="38100" dir="2700000" algn="tl">
                    <a:srgbClr val="000000"/>
                  </a:outerShdw>
                </a:effectLst>
                <a:latin typeface="Calibri" panose="020F0502020204030204" pitchFamily="34" charset="0"/>
              </a:rPr>
              <a:t> (Gen. 15:14-16; Exod. 2:24)</a:t>
            </a:r>
            <a:r>
              <a:rPr lang="en-US" sz="2800" dirty="0">
                <a:effectLst>
                  <a:outerShdw blurRad="38100" dist="38100" dir="2700000" algn="tl">
                    <a:srgbClr val="000000"/>
                  </a:outerShdw>
                </a:effectLst>
                <a:latin typeface="Calibri" panose="020F0502020204030204" pitchFamily="34" charset="0"/>
                <a:cs typeface="+mn-cs"/>
              </a:rPr>
              <a:t> </a:t>
            </a:r>
          </a:p>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God must once again move His hand in history to fulfill His Word (Ezek. 36:22)</a:t>
            </a:r>
          </a:p>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Forms the expectation of a future earthly kingdom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4713208"/>
            <a:ext cx="3097151" cy="2076614"/>
          </a:xfrm>
          <a:prstGeom prst="rect">
            <a:avLst/>
          </a:prstGeom>
        </p:spPr>
      </p:pic>
    </p:spTree>
    <p:extLst>
      <p:ext uri="{BB962C8B-B14F-4D97-AF65-F5344CB8AC3E}">
        <p14:creationId xmlns:p14="http://schemas.microsoft.com/office/powerpoint/2010/main" val="844270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320116381"/>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78648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her seed; He shall bruise you on the head, And you shall bruise him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205854409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11724</TotalTime>
  <Words>4204</Words>
  <Application>Microsoft Office PowerPoint</Application>
  <PresentationFormat>On-screen Show (4:3)</PresentationFormat>
  <Paragraphs>507</Paragraphs>
  <Slides>89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Times New Roman</vt:lpstr>
      <vt:lpstr>Wingdings</vt:lpstr>
      <vt:lpstr>Azure</vt:lpstr>
      <vt:lpstr>PowerPoint Presentation</vt:lpstr>
      <vt:lpstr>The Coming Kingdom Chapter 3</vt:lpstr>
      <vt:lpstr>Kingdom Study Outline</vt:lpstr>
      <vt:lpstr>Kingdom Study Outline</vt:lpstr>
      <vt:lpstr>1. Kingdom Throughout the Bible</vt:lpstr>
      <vt:lpstr>1. Kingdom Throughout the Bible</vt:lpstr>
      <vt:lpstr>Abrahamic Covenant of Genesis 15</vt:lpstr>
      <vt:lpstr>Abrahamic Covenant of Genesis 15</vt:lpstr>
      <vt:lpstr>PowerPoint Presentation</vt:lpstr>
      <vt:lpstr>God’s Messianic Purposes  Beginning in Genesis</vt:lpstr>
      <vt:lpstr>PowerPoint Presentation</vt:lpstr>
      <vt:lpstr>PowerPoint Presentation</vt:lpstr>
      <vt:lpstr>PowerPoint Presentation</vt:lpstr>
      <vt:lpstr>PowerPoint Presentation</vt:lpstr>
      <vt:lpstr>PowerPoint Presentation</vt:lpstr>
      <vt:lpstr>PowerPoint Presentation</vt:lpstr>
      <vt:lpstr>Abrahamic Covenant of Genesis 15</vt:lpstr>
      <vt:lpstr>PowerPoint Presentation</vt:lpstr>
      <vt:lpstr>PowerPoint Presentation</vt:lpstr>
      <vt:lpstr>PowerPoint Presentation</vt:lpstr>
      <vt:lpstr>Abrahamic Covenant of Genesis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Abrahamic Covenant of Genesis 15</vt:lpstr>
      <vt:lpstr>PowerPoint Presentation</vt:lpstr>
      <vt:lpstr>PowerPoint Presentation</vt:lpstr>
      <vt:lpstr>Abrahamic Covenant of Genesis 15</vt:lpstr>
      <vt:lpstr>PowerPoint Presentation</vt:lpstr>
      <vt:lpstr>Abrahamic Covenant of Genesis 15</vt:lpstr>
      <vt:lpstr>PowerPoint Presentation</vt:lpstr>
      <vt:lpstr>PowerPoint Presentation</vt:lpstr>
      <vt:lpstr>PowerPoint Presentation</vt:lpstr>
      <vt:lpstr>PowerPoint Presentation</vt:lpstr>
      <vt:lpstr>PowerPoint Presentation</vt:lpstr>
      <vt:lpstr>Abrahamic Covenant of Genesis 15</vt:lpstr>
      <vt:lpstr>Abrahamic Covenant of Genesis 15</vt:lpstr>
      <vt:lpstr>PowerPoint Presentation</vt:lpstr>
      <vt:lpstr>Deuteronomy 29:1</vt:lpstr>
      <vt:lpstr>Deuteronomy 30:3</vt:lpstr>
      <vt:lpstr>PowerPoint Presentation</vt:lpstr>
      <vt:lpstr>2 Samuel 7:12-16</vt:lpstr>
      <vt:lpstr>2 Samuel 7:12-16</vt:lpstr>
      <vt:lpstr>PowerPoint Presentation</vt:lpstr>
      <vt:lpstr>PowerPoint Presentation</vt:lpstr>
      <vt:lpstr>PowerPoint Presentation</vt:lpstr>
      <vt:lpstr>PowerPoint Presentation</vt:lpstr>
      <vt:lpstr>John F. Walvoord Israel in Prophecy (Grand Rapids: Zondervan, 1962), 84-85, 87.</vt:lpstr>
      <vt:lpstr>PowerPoint Presentation</vt:lpstr>
      <vt:lpstr>Jeremiah 31:31-34</vt:lpstr>
      <vt:lpstr>Jeremiah 31:31-34</vt:lpstr>
      <vt:lpstr>Abrahamic Covenant of Genesis 15</vt:lpstr>
      <vt:lpstr>PowerPoint Presentation</vt:lpstr>
      <vt:lpstr>Evidence of Abrahamic Covenant’s Unconditional Nature</vt:lpstr>
      <vt:lpstr>Evidence of Abrahamic Covenant’s Unconditional Nature</vt:lpstr>
      <vt:lpstr>ANE covenant ratification ceremony (Gen 15)</vt:lpstr>
      <vt:lpstr>Evidence of Abrahamic Covenant’s Unconditional Nature</vt:lpstr>
      <vt:lpstr>Evidence of Abrahamic Covenant’s Unconditional Nature</vt:lpstr>
      <vt:lpstr>PowerPoint Presentation</vt:lpstr>
      <vt:lpstr>Trans-generational reaffirmation despite perpetual national disobedience</vt:lpstr>
      <vt:lpstr>PowerPoint Presentation</vt:lpstr>
      <vt:lpstr>PowerPoint Presentation</vt:lpstr>
      <vt:lpstr>PowerPoint Presentation</vt:lpstr>
      <vt:lpstr>Trans-generational reaffirmation despite perpetual national disobedience</vt:lpstr>
      <vt:lpstr>PowerPoint Presentation</vt:lpstr>
      <vt:lpstr>Jeremiah 31:35-37</vt:lpstr>
      <vt:lpstr>Abrahamic Covenant of Genesis 15</vt:lpstr>
      <vt:lpstr>Land Promises Fulfilled in the Time of Joshua (Josh. 11:23; 21:43-45) or Solomon (1 Kgs. 4:21)?</vt:lpstr>
      <vt:lpstr>Land Promises Fulfilled in the Time of Joshua (Josh. 11:23; 21:43-45) or Solomon (1 Kgs. 4:21)?</vt:lpstr>
      <vt:lpstr>Land Promises Fulfilled in the Time of Joshua (Josh. 11:23; 21:43-45) or Solomon (1 Kgs. 4:21)?</vt:lpstr>
      <vt:lpstr>PowerPoint Presentation</vt:lpstr>
      <vt:lpstr>PowerPoint Presentation</vt:lpstr>
      <vt:lpstr>Land Promises Fulfilled in the Time of Joshua (Josh. 11:23; 21:43-45) or Solomon (1 Kgs. 4:21)?</vt:lpstr>
      <vt:lpstr>Land Promises Fulfilled in the Time of Joshua (Josh. 11:23; 21:43-45) or Solomon (1 Kgs. 4:21)?</vt:lpstr>
      <vt:lpstr>Israel's Historical Judgments</vt:lpstr>
      <vt:lpstr>Israel's Historical Judgments</vt:lpstr>
      <vt:lpstr>PowerPoint Presentation</vt:lpstr>
      <vt:lpstr>Israel's Historical Judgments</vt:lpstr>
      <vt:lpstr>Land Promises Fulfilled in the Time of Joshua (Josh. 11:23; 21:43-45) or Solomon (1 Kgs. 4:21)?</vt:lpstr>
      <vt:lpstr>PowerPoint Presentation</vt:lpstr>
      <vt:lpstr>Jeremiah 31:31-34</vt:lpstr>
      <vt:lpstr>Abrahamic Covenant of Genesis 15</vt:lpstr>
      <vt:lpstr>Importance</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1360</cp:revision>
  <cp:lastPrinted>2017-01-10T17:22:12Z</cp:lastPrinted>
  <dcterms:created xsi:type="dcterms:W3CDTF">2009-03-17T12:21:13Z</dcterms:created>
  <dcterms:modified xsi:type="dcterms:W3CDTF">2017-01-17T16:15:46Z</dcterms:modified>
</cp:coreProperties>
</file>