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5"/>
  </p:notesMasterIdLst>
  <p:handoutMasterIdLst>
    <p:handoutMasterId r:id="rId66"/>
  </p:handoutMasterIdLst>
  <p:sldIdLst>
    <p:sldId id="791" r:id="rId2"/>
    <p:sldId id="792" r:id="rId3"/>
    <p:sldId id="793" r:id="rId4"/>
    <p:sldId id="795" r:id="rId5"/>
    <p:sldId id="796" r:id="rId6"/>
    <p:sldId id="884" r:id="rId7"/>
    <p:sldId id="886" r:id="rId8"/>
    <p:sldId id="806" r:id="rId9"/>
    <p:sldId id="823" r:id="rId10"/>
    <p:sldId id="824" r:id="rId11"/>
    <p:sldId id="836" r:id="rId12"/>
    <p:sldId id="1001" r:id="rId13"/>
    <p:sldId id="1036" r:id="rId14"/>
    <p:sldId id="1045" r:id="rId15"/>
    <p:sldId id="1147" r:id="rId16"/>
    <p:sldId id="1081" r:id="rId17"/>
    <p:sldId id="1142" r:id="rId18"/>
    <p:sldId id="1141" r:id="rId19"/>
    <p:sldId id="1143" r:id="rId20"/>
    <p:sldId id="1144" r:id="rId21"/>
    <p:sldId id="1161" r:id="rId22"/>
    <p:sldId id="1146" r:id="rId23"/>
    <p:sldId id="1155" r:id="rId24"/>
    <p:sldId id="1156" r:id="rId25"/>
    <p:sldId id="1162" r:id="rId26"/>
    <p:sldId id="1167" r:id="rId27"/>
    <p:sldId id="1168" r:id="rId28"/>
    <p:sldId id="1169" r:id="rId29"/>
    <p:sldId id="1170" r:id="rId30"/>
    <p:sldId id="1157" r:id="rId31"/>
    <p:sldId id="1163" r:id="rId32"/>
    <p:sldId id="1171" r:id="rId33"/>
    <p:sldId id="1158" r:id="rId34"/>
    <p:sldId id="1164" r:id="rId35"/>
    <p:sldId id="1172" r:id="rId36"/>
    <p:sldId id="1159" r:id="rId37"/>
    <p:sldId id="1165" r:id="rId38"/>
    <p:sldId id="1173" r:id="rId39"/>
    <p:sldId id="1205" r:id="rId40"/>
    <p:sldId id="1206" r:id="rId41"/>
    <p:sldId id="1207" r:id="rId42"/>
    <p:sldId id="1177" r:id="rId43"/>
    <p:sldId id="1199" r:id="rId44"/>
    <p:sldId id="1200" r:id="rId45"/>
    <p:sldId id="1201" r:id="rId46"/>
    <p:sldId id="1187" r:id="rId47"/>
    <p:sldId id="1188" r:id="rId48"/>
    <p:sldId id="1202" r:id="rId49"/>
    <p:sldId id="1190" r:id="rId50"/>
    <p:sldId id="1191" r:id="rId51"/>
    <p:sldId id="1189" r:id="rId52"/>
    <p:sldId id="1209" r:id="rId53"/>
    <p:sldId id="1210" r:id="rId54"/>
    <p:sldId id="1211" r:id="rId55"/>
    <p:sldId id="1208" r:id="rId56"/>
    <p:sldId id="1204" r:id="rId57"/>
    <p:sldId id="1192" r:id="rId58"/>
    <p:sldId id="1193" r:id="rId59"/>
    <p:sldId id="1160" r:id="rId60"/>
    <p:sldId id="1166" r:id="rId61"/>
    <p:sldId id="1195" r:id="rId62"/>
    <p:sldId id="1053" r:id="rId63"/>
    <p:sldId id="1153" r:id="rId6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66FFFF"/>
    <a:srgbClr val="0000FF"/>
    <a:srgbClr val="3399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1309" autoAdjust="0"/>
  </p:normalViewPr>
  <p:slideViewPr>
    <p:cSldViewPr snapToGrid="0">
      <p:cViewPr varScale="1">
        <p:scale>
          <a:sx n="102" d="100"/>
          <a:sy n="102" d="100"/>
        </p:scale>
        <p:origin x="178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6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Dr. Andy Woods - Soteriology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7A1D727-7C66-4E0F-A480-B76CF0670A4C}" type="datetimeFigureOut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Sugar Land Bible Church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E7FB46F-FE8A-4DDB-9E5A-5CE56A6045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Dr. Andy Woods - Soteriology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3892802-0D1F-4AF3-A3B7-684C56013E2D}" type="datetimeFigureOut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Sugar Land Bible Church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198B154-0582-43CF-B21D-D32FA3CBB6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9560484-83D6-4B2D-B062-C1C10F986548}" type="slidenum">
              <a:rPr lang="en-US" altLang="en-US" sz="1900" smtClean="0">
                <a:latin typeface="Calibri" panose="020F0502020204030204" pitchFamily="34" charset="0"/>
              </a:rPr>
              <a:pPr/>
              <a:t>1</a:t>
            </a:fld>
            <a:endParaRPr lang="en-US" altLang="en-US" sz="1900" dirty="0">
              <a:latin typeface="Calibri" panose="020F050202020403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966529">
              <a:defRPr/>
            </a:pPr>
            <a:r>
              <a:rPr lang="en-US" sz="1900" kern="0" dirty="0">
                <a:solidFill>
                  <a:sysClr val="windowText" lastClr="000000"/>
                </a:solidFill>
              </a:rPr>
              <a:t>Sugar Land Bible Church</a:t>
            </a: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defTabSz="966529">
              <a:defRPr/>
            </a:pPr>
            <a:r>
              <a:rPr lang="en-US" sz="1900" kern="0" dirty="0">
                <a:solidFill>
                  <a:sysClr val="windowText" lastClr="000000"/>
                </a:solidFill>
              </a:rPr>
              <a:t>Dr. Andy Woods - Soteriology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A6FC6-E9CC-4AE2-9D91-7D483FBCA8F2}" type="datetimeFigureOut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BCA0F-06D0-45D5-966B-BC0DA570E0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583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F0565-56BC-4606-B690-183210B43A3E}" type="datetimeFigureOut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1324B-886E-460D-912C-2CA0D33BCB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6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A8456-5BDA-471F-BF97-D65C5ADB8166}" type="datetimeFigureOut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2BEC0-6F37-4633-AB26-99B8574EC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343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69988" y="1946275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BF7BCE-34CD-4490-B0DA-89D6F1C527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874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/>
            </a:pP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2051991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FF49D-3724-4544-8C09-609974F0F7BB}" type="datetimeFigureOut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FC3D7-4EF0-45B7-B372-73B36E8424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7921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BF477-4C68-4C1E-86FF-7481A7055811}" type="datetimeFigureOut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16DA2-6FF6-4595-92F5-22A0F5E67B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3941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ED65A-C0EE-4AD7-8A58-0B8F10022485}" type="datetimeFigureOut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FB71B-AA8C-46A5-AC4C-81FD1DC462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8579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92815-885E-4900-AF1B-4C4ACEE61EA0}" type="datetimeFigureOut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0452A-21A5-42E4-B3C0-FA07CA9C4E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3901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EF2B6-EDA6-4AAF-857D-8616360D1575}" type="datetimeFigureOut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F58FA-6C59-4CBE-A676-1C65C00AA2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9743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339B0-7FDD-450F-8311-4C08D789A5BF}" type="datetimeFigureOut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EE3B8-A121-4320-9005-4CA9419894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1039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DE400-B6BD-4AD8-B6D6-59D92F013876}" type="datetimeFigureOut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7A958-5FFB-46EB-8287-DA3763E658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57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4D9EF-EBC4-4C5F-A1A5-63888718FBFA}" type="datetimeFigureOut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AF1CC-EA39-4347-98EA-7DFEEA8916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3252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833C87-4D3B-43B8-B25C-DFF65258D843}" type="datetimeFigureOut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BEE0D31-C65D-4025-B445-3D7EE25C4B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  <p:sldLayoutId id="2147483935" r:id="rId12"/>
    <p:sldLayoutId id="214748393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124200" y="685800"/>
            <a:ext cx="2895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Soteriology</a:t>
            </a:r>
            <a:br>
              <a:rPr lang="en-US" alt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8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38</a:t>
            </a:r>
            <a:endParaRPr lang="en-US" altLang="en-US" b="1" dirty="0"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838200" y="4572000"/>
            <a:ext cx="7467600" cy="17526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Dr. Andy Woods</a:t>
            </a:r>
          </a:p>
          <a:p>
            <a:pPr eaLnBrk="1" hangingPunct="1"/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2000" dirty="0">
                <a:solidFill>
                  <a:schemeClr val="bg1"/>
                </a:solidFill>
              </a:rPr>
              <a:t>Senior Pastor – Sugar Land Bible Church</a:t>
            </a:r>
          </a:p>
          <a:p>
            <a:pPr eaLnBrk="1" hangingPunct="1"/>
            <a:r>
              <a:rPr lang="en-US" altLang="en-US" sz="2000" dirty="0">
                <a:solidFill>
                  <a:schemeClr val="bg1"/>
                </a:solidFill>
              </a:rPr>
              <a:t>Professor of Bible &amp; Theology – College of Biblical Studies </a:t>
            </a:r>
          </a:p>
        </p:txBody>
      </p:sp>
      <p:pic>
        <p:nvPicPr>
          <p:cNvPr id="6148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16363" y="2362200"/>
            <a:ext cx="1311275" cy="182880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>
          <a:xfrm>
            <a:off x="376238" y="2571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Response to Problem Passages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244475" y="1622425"/>
            <a:ext cx="4903788" cy="3873500"/>
          </a:xfrm>
        </p:spPr>
        <p:txBody>
          <a:bodyPr/>
          <a:lstStyle/>
          <a:p>
            <a:pPr marL="457200" indent="-45720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rabicPeriod"/>
            </a:pPr>
            <a:r>
              <a:rPr lang="en-US" altLang="en-US" b="1" u="sng">
                <a:solidFill>
                  <a:srgbClr val="FFFFCC"/>
                </a:solidFill>
              </a:rPr>
              <a:t>OT Passages</a:t>
            </a:r>
          </a:p>
          <a:p>
            <a:pPr marL="457200" indent="-45720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rabicPeriod"/>
            </a:pPr>
            <a:r>
              <a:rPr lang="en-US" altLang="en-US">
                <a:solidFill>
                  <a:schemeClr val="bg1"/>
                </a:solidFill>
              </a:rPr>
              <a:t>Passages from Matthew</a:t>
            </a:r>
          </a:p>
          <a:p>
            <a:pPr marL="457200" indent="-45720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rabicPeriod"/>
            </a:pPr>
            <a:r>
              <a:rPr lang="en-US" altLang="en-US">
                <a:solidFill>
                  <a:schemeClr val="bg1"/>
                </a:solidFill>
              </a:rPr>
              <a:t>Passages from John</a:t>
            </a:r>
          </a:p>
          <a:p>
            <a:pPr marL="457200" indent="-45720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rabicPeriod"/>
            </a:pPr>
            <a:r>
              <a:rPr lang="en-US" altLang="en-US">
                <a:solidFill>
                  <a:schemeClr val="bg1"/>
                </a:solidFill>
              </a:rPr>
              <a:t>Passages from Acts</a:t>
            </a:r>
          </a:p>
          <a:p>
            <a:pPr marL="457200" indent="-45720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rabicPeriod"/>
            </a:pPr>
            <a:r>
              <a:rPr lang="en-US" altLang="en-US">
                <a:solidFill>
                  <a:schemeClr val="bg1"/>
                </a:solidFill>
              </a:rPr>
              <a:t>Passages from Paul</a:t>
            </a:r>
          </a:p>
        </p:txBody>
      </p:sp>
      <p:pic>
        <p:nvPicPr>
          <p:cNvPr id="16388" name="Picture 2" descr="http://forum.remonstranten-berlin.de/uploads/2010/02/aminius_achterk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263" y="1633538"/>
            <a:ext cx="3656012" cy="498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>
          <a:xfrm>
            <a:off x="376238" y="2571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Response to Problem Passages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44475" y="1622425"/>
            <a:ext cx="4903788" cy="3873500"/>
          </a:xfrm>
        </p:spPr>
        <p:txBody>
          <a:bodyPr/>
          <a:lstStyle/>
          <a:p>
            <a:pPr marL="457200" indent="-45720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rabicPeriod"/>
            </a:pPr>
            <a:r>
              <a:rPr lang="en-US" altLang="en-US">
                <a:solidFill>
                  <a:schemeClr val="bg1"/>
                </a:solidFill>
              </a:rPr>
              <a:t>OT Passages</a:t>
            </a:r>
          </a:p>
          <a:p>
            <a:pPr marL="457200" indent="-45720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rabicPeriod"/>
            </a:pPr>
            <a:r>
              <a:rPr lang="en-US" altLang="en-US" b="1" u="sng">
                <a:solidFill>
                  <a:srgbClr val="FFFFCC"/>
                </a:solidFill>
              </a:rPr>
              <a:t>Passages from Matthew</a:t>
            </a:r>
          </a:p>
          <a:p>
            <a:pPr marL="457200" indent="-45720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rabicPeriod"/>
            </a:pPr>
            <a:r>
              <a:rPr lang="en-US" altLang="en-US">
                <a:solidFill>
                  <a:schemeClr val="bg1"/>
                </a:solidFill>
              </a:rPr>
              <a:t>Passages from John</a:t>
            </a:r>
          </a:p>
          <a:p>
            <a:pPr marL="457200" indent="-45720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rabicPeriod"/>
            </a:pPr>
            <a:r>
              <a:rPr lang="en-US" altLang="en-US">
                <a:solidFill>
                  <a:schemeClr val="bg1"/>
                </a:solidFill>
              </a:rPr>
              <a:t>Passages from Acts</a:t>
            </a:r>
          </a:p>
          <a:p>
            <a:pPr marL="457200" indent="-45720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rabicPeriod"/>
            </a:pPr>
            <a:r>
              <a:rPr lang="en-US" altLang="en-US">
                <a:solidFill>
                  <a:schemeClr val="bg1"/>
                </a:solidFill>
              </a:rPr>
              <a:t>Passages from Paul</a:t>
            </a:r>
          </a:p>
        </p:txBody>
      </p:sp>
      <p:pic>
        <p:nvPicPr>
          <p:cNvPr id="17412" name="Picture 2" descr="http://forum.remonstranten-berlin.de/uploads/2010/02/aminius_achterk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263" y="1633538"/>
            <a:ext cx="3656012" cy="498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>
          <a:xfrm>
            <a:off x="376238" y="2571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Response to Problem Passages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244475" y="1622425"/>
            <a:ext cx="4903788" cy="3873500"/>
          </a:xfrm>
        </p:spPr>
        <p:txBody>
          <a:bodyPr/>
          <a:lstStyle/>
          <a:p>
            <a:pPr marL="457200" indent="-45720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rabicPeriod"/>
            </a:pPr>
            <a:r>
              <a:rPr lang="en-US" altLang="en-US">
                <a:solidFill>
                  <a:schemeClr val="bg1"/>
                </a:solidFill>
              </a:rPr>
              <a:t>OT Passages</a:t>
            </a:r>
          </a:p>
          <a:p>
            <a:pPr marL="457200" indent="-45720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rabicPeriod"/>
            </a:pPr>
            <a:r>
              <a:rPr lang="en-US" altLang="en-US">
                <a:solidFill>
                  <a:schemeClr val="bg1"/>
                </a:solidFill>
              </a:rPr>
              <a:t>Passages from Matthew</a:t>
            </a:r>
          </a:p>
          <a:p>
            <a:pPr marL="457200" indent="-45720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rabicPeriod"/>
            </a:pPr>
            <a:r>
              <a:rPr lang="en-US" altLang="en-US" b="1" u="sng">
                <a:solidFill>
                  <a:srgbClr val="FFFFCC"/>
                </a:solidFill>
              </a:rPr>
              <a:t>Passages from John</a:t>
            </a:r>
          </a:p>
          <a:p>
            <a:pPr marL="457200" indent="-45720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rabicPeriod"/>
            </a:pPr>
            <a:r>
              <a:rPr lang="en-US" altLang="en-US">
                <a:solidFill>
                  <a:schemeClr val="bg1"/>
                </a:solidFill>
              </a:rPr>
              <a:t>Passages from Acts</a:t>
            </a:r>
          </a:p>
          <a:p>
            <a:pPr marL="457200" indent="-45720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rabicPeriod"/>
            </a:pPr>
            <a:r>
              <a:rPr lang="en-US" altLang="en-US">
                <a:solidFill>
                  <a:schemeClr val="bg1"/>
                </a:solidFill>
              </a:rPr>
              <a:t>Passages from Paul</a:t>
            </a:r>
          </a:p>
        </p:txBody>
      </p:sp>
      <p:pic>
        <p:nvPicPr>
          <p:cNvPr id="18436" name="Picture 2" descr="http://forum.remonstranten-berlin.de/uploads/2010/02/aminius_achterk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263" y="1633538"/>
            <a:ext cx="3656012" cy="498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>
          <a:xfrm>
            <a:off x="376238" y="2571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Response to Problem Passages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44475" y="1622425"/>
            <a:ext cx="4903788" cy="3873500"/>
          </a:xfrm>
        </p:spPr>
        <p:txBody>
          <a:bodyPr/>
          <a:lstStyle/>
          <a:p>
            <a:pPr marL="457200" indent="-45720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rabicPeriod"/>
            </a:pPr>
            <a:r>
              <a:rPr lang="en-US" altLang="en-US">
                <a:solidFill>
                  <a:schemeClr val="bg1"/>
                </a:solidFill>
              </a:rPr>
              <a:t>OT Passages</a:t>
            </a:r>
          </a:p>
          <a:p>
            <a:pPr marL="457200" indent="-45720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rabicPeriod"/>
            </a:pPr>
            <a:r>
              <a:rPr lang="en-US" altLang="en-US">
                <a:solidFill>
                  <a:schemeClr val="bg1"/>
                </a:solidFill>
              </a:rPr>
              <a:t>Passages from Matthew</a:t>
            </a:r>
          </a:p>
          <a:p>
            <a:pPr marL="457200" indent="-45720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rabicPeriod"/>
            </a:pPr>
            <a:r>
              <a:rPr lang="en-US" altLang="en-US">
                <a:solidFill>
                  <a:schemeClr val="bg1"/>
                </a:solidFill>
              </a:rPr>
              <a:t>Passages from John</a:t>
            </a:r>
          </a:p>
          <a:p>
            <a:pPr marL="457200" indent="-45720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rabicPeriod"/>
            </a:pPr>
            <a:r>
              <a:rPr lang="en-US" altLang="en-US" b="1" u="sng">
                <a:solidFill>
                  <a:srgbClr val="FFFFCC"/>
                </a:solidFill>
              </a:rPr>
              <a:t>Passages from Acts</a:t>
            </a:r>
          </a:p>
          <a:p>
            <a:pPr marL="457200" indent="-45720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rabicPeriod"/>
            </a:pPr>
            <a:r>
              <a:rPr lang="en-US" altLang="en-US">
                <a:solidFill>
                  <a:schemeClr val="bg1"/>
                </a:solidFill>
              </a:rPr>
              <a:t>Passages from Paul</a:t>
            </a:r>
          </a:p>
        </p:txBody>
      </p:sp>
      <p:pic>
        <p:nvPicPr>
          <p:cNvPr id="19460" name="Picture 2" descr="http://forum.remonstranten-berlin.de/uploads/2010/02/aminius_achterk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263" y="1633538"/>
            <a:ext cx="3656012" cy="498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>
          <a:xfrm>
            <a:off x="376238" y="2571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Response to Problem Passages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244475" y="1622425"/>
            <a:ext cx="4903788" cy="3873500"/>
          </a:xfrm>
        </p:spPr>
        <p:txBody>
          <a:bodyPr/>
          <a:lstStyle/>
          <a:p>
            <a:pPr marL="457200" indent="-45720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rabicPeriod"/>
            </a:pPr>
            <a:r>
              <a:rPr lang="en-US" altLang="en-US">
                <a:solidFill>
                  <a:schemeClr val="bg1"/>
                </a:solidFill>
              </a:rPr>
              <a:t>OT Passages</a:t>
            </a:r>
          </a:p>
          <a:p>
            <a:pPr marL="457200" indent="-45720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rabicPeriod"/>
            </a:pPr>
            <a:r>
              <a:rPr lang="en-US" altLang="en-US">
                <a:solidFill>
                  <a:schemeClr val="bg1"/>
                </a:solidFill>
              </a:rPr>
              <a:t>Passages from Matthew</a:t>
            </a:r>
          </a:p>
          <a:p>
            <a:pPr marL="457200" indent="-45720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rabicPeriod"/>
            </a:pPr>
            <a:r>
              <a:rPr lang="en-US" altLang="en-US">
                <a:solidFill>
                  <a:schemeClr val="bg1"/>
                </a:solidFill>
              </a:rPr>
              <a:t>Passages from John</a:t>
            </a:r>
          </a:p>
          <a:p>
            <a:pPr marL="457200" indent="-45720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rabicPeriod"/>
            </a:pPr>
            <a:r>
              <a:rPr lang="en-US" altLang="en-US">
                <a:solidFill>
                  <a:schemeClr val="bg1"/>
                </a:solidFill>
              </a:rPr>
              <a:t>Passages from Acts</a:t>
            </a:r>
          </a:p>
          <a:p>
            <a:pPr marL="457200" indent="-45720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rabicPeriod"/>
            </a:pPr>
            <a:r>
              <a:rPr lang="en-US" altLang="en-US" b="1" u="sng">
                <a:solidFill>
                  <a:srgbClr val="FFFFCC"/>
                </a:solidFill>
              </a:rPr>
              <a:t>Passages from Paul</a:t>
            </a:r>
          </a:p>
        </p:txBody>
      </p:sp>
      <p:pic>
        <p:nvPicPr>
          <p:cNvPr id="20484" name="Picture 2" descr="http://forum.remonstranten-berlin.de/uploads/2010/02/aminius_achterk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263" y="1633538"/>
            <a:ext cx="3656012" cy="498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forum.remonstranten-berlin.de/uploads/2010/02/aminius_achterk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5513" y="1282700"/>
            <a:ext cx="2212975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65113"/>
            <a:ext cx="8229600" cy="8461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5. Passages From Paul</a:t>
            </a:r>
          </a:p>
        </p:txBody>
      </p:sp>
      <p:sp>
        <p:nvSpPr>
          <p:cNvPr id="21508" name="Content Placeholder 2"/>
          <p:cNvSpPr>
            <a:spLocks noGrp="1"/>
          </p:cNvSpPr>
          <p:nvPr>
            <p:ph idx="1"/>
          </p:nvPr>
        </p:nvSpPr>
        <p:spPr>
          <a:xfrm>
            <a:off x="123825" y="1111250"/>
            <a:ext cx="4005263" cy="5487988"/>
          </a:xfrm>
        </p:spPr>
        <p:txBody>
          <a:bodyPr/>
          <a:lstStyle/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Gal. 5:4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Gal. 5:19-21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Rom. 8:13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1 Cor. 8:11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1 Cor. 9:24-27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1 Cor. 11:28-30, 32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1 Cor. 15:2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1509" name="Content Placeholder 2"/>
          <p:cNvSpPr txBox="1">
            <a:spLocks/>
          </p:cNvSpPr>
          <p:nvPr/>
        </p:nvSpPr>
        <p:spPr bwMode="auto">
          <a:xfrm>
            <a:off x="6089650" y="1111250"/>
            <a:ext cx="2913063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2 Cor. 13:5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Philip. 2:12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Col. 1:23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1 Tim. 5:15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2 Tim. 2:12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2 Tim. 4:10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None/>
            </a:pPr>
            <a:endParaRPr lang="en-US" altLang="en-US" sz="28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forum.remonstranten-berlin.de/uploads/2010/02/aminius_achterk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5513" y="1282700"/>
            <a:ext cx="2212975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65113"/>
            <a:ext cx="8229600" cy="8461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5. Passages From Paul</a:t>
            </a:r>
          </a:p>
        </p:txBody>
      </p:sp>
      <p:sp>
        <p:nvSpPr>
          <p:cNvPr id="22532" name="Content Placeholder 2"/>
          <p:cNvSpPr>
            <a:spLocks noGrp="1"/>
          </p:cNvSpPr>
          <p:nvPr>
            <p:ph idx="1"/>
          </p:nvPr>
        </p:nvSpPr>
        <p:spPr>
          <a:xfrm>
            <a:off x="123825" y="1111250"/>
            <a:ext cx="4005263" cy="5487988"/>
          </a:xfrm>
        </p:spPr>
        <p:txBody>
          <a:bodyPr/>
          <a:lstStyle/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 b="1" u="sng">
                <a:solidFill>
                  <a:srgbClr val="FFFFCC"/>
                </a:solidFill>
                <a:cs typeface="Arial" panose="020B0604020202020204" pitchFamily="34" charset="0"/>
              </a:rPr>
              <a:t>Gal. 5:4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Gal. 5:19-21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Rom. 8:13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1 Cor. 8:11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1 Cor. 9:24-27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1 Cor. 11:28-30, 32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1 Cor. 15:2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2533" name="Content Placeholder 2"/>
          <p:cNvSpPr txBox="1">
            <a:spLocks/>
          </p:cNvSpPr>
          <p:nvPr/>
        </p:nvSpPr>
        <p:spPr bwMode="auto">
          <a:xfrm>
            <a:off x="6089650" y="1111250"/>
            <a:ext cx="2913063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2 Cor. 13:5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Philip. 2:12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Col. 1:23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1 Tim. 5:15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2 Tim. 2:12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2 Tim. 4:10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None/>
            </a:pPr>
            <a:endParaRPr lang="en-US" altLang="en-US" sz="28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forum.remonstranten-berlin.de/uploads/2010/02/aminius_achterk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5513" y="1282700"/>
            <a:ext cx="2212975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65113"/>
            <a:ext cx="8229600" cy="8461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5. Passages From Paul</a:t>
            </a:r>
          </a:p>
        </p:txBody>
      </p:sp>
      <p:sp>
        <p:nvSpPr>
          <p:cNvPr id="23556" name="Content Placeholder 2"/>
          <p:cNvSpPr>
            <a:spLocks noGrp="1"/>
          </p:cNvSpPr>
          <p:nvPr>
            <p:ph idx="1"/>
          </p:nvPr>
        </p:nvSpPr>
        <p:spPr>
          <a:xfrm>
            <a:off x="123825" y="1111250"/>
            <a:ext cx="4005263" cy="5487988"/>
          </a:xfrm>
        </p:spPr>
        <p:txBody>
          <a:bodyPr/>
          <a:lstStyle/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Gal. 5:4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 b="1" u="sng">
                <a:solidFill>
                  <a:srgbClr val="FFFFCC"/>
                </a:solidFill>
                <a:cs typeface="Arial" panose="020B0604020202020204" pitchFamily="34" charset="0"/>
              </a:rPr>
              <a:t>Gal. 5:19-21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Rom. 8:13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1 Cor. 8:11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1 Cor. 9:24-27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1 Cor. 11:28-30, 32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1 Cor. 15:2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3557" name="Content Placeholder 2"/>
          <p:cNvSpPr txBox="1">
            <a:spLocks/>
          </p:cNvSpPr>
          <p:nvPr/>
        </p:nvSpPr>
        <p:spPr bwMode="auto">
          <a:xfrm>
            <a:off x="6089650" y="1111250"/>
            <a:ext cx="2913063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2 Cor. 13:5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Philip. 2:12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Col. 1:23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1 Tim. 5:15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2 Tim. 2:12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2 Tim. 4:10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None/>
            </a:pPr>
            <a:endParaRPr lang="en-US" altLang="en-US" sz="28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forum.remonstranten-berlin.de/uploads/2010/02/aminius_achterk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5513" y="1282700"/>
            <a:ext cx="2212975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65113"/>
            <a:ext cx="8229600" cy="8461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5. Passages From Paul</a:t>
            </a:r>
          </a:p>
        </p:txBody>
      </p:sp>
      <p:sp>
        <p:nvSpPr>
          <p:cNvPr id="25604" name="Content Placeholder 2"/>
          <p:cNvSpPr>
            <a:spLocks noGrp="1"/>
          </p:cNvSpPr>
          <p:nvPr>
            <p:ph idx="1"/>
          </p:nvPr>
        </p:nvSpPr>
        <p:spPr>
          <a:xfrm>
            <a:off x="123825" y="1111250"/>
            <a:ext cx="4005263" cy="5487988"/>
          </a:xfrm>
        </p:spPr>
        <p:txBody>
          <a:bodyPr/>
          <a:lstStyle/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 dirty="0">
                <a:solidFill>
                  <a:schemeClr val="bg1"/>
                </a:solidFill>
              </a:rPr>
              <a:t>Gal. 5:4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 dirty="0">
                <a:solidFill>
                  <a:schemeClr val="bg1"/>
                </a:solidFill>
              </a:rPr>
              <a:t>Gal. 5:19-21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 b="1" u="sng" dirty="0">
                <a:solidFill>
                  <a:srgbClr val="FFFFCC"/>
                </a:solidFill>
                <a:cs typeface="Arial" panose="020B0604020202020204" pitchFamily="34" charset="0"/>
              </a:rPr>
              <a:t>Rom. 8:13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 dirty="0">
                <a:solidFill>
                  <a:schemeClr val="bg1"/>
                </a:solidFill>
              </a:rPr>
              <a:t>1 Cor. 8:11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 dirty="0">
                <a:solidFill>
                  <a:schemeClr val="bg1"/>
                </a:solidFill>
              </a:rPr>
              <a:t>1 Cor. 9:24-27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 dirty="0">
                <a:solidFill>
                  <a:schemeClr val="bg1"/>
                </a:solidFill>
              </a:rPr>
              <a:t>1 Cor. 11:28-30, 32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 dirty="0">
                <a:solidFill>
                  <a:schemeClr val="bg1"/>
                </a:solidFill>
              </a:rPr>
              <a:t>1 Cor. 15:2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5605" name="Content Placeholder 2"/>
          <p:cNvSpPr txBox="1">
            <a:spLocks/>
          </p:cNvSpPr>
          <p:nvPr/>
        </p:nvSpPr>
        <p:spPr bwMode="auto">
          <a:xfrm>
            <a:off x="6089650" y="1111250"/>
            <a:ext cx="2913063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2 Cor. 13:5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Philip. 2:12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Col. 1:23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1 Tim. 5:15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2 Tim. 2:12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2 Tim. 4:10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None/>
            </a:pPr>
            <a:endParaRPr lang="en-US" altLang="en-US" sz="28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forum.remonstranten-berlin.de/uploads/2010/02/aminius_achterk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5513" y="1282700"/>
            <a:ext cx="2212975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65113"/>
            <a:ext cx="8229600" cy="8461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5. Passages From Paul</a:t>
            </a:r>
          </a:p>
        </p:txBody>
      </p:sp>
      <p:sp>
        <p:nvSpPr>
          <p:cNvPr id="28676" name="Content Placeholder 2"/>
          <p:cNvSpPr>
            <a:spLocks noGrp="1"/>
          </p:cNvSpPr>
          <p:nvPr>
            <p:ph idx="1"/>
          </p:nvPr>
        </p:nvSpPr>
        <p:spPr>
          <a:xfrm>
            <a:off x="123825" y="1111250"/>
            <a:ext cx="4005263" cy="5487988"/>
          </a:xfrm>
        </p:spPr>
        <p:txBody>
          <a:bodyPr/>
          <a:lstStyle/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Gal. 5:4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Gal. 5:19-21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Rom. 8:13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 b="1" u="sng">
                <a:solidFill>
                  <a:srgbClr val="FFFFCC"/>
                </a:solidFill>
                <a:cs typeface="Arial" panose="020B0604020202020204" pitchFamily="34" charset="0"/>
              </a:rPr>
              <a:t>1 Cor. 8:11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1 Cor. 9:24-27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1 Cor. 11:28-30, 32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1 Cor. 15:2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8677" name="Content Placeholder 2"/>
          <p:cNvSpPr txBox="1">
            <a:spLocks/>
          </p:cNvSpPr>
          <p:nvPr/>
        </p:nvSpPr>
        <p:spPr bwMode="auto">
          <a:xfrm>
            <a:off x="6089650" y="1111250"/>
            <a:ext cx="2913063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2 Cor. 13:5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Philip. 2:12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Col. 1:23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1 Tim. 5:15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2 Tim. 2:12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2 Tim. 4:10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None/>
            </a:pPr>
            <a:endParaRPr lang="en-US" altLang="en-US" sz="28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00FFFF"/>
                </a:solidFill>
              </a:rPr>
              <a:t>Soteriology Overview</a:t>
            </a: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1333500" y="1600200"/>
            <a:ext cx="6591300" cy="45259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Election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Atonement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Salvation words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one condition of salvation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of salvation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Eternal security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Faulty views of salvation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forum.remonstranten-berlin.de/uploads/2010/02/aminius_achterk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5513" y="1282700"/>
            <a:ext cx="2212975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65113"/>
            <a:ext cx="8229600" cy="8461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5. Passages From Paul</a:t>
            </a:r>
          </a:p>
        </p:txBody>
      </p:sp>
      <p:sp>
        <p:nvSpPr>
          <p:cNvPr id="32772" name="Content Placeholder 2"/>
          <p:cNvSpPr>
            <a:spLocks noGrp="1"/>
          </p:cNvSpPr>
          <p:nvPr>
            <p:ph idx="1"/>
          </p:nvPr>
        </p:nvSpPr>
        <p:spPr>
          <a:xfrm>
            <a:off x="123825" y="1111250"/>
            <a:ext cx="4005263" cy="5487988"/>
          </a:xfrm>
        </p:spPr>
        <p:txBody>
          <a:bodyPr/>
          <a:lstStyle/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 dirty="0">
                <a:solidFill>
                  <a:schemeClr val="bg1"/>
                </a:solidFill>
              </a:rPr>
              <a:t>Gal. 5:4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 dirty="0">
                <a:solidFill>
                  <a:schemeClr val="bg1"/>
                </a:solidFill>
              </a:rPr>
              <a:t>Gal. 5:19-21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 dirty="0">
                <a:solidFill>
                  <a:schemeClr val="bg1"/>
                </a:solidFill>
              </a:rPr>
              <a:t>Rom. 8:13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 dirty="0">
                <a:solidFill>
                  <a:schemeClr val="bg1"/>
                </a:solidFill>
              </a:rPr>
              <a:t>1 Cor. 8:11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 b="1" u="sng" dirty="0">
                <a:solidFill>
                  <a:srgbClr val="FFFFCC"/>
                </a:solidFill>
                <a:cs typeface="Arial" panose="020B0604020202020204" pitchFamily="34" charset="0"/>
              </a:rPr>
              <a:t>1 Cor. 9:24-27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 dirty="0">
                <a:solidFill>
                  <a:schemeClr val="bg1"/>
                </a:solidFill>
              </a:rPr>
              <a:t>1 Cor. 11:28-30, 32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 dirty="0">
                <a:solidFill>
                  <a:schemeClr val="bg1"/>
                </a:solidFill>
              </a:rPr>
              <a:t>1 Cor. 15:2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32773" name="Content Placeholder 2"/>
          <p:cNvSpPr txBox="1">
            <a:spLocks/>
          </p:cNvSpPr>
          <p:nvPr/>
        </p:nvSpPr>
        <p:spPr bwMode="auto">
          <a:xfrm>
            <a:off x="6089650" y="1111250"/>
            <a:ext cx="2913063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2 Cor. 13:5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Philip. 2:12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Col. 1:23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1 Tim. 5:15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2 Tim. 2:12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2 Tim. 4:10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None/>
            </a:pPr>
            <a:endParaRPr lang="en-US" altLang="en-US" sz="28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http://forum.remonstranten-berlin.de/uploads/2010/02/aminius_achterk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5513" y="1282700"/>
            <a:ext cx="2212975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65113"/>
            <a:ext cx="8229600" cy="8461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5. Passages From Paul</a:t>
            </a:r>
          </a:p>
        </p:txBody>
      </p:sp>
      <p:sp>
        <p:nvSpPr>
          <p:cNvPr id="46084" name="Content Placeholder 2"/>
          <p:cNvSpPr>
            <a:spLocks noGrp="1"/>
          </p:cNvSpPr>
          <p:nvPr>
            <p:ph idx="1"/>
          </p:nvPr>
        </p:nvSpPr>
        <p:spPr>
          <a:xfrm>
            <a:off x="123825" y="1111250"/>
            <a:ext cx="4005263" cy="5487988"/>
          </a:xfrm>
        </p:spPr>
        <p:txBody>
          <a:bodyPr/>
          <a:lstStyle/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 dirty="0">
                <a:solidFill>
                  <a:schemeClr val="bg1"/>
                </a:solidFill>
              </a:rPr>
              <a:t>Gal. 5:4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 dirty="0">
                <a:solidFill>
                  <a:schemeClr val="bg1"/>
                </a:solidFill>
              </a:rPr>
              <a:t>Gal. 5:19-21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 dirty="0">
                <a:solidFill>
                  <a:schemeClr val="bg1"/>
                </a:solidFill>
              </a:rPr>
              <a:t>Rom. 8:13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 dirty="0">
                <a:solidFill>
                  <a:schemeClr val="bg1"/>
                </a:solidFill>
              </a:rPr>
              <a:t>1 Cor. 8:11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 dirty="0">
                <a:solidFill>
                  <a:schemeClr val="bg1"/>
                </a:solidFill>
              </a:rPr>
              <a:t>1 Cor. 9:24-27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 b="1" u="sng" dirty="0">
                <a:solidFill>
                  <a:srgbClr val="FFFFCC"/>
                </a:solidFill>
                <a:cs typeface="Arial" panose="020B0604020202020204" pitchFamily="34" charset="0"/>
              </a:rPr>
              <a:t>1 Cor. 11:28-30, 32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 dirty="0">
                <a:solidFill>
                  <a:schemeClr val="bg1"/>
                </a:solidFill>
              </a:rPr>
              <a:t>1 Cor. 15:2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46085" name="Content Placeholder 2"/>
          <p:cNvSpPr txBox="1">
            <a:spLocks/>
          </p:cNvSpPr>
          <p:nvPr/>
        </p:nvSpPr>
        <p:spPr bwMode="auto">
          <a:xfrm>
            <a:off x="6089650" y="1111250"/>
            <a:ext cx="2913063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2 Cor. 13:5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Philip. 2:12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Col. 1:23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1 Tim. 5:15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2 Tim. 2:12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2 Tim. 4:10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None/>
            </a:pPr>
            <a:endParaRPr lang="en-US" altLang="en-US" sz="28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6394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forum.remonstranten-berlin.de/uploads/2010/02/aminius_achterk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5513" y="1282700"/>
            <a:ext cx="2212975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65113"/>
            <a:ext cx="8229600" cy="8461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5. Passages From Paul</a:t>
            </a:r>
          </a:p>
        </p:txBody>
      </p:sp>
      <p:sp>
        <p:nvSpPr>
          <p:cNvPr id="38916" name="Content Placeholder 2"/>
          <p:cNvSpPr>
            <a:spLocks noGrp="1"/>
          </p:cNvSpPr>
          <p:nvPr>
            <p:ph idx="1"/>
          </p:nvPr>
        </p:nvSpPr>
        <p:spPr>
          <a:xfrm>
            <a:off x="123825" y="1111250"/>
            <a:ext cx="4005263" cy="5487988"/>
          </a:xfrm>
        </p:spPr>
        <p:txBody>
          <a:bodyPr/>
          <a:lstStyle/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 dirty="0">
                <a:solidFill>
                  <a:schemeClr val="bg1"/>
                </a:solidFill>
              </a:rPr>
              <a:t>Gal. 5:4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 dirty="0">
                <a:solidFill>
                  <a:schemeClr val="bg1"/>
                </a:solidFill>
              </a:rPr>
              <a:t>Gal. 5:19-21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 dirty="0">
                <a:solidFill>
                  <a:schemeClr val="bg1"/>
                </a:solidFill>
              </a:rPr>
              <a:t>Rom. 8:13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 dirty="0">
                <a:solidFill>
                  <a:schemeClr val="bg1"/>
                </a:solidFill>
              </a:rPr>
              <a:t>1 Cor. 8:11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 dirty="0">
                <a:solidFill>
                  <a:schemeClr val="bg1"/>
                </a:solidFill>
              </a:rPr>
              <a:t>1 Cor. 9:24-27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 dirty="0">
                <a:solidFill>
                  <a:schemeClr val="bg1"/>
                </a:solidFill>
              </a:rPr>
              <a:t>1 Cor. 11:28-30, 32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 b="1" u="sng" dirty="0">
                <a:solidFill>
                  <a:srgbClr val="FFFFCC"/>
                </a:solidFill>
                <a:cs typeface="Arial" panose="020B0604020202020204" pitchFamily="34" charset="0"/>
              </a:rPr>
              <a:t>1 Cor. 15:2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38917" name="Content Placeholder 2"/>
          <p:cNvSpPr txBox="1">
            <a:spLocks/>
          </p:cNvSpPr>
          <p:nvPr/>
        </p:nvSpPr>
        <p:spPr bwMode="auto">
          <a:xfrm>
            <a:off x="6089650" y="1111250"/>
            <a:ext cx="2913063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2 Cor. 13:5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Philip. 2:12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Col. 1:23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1 Tim. 5:15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2 Tim. 2:12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2 Tim. 4:10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None/>
            </a:pPr>
            <a:endParaRPr lang="en-US" altLang="en-US" sz="28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http://forum.remonstranten-berlin.de/uploads/2010/02/aminius_achterk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5513" y="1282700"/>
            <a:ext cx="2212975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65113"/>
            <a:ext cx="8229600" cy="8461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5. Passages From Paul</a:t>
            </a:r>
          </a:p>
        </p:txBody>
      </p:sp>
      <p:sp>
        <p:nvSpPr>
          <p:cNvPr id="46084" name="Content Placeholder 2"/>
          <p:cNvSpPr>
            <a:spLocks noGrp="1"/>
          </p:cNvSpPr>
          <p:nvPr>
            <p:ph idx="1"/>
          </p:nvPr>
        </p:nvSpPr>
        <p:spPr>
          <a:xfrm>
            <a:off x="123825" y="1111250"/>
            <a:ext cx="4005263" cy="5487988"/>
          </a:xfrm>
        </p:spPr>
        <p:txBody>
          <a:bodyPr/>
          <a:lstStyle/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 dirty="0">
                <a:solidFill>
                  <a:schemeClr val="bg1"/>
                </a:solidFill>
              </a:rPr>
              <a:t>Gal. 5:4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 dirty="0">
                <a:solidFill>
                  <a:schemeClr val="bg1"/>
                </a:solidFill>
              </a:rPr>
              <a:t>Gal. 5:19-21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 dirty="0">
                <a:solidFill>
                  <a:schemeClr val="bg1"/>
                </a:solidFill>
              </a:rPr>
              <a:t>Rom. 8:13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 dirty="0">
                <a:solidFill>
                  <a:schemeClr val="bg1"/>
                </a:solidFill>
              </a:rPr>
              <a:t>1 Cor. 8:11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 dirty="0">
                <a:solidFill>
                  <a:schemeClr val="bg1"/>
                </a:solidFill>
              </a:rPr>
              <a:t>1 Cor. 9:24-27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 dirty="0">
                <a:solidFill>
                  <a:schemeClr val="bg1"/>
                </a:solidFill>
              </a:rPr>
              <a:t>1 Cor. 11:28-30, 32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 dirty="0">
                <a:solidFill>
                  <a:schemeClr val="bg1"/>
                </a:solidFill>
              </a:rPr>
              <a:t>1 Cor. 15:2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46085" name="Content Placeholder 2"/>
          <p:cNvSpPr txBox="1">
            <a:spLocks/>
          </p:cNvSpPr>
          <p:nvPr/>
        </p:nvSpPr>
        <p:spPr bwMode="auto">
          <a:xfrm>
            <a:off x="6089650" y="1111250"/>
            <a:ext cx="2913063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2400"/>
              </a:spcAft>
              <a:buClr>
                <a:srgbClr val="66FFFF"/>
              </a:buClr>
              <a:buFont typeface="+mj-lt"/>
              <a:buAutoNum type="alphaLcPeriod" startAt="8"/>
            </a:pPr>
            <a:r>
              <a:rPr lang="en-US" altLang="en-US" sz="3200" b="1" u="sng" dirty="0">
                <a:solidFill>
                  <a:srgbClr val="FFFFCC"/>
                </a:solidFill>
                <a:latin typeface="+mn-lt"/>
              </a:rPr>
              <a:t>2 Cor. 13:5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Philip. 2:12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Col. 1:23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1 Tim. 5:15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2 Tim. 2:12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2 Tim. 4:10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None/>
            </a:pPr>
            <a:endParaRPr lang="en-US" altLang="en-US" sz="2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3263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http://forum.remonstranten-berlin.de/uploads/2010/02/aminius_achterk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5513" y="1282700"/>
            <a:ext cx="2212975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65113"/>
            <a:ext cx="8229600" cy="8461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5. Passages From Paul</a:t>
            </a:r>
          </a:p>
        </p:txBody>
      </p:sp>
      <p:sp>
        <p:nvSpPr>
          <p:cNvPr id="46084" name="Content Placeholder 2"/>
          <p:cNvSpPr>
            <a:spLocks noGrp="1"/>
          </p:cNvSpPr>
          <p:nvPr>
            <p:ph idx="1"/>
          </p:nvPr>
        </p:nvSpPr>
        <p:spPr>
          <a:xfrm>
            <a:off x="123825" y="1111250"/>
            <a:ext cx="4005263" cy="5487988"/>
          </a:xfrm>
        </p:spPr>
        <p:txBody>
          <a:bodyPr/>
          <a:lstStyle/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Gal. 5:4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Gal. 5:19-21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Rom. 8:13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1 Cor. 8:11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1 Cor. 9:24-27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1 Cor. 11:28-30, 32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1 Cor. 15:2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46085" name="Content Placeholder 2"/>
          <p:cNvSpPr txBox="1">
            <a:spLocks/>
          </p:cNvSpPr>
          <p:nvPr/>
        </p:nvSpPr>
        <p:spPr bwMode="auto">
          <a:xfrm>
            <a:off x="6089650" y="1111250"/>
            <a:ext cx="2913063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2 Cor. 13:5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+mj-lt"/>
              <a:buAutoNum type="alphaLcPeriod" startAt="8"/>
            </a:pPr>
            <a:r>
              <a:rPr lang="en-US" altLang="en-US" sz="3200" b="1" u="sng" dirty="0">
                <a:solidFill>
                  <a:srgbClr val="FFFFCC"/>
                </a:solidFill>
                <a:latin typeface="+mn-lt"/>
              </a:rPr>
              <a:t>Philip. 2:12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Col. 1:23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1 Tim. 5:15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2 Tim. 2:12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2 Tim. 4:10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None/>
            </a:pPr>
            <a:endParaRPr lang="en-US" altLang="en-US" sz="2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811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213" y="163513"/>
            <a:ext cx="8791575" cy="6530975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2"/>
          <p:cNvSpPr txBox="1">
            <a:spLocks/>
          </p:cNvSpPr>
          <p:nvPr/>
        </p:nvSpPr>
        <p:spPr bwMode="auto">
          <a:xfrm>
            <a:off x="1276350" y="152400"/>
            <a:ext cx="6591300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noProof="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</a:t>
            </a: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ians  2:12 (NASB)</a:t>
            </a:r>
          </a:p>
        </p:txBody>
      </p:sp>
      <p:sp>
        <p:nvSpPr>
          <p:cNvPr id="13" name="Rectangle 3"/>
          <p:cNvSpPr txBox="1">
            <a:spLocks/>
          </p:cNvSpPr>
          <p:nvPr/>
        </p:nvSpPr>
        <p:spPr bwMode="auto">
          <a:xfrm>
            <a:off x="228600" y="990600"/>
            <a:ext cx="8739188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lvl="0" indent="0" algn="just">
              <a:spcBef>
                <a:spcPct val="0"/>
              </a:spcBef>
              <a:buClrTx/>
              <a:buSzTx/>
              <a:buNone/>
            </a:pPr>
            <a:r>
              <a:rPr lang="en-US" altLang="en-US" sz="4000" dirty="0">
                <a:solidFill>
                  <a:srgbClr val="FFFFFF"/>
                </a:solidFill>
                <a:effectLst/>
                <a:cs typeface="Arial" panose="020B0604020202020204" pitchFamily="34" charset="0"/>
              </a:rPr>
              <a:t>“</a:t>
            </a:r>
            <a:r>
              <a:rPr lang="en-US" sz="4000" dirty="0">
                <a:solidFill>
                  <a:schemeClr val="bg1"/>
                </a:solidFill>
              </a:rPr>
              <a:t>So then, my beloved, just as you have always obeyed, not as in my presence only, but now much more in my absence, </a:t>
            </a:r>
            <a:r>
              <a:rPr lang="en-US" sz="4000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out your salvation with fear and trembling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  <a:r>
              <a:rPr lang="en-US" altLang="en-US" sz="4000" dirty="0">
                <a:solidFill>
                  <a:srgbClr val="FFFFFF"/>
                </a:solidFill>
                <a:effectLst/>
                <a:cs typeface="Arial" panose="020B060402020202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46971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>
          <a:xfrm>
            <a:off x="685800" y="228600"/>
            <a:ext cx="7772400" cy="11430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altLang="en-US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Tenses of Salvation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228600" y="1874838"/>
          <a:ext cx="8686800" cy="2880037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573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0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188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alibri" pitchFamily="34" charset="0"/>
                          <a:cs typeface="Calibri" pitchFamily="34" charset="0"/>
                        </a:rPr>
                        <a:t>Phase</a:t>
                      </a:r>
                      <a:endParaRPr lang="en-US" sz="2600" b="1" dirty="0">
                        <a:solidFill>
                          <a:srgbClr val="FFFF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alibri" pitchFamily="34" charset="0"/>
                          <a:cs typeface="Calibri" pitchFamily="34" charset="0"/>
                        </a:rPr>
                        <a:t>Justification</a:t>
                      </a:r>
                      <a:endParaRPr lang="en-US" sz="2600" b="1" dirty="0">
                        <a:solidFill>
                          <a:srgbClr val="FFFF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u="none" dirty="0">
                          <a:latin typeface="Calibri" pitchFamily="34" charset="0"/>
                          <a:cs typeface="Calibri" pitchFamily="34" charset="0"/>
                        </a:rPr>
                        <a:t>Sanctification</a:t>
                      </a:r>
                      <a:endParaRPr lang="en-US" sz="2600" b="1" u="none" dirty="0">
                        <a:solidFill>
                          <a:srgbClr val="FFFF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alibri" pitchFamily="34" charset="0"/>
                          <a:cs typeface="Calibri" pitchFamily="34" charset="0"/>
                        </a:rPr>
                        <a:t>Glorification</a:t>
                      </a:r>
                      <a:endParaRPr lang="en-US" sz="2600" b="1" dirty="0">
                        <a:solidFill>
                          <a:srgbClr val="FFFF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2" marB="4571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009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alibri" pitchFamily="34" charset="0"/>
                          <a:cs typeface="Calibri" pitchFamily="34" charset="0"/>
                        </a:rPr>
                        <a:t>Tense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Past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u="none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Present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Future</a:t>
                      </a:r>
                    </a:p>
                  </a:txBody>
                  <a:tcPr marT="45712" marB="4571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6769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alibri" pitchFamily="34" charset="0"/>
                          <a:cs typeface="Calibri" pitchFamily="34" charset="0"/>
                        </a:rPr>
                        <a:t>Saved from sin’s: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Penalty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u="none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Power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Presence</a:t>
                      </a:r>
                    </a:p>
                  </a:txBody>
                  <a:tcPr marT="45712" marB="4571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6595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alibri" pitchFamily="34" charset="0"/>
                          <a:cs typeface="Calibri" pitchFamily="34" charset="0"/>
                        </a:rPr>
                        <a:t>Scripture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Eph 2:8-9; Titus 3:5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u="none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Philip 2:12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Rom 5:10</a:t>
                      </a:r>
                    </a:p>
                  </a:txBody>
                  <a:tcPr marT="45712" marB="4571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532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>
          <a:xfrm>
            <a:off x="685800" y="228600"/>
            <a:ext cx="7772400" cy="11430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altLang="en-US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Tenses of Salvation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228600" y="1874838"/>
          <a:ext cx="8686800" cy="2880037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573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0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188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alibri" pitchFamily="34" charset="0"/>
                          <a:cs typeface="Calibri" pitchFamily="34" charset="0"/>
                        </a:rPr>
                        <a:t>Phase</a:t>
                      </a:r>
                      <a:endParaRPr lang="en-US" sz="2600" b="1" dirty="0">
                        <a:solidFill>
                          <a:srgbClr val="FFFF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u="sng" dirty="0">
                          <a:latin typeface="Calibri" pitchFamily="34" charset="0"/>
                          <a:cs typeface="Calibri" pitchFamily="34" charset="0"/>
                        </a:rPr>
                        <a:t>Justification</a:t>
                      </a:r>
                      <a:endParaRPr lang="en-US" sz="2600" b="1" u="sng" dirty="0">
                        <a:solidFill>
                          <a:srgbClr val="FFFF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2" marB="45712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u="none" dirty="0">
                          <a:latin typeface="Calibri" pitchFamily="34" charset="0"/>
                          <a:cs typeface="Calibri" pitchFamily="34" charset="0"/>
                        </a:rPr>
                        <a:t>Sanctification</a:t>
                      </a:r>
                      <a:endParaRPr lang="en-US" sz="2600" b="1" u="none" dirty="0">
                        <a:solidFill>
                          <a:srgbClr val="FFFF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alibri" pitchFamily="34" charset="0"/>
                          <a:cs typeface="Calibri" pitchFamily="34" charset="0"/>
                        </a:rPr>
                        <a:t>Glorification</a:t>
                      </a:r>
                      <a:endParaRPr lang="en-US" sz="2600" b="1" dirty="0">
                        <a:solidFill>
                          <a:srgbClr val="FFFF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2" marB="4571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009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alibri" pitchFamily="34" charset="0"/>
                          <a:cs typeface="Calibri" pitchFamily="34" charset="0"/>
                        </a:rPr>
                        <a:t>Tense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u="sng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Past</a:t>
                      </a:r>
                    </a:p>
                  </a:txBody>
                  <a:tcPr marT="45712" marB="45712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u="none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Present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Future</a:t>
                      </a:r>
                    </a:p>
                  </a:txBody>
                  <a:tcPr marT="45712" marB="4571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6769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alibri" pitchFamily="34" charset="0"/>
                          <a:cs typeface="Calibri" pitchFamily="34" charset="0"/>
                        </a:rPr>
                        <a:t>Saved from sin’s: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u="sng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Penalty</a:t>
                      </a:r>
                    </a:p>
                  </a:txBody>
                  <a:tcPr marT="45712" marB="45712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u="none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Power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Presence</a:t>
                      </a:r>
                    </a:p>
                  </a:txBody>
                  <a:tcPr marT="45712" marB="4571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6595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alibri" pitchFamily="34" charset="0"/>
                          <a:cs typeface="Calibri" pitchFamily="34" charset="0"/>
                        </a:rPr>
                        <a:t>Scripture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u="sng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Eph 2:8-9; Titus 3:5</a:t>
                      </a:r>
                    </a:p>
                  </a:txBody>
                  <a:tcPr marT="45712" marB="45712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u="none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Philip 2:12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Rom 5:10</a:t>
                      </a:r>
                    </a:p>
                  </a:txBody>
                  <a:tcPr marT="45712" marB="4571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6717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>
          <a:xfrm>
            <a:off x="685800" y="228600"/>
            <a:ext cx="7772400" cy="11430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altLang="en-US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Tenses of Salvation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228600" y="1874838"/>
          <a:ext cx="8686800" cy="2880037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573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0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188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alibri" pitchFamily="34" charset="0"/>
                          <a:cs typeface="Calibri" pitchFamily="34" charset="0"/>
                        </a:rPr>
                        <a:t>Phase</a:t>
                      </a:r>
                      <a:endParaRPr lang="en-US" sz="2600" b="1" dirty="0">
                        <a:solidFill>
                          <a:srgbClr val="FFFF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alibri" pitchFamily="34" charset="0"/>
                          <a:cs typeface="Calibri" pitchFamily="34" charset="0"/>
                        </a:rPr>
                        <a:t>Justification</a:t>
                      </a:r>
                      <a:endParaRPr lang="en-US" sz="2600" b="1" dirty="0">
                        <a:solidFill>
                          <a:srgbClr val="FFFF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u="sng" dirty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Sanctification</a:t>
                      </a:r>
                    </a:p>
                  </a:txBody>
                  <a:tcPr marT="45712" marB="45712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alibri" pitchFamily="34" charset="0"/>
                          <a:cs typeface="Calibri" pitchFamily="34" charset="0"/>
                        </a:rPr>
                        <a:t>Glorification</a:t>
                      </a:r>
                      <a:endParaRPr lang="en-US" sz="2600" b="1" dirty="0">
                        <a:solidFill>
                          <a:srgbClr val="FFFF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2" marB="4571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009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alibri" pitchFamily="34" charset="0"/>
                          <a:cs typeface="Calibri" pitchFamily="34" charset="0"/>
                        </a:rPr>
                        <a:t>Tense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Past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u="sng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Present</a:t>
                      </a:r>
                    </a:p>
                  </a:txBody>
                  <a:tcPr marT="45712" marB="45712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Future</a:t>
                      </a:r>
                    </a:p>
                  </a:txBody>
                  <a:tcPr marT="45712" marB="4571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6769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alibri" pitchFamily="34" charset="0"/>
                          <a:cs typeface="Calibri" pitchFamily="34" charset="0"/>
                        </a:rPr>
                        <a:t>Saved from sin’s: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Penalty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u="sng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Power</a:t>
                      </a:r>
                    </a:p>
                  </a:txBody>
                  <a:tcPr marT="45712" marB="45712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Presence</a:t>
                      </a:r>
                    </a:p>
                  </a:txBody>
                  <a:tcPr marT="45712" marB="4571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6595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alibri" pitchFamily="34" charset="0"/>
                          <a:cs typeface="Calibri" pitchFamily="34" charset="0"/>
                        </a:rPr>
                        <a:t>Scripture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Eph 2:8-9; Titus 3:5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u="sng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Philip 2:12</a:t>
                      </a:r>
                    </a:p>
                  </a:txBody>
                  <a:tcPr marT="45712" marB="45712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Rom 5:10</a:t>
                      </a:r>
                    </a:p>
                  </a:txBody>
                  <a:tcPr marT="45712" marB="4571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3123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2:12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</a:pPr>
            <a:r>
              <a:rPr lang="en-US" sz="3600" dirty="0">
                <a:solidFill>
                  <a:schemeClr val="bg1"/>
                </a:solidFill>
              </a:rPr>
              <a:t>Middle tense of salvation</a:t>
            </a:r>
          </a:p>
          <a:p>
            <a:pPr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</a:pPr>
            <a:r>
              <a:rPr lang="en-US" sz="3600" dirty="0">
                <a:solidFill>
                  <a:schemeClr val="bg1"/>
                </a:solidFill>
              </a:rPr>
              <a:t>Immediate context – Philippians 2:14-16</a:t>
            </a:r>
          </a:p>
          <a:p>
            <a:pPr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</a:pPr>
            <a:r>
              <a:rPr lang="en-US" sz="3600" dirty="0">
                <a:solidFill>
                  <a:schemeClr val="bg1"/>
                </a:solidFill>
              </a:rPr>
              <a:t>Overall context – Philippians 4:2-3</a:t>
            </a:r>
          </a:p>
        </p:txBody>
      </p:sp>
    </p:spTree>
    <p:extLst>
      <p:ext uri="{BB962C8B-B14F-4D97-AF65-F5344CB8AC3E}">
        <p14:creationId xmlns:p14="http://schemas.microsoft.com/office/powerpoint/2010/main" val="1771116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00FFFF"/>
                </a:solidFill>
              </a:rPr>
              <a:t>Soteriology Overview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81000" y="2857500"/>
            <a:ext cx="8382000" cy="1028700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9" rIns="92075" bIns="46039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857229" indent="-857229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3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VII. Eternal Security </a:t>
            </a:r>
          </a:p>
        </p:txBody>
      </p:sp>
      <p:sp>
        <p:nvSpPr>
          <p:cNvPr id="6" name="Rectangle 5"/>
          <p:cNvSpPr/>
          <p:nvPr/>
        </p:nvSpPr>
        <p:spPr>
          <a:xfrm>
            <a:off x="2971800" y="1828800"/>
            <a:ext cx="3200400" cy="10461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4400" b="1" kern="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This Session</a:t>
            </a:r>
            <a:br>
              <a:rPr lang="en-US" altLang="en-US" sz="4400" b="1" kern="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</a:br>
            <a:endParaRPr lang="en-US" kern="0" dirty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pic>
        <p:nvPicPr>
          <p:cNvPr id="7" name="Content Placeholder 6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>
            <a:extLst/>
          </a:blip>
          <a:srcRect/>
          <a:stretch>
            <a:fillRect/>
          </a:stretch>
        </p:blipFill>
        <p:spPr>
          <a:xfrm flipH="1">
            <a:off x="3668195" y="4054477"/>
            <a:ext cx="1807617" cy="2498725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http://forum.remonstranten-berlin.de/uploads/2010/02/aminius_achterk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5513" y="1282700"/>
            <a:ext cx="2212975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65113"/>
            <a:ext cx="8229600" cy="8461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5. Passages From Paul</a:t>
            </a:r>
          </a:p>
        </p:txBody>
      </p:sp>
      <p:sp>
        <p:nvSpPr>
          <p:cNvPr id="46084" name="Content Placeholder 2"/>
          <p:cNvSpPr>
            <a:spLocks noGrp="1"/>
          </p:cNvSpPr>
          <p:nvPr>
            <p:ph idx="1"/>
          </p:nvPr>
        </p:nvSpPr>
        <p:spPr>
          <a:xfrm>
            <a:off x="123825" y="1111250"/>
            <a:ext cx="4005263" cy="5487988"/>
          </a:xfrm>
        </p:spPr>
        <p:txBody>
          <a:bodyPr/>
          <a:lstStyle/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Gal. 5:4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Gal. 5:19-21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Rom. 8:13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1 Cor. 8:11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1 Cor. 9:24-27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1 Cor. 11:28-30, 32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1 Cor. 15:2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46085" name="Content Placeholder 2"/>
          <p:cNvSpPr txBox="1">
            <a:spLocks/>
          </p:cNvSpPr>
          <p:nvPr/>
        </p:nvSpPr>
        <p:spPr bwMode="auto">
          <a:xfrm>
            <a:off x="6089650" y="1111250"/>
            <a:ext cx="2913063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2 Cor. 13:5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Philip. 2:12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+mj-lt"/>
              <a:buAutoNum type="alphaLcPeriod" startAt="8"/>
            </a:pPr>
            <a:r>
              <a:rPr lang="en-US" altLang="en-US" sz="3200" b="1" u="sng" dirty="0">
                <a:solidFill>
                  <a:srgbClr val="FFFFCC"/>
                </a:solidFill>
                <a:latin typeface="+mn-lt"/>
              </a:rPr>
              <a:t>Col. 1:23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1 Tim. 5:15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2 Tim. 2:12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2 Tim. 4:10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None/>
            </a:pPr>
            <a:endParaRPr lang="en-US" altLang="en-US" sz="2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5986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213" y="163513"/>
            <a:ext cx="8791575" cy="6530975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2"/>
          <p:cNvSpPr txBox="1">
            <a:spLocks/>
          </p:cNvSpPr>
          <p:nvPr/>
        </p:nvSpPr>
        <p:spPr bwMode="auto">
          <a:xfrm>
            <a:off x="1276350" y="152400"/>
            <a:ext cx="6591300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 err="1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</a:t>
            </a:r>
            <a:r>
              <a:rPr kumimoji="0" lang="en-US" alt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ians</a:t>
            </a: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  1:23 (NASB)</a:t>
            </a:r>
          </a:p>
        </p:txBody>
      </p:sp>
      <p:sp>
        <p:nvSpPr>
          <p:cNvPr id="13" name="Rectangle 3"/>
          <p:cNvSpPr txBox="1">
            <a:spLocks/>
          </p:cNvSpPr>
          <p:nvPr/>
        </p:nvSpPr>
        <p:spPr bwMode="auto">
          <a:xfrm>
            <a:off x="228600" y="990600"/>
            <a:ext cx="8739188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lvl="0" indent="0" algn="just">
              <a:spcBef>
                <a:spcPct val="0"/>
              </a:spcBef>
              <a:buClrTx/>
              <a:buSzTx/>
              <a:buNone/>
            </a:pPr>
            <a:r>
              <a:rPr lang="en-US" altLang="en-US" sz="4000" dirty="0">
                <a:solidFill>
                  <a:srgbClr val="FFFFFF"/>
                </a:solidFill>
                <a:effectLst/>
                <a:cs typeface="Arial" panose="020B0604020202020204" pitchFamily="34" charset="0"/>
              </a:rPr>
              <a:t>“</a:t>
            </a:r>
            <a:r>
              <a:rPr lang="en-US" sz="4000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indeed you continue in the faith firmly established and steadfast</a:t>
            </a:r>
            <a:r>
              <a:rPr lang="en-US" sz="4000" dirty="0">
                <a:solidFill>
                  <a:schemeClr val="bg1"/>
                </a:solidFill>
              </a:rPr>
              <a:t>, and not moved away from the hope of the gospel that you have heard, which was proclaimed in all creation under heaven, and of which I, Paul, was made a minister.</a:t>
            </a:r>
            <a:r>
              <a:rPr lang="en-US" altLang="en-US" sz="4000" dirty="0">
                <a:solidFill>
                  <a:srgbClr val="FFFFFF"/>
                </a:solidFill>
                <a:effectLst/>
                <a:cs typeface="Arial" panose="020B060402020202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89954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6323"/>
          </a:xfrm>
        </p:spPr>
        <p:txBody>
          <a:bodyPr/>
          <a:lstStyle/>
          <a:p>
            <a: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Colossians 1:23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56854"/>
            <a:ext cx="8686800" cy="510254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Believing audience – Col. 1:2, 4, 5, 6, 14, 15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Paul desires their continued maturity so that  they will have a favorable ruling at the future judgment seat of rewards – Col. 122, 28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For this to occur they must continue on in the faith despite the inroads of false doctrine – Col. 2:8, 16-23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First class condition “if” (23) assumes that they will persevere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Their ultimate salvation is not in doubt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Ongoing growth would require perseverance in the faith</a:t>
            </a:r>
          </a:p>
        </p:txBody>
      </p:sp>
    </p:spTree>
    <p:extLst>
      <p:ext uri="{BB962C8B-B14F-4D97-AF65-F5344CB8AC3E}">
        <p14:creationId xmlns:p14="http://schemas.microsoft.com/office/powerpoint/2010/main" val="35482778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http://forum.remonstranten-berlin.de/uploads/2010/02/aminius_achterk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5513" y="1282700"/>
            <a:ext cx="2212975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65113"/>
            <a:ext cx="8229600" cy="8461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5. Passages From Paul</a:t>
            </a:r>
          </a:p>
        </p:txBody>
      </p:sp>
      <p:sp>
        <p:nvSpPr>
          <p:cNvPr id="46084" name="Content Placeholder 2"/>
          <p:cNvSpPr>
            <a:spLocks noGrp="1"/>
          </p:cNvSpPr>
          <p:nvPr>
            <p:ph idx="1"/>
          </p:nvPr>
        </p:nvSpPr>
        <p:spPr>
          <a:xfrm>
            <a:off x="123825" y="1111250"/>
            <a:ext cx="4005263" cy="5487988"/>
          </a:xfrm>
        </p:spPr>
        <p:txBody>
          <a:bodyPr/>
          <a:lstStyle/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Gal. 5:4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Gal. 5:19-21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Rom. 8:13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1 Cor. 8:11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1 Cor. 9:24-27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1 Cor. 11:28-30, 32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1 Cor. 15:2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46085" name="Content Placeholder 2"/>
          <p:cNvSpPr txBox="1">
            <a:spLocks/>
          </p:cNvSpPr>
          <p:nvPr/>
        </p:nvSpPr>
        <p:spPr bwMode="auto">
          <a:xfrm>
            <a:off x="6089650" y="1111250"/>
            <a:ext cx="2913063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2 Cor. 13:5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Philip. 2:12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Col. 1:23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+mj-lt"/>
              <a:buAutoNum type="alphaLcPeriod" startAt="8"/>
            </a:pPr>
            <a:r>
              <a:rPr lang="en-US" altLang="en-US" sz="3200" b="1" u="sng" dirty="0">
                <a:solidFill>
                  <a:srgbClr val="FFFFCC"/>
                </a:solidFill>
                <a:latin typeface="+mn-lt"/>
              </a:rPr>
              <a:t>1 Tim. 5:15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2 Tim. 2:12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2 Tim. 4:10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None/>
            </a:pPr>
            <a:endParaRPr lang="en-US" altLang="en-US" sz="2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7327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213" y="163513"/>
            <a:ext cx="8791575" cy="6530975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3"/>
          <p:cNvSpPr txBox="1">
            <a:spLocks/>
          </p:cNvSpPr>
          <p:nvPr/>
        </p:nvSpPr>
        <p:spPr bwMode="auto">
          <a:xfrm>
            <a:off x="1005133" y="161036"/>
            <a:ext cx="7133734" cy="230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200"/>
              </a:spcAft>
              <a:buClrTx/>
              <a:buSzTx/>
              <a:buNone/>
              <a:defRPr/>
            </a:pPr>
            <a:r>
              <a:rPr lang="en-US" altLang="en-US" sz="44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1 Timothy 5:15 (NASB)</a:t>
            </a:r>
          </a:p>
          <a:p>
            <a:pPr marL="0" indent="0" algn="just">
              <a:spcBef>
                <a:spcPts val="0"/>
              </a:spcBef>
              <a:buClrTx/>
              <a:buSzTx/>
              <a:buNone/>
              <a:defRPr/>
            </a:pPr>
            <a:r>
              <a:rPr lang="en-US" altLang="en-US" sz="4400" dirty="0">
                <a:solidFill>
                  <a:schemeClr val="bg1"/>
                </a:solidFill>
              </a:rPr>
              <a:t>“</a:t>
            </a:r>
            <a:r>
              <a:rPr lang="en-US" sz="4400" dirty="0">
                <a:solidFill>
                  <a:schemeClr val="bg1"/>
                </a:solidFill>
              </a:rPr>
              <a:t>for some have already turned aside to follow Satan.</a:t>
            </a:r>
            <a:r>
              <a:rPr lang="en-US" altLang="en-US" sz="4400" dirty="0">
                <a:solidFill>
                  <a:schemeClr val="bg1"/>
                </a:solidFill>
              </a:rPr>
              <a:t>”</a:t>
            </a:r>
          </a:p>
        </p:txBody>
      </p:sp>
      <p:pic>
        <p:nvPicPr>
          <p:cNvPr id="1026" name="Picture 2" descr="Image result for Angel of light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5760" y="2514600"/>
            <a:ext cx="1432480" cy="1828800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12553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616"/>
          </a:xfrm>
        </p:spPr>
        <p:txBody>
          <a:bodyPr/>
          <a:lstStyle/>
          <a:p>
            <a: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 Timothy 5:15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27" y="1156854"/>
            <a:ext cx="8876146" cy="45259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Believing, younger church widows (1 Tim. 5:11-15)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Connection between Satan &amp; his world system 	 (John 12:31; Eph. 2:2)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World referred to as Satan (1 Cor. 5:5; 1 Tim. 1:20; 5:15)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Warning against worldliness rather than loss of salvation (Heb. 11:25; 1 John 2:15-17; Jas. 4:4)</a:t>
            </a:r>
          </a:p>
        </p:txBody>
      </p:sp>
    </p:spTree>
    <p:extLst>
      <p:ext uri="{BB962C8B-B14F-4D97-AF65-F5344CB8AC3E}">
        <p14:creationId xmlns:p14="http://schemas.microsoft.com/office/powerpoint/2010/main" val="37681873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http://forum.remonstranten-berlin.de/uploads/2010/02/aminius_achterk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5513" y="1282700"/>
            <a:ext cx="2212975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65113"/>
            <a:ext cx="8229600" cy="8461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5. Passages From Paul</a:t>
            </a:r>
          </a:p>
        </p:txBody>
      </p:sp>
      <p:sp>
        <p:nvSpPr>
          <p:cNvPr id="46084" name="Content Placeholder 2"/>
          <p:cNvSpPr>
            <a:spLocks noGrp="1"/>
          </p:cNvSpPr>
          <p:nvPr>
            <p:ph idx="1"/>
          </p:nvPr>
        </p:nvSpPr>
        <p:spPr>
          <a:xfrm>
            <a:off x="123825" y="1111250"/>
            <a:ext cx="4005263" cy="5487988"/>
          </a:xfrm>
        </p:spPr>
        <p:txBody>
          <a:bodyPr/>
          <a:lstStyle/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Gal. 5:4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Gal. 5:19-21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Rom. 8:13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1 Cor. 8:11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1 Cor. 9:24-27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1 Cor. 11:28-30, 32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1 Cor. 15:2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46085" name="Content Placeholder 2"/>
          <p:cNvSpPr txBox="1">
            <a:spLocks/>
          </p:cNvSpPr>
          <p:nvPr/>
        </p:nvSpPr>
        <p:spPr bwMode="auto">
          <a:xfrm>
            <a:off x="6089650" y="1111250"/>
            <a:ext cx="2913063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2400"/>
              </a:spcAft>
              <a:buClr>
                <a:srgbClr val="66FFFF"/>
              </a:buClr>
              <a:buFont typeface="+mj-lt"/>
              <a:buAutoNum type="alphaLcPeriod" startAt="8"/>
            </a:pP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2 Cor. 13:5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Philip. 2:12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Col. 1:23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1 Tim. 5:15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+mj-lt"/>
              <a:buAutoNum type="alphaLcPeriod" startAt="8"/>
            </a:pPr>
            <a:r>
              <a:rPr lang="en-US" altLang="en-US" sz="3200" b="1" u="sng" dirty="0">
                <a:solidFill>
                  <a:srgbClr val="FFFFCC"/>
                </a:solidFill>
                <a:latin typeface="+mn-lt"/>
              </a:rPr>
              <a:t>2 Tim. 2:12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2 Tim. 4:10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None/>
            </a:pPr>
            <a:endParaRPr lang="en-US" altLang="en-US" sz="2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0280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213" y="163513"/>
            <a:ext cx="8791575" cy="6530975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3"/>
          <p:cNvSpPr txBox="1">
            <a:spLocks/>
          </p:cNvSpPr>
          <p:nvPr/>
        </p:nvSpPr>
        <p:spPr bwMode="auto">
          <a:xfrm>
            <a:off x="228600" y="170463"/>
            <a:ext cx="8739188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ts val="1200"/>
              </a:spcAft>
              <a:buClrTx/>
              <a:buSzTx/>
              <a:buNone/>
            </a:pPr>
            <a:r>
              <a:rPr lang="en-US" altLang="en-US" sz="36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2:11-13 (NASB)</a:t>
            </a:r>
          </a:p>
          <a:p>
            <a:pPr marL="0" indent="0" algn="just">
              <a:spcBef>
                <a:spcPct val="0"/>
              </a:spcBef>
              <a:buClrTx/>
              <a:buSzTx/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cs typeface="Arial" panose="020B0604020202020204" pitchFamily="34" charset="0"/>
              </a:rPr>
              <a:t>“</a:t>
            </a:r>
            <a:r>
              <a:rPr lang="en-US" sz="3600" dirty="0">
                <a:solidFill>
                  <a:schemeClr val="bg1"/>
                </a:solidFill>
                <a:effectLst/>
              </a:rPr>
              <a:t>It is a trustworthy statement: For if we died with Him, we will also live with Him; </a:t>
            </a:r>
            <a:r>
              <a:rPr lang="en-US" sz="3600" baseline="30000" dirty="0">
                <a:solidFill>
                  <a:schemeClr val="bg1"/>
                </a:solidFill>
                <a:effectLst/>
              </a:rPr>
              <a:t>12 </a:t>
            </a:r>
            <a:r>
              <a:rPr lang="en-US" sz="3600" dirty="0">
                <a:solidFill>
                  <a:schemeClr val="bg1"/>
                </a:solidFill>
                <a:effectLst/>
              </a:rPr>
              <a:t>If we endure, we will also reign with Him; </a:t>
            </a:r>
            <a:r>
              <a:rPr lang="en-US" sz="3600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we deny Him, He also will deny us</a:t>
            </a:r>
            <a:r>
              <a:rPr lang="en-US" sz="3600" dirty="0">
                <a:solidFill>
                  <a:schemeClr val="bg1"/>
                </a:solidFill>
                <a:effectLst/>
              </a:rPr>
              <a:t>;</a:t>
            </a:r>
            <a:r>
              <a:rPr lang="en-US" sz="3600" baseline="30000" dirty="0">
                <a:solidFill>
                  <a:schemeClr val="bg1"/>
                </a:solidFill>
                <a:effectLst/>
              </a:rPr>
              <a:t>13 </a:t>
            </a:r>
            <a:r>
              <a:rPr lang="en-US" sz="3600" dirty="0">
                <a:solidFill>
                  <a:schemeClr val="bg1"/>
                </a:solidFill>
                <a:effectLst/>
              </a:rPr>
              <a:t>If we are faithless, He remains faithful, for He cannot deny Himself.</a:t>
            </a:r>
            <a:r>
              <a:rPr lang="en-US" altLang="en-US" sz="3600" dirty="0">
                <a:solidFill>
                  <a:schemeClr val="bg1"/>
                </a:solidFill>
                <a:effectLst/>
                <a:cs typeface="Arial" panose="020B060402020202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16470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7816"/>
            <a:ext cx="7772400" cy="743146"/>
          </a:xfrm>
        </p:spPr>
        <p:txBody>
          <a:bodyPr/>
          <a:lstStyle/>
          <a:p>
            <a:pPr algn="ctr"/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Trustworthy Statement (2:11-13)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549" y="1159496"/>
            <a:ext cx="8898903" cy="394590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defRPr/>
            </a:pPr>
            <a:r>
              <a:rPr lang="en-US" sz="3000" dirty="0">
                <a:solidFill>
                  <a:schemeClr val="bg1"/>
                </a:solidFill>
              </a:rPr>
              <a:t>If we died with Christ, we will live with Christ (11b)</a:t>
            </a:r>
          </a:p>
          <a:p>
            <a:pPr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defRPr/>
            </a:pPr>
            <a:r>
              <a:rPr lang="en-US" sz="3000" dirty="0">
                <a:solidFill>
                  <a:schemeClr val="bg1"/>
                </a:solidFill>
              </a:rPr>
              <a:t>If we endure for Christ, we will reign with Christ (12a)</a:t>
            </a:r>
          </a:p>
          <a:p>
            <a:pPr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defRPr/>
            </a:pPr>
            <a:r>
              <a:rPr lang="en-US" sz="3000" dirty="0">
                <a:solidFill>
                  <a:schemeClr val="bg1"/>
                </a:solidFill>
              </a:rPr>
              <a:t>If we deny Christ, He will deny us (12b)</a:t>
            </a:r>
          </a:p>
          <a:p>
            <a:pPr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defRPr/>
            </a:pPr>
            <a:r>
              <a:rPr lang="en-US" sz="3000" dirty="0">
                <a:solidFill>
                  <a:schemeClr val="bg1"/>
                </a:solidFill>
              </a:rPr>
              <a:t>If we are unfaithful, Christ remains faithful (13)</a:t>
            </a:r>
          </a:p>
        </p:txBody>
      </p:sp>
      <p:pic>
        <p:nvPicPr>
          <p:cNvPr id="39940" name="Picture 2" descr="http://www.jeffrandleman.com/wp-content/uploads/2014/03/2-Timothy-131-760x50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49857" y="4505224"/>
            <a:ext cx="3244286" cy="215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32996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7816"/>
            <a:ext cx="7772400" cy="743146"/>
          </a:xfrm>
        </p:spPr>
        <p:txBody>
          <a:bodyPr/>
          <a:lstStyle/>
          <a:p>
            <a:pPr algn="ctr"/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Trustworthy Statement (2:11-13)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549" y="1159496"/>
            <a:ext cx="8898903" cy="394590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defRPr/>
            </a:pPr>
            <a:r>
              <a:rPr lang="en-US" sz="3000" b="1" u="sng" dirty="0">
                <a:solidFill>
                  <a:srgbClr val="FFFFCC"/>
                </a:solidFill>
              </a:rPr>
              <a:t>If we died with Christ, we will live with Christ (11b)</a:t>
            </a:r>
          </a:p>
          <a:p>
            <a:pPr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defRPr/>
            </a:pPr>
            <a:r>
              <a:rPr lang="en-US" sz="3000" dirty="0">
                <a:solidFill>
                  <a:schemeClr val="bg1"/>
                </a:solidFill>
              </a:rPr>
              <a:t>If we endure for Christ, we will reign with Christ (12a)</a:t>
            </a:r>
          </a:p>
          <a:p>
            <a:pPr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defRPr/>
            </a:pPr>
            <a:r>
              <a:rPr lang="en-US" sz="3000" dirty="0">
                <a:solidFill>
                  <a:schemeClr val="bg1"/>
                </a:solidFill>
              </a:rPr>
              <a:t>If we deny Christ, He will deny us (12b)</a:t>
            </a:r>
          </a:p>
          <a:p>
            <a:pPr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defRPr/>
            </a:pPr>
            <a:r>
              <a:rPr lang="en-US" sz="3000" dirty="0">
                <a:solidFill>
                  <a:schemeClr val="bg1"/>
                </a:solidFill>
              </a:rPr>
              <a:t>If we are unfaithful, Christ remains faithful (13)</a:t>
            </a:r>
          </a:p>
        </p:txBody>
      </p:sp>
      <p:pic>
        <p:nvPicPr>
          <p:cNvPr id="39940" name="Picture 2" descr="http://www.jeffrandleman.com/wp-content/uploads/2014/03/2-Timothy-131-760x50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49857" y="4505224"/>
            <a:ext cx="3244286" cy="215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2870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>
                <a:solidFill>
                  <a:srgbClr val="00FFFF"/>
                </a:solidFill>
                <a:latin typeface="+mn-lt"/>
              </a:rPr>
              <a:t>Definition of Eternal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chemeClr val="bg1"/>
                </a:solidFill>
              </a:rPr>
              <a:t>“Eternal Security means that those who have been </a:t>
            </a:r>
            <a:r>
              <a:rPr lang="en-US" i="1" dirty="0">
                <a:solidFill>
                  <a:schemeClr val="bg1"/>
                </a:solidFill>
              </a:rPr>
              <a:t>genuinely saved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by God’s grace through faith alone in Christ alone </a:t>
            </a:r>
            <a:r>
              <a:rPr lang="en-US" dirty="0">
                <a:solidFill>
                  <a:schemeClr val="bg1"/>
                </a:solidFill>
              </a:rPr>
              <a:t>shall never be in danger of God’s condemnation or loss of salvation but God’s grace and power keep them forever saved and secure.”</a:t>
            </a: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1238250" y="6359525"/>
            <a:ext cx="676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</a:rPr>
              <a:t>Dennis </a:t>
            </a:r>
            <a:r>
              <a:rPr lang="en-US" altLang="en-US" dirty="0" err="1">
                <a:solidFill>
                  <a:schemeClr val="bg1"/>
                </a:solidFill>
                <a:latin typeface="Calibri" panose="020F0502020204030204" pitchFamily="34" charset="0"/>
              </a:rPr>
              <a:t>Rokser</a:t>
            </a:r>
            <a:r>
              <a:rPr lang="en-US" altLang="en-US">
                <a:solidFill>
                  <a:schemeClr val="bg1"/>
                </a:solidFill>
                <a:latin typeface="Calibri" panose="020F0502020204030204" pitchFamily="34" charset="0"/>
              </a:rPr>
              <a:t>, </a:t>
            </a:r>
            <a:r>
              <a:rPr lang="en-US" altLang="en-US" i="1">
                <a:solidFill>
                  <a:schemeClr val="bg1"/>
                </a:solidFill>
                <a:latin typeface="Calibri" panose="020F0502020204030204" pitchFamily="34" charset="0"/>
              </a:rPr>
              <a:t>Shall Never Perish Forever</a:t>
            </a:r>
            <a:r>
              <a:rPr lang="en-US" altLang="en-US">
                <a:solidFill>
                  <a:schemeClr val="bg1"/>
                </a:solidFill>
                <a:latin typeface="Calibri" panose="020F0502020204030204" pitchFamily="34" charset="0"/>
              </a:rPr>
              <a:t>, p. 11</a:t>
            </a:r>
          </a:p>
        </p:txBody>
      </p:sp>
      <p:pic>
        <p:nvPicPr>
          <p:cNvPr id="10245" name="Picture 2" descr="dennis-roks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575" y="142875"/>
            <a:ext cx="1096963" cy="10969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7816"/>
            <a:ext cx="7772400" cy="743146"/>
          </a:xfrm>
        </p:spPr>
        <p:txBody>
          <a:bodyPr/>
          <a:lstStyle/>
          <a:p>
            <a:pPr algn="ctr"/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Trustworthy Statement (2:11-13)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549" y="1159496"/>
            <a:ext cx="8898903" cy="394590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defRPr/>
            </a:pPr>
            <a:r>
              <a:rPr lang="en-US" sz="3000" dirty="0">
                <a:solidFill>
                  <a:schemeClr val="bg1"/>
                </a:solidFill>
              </a:rPr>
              <a:t>If we died with Christ, we will live with Christ (11b)</a:t>
            </a:r>
          </a:p>
          <a:p>
            <a:pPr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defRPr/>
            </a:pPr>
            <a:r>
              <a:rPr lang="en-US" sz="3000" b="1" u="sng" dirty="0">
                <a:solidFill>
                  <a:srgbClr val="FFFFCC"/>
                </a:solidFill>
              </a:rPr>
              <a:t>If we endure for Christ, we will reign with Christ (12a)</a:t>
            </a:r>
          </a:p>
          <a:p>
            <a:pPr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defRPr/>
            </a:pPr>
            <a:r>
              <a:rPr lang="en-US" sz="3000" dirty="0">
                <a:solidFill>
                  <a:schemeClr val="bg1"/>
                </a:solidFill>
              </a:rPr>
              <a:t>If we deny Christ, He will deny us (12b)</a:t>
            </a:r>
          </a:p>
          <a:p>
            <a:pPr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defRPr/>
            </a:pPr>
            <a:r>
              <a:rPr lang="en-US" sz="3000" dirty="0">
                <a:solidFill>
                  <a:schemeClr val="bg1"/>
                </a:solidFill>
              </a:rPr>
              <a:t>If we are unfaithful, Christ remains faithful (13)</a:t>
            </a:r>
          </a:p>
        </p:txBody>
      </p:sp>
      <p:pic>
        <p:nvPicPr>
          <p:cNvPr id="39940" name="Picture 2" descr="http://www.jeffrandleman.com/wp-content/uploads/2014/03/2-Timothy-131-760x50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49857" y="4505224"/>
            <a:ext cx="3244286" cy="215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82411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7816"/>
            <a:ext cx="7772400" cy="743146"/>
          </a:xfrm>
        </p:spPr>
        <p:txBody>
          <a:bodyPr/>
          <a:lstStyle/>
          <a:p>
            <a:pPr algn="ctr"/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Trustworthy Statement (2:11-13)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549" y="1159496"/>
            <a:ext cx="8898903" cy="394590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defRPr/>
            </a:pPr>
            <a:r>
              <a:rPr lang="en-US" sz="3000" dirty="0">
                <a:solidFill>
                  <a:schemeClr val="bg1"/>
                </a:solidFill>
              </a:rPr>
              <a:t>If we died with Christ, we will live with Christ (11b)</a:t>
            </a:r>
          </a:p>
          <a:p>
            <a:pPr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defRPr/>
            </a:pPr>
            <a:r>
              <a:rPr lang="en-US" sz="3000" dirty="0">
                <a:solidFill>
                  <a:schemeClr val="bg1"/>
                </a:solidFill>
              </a:rPr>
              <a:t>If we endure for Christ, we will reign with Christ (12a)</a:t>
            </a:r>
          </a:p>
          <a:p>
            <a:pPr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defRPr/>
            </a:pPr>
            <a:r>
              <a:rPr lang="en-US" sz="3000" b="1" u="sng" dirty="0">
                <a:solidFill>
                  <a:srgbClr val="FFFFCC"/>
                </a:solidFill>
              </a:rPr>
              <a:t>If we deny Christ, He will deny us (12b)</a:t>
            </a:r>
          </a:p>
          <a:p>
            <a:pPr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defRPr/>
            </a:pPr>
            <a:r>
              <a:rPr lang="en-US" sz="3000" dirty="0">
                <a:solidFill>
                  <a:schemeClr val="bg1"/>
                </a:solidFill>
              </a:rPr>
              <a:t>If we are unfaithful, Christ remains faithful (13)</a:t>
            </a:r>
          </a:p>
        </p:txBody>
      </p:sp>
      <p:pic>
        <p:nvPicPr>
          <p:cNvPr id="39940" name="Picture 2" descr="http://www.jeffrandleman.com/wp-content/uploads/2014/03/2-Timothy-131-760x50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49857" y="4505224"/>
            <a:ext cx="3244286" cy="215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17975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64307"/>
          </a:xfrm>
        </p:spPr>
        <p:txBody>
          <a:bodyPr/>
          <a:lstStyle/>
          <a:p>
            <a:pPr algn="ctr"/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Trustworthy Statement (2:12)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670" y="1150070"/>
            <a:ext cx="3996965" cy="491100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  <a:defRPr/>
            </a:pPr>
            <a:r>
              <a:rPr lang="en-US" sz="3600" dirty="0">
                <a:solidFill>
                  <a:schemeClr val="bg1"/>
                </a:solidFill>
              </a:rPr>
              <a:t>Four views (2:12)</a:t>
            </a:r>
          </a:p>
          <a:p>
            <a:pPr marL="687388" lvl="1" indent="-457200">
              <a:spcBef>
                <a:spcPts val="0"/>
              </a:spcBef>
              <a:spcAft>
                <a:spcPts val="2400"/>
              </a:spcAft>
              <a:buClr>
                <a:srgbClr val="FF99FF"/>
              </a:buClr>
              <a:defRPr/>
            </a:pPr>
            <a:r>
              <a:rPr lang="en-US" sz="3600" dirty="0">
                <a:solidFill>
                  <a:schemeClr val="bg1"/>
                </a:solidFill>
              </a:rPr>
              <a:t>Hypothetical</a:t>
            </a:r>
          </a:p>
          <a:p>
            <a:pPr marL="687388" lvl="1" indent="-457200">
              <a:spcBef>
                <a:spcPts val="0"/>
              </a:spcBef>
              <a:spcAft>
                <a:spcPts val="2400"/>
              </a:spcAft>
              <a:buClr>
                <a:srgbClr val="FF99FF"/>
              </a:buClr>
              <a:defRPr/>
            </a:pPr>
            <a:r>
              <a:rPr lang="en-US" sz="3600" dirty="0">
                <a:solidFill>
                  <a:schemeClr val="bg1"/>
                </a:solidFill>
              </a:rPr>
              <a:t>Arminian</a:t>
            </a:r>
          </a:p>
          <a:p>
            <a:pPr marL="687388" lvl="1" indent="-457200">
              <a:spcBef>
                <a:spcPts val="0"/>
              </a:spcBef>
              <a:spcAft>
                <a:spcPts val="2400"/>
              </a:spcAft>
              <a:buClr>
                <a:srgbClr val="FF99FF"/>
              </a:buClr>
              <a:defRPr/>
            </a:pPr>
            <a:r>
              <a:rPr lang="en-US" sz="3600" dirty="0">
                <a:solidFill>
                  <a:schemeClr val="bg1"/>
                </a:solidFill>
              </a:rPr>
              <a:t>Calvinistic</a:t>
            </a:r>
          </a:p>
          <a:p>
            <a:pPr marL="687388" lvl="1" indent="-457200">
              <a:spcBef>
                <a:spcPts val="0"/>
              </a:spcBef>
              <a:spcAft>
                <a:spcPts val="2400"/>
              </a:spcAft>
              <a:buClr>
                <a:srgbClr val="FF99FF"/>
              </a:buClr>
              <a:defRPr/>
            </a:pPr>
            <a:r>
              <a:rPr lang="en-US" sz="3600" dirty="0">
                <a:solidFill>
                  <a:schemeClr val="bg1"/>
                </a:solidFill>
              </a:rPr>
              <a:t>Rewards</a:t>
            </a:r>
          </a:p>
        </p:txBody>
      </p:sp>
      <p:pic>
        <p:nvPicPr>
          <p:cNvPr id="62468" name="Picture 2" descr="http://www.jeffrandleman.com/wp-content/uploads/2014/03/2-Timothy-131-760x50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41190" y="1929172"/>
            <a:ext cx="503555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75600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64307"/>
          </a:xfrm>
        </p:spPr>
        <p:txBody>
          <a:bodyPr/>
          <a:lstStyle/>
          <a:p>
            <a:pPr algn="ctr"/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Trustworthy Statement (2:12)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670" y="1150070"/>
            <a:ext cx="3996965" cy="491100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  <a:defRPr/>
            </a:pPr>
            <a:r>
              <a:rPr lang="en-US" sz="3600" dirty="0">
                <a:solidFill>
                  <a:schemeClr val="bg1"/>
                </a:solidFill>
              </a:rPr>
              <a:t>Four views (2:12)</a:t>
            </a:r>
          </a:p>
          <a:p>
            <a:pPr marL="687388" lvl="1" indent="-457200">
              <a:spcBef>
                <a:spcPts val="0"/>
              </a:spcBef>
              <a:spcAft>
                <a:spcPts val="2400"/>
              </a:spcAft>
              <a:buClr>
                <a:srgbClr val="FF99FF"/>
              </a:buClr>
              <a:defRPr/>
            </a:pPr>
            <a:r>
              <a:rPr lang="en-US" sz="3600" b="1" u="sng" dirty="0">
                <a:solidFill>
                  <a:srgbClr val="FFFFCC"/>
                </a:solidFill>
              </a:rPr>
              <a:t>Hypothetical</a:t>
            </a:r>
          </a:p>
          <a:p>
            <a:pPr marL="687388" lvl="1" indent="-457200">
              <a:spcBef>
                <a:spcPts val="0"/>
              </a:spcBef>
              <a:spcAft>
                <a:spcPts val="2400"/>
              </a:spcAft>
              <a:buClr>
                <a:srgbClr val="FF99FF"/>
              </a:buClr>
              <a:defRPr/>
            </a:pPr>
            <a:r>
              <a:rPr lang="en-US" sz="3600" dirty="0">
                <a:solidFill>
                  <a:schemeClr val="bg1"/>
                </a:solidFill>
              </a:rPr>
              <a:t>Arminian</a:t>
            </a:r>
          </a:p>
          <a:p>
            <a:pPr marL="687388" lvl="1" indent="-457200">
              <a:spcBef>
                <a:spcPts val="0"/>
              </a:spcBef>
              <a:spcAft>
                <a:spcPts val="2400"/>
              </a:spcAft>
              <a:buClr>
                <a:srgbClr val="FF99FF"/>
              </a:buClr>
              <a:defRPr/>
            </a:pPr>
            <a:r>
              <a:rPr lang="en-US" sz="3600" dirty="0">
                <a:solidFill>
                  <a:schemeClr val="bg1"/>
                </a:solidFill>
              </a:rPr>
              <a:t>Calvinistic</a:t>
            </a:r>
          </a:p>
          <a:p>
            <a:pPr marL="687388" lvl="1" indent="-457200">
              <a:spcBef>
                <a:spcPts val="0"/>
              </a:spcBef>
              <a:spcAft>
                <a:spcPts val="2400"/>
              </a:spcAft>
              <a:buClr>
                <a:srgbClr val="FF99FF"/>
              </a:buClr>
              <a:defRPr/>
            </a:pPr>
            <a:r>
              <a:rPr lang="en-US" sz="3600" dirty="0">
                <a:solidFill>
                  <a:schemeClr val="bg1"/>
                </a:solidFill>
              </a:rPr>
              <a:t>Rewards</a:t>
            </a:r>
          </a:p>
        </p:txBody>
      </p:sp>
      <p:pic>
        <p:nvPicPr>
          <p:cNvPr id="62468" name="Picture 2" descr="http://www.jeffrandleman.com/wp-content/uploads/2014/03/2-Timothy-131-760x50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41190" y="1929172"/>
            <a:ext cx="503555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742695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64307"/>
          </a:xfrm>
        </p:spPr>
        <p:txBody>
          <a:bodyPr/>
          <a:lstStyle/>
          <a:p>
            <a:pPr algn="ctr"/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Trustworthy Statement (2:12)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670" y="1150070"/>
            <a:ext cx="3996965" cy="491100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  <a:defRPr/>
            </a:pPr>
            <a:r>
              <a:rPr lang="en-US" sz="3600" dirty="0">
                <a:solidFill>
                  <a:schemeClr val="bg1"/>
                </a:solidFill>
              </a:rPr>
              <a:t>Four views (2:12)</a:t>
            </a:r>
          </a:p>
          <a:p>
            <a:pPr marL="687388" lvl="1" indent="-457200">
              <a:spcBef>
                <a:spcPts val="0"/>
              </a:spcBef>
              <a:spcAft>
                <a:spcPts val="2400"/>
              </a:spcAft>
              <a:buClr>
                <a:srgbClr val="FF99FF"/>
              </a:buClr>
              <a:defRPr/>
            </a:pPr>
            <a:r>
              <a:rPr lang="en-US" sz="3600" dirty="0">
                <a:solidFill>
                  <a:schemeClr val="bg1"/>
                </a:solidFill>
              </a:rPr>
              <a:t>Hypothetical</a:t>
            </a:r>
          </a:p>
          <a:p>
            <a:pPr marL="687388" lvl="1" indent="-457200">
              <a:spcBef>
                <a:spcPts val="0"/>
              </a:spcBef>
              <a:spcAft>
                <a:spcPts val="2400"/>
              </a:spcAft>
              <a:buClr>
                <a:srgbClr val="FF99FF"/>
              </a:buClr>
              <a:defRPr/>
            </a:pPr>
            <a:r>
              <a:rPr lang="en-US" sz="3600" b="1" u="sng" dirty="0">
                <a:solidFill>
                  <a:srgbClr val="FFFFCC"/>
                </a:solidFill>
              </a:rPr>
              <a:t>Arminian</a:t>
            </a:r>
          </a:p>
          <a:p>
            <a:pPr marL="687388" lvl="1" indent="-457200">
              <a:spcBef>
                <a:spcPts val="0"/>
              </a:spcBef>
              <a:spcAft>
                <a:spcPts val="2400"/>
              </a:spcAft>
              <a:buClr>
                <a:srgbClr val="FF99FF"/>
              </a:buClr>
              <a:defRPr/>
            </a:pPr>
            <a:r>
              <a:rPr lang="en-US" sz="3600" dirty="0">
                <a:solidFill>
                  <a:schemeClr val="bg1"/>
                </a:solidFill>
              </a:rPr>
              <a:t>Calvinistic</a:t>
            </a:r>
          </a:p>
          <a:p>
            <a:pPr marL="687388" lvl="1" indent="-457200">
              <a:spcBef>
                <a:spcPts val="0"/>
              </a:spcBef>
              <a:spcAft>
                <a:spcPts val="2400"/>
              </a:spcAft>
              <a:buClr>
                <a:srgbClr val="FF99FF"/>
              </a:buClr>
              <a:defRPr/>
            </a:pPr>
            <a:r>
              <a:rPr lang="en-US" sz="3600" dirty="0">
                <a:solidFill>
                  <a:schemeClr val="bg1"/>
                </a:solidFill>
              </a:rPr>
              <a:t>Rewards</a:t>
            </a:r>
          </a:p>
        </p:txBody>
      </p:sp>
      <p:pic>
        <p:nvPicPr>
          <p:cNvPr id="62468" name="Picture 2" descr="http://www.jeffrandleman.com/wp-content/uploads/2014/03/2-Timothy-131-760x50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41190" y="1929172"/>
            <a:ext cx="503555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88027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64307"/>
          </a:xfrm>
        </p:spPr>
        <p:txBody>
          <a:bodyPr/>
          <a:lstStyle/>
          <a:p>
            <a:pPr algn="ctr"/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Trustworthy Statement (2:12)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670" y="1150070"/>
            <a:ext cx="3996965" cy="491100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  <a:defRPr/>
            </a:pPr>
            <a:r>
              <a:rPr lang="en-US" sz="3600" dirty="0">
                <a:solidFill>
                  <a:schemeClr val="bg1"/>
                </a:solidFill>
              </a:rPr>
              <a:t>Four views (2:12)</a:t>
            </a:r>
          </a:p>
          <a:p>
            <a:pPr marL="687388" lvl="1" indent="-457200">
              <a:spcBef>
                <a:spcPts val="0"/>
              </a:spcBef>
              <a:spcAft>
                <a:spcPts val="2400"/>
              </a:spcAft>
              <a:buClr>
                <a:srgbClr val="FF99FF"/>
              </a:buClr>
              <a:defRPr/>
            </a:pPr>
            <a:r>
              <a:rPr lang="en-US" sz="3600" dirty="0">
                <a:solidFill>
                  <a:schemeClr val="bg1"/>
                </a:solidFill>
              </a:rPr>
              <a:t>Hypothetical</a:t>
            </a:r>
          </a:p>
          <a:p>
            <a:pPr marL="687388" lvl="1" indent="-457200">
              <a:spcBef>
                <a:spcPts val="0"/>
              </a:spcBef>
              <a:spcAft>
                <a:spcPts val="2400"/>
              </a:spcAft>
              <a:buClr>
                <a:srgbClr val="FF99FF"/>
              </a:buClr>
              <a:defRPr/>
            </a:pPr>
            <a:r>
              <a:rPr lang="en-US" sz="3600" dirty="0" err="1">
                <a:solidFill>
                  <a:schemeClr val="bg1"/>
                </a:solidFill>
              </a:rPr>
              <a:t>Arminian</a:t>
            </a:r>
            <a:endParaRPr lang="en-US" sz="3600" dirty="0">
              <a:solidFill>
                <a:schemeClr val="bg1"/>
              </a:solidFill>
            </a:endParaRPr>
          </a:p>
          <a:p>
            <a:pPr marL="687388" lvl="1" indent="-457200">
              <a:spcBef>
                <a:spcPts val="0"/>
              </a:spcBef>
              <a:spcAft>
                <a:spcPts val="2400"/>
              </a:spcAft>
              <a:buClr>
                <a:srgbClr val="FF99FF"/>
              </a:buClr>
              <a:defRPr/>
            </a:pPr>
            <a:r>
              <a:rPr lang="en-US" sz="3600" b="1" u="sng" dirty="0">
                <a:solidFill>
                  <a:srgbClr val="FFFFCC"/>
                </a:solidFill>
              </a:rPr>
              <a:t>Calvinistic</a:t>
            </a:r>
          </a:p>
          <a:p>
            <a:pPr marL="687388" lvl="1" indent="-457200">
              <a:spcBef>
                <a:spcPts val="0"/>
              </a:spcBef>
              <a:spcAft>
                <a:spcPts val="2400"/>
              </a:spcAft>
              <a:buClr>
                <a:srgbClr val="FF99FF"/>
              </a:buClr>
              <a:defRPr/>
            </a:pPr>
            <a:r>
              <a:rPr lang="en-US" sz="3600" dirty="0">
                <a:solidFill>
                  <a:schemeClr val="bg1"/>
                </a:solidFill>
              </a:rPr>
              <a:t>Rewards</a:t>
            </a:r>
          </a:p>
        </p:txBody>
      </p:sp>
      <p:pic>
        <p:nvPicPr>
          <p:cNvPr id="62468" name="Picture 2" descr="http://www.jeffrandleman.com/wp-content/uploads/2014/03/2-Timothy-131-760x50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41190" y="1929172"/>
            <a:ext cx="503555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933741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213" y="163513"/>
            <a:ext cx="8791575" cy="6530975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3"/>
          <p:cNvSpPr txBox="1">
            <a:spLocks/>
          </p:cNvSpPr>
          <p:nvPr/>
        </p:nvSpPr>
        <p:spPr bwMode="auto">
          <a:xfrm>
            <a:off x="176213" y="182367"/>
            <a:ext cx="8739188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ts val="1200"/>
              </a:spcAft>
              <a:buClrTx/>
              <a:buSzTx/>
              <a:buNone/>
            </a:pPr>
            <a:r>
              <a:rPr lang="en-US" altLang="en-US" sz="36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2:11-13 (NASB)</a:t>
            </a:r>
          </a:p>
          <a:p>
            <a:pPr marL="0" indent="0" algn="just">
              <a:spcBef>
                <a:spcPct val="0"/>
              </a:spcBef>
              <a:buClrTx/>
              <a:buSzTx/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cs typeface="Arial" panose="020B0604020202020204" pitchFamily="34" charset="0"/>
              </a:rPr>
              <a:t>“</a:t>
            </a:r>
            <a:r>
              <a:rPr lang="en-US" sz="3600" dirty="0">
                <a:solidFill>
                  <a:schemeClr val="bg1"/>
                </a:solidFill>
                <a:effectLst/>
              </a:rPr>
              <a:t>It is a trustworthy statement: For if </a:t>
            </a:r>
            <a:r>
              <a:rPr lang="en-US" sz="3600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</a:t>
            </a:r>
            <a:r>
              <a:rPr lang="en-US" sz="3600" dirty="0">
                <a:solidFill>
                  <a:schemeClr val="bg1"/>
                </a:solidFill>
                <a:effectLst/>
              </a:rPr>
              <a:t> died with Him, </a:t>
            </a:r>
            <a:r>
              <a:rPr lang="en-US" sz="3600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</a:t>
            </a:r>
            <a:r>
              <a:rPr lang="en-US" sz="3600" dirty="0">
                <a:solidFill>
                  <a:schemeClr val="bg1"/>
                </a:solidFill>
                <a:effectLst/>
              </a:rPr>
              <a:t> will also live with Him; </a:t>
            </a:r>
            <a:r>
              <a:rPr lang="en-US" sz="3600" baseline="30000" dirty="0">
                <a:solidFill>
                  <a:schemeClr val="bg1"/>
                </a:solidFill>
                <a:effectLst/>
              </a:rPr>
              <a:t>12 </a:t>
            </a:r>
            <a:r>
              <a:rPr lang="en-US" sz="3600" dirty="0">
                <a:solidFill>
                  <a:schemeClr val="bg1"/>
                </a:solidFill>
                <a:effectLst/>
              </a:rPr>
              <a:t>If </a:t>
            </a:r>
            <a:r>
              <a:rPr lang="en-US" sz="3600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</a:t>
            </a:r>
            <a:r>
              <a:rPr lang="en-US" sz="3600" dirty="0">
                <a:solidFill>
                  <a:schemeClr val="bg1"/>
                </a:solidFill>
                <a:effectLst/>
              </a:rPr>
              <a:t> endure, </a:t>
            </a:r>
            <a:r>
              <a:rPr lang="en-US" sz="3600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</a:t>
            </a:r>
            <a:r>
              <a:rPr lang="en-US" sz="3600" dirty="0">
                <a:solidFill>
                  <a:schemeClr val="bg1"/>
                </a:solidFill>
                <a:effectLst/>
              </a:rPr>
              <a:t> will also reign with Him;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</a:t>
            </a:r>
            <a:r>
              <a:rPr lang="en-US" sz="3600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deny Him, He also will deny </a:t>
            </a:r>
            <a:r>
              <a:rPr lang="en-US" sz="3600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</a:t>
            </a:r>
            <a:r>
              <a:rPr lang="en-US" sz="3600" dirty="0">
                <a:solidFill>
                  <a:schemeClr val="bg1"/>
                </a:solidFill>
                <a:effectLst/>
              </a:rPr>
              <a:t>;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aseline="30000" dirty="0">
                <a:solidFill>
                  <a:schemeClr val="bg1"/>
                </a:solidFill>
                <a:effectLst/>
              </a:rPr>
              <a:t>13 </a:t>
            </a:r>
            <a:r>
              <a:rPr lang="en-US" sz="3600" dirty="0">
                <a:solidFill>
                  <a:schemeClr val="bg1"/>
                </a:solidFill>
                <a:effectLst/>
              </a:rPr>
              <a:t>If </a:t>
            </a:r>
            <a:r>
              <a:rPr lang="en-US" sz="3600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</a:t>
            </a:r>
            <a:r>
              <a:rPr lang="en-US" sz="3600" dirty="0">
                <a:solidFill>
                  <a:schemeClr val="bg1"/>
                </a:solidFill>
                <a:effectLst/>
              </a:rPr>
              <a:t> are faithless, He remains faithful, for He cannot deny Himself.</a:t>
            </a:r>
            <a:r>
              <a:rPr lang="en-US" altLang="en-US" sz="3600" dirty="0">
                <a:solidFill>
                  <a:schemeClr val="bg1"/>
                </a:solidFill>
                <a:effectLst/>
                <a:cs typeface="Arial" panose="020B060402020202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482823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176"/>
          </a:xfrm>
        </p:spPr>
        <p:txBody>
          <a:bodyPr/>
          <a:lstStyle/>
          <a:p>
            <a: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 Timothy 2:11-13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5046"/>
            <a:ext cx="3322782" cy="246039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defRPr/>
            </a:pPr>
            <a:r>
              <a:rPr lang="en-US" sz="3600" dirty="0">
                <a:solidFill>
                  <a:schemeClr val="bg1"/>
                </a:solidFill>
              </a:rPr>
              <a:t>2 Tim. 1:2</a:t>
            </a:r>
          </a:p>
          <a:p>
            <a:pPr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defRPr/>
            </a:pPr>
            <a:r>
              <a:rPr lang="en-US" sz="3600" dirty="0">
                <a:solidFill>
                  <a:schemeClr val="bg1"/>
                </a:solidFill>
              </a:rPr>
              <a:t>2 Timothy 1:5</a:t>
            </a:r>
          </a:p>
          <a:p>
            <a:pPr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defRPr/>
            </a:pPr>
            <a:r>
              <a:rPr lang="en-US" sz="3600" dirty="0">
                <a:solidFill>
                  <a:schemeClr val="bg1"/>
                </a:solidFill>
              </a:rPr>
              <a:t>1 Timothy 1:5</a:t>
            </a:r>
          </a:p>
        </p:txBody>
      </p:sp>
      <p:pic>
        <p:nvPicPr>
          <p:cNvPr id="4" name="Picture 2" descr="http://www.jeffrandleman.com/wp-content/uploads/2014/03/2-Timothy-131-760x50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982" y="1752600"/>
            <a:ext cx="503555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899853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64307"/>
          </a:xfrm>
        </p:spPr>
        <p:txBody>
          <a:bodyPr/>
          <a:lstStyle/>
          <a:p>
            <a:pPr algn="ctr"/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Trustworthy Statement (2:12)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670" y="1150070"/>
            <a:ext cx="3996965" cy="491100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  <a:defRPr/>
            </a:pPr>
            <a:r>
              <a:rPr lang="en-US" sz="3600" dirty="0">
                <a:solidFill>
                  <a:schemeClr val="bg1"/>
                </a:solidFill>
              </a:rPr>
              <a:t>Four views (2:12)</a:t>
            </a:r>
          </a:p>
          <a:p>
            <a:pPr marL="687388" lvl="1" indent="-457200">
              <a:spcBef>
                <a:spcPts val="0"/>
              </a:spcBef>
              <a:spcAft>
                <a:spcPts val="2400"/>
              </a:spcAft>
              <a:buClr>
                <a:srgbClr val="FF99FF"/>
              </a:buClr>
              <a:defRPr/>
            </a:pPr>
            <a:r>
              <a:rPr lang="en-US" sz="3600" dirty="0">
                <a:solidFill>
                  <a:schemeClr val="bg1"/>
                </a:solidFill>
              </a:rPr>
              <a:t>Hypothetical</a:t>
            </a:r>
          </a:p>
          <a:p>
            <a:pPr marL="687388" lvl="1" indent="-457200">
              <a:spcBef>
                <a:spcPts val="0"/>
              </a:spcBef>
              <a:spcAft>
                <a:spcPts val="2400"/>
              </a:spcAft>
              <a:buClr>
                <a:srgbClr val="FF99FF"/>
              </a:buClr>
              <a:defRPr/>
            </a:pPr>
            <a:r>
              <a:rPr lang="en-US" sz="3600" dirty="0">
                <a:solidFill>
                  <a:schemeClr val="bg1"/>
                </a:solidFill>
              </a:rPr>
              <a:t>Arminian</a:t>
            </a:r>
          </a:p>
          <a:p>
            <a:pPr marL="687388" lvl="1" indent="-457200">
              <a:spcBef>
                <a:spcPts val="0"/>
              </a:spcBef>
              <a:spcAft>
                <a:spcPts val="2400"/>
              </a:spcAft>
              <a:buClr>
                <a:srgbClr val="FF99FF"/>
              </a:buClr>
              <a:defRPr/>
            </a:pPr>
            <a:r>
              <a:rPr lang="en-US" sz="3600" dirty="0">
                <a:solidFill>
                  <a:schemeClr val="bg1"/>
                </a:solidFill>
              </a:rPr>
              <a:t>Calvinistic</a:t>
            </a:r>
          </a:p>
          <a:p>
            <a:pPr marL="687388" lvl="1" indent="-457200">
              <a:spcBef>
                <a:spcPts val="0"/>
              </a:spcBef>
              <a:spcAft>
                <a:spcPts val="2400"/>
              </a:spcAft>
              <a:buClr>
                <a:srgbClr val="FF99FF"/>
              </a:buClr>
              <a:defRPr/>
            </a:pPr>
            <a:r>
              <a:rPr lang="en-US" sz="3600" b="1" u="sng" dirty="0">
                <a:solidFill>
                  <a:srgbClr val="FFFFCC"/>
                </a:solidFill>
              </a:rPr>
              <a:t>Rewards</a:t>
            </a:r>
          </a:p>
        </p:txBody>
      </p:sp>
      <p:pic>
        <p:nvPicPr>
          <p:cNvPr id="62468" name="Picture 2" descr="http://www.jeffrandleman.com/wp-content/uploads/2014/03/2-Timothy-131-760x50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41190" y="1929172"/>
            <a:ext cx="503555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02872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3002859"/>
              </p:ext>
            </p:extLst>
          </p:nvPr>
        </p:nvGraphicFramePr>
        <p:xfrm>
          <a:off x="152400" y="226268"/>
          <a:ext cx="8839200" cy="6405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4830">
                <a:tc gridSpan="5">
                  <a:txBody>
                    <a:bodyPr/>
                    <a:lstStyle/>
                    <a:p>
                      <a:pPr algn="ctr"/>
                      <a:r>
                        <a:rPr kumimoji="0" lang="en-US" sz="4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j-ea"/>
                          <a:cs typeface="+mj-cs"/>
                        </a:rPr>
                        <a:t>Scripture’s Four Judgments</a:t>
                      </a:r>
                      <a:endParaRPr lang="en-US" sz="1800" dirty="0">
                        <a:solidFill>
                          <a:srgbClr val="FFFFCC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45717" marB="45717"/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45717" marB="45717"/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45717" marB="45717"/>
                </a:tc>
                <a:tc hMerge="1">
                  <a:txBody>
                    <a:bodyPr/>
                    <a:lstStyle/>
                    <a:p>
                      <a:endParaRPr lang="en-US" sz="1800" b="1" u="sng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45717" marB="45717"/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141638253"/>
                  </a:ext>
                </a:extLst>
              </a:tr>
              <a:tr h="79483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Name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Sheep and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</a:rPr>
                        <a:t> Goat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Judgment of the Jews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2000" b="1" u="sng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Bema</a:t>
                      </a:r>
                      <a:r>
                        <a:rPr lang="en-US" sz="2000" b="1" u="sng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Seat</a:t>
                      </a:r>
                      <a:endParaRPr lang="en-US" sz="2000" b="1" u="sng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45717" marB="45717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Great White Throne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12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Scripture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Matt 25:31-46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Ezek 20:33-44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2000" b="1" u="sng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 Cor 3:10-15</a:t>
                      </a:r>
                    </a:p>
                  </a:txBody>
                  <a:tcPr marT="45717" marB="45717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Rev 20:11-15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6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Place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Earth, Jerusalem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Earth, wilderness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2000" b="1" u="sng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Heaven</a:t>
                      </a:r>
                    </a:p>
                  </a:txBody>
                  <a:tcPr marT="45717" marB="45717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Earth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780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Audience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Gentile Tribulation survivors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Jewish Tribulation survivors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2000" b="1" u="sng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Church</a:t>
                      </a:r>
                      <a:r>
                        <a:rPr lang="en-US" sz="2000" b="1" u="sng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Age believers</a:t>
                      </a:r>
                      <a:endParaRPr lang="en-US" sz="2000" b="1" u="sng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45717" marB="45717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All unsaved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6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When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After Tribulation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After Tribulation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2000" b="1" u="sng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After rapture</a:t>
                      </a:r>
                    </a:p>
                  </a:txBody>
                  <a:tcPr marT="45717" marB="45717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After Millennium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780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Purpose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Saved Gentiles enter kingdom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Saved Jews enter kingdom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2000" b="1" u="sng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Reward believers</a:t>
                      </a:r>
                    </a:p>
                  </a:txBody>
                  <a:tcPr marT="45717" marB="45717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Degree of punishment in hell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780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Evaluation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Treatment of Christ’s brethren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Passing under shepherd’s rod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2000" b="1" u="sng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Works taken through fire</a:t>
                      </a:r>
                    </a:p>
                  </a:txBody>
                  <a:tcPr marT="45717" marB="45717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Not in the book; judged by books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938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>
                <a:solidFill>
                  <a:srgbClr val="00FFFF"/>
                </a:solidFill>
                <a:latin typeface="+mn-lt"/>
              </a:rPr>
              <a:t>Eternal Security Outline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535363" y="1600200"/>
            <a:ext cx="5373687" cy="2792413"/>
          </a:xfrm>
        </p:spPr>
        <p:txBody>
          <a:bodyPr/>
          <a:lstStyle/>
          <a:p>
            <a:pPr marL="457200" indent="-45720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rabicPeriod"/>
            </a:pPr>
            <a:r>
              <a:rPr lang="en-US" altLang="en-US">
                <a:solidFill>
                  <a:schemeClr val="bg1"/>
                </a:solidFill>
              </a:rPr>
              <a:t>Eternal security arguments</a:t>
            </a:r>
          </a:p>
          <a:p>
            <a:pPr marL="457200" indent="-45720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rabicPeriod"/>
            </a:pPr>
            <a:r>
              <a:rPr lang="en-US" altLang="en-US">
                <a:solidFill>
                  <a:schemeClr val="bg1"/>
                </a:solidFill>
              </a:rPr>
              <a:t>Response  to problem passages</a:t>
            </a:r>
          </a:p>
        </p:txBody>
      </p:sp>
      <p:pic>
        <p:nvPicPr>
          <p:cNvPr id="1126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2916238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0975" y="3962400"/>
            <a:ext cx="446246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41" name="Group 33"/>
          <p:cNvGraphicFramePr>
            <a:graphicFrameLocks noGrp="1"/>
          </p:cNvGraphicFramePr>
          <p:nvPr>
            <p:extLst/>
          </p:nvPr>
        </p:nvGraphicFramePr>
        <p:xfrm>
          <a:off x="156721" y="216497"/>
          <a:ext cx="8830559" cy="6425006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2805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5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9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73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altLang="en-US" sz="4400" b="1" kern="1200" dirty="0"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j-ea"/>
                          <a:cs typeface="+mj-cs"/>
                        </a:rPr>
                        <a:t>Scripture’s Five Crowns </a:t>
                      </a:r>
                      <a:br>
                        <a:rPr lang="en-US" altLang="en-US" sz="3600" b="1" dirty="0">
                          <a:solidFill>
                            <a:srgbClr val="FFFF99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altLang="en-US" sz="2800" b="1" dirty="0">
                          <a:solidFill>
                            <a:srgbClr val="66FFFF"/>
                          </a:solidFill>
                          <a:effectLst/>
                          <a:latin typeface="Calibri" panose="020F0502020204030204" pitchFamily="34" charset="0"/>
                        </a:rPr>
                        <a:t>(Rev 4:10: 3:11; 2 John 8)</a:t>
                      </a:r>
                      <a:endParaRPr kumimoji="0" lang="en-US" sz="3600" b="1" i="0" u="sng" strike="noStrike" cap="none" normalizeH="0" baseline="0" dirty="0">
                        <a:ln>
                          <a:noFill/>
                        </a:ln>
                        <a:solidFill>
                          <a:srgbClr val="66FFF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066298"/>
                  </a:ext>
                </a:extLst>
              </a:tr>
              <a:tr h="6857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sz="3600" b="1" u="sng" kern="1200" dirty="0"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j-ea"/>
                          <a:cs typeface="+mj-cs"/>
                        </a:rPr>
                        <a:t>Scripture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sz="3600" b="1" u="sng" kern="1200" dirty="0"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j-ea"/>
                          <a:cs typeface="+mj-cs"/>
                        </a:rPr>
                        <a:t>Crown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sz="3600" b="1" u="sng" kern="1200" dirty="0"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j-ea"/>
                          <a:cs typeface="+mj-cs"/>
                        </a:rPr>
                        <a:t>Purpose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1 Cor. 9:24-27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Incorruptible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27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Gaining mastery over the flesh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1 Thess. 2:19-20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Rejoicing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27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Soul winning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Jas. 1:12;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Rev. 2:10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Life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27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Enduring trials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1 Pet. 5:2-4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Glory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27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Shepherding God’s people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2 Tim. 4:8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Righteousness</a:t>
                      </a:r>
                      <a:endParaRPr kumimoji="0" lang="en-US" sz="28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27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Longing for His appearing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76032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2628"/>
          </a:xfrm>
        </p:spPr>
        <p:txBody>
          <a:bodyPr/>
          <a:lstStyle/>
          <a:p>
            <a: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Rewards (2 Timothy 2:12)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10" y="962890"/>
            <a:ext cx="8986981" cy="534364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sz="2600" dirty="0">
                <a:solidFill>
                  <a:schemeClr val="bg1"/>
                </a:solidFill>
              </a:rPr>
              <a:t>Loss of reward – 1 Cor. 3:15; 1 John 2:28; 2 John 8; Rev. 3:11)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sz="2600" dirty="0">
                <a:solidFill>
                  <a:schemeClr val="bg1"/>
                </a:solidFill>
              </a:rPr>
              <a:t>Loss of authority – Luke 19:17, 19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sz="2600" dirty="0">
                <a:solidFill>
                  <a:schemeClr val="bg1"/>
                </a:solidFill>
              </a:rPr>
              <a:t>Context of Second Timothy – 2 Tim. 1:7-8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sz="2600" i="1" dirty="0" err="1">
                <a:solidFill>
                  <a:schemeClr val="bg1"/>
                </a:solidFill>
              </a:rPr>
              <a:t>areneomai</a:t>
            </a:r>
            <a:r>
              <a:rPr lang="en-US" sz="2600" dirty="0">
                <a:solidFill>
                  <a:schemeClr val="bg1"/>
                </a:solidFill>
              </a:rPr>
              <a:t> = “deny”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Clr>
                <a:srgbClr val="FF99FF"/>
              </a:buClr>
              <a:buFont typeface="Calibri" panose="020F0502020204030204" pitchFamily="34" charset="0"/>
              <a:buChar char="―"/>
            </a:pPr>
            <a:r>
              <a:rPr lang="en-US" sz="2600" dirty="0">
                <a:solidFill>
                  <a:schemeClr val="bg1"/>
                </a:solidFill>
              </a:rPr>
              <a:t>Not “disown” (NIV)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Clr>
                <a:srgbClr val="FF99FF"/>
              </a:buClr>
              <a:buFont typeface="Calibri" panose="020F0502020204030204" pitchFamily="34" charset="0"/>
              <a:buChar char="―"/>
            </a:pPr>
            <a:r>
              <a:rPr lang="en-US" sz="2600" dirty="0">
                <a:solidFill>
                  <a:schemeClr val="bg1"/>
                </a:solidFill>
              </a:rPr>
              <a:t>Used of Peter’s denial of Christ (Matt. 26:70, 72; Mark 14:68, 70; Luke 22:57; John 13:38; 18:25, 27)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Clr>
                <a:srgbClr val="FF99FF"/>
              </a:buClr>
              <a:buFont typeface="Calibri" panose="020F0502020204030204" pitchFamily="34" charset="0"/>
              <a:buChar char="―"/>
            </a:pPr>
            <a:r>
              <a:rPr lang="en-US" sz="2600" dirty="0">
                <a:solidFill>
                  <a:schemeClr val="bg1"/>
                </a:solidFill>
              </a:rPr>
              <a:t>Not salvation but needed restoration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sz="2600" dirty="0">
                <a:solidFill>
                  <a:schemeClr val="bg1"/>
                </a:solidFill>
              </a:rPr>
              <a:t>Rewards mentioned in elsewhere in 2 Tim. (1:18; 2:4-6; 4:1, 7-8, 14)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sz="2600" dirty="0">
                <a:solidFill>
                  <a:schemeClr val="bg1"/>
                </a:solidFill>
              </a:rPr>
              <a:t>Perseverance (UNLIKE Eternal Security) is not guaranteed – DR, </a:t>
            </a:r>
            <a:r>
              <a:rPr lang="en-US" sz="2600" i="1" dirty="0">
                <a:solidFill>
                  <a:schemeClr val="bg1"/>
                </a:solidFill>
              </a:rPr>
              <a:t>SNPF</a:t>
            </a:r>
            <a:r>
              <a:rPr lang="en-US" sz="2600" dirty="0">
                <a:solidFill>
                  <a:schemeClr val="bg1"/>
                </a:solidFill>
              </a:rPr>
              <a:t>, </a:t>
            </a:r>
            <a:r>
              <a:rPr lang="en-US" sz="2600" dirty="0" err="1">
                <a:solidFill>
                  <a:schemeClr val="bg1"/>
                </a:solidFill>
              </a:rPr>
              <a:t>ch.</a:t>
            </a:r>
            <a:r>
              <a:rPr lang="en-US" sz="2600" dirty="0">
                <a:solidFill>
                  <a:schemeClr val="bg1"/>
                </a:solidFill>
              </a:rPr>
              <a:t> 13</a:t>
            </a:r>
          </a:p>
        </p:txBody>
      </p:sp>
    </p:spTree>
    <p:extLst>
      <p:ext uri="{BB962C8B-B14F-4D97-AF65-F5344CB8AC3E}">
        <p14:creationId xmlns:p14="http://schemas.microsoft.com/office/powerpoint/2010/main" val="10987960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213" y="163513"/>
            <a:ext cx="8791575" cy="6530975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3"/>
          <p:cNvSpPr txBox="1">
            <a:spLocks/>
          </p:cNvSpPr>
          <p:nvPr/>
        </p:nvSpPr>
        <p:spPr bwMode="auto">
          <a:xfrm>
            <a:off x="176213" y="182367"/>
            <a:ext cx="8739188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ts val="1200"/>
              </a:spcAft>
              <a:buClrTx/>
              <a:buSzTx/>
              <a:buNone/>
            </a:pPr>
            <a:r>
              <a:rPr lang="en-US" altLang="en-US" sz="36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2:11-13 (NASB)</a:t>
            </a:r>
          </a:p>
          <a:p>
            <a:pPr marL="0" indent="0" algn="just">
              <a:spcBef>
                <a:spcPct val="0"/>
              </a:spcBef>
              <a:buClrTx/>
              <a:buSzTx/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cs typeface="Arial" panose="020B0604020202020204" pitchFamily="34" charset="0"/>
              </a:rPr>
              <a:t>“</a:t>
            </a:r>
            <a:r>
              <a:rPr lang="en-US" sz="3600" dirty="0">
                <a:solidFill>
                  <a:schemeClr val="bg1"/>
                </a:solidFill>
                <a:effectLst/>
              </a:rPr>
              <a:t>It is a trustworthy statement: For if we died with Him, we will also live with Him; </a:t>
            </a:r>
            <a:r>
              <a:rPr lang="en-US" sz="3600" baseline="30000" dirty="0">
                <a:solidFill>
                  <a:schemeClr val="bg1"/>
                </a:solidFill>
                <a:effectLst/>
              </a:rPr>
              <a:t>12 </a:t>
            </a:r>
            <a:r>
              <a:rPr lang="en-US" sz="3600" dirty="0">
                <a:solidFill>
                  <a:schemeClr val="bg1"/>
                </a:solidFill>
                <a:effectLst/>
              </a:rPr>
              <a:t>If we endure, we will also reign with Him; If we </a:t>
            </a:r>
            <a:r>
              <a:rPr lang="en-US" sz="3600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deny</a:t>
            </a:r>
            <a:r>
              <a:rPr lang="en-US" sz="3600" dirty="0">
                <a:solidFill>
                  <a:schemeClr val="bg1"/>
                </a:solidFill>
                <a:effectLst/>
              </a:rPr>
              <a:t> Him, He also will </a:t>
            </a:r>
            <a:r>
              <a:rPr lang="en-US" sz="3600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deny</a:t>
            </a:r>
            <a:r>
              <a:rPr lang="en-US" sz="3600" dirty="0">
                <a:solidFill>
                  <a:schemeClr val="bg1"/>
                </a:solidFill>
                <a:effectLst/>
              </a:rPr>
              <a:t> us; </a:t>
            </a:r>
            <a:r>
              <a:rPr lang="en-US" sz="3600" baseline="30000" dirty="0">
                <a:solidFill>
                  <a:schemeClr val="bg1"/>
                </a:solidFill>
                <a:effectLst/>
              </a:rPr>
              <a:t>13 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we are faithless</a:t>
            </a:r>
            <a:r>
              <a:rPr lang="en-US" sz="3600" dirty="0">
                <a:solidFill>
                  <a:schemeClr val="bg1"/>
                </a:solidFill>
                <a:effectLst/>
              </a:rPr>
              <a:t>, He remains faithful, for He cannot deny Himself.</a:t>
            </a:r>
            <a:r>
              <a:rPr lang="en-US" altLang="en-US" sz="3600" dirty="0">
                <a:solidFill>
                  <a:schemeClr val="bg1"/>
                </a:solidFill>
                <a:effectLst/>
                <a:cs typeface="Arial" panose="020B060402020202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606073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213" y="163513"/>
            <a:ext cx="8791575" cy="6530975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3"/>
          <p:cNvSpPr txBox="1">
            <a:spLocks/>
          </p:cNvSpPr>
          <p:nvPr/>
        </p:nvSpPr>
        <p:spPr bwMode="auto">
          <a:xfrm>
            <a:off x="176213" y="182367"/>
            <a:ext cx="8739188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ts val="1200"/>
              </a:spcAft>
              <a:buClrTx/>
              <a:buSzTx/>
              <a:buNone/>
            </a:pPr>
            <a:r>
              <a:rPr lang="en-US" altLang="en-US" sz="36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2:11-13 (NIV)</a:t>
            </a:r>
          </a:p>
          <a:p>
            <a:pPr marL="0" indent="0" algn="just">
              <a:spcBef>
                <a:spcPct val="0"/>
              </a:spcBef>
              <a:buClrTx/>
              <a:buSzTx/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cs typeface="Arial" panose="020B0604020202020204" pitchFamily="34" charset="0"/>
              </a:rPr>
              <a:t>“</a:t>
            </a:r>
            <a:r>
              <a:rPr lang="en-US" sz="3600" dirty="0">
                <a:solidFill>
                  <a:schemeClr val="bg1"/>
                </a:solidFill>
                <a:effectLst/>
              </a:rPr>
              <a:t>Here is a trustworthy saying: If we died with him, we will also live with him;</a:t>
            </a:r>
            <a:r>
              <a:rPr lang="en-US" sz="3600" baseline="30000" dirty="0">
                <a:solidFill>
                  <a:schemeClr val="bg1"/>
                </a:solidFill>
                <a:effectLst/>
              </a:rPr>
              <a:t>12 </a:t>
            </a:r>
            <a:r>
              <a:rPr lang="en-US" sz="3600" dirty="0">
                <a:solidFill>
                  <a:schemeClr val="bg1"/>
                </a:solidFill>
                <a:effectLst/>
              </a:rPr>
              <a:t>if we endure, we will also reign with him. If we </a:t>
            </a:r>
            <a:r>
              <a:rPr lang="en-US" sz="3600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disown</a:t>
            </a:r>
            <a:r>
              <a:rPr lang="en-US" sz="3600" dirty="0">
                <a:solidFill>
                  <a:schemeClr val="bg1"/>
                </a:solidFill>
                <a:effectLst/>
              </a:rPr>
              <a:t> him, he will also </a:t>
            </a:r>
            <a:r>
              <a:rPr lang="en-US" sz="3600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disown</a:t>
            </a:r>
            <a:r>
              <a:rPr lang="en-US" sz="3600" dirty="0">
                <a:solidFill>
                  <a:schemeClr val="bg1"/>
                </a:solidFill>
                <a:effectLst/>
              </a:rPr>
              <a:t> us;</a:t>
            </a:r>
            <a:r>
              <a:rPr lang="en-US" sz="3600" baseline="30000" dirty="0">
                <a:solidFill>
                  <a:schemeClr val="bg1"/>
                </a:solidFill>
                <a:effectLst/>
              </a:rPr>
              <a:t>13 </a:t>
            </a:r>
            <a:r>
              <a:rPr lang="en-US" sz="3600" dirty="0">
                <a:solidFill>
                  <a:schemeClr val="bg1"/>
                </a:solidFill>
                <a:effectLst/>
              </a:rPr>
              <a:t>if we are faithless, he remains faithful, for he cannot disown himself.</a:t>
            </a:r>
            <a:r>
              <a:rPr lang="en-US" altLang="en-US" sz="3600" dirty="0">
                <a:solidFill>
                  <a:schemeClr val="bg1"/>
                </a:solidFill>
                <a:effectLst/>
                <a:cs typeface="Arial" panose="020B060402020202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080251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2628"/>
          </a:xfrm>
        </p:spPr>
        <p:txBody>
          <a:bodyPr/>
          <a:lstStyle/>
          <a:p>
            <a: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Rewards (2 Timothy 2:12)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10" y="962890"/>
            <a:ext cx="8986981" cy="534364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sz="2600" dirty="0">
                <a:solidFill>
                  <a:schemeClr val="bg1"/>
                </a:solidFill>
              </a:rPr>
              <a:t>Loss of reward – 1 Cor. 3:15; 1 John 2:28; 2 John 8; Rev. 3:11)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sz="2600" dirty="0">
                <a:solidFill>
                  <a:schemeClr val="bg1"/>
                </a:solidFill>
              </a:rPr>
              <a:t>Loss of authority – Luke 19:17, 19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sz="2600" dirty="0">
                <a:solidFill>
                  <a:schemeClr val="bg1"/>
                </a:solidFill>
              </a:rPr>
              <a:t>Context of Second Timothy – 2 Tim. 1:7-8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sz="2600" i="1" dirty="0" err="1">
                <a:solidFill>
                  <a:schemeClr val="bg1"/>
                </a:solidFill>
              </a:rPr>
              <a:t>areneomai</a:t>
            </a:r>
            <a:r>
              <a:rPr lang="en-US" sz="2600" dirty="0">
                <a:solidFill>
                  <a:schemeClr val="bg1"/>
                </a:solidFill>
              </a:rPr>
              <a:t> = “deny”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Clr>
                <a:srgbClr val="FF99FF"/>
              </a:buClr>
              <a:buFont typeface="Calibri" panose="020F0502020204030204" pitchFamily="34" charset="0"/>
              <a:buChar char="―"/>
            </a:pPr>
            <a:r>
              <a:rPr lang="en-US" sz="2600" dirty="0">
                <a:solidFill>
                  <a:schemeClr val="bg1"/>
                </a:solidFill>
              </a:rPr>
              <a:t>Not “disown” (NIV)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Clr>
                <a:srgbClr val="FF99FF"/>
              </a:buClr>
              <a:buFont typeface="Calibri" panose="020F0502020204030204" pitchFamily="34" charset="0"/>
              <a:buChar char="―"/>
            </a:pPr>
            <a:r>
              <a:rPr lang="en-US" sz="2600" dirty="0">
                <a:solidFill>
                  <a:schemeClr val="bg1"/>
                </a:solidFill>
              </a:rPr>
              <a:t>Used of Peter’s denial of Christ (Matt. 26:70, 72; Mark 14:68, 70; Luke 22:57; John 13:38; 18:25, 27)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Clr>
                <a:srgbClr val="FF99FF"/>
              </a:buClr>
              <a:buFont typeface="Calibri" panose="020F0502020204030204" pitchFamily="34" charset="0"/>
              <a:buChar char="―"/>
            </a:pPr>
            <a:r>
              <a:rPr lang="en-US" sz="2600" dirty="0">
                <a:solidFill>
                  <a:schemeClr val="bg1"/>
                </a:solidFill>
              </a:rPr>
              <a:t>Not salvation but needed restoration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sz="2600" dirty="0">
                <a:solidFill>
                  <a:schemeClr val="bg1"/>
                </a:solidFill>
              </a:rPr>
              <a:t>Rewards mentioned in elsewhere in 2 Tim. (1:18; 2:4-6; 4:1, 7-8, 14)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sz="2600" dirty="0">
                <a:solidFill>
                  <a:schemeClr val="bg1"/>
                </a:solidFill>
              </a:rPr>
              <a:t>Perseverance (UNLIKE Eternal Security) is not guaranteed – DR, </a:t>
            </a:r>
            <a:r>
              <a:rPr lang="en-US" sz="2600" i="1" dirty="0">
                <a:solidFill>
                  <a:schemeClr val="bg1"/>
                </a:solidFill>
              </a:rPr>
              <a:t>SNPF</a:t>
            </a:r>
            <a:r>
              <a:rPr lang="en-US" sz="2600" dirty="0">
                <a:solidFill>
                  <a:schemeClr val="bg1"/>
                </a:solidFill>
              </a:rPr>
              <a:t>, </a:t>
            </a:r>
            <a:r>
              <a:rPr lang="en-US" sz="2600" dirty="0" err="1">
                <a:solidFill>
                  <a:schemeClr val="bg1"/>
                </a:solidFill>
              </a:rPr>
              <a:t>ch.</a:t>
            </a:r>
            <a:r>
              <a:rPr lang="en-US" sz="2600" dirty="0">
                <a:solidFill>
                  <a:schemeClr val="bg1"/>
                </a:solidFill>
              </a:rPr>
              <a:t> 13</a:t>
            </a:r>
          </a:p>
        </p:txBody>
      </p:sp>
    </p:spTree>
    <p:extLst>
      <p:ext uri="{BB962C8B-B14F-4D97-AF65-F5344CB8AC3E}">
        <p14:creationId xmlns:p14="http://schemas.microsoft.com/office/powerpoint/2010/main" val="75767214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7816"/>
            <a:ext cx="7772400" cy="743146"/>
          </a:xfrm>
        </p:spPr>
        <p:txBody>
          <a:bodyPr/>
          <a:lstStyle/>
          <a:p>
            <a:pPr algn="ctr"/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Trustworthy Statement (2:11-13)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549" y="1159496"/>
            <a:ext cx="8898903" cy="394590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defRPr/>
            </a:pPr>
            <a:r>
              <a:rPr lang="en-US" sz="3000" dirty="0">
                <a:solidFill>
                  <a:schemeClr val="bg1"/>
                </a:solidFill>
              </a:rPr>
              <a:t>If we died with Christ, we will live with Christ (11b)</a:t>
            </a:r>
          </a:p>
          <a:p>
            <a:pPr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defRPr/>
            </a:pPr>
            <a:r>
              <a:rPr lang="en-US" sz="3000" dirty="0">
                <a:solidFill>
                  <a:schemeClr val="bg1"/>
                </a:solidFill>
              </a:rPr>
              <a:t>If we endure for Christ, we will reign with Christ (12a)</a:t>
            </a:r>
          </a:p>
          <a:p>
            <a:pPr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defRPr/>
            </a:pPr>
            <a:r>
              <a:rPr lang="en-US" sz="3000" dirty="0">
                <a:solidFill>
                  <a:schemeClr val="bg1"/>
                </a:solidFill>
              </a:rPr>
              <a:t>If we deny Christ, He will deny us (12b)</a:t>
            </a:r>
          </a:p>
          <a:p>
            <a:pPr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defRPr/>
            </a:pPr>
            <a:r>
              <a:rPr lang="en-US" sz="3000" b="1" u="sng" dirty="0">
                <a:solidFill>
                  <a:srgbClr val="FFFFCC"/>
                </a:solidFill>
              </a:rPr>
              <a:t>If we are unfaithful, Christ remains faithful (13)</a:t>
            </a:r>
          </a:p>
        </p:txBody>
      </p:sp>
      <p:pic>
        <p:nvPicPr>
          <p:cNvPr id="39940" name="Picture 2" descr="http://www.jeffrandleman.com/wp-content/uploads/2014/03/2-Timothy-131-760x50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49857" y="4505224"/>
            <a:ext cx="3244286" cy="215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864402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213" y="163513"/>
            <a:ext cx="8791575" cy="6530975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3"/>
          <p:cNvSpPr txBox="1">
            <a:spLocks/>
          </p:cNvSpPr>
          <p:nvPr/>
        </p:nvSpPr>
        <p:spPr bwMode="auto">
          <a:xfrm>
            <a:off x="176213" y="182367"/>
            <a:ext cx="8739188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ts val="1200"/>
              </a:spcAft>
              <a:buClrTx/>
              <a:buSzTx/>
              <a:buNone/>
            </a:pPr>
            <a:r>
              <a:rPr lang="en-US" altLang="en-US" sz="36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2:11-13 (NASB)</a:t>
            </a:r>
          </a:p>
          <a:p>
            <a:pPr marL="0" indent="0" algn="just">
              <a:spcBef>
                <a:spcPct val="0"/>
              </a:spcBef>
              <a:buClrTx/>
              <a:buSzTx/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cs typeface="Arial" panose="020B0604020202020204" pitchFamily="34" charset="0"/>
              </a:rPr>
              <a:t>“</a:t>
            </a:r>
            <a:r>
              <a:rPr lang="en-US" sz="3600" dirty="0">
                <a:solidFill>
                  <a:schemeClr val="bg1"/>
                </a:solidFill>
                <a:effectLst/>
              </a:rPr>
              <a:t>It is a trustworthy statement: For if we died with Him, we will also live with Him; </a:t>
            </a:r>
            <a:r>
              <a:rPr lang="en-US" sz="3600" baseline="30000" dirty="0">
                <a:solidFill>
                  <a:schemeClr val="bg1"/>
                </a:solidFill>
                <a:effectLst/>
              </a:rPr>
              <a:t>12 </a:t>
            </a:r>
            <a:r>
              <a:rPr lang="en-US" sz="3600" dirty="0">
                <a:solidFill>
                  <a:schemeClr val="bg1"/>
                </a:solidFill>
                <a:effectLst/>
              </a:rPr>
              <a:t>If we endure, we will also reign with Him; If we deny Him, He also will deny us; </a:t>
            </a:r>
            <a:r>
              <a:rPr lang="en-US" sz="3600" baseline="30000" dirty="0">
                <a:solidFill>
                  <a:schemeClr val="bg1"/>
                </a:solidFill>
                <a:effectLst/>
              </a:rPr>
              <a:t>13 </a:t>
            </a:r>
            <a:r>
              <a:rPr lang="en-US" sz="3600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we are faithless</a:t>
            </a:r>
            <a:r>
              <a:rPr lang="en-US" sz="3600" dirty="0">
                <a:solidFill>
                  <a:schemeClr val="bg1"/>
                </a:solidFill>
                <a:effectLst/>
              </a:rPr>
              <a:t>, He remains faithful, for He cannot deny Himself.</a:t>
            </a:r>
            <a:r>
              <a:rPr lang="en-US" altLang="en-US" sz="3600" dirty="0">
                <a:solidFill>
                  <a:schemeClr val="bg1"/>
                </a:solidFill>
                <a:effectLst/>
                <a:cs typeface="Arial" panose="020B060402020202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575459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176"/>
          </a:xfrm>
        </p:spPr>
        <p:txBody>
          <a:bodyPr/>
          <a:lstStyle/>
          <a:p>
            <a: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 Timothy 2:13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974" y="1156855"/>
            <a:ext cx="8484125" cy="308520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defRPr/>
            </a:pPr>
            <a:r>
              <a:rPr lang="en-US" dirty="0">
                <a:solidFill>
                  <a:schemeClr val="bg1"/>
                </a:solidFill>
              </a:rPr>
              <a:t>Christ will never renege on his initial promise of granting the believer the gift of eternal life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defRPr/>
            </a:pPr>
            <a:r>
              <a:rPr lang="en-US" i="1" dirty="0" err="1">
                <a:solidFill>
                  <a:schemeClr val="bg1"/>
                </a:solidFill>
              </a:rPr>
              <a:t>apisteō</a:t>
            </a:r>
            <a:endParaRPr lang="en-US" i="1" dirty="0">
              <a:solidFill>
                <a:schemeClr val="bg1"/>
              </a:solidFill>
            </a:endParaRP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Clr>
                <a:srgbClr val="FF99FF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solidFill>
                  <a:schemeClr val="bg1"/>
                </a:solidFill>
              </a:rPr>
              <a:t>Unfaithful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Clr>
                <a:srgbClr val="FF99FF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solidFill>
                  <a:schemeClr val="bg1"/>
                </a:solidFill>
              </a:rPr>
              <a:t>Faithless (Jas. 1:5-8)</a:t>
            </a:r>
          </a:p>
        </p:txBody>
      </p:sp>
      <p:pic>
        <p:nvPicPr>
          <p:cNvPr id="4" name="Picture 2" descr="http://www.jeffrandleman.com/wp-content/uploads/2014/03/2-Timothy-131-760x50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3256313"/>
            <a:ext cx="4234109" cy="281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291310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213" y="163513"/>
            <a:ext cx="8791575" cy="6530975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514" name="Rectangle 1"/>
          <p:cNvSpPr>
            <a:spLocks noChangeArrowheads="1"/>
          </p:cNvSpPr>
          <p:nvPr/>
        </p:nvSpPr>
        <p:spPr bwMode="auto">
          <a:xfrm>
            <a:off x="647700" y="169686"/>
            <a:ext cx="7848600" cy="3939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US" altLang="en-US" sz="40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+mn-cs"/>
              </a:rPr>
              <a:t>John 5:24 (NASB)</a:t>
            </a:r>
          </a:p>
          <a:p>
            <a:pPr algn="just"/>
            <a:r>
              <a:rPr lang="en-US" altLang="en-US" sz="4000" baseline="30000" dirty="0">
                <a:latin typeface="+mn-lt"/>
              </a:rPr>
              <a:t> </a:t>
            </a:r>
            <a:r>
              <a:rPr lang="en-US" altLang="en-US" sz="4000" dirty="0">
                <a:solidFill>
                  <a:schemeClr val="bg1"/>
                </a:solidFill>
                <a:latin typeface="+mn-lt"/>
              </a:rPr>
              <a:t>“Truly, truly, I say to you, he who hears My word, and </a:t>
            </a:r>
            <a:r>
              <a:rPr lang="en-US" altLang="en-US" sz="3600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believes Him </a:t>
            </a:r>
            <a:r>
              <a:rPr lang="en-US" altLang="en-US" sz="4000" dirty="0">
                <a:solidFill>
                  <a:schemeClr val="bg1"/>
                </a:solidFill>
                <a:latin typeface="+mn-lt"/>
              </a:rPr>
              <a:t>who sent Me, </a:t>
            </a:r>
            <a:r>
              <a:rPr lang="en-US" altLang="en-US" sz="3600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has eternal life</a:t>
            </a:r>
            <a:r>
              <a:rPr lang="en-US" altLang="en-US" sz="4000" dirty="0">
                <a:solidFill>
                  <a:schemeClr val="bg1"/>
                </a:solidFill>
                <a:latin typeface="+mn-lt"/>
              </a:rPr>
              <a:t>, and does not come into judgment, but </a:t>
            </a:r>
            <a:r>
              <a:rPr lang="en-US" altLang="en-US" sz="3600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has passed out</a:t>
            </a:r>
            <a:r>
              <a:rPr lang="en-US" altLang="en-US" sz="4000" dirty="0">
                <a:solidFill>
                  <a:schemeClr val="bg1"/>
                </a:solidFill>
                <a:latin typeface="+mn-lt"/>
              </a:rPr>
              <a:t> of death into life.”</a:t>
            </a:r>
          </a:p>
        </p:txBody>
      </p:sp>
    </p:spTree>
    <p:extLst>
      <p:ext uri="{BB962C8B-B14F-4D97-AF65-F5344CB8AC3E}">
        <p14:creationId xmlns:p14="http://schemas.microsoft.com/office/powerpoint/2010/main" val="416706462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http://forum.remonstranten-berlin.de/uploads/2010/02/aminius_achterk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5513" y="1282700"/>
            <a:ext cx="2212975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65113"/>
            <a:ext cx="8229600" cy="8461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5. Passages From Paul</a:t>
            </a:r>
          </a:p>
        </p:txBody>
      </p:sp>
      <p:sp>
        <p:nvSpPr>
          <p:cNvPr id="46084" name="Content Placeholder 2"/>
          <p:cNvSpPr>
            <a:spLocks noGrp="1"/>
          </p:cNvSpPr>
          <p:nvPr>
            <p:ph idx="1"/>
          </p:nvPr>
        </p:nvSpPr>
        <p:spPr>
          <a:xfrm>
            <a:off x="123825" y="1111250"/>
            <a:ext cx="4005263" cy="5487988"/>
          </a:xfrm>
        </p:spPr>
        <p:txBody>
          <a:bodyPr/>
          <a:lstStyle/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Gal. 5:4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Gal. 5:19-21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Rom. 8:13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1 Cor. 8:11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1 Cor. 9:24-27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1 Cor. 11:28-30, 32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1 Cor. 15:2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46085" name="Content Placeholder 2"/>
          <p:cNvSpPr txBox="1">
            <a:spLocks/>
          </p:cNvSpPr>
          <p:nvPr/>
        </p:nvSpPr>
        <p:spPr bwMode="auto">
          <a:xfrm>
            <a:off x="6089650" y="1111250"/>
            <a:ext cx="2913063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2 Cor. 13:5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Philip. 2:12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Col. 1:23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1 Tim. 5:15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2 Tim. 2:12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+mj-lt"/>
              <a:buAutoNum type="alphaLcPeriod" startAt="8"/>
            </a:pPr>
            <a:r>
              <a:rPr lang="en-US" altLang="en-US" sz="3200" b="1" u="sng" dirty="0">
                <a:solidFill>
                  <a:srgbClr val="FFFFCC"/>
                </a:solidFill>
                <a:latin typeface="+mn-lt"/>
              </a:rPr>
              <a:t>2 Tim. 4:10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None/>
            </a:pPr>
            <a:endParaRPr lang="en-US" altLang="en-US" sz="2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340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>
                <a:solidFill>
                  <a:srgbClr val="00FFFF"/>
                </a:solidFill>
                <a:latin typeface="+mn-lt"/>
              </a:rPr>
              <a:t>Eternal Security Outline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535363" y="1600200"/>
            <a:ext cx="5373687" cy="2792413"/>
          </a:xfrm>
        </p:spPr>
        <p:txBody>
          <a:bodyPr/>
          <a:lstStyle/>
          <a:p>
            <a:pPr marL="457200" indent="-45720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rabicPeriod"/>
            </a:pPr>
            <a:r>
              <a:rPr lang="en-US" altLang="en-US" b="1" u="sng">
                <a:solidFill>
                  <a:srgbClr val="FFFFCC"/>
                </a:solidFill>
              </a:rPr>
              <a:t>Eternal security arguments</a:t>
            </a:r>
          </a:p>
          <a:p>
            <a:pPr marL="457200" indent="-45720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rabicPeriod"/>
            </a:pPr>
            <a:r>
              <a:rPr lang="en-US" altLang="en-US">
                <a:solidFill>
                  <a:schemeClr val="bg1"/>
                </a:solidFill>
              </a:rPr>
              <a:t>Response  to problem passages</a:t>
            </a:r>
          </a:p>
        </p:txBody>
      </p:sp>
      <p:pic>
        <p:nvPicPr>
          <p:cNvPr id="1229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2916238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0975" y="3962400"/>
            <a:ext cx="446246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213" y="163513"/>
            <a:ext cx="8791575" cy="6530975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3"/>
          <p:cNvSpPr txBox="1">
            <a:spLocks/>
          </p:cNvSpPr>
          <p:nvPr/>
        </p:nvSpPr>
        <p:spPr bwMode="auto">
          <a:xfrm>
            <a:off x="202406" y="197967"/>
            <a:ext cx="8739188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ts val="1200"/>
              </a:spcAft>
              <a:buClrTx/>
              <a:buSzTx/>
              <a:buNone/>
            </a:pPr>
            <a:r>
              <a:rPr lang="en-US" altLang="en-US" sz="40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4:10 (NASB)</a:t>
            </a:r>
          </a:p>
          <a:p>
            <a:pPr marL="0" indent="0" algn="just">
              <a:spcBef>
                <a:spcPct val="0"/>
              </a:spcBef>
              <a:buClrTx/>
              <a:buSzTx/>
              <a:buNone/>
            </a:pPr>
            <a:r>
              <a:rPr lang="en-US" altLang="en-US" sz="4000" dirty="0">
                <a:solidFill>
                  <a:schemeClr val="bg1"/>
                </a:solidFill>
                <a:effectLst/>
                <a:cs typeface="Arial" panose="020B0604020202020204" pitchFamily="34" charset="0"/>
              </a:rPr>
              <a:t>“</a:t>
            </a:r>
            <a:r>
              <a:rPr lang="en-US" sz="4000" dirty="0">
                <a:solidFill>
                  <a:schemeClr val="bg1"/>
                </a:solidFill>
              </a:rPr>
              <a:t>for Demas, </a:t>
            </a:r>
            <a:r>
              <a:rPr lang="en-US" sz="4000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having loved this present world, has deserted me and gone to</a:t>
            </a:r>
            <a:r>
              <a:rPr lang="en-US" sz="4000" dirty="0"/>
              <a:t> </a:t>
            </a:r>
            <a:r>
              <a:rPr lang="en-US" sz="4000" dirty="0">
                <a:solidFill>
                  <a:schemeClr val="bg1"/>
                </a:solidFill>
              </a:rPr>
              <a:t>Thessalonica; </a:t>
            </a:r>
            <a:r>
              <a:rPr lang="en-US" sz="4000" dirty="0" err="1">
                <a:solidFill>
                  <a:schemeClr val="bg1"/>
                </a:solidFill>
              </a:rPr>
              <a:t>Crescens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i="1" dirty="0">
                <a:solidFill>
                  <a:schemeClr val="bg1"/>
                </a:solidFill>
              </a:rPr>
              <a:t>has gone</a:t>
            </a:r>
            <a:r>
              <a:rPr lang="en-US" sz="4000" dirty="0">
                <a:solidFill>
                  <a:schemeClr val="bg1"/>
                </a:solidFill>
              </a:rPr>
              <a:t> to Galatia, Titus to Dalmatia</a:t>
            </a:r>
            <a:r>
              <a:rPr lang="en-US" sz="4000" dirty="0">
                <a:solidFill>
                  <a:schemeClr val="bg1"/>
                </a:solidFill>
                <a:effectLst/>
              </a:rPr>
              <a:t>.</a:t>
            </a:r>
            <a:r>
              <a:rPr lang="en-US" altLang="en-US" sz="4000" dirty="0">
                <a:solidFill>
                  <a:schemeClr val="bg1"/>
                </a:solidFill>
                <a:effectLst/>
                <a:cs typeface="Arial" panose="020B060402020202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717153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5750"/>
          </a:xfrm>
        </p:spPr>
        <p:txBody>
          <a:bodyPr/>
          <a:lstStyle/>
          <a:p>
            <a: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 Timothy 4:10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244" y="1159497"/>
            <a:ext cx="8691513" cy="452332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defRPr/>
            </a:pPr>
            <a:r>
              <a:rPr lang="en-US" sz="3000" dirty="0">
                <a:solidFill>
                  <a:schemeClr val="bg1"/>
                </a:solidFill>
              </a:rPr>
              <a:t>Demas was a believer – Col. 4:14; Philemon 24</a:t>
            </a:r>
          </a:p>
          <a:p>
            <a:pPr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defRPr/>
            </a:pPr>
            <a:r>
              <a:rPr lang="en-US" sz="3000" dirty="0">
                <a:solidFill>
                  <a:schemeClr val="bg1"/>
                </a:solidFill>
              </a:rPr>
              <a:t>Passage does not say that Demas lost his salvation</a:t>
            </a:r>
          </a:p>
          <a:p>
            <a:pPr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defRPr/>
            </a:pPr>
            <a:r>
              <a:rPr lang="en-US" sz="3000" dirty="0">
                <a:solidFill>
                  <a:schemeClr val="bg1"/>
                </a:solidFill>
              </a:rPr>
              <a:t>Demas became worldly – Luke 4:5-8; 1 John 2:15-17; Rom. 12:2; Jas. 4:4</a:t>
            </a:r>
          </a:p>
          <a:p>
            <a:pPr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defRPr/>
            </a:pPr>
            <a:r>
              <a:rPr lang="en-US" sz="3000" dirty="0">
                <a:solidFill>
                  <a:schemeClr val="bg1"/>
                </a:solidFill>
              </a:rPr>
              <a:t>Contrast to Paul – 2 Tim. 4:6-8</a:t>
            </a:r>
          </a:p>
        </p:txBody>
      </p:sp>
    </p:spTree>
    <p:extLst>
      <p:ext uri="{BB962C8B-B14F-4D97-AF65-F5344CB8AC3E}">
        <p14:creationId xmlns:p14="http://schemas.microsoft.com/office/powerpoint/2010/main" val="187637892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>
          <a:xfrm>
            <a:off x="2895600" y="2857500"/>
            <a:ext cx="3352800" cy="1143000"/>
          </a:xfrm>
        </p:spPr>
        <p:txBody>
          <a:bodyPr lIns="92075" tIns="46039" rIns="92075" bIns="46039"/>
          <a:lstStyle/>
          <a:p>
            <a:pPr>
              <a:defRPr/>
            </a:pPr>
            <a:r>
              <a:rPr lang="en-US" alt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http://forum.remonstranten-berlin.de/uploads/2010/02/aminius_achterk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5513" y="1282700"/>
            <a:ext cx="2212975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65113"/>
            <a:ext cx="8229600" cy="8461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5. Passages From Paul</a:t>
            </a:r>
          </a:p>
        </p:txBody>
      </p:sp>
      <p:sp>
        <p:nvSpPr>
          <p:cNvPr id="46084" name="Content Placeholder 2"/>
          <p:cNvSpPr>
            <a:spLocks noGrp="1"/>
          </p:cNvSpPr>
          <p:nvPr>
            <p:ph idx="1"/>
          </p:nvPr>
        </p:nvSpPr>
        <p:spPr>
          <a:xfrm>
            <a:off x="123825" y="1111250"/>
            <a:ext cx="4005263" cy="5487988"/>
          </a:xfrm>
        </p:spPr>
        <p:txBody>
          <a:bodyPr/>
          <a:lstStyle/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Gal. 5:4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Gal. 5:19-21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Rom. 8:13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1 Cor. 8:11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1 Cor. 9:24-27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1 Cor. 11:28-30, 32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AutoNum type="alphaLcPeriod"/>
            </a:pPr>
            <a:r>
              <a:rPr lang="en-US" altLang="en-US">
                <a:solidFill>
                  <a:schemeClr val="bg1"/>
                </a:solidFill>
              </a:rPr>
              <a:t>1 Cor. 15:2</a:t>
            </a:r>
          </a:p>
          <a:p>
            <a:pPr marL="514350" indent="-51435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46085" name="Content Placeholder 2"/>
          <p:cNvSpPr txBox="1">
            <a:spLocks/>
          </p:cNvSpPr>
          <p:nvPr/>
        </p:nvSpPr>
        <p:spPr bwMode="auto">
          <a:xfrm>
            <a:off x="6089650" y="1111250"/>
            <a:ext cx="2913063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2 Cor. 13:5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Philip. 2:12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Col. 1:23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1 Tim. 5:15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2 Tim. 2:12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lphaLcPeriod" startAt="8"/>
            </a:pPr>
            <a:r>
              <a:rPr lang="en-US" altLang="en-US" sz="3200">
                <a:solidFill>
                  <a:schemeClr val="bg1"/>
                </a:solidFill>
                <a:latin typeface="Calibri" panose="020F0502020204030204" pitchFamily="34" charset="0"/>
              </a:rPr>
              <a:t>2 Tim. 4:10</a:t>
            </a:r>
          </a:p>
          <a:p>
            <a:pPr>
              <a:spcAft>
                <a:spcPts val="2400"/>
              </a:spcAft>
              <a:buClr>
                <a:srgbClr val="66FFFF"/>
              </a:buClr>
              <a:buFont typeface="Arial" panose="020B0604020202020204" pitchFamily="34" charset="0"/>
              <a:buNone/>
            </a:pPr>
            <a:endParaRPr lang="en-US" altLang="en-US" sz="28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>
                <a:solidFill>
                  <a:srgbClr val="00FFFF"/>
                </a:solidFill>
                <a:latin typeface="+mn-lt"/>
              </a:rPr>
              <a:t>Eternal Security Outline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535363" y="1600200"/>
            <a:ext cx="5373687" cy="2792413"/>
          </a:xfrm>
        </p:spPr>
        <p:txBody>
          <a:bodyPr/>
          <a:lstStyle/>
          <a:p>
            <a:pPr marL="457200" indent="-45720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rabicPeriod"/>
            </a:pPr>
            <a:r>
              <a:rPr lang="en-US" altLang="en-US">
                <a:solidFill>
                  <a:schemeClr val="bg1"/>
                </a:solidFill>
              </a:rPr>
              <a:t>Eternal security arguments</a:t>
            </a:r>
          </a:p>
          <a:p>
            <a:pPr marL="457200" indent="-45720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rabicPeriod"/>
            </a:pPr>
            <a:r>
              <a:rPr lang="en-US" altLang="en-US" b="1" u="sng">
                <a:solidFill>
                  <a:srgbClr val="FFFFCC"/>
                </a:solidFill>
              </a:rPr>
              <a:t>Response  to problem passages</a:t>
            </a:r>
          </a:p>
        </p:txBody>
      </p:sp>
      <p:pic>
        <p:nvPicPr>
          <p:cNvPr id="1331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2916238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0975" y="3962400"/>
            <a:ext cx="446246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>
          <a:xfrm>
            <a:off x="376238" y="2571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Response to Problem Passages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44475" y="1622425"/>
            <a:ext cx="4903788" cy="3873500"/>
          </a:xfrm>
        </p:spPr>
        <p:txBody>
          <a:bodyPr/>
          <a:lstStyle/>
          <a:p>
            <a:pPr marL="457200" indent="-45720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rabicPeriod"/>
            </a:pPr>
            <a:r>
              <a:rPr lang="en-US" altLang="en-US">
                <a:solidFill>
                  <a:schemeClr val="bg1"/>
                </a:solidFill>
              </a:rPr>
              <a:t>OT Passages</a:t>
            </a:r>
          </a:p>
          <a:p>
            <a:pPr marL="457200" indent="-45720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rabicPeriod"/>
            </a:pPr>
            <a:r>
              <a:rPr lang="en-US" altLang="en-US">
                <a:solidFill>
                  <a:schemeClr val="bg1"/>
                </a:solidFill>
              </a:rPr>
              <a:t>Passages from Matthew</a:t>
            </a:r>
          </a:p>
          <a:p>
            <a:pPr marL="457200" indent="-45720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rabicPeriod"/>
            </a:pPr>
            <a:r>
              <a:rPr lang="en-US" altLang="en-US">
                <a:solidFill>
                  <a:schemeClr val="bg1"/>
                </a:solidFill>
              </a:rPr>
              <a:t>Passages from John</a:t>
            </a:r>
          </a:p>
          <a:p>
            <a:pPr marL="457200" indent="-45720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rabicPeriod"/>
            </a:pPr>
            <a:r>
              <a:rPr lang="en-US" altLang="en-US">
                <a:solidFill>
                  <a:schemeClr val="bg1"/>
                </a:solidFill>
              </a:rPr>
              <a:t>Passages from Acts</a:t>
            </a:r>
          </a:p>
          <a:p>
            <a:pPr marL="457200" indent="-457200">
              <a:spcBef>
                <a:spcPct val="0"/>
              </a:spcBef>
              <a:spcAft>
                <a:spcPts val="2400"/>
              </a:spcAft>
              <a:buClr>
                <a:srgbClr val="66FFFF"/>
              </a:buClr>
              <a:buFont typeface="Calibri" panose="020F0502020204030204" pitchFamily="34" charset="0"/>
              <a:buAutoNum type="arabicPeriod"/>
            </a:pPr>
            <a:r>
              <a:rPr lang="en-US" altLang="en-US">
                <a:solidFill>
                  <a:schemeClr val="bg1"/>
                </a:solidFill>
              </a:rPr>
              <a:t>Passages from Paul</a:t>
            </a:r>
          </a:p>
        </p:txBody>
      </p:sp>
      <p:pic>
        <p:nvPicPr>
          <p:cNvPr id="14340" name="Picture 2" descr="http://forum.remonstranten-berlin.de/uploads/2010/02/aminius_achterk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263" y="1633538"/>
            <a:ext cx="3656012" cy="498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Content Placeholder 2"/>
          <p:cNvSpPr>
            <a:spLocks noGrp="1"/>
          </p:cNvSpPr>
          <p:nvPr>
            <p:ph idx="1"/>
          </p:nvPr>
        </p:nvSpPr>
        <p:spPr>
          <a:xfrm>
            <a:off x="244475" y="1601788"/>
            <a:ext cx="8429625" cy="4316412"/>
          </a:xfrm>
        </p:spPr>
        <p:txBody>
          <a:bodyPr/>
          <a:lstStyle/>
          <a:p>
            <a:pPr marL="514350" indent="-514350"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buFont typeface="+mj-lt"/>
              <a:buAutoNum type="arabicPeriod" startAt="6"/>
              <a:defRPr/>
            </a:pPr>
            <a:r>
              <a:rPr lang="en-US" altLang="en-US" dirty="0">
                <a:solidFill>
                  <a:schemeClr val="bg1"/>
                </a:solidFill>
              </a:rPr>
              <a:t>Passages from James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buFont typeface="+mj-lt"/>
              <a:buAutoNum type="arabicPeriod" startAt="6"/>
              <a:defRPr/>
            </a:pPr>
            <a:r>
              <a:rPr lang="en-US" altLang="en-US" dirty="0">
                <a:solidFill>
                  <a:schemeClr val="bg1"/>
                </a:solidFill>
              </a:rPr>
              <a:t>Passages from Hebrews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buFont typeface="+mj-lt"/>
              <a:buAutoNum type="arabicPeriod" startAt="6"/>
              <a:defRPr/>
            </a:pPr>
            <a:r>
              <a:rPr lang="en-US" altLang="en-US" dirty="0">
                <a:solidFill>
                  <a:schemeClr val="bg1"/>
                </a:solidFill>
              </a:rPr>
              <a:t>Passages from 2 Peter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buFont typeface="+mj-lt"/>
              <a:buAutoNum type="arabicPeriod" startAt="6"/>
              <a:defRPr/>
            </a:pPr>
            <a:r>
              <a:rPr lang="en-US" altLang="en-US" dirty="0">
                <a:solidFill>
                  <a:schemeClr val="bg1"/>
                </a:solidFill>
              </a:rPr>
              <a:t>Passages from 1 John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buFont typeface="+mj-lt"/>
              <a:buAutoNum type="arabicPeriod" startAt="6"/>
              <a:defRPr/>
            </a:pPr>
            <a:r>
              <a:rPr lang="en-US" altLang="en-US" dirty="0">
                <a:solidFill>
                  <a:schemeClr val="bg1"/>
                </a:solidFill>
              </a:rPr>
              <a:t>Passages from Revelation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buFont typeface="+mj-lt"/>
              <a:buAutoNum type="arabicPeriod" startAt="6"/>
              <a:defRPr/>
            </a:pPr>
            <a:r>
              <a:rPr lang="en-US" altLang="en-US" dirty="0">
                <a:solidFill>
                  <a:schemeClr val="bg1"/>
                </a:solidFill>
              </a:rPr>
              <a:t>Miscellaneous argument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6"/>
              <a:defRPr/>
            </a:pPr>
            <a:endParaRPr lang="en-US" altLang="en-US" sz="2800" dirty="0">
              <a:solidFill>
                <a:schemeClr val="bg1"/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6"/>
              <a:defRPr/>
            </a:pPr>
            <a:endParaRPr lang="en-US" altLang="en-US" sz="2800" dirty="0">
              <a:solidFill>
                <a:schemeClr val="bg1"/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6"/>
              <a:defRPr/>
            </a:pPr>
            <a:endParaRPr lang="en-US" altLang="en-US" sz="2800" dirty="0">
              <a:solidFill>
                <a:schemeClr val="bg1"/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6"/>
              <a:defRPr/>
            </a:pP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76238" y="2571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Response to Problem Passages</a:t>
            </a:r>
          </a:p>
        </p:txBody>
      </p:sp>
      <p:pic>
        <p:nvPicPr>
          <p:cNvPr id="15364" name="Picture 2" descr="http://forum.remonstranten-berlin.de/uploads/2010/02/aminius_achterk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263" y="1633538"/>
            <a:ext cx="3656012" cy="498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4449</TotalTime>
  <Words>2436</Words>
  <Application>Microsoft Office PowerPoint</Application>
  <PresentationFormat>On-screen Show (4:3)</PresentationFormat>
  <Paragraphs>520</Paragraphs>
  <Slides>63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8" baseType="lpstr">
      <vt:lpstr>Arial</vt:lpstr>
      <vt:lpstr>Calibri</vt:lpstr>
      <vt:lpstr>Times New Roman</vt:lpstr>
      <vt:lpstr>Wingdings</vt:lpstr>
      <vt:lpstr>1_Office Theme</vt:lpstr>
      <vt:lpstr>Soteriology Session 38</vt:lpstr>
      <vt:lpstr>Soteriology Overview</vt:lpstr>
      <vt:lpstr>Soteriology Overview</vt:lpstr>
      <vt:lpstr>Definition of Eternal Security</vt:lpstr>
      <vt:lpstr>Eternal Security Outline</vt:lpstr>
      <vt:lpstr>Eternal Security Outline</vt:lpstr>
      <vt:lpstr>Eternal Security Outline</vt:lpstr>
      <vt:lpstr>Response to Problem Passages</vt:lpstr>
      <vt:lpstr>Response to Problem Passages</vt:lpstr>
      <vt:lpstr>Response to Problem Passages</vt:lpstr>
      <vt:lpstr>Response to Problem Passages</vt:lpstr>
      <vt:lpstr>Response to Problem Passages</vt:lpstr>
      <vt:lpstr>Response to Problem Passages</vt:lpstr>
      <vt:lpstr>Response to Problem Passages</vt:lpstr>
      <vt:lpstr>5. Passages From Paul</vt:lpstr>
      <vt:lpstr>5. Passages From Paul</vt:lpstr>
      <vt:lpstr>5. Passages From Paul</vt:lpstr>
      <vt:lpstr>5. Passages From Paul</vt:lpstr>
      <vt:lpstr>5. Passages From Paul</vt:lpstr>
      <vt:lpstr>5. Passages From Paul</vt:lpstr>
      <vt:lpstr>5. Passages From Paul</vt:lpstr>
      <vt:lpstr>5. Passages From Paul</vt:lpstr>
      <vt:lpstr>5. Passages From Paul</vt:lpstr>
      <vt:lpstr>5. Passages From Paul</vt:lpstr>
      <vt:lpstr>PowerPoint Presentation</vt:lpstr>
      <vt:lpstr>Three Tenses of Salvation</vt:lpstr>
      <vt:lpstr>Three Tenses of Salvation</vt:lpstr>
      <vt:lpstr>Three Tenses of Salvation</vt:lpstr>
      <vt:lpstr>Philippians 2:12</vt:lpstr>
      <vt:lpstr>5. Passages From Paul</vt:lpstr>
      <vt:lpstr>PowerPoint Presentation</vt:lpstr>
      <vt:lpstr>Colossians 1:23</vt:lpstr>
      <vt:lpstr>5. Passages From Paul</vt:lpstr>
      <vt:lpstr>PowerPoint Presentation</vt:lpstr>
      <vt:lpstr>1 Timothy 5:15</vt:lpstr>
      <vt:lpstr>5. Passages From Paul</vt:lpstr>
      <vt:lpstr>PowerPoint Presentation</vt:lpstr>
      <vt:lpstr>Trustworthy Statement (2:11-13)</vt:lpstr>
      <vt:lpstr>Trustworthy Statement (2:11-13)</vt:lpstr>
      <vt:lpstr>Trustworthy Statement (2:11-13)</vt:lpstr>
      <vt:lpstr>Trustworthy Statement (2:11-13)</vt:lpstr>
      <vt:lpstr>Trustworthy Statement (2:12)</vt:lpstr>
      <vt:lpstr>Trustworthy Statement (2:12)</vt:lpstr>
      <vt:lpstr>Trustworthy Statement (2:12)</vt:lpstr>
      <vt:lpstr>Trustworthy Statement (2:12)</vt:lpstr>
      <vt:lpstr>PowerPoint Presentation</vt:lpstr>
      <vt:lpstr>2 Timothy 2:11-13</vt:lpstr>
      <vt:lpstr>Trustworthy Statement (2:12)</vt:lpstr>
      <vt:lpstr>PowerPoint Presentation</vt:lpstr>
      <vt:lpstr>PowerPoint Presentation</vt:lpstr>
      <vt:lpstr>Rewards (2 Timothy 2:12)</vt:lpstr>
      <vt:lpstr>PowerPoint Presentation</vt:lpstr>
      <vt:lpstr>PowerPoint Presentation</vt:lpstr>
      <vt:lpstr>Rewards (2 Timothy 2:12)</vt:lpstr>
      <vt:lpstr>Trustworthy Statement (2:11-13)</vt:lpstr>
      <vt:lpstr>PowerPoint Presentation</vt:lpstr>
      <vt:lpstr>2 Timothy 2:13</vt:lpstr>
      <vt:lpstr>PowerPoint Presentation</vt:lpstr>
      <vt:lpstr>5. Passages From Paul</vt:lpstr>
      <vt:lpstr>PowerPoint Presentation</vt:lpstr>
      <vt:lpstr>2 Timothy 4:10</vt:lpstr>
      <vt:lpstr>CONCLUSION</vt:lpstr>
      <vt:lpstr>5. Passages From Paul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Soteriology Session 7</dc:title>
  <dc:creator>Jim McGowan</dc:creator>
  <cp:lastModifiedBy>Jim McGowan</cp:lastModifiedBy>
  <cp:revision>419</cp:revision>
  <cp:lastPrinted>2016-11-11T15:40:37Z</cp:lastPrinted>
  <dcterms:created xsi:type="dcterms:W3CDTF">2016-02-18T16:07:28Z</dcterms:created>
  <dcterms:modified xsi:type="dcterms:W3CDTF">2016-11-11T15:43:29Z</dcterms:modified>
</cp:coreProperties>
</file>