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408" r:id="rId2"/>
    <p:sldId id="2386" r:id="rId3"/>
    <p:sldId id="2409" r:id="rId4"/>
    <p:sldId id="2410" r:id="rId5"/>
    <p:sldId id="2448" r:id="rId6"/>
    <p:sldId id="2449" r:id="rId7"/>
    <p:sldId id="2450" r:id="rId8"/>
    <p:sldId id="2390" r:id="rId9"/>
    <p:sldId id="2391" r:id="rId10"/>
    <p:sldId id="2471" r:id="rId11"/>
    <p:sldId id="2392" r:id="rId12"/>
    <p:sldId id="2472" r:id="rId13"/>
    <p:sldId id="2447" r:id="rId14"/>
    <p:sldId id="2494" r:id="rId15"/>
    <p:sldId id="2473" r:id="rId16"/>
    <p:sldId id="2434" r:id="rId17"/>
    <p:sldId id="2435" r:id="rId18"/>
    <p:sldId id="2495" r:id="rId19"/>
    <p:sldId id="2496" r:id="rId20"/>
    <p:sldId id="2474" r:id="rId21"/>
    <p:sldId id="2415" r:id="rId22"/>
    <p:sldId id="2417" r:id="rId23"/>
    <p:sldId id="2442" r:id="rId24"/>
    <p:sldId id="2418" r:id="rId25"/>
    <p:sldId id="2443" r:id="rId26"/>
    <p:sldId id="2475" r:id="rId27"/>
    <p:sldId id="2416" r:id="rId28"/>
    <p:sldId id="2401" r:id="rId29"/>
    <p:sldId id="2423" r:id="rId30"/>
    <p:sldId id="2402" r:id="rId31"/>
    <p:sldId id="2476" r:id="rId32"/>
    <p:sldId id="2422" r:id="rId33"/>
    <p:sldId id="2477" r:id="rId34"/>
    <p:sldId id="2454" r:id="rId35"/>
    <p:sldId id="2478" r:id="rId36"/>
    <p:sldId id="2424" r:id="rId37"/>
    <p:sldId id="2497" r:id="rId38"/>
    <p:sldId id="2479" r:id="rId39"/>
    <p:sldId id="2403" r:id="rId40"/>
    <p:sldId id="2481" r:id="rId41"/>
    <p:sldId id="2482" r:id="rId42"/>
    <p:sldId id="2483" r:id="rId43"/>
    <p:sldId id="2484" r:id="rId44"/>
    <p:sldId id="2404" r:id="rId45"/>
    <p:sldId id="2485" r:id="rId46"/>
    <p:sldId id="2405" r:id="rId47"/>
    <p:sldId id="2455" r:id="rId48"/>
    <p:sldId id="2456" r:id="rId49"/>
    <p:sldId id="2457" r:id="rId50"/>
    <p:sldId id="2459" r:id="rId51"/>
    <p:sldId id="2461" r:id="rId52"/>
    <p:sldId id="2466" r:id="rId53"/>
    <p:sldId id="2462" r:id="rId54"/>
    <p:sldId id="2463" r:id="rId55"/>
    <p:sldId id="2464" r:id="rId56"/>
    <p:sldId id="2486" r:id="rId57"/>
    <p:sldId id="2432" r:id="rId58"/>
    <p:sldId id="2487" r:id="rId59"/>
    <p:sldId id="2488" r:id="rId60"/>
    <p:sldId id="2489" r:id="rId61"/>
    <p:sldId id="2407" r:id="rId62"/>
    <p:sldId id="2490" r:id="rId63"/>
    <p:sldId id="2491" r:id="rId64"/>
    <p:sldId id="2492" r:id="rId65"/>
    <p:sldId id="2467" r:id="rId66"/>
    <p:sldId id="2437" r:id="rId67"/>
    <p:sldId id="2439" r:id="rId68"/>
    <p:sldId id="2493" r:id="rId6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33CC33"/>
    <a:srgbClr val="FF00FF"/>
    <a:srgbClr val="CCCC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654" autoAdjust="0"/>
  </p:normalViewPr>
  <p:slideViewPr>
    <p:cSldViewPr>
      <p:cViewPr varScale="1">
        <p:scale>
          <a:sx n="66" d="100"/>
          <a:sy n="66" d="100"/>
        </p:scale>
        <p:origin x="1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7F944E-A8F5-4BC1-BD80-0AE359830615}" type="slidenum">
              <a:rPr lang="en-US" altLang="en-US" sz="1200">
                <a:cs typeface="Arial" panose="020B0604020202020204" pitchFamily="34" charset="0"/>
              </a:rPr>
              <a:pPr/>
              <a:t>50</a:t>
            </a:fld>
            <a:endParaRPr lang="en-US" altLang="en-US" sz="1200">
              <a:cs typeface="Arial" panose="020B0604020202020204" pitchFamily="34" charset="0"/>
            </a:endParaRPr>
          </a:p>
        </p:txBody>
      </p:sp>
    </p:spTree>
    <p:extLst>
      <p:ext uri="{BB962C8B-B14F-4D97-AF65-F5344CB8AC3E}">
        <p14:creationId xmlns:p14="http://schemas.microsoft.com/office/powerpoint/2010/main" val="269551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11/13/2016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70613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11/13/2016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93875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4"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latin typeface="Calibri" panose="020F0502020204030204" pitchFamily="34" charset="0"/>
                <a:cs typeface="Calibri" panose="020F0502020204030204" pitchFamily="34" charset="0"/>
              </a:rPr>
              <a:t>DANIEL INTRODUCTION</a:t>
            </a:r>
          </a:p>
        </p:txBody>
      </p:sp>
      <p:sp>
        <p:nvSpPr>
          <p:cNvPr id="3075" name="Subtitle 2"/>
          <p:cNvSpPr>
            <a:spLocks noGrp="1"/>
          </p:cNvSpPr>
          <p:nvPr>
            <p:ph type="subTitle" sz="quarter" idx="4294967295"/>
          </p:nvPr>
        </p:nvSpPr>
        <p:spPr>
          <a:xfrm>
            <a:off x="31242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b="1" u="sng" dirty="0">
                <a:solidFill>
                  <a:srgbClr val="FFFFCC"/>
                </a:solidFill>
              </a:rPr>
              <a:t>Daniel’s circumstances (1:1-2)</a:t>
            </a:r>
          </a:p>
          <a:p>
            <a:pPr marL="457200" indent="-457200">
              <a:spcBef>
                <a:spcPts val="0"/>
              </a:spcBef>
              <a:spcAft>
                <a:spcPts val="2400"/>
              </a:spcAft>
            </a:pPr>
            <a:r>
              <a:rPr lang="en-US" altLang="en-US" dirty="0"/>
              <a:t>Daniel’s selection (1:3-7)</a:t>
            </a:r>
          </a:p>
          <a:p>
            <a:pPr marL="457200" indent="-457200">
              <a:spcBef>
                <a:spcPts val="0"/>
              </a:spcBef>
              <a:spcAft>
                <a:spcPts val="2400"/>
              </a:spcAft>
            </a:pPr>
            <a:r>
              <a:rPr lang="en-US" altLang="en-US" dirty="0"/>
              <a:t>Daniel’s dedication (1:8-16)</a:t>
            </a:r>
          </a:p>
          <a:p>
            <a:pPr marL="457200" indent="-457200">
              <a:spcBef>
                <a:spcPts val="0"/>
              </a:spcBef>
              <a:spcAft>
                <a:spcPts val="2400"/>
              </a:spcAft>
            </a:pPr>
            <a:r>
              <a:rPr lang="en-US" altLang="en-US" dirty="0"/>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743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6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95400" y="304800"/>
            <a:ext cx="6553200" cy="1143000"/>
          </a:xfrm>
        </p:spPr>
        <p:txBody>
          <a:bodyPr/>
          <a:lstStyle/>
          <a:p>
            <a:r>
              <a:rPr lang="en-US" altLang="en-US" dirty="0"/>
              <a:t>Captivity of the Jews (1:1-2)</a:t>
            </a:r>
          </a:p>
        </p:txBody>
      </p:sp>
      <p:sp>
        <p:nvSpPr>
          <p:cNvPr id="6151" name="Rectangle 7"/>
          <p:cNvSpPr>
            <a:spLocks noGrp="1" noChangeArrowheads="1"/>
          </p:cNvSpPr>
          <p:nvPr>
            <p:ph type="body" idx="1"/>
          </p:nvPr>
        </p:nvSpPr>
        <p:spPr>
          <a:xfrm>
            <a:off x="152400" y="1676400"/>
            <a:ext cx="8896350" cy="4953000"/>
          </a:xfrm>
        </p:spPr>
        <p:txBody>
          <a:bodyPr/>
          <a:lstStyle/>
          <a:p>
            <a:pPr marL="457200" indent="-457200">
              <a:spcBef>
                <a:spcPts val="0"/>
              </a:spcBef>
              <a:spcAft>
                <a:spcPts val="1200"/>
              </a:spcAft>
            </a:pPr>
            <a:r>
              <a:rPr lang="en-US" altLang="en-US" sz="2800" dirty="0"/>
              <a:t>Nebuchadnezzar’s siege (1:1)</a:t>
            </a:r>
          </a:p>
          <a:p>
            <a:pPr marL="914400" lvl="1" indent="-457200">
              <a:spcBef>
                <a:spcPts val="0"/>
              </a:spcBef>
              <a:spcAft>
                <a:spcPts val="1200"/>
              </a:spcAft>
            </a:pPr>
            <a:r>
              <a:rPr lang="en-US" altLang="en-US" sz="2800" dirty="0"/>
              <a:t>Deut. 28:49</a:t>
            </a:r>
          </a:p>
          <a:p>
            <a:pPr marL="914400" lvl="1" indent="-457200">
              <a:spcBef>
                <a:spcPts val="0"/>
              </a:spcBef>
              <a:spcAft>
                <a:spcPts val="1200"/>
              </a:spcAft>
            </a:pPr>
            <a:r>
              <a:rPr lang="en-US" altLang="en-US" sz="2800" dirty="0"/>
              <a:t>3 sieges</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605 (Dan 1:1, Daniel and a few princes, </a:t>
            </a:r>
            <a:r>
              <a:rPr lang="en-US" altLang="en-US" sz="2800" dirty="0" err="1"/>
              <a:t>Jehoiakim</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596 (2 Kings 24:10-16, majority, Ezekiel, </a:t>
            </a:r>
            <a:r>
              <a:rPr lang="en-US" altLang="en-US" sz="2800" dirty="0" err="1"/>
              <a:t>Jehoiachin</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586 (2 Kings 25:1-21, remnant captured, Jerusalem and temple destroyed, Zedekiah)</a:t>
            </a:r>
          </a:p>
          <a:p>
            <a:pPr marL="457200" indent="-457200">
              <a:spcBef>
                <a:spcPts val="0"/>
              </a:spcBef>
              <a:spcAft>
                <a:spcPts val="1200"/>
              </a:spcAft>
            </a:pPr>
            <a:r>
              <a:rPr lang="en-US" altLang="en-US" sz="2800" dirty="0"/>
              <a:t>Nebuchadnezzar’s booty (1:2)</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29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59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95400" y="304800"/>
            <a:ext cx="6553200" cy="1143000"/>
          </a:xfrm>
        </p:spPr>
        <p:txBody>
          <a:bodyPr/>
          <a:lstStyle/>
          <a:p>
            <a:r>
              <a:rPr lang="en-US" altLang="en-US" dirty="0"/>
              <a:t>Captivity of the Jews (1:1-2)</a:t>
            </a:r>
          </a:p>
        </p:txBody>
      </p:sp>
      <p:sp>
        <p:nvSpPr>
          <p:cNvPr id="6151" name="Rectangle 7"/>
          <p:cNvSpPr>
            <a:spLocks noGrp="1" noChangeArrowheads="1"/>
          </p:cNvSpPr>
          <p:nvPr>
            <p:ph type="body" idx="1"/>
          </p:nvPr>
        </p:nvSpPr>
        <p:spPr>
          <a:xfrm>
            <a:off x="152400" y="1676400"/>
            <a:ext cx="8896350" cy="4953000"/>
          </a:xfrm>
        </p:spPr>
        <p:txBody>
          <a:bodyPr/>
          <a:lstStyle/>
          <a:p>
            <a:pPr marL="457200" indent="-457200">
              <a:spcBef>
                <a:spcPts val="0"/>
              </a:spcBef>
              <a:spcAft>
                <a:spcPts val="1200"/>
              </a:spcAft>
            </a:pPr>
            <a:r>
              <a:rPr lang="en-US" altLang="en-US" sz="2800" b="1" u="sng" dirty="0">
                <a:solidFill>
                  <a:srgbClr val="FFFFCC"/>
                </a:solidFill>
              </a:rPr>
              <a:t>Nebuchadnezzar’s siege (1:1)</a:t>
            </a:r>
          </a:p>
          <a:p>
            <a:pPr marL="914400" lvl="1" indent="-457200">
              <a:spcBef>
                <a:spcPts val="0"/>
              </a:spcBef>
              <a:spcAft>
                <a:spcPts val="1200"/>
              </a:spcAft>
            </a:pPr>
            <a:r>
              <a:rPr lang="en-US" altLang="en-US" sz="2800" dirty="0"/>
              <a:t>Deut. 28:49</a:t>
            </a:r>
          </a:p>
          <a:p>
            <a:pPr marL="914400" lvl="1" indent="-457200">
              <a:spcBef>
                <a:spcPts val="0"/>
              </a:spcBef>
              <a:spcAft>
                <a:spcPts val="1200"/>
              </a:spcAft>
            </a:pPr>
            <a:r>
              <a:rPr lang="en-US" altLang="en-US" sz="2800" dirty="0"/>
              <a:t>3 sieges</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605 (Dan 1:1, Daniel and a few princes, </a:t>
            </a:r>
            <a:r>
              <a:rPr lang="en-US" altLang="en-US" sz="2800" dirty="0" err="1"/>
              <a:t>Jehoiakim</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596 (2 Kings 24:10-16, majority, Ezekiel, </a:t>
            </a:r>
            <a:r>
              <a:rPr lang="en-US" altLang="en-US" sz="2800" dirty="0" err="1"/>
              <a:t>Jehoiachin</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586 (2 Kings 25:1-21, remnant captured, Jerusalem and temple destroyed, Zedekiah)</a:t>
            </a:r>
          </a:p>
          <a:p>
            <a:pPr marL="457200" indent="-457200">
              <a:spcBef>
                <a:spcPts val="0"/>
              </a:spcBef>
              <a:spcAft>
                <a:spcPts val="1200"/>
              </a:spcAft>
            </a:pPr>
            <a:r>
              <a:rPr lang="en-US" altLang="en-US" sz="2800" dirty="0"/>
              <a:t>Nebuchadnezzar’s booty (1:2)</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29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9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98742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Media-Persia</a:t>
            </a:r>
          </a:p>
          <a:p>
            <a:pPr marL="457200" indent="-457200" eaLnBrk="1" hangingPunct="1">
              <a:spcBef>
                <a:spcPts val="0"/>
              </a:spcBef>
              <a:spcAft>
                <a:spcPts val="2400"/>
              </a:spcAft>
              <a:defRPr/>
            </a:pPr>
            <a:r>
              <a:rPr lang="en-US" sz="3600" dirty="0"/>
              <a:t>10-12: Cyrus of Media-Persia</a:t>
            </a:r>
          </a:p>
        </p:txBody>
      </p:sp>
    </p:spTree>
    <p:extLst>
      <p:ext uri="{BB962C8B-B14F-4D97-AF65-F5344CB8AC3E}">
        <p14:creationId xmlns:p14="http://schemas.microsoft.com/office/powerpoint/2010/main" val="2076415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95400" y="304800"/>
            <a:ext cx="6553200" cy="1143000"/>
          </a:xfrm>
        </p:spPr>
        <p:txBody>
          <a:bodyPr/>
          <a:lstStyle/>
          <a:p>
            <a:r>
              <a:rPr lang="en-US" altLang="en-US" dirty="0"/>
              <a:t>Captivity of the Jews (1:1-2)</a:t>
            </a:r>
          </a:p>
        </p:txBody>
      </p:sp>
      <p:sp>
        <p:nvSpPr>
          <p:cNvPr id="6151" name="Rectangle 7"/>
          <p:cNvSpPr>
            <a:spLocks noGrp="1" noChangeArrowheads="1"/>
          </p:cNvSpPr>
          <p:nvPr>
            <p:ph type="body" idx="1"/>
          </p:nvPr>
        </p:nvSpPr>
        <p:spPr>
          <a:xfrm>
            <a:off x="152400" y="1676400"/>
            <a:ext cx="8896350" cy="4953000"/>
          </a:xfrm>
        </p:spPr>
        <p:txBody>
          <a:bodyPr/>
          <a:lstStyle/>
          <a:p>
            <a:pPr marL="457200" indent="-457200">
              <a:spcBef>
                <a:spcPts val="0"/>
              </a:spcBef>
              <a:spcAft>
                <a:spcPts val="1200"/>
              </a:spcAft>
            </a:pPr>
            <a:r>
              <a:rPr lang="en-US" altLang="en-US" sz="2800" b="1" dirty="0">
                <a:solidFill>
                  <a:srgbClr val="FFFFCC"/>
                </a:solidFill>
              </a:rPr>
              <a:t>Nebuchadnezzar’s siege (1:1)</a:t>
            </a:r>
          </a:p>
          <a:p>
            <a:pPr marL="914400" lvl="1" indent="-457200">
              <a:spcBef>
                <a:spcPts val="0"/>
              </a:spcBef>
              <a:spcAft>
                <a:spcPts val="1200"/>
              </a:spcAft>
            </a:pPr>
            <a:r>
              <a:rPr lang="en-US" altLang="en-US" sz="2800" b="1" u="sng" dirty="0">
                <a:solidFill>
                  <a:srgbClr val="FFFFCC"/>
                </a:solidFill>
                <a:ea typeface="+mn-ea"/>
                <a:cs typeface="+mn-cs"/>
              </a:rPr>
              <a:t>Deut. 28:49</a:t>
            </a:r>
          </a:p>
          <a:p>
            <a:pPr marL="914400" lvl="1" indent="-457200">
              <a:spcBef>
                <a:spcPts val="0"/>
              </a:spcBef>
              <a:spcAft>
                <a:spcPts val="1200"/>
              </a:spcAft>
            </a:pPr>
            <a:r>
              <a:rPr lang="en-US" altLang="en-US" sz="2800" dirty="0"/>
              <a:t>3 sieges</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605 (Dan 1:1, Daniel and a few princes, </a:t>
            </a:r>
            <a:r>
              <a:rPr lang="en-US" altLang="en-US" sz="2800" dirty="0" err="1"/>
              <a:t>Jehoiakim</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596 (2 Kings 24:10-16, majority, Ezekiel, </a:t>
            </a:r>
            <a:r>
              <a:rPr lang="en-US" altLang="en-US" sz="2800" dirty="0" err="1"/>
              <a:t>Jehoiachin</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586 (2 Kings 25:1-21, remnant captured, Jerusalem and temple destroyed, Zedekiah)</a:t>
            </a:r>
          </a:p>
          <a:p>
            <a:pPr marL="457200" indent="-457200">
              <a:spcBef>
                <a:spcPts val="0"/>
              </a:spcBef>
              <a:spcAft>
                <a:spcPts val="1200"/>
              </a:spcAft>
            </a:pPr>
            <a:r>
              <a:rPr lang="en-US" altLang="en-US" sz="2800" dirty="0"/>
              <a:t>Nebuchadnezzar’s booty (1:2)</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29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9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430" y="167357"/>
            <a:ext cx="8535140" cy="6523285"/>
          </a:xfrm>
          <a:prstGeom prst="rect">
            <a:avLst/>
          </a:prstGeom>
        </p:spPr>
      </p:pic>
    </p:spTree>
    <p:extLst>
      <p:ext uri="{BB962C8B-B14F-4D97-AF65-F5344CB8AC3E}">
        <p14:creationId xmlns:p14="http://schemas.microsoft.com/office/powerpoint/2010/main" val="2508969318"/>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algn="ctr" eaLnBrk="1" hangingPunct="1"/>
            <a:r>
              <a:rPr lang="en-US" altLang="en-US" dirty="0"/>
              <a:t>Mosaic Covenant </a:t>
            </a:r>
          </a:p>
        </p:txBody>
      </p:sp>
      <p:sp>
        <p:nvSpPr>
          <p:cNvPr id="44035" name="Rectangle 3"/>
          <p:cNvSpPr>
            <a:spLocks noGrp="1" noChangeArrowheads="1"/>
          </p:cNvSpPr>
          <p:nvPr>
            <p:ph type="body" idx="1"/>
          </p:nvPr>
        </p:nvSpPr>
        <p:spPr>
          <a:xfrm>
            <a:off x="304800" y="1600200"/>
            <a:ext cx="8596897" cy="4495800"/>
          </a:xfrm>
        </p:spPr>
        <p:txBody>
          <a:bodyPr/>
          <a:lstStyle/>
          <a:p>
            <a:pPr marL="457200" indent="-457200" eaLnBrk="1" hangingPunct="1">
              <a:spcBef>
                <a:spcPts val="0"/>
              </a:spcBef>
              <a:spcAft>
                <a:spcPts val="2400"/>
              </a:spcAft>
              <a:defRPr/>
            </a:pPr>
            <a:r>
              <a:rPr lang="en-US" sz="3600" dirty="0"/>
              <a:t>Exodus 19-24</a:t>
            </a:r>
          </a:p>
          <a:p>
            <a:pPr marL="457200" indent="-457200" eaLnBrk="1" hangingPunct="1">
              <a:spcBef>
                <a:spcPts val="0"/>
              </a:spcBef>
              <a:spcAft>
                <a:spcPts val="2400"/>
              </a:spcAft>
              <a:defRPr/>
            </a:pPr>
            <a:r>
              <a:rPr lang="en-US" sz="3600" dirty="0"/>
              <a:t>Deut. 28:1-14, 15-68</a:t>
            </a:r>
          </a:p>
          <a:p>
            <a:pPr marL="914400" lvl="1" indent="-457200" eaLnBrk="1" hangingPunct="1">
              <a:spcBef>
                <a:spcPts val="0"/>
              </a:spcBef>
              <a:spcAft>
                <a:spcPts val="2400"/>
              </a:spcAft>
              <a:defRPr/>
            </a:pPr>
            <a:r>
              <a:rPr lang="en-US" sz="3600" dirty="0"/>
              <a:t>Deut. 28:49-50</a:t>
            </a:r>
          </a:p>
          <a:p>
            <a:pPr marL="914400" lvl="1" indent="-457200" eaLnBrk="1" hangingPunct="1">
              <a:spcBef>
                <a:spcPts val="0"/>
              </a:spcBef>
              <a:spcAft>
                <a:spcPts val="2400"/>
              </a:spcAft>
              <a:defRPr/>
            </a:pPr>
            <a:r>
              <a:rPr lang="en-US" sz="3600" dirty="0"/>
              <a:t>Explains Babylonian Captivity of 605 BC</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9530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55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304800"/>
            <a:ext cx="7772400" cy="1143000"/>
          </a:xfrm>
        </p:spPr>
        <p:txBody>
          <a:bodyPr/>
          <a:lstStyle/>
          <a:p>
            <a:pPr algn="ctr"/>
            <a:r>
              <a:rPr lang="en-US" altLang="en-US" sz="4000" dirty="0"/>
              <a:t>Six Parts of a Suzerain-Vassal Treaty in Deuteronomy</a:t>
            </a:r>
          </a:p>
        </p:txBody>
      </p:sp>
      <p:sp>
        <p:nvSpPr>
          <p:cNvPr id="35843" name="Rectangle 3"/>
          <p:cNvSpPr>
            <a:spLocks noGrp="1" noChangeArrowheads="1"/>
          </p:cNvSpPr>
          <p:nvPr>
            <p:ph type="body" idx="4294967295"/>
          </p:nvPr>
        </p:nvSpPr>
        <p:spPr>
          <a:xfrm>
            <a:off x="304800" y="1600200"/>
            <a:ext cx="85344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1200"/>
              </a:spcAft>
            </a:pPr>
            <a:r>
              <a:rPr lang="en-US" altLang="en-US" dirty="0">
                <a:effectLst/>
              </a:rPr>
              <a:t>Preamble (1:1-5)</a:t>
            </a:r>
          </a:p>
          <a:p>
            <a:pPr marL="457200" indent="-457200">
              <a:spcBef>
                <a:spcPts val="0"/>
              </a:spcBef>
              <a:spcAft>
                <a:spcPts val="1200"/>
              </a:spcAft>
            </a:pPr>
            <a:r>
              <a:rPr lang="en-US" altLang="en-US" dirty="0">
                <a:effectLst/>
              </a:rPr>
              <a:t>Prologue (1:6</a:t>
            </a:r>
            <a:r>
              <a:rPr lang="en-US" altLang="en-US" dirty="0">
                <a:effectLst/>
                <a:cs typeface="Calibri" panose="020F0502020204030204" pitchFamily="34" charset="0"/>
              </a:rPr>
              <a:t>–4:40)</a:t>
            </a:r>
            <a:endParaRPr lang="en-US" altLang="en-US" dirty="0">
              <a:effectLst/>
            </a:endParaRPr>
          </a:p>
          <a:p>
            <a:pPr marL="457200" indent="-457200">
              <a:spcBef>
                <a:spcPts val="0"/>
              </a:spcBef>
              <a:spcAft>
                <a:spcPts val="1200"/>
              </a:spcAft>
            </a:pPr>
            <a:r>
              <a:rPr lang="en-US" altLang="en-US" dirty="0">
                <a:effectLst/>
              </a:rPr>
              <a:t>Covenant obligations (5</a:t>
            </a:r>
            <a:r>
              <a:rPr lang="en-US" altLang="en-US" dirty="0">
                <a:effectLst/>
                <a:cs typeface="Calibri" panose="020F0502020204030204" pitchFamily="34" charset="0"/>
              </a:rPr>
              <a:t>–26)</a:t>
            </a:r>
            <a:endParaRPr lang="en-US" altLang="en-US" dirty="0">
              <a:effectLst/>
            </a:endParaRPr>
          </a:p>
          <a:p>
            <a:pPr marL="457200" indent="-457200">
              <a:spcBef>
                <a:spcPts val="0"/>
              </a:spcBef>
              <a:spcAft>
                <a:spcPts val="1200"/>
              </a:spcAft>
            </a:pPr>
            <a:r>
              <a:rPr lang="en-US" altLang="en-US" dirty="0">
                <a:effectLst/>
              </a:rPr>
              <a:t>Storage and reading instructions (27:2-3; 31:9, 24, 26)</a:t>
            </a:r>
          </a:p>
          <a:p>
            <a:pPr marL="457200" indent="-457200">
              <a:spcBef>
                <a:spcPts val="0"/>
              </a:spcBef>
              <a:spcAft>
                <a:spcPts val="1200"/>
              </a:spcAft>
            </a:pPr>
            <a:r>
              <a:rPr lang="en-US" altLang="en-US" dirty="0">
                <a:effectLst/>
              </a:rPr>
              <a:t>Witnesses (32:1)</a:t>
            </a:r>
          </a:p>
          <a:p>
            <a:pPr marL="457200" indent="-457200">
              <a:spcBef>
                <a:spcPts val="0"/>
              </a:spcBef>
              <a:spcAft>
                <a:spcPts val="1200"/>
              </a:spcAft>
            </a:pPr>
            <a:r>
              <a:rPr lang="en-US" altLang="en-US" dirty="0">
                <a:effectLst/>
              </a:rPr>
              <a:t>Blessings and curses (28</a:t>
            </a:r>
            <a:r>
              <a:rPr lang="en-US" altLang="en-US" b="1" dirty="0">
                <a:solidFill>
                  <a:srgbClr val="FFFFCC"/>
                </a:solidFill>
                <a:effectLst/>
              </a:rPr>
              <a:t>)</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304800"/>
            <a:ext cx="7772400" cy="1143000"/>
          </a:xfrm>
        </p:spPr>
        <p:txBody>
          <a:bodyPr/>
          <a:lstStyle/>
          <a:p>
            <a:pPr algn="ctr"/>
            <a:r>
              <a:rPr lang="en-US" altLang="en-US" sz="4000" dirty="0"/>
              <a:t>Six Parts of a Suzerain-Vassal Treaty in Deuteronomy</a:t>
            </a:r>
          </a:p>
        </p:txBody>
      </p:sp>
      <p:sp>
        <p:nvSpPr>
          <p:cNvPr id="35843" name="Rectangle 3"/>
          <p:cNvSpPr>
            <a:spLocks noGrp="1" noChangeArrowheads="1"/>
          </p:cNvSpPr>
          <p:nvPr>
            <p:ph type="body" idx="4294967295"/>
          </p:nvPr>
        </p:nvSpPr>
        <p:spPr>
          <a:xfrm>
            <a:off x="304800" y="1600200"/>
            <a:ext cx="85344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1200"/>
              </a:spcAft>
            </a:pPr>
            <a:r>
              <a:rPr lang="en-US" altLang="en-US" dirty="0">
                <a:effectLst/>
              </a:rPr>
              <a:t>Preamble (1:1-5)</a:t>
            </a:r>
          </a:p>
          <a:p>
            <a:pPr marL="457200" indent="-457200">
              <a:spcBef>
                <a:spcPts val="0"/>
              </a:spcBef>
              <a:spcAft>
                <a:spcPts val="1200"/>
              </a:spcAft>
            </a:pPr>
            <a:r>
              <a:rPr lang="en-US" altLang="en-US" dirty="0">
                <a:effectLst/>
              </a:rPr>
              <a:t>Prologue (1:6</a:t>
            </a:r>
            <a:r>
              <a:rPr lang="en-US" altLang="en-US" dirty="0">
                <a:effectLst/>
                <a:cs typeface="Calibri" panose="020F0502020204030204" pitchFamily="34" charset="0"/>
              </a:rPr>
              <a:t>–4:40)</a:t>
            </a:r>
            <a:endParaRPr lang="en-US" altLang="en-US" dirty="0">
              <a:effectLst/>
            </a:endParaRPr>
          </a:p>
          <a:p>
            <a:pPr marL="457200" indent="-457200">
              <a:spcBef>
                <a:spcPts val="0"/>
              </a:spcBef>
              <a:spcAft>
                <a:spcPts val="1200"/>
              </a:spcAft>
            </a:pPr>
            <a:r>
              <a:rPr lang="en-US" altLang="en-US" dirty="0">
                <a:effectLst/>
              </a:rPr>
              <a:t>Covenant obligations (5</a:t>
            </a:r>
            <a:r>
              <a:rPr lang="en-US" altLang="en-US" dirty="0">
                <a:effectLst/>
                <a:cs typeface="Calibri" panose="020F0502020204030204" pitchFamily="34" charset="0"/>
              </a:rPr>
              <a:t>–26)</a:t>
            </a:r>
            <a:endParaRPr lang="en-US" altLang="en-US" dirty="0">
              <a:effectLst/>
            </a:endParaRPr>
          </a:p>
          <a:p>
            <a:pPr marL="457200" indent="-457200">
              <a:spcBef>
                <a:spcPts val="0"/>
              </a:spcBef>
              <a:spcAft>
                <a:spcPts val="1200"/>
              </a:spcAft>
            </a:pPr>
            <a:r>
              <a:rPr lang="en-US" altLang="en-US" dirty="0">
                <a:effectLst/>
              </a:rPr>
              <a:t>Storage and reading instructions (27:2-3; 31:9, 24, 26)</a:t>
            </a:r>
          </a:p>
          <a:p>
            <a:pPr marL="457200" indent="-457200">
              <a:spcBef>
                <a:spcPts val="0"/>
              </a:spcBef>
              <a:spcAft>
                <a:spcPts val="1200"/>
              </a:spcAft>
            </a:pPr>
            <a:r>
              <a:rPr lang="en-US" altLang="en-US" dirty="0">
                <a:effectLst/>
              </a:rPr>
              <a:t>Witnesses (32:1)</a:t>
            </a:r>
          </a:p>
          <a:p>
            <a:pPr marL="457200" indent="-457200">
              <a:spcBef>
                <a:spcPts val="0"/>
              </a:spcBef>
              <a:spcAft>
                <a:spcPts val="1200"/>
              </a:spcAft>
            </a:pPr>
            <a:r>
              <a:rPr lang="en-US" altLang="en-US" b="1" u="sng" dirty="0">
                <a:solidFill>
                  <a:srgbClr val="FFFFCC"/>
                </a:solidFill>
                <a:effectLst/>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1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2236398" y="138023"/>
            <a:ext cx="4671204" cy="1143000"/>
          </a:xfrm>
        </p:spPr>
        <p:txBody>
          <a:bodyPr/>
          <a:lstStyle/>
          <a:p>
            <a:pPr eaLnBrk="1" hangingPunct="1"/>
            <a:r>
              <a:rPr lang="en-US" altLang="en-US" dirty="0"/>
              <a:t>The Building Blocks</a:t>
            </a:r>
          </a:p>
        </p:txBody>
      </p:sp>
      <p:sp>
        <p:nvSpPr>
          <p:cNvPr id="6151" name="Rectangle 7"/>
          <p:cNvSpPr>
            <a:spLocks noGrp="1" noChangeArrowheads="1"/>
          </p:cNvSpPr>
          <p:nvPr>
            <p:ph type="body" idx="1"/>
          </p:nvPr>
        </p:nvSpPr>
        <p:spPr>
          <a:xfrm>
            <a:off x="1119996" y="1281022"/>
            <a:ext cx="6096000" cy="5119777"/>
          </a:xfrm>
        </p:spPr>
        <p:txBody>
          <a:bodyPr/>
          <a:lstStyle/>
          <a:p>
            <a:pPr marL="533400" indent="-533400" eaLnBrk="1" hangingPunct="1">
              <a:lnSpc>
                <a:spcPct val="90000"/>
              </a:lnSpc>
              <a:defRPr/>
            </a:pPr>
            <a:r>
              <a:rPr lang="en-US" sz="2800" dirty="0"/>
              <a:t>Diversity of Topics</a:t>
            </a:r>
          </a:p>
          <a:p>
            <a:pPr marL="533400" indent="-533400" eaLnBrk="1" hangingPunct="1">
              <a:lnSpc>
                <a:spcPct val="90000"/>
              </a:lnSpc>
              <a:defRPr/>
            </a:pPr>
            <a:r>
              <a:rPr lang="en-US" sz="2800" dirty="0"/>
              <a:t>Date</a:t>
            </a:r>
          </a:p>
          <a:p>
            <a:pPr marL="533400" indent="-533400" eaLnBrk="1" hangingPunct="1">
              <a:lnSpc>
                <a:spcPct val="90000"/>
              </a:lnSpc>
              <a:defRPr/>
            </a:pPr>
            <a:r>
              <a:rPr lang="en-US" sz="2800" dirty="0"/>
              <a:t>Authorship</a:t>
            </a:r>
          </a:p>
          <a:p>
            <a:pPr marL="533400" indent="-533400" eaLnBrk="1" hangingPunct="1">
              <a:lnSpc>
                <a:spcPct val="90000"/>
              </a:lnSpc>
              <a:defRPr/>
            </a:pPr>
            <a:r>
              <a:rPr lang="en-US" sz="2800" dirty="0"/>
              <a:t>Literary Genre</a:t>
            </a:r>
          </a:p>
          <a:p>
            <a:pPr marL="533400" indent="-533400" eaLnBrk="1" hangingPunct="1">
              <a:lnSpc>
                <a:spcPct val="90000"/>
              </a:lnSpc>
              <a:defRPr/>
            </a:pPr>
            <a:r>
              <a:rPr lang="en-US" sz="2800" dirty="0"/>
              <a:t>The Covenants</a:t>
            </a:r>
          </a:p>
          <a:p>
            <a:pPr marL="533400" indent="-533400" eaLnBrk="1" hangingPunct="1">
              <a:lnSpc>
                <a:spcPct val="90000"/>
              </a:lnSpc>
              <a:defRPr/>
            </a:pPr>
            <a:r>
              <a:rPr lang="en-US" sz="2800" dirty="0"/>
              <a:t>Message</a:t>
            </a:r>
          </a:p>
          <a:p>
            <a:pPr marL="533400" indent="-533400" eaLnBrk="1" hangingPunct="1">
              <a:lnSpc>
                <a:spcPct val="90000"/>
              </a:lnSpc>
              <a:defRPr/>
            </a:pPr>
            <a:r>
              <a:rPr lang="en-US" sz="2800" dirty="0"/>
              <a:t>Purpose</a:t>
            </a:r>
          </a:p>
          <a:p>
            <a:pPr marL="533400" indent="-533400" eaLnBrk="1" hangingPunct="1">
              <a:lnSpc>
                <a:spcPct val="90000"/>
              </a:lnSpc>
              <a:defRPr/>
            </a:pPr>
            <a:r>
              <a:rPr lang="en-US" sz="2800" dirty="0"/>
              <a:t>Synthetic Outline</a:t>
            </a:r>
          </a:p>
          <a:p>
            <a:pPr marL="533400" indent="-533400" eaLnBrk="1" hangingPunct="1">
              <a:lnSpc>
                <a:spcPct val="90000"/>
              </a:lnSpc>
              <a:defRPr/>
            </a:pPr>
            <a:r>
              <a:rPr lang="en-US" sz="2800" dirty="0"/>
              <a:t>Succession of Gentile Rulers</a:t>
            </a:r>
          </a:p>
          <a:p>
            <a:pPr marL="533400" indent="-533400" eaLnBrk="1" hangingPunct="1">
              <a:lnSpc>
                <a:spcPct val="90000"/>
              </a:lnSpc>
              <a:defRPr/>
            </a:pPr>
            <a:r>
              <a:rPr lang="en-US" sz="2800" dirty="0"/>
              <a:t>Imbedded chronology</a:t>
            </a:r>
          </a:p>
          <a:p>
            <a:pPr marL="533400" indent="-533400" eaLnBrk="1" hangingPunct="1">
              <a:lnSpc>
                <a:spcPct val="90000"/>
              </a:lnSpc>
              <a:defRPr/>
            </a:pPr>
            <a:r>
              <a:rPr lang="en-US" sz="2800" dirty="0"/>
              <a:t>Daniel’s Age</a:t>
            </a:r>
          </a:p>
          <a:p>
            <a:pPr marL="533400" indent="-533400" eaLnBrk="1" hangingPunct="1">
              <a:lnSpc>
                <a:spcPct val="90000"/>
              </a:lnSpc>
              <a:buFont typeface="Wingdings" panose="05000000000000000000" pitchFamily="2" charset="2"/>
              <a:buNone/>
              <a:defRPr/>
            </a:pPr>
            <a:endParaRPr lang="en-US"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4437" y="2125601"/>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2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95400" y="304800"/>
            <a:ext cx="6553200" cy="1143000"/>
          </a:xfrm>
        </p:spPr>
        <p:txBody>
          <a:bodyPr/>
          <a:lstStyle/>
          <a:p>
            <a:r>
              <a:rPr lang="en-US" altLang="en-US" dirty="0"/>
              <a:t>Captivity of the Jews (1:1-2)</a:t>
            </a:r>
          </a:p>
        </p:txBody>
      </p:sp>
      <p:sp>
        <p:nvSpPr>
          <p:cNvPr id="6151" name="Rectangle 7"/>
          <p:cNvSpPr>
            <a:spLocks noGrp="1" noChangeArrowheads="1"/>
          </p:cNvSpPr>
          <p:nvPr>
            <p:ph type="body" idx="1"/>
          </p:nvPr>
        </p:nvSpPr>
        <p:spPr>
          <a:xfrm>
            <a:off x="152400" y="1676400"/>
            <a:ext cx="8896350" cy="4953000"/>
          </a:xfrm>
        </p:spPr>
        <p:txBody>
          <a:bodyPr/>
          <a:lstStyle/>
          <a:p>
            <a:pPr marL="457200" indent="-457200">
              <a:spcBef>
                <a:spcPts val="0"/>
              </a:spcBef>
              <a:spcAft>
                <a:spcPts val="1200"/>
              </a:spcAft>
            </a:pPr>
            <a:r>
              <a:rPr lang="en-US" altLang="en-US" sz="2800" b="1" dirty="0">
                <a:solidFill>
                  <a:srgbClr val="FFFFCC"/>
                </a:solidFill>
              </a:rPr>
              <a:t>Nebuchadnezzar’s siege (1:1)</a:t>
            </a:r>
          </a:p>
          <a:p>
            <a:pPr marL="914400" lvl="1" indent="-457200">
              <a:spcBef>
                <a:spcPts val="0"/>
              </a:spcBef>
              <a:spcAft>
                <a:spcPts val="1200"/>
              </a:spcAft>
            </a:pPr>
            <a:r>
              <a:rPr lang="en-US" altLang="en-US" sz="2800" dirty="0"/>
              <a:t>Deut. 28:49</a:t>
            </a:r>
          </a:p>
          <a:p>
            <a:pPr marL="914400" lvl="1" indent="-457200">
              <a:spcBef>
                <a:spcPts val="0"/>
              </a:spcBef>
              <a:spcAft>
                <a:spcPts val="1200"/>
              </a:spcAft>
            </a:pPr>
            <a:r>
              <a:rPr lang="en-US" altLang="en-US" sz="2800" b="1" u="sng" dirty="0">
                <a:solidFill>
                  <a:srgbClr val="FFFFCC"/>
                </a:solidFill>
                <a:ea typeface="+mn-ea"/>
                <a:cs typeface="+mn-cs"/>
              </a:rPr>
              <a:t>3 sieges</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605 (Dan 1:1, Daniel and a few princes, </a:t>
            </a:r>
            <a:r>
              <a:rPr lang="en-US" altLang="en-US" sz="2800" dirty="0" err="1"/>
              <a:t>Jehoiakim</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596 (2 Kings 24:10-16, majority, Ezekiel, </a:t>
            </a:r>
            <a:r>
              <a:rPr lang="en-US" altLang="en-US" sz="2800" dirty="0" err="1"/>
              <a:t>Jehoiachin</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586 (2 Kings 25:1-21, remnant captured, Jerusalem and temple destroyed, Zedekiah)</a:t>
            </a:r>
          </a:p>
          <a:p>
            <a:pPr marL="457200" indent="-457200">
              <a:spcBef>
                <a:spcPts val="0"/>
              </a:spcBef>
              <a:spcAft>
                <a:spcPts val="1200"/>
              </a:spcAft>
            </a:pPr>
            <a:r>
              <a:rPr lang="en-US" altLang="en-US" sz="2800" dirty="0"/>
              <a:t>Nebuchadnezzar’s booty (1:2)</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29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84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152401"/>
          <a:ext cx="8991600" cy="6604952"/>
        </p:xfrm>
        <a:graphic>
          <a:graphicData uri="http://schemas.openxmlformats.org/drawingml/2006/table">
            <a:tbl>
              <a:tblPr>
                <a:tableStyleId>{E8B1032C-EA38-4F05-BA0D-38AFFFC7BED3}</a:tableStyleId>
              </a:tblPr>
              <a:tblGrid>
                <a:gridCol w="1555940">
                  <a:extLst>
                    <a:ext uri="{9D8B030D-6E8A-4147-A177-3AD203B41FA5}">
                      <a16:colId xmlns:a16="http://schemas.microsoft.com/office/drawing/2014/main" val="20000"/>
                    </a:ext>
                  </a:extLst>
                </a:gridCol>
                <a:gridCol w="2095331">
                  <a:extLst>
                    <a:ext uri="{9D8B030D-6E8A-4147-A177-3AD203B41FA5}">
                      <a16:colId xmlns:a16="http://schemas.microsoft.com/office/drawing/2014/main" val="20001"/>
                    </a:ext>
                  </a:extLst>
                </a:gridCol>
                <a:gridCol w="2821436">
                  <a:extLst>
                    <a:ext uri="{9D8B030D-6E8A-4147-A177-3AD203B41FA5}">
                      <a16:colId xmlns:a16="http://schemas.microsoft.com/office/drawing/2014/main" val="20002"/>
                    </a:ext>
                  </a:extLst>
                </a:gridCol>
                <a:gridCol w="2518893">
                  <a:extLst>
                    <a:ext uri="{9D8B030D-6E8A-4147-A177-3AD203B41FA5}">
                      <a16:colId xmlns:a16="http://schemas.microsoft.com/office/drawing/2014/main" val="20003"/>
                    </a:ext>
                  </a:extLst>
                </a:gridCol>
              </a:tblGrid>
              <a:tr h="859738">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b="1" noProof="0" dirty="0">
                          <a:solidFill>
                            <a:srgbClr val="C00000"/>
                          </a:solidFill>
                          <a:effectLst/>
                          <a:latin typeface="Calibri" panose="020F0502020204030204" pitchFamily="34" charset="0"/>
                          <a:cs typeface="Calibri" panose="020F0502020204030204" pitchFamily="34" charset="0"/>
                        </a:rPr>
                        <a:t>NEBUCHADNEZZAR’S 3 SIEGES OF JUDAH</a:t>
                      </a:r>
                      <a:endParaRPr lang="en-US" sz="3600" b="1" dirty="0">
                        <a:solidFill>
                          <a:srgbClr val="C00000"/>
                        </a:solidFill>
                        <a:effectLst/>
                        <a:latin typeface="Calibri" panose="020F0502020204030204" pitchFamily="34" charset="0"/>
                        <a:ea typeface="+mj-ea"/>
                        <a:cs typeface="Calibri" panose="020F0502020204030204" pitchFamily="34" charset="0"/>
                      </a:endParaRPr>
                    </a:p>
                  </a:txBody>
                  <a:tcPr anchor="ctr" horzOverflow="overflow">
                    <a:solidFill>
                      <a:srgbClr val="FFFFCC"/>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FFFFFF"/>
                          </a:outerShdw>
                        </a:effectLst>
                        <a:latin typeface="Calibri" panose="020F050202020403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6076842"/>
                  </a:ext>
                </a:extLst>
              </a:tr>
              <a:tr h="6541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2</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3</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0"/>
                  </a:ext>
                </a:extLst>
              </a:tr>
              <a:tr h="7164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Year</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605</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597</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586</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00925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Scripture</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 Dan.1:1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24:10-16; Ezek. 1:1-2</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25:1-2, </a:t>
                      </a: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Ezek</a:t>
                      </a: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33:21</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01042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Judah’s king</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Jehoiakim</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Jehoiachin</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Zedekiah</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23549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Those taken</a:t>
                      </a:r>
                      <a:endParaRPr kumimoji="0" lang="en-US" sz="2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&amp; some princes</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Ezekiel &amp; majority</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10k</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Remnant captured, Jerusalem &amp; Temple destroyed</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336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70103611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115475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204350525"/>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CHAPTER AND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rgbClr val="0000FF"/>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 year of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Jehoiakim</a:t>
                      </a:r>
                      <a:endPar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58085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03016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3897221"/>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u="sng" dirty="0">
                          <a:solidFill>
                            <a:srgbClr val="FFFF99"/>
                          </a:solidFill>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cap="none" normalizeH="0" baseline="0" dirty="0">
                          <a:ln>
                            <a:noFill/>
                          </a:ln>
                          <a:solidFill>
                            <a:srgbClr val="FFFF99"/>
                          </a:solidFill>
                          <a:effectLst/>
                          <a:latin typeface="Calibri" panose="020F0502020204030204" pitchFamily="34" charset="0"/>
                          <a:cs typeface="Calibri" panose="020F0502020204030204" pitchFamily="34" charset="0"/>
                        </a:rPr>
                        <a:t>TAKEN TO BABYLONIAN CAPTIVITY</a:t>
                      </a:r>
                      <a:endParaRPr kumimoji="0" lang="en-US" sz="2000" b="1" i="0" u="sng"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a:tc>
                <a:tc>
                  <a:txBody>
                    <a:bodyPr/>
                    <a:lstStyle/>
                    <a:p>
                      <a:pPr algn="ctr"/>
                      <a:r>
                        <a:rPr lang="en-US" sz="2000" b="1" u="sng" dirty="0">
                          <a:solidFill>
                            <a:srgbClr val="FFFF99"/>
                          </a:solidFill>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259051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295400" y="304800"/>
            <a:ext cx="6553200" cy="1143000"/>
          </a:xfrm>
        </p:spPr>
        <p:txBody>
          <a:bodyPr/>
          <a:lstStyle/>
          <a:p>
            <a:r>
              <a:rPr lang="en-US" altLang="en-US" dirty="0"/>
              <a:t>Captivity of the Jews (1:1-2)</a:t>
            </a:r>
          </a:p>
        </p:txBody>
      </p:sp>
      <p:sp>
        <p:nvSpPr>
          <p:cNvPr id="6151" name="Rectangle 7"/>
          <p:cNvSpPr>
            <a:spLocks noGrp="1" noChangeArrowheads="1"/>
          </p:cNvSpPr>
          <p:nvPr>
            <p:ph type="body" idx="1"/>
          </p:nvPr>
        </p:nvSpPr>
        <p:spPr>
          <a:xfrm>
            <a:off x="152400" y="1676400"/>
            <a:ext cx="8896350" cy="4953000"/>
          </a:xfrm>
        </p:spPr>
        <p:txBody>
          <a:bodyPr/>
          <a:lstStyle/>
          <a:p>
            <a:pPr marL="457200" indent="-457200">
              <a:spcBef>
                <a:spcPts val="0"/>
              </a:spcBef>
              <a:spcAft>
                <a:spcPts val="1200"/>
              </a:spcAft>
            </a:pPr>
            <a:r>
              <a:rPr lang="en-US" altLang="en-US" sz="2800" b="1" dirty="0">
                <a:solidFill>
                  <a:srgbClr val="FFFFCC"/>
                </a:solidFill>
              </a:rPr>
              <a:t>Nebuchadnezzar’s siege (1:1)</a:t>
            </a:r>
          </a:p>
          <a:p>
            <a:pPr marL="914400" lvl="1" indent="-457200">
              <a:spcBef>
                <a:spcPts val="0"/>
              </a:spcBef>
              <a:spcAft>
                <a:spcPts val="1200"/>
              </a:spcAft>
            </a:pPr>
            <a:r>
              <a:rPr lang="en-US" altLang="en-US" sz="2800" dirty="0"/>
              <a:t>Deut. 28:49</a:t>
            </a:r>
          </a:p>
          <a:p>
            <a:pPr marL="914400" lvl="1" indent="-457200">
              <a:spcBef>
                <a:spcPts val="0"/>
              </a:spcBef>
              <a:spcAft>
                <a:spcPts val="1200"/>
              </a:spcAft>
            </a:pPr>
            <a:r>
              <a:rPr lang="en-US" altLang="en-US" sz="2800" dirty="0"/>
              <a:t>3 sieges</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605 (Dan 1:1, Daniel and a few princes, </a:t>
            </a:r>
            <a:r>
              <a:rPr lang="en-US" altLang="en-US" sz="2800" dirty="0" err="1"/>
              <a:t>Jehoiakim</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596 (2 Kings 24:10-16, majority, Ezekiel, </a:t>
            </a:r>
            <a:r>
              <a:rPr lang="en-US" altLang="en-US" sz="2800" dirty="0" err="1"/>
              <a:t>Jehoiachin</a:t>
            </a:r>
            <a:r>
              <a:rPr lang="en-US" altLang="en-US" sz="2800" dirty="0"/>
              <a:t>)</a:t>
            </a:r>
          </a:p>
          <a:p>
            <a:pPr marL="1371600" lvl="2" indent="-457200">
              <a:spcBef>
                <a:spcPts val="0"/>
              </a:spcBef>
              <a:spcAft>
                <a:spcPts val="1200"/>
              </a:spcAft>
              <a:buClr>
                <a:srgbClr val="FFFFCC"/>
              </a:buClr>
              <a:buSzPct val="100000"/>
              <a:buFont typeface="Calibri" panose="020F0502020204030204" pitchFamily="34" charset="0"/>
              <a:buChar char="─"/>
            </a:pPr>
            <a:r>
              <a:rPr lang="en-US" altLang="en-US" sz="2800" dirty="0"/>
              <a:t>586 (2 Kings 25:1-21, remnant captured, Jerusalem and temple destroyed, Zedekiah)</a:t>
            </a:r>
          </a:p>
          <a:p>
            <a:pPr marL="457200" indent="-457200">
              <a:spcBef>
                <a:spcPts val="0"/>
              </a:spcBef>
              <a:spcAft>
                <a:spcPts val="1200"/>
              </a:spcAft>
            </a:pPr>
            <a:r>
              <a:rPr lang="en-US" altLang="en-US" sz="2800" dirty="0"/>
              <a:t>Nebuchadnezzar’s booty (1:2)</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29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56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 y="152400"/>
            <a:ext cx="877824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520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194559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a:p>
        </p:txBody>
      </p:sp>
    </p:spTree>
    <p:extLst>
      <p:ext uri="{BB962C8B-B14F-4D97-AF65-F5344CB8AC3E}">
        <p14:creationId xmlns:p14="http://schemas.microsoft.com/office/powerpoint/2010/main" val="220619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571500" y="1768415"/>
            <a:ext cx="8001000" cy="1965385"/>
          </a:xfrm>
        </p:spPr>
        <p:txBody>
          <a:bodyPr/>
          <a:lstStyle/>
          <a:p>
            <a:pPr marL="0" indent="0"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4600" y="304800"/>
            <a:ext cx="4114800" cy="1143000"/>
          </a:xfrm>
        </p:spPr>
        <p:txBody>
          <a:bodyPr/>
          <a:lstStyle/>
          <a:p>
            <a:pPr algn="ctr"/>
            <a:r>
              <a:rPr lang="en-US" altLang="en-US" dirty="0"/>
              <a:t>Babylon = Shinar</a:t>
            </a:r>
          </a:p>
        </p:txBody>
      </p:sp>
      <p:sp>
        <p:nvSpPr>
          <p:cNvPr id="34819" name="Rectangle 3"/>
          <p:cNvSpPr>
            <a:spLocks noGrp="1" noChangeArrowheads="1"/>
          </p:cNvSpPr>
          <p:nvPr>
            <p:ph type="body" idx="1"/>
          </p:nvPr>
        </p:nvSpPr>
        <p:spPr>
          <a:xfrm>
            <a:off x="1066800" y="1600201"/>
            <a:ext cx="7010400" cy="2971800"/>
          </a:xfrm>
        </p:spPr>
        <p:txBody>
          <a:bodyPr/>
          <a:lstStyle/>
          <a:p>
            <a:pPr marL="457200" indent="-457200">
              <a:spcBef>
                <a:spcPts val="0"/>
              </a:spcBef>
              <a:spcAft>
                <a:spcPts val="2400"/>
              </a:spcAft>
            </a:pPr>
            <a:r>
              <a:rPr lang="en-US" altLang="en-US" sz="3600" dirty="0"/>
              <a:t>Past: Gen 11:2</a:t>
            </a:r>
          </a:p>
          <a:p>
            <a:pPr marL="457200" indent="-457200">
              <a:spcBef>
                <a:spcPts val="0"/>
              </a:spcBef>
              <a:spcAft>
                <a:spcPts val="2400"/>
              </a:spcAft>
            </a:pPr>
            <a:r>
              <a:rPr lang="en-US" altLang="en-US" sz="3600" dirty="0"/>
              <a:t>Present: Dan 1:2</a:t>
            </a:r>
          </a:p>
          <a:p>
            <a:pPr marL="457200" indent="-457200">
              <a:spcBef>
                <a:spcPts val="0"/>
              </a:spcBef>
              <a:spcAft>
                <a:spcPts val="2400"/>
              </a:spcAft>
            </a:pPr>
            <a:r>
              <a:rPr lang="en-US" altLang="en-US" sz="3600" dirty="0"/>
              <a:t>Future: </a:t>
            </a:r>
            <a:r>
              <a:rPr lang="en-US" altLang="en-US" sz="3600" dirty="0" err="1"/>
              <a:t>Zech</a:t>
            </a:r>
            <a:r>
              <a:rPr lang="en-US" altLang="en-US" sz="3600" dirty="0"/>
              <a:t> 5:11 and Rev 17-18</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3506" y="45720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3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4600" y="304800"/>
            <a:ext cx="4114800" cy="1143000"/>
          </a:xfrm>
        </p:spPr>
        <p:txBody>
          <a:bodyPr/>
          <a:lstStyle/>
          <a:p>
            <a:pPr algn="ctr"/>
            <a:r>
              <a:rPr lang="en-US" altLang="en-US" dirty="0"/>
              <a:t>Babylon = Shinar</a:t>
            </a:r>
          </a:p>
        </p:txBody>
      </p:sp>
      <p:sp>
        <p:nvSpPr>
          <p:cNvPr id="34819" name="Rectangle 3"/>
          <p:cNvSpPr>
            <a:spLocks noGrp="1" noChangeArrowheads="1"/>
          </p:cNvSpPr>
          <p:nvPr>
            <p:ph type="body" idx="1"/>
          </p:nvPr>
        </p:nvSpPr>
        <p:spPr>
          <a:xfrm>
            <a:off x="1066800" y="1600201"/>
            <a:ext cx="7010400" cy="2971800"/>
          </a:xfrm>
        </p:spPr>
        <p:txBody>
          <a:bodyPr/>
          <a:lstStyle/>
          <a:p>
            <a:pPr marL="457200" indent="-457200">
              <a:spcBef>
                <a:spcPts val="0"/>
              </a:spcBef>
              <a:spcAft>
                <a:spcPts val="2400"/>
              </a:spcAft>
            </a:pPr>
            <a:r>
              <a:rPr lang="en-US" altLang="en-US" sz="3600" b="1" u="sng" dirty="0">
                <a:solidFill>
                  <a:srgbClr val="FFFFCC"/>
                </a:solidFill>
              </a:rPr>
              <a:t>Past: Gen 11:2</a:t>
            </a:r>
          </a:p>
          <a:p>
            <a:pPr marL="457200" indent="-457200">
              <a:spcBef>
                <a:spcPts val="0"/>
              </a:spcBef>
              <a:spcAft>
                <a:spcPts val="2400"/>
              </a:spcAft>
            </a:pPr>
            <a:r>
              <a:rPr lang="en-US" altLang="en-US" sz="3600" dirty="0"/>
              <a:t>Present: Dan 1:2</a:t>
            </a:r>
          </a:p>
          <a:p>
            <a:pPr marL="457200" indent="-457200">
              <a:spcBef>
                <a:spcPts val="0"/>
              </a:spcBef>
              <a:spcAft>
                <a:spcPts val="2400"/>
              </a:spcAft>
            </a:pPr>
            <a:r>
              <a:rPr lang="en-US" altLang="en-US" sz="3600" dirty="0"/>
              <a:t>Future: </a:t>
            </a:r>
            <a:r>
              <a:rPr lang="en-US" altLang="en-US" sz="3600" dirty="0" err="1"/>
              <a:t>Zech</a:t>
            </a:r>
            <a:r>
              <a:rPr lang="en-US" altLang="en-US" sz="3600" dirty="0"/>
              <a:t> 5:11 and Rev 17-18</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3506" y="45720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2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3"/>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a:t>
            </a:r>
            <a:r>
              <a:rPr lang="en-US" sz="2800" b="1" u="sng" dirty="0">
                <a:solidFill>
                  <a:srgbClr val="FFFFCC"/>
                </a:solidFill>
                <a:latin typeface="Calibri" panose="020F0502020204030204" pitchFamily="34" charset="0"/>
              </a:rPr>
              <a:t>in the land of Shinar</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18671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4600" y="304800"/>
            <a:ext cx="4114800" cy="1143000"/>
          </a:xfrm>
        </p:spPr>
        <p:txBody>
          <a:bodyPr/>
          <a:lstStyle/>
          <a:p>
            <a:pPr algn="ctr"/>
            <a:r>
              <a:rPr lang="en-US" altLang="en-US" dirty="0"/>
              <a:t>Babylon = Shinar</a:t>
            </a:r>
          </a:p>
        </p:txBody>
      </p:sp>
      <p:sp>
        <p:nvSpPr>
          <p:cNvPr id="34819" name="Rectangle 3"/>
          <p:cNvSpPr>
            <a:spLocks noGrp="1" noChangeArrowheads="1"/>
          </p:cNvSpPr>
          <p:nvPr>
            <p:ph type="body" idx="1"/>
          </p:nvPr>
        </p:nvSpPr>
        <p:spPr>
          <a:xfrm>
            <a:off x="1066800" y="1600201"/>
            <a:ext cx="7010400" cy="2971800"/>
          </a:xfrm>
        </p:spPr>
        <p:txBody>
          <a:bodyPr/>
          <a:lstStyle/>
          <a:p>
            <a:pPr marL="457200" indent="-457200">
              <a:spcBef>
                <a:spcPts val="0"/>
              </a:spcBef>
              <a:spcAft>
                <a:spcPts val="2400"/>
              </a:spcAft>
            </a:pPr>
            <a:r>
              <a:rPr lang="en-US" altLang="en-US" sz="3600" dirty="0"/>
              <a:t>Past: Gen 11:2</a:t>
            </a:r>
          </a:p>
          <a:p>
            <a:pPr marL="457200" indent="-457200">
              <a:spcBef>
                <a:spcPts val="0"/>
              </a:spcBef>
              <a:spcAft>
                <a:spcPts val="2400"/>
              </a:spcAft>
            </a:pPr>
            <a:r>
              <a:rPr lang="en-US" altLang="en-US" sz="3600" b="1" u="sng" dirty="0">
                <a:solidFill>
                  <a:srgbClr val="FFFFCC"/>
                </a:solidFill>
              </a:rPr>
              <a:t>Present: Dan 1:2</a:t>
            </a:r>
          </a:p>
          <a:p>
            <a:pPr marL="457200" indent="-457200">
              <a:spcBef>
                <a:spcPts val="0"/>
              </a:spcBef>
              <a:spcAft>
                <a:spcPts val="2400"/>
              </a:spcAft>
            </a:pPr>
            <a:r>
              <a:rPr lang="en-US" altLang="en-US" sz="3600" dirty="0"/>
              <a:t>Future: </a:t>
            </a:r>
            <a:r>
              <a:rPr lang="en-US" altLang="en-US" sz="3600" dirty="0" err="1"/>
              <a:t>Zech</a:t>
            </a:r>
            <a:r>
              <a:rPr lang="en-US" altLang="en-US" sz="3600" dirty="0"/>
              <a:t> 5:11 and Rev 17-18</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3506" y="45720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04800"/>
            <a:ext cx="7772400" cy="838200"/>
          </a:xfrm>
        </p:spPr>
        <p:txBody>
          <a:bodyPr/>
          <a:lstStyle/>
          <a:p>
            <a:pPr algn="ctr">
              <a:defRPr/>
            </a:pPr>
            <a:r>
              <a:rPr lang="en-US" dirty="0"/>
              <a:t>Babylon’s History After 539 B.C.</a:t>
            </a:r>
          </a:p>
        </p:txBody>
      </p:sp>
      <p:sp>
        <p:nvSpPr>
          <p:cNvPr id="133123" name="Rectangle 3"/>
          <p:cNvSpPr>
            <a:spLocks noGrp="1" noChangeArrowheads="1"/>
          </p:cNvSpPr>
          <p:nvPr>
            <p:ph type="body" idx="1"/>
          </p:nvPr>
        </p:nvSpPr>
        <p:spPr>
          <a:xfrm>
            <a:off x="304800" y="1143000"/>
            <a:ext cx="8534400" cy="5029200"/>
          </a:xfrm>
        </p:spPr>
        <p:txBody>
          <a:bodyPr/>
          <a:lstStyle/>
          <a:p>
            <a:pPr marL="457200" indent="-457200">
              <a:spcBef>
                <a:spcPts val="0"/>
              </a:spcBef>
              <a:spcAft>
                <a:spcPts val="900"/>
              </a:spcAft>
              <a:defRPr/>
            </a:pPr>
            <a:r>
              <a:rPr lang="en-US" sz="2600" dirty="0"/>
              <a:t>Herodotus gives Babylon’s measurements (450 B.C.)</a:t>
            </a:r>
          </a:p>
          <a:p>
            <a:pPr marL="457200" indent="-457200">
              <a:spcBef>
                <a:spcPts val="0"/>
              </a:spcBef>
              <a:spcAft>
                <a:spcPts val="900"/>
              </a:spcAft>
              <a:defRPr/>
            </a:pPr>
            <a:r>
              <a:rPr lang="en-US" sz="2600" dirty="0"/>
              <a:t>Alexander the Great visits and dies in Babylon (323 B.C.)</a:t>
            </a:r>
          </a:p>
          <a:p>
            <a:pPr marL="457200" indent="-457200">
              <a:spcBef>
                <a:spcPts val="0"/>
              </a:spcBef>
              <a:spcAft>
                <a:spcPts val="900"/>
              </a:spcAft>
              <a:defRPr/>
            </a:pPr>
            <a:r>
              <a:rPr lang="en-US" sz="2600" dirty="0" err="1"/>
              <a:t>Seleucus</a:t>
            </a:r>
            <a:r>
              <a:rPr lang="en-US" sz="2600" dirty="0"/>
              <a:t> seizes Babylon (312 B.C.)</a:t>
            </a:r>
          </a:p>
          <a:p>
            <a:pPr marL="457200" indent="-457200">
              <a:spcBef>
                <a:spcPts val="0"/>
              </a:spcBef>
              <a:spcAft>
                <a:spcPts val="900"/>
              </a:spcAft>
              <a:defRPr/>
            </a:pPr>
            <a:r>
              <a:rPr lang="en-US" sz="2600" dirty="0"/>
              <a:t>Strabo pronounces Babylon’s hanging gardens as one of “seven wonders of the world” (25 B.C)</a:t>
            </a:r>
          </a:p>
          <a:p>
            <a:pPr marL="457200" indent="-457200">
              <a:spcBef>
                <a:spcPts val="0"/>
              </a:spcBef>
              <a:spcAft>
                <a:spcPts val="900"/>
              </a:spcAft>
              <a:defRPr/>
            </a:pPr>
            <a:r>
              <a:rPr lang="en-US" sz="2600" dirty="0"/>
              <a:t>Home of the Magi (Matt. 2:2) </a:t>
            </a:r>
          </a:p>
          <a:p>
            <a:pPr marL="457200" indent="-457200">
              <a:spcBef>
                <a:spcPts val="0"/>
              </a:spcBef>
              <a:spcAft>
                <a:spcPts val="900"/>
              </a:spcAft>
              <a:defRPr/>
            </a:pPr>
            <a:r>
              <a:rPr lang="en-US" sz="2600" dirty="0"/>
              <a:t>Babylonians present on Pentecost (Acts 2:9)</a:t>
            </a:r>
          </a:p>
          <a:p>
            <a:pPr marL="457200" indent="-457200">
              <a:spcBef>
                <a:spcPts val="0"/>
              </a:spcBef>
              <a:spcAft>
                <a:spcPts val="900"/>
              </a:spcAft>
              <a:defRPr/>
            </a:pPr>
            <a:r>
              <a:rPr lang="en-US" sz="2600" dirty="0"/>
              <a:t>Talmud promulgated from Babylon (A.D. 500)</a:t>
            </a:r>
          </a:p>
          <a:p>
            <a:pPr marL="457200" indent="-457200">
              <a:spcBef>
                <a:spcPts val="0"/>
              </a:spcBef>
              <a:spcAft>
                <a:spcPts val="900"/>
              </a:spcAft>
              <a:defRPr/>
            </a:pPr>
            <a:r>
              <a:rPr lang="en-US" sz="2600" dirty="0" err="1"/>
              <a:t>Haukal</a:t>
            </a:r>
            <a:r>
              <a:rPr lang="en-US" sz="2600" dirty="0"/>
              <a:t> mentions Babylonian village (A.D. 917)</a:t>
            </a:r>
          </a:p>
          <a:p>
            <a:pPr marL="457200" indent="-457200">
              <a:spcBef>
                <a:spcPts val="0"/>
              </a:spcBef>
              <a:spcAft>
                <a:spcPts val="900"/>
              </a:spcAft>
              <a:defRPr/>
            </a:pPr>
            <a:r>
              <a:rPr lang="en-US" sz="2600" dirty="0"/>
              <a:t>Babylon known as “Two Mosques” and “</a:t>
            </a:r>
            <a:r>
              <a:rPr lang="en-US" sz="2600" dirty="0" err="1"/>
              <a:t>Hilah</a:t>
            </a:r>
            <a:r>
              <a:rPr lang="en-US" sz="2600" dirty="0"/>
              <a:t>” (A.D. 1100)</a:t>
            </a:r>
          </a:p>
        </p:txBody>
      </p:sp>
      <p:sp>
        <p:nvSpPr>
          <p:cNvPr id="173060" name="Text Box 4"/>
          <p:cNvSpPr txBox="1">
            <a:spLocks noChangeArrowheads="1"/>
          </p:cNvSpPr>
          <p:nvPr/>
        </p:nvSpPr>
        <p:spPr bwMode="auto">
          <a:xfrm>
            <a:off x="609600" y="6324600"/>
            <a:ext cx="792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dirty="0">
                <a:latin typeface="Calibri" panose="020F0502020204030204" pitchFamily="34" charset="0"/>
                <a:cs typeface="Calibri" panose="020F0502020204030204" pitchFamily="34" charset="0"/>
              </a:rPr>
              <a:t>Hitchcock and Ice, </a:t>
            </a:r>
            <a:r>
              <a:rPr lang="en-US" altLang="en-US" sz="1800" i="1" dirty="0">
                <a:latin typeface="Calibri" panose="020F0502020204030204" pitchFamily="34" charset="0"/>
                <a:cs typeface="Calibri" panose="020F0502020204030204" pitchFamily="34" charset="0"/>
              </a:rPr>
              <a:t>The Truth Behind Left Behind</a:t>
            </a:r>
            <a:r>
              <a:rPr lang="en-US" altLang="en-US" sz="1800" dirty="0">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96332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4600" y="304800"/>
            <a:ext cx="4114800" cy="1143000"/>
          </a:xfrm>
        </p:spPr>
        <p:txBody>
          <a:bodyPr/>
          <a:lstStyle/>
          <a:p>
            <a:pPr algn="ctr"/>
            <a:r>
              <a:rPr lang="en-US" altLang="en-US" dirty="0"/>
              <a:t>Babylon = Shinar</a:t>
            </a:r>
          </a:p>
        </p:txBody>
      </p:sp>
      <p:sp>
        <p:nvSpPr>
          <p:cNvPr id="34819" name="Rectangle 3"/>
          <p:cNvSpPr>
            <a:spLocks noGrp="1" noChangeArrowheads="1"/>
          </p:cNvSpPr>
          <p:nvPr>
            <p:ph type="body" idx="1"/>
          </p:nvPr>
        </p:nvSpPr>
        <p:spPr>
          <a:xfrm>
            <a:off x="1066800" y="1600201"/>
            <a:ext cx="7010400" cy="2971800"/>
          </a:xfrm>
        </p:spPr>
        <p:txBody>
          <a:bodyPr/>
          <a:lstStyle/>
          <a:p>
            <a:pPr marL="457200" indent="-457200">
              <a:spcBef>
                <a:spcPts val="0"/>
              </a:spcBef>
              <a:spcAft>
                <a:spcPts val="2400"/>
              </a:spcAft>
            </a:pPr>
            <a:r>
              <a:rPr lang="en-US" altLang="en-US" sz="3600" dirty="0"/>
              <a:t>Past: Gen 11:2</a:t>
            </a:r>
          </a:p>
          <a:p>
            <a:pPr marL="457200" indent="-457200">
              <a:spcBef>
                <a:spcPts val="0"/>
              </a:spcBef>
              <a:spcAft>
                <a:spcPts val="2400"/>
              </a:spcAft>
            </a:pPr>
            <a:r>
              <a:rPr lang="en-US" altLang="en-US" sz="3600" dirty="0"/>
              <a:t>Present: Dan 1:2</a:t>
            </a:r>
          </a:p>
          <a:p>
            <a:pPr marL="457200" indent="-457200">
              <a:spcBef>
                <a:spcPts val="0"/>
              </a:spcBef>
              <a:spcAft>
                <a:spcPts val="2400"/>
              </a:spcAft>
            </a:pPr>
            <a:r>
              <a:rPr lang="en-US" altLang="en-US" sz="3600" b="1" u="sng" dirty="0">
                <a:solidFill>
                  <a:srgbClr val="FFFFCC"/>
                </a:solidFill>
              </a:rPr>
              <a:t>Future: </a:t>
            </a:r>
            <a:r>
              <a:rPr lang="en-US" altLang="en-US" sz="3600" b="1" u="sng" dirty="0" err="1">
                <a:solidFill>
                  <a:srgbClr val="FFFFCC"/>
                </a:solidFill>
              </a:rPr>
              <a:t>Zech</a:t>
            </a:r>
            <a:r>
              <a:rPr lang="en-US" altLang="en-US" sz="3600" b="1" u="sng" dirty="0">
                <a:solidFill>
                  <a:srgbClr val="FFFFCC"/>
                </a:solidFill>
              </a:rPr>
              <a:t> 5:11 and Rev 17-18</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3506" y="45720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32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685800" y="304800"/>
            <a:ext cx="7772400" cy="1143000"/>
          </a:xfrm>
        </p:spPr>
        <p:txBody>
          <a:bodyPr/>
          <a:lstStyle/>
          <a:p>
            <a:pPr algn="ctr" eaLnBrk="1" hangingPunct="1"/>
            <a:r>
              <a:rPr lang="en-US" dirty="0"/>
              <a:t>Zechariah 5:5-11</a:t>
            </a:r>
          </a:p>
        </p:txBody>
      </p:sp>
      <p:sp>
        <p:nvSpPr>
          <p:cNvPr id="3" name="Content Placeholder 2"/>
          <p:cNvSpPr>
            <a:spLocks noGrp="1"/>
          </p:cNvSpPr>
          <p:nvPr>
            <p:ph idx="1"/>
          </p:nvPr>
        </p:nvSpPr>
        <p:spPr>
          <a:xfrm>
            <a:off x="1104900" y="1600199"/>
            <a:ext cx="6934200" cy="3276601"/>
          </a:xfrm>
        </p:spPr>
        <p:txBody>
          <a:bodyPr/>
          <a:lstStyle/>
          <a:p>
            <a:pPr marL="457200" indent="-457200">
              <a:spcBef>
                <a:spcPts val="0"/>
              </a:spcBef>
              <a:spcAft>
                <a:spcPts val="2400"/>
              </a:spcAft>
              <a:defRPr/>
            </a:pPr>
            <a:r>
              <a:rPr lang="en-US" sz="3600" dirty="0"/>
              <a:t>Woman (wickedness)</a:t>
            </a:r>
          </a:p>
          <a:p>
            <a:pPr marL="457200" indent="-457200">
              <a:spcBef>
                <a:spcPts val="0"/>
              </a:spcBef>
              <a:spcAft>
                <a:spcPts val="2400"/>
              </a:spcAft>
              <a:defRPr/>
            </a:pPr>
            <a:r>
              <a:rPr lang="en-US" sz="3600" dirty="0"/>
              <a:t>Ephah (commerce)</a:t>
            </a:r>
          </a:p>
          <a:p>
            <a:pPr marL="457200" indent="-457200">
              <a:spcBef>
                <a:spcPts val="0"/>
              </a:spcBef>
              <a:spcAft>
                <a:spcPts val="2400"/>
              </a:spcAft>
              <a:defRPr/>
            </a:pPr>
            <a:r>
              <a:rPr lang="en-US" sz="3600" dirty="0"/>
              <a:t>House (Temple-2 Sam 7; religion)</a:t>
            </a:r>
          </a:p>
          <a:p>
            <a:pPr marL="457200" indent="-457200">
              <a:spcBef>
                <a:spcPts val="0"/>
              </a:spcBef>
              <a:spcAft>
                <a:spcPts val="2400"/>
              </a:spcAft>
              <a:defRPr/>
            </a:pPr>
            <a:r>
              <a:rPr lang="en-US" sz="3600" dirty="0"/>
              <a:t>Shinar (Gen 10:10; 11:2; Dan 1:2)</a:t>
            </a:r>
          </a:p>
        </p:txBody>
      </p:sp>
      <p:pic>
        <p:nvPicPr>
          <p:cNvPr id="1026" name="Picture 2" descr="Image result for zechariah 5:5-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3651" y="4800600"/>
            <a:ext cx="251669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4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6096000"/>
            <a:ext cx="7772400" cy="457200"/>
          </a:xfrm>
        </p:spPr>
        <p:txBody>
          <a:bodyPr/>
          <a:lstStyle/>
          <a:p>
            <a:pPr>
              <a:defRPr/>
            </a:pPr>
            <a:r>
              <a:rPr lang="en-US" sz="2000" b="1">
                <a:solidFill>
                  <a:schemeClr val="tx1"/>
                </a:solidFill>
                <a:effectLst>
                  <a:outerShdw blurRad="38100" dist="38100" dir="2700000" algn="tl">
                    <a:srgbClr val="000000"/>
                  </a:outerShdw>
                </a:effectLst>
                <a:cs typeface="Times New Roman" charset="0"/>
              </a:rPr>
              <a:t>Hitchcock, </a:t>
            </a:r>
            <a:r>
              <a:rPr lang="en-US" sz="2000" b="1" i="1">
                <a:solidFill>
                  <a:schemeClr val="tx1"/>
                </a:solidFill>
                <a:effectLst>
                  <a:outerShdw blurRad="38100" dist="38100" dir="2700000" algn="tl">
                    <a:srgbClr val="000000"/>
                  </a:outerShdw>
                </a:effectLst>
                <a:cs typeface="Times New Roman" charset="0"/>
              </a:rPr>
              <a:t>The Second Coming of Babylon</a:t>
            </a:r>
            <a:r>
              <a:rPr lang="en-US" sz="2000" b="1">
                <a:solidFill>
                  <a:schemeClr val="tx1"/>
                </a:solidFill>
                <a:effectLst>
                  <a:outerShdw blurRad="38100" dist="38100" dir="2700000" algn="tl">
                    <a:srgbClr val="000000"/>
                  </a:outerShdw>
                </a:effectLst>
                <a:cs typeface="Times New Roman" charset="0"/>
              </a:rPr>
              <a:t>, 109.</a:t>
            </a:r>
          </a:p>
        </p:txBody>
      </p:sp>
      <p:graphicFrame>
        <p:nvGraphicFramePr>
          <p:cNvPr id="98307" name="Group 3"/>
          <p:cNvGraphicFramePr>
            <a:graphicFrameLocks noGrp="1"/>
          </p:cNvGraphicFramePr>
          <p:nvPr>
            <p:ph type="tbl" idx="1"/>
          </p:nvPr>
        </p:nvGraphicFramePr>
        <p:xfrm>
          <a:off x="533400" y="457200"/>
          <a:ext cx="7772400" cy="5564244"/>
        </p:xfrm>
        <a:graphic>
          <a:graphicData uri="http://schemas.openxmlformats.org/drawingml/2006/table">
            <a:tbl>
              <a:tblPr/>
              <a:tblGrid>
                <a:gridCol w="3505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3370">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6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Zechariah 5:5-11</a:t>
                      </a:r>
                      <a:endParaRPr kumimoji="0" lang="en-US" sz="26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6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Revelation 17–18</a:t>
                      </a:r>
                      <a:endParaRPr kumimoji="0" lang="en-US" sz="26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cap="flat">
                      <a:noFill/>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3410">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Woman sitting in a basket</a:t>
                      </a:r>
                      <a:endPar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Woman sitting on beast, seven mountains, many waters </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(17: 3, 9, 15)</a:t>
                      </a: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217">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Emphasis on commerce </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(a basket for measuring grain)</a:t>
                      </a:r>
                      <a:endPar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Emphasis on commerce (merchant of grain, 18:13)</a:t>
                      </a: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1508">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Woman’s name is wickedness</a:t>
                      </a:r>
                      <a:endPar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Woman’s name is Babylon the Great, Mother of Harlots and Abominations of the Earth</a:t>
                      </a: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1508">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Focus on False worship </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(a temple is built for the woman)</a:t>
                      </a:r>
                      <a:endPar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Focus on False worship (17:5)</a:t>
                      </a: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74">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cs typeface="Times New Roman" charset="0"/>
                        </a:rPr>
                        <a:t>Woman is taken to Babylon</a:t>
                      </a:r>
                      <a:endParaRPr kumimoji="0" lang="en-US" sz="2200" b="1" i="0" u="none" strike="noStrike" cap="none" normalizeH="0" baseline="0">
                        <a:ln>
                          <a:noFill/>
                        </a:ln>
                        <a:solidFill>
                          <a:schemeClr val="tx1"/>
                        </a:solidFill>
                        <a:effectLst>
                          <a:outerShdw blurRad="38100" dist="38100" dir="2700000" algn="tl">
                            <a:srgbClr val="000000"/>
                          </a:outerShdw>
                        </a:effectLst>
                        <a:latin typeface="Times New Roman" charset="0"/>
                      </a:endParaRPr>
                    </a:p>
                  </a:txBody>
                  <a:tcPr marT="45717" marB="45717" horzOverflow="overflow">
                    <a:lnL cap="flat">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cs typeface="Times New Roman" charset="0"/>
                        </a:rPr>
                        <a:t>Woman is called Babylon</a:t>
                      </a:r>
                      <a:endParaRPr kumimoji="0" lang="en-US" sz="2200" b="1" i="0" u="none" strike="noStrike" cap="none" normalizeH="0" baseline="0">
                        <a:ln>
                          <a:noFill/>
                        </a:ln>
                        <a:solidFill>
                          <a:srgbClr val="FFFF00"/>
                        </a:solidFill>
                        <a:effectLst>
                          <a:outerShdw blurRad="38100" dist="38100" dir="2700000" algn="tl">
                            <a:srgbClr val="000000"/>
                          </a:outerShdw>
                        </a:effectLst>
                        <a:latin typeface="Times New Roman" charset="0"/>
                      </a:endParaRPr>
                    </a:p>
                  </a:txBody>
                  <a:tcPr marT="45717" marB="45717" horzOverflow="overflow">
                    <a:lnL>
                      <a:noFill/>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44854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dirty="0"/>
              <a:t>Daniel’s circumstances (1:1-2)</a:t>
            </a:r>
          </a:p>
          <a:p>
            <a:pPr marL="457200" indent="-457200">
              <a:spcBef>
                <a:spcPts val="0"/>
              </a:spcBef>
              <a:spcAft>
                <a:spcPts val="2400"/>
              </a:spcAft>
            </a:pPr>
            <a:r>
              <a:rPr lang="en-US" altLang="en-US" b="1" u="sng" dirty="0">
                <a:solidFill>
                  <a:srgbClr val="FFFFCC"/>
                </a:solidFill>
              </a:rPr>
              <a:t>Daniel’s selection (1:3-7)</a:t>
            </a:r>
          </a:p>
          <a:p>
            <a:pPr marL="457200" indent="-457200">
              <a:spcBef>
                <a:spcPts val="0"/>
              </a:spcBef>
              <a:spcAft>
                <a:spcPts val="2400"/>
              </a:spcAft>
            </a:pPr>
            <a:r>
              <a:rPr lang="en-US" altLang="en-US" dirty="0"/>
              <a:t>Daniel’s dedication (1:8-16)</a:t>
            </a:r>
          </a:p>
          <a:p>
            <a:pPr marL="457200" indent="-457200">
              <a:spcBef>
                <a:spcPts val="0"/>
              </a:spcBef>
              <a:spcAft>
                <a:spcPts val="2400"/>
              </a:spcAft>
            </a:pPr>
            <a:r>
              <a:rPr lang="en-US" altLang="en-US" dirty="0"/>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743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8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dirty="0"/>
              <a:t>The selection (1:3)</a:t>
            </a:r>
          </a:p>
          <a:p>
            <a:pPr marL="457200" indent="-457200">
              <a:spcBef>
                <a:spcPts val="0"/>
              </a:spcBef>
              <a:spcAft>
                <a:spcPts val="1200"/>
              </a:spcAft>
            </a:pPr>
            <a:r>
              <a:rPr lang="en-US" altLang="en-US" sz="3000" dirty="0"/>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dirty="0"/>
              <a:t>The candidates (6-7)</a:t>
            </a:r>
          </a:p>
          <a:p>
            <a:pPr marL="914400" lvl="1" indent="-457200">
              <a:spcBef>
                <a:spcPts val="0"/>
              </a:spcBef>
              <a:spcAft>
                <a:spcPts val="1200"/>
              </a:spcAft>
            </a:pPr>
            <a:r>
              <a:rPr lang="en-US" altLang="en-US" sz="3000" dirty="0"/>
              <a:t>Hebrew names (6)</a:t>
            </a:r>
          </a:p>
          <a:p>
            <a:pPr marL="914400" lvl="1" indent="-457200">
              <a:spcBef>
                <a:spcPts val="0"/>
              </a:spcBef>
              <a:spcAft>
                <a:spcPts val="1200"/>
              </a:spcAft>
            </a:pPr>
            <a:r>
              <a:rPr lang="en-US" altLang="en-US" sz="3000" dirty="0"/>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2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Purpose</a:t>
            </a:r>
          </a:p>
        </p:txBody>
      </p:sp>
      <p:sp>
        <p:nvSpPr>
          <p:cNvPr id="35843" name="Rectangle 3"/>
          <p:cNvSpPr>
            <a:spLocks noGrp="1" noChangeArrowheads="1"/>
          </p:cNvSpPr>
          <p:nvPr>
            <p:ph type="body" idx="1"/>
          </p:nvPr>
        </p:nvSpPr>
        <p:spPr>
          <a:xfrm>
            <a:off x="457200" y="1768415"/>
            <a:ext cx="8229600" cy="4114800"/>
          </a:xfrm>
        </p:spPr>
        <p:txBody>
          <a:bodyPr/>
          <a:lstStyle/>
          <a:p>
            <a:pPr marL="457200" indent="-457200" algn="just" eaLnBrk="1" hangingPunct="1">
              <a:spcBef>
                <a:spcPts val="0"/>
              </a:spcBef>
              <a:spcAft>
                <a:spcPts val="2400"/>
              </a:spcAft>
              <a:defRPr/>
            </a:pPr>
            <a:r>
              <a:rPr lang="en-US" sz="3600" dirty="0"/>
              <a:t>To encourage Judah by emphasizing  the sovereignty of God during the Babylonian captivity and to teach  Judah how to live while outside the land</a:t>
            </a:r>
          </a:p>
          <a:p>
            <a:pPr marL="457200" indent="-457200" eaLnBrk="1" hangingPunct="1">
              <a:spcBef>
                <a:spcPts val="0"/>
              </a:spcBef>
              <a:spcAft>
                <a:spcPts val="2400"/>
              </a:spcAft>
              <a:defRPr/>
            </a:pPr>
            <a:r>
              <a:rPr lang="en-US" sz="3600" dirty="0"/>
              <a:t>Bifurcating Daniel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618" y="51816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b="1" u="sng" dirty="0">
                <a:solidFill>
                  <a:srgbClr val="FFFFCC"/>
                </a:solidFill>
              </a:rPr>
              <a:t>The selection (1:3)</a:t>
            </a:r>
          </a:p>
          <a:p>
            <a:pPr marL="457200" indent="-457200">
              <a:spcBef>
                <a:spcPts val="0"/>
              </a:spcBef>
              <a:spcAft>
                <a:spcPts val="1200"/>
              </a:spcAft>
            </a:pPr>
            <a:r>
              <a:rPr lang="en-US" altLang="en-US" sz="3000" dirty="0"/>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dirty="0"/>
              <a:t>The candidates (6-7)</a:t>
            </a:r>
          </a:p>
          <a:p>
            <a:pPr marL="914400" lvl="1" indent="-457200">
              <a:spcBef>
                <a:spcPts val="0"/>
              </a:spcBef>
              <a:spcAft>
                <a:spcPts val="1200"/>
              </a:spcAft>
            </a:pPr>
            <a:r>
              <a:rPr lang="en-US" altLang="en-US" sz="3000" dirty="0"/>
              <a:t>Hebrew names (6)</a:t>
            </a:r>
          </a:p>
          <a:p>
            <a:pPr marL="914400" lvl="1" indent="-457200">
              <a:spcBef>
                <a:spcPts val="0"/>
              </a:spcBef>
              <a:spcAft>
                <a:spcPts val="1200"/>
              </a:spcAft>
            </a:pPr>
            <a:r>
              <a:rPr lang="en-US" altLang="en-US" sz="3000" dirty="0"/>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2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dirty="0"/>
              <a:t>The selection (1:3)</a:t>
            </a:r>
          </a:p>
          <a:p>
            <a:pPr marL="457200" indent="-457200">
              <a:spcBef>
                <a:spcPts val="0"/>
              </a:spcBef>
              <a:spcAft>
                <a:spcPts val="1200"/>
              </a:spcAft>
            </a:pPr>
            <a:r>
              <a:rPr lang="en-US" altLang="en-US" sz="3000" b="1" u="sng" dirty="0">
                <a:solidFill>
                  <a:srgbClr val="FFFFCC"/>
                </a:solidFill>
              </a:rPr>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dirty="0"/>
              <a:t>The candidates (6-7)</a:t>
            </a:r>
          </a:p>
          <a:p>
            <a:pPr marL="914400" lvl="1" indent="-457200">
              <a:spcBef>
                <a:spcPts val="0"/>
              </a:spcBef>
              <a:spcAft>
                <a:spcPts val="1200"/>
              </a:spcAft>
            </a:pPr>
            <a:r>
              <a:rPr lang="en-US" altLang="en-US" sz="3000" dirty="0"/>
              <a:t>Hebrew names (6)</a:t>
            </a:r>
          </a:p>
          <a:p>
            <a:pPr marL="914400" lvl="1" indent="-457200">
              <a:spcBef>
                <a:spcPts val="0"/>
              </a:spcBef>
              <a:spcAft>
                <a:spcPts val="1200"/>
              </a:spcAft>
            </a:pPr>
            <a:r>
              <a:rPr lang="en-US" altLang="en-US" sz="3000" dirty="0"/>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8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dirty="0"/>
              <a:t>The selection (1:3)</a:t>
            </a:r>
          </a:p>
          <a:p>
            <a:pPr marL="457200" indent="-457200">
              <a:spcBef>
                <a:spcPts val="0"/>
              </a:spcBef>
              <a:spcAft>
                <a:spcPts val="1200"/>
              </a:spcAft>
            </a:pPr>
            <a:r>
              <a:rPr lang="en-US" altLang="en-US" sz="3000" dirty="0"/>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b="1" u="sng" dirty="0">
                <a:solidFill>
                  <a:srgbClr val="FFFFCC"/>
                </a:solidFill>
              </a:rPr>
              <a:t>The candidates (6-7)</a:t>
            </a:r>
          </a:p>
          <a:p>
            <a:pPr marL="914400" lvl="1" indent="-457200">
              <a:spcBef>
                <a:spcPts val="0"/>
              </a:spcBef>
              <a:spcAft>
                <a:spcPts val="1200"/>
              </a:spcAft>
            </a:pPr>
            <a:r>
              <a:rPr lang="en-US" altLang="en-US" sz="3000" dirty="0"/>
              <a:t>Hebrew names (6)</a:t>
            </a:r>
          </a:p>
          <a:p>
            <a:pPr marL="914400" lvl="1" indent="-457200">
              <a:spcBef>
                <a:spcPts val="0"/>
              </a:spcBef>
              <a:spcAft>
                <a:spcPts val="1200"/>
              </a:spcAft>
            </a:pPr>
            <a:r>
              <a:rPr lang="en-US" altLang="en-US" sz="3000" dirty="0"/>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3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dirty="0"/>
              <a:t>The selection (1:3)</a:t>
            </a:r>
          </a:p>
          <a:p>
            <a:pPr marL="457200" indent="-457200">
              <a:spcBef>
                <a:spcPts val="0"/>
              </a:spcBef>
              <a:spcAft>
                <a:spcPts val="1200"/>
              </a:spcAft>
            </a:pPr>
            <a:r>
              <a:rPr lang="en-US" altLang="en-US" sz="3000" dirty="0"/>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b="1" dirty="0">
                <a:solidFill>
                  <a:srgbClr val="FFFFCC"/>
                </a:solidFill>
              </a:rPr>
              <a:t>The candidates (6-7)</a:t>
            </a:r>
          </a:p>
          <a:p>
            <a:pPr marL="914400" lvl="1" indent="-457200">
              <a:spcBef>
                <a:spcPts val="0"/>
              </a:spcBef>
              <a:spcAft>
                <a:spcPts val="1200"/>
              </a:spcAft>
            </a:pPr>
            <a:r>
              <a:rPr lang="en-US" altLang="en-US" sz="3000" b="1" u="sng" dirty="0">
                <a:solidFill>
                  <a:srgbClr val="FFFFCC"/>
                </a:solidFill>
                <a:ea typeface="+mn-ea"/>
                <a:cs typeface="+mn-cs"/>
              </a:rPr>
              <a:t>Hebrew names (6)</a:t>
            </a:r>
          </a:p>
          <a:p>
            <a:pPr marL="914400" lvl="1" indent="-457200">
              <a:spcBef>
                <a:spcPts val="0"/>
              </a:spcBef>
              <a:spcAft>
                <a:spcPts val="1200"/>
              </a:spcAft>
            </a:pPr>
            <a:r>
              <a:rPr lang="en-US" altLang="en-US" sz="3000" dirty="0"/>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7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304800"/>
            <a:ext cx="5486400" cy="1143000"/>
          </a:xfrm>
        </p:spPr>
        <p:txBody>
          <a:bodyPr/>
          <a:lstStyle/>
          <a:p>
            <a:pPr algn="ctr"/>
            <a:r>
              <a:rPr lang="en-US" altLang="en-US" dirty="0"/>
              <a:t>Changing of the names</a:t>
            </a:r>
          </a:p>
        </p:txBody>
      </p:sp>
      <p:sp>
        <p:nvSpPr>
          <p:cNvPr id="30723" name="Rectangle 3"/>
          <p:cNvSpPr>
            <a:spLocks noGrp="1" noChangeArrowheads="1"/>
          </p:cNvSpPr>
          <p:nvPr>
            <p:ph type="body" idx="1"/>
          </p:nvPr>
        </p:nvSpPr>
        <p:spPr>
          <a:xfrm>
            <a:off x="381000" y="1600200"/>
            <a:ext cx="8561388" cy="4460875"/>
          </a:xfrm>
        </p:spPr>
        <p:txBody>
          <a:bodyPr/>
          <a:lstStyle/>
          <a:p>
            <a:pPr marL="457200" indent="-457200">
              <a:spcBef>
                <a:spcPts val="0"/>
              </a:spcBef>
              <a:spcAft>
                <a:spcPts val="2400"/>
              </a:spcAft>
            </a:pPr>
            <a:r>
              <a:rPr lang="en-US" altLang="en-US" sz="3600" dirty="0"/>
              <a:t>Jewish names (Deut. 6:6-7; Prov. 22:6)</a:t>
            </a:r>
          </a:p>
          <a:p>
            <a:pPr marL="914400" lvl="1" indent="-457200">
              <a:spcBef>
                <a:spcPts val="0"/>
              </a:spcBef>
              <a:spcAft>
                <a:spcPts val="2400"/>
              </a:spcAft>
            </a:pPr>
            <a:r>
              <a:rPr lang="en-US" altLang="en-US" sz="3600" dirty="0"/>
              <a:t>Daniel-God is my judge</a:t>
            </a:r>
          </a:p>
          <a:p>
            <a:pPr marL="914400" lvl="1" indent="-457200">
              <a:spcBef>
                <a:spcPts val="0"/>
              </a:spcBef>
              <a:spcAft>
                <a:spcPts val="2400"/>
              </a:spcAft>
            </a:pPr>
            <a:r>
              <a:rPr lang="en-US" altLang="en-US" sz="3600" dirty="0" err="1"/>
              <a:t>Hananiah</a:t>
            </a:r>
            <a:r>
              <a:rPr lang="en-US" altLang="en-US" sz="3600" dirty="0"/>
              <a:t>-Yahweh is gracious</a:t>
            </a:r>
          </a:p>
          <a:p>
            <a:pPr marL="914400" lvl="1" indent="-457200">
              <a:spcBef>
                <a:spcPts val="0"/>
              </a:spcBef>
              <a:spcAft>
                <a:spcPts val="2400"/>
              </a:spcAft>
            </a:pPr>
            <a:r>
              <a:rPr lang="en-US" altLang="en-US" sz="3600" dirty="0" err="1"/>
              <a:t>Mishael</a:t>
            </a:r>
            <a:r>
              <a:rPr lang="en-US" altLang="en-US" sz="3600" dirty="0"/>
              <a:t>-Who is what God is?</a:t>
            </a:r>
          </a:p>
          <a:p>
            <a:pPr marL="914400" lvl="1" indent="-457200">
              <a:spcBef>
                <a:spcPts val="0"/>
              </a:spcBef>
              <a:spcAft>
                <a:spcPts val="2400"/>
              </a:spcAft>
            </a:pPr>
            <a:r>
              <a:rPr lang="en-US" altLang="en-US" sz="3600" dirty="0" err="1"/>
              <a:t>Azariah</a:t>
            </a:r>
            <a:r>
              <a:rPr lang="en-US" altLang="en-US" sz="3600" dirty="0"/>
              <a:t>-Yahweh has helped</a:t>
            </a:r>
            <a:endParaRPr lang="en-US" altLang="en-US" dirty="0"/>
          </a:p>
        </p:txBody>
      </p:sp>
    </p:spTree>
    <p:extLst>
      <p:ext uri="{BB962C8B-B14F-4D97-AF65-F5344CB8AC3E}">
        <p14:creationId xmlns:p14="http://schemas.microsoft.com/office/powerpoint/2010/main" val="179833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1066800" y="304800"/>
            <a:ext cx="7772400" cy="762000"/>
          </a:xfrm>
        </p:spPr>
        <p:txBody>
          <a:bodyPr/>
          <a:lstStyle/>
          <a:p>
            <a:pPr algn="ctr"/>
            <a:r>
              <a:rPr lang="en-US" altLang="en-US" dirty="0"/>
              <a:t>Daniel’s Selection (1:3-7)</a:t>
            </a:r>
          </a:p>
        </p:txBody>
      </p:sp>
      <p:sp>
        <p:nvSpPr>
          <p:cNvPr id="7175" name="Rectangle 7"/>
          <p:cNvSpPr>
            <a:spLocks noGrp="1" noChangeArrowheads="1"/>
          </p:cNvSpPr>
          <p:nvPr>
            <p:ph type="body" idx="1"/>
          </p:nvPr>
        </p:nvSpPr>
        <p:spPr>
          <a:xfrm>
            <a:off x="228600" y="1219200"/>
            <a:ext cx="5943600" cy="5562600"/>
          </a:xfrm>
        </p:spPr>
        <p:txBody>
          <a:bodyPr/>
          <a:lstStyle/>
          <a:p>
            <a:pPr marL="457200" indent="-457200">
              <a:spcBef>
                <a:spcPts val="0"/>
              </a:spcBef>
              <a:spcAft>
                <a:spcPts val="1200"/>
              </a:spcAft>
            </a:pPr>
            <a:r>
              <a:rPr lang="en-US" altLang="en-US" sz="3000" dirty="0"/>
              <a:t>The selection (1:3)</a:t>
            </a:r>
          </a:p>
          <a:p>
            <a:pPr marL="457200" indent="-457200">
              <a:spcBef>
                <a:spcPts val="0"/>
              </a:spcBef>
              <a:spcAft>
                <a:spcPts val="1200"/>
              </a:spcAft>
            </a:pPr>
            <a:r>
              <a:rPr lang="en-US" altLang="en-US" sz="3000" dirty="0"/>
              <a:t>The program (1:4-5)</a:t>
            </a:r>
          </a:p>
          <a:p>
            <a:pPr marL="914400" lvl="1" indent="-457200">
              <a:spcBef>
                <a:spcPts val="0"/>
              </a:spcBef>
              <a:spcAft>
                <a:spcPts val="1200"/>
              </a:spcAft>
            </a:pPr>
            <a:r>
              <a:rPr lang="en-US" altLang="en-US" sz="3000" dirty="0"/>
              <a:t>Entrance requirements (1:4a)</a:t>
            </a:r>
          </a:p>
          <a:p>
            <a:pPr marL="914400" lvl="1" indent="-457200">
              <a:spcBef>
                <a:spcPts val="0"/>
              </a:spcBef>
              <a:spcAft>
                <a:spcPts val="1200"/>
              </a:spcAft>
            </a:pPr>
            <a:r>
              <a:rPr lang="en-US" altLang="en-US" sz="3000" dirty="0"/>
              <a:t>Course of study (4b)</a:t>
            </a:r>
          </a:p>
          <a:p>
            <a:pPr marL="914400" lvl="1" indent="-457200">
              <a:spcBef>
                <a:spcPts val="0"/>
              </a:spcBef>
              <a:spcAft>
                <a:spcPts val="1200"/>
              </a:spcAft>
            </a:pPr>
            <a:r>
              <a:rPr lang="en-US" altLang="en-US" sz="3000" dirty="0"/>
              <a:t>Physical provision (5a)</a:t>
            </a:r>
          </a:p>
          <a:p>
            <a:pPr marL="914400" lvl="1" indent="-457200">
              <a:spcBef>
                <a:spcPts val="0"/>
              </a:spcBef>
              <a:spcAft>
                <a:spcPts val="1200"/>
              </a:spcAft>
            </a:pPr>
            <a:r>
              <a:rPr lang="en-US" altLang="en-US" sz="3000" dirty="0"/>
              <a:t>Length of study (5b)</a:t>
            </a:r>
          </a:p>
          <a:p>
            <a:pPr marL="457200" indent="-457200">
              <a:spcBef>
                <a:spcPts val="0"/>
              </a:spcBef>
              <a:spcAft>
                <a:spcPts val="1200"/>
              </a:spcAft>
            </a:pPr>
            <a:r>
              <a:rPr lang="en-US" altLang="en-US" sz="3000" b="1" dirty="0">
                <a:solidFill>
                  <a:srgbClr val="FFFFCC"/>
                </a:solidFill>
              </a:rPr>
              <a:t>The candidates (6-7)</a:t>
            </a:r>
          </a:p>
          <a:p>
            <a:pPr marL="914400" lvl="1" indent="-457200">
              <a:spcBef>
                <a:spcPts val="0"/>
              </a:spcBef>
              <a:spcAft>
                <a:spcPts val="1200"/>
              </a:spcAft>
            </a:pPr>
            <a:r>
              <a:rPr lang="en-US" altLang="en-US" sz="3000" dirty="0"/>
              <a:t>Hebrew names (6)</a:t>
            </a:r>
          </a:p>
          <a:p>
            <a:pPr marL="914400" lvl="1" indent="-457200">
              <a:spcBef>
                <a:spcPts val="0"/>
              </a:spcBef>
              <a:spcAft>
                <a:spcPts val="1200"/>
              </a:spcAft>
            </a:pPr>
            <a:r>
              <a:rPr lang="en-US" altLang="en-US" sz="3000" b="1" u="sng" dirty="0">
                <a:solidFill>
                  <a:srgbClr val="FFFFCC"/>
                </a:solidFill>
                <a:ea typeface="+mn-ea"/>
                <a:cs typeface="+mn-cs"/>
              </a:rPr>
              <a:t>Babylonian names (7)</a:t>
            </a:r>
          </a:p>
          <a:p>
            <a:pPr marL="952500" lvl="1" indent="-495300">
              <a:lnSpc>
                <a:spcPct val="90000"/>
              </a:lnSpc>
              <a:buFont typeface="Wingdings" panose="05000000000000000000" pitchFamily="2" charset="2"/>
              <a:buNone/>
            </a:pPr>
            <a:r>
              <a:rPr lang="en-US" altLang="en-US" sz="2200" dirty="0"/>
              <a:t>	</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093" y="3124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25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0700" y="304800"/>
            <a:ext cx="5562600" cy="1143000"/>
          </a:xfrm>
        </p:spPr>
        <p:txBody>
          <a:bodyPr/>
          <a:lstStyle/>
          <a:p>
            <a:pPr algn="ctr"/>
            <a:r>
              <a:rPr lang="en-US" altLang="en-US" dirty="0"/>
              <a:t>Changing of the names</a:t>
            </a:r>
          </a:p>
        </p:txBody>
      </p:sp>
      <p:sp>
        <p:nvSpPr>
          <p:cNvPr id="31747" name="Rectangle 3"/>
          <p:cNvSpPr>
            <a:spLocks noGrp="1" noChangeArrowheads="1"/>
          </p:cNvSpPr>
          <p:nvPr>
            <p:ph type="body" idx="1"/>
          </p:nvPr>
        </p:nvSpPr>
        <p:spPr>
          <a:xfrm>
            <a:off x="405606" y="1600200"/>
            <a:ext cx="8332788" cy="4460875"/>
          </a:xfrm>
        </p:spPr>
        <p:txBody>
          <a:bodyPr/>
          <a:lstStyle/>
          <a:p>
            <a:pPr marL="457200" indent="-457200">
              <a:spcBef>
                <a:spcPts val="0"/>
              </a:spcBef>
              <a:spcAft>
                <a:spcPts val="2400"/>
              </a:spcAft>
            </a:pPr>
            <a:r>
              <a:rPr lang="en-US" altLang="en-US" sz="3600" dirty="0"/>
              <a:t>Babylonian names (Gen 2:19; Rom 12:2)</a:t>
            </a:r>
          </a:p>
          <a:p>
            <a:pPr marL="914400" lvl="1" indent="-457200">
              <a:spcBef>
                <a:spcPts val="0"/>
              </a:spcBef>
              <a:spcAft>
                <a:spcPts val="2400"/>
              </a:spcAft>
            </a:pPr>
            <a:r>
              <a:rPr lang="en-US" altLang="en-US" sz="3600" dirty="0" err="1"/>
              <a:t>Beltshazzar</a:t>
            </a:r>
            <a:r>
              <a:rPr lang="en-US" altLang="en-US" sz="3600" dirty="0"/>
              <a:t>-Lady protect the king</a:t>
            </a:r>
          </a:p>
          <a:p>
            <a:pPr marL="914400" lvl="1" indent="-457200">
              <a:spcBef>
                <a:spcPts val="0"/>
              </a:spcBef>
              <a:spcAft>
                <a:spcPts val="2400"/>
              </a:spcAft>
            </a:pPr>
            <a:r>
              <a:rPr lang="en-US" altLang="en-US" sz="3600" dirty="0"/>
              <a:t>Shadrach-I am fearful of God</a:t>
            </a:r>
          </a:p>
          <a:p>
            <a:pPr marL="914400" lvl="1" indent="-457200">
              <a:spcBef>
                <a:spcPts val="0"/>
              </a:spcBef>
              <a:spcAft>
                <a:spcPts val="2400"/>
              </a:spcAft>
            </a:pPr>
            <a:r>
              <a:rPr lang="en-US" altLang="en-US" sz="3600" dirty="0"/>
              <a:t>Meshach-I am of little account</a:t>
            </a:r>
          </a:p>
          <a:p>
            <a:pPr marL="914400" lvl="1" indent="-457200">
              <a:spcBef>
                <a:spcPts val="0"/>
              </a:spcBef>
              <a:spcAft>
                <a:spcPts val="2400"/>
              </a:spcAft>
            </a:pPr>
            <a:r>
              <a:rPr lang="en-US" altLang="en-US" sz="3600" dirty="0"/>
              <a:t>Abed-</a:t>
            </a:r>
            <a:r>
              <a:rPr lang="en-US" altLang="en-US" sz="3600" dirty="0" err="1"/>
              <a:t>nego</a:t>
            </a:r>
            <a:r>
              <a:rPr lang="en-US" altLang="en-US" sz="3600" dirty="0"/>
              <a:t>-Servant of Nebo</a:t>
            </a:r>
          </a:p>
          <a:p>
            <a:pPr lvl="1"/>
            <a:endParaRPr lang="en-US" altLang="en-US" dirty="0"/>
          </a:p>
          <a:p>
            <a:pPr marL="457200" lvl="1" indent="0">
              <a:buNone/>
            </a:pPr>
            <a:endParaRPr lang="en-US" altLang="en-US" dirty="0"/>
          </a:p>
        </p:txBody>
      </p:sp>
    </p:spTree>
    <p:extLst>
      <p:ext uri="{BB962C8B-B14F-4D97-AF65-F5344CB8AC3E}">
        <p14:creationId xmlns:p14="http://schemas.microsoft.com/office/powerpoint/2010/main" val="416755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524500"/>
            <a:ext cx="6705600" cy="1143000"/>
          </a:xfrm>
        </p:spPr>
        <p:txBody>
          <a:bodyPr/>
          <a:lstStyle/>
          <a:p>
            <a:pPr algn="ctr"/>
            <a:r>
              <a:rPr lang="en-US" altLang="en-US" sz="2000" b="0" dirty="0">
                <a:solidFill>
                  <a:schemeClr val="tx1"/>
                </a:solidFill>
                <a:latin typeface="Calibri" panose="020F0502020204030204" pitchFamily="34" charset="0"/>
              </a:rPr>
              <a:t>Cited in Mark A. </a:t>
            </a:r>
            <a:r>
              <a:rPr lang="en-US" altLang="en-US" sz="2000" b="0" dirty="0" err="1">
                <a:solidFill>
                  <a:schemeClr val="tx1"/>
                </a:solidFill>
                <a:latin typeface="Calibri" panose="020F0502020204030204" pitchFamily="34" charset="0"/>
              </a:rPr>
              <a:t>Beliles</a:t>
            </a:r>
            <a:r>
              <a:rPr lang="en-US" altLang="en-US" sz="2000" b="0" dirty="0">
                <a:solidFill>
                  <a:schemeClr val="tx1"/>
                </a:solidFill>
                <a:latin typeface="Calibri" panose="020F0502020204030204" pitchFamily="34" charset="0"/>
              </a:rPr>
              <a:t> and Stephen K. McDowell, </a:t>
            </a:r>
            <a:r>
              <a:rPr lang="en-US" altLang="en-US" sz="2000" b="0" i="1" dirty="0">
                <a:solidFill>
                  <a:schemeClr val="tx1"/>
                </a:solidFill>
                <a:latin typeface="Calibri" panose="020F0502020204030204" pitchFamily="34" charset="0"/>
              </a:rPr>
              <a:t>America's Providential History</a:t>
            </a:r>
            <a:r>
              <a:rPr lang="en-US" altLang="en-US" sz="2000" b="0" dirty="0">
                <a:solidFill>
                  <a:schemeClr val="tx1"/>
                </a:solidFill>
                <a:latin typeface="Calibri" panose="020F0502020204030204" pitchFamily="34" charset="0"/>
              </a:rPr>
              <a:t> (Charlottesville, VA: Providence, 1989), 95.</a:t>
            </a:r>
            <a:endParaRPr lang="en-US" altLang="en-US" sz="2000" b="0" dirty="0">
              <a:solidFill>
                <a:schemeClr val="tx1"/>
              </a:solidFill>
              <a:latin typeface="Calibri" panose="020F0502020204030204" pitchFamily="34" charset="0"/>
              <a:cs typeface="Times New Roman" panose="02020603050405020304" pitchFamily="18" charset="0"/>
            </a:endParaRPr>
          </a:p>
        </p:txBody>
      </p:sp>
      <p:sp>
        <p:nvSpPr>
          <p:cNvPr id="43011" name="Text Box 9"/>
          <p:cNvSpPr>
            <a:spLocks noGrp="1" noChangeArrowheads="1"/>
          </p:cNvSpPr>
          <p:nvPr>
            <p:ph type="body" idx="1"/>
          </p:nvPr>
        </p:nvSpPr>
        <p:spPr>
          <a:xfrm>
            <a:off x="495300" y="2743200"/>
            <a:ext cx="8153400" cy="1905000"/>
          </a:xfrm>
        </p:spPr>
        <p:txBody>
          <a:bodyPr/>
          <a:lstStyle/>
          <a:p>
            <a:pPr algn="ctr">
              <a:spcBef>
                <a:spcPct val="50000"/>
              </a:spcBef>
              <a:buFontTx/>
              <a:buNone/>
            </a:pPr>
            <a:r>
              <a:rPr lang="en-US" altLang="en-US" sz="3600" dirty="0">
                <a:latin typeface="Calibri" panose="020F0502020204030204" pitchFamily="34" charset="0"/>
              </a:rPr>
              <a:t>“The philosophy of the school room in one generation will be the philosophy of government in the next.</a:t>
            </a:r>
            <a:r>
              <a:rPr lang="en-US" altLang="en-US" sz="3600" dirty="0">
                <a:latin typeface="Calibri" panose="020F0502020204030204" pitchFamily="34" charset="0"/>
                <a:cs typeface="Times New Roman" panose="02020603050405020304" pitchFamily="18" charset="0"/>
              </a:rPr>
              <a:t>” </a:t>
            </a:r>
          </a:p>
        </p:txBody>
      </p:sp>
      <p:pic>
        <p:nvPicPr>
          <p:cNvPr id="43012" name="Picture 6" descr="http://www.history.com/images/media/slideshow/abraham-lincoln/lincoln-color.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62288" y="381000"/>
            <a:ext cx="3021012" cy="205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4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228600"/>
            <a:ext cx="8534400" cy="762000"/>
          </a:xfrm>
        </p:spPr>
        <p:txBody>
          <a:bodyPr/>
          <a:lstStyle/>
          <a:p>
            <a:pPr algn="ctr" eaLnBrk="1" hangingPunct="1"/>
            <a:r>
              <a:rPr lang="en-US" sz="4400" b="0" dirty="0">
                <a:solidFill>
                  <a:srgbClr val="00FFFF"/>
                </a:solidFill>
              </a:rPr>
              <a:t>Humanist Proselytizing</a:t>
            </a:r>
          </a:p>
        </p:txBody>
      </p:sp>
      <p:sp>
        <p:nvSpPr>
          <p:cNvPr id="56322" name="Content Placeholder 2"/>
          <p:cNvSpPr>
            <a:spLocks noGrp="1"/>
          </p:cNvSpPr>
          <p:nvPr>
            <p:ph idx="1"/>
          </p:nvPr>
        </p:nvSpPr>
        <p:spPr>
          <a:xfrm>
            <a:off x="152400" y="1143000"/>
            <a:ext cx="66294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31748" name="TextBox 3"/>
          <p:cNvSpPr txBox="1">
            <a:spLocks noChangeArrowheads="1"/>
          </p:cNvSpPr>
          <p:nvPr/>
        </p:nvSpPr>
        <p:spPr bwMode="auto">
          <a:xfrm>
            <a:off x="1181100" y="5791200"/>
            <a:ext cx="6781800" cy="830997"/>
          </a:xfrm>
          <a:prstGeom prst="rect">
            <a:avLst/>
          </a:prstGeom>
          <a:noFill/>
          <a:ln w="9525">
            <a:noFill/>
            <a:miter lim="800000"/>
            <a:headEnd/>
            <a:tailEnd/>
          </a:ln>
        </p:spPr>
        <p:txBody>
          <a:bodyPr wrap="square">
            <a:spAutoFit/>
          </a:bodyPr>
          <a:lstStyle/>
          <a:p>
            <a:pPr algn="ctr"/>
            <a:r>
              <a:rPr lang="en-US" dirty="0">
                <a:latin typeface="Calibri" pitchFamily="34" charset="0"/>
                <a:ea typeface="Calibri" pitchFamily="34" charset="0"/>
                <a:cs typeface="Calibri" pitchFamily="34" charset="0"/>
              </a:rPr>
              <a:t>Charles Francis Potter, </a:t>
            </a:r>
            <a:r>
              <a:rPr lang="en-US" i="1" dirty="0">
                <a:latin typeface="Calibri" pitchFamily="34" charset="0"/>
                <a:ea typeface="Calibri" pitchFamily="34" charset="0"/>
                <a:cs typeface="Calibri" pitchFamily="34" charset="0"/>
              </a:rPr>
              <a:t>Humanism: A New Religion</a:t>
            </a:r>
            <a:r>
              <a:rPr lang="en-US" dirty="0">
                <a:latin typeface="Calibri" pitchFamily="34" charset="0"/>
                <a:ea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962360" y="1371600"/>
            <a:ext cx="202923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2465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1600200"/>
            <a:ext cx="8763000" cy="4572000"/>
          </a:xfrm>
        </p:spPr>
        <p:txBody>
          <a:bodyPr>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200" dirty="0">
                <a:latin typeface="Calibri" panose="020F0502020204030204" pitchFamily="34" charset="0"/>
              </a:rPr>
              <a:t>“Every child in America entering school at the age of five is mentally ill because he comes to school with certain allegiances to our founding fathers, toward our elected officials, toward his parents, toward a belief in a supernatural being, and </a:t>
            </a:r>
            <a:r>
              <a:rPr lang="en-US" sz="3200" b="1" u="sng" dirty="0">
                <a:solidFill>
                  <a:srgbClr val="FFFFCC"/>
                </a:solidFill>
                <a:latin typeface="Calibri" panose="020F0502020204030204" pitchFamily="34" charset="0"/>
              </a:rPr>
              <a:t>toward the sovereignty of this nation as a separate entity</a:t>
            </a:r>
            <a:r>
              <a:rPr lang="en-US" sz="3200" dirty="0">
                <a:latin typeface="Calibri" panose="020F0502020204030204" pitchFamily="34" charset="0"/>
              </a:rPr>
              <a:t>. It's up to you as teachers to make all these sick children well by creating the </a:t>
            </a:r>
            <a:r>
              <a:rPr lang="en-US" sz="3200" b="1" u="sng" dirty="0">
                <a:solidFill>
                  <a:srgbClr val="FFFFCC"/>
                </a:solidFill>
                <a:latin typeface="Calibri" panose="020F0502020204030204" pitchFamily="34" charset="0"/>
              </a:rPr>
              <a:t>international</a:t>
            </a:r>
            <a:r>
              <a:rPr lang="en-US" sz="3200" u="sng" dirty="0">
                <a:solidFill>
                  <a:srgbClr val="FFFFCC"/>
                </a:solidFill>
                <a:latin typeface="Calibri" panose="020F0502020204030204" pitchFamily="34" charset="0"/>
              </a:rPr>
              <a:t> </a:t>
            </a:r>
            <a:r>
              <a:rPr lang="en-US" sz="3200" b="1" u="sng" dirty="0">
                <a:solidFill>
                  <a:srgbClr val="FFFFCC"/>
                </a:solidFill>
                <a:latin typeface="Calibri" panose="020F0502020204030204" pitchFamily="34" charset="0"/>
              </a:rPr>
              <a:t>child of the future</a:t>
            </a:r>
            <a:r>
              <a:rPr lang="en-US" sz="3200" dirty="0">
                <a:latin typeface="Calibri" panose="020F0502020204030204" pitchFamily="34" charset="0"/>
              </a:rPr>
              <a:t>.”</a:t>
            </a:r>
            <a:endParaRPr lang="en-US" sz="3200" dirty="0">
              <a:latin typeface="Calibri" pitchFamily="34" charset="0"/>
              <a:cs typeface="Calibri" pitchFamily="34" charset="0"/>
            </a:endParaRPr>
          </a:p>
        </p:txBody>
      </p:sp>
      <p:sp>
        <p:nvSpPr>
          <p:cNvPr id="46083" name="Rectangle 5"/>
          <p:cNvSpPr>
            <a:spLocks noChangeArrowheads="1"/>
          </p:cNvSpPr>
          <p:nvPr/>
        </p:nvSpPr>
        <p:spPr bwMode="auto">
          <a:xfrm>
            <a:off x="1485900" y="6096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latin typeface="Calibri" panose="020F0502020204030204" pitchFamily="34" charset="0"/>
              </a:rPr>
              <a:t>Chester M. Pierce, Harvard psychiatrist, speaking as an expert in public education at the 1973 International Education Seminar.</a:t>
            </a:r>
          </a:p>
        </p:txBody>
      </p:sp>
      <p:pic>
        <p:nvPicPr>
          <p:cNvPr id="46084"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38838" y="228600"/>
            <a:ext cx="2824162" cy="137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4800" y="533400"/>
            <a:ext cx="5405438" cy="762000"/>
          </a:xfrm>
        </p:spPr>
        <p:txBody>
          <a:bodyPr/>
          <a:lstStyle/>
          <a:p>
            <a:pPr algn="ctr" eaLnBrk="1" hangingPunct="1"/>
            <a:r>
              <a:rPr lang="en-US" sz="4400" b="0" dirty="0">
                <a:solidFill>
                  <a:srgbClr val="00FFFF"/>
                </a:solidFill>
              </a:rPr>
              <a:t>Humanist Proselytizing</a:t>
            </a:r>
          </a:p>
        </p:txBody>
      </p:sp>
    </p:spTree>
    <p:extLst>
      <p:ext uri="{BB962C8B-B14F-4D97-AF65-F5344CB8AC3E}">
        <p14:creationId xmlns:p14="http://schemas.microsoft.com/office/powerpoint/2010/main" val="187158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200150" lvl="1" indent="-742950" eaLnBrk="1" hangingPunct="1">
              <a:spcBef>
                <a:spcPts val="0"/>
              </a:spcBef>
              <a:spcAft>
                <a:spcPts val="2400"/>
              </a:spcAft>
              <a:buSzPct val="100000"/>
              <a:buFont typeface="+mj-lt"/>
              <a:buAutoNum type="alphaUcPeriod"/>
              <a:defRPr/>
            </a:pPr>
            <a:r>
              <a:rPr lang="en-US" sz="3600" dirty="0"/>
              <a:t>Intro “Hebrew” (1)</a:t>
            </a:r>
          </a:p>
          <a:p>
            <a:pPr marL="1200150" lvl="1" indent="-74295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43100" y="304800"/>
            <a:ext cx="5257800" cy="762000"/>
          </a:xfrm>
        </p:spPr>
        <p:txBody>
          <a:bodyPr/>
          <a:lstStyle/>
          <a:p>
            <a:pPr algn="ctr" eaLnBrk="1" hangingPunct="1"/>
            <a:r>
              <a:rPr lang="en-US" altLang="en-US" sz="3800" dirty="0">
                <a:latin typeface="Calibri" panose="020F0502020204030204" pitchFamily="34" charset="0"/>
                <a:ea typeface="Calibri" panose="020F0502020204030204" pitchFamily="34" charset="0"/>
                <a:cs typeface="Calibri" panose="020F0502020204030204" pitchFamily="34" charset="0"/>
              </a:rPr>
              <a:t>Humanist Proselytizing</a:t>
            </a:r>
          </a:p>
        </p:txBody>
      </p:sp>
      <p:sp>
        <p:nvSpPr>
          <p:cNvPr id="3" name="Content Placeholder 2"/>
          <p:cNvSpPr>
            <a:spLocks noGrp="1"/>
          </p:cNvSpPr>
          <p:nvPr>
            <p:ph idx="1"/>
          </p:nvPr>
        </p:nvSpPr>
        <p:spPr>
          <a:xfrm>
            <a:off x="152400" y="1600200"/>
            <a:ext cx="8847138" cy="3962400"/>
          </a:xfrm>
        </p:spPr>
        <p:txBody>
          <a:bodyPr rtlCol="0">
            <a:noAutofit/>
          </a:bodyPr>
          <a:lstStyle/>
          <a:p>
            <a:pPr marL="1588" indent="0" algn="just" eaLnBrk="1" fontAlgn="auto" hangingPunct="1">
              <a:spcAft>
                <a:spcPts val="0"/>
              </a:spcAft>
              <a:buClr>
                <a:schemeClr val="tx1">
                  <a:shade val="95000"/>
                </a:schemeClr>
              </a:buClr>
              <a:buFont typeface="Wingdings" panose="05000000000000000000" pitchFamily="2" charset="2"/>
              <a:buNone/>
              <a:defRPr/>
            </a:pPr>
            <a:r>
              <a:rPr lang="en-US" sz="3000" dirty="0">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29700" name="TextBox 3"/>
          <p:cNvSpPr txBox="1">
            <a:spLocks noChangeArrowheads="1"/>
          </p:cNvSpPr>
          <p:nvPr/>
        </p:nvSpPr>
        <p:spPr bwMode="auto">
          <a:xfrm>
            <a:off x="419100" y="6336268"/>
            <a:ext cx="830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dirty="0">
                <a:latin typeface="Calibri" panose="020F0502020204030204" pitchFamily="34" charset="0"/>
                <a:ea typeface="Calibri" panose="020F0502020204030204" pitchFamily="34" charset="0"/>
                <a:cs typeface="Calibri" panose="020F0502020204030204" pitchFamily="34" charset="0"/>
              </a:rPr>
              <a:t>John Dunphy, “A Religion for the New Age,” </a:t>
            </a:r>
            <a:r>
              <a:rPr lang="en-US" altLang="en-US" sz="1800" i="1" dirty="0">
                <a:latin typeface="Calibri" panose="020F0502020204030204" pitchFamily="34" charset="0"/>
                <a:ea typeface="Calibri" panose="020F0502020204030204" pitchFamily="34" charset="0"/>
                <a:cs typeface="Calibri" panose="020F0502020204030204" pitchFamily="34" charset="0"/>
              </a:rPr>
              <a:t>The Humanist</a:t>
            </a:r>
            <a:r>
              <a:rPr lang="en-US" altLang="en-US" sz="1800" dirty="0">
                <a:latin typeface="Calibri" panose="020F0502020204030204" pitchFamily="34" charset="0"/>
                <a:ea typeface="Calibri" panose="020F0502020204030204" pitchFamily="34" charset="0"/>
                <a:cs typeface="Calibri" panose="020F0502020204030204" pitchFamily="34" charset="0"/>
              </a:rPr>
              <a:t>  (January/February 1983): 26</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76200"/>
            <a:ext cx="1387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76200"/>
            <a:ext cx="11239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894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443163" y="152400"/>
            <a:ext cx="4257675" cy="1143000"/>
          </a:xfrm>
        </p:spPr>
        <p:txBody>
          <a:bodyPr/>
          <a:lstStyle/>
          <a:p>
            <a:pPr algn="ctr" eaLnBrk="1" hangingPunct="1"/>
            <a:r>
              <a:rPr lang="en-US" altLang="en-US" sz="3200" dirty="0">
                <a:latin typeface="Calibri" panose="020F0502020204030204" pitchFamily="34" charset="0"/>
                <a:ea typeface="Calibri" panose="020F0502020204030204" pitchFamily="34" charset="0"/>
                <a:cs typeface="Calibri" panose="020F0502020204030204" pitchFamily="34" charset="0"/>
              </a:rPr>
              <a:t>Teaching Creation: Child Abuse and Terrorism?</a:t>
            </a:r>
          </a:p>
        </p:txBody>
      </p:sp>
      <p:sp>
        <p:nvSpPr>
          <p:cNvPr id="36867" name="Content Placeholder 2"/>
          <p:cNvSpPr>
            <a:spLocks noGrp="1"/>
          </p:cNvSpPr>
          <p:nvPr>
            <p:ph idx="1"/>
          </p:nvPr>
        </p:nvSpPr>
        <p:spPr>
          <a:xfrm>
            <a:off x="119063" y="1447800"/>
            <a:ext cx="8905874" cy="4843046"/>
          </a:xfrm>
        </p:spPr>
        <p:txBody>
          <a:bodyPr/>
          <a:lstStyle/>
          <a:p>
            <a:pPr marL="0" indent="0" algn="just" eaLnBrk="1" hangingPunct="1">
              <a:buFontTx/>
              <a:buNone/>
            </a:pPr>
            <a:r>
              <a:rPr lang="en-US" altLang="en-US" sz="2600" dirty="0"/>
              <a:t>“Sure, it is mild child abuse…We need to encourage our children to question freely and try to think for themselves. Anything we do that counters that is unfair to them…If you’re introducing it as reality, if you’re telling your kids the world is 6,000 years old, and they shouldn’t believe scientists because there is no way humans are related to other animals, and don’t believe any of that stuff you learned in school, or take your kids of out of school because they are learning something, then it is like the Taliban at some level, which is an extreme form of child abuse...The Taliban doesn’t want girls to be educated or people to be educated because if they do they’ll understand the myths that they are learning are crap.”</a:t>
            </a:r>
          </a:p>
        </p:txBody>
      </p:sp>
      <p:sp>
        <p:nvSpPr>
          <p:cNvPr id="36868" name="TextBox 3"/>
          <p:cNvSpPr txBox="1">
            <a:spLocks noChangeArrowheads="1"/>
          </p:cNvSpPr>
          <p:nvPr/>
        </p:nvSpPr>
        <p:spPr bwMode="auto">
          <a:xfrm>
            <a:off x="800100" y="6367046"/>
            <a:ext cx="754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dirty="0">
                <a:effectLst>
                  <a:outerShdw blurRad="38100" dist="38100" dir="2700000" algn="tl">
                    <a:srgbClr val="000000"/>
                  </a:outerShdw>
                </a:effectLst>
                <a:latin typeface="Calibri" panose="020F0502020204030204" pitchFamily="34" charset="0"/>
                <a:cs typeface="+mn-cs"/>
              </a:rPr>
              <a:t>Lawrence Krauss, ASU Physics Professor, www.youtube.com/watch?v=K_ZDH5JzgPY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2286" y="152400"/>
            <a:ext cx="1336675" cy="1295400"/>
          </a:xfrm>
          <a:prstGeom prst="rect">
            <a:avLst/>
          </a:prstGeom>
        </p:spPr>
      </p:pic>
    </p:spTree>
    <p:extLst>
      <p:ext uri="{BB962C8B-B14F-4D97-AF65-F5344CB8AC3E}">
        <p14:creationId xmlns:p14="http://schemas.microsoft.com/office/powerpoint/2010/main" val="3416335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52500" y="152400"/>
            <a:ext cx="7239000" cy="762000"/>
          </a:xfrm>
        </p:spPr>
        <p:txBody>
          <a:bodyPr/>
          <a:lstStyle/>
          <a:p>
            <a:pPr algn="ctr" eaLnBrk="1" hangingPunct="1">
              <a:lnSpc>
                <a:spcPct val="100000"/>
              </a:lnSpc>
            </a:pPr>
            <a:r>
              <a:rPr lang="en-US" altLang="en-US" sz="3600" b="0" dirty="0">
                <a:solidFill>
                  <a:srgbClr val="00FFFF"/>
                </a:solidFill>
              </a:rPr>
              <a:t>Do Children Belong to Their Parents?</a:t>
            </a:r>
          </a:p>
        </p:txBody>
      </p:sp>
      <p:sp>
        <p:nvSpPr>
          <p:cNvPr id="52227" name="Content Placeholder 2"/>
          <p:cNvSpPr>
            <a:spLocks noGrp="1"/>
          </p:cNvSpPr>
          <p:nvPr>
            <p:ph idx="1"/>
          </p:nvPr>
        </p:nvSpPr>
        <p:spPr>
          <a:xfrm>
            <a:off x="152400" y="2057400"/>
            <a:ext cx="8839200" cy="4267200"/>
          </a:xfrm>
        </p:spPr>
        <p:txBody>
          <a:bodyPr/>
          <a:lstStyle/>
          <a:p>
            <a:pPr marL="0" indent="0" algn="just" eaLnBrk="1" hangingPunct="1">
              <a:spcBef>
                <a:spcPct val="0"/>
              </a:spcBef>
              <a:buFontTx/>
              <a:buNone/>
            </a:pPr>
            <a:r>
              <a:rPr lang="en-US" altLang="en-US" sz="3000" dirty="0">
                <a:latin typeface="Calibri" panose="020F0502020204030204" pitchFamily="34" charset="0"/>
              </a:rPr>
              <a:t>“We have never invested as much in public education as we should have because we've always had kind of a private notion of children. Your kid is yours and totally your responsibility. We haven't had a very collective notion of these are our children. </a:t>
            </a:r>
            <a:r>
              <a:rPr lang="en-US" altLang="en-US" sz="3000" b="1" u="sng" dirty="0">
                <a:solidFill>
                  <a:srgbClr val="FFFFCC"/>
                </a:solidFill>
                <a:latin typeface="Calibri" panose="020F0502020204030204" pitchFamily="34" charset="0"/>
              </a:rPr>
              <a:t>So part of it is we have to break through our kind of private idea that kids belong to their parents, or kids belong to their families, and recognize that kids belong to whole communities</a:t>
            </a:r>
            <a:r>
              <a:rPr lang="en-US" altLang="en-US" sz="3000" b="1" dirty="0">
                <a:latin typeface="Calibri" panose="020F0502020204030204" pitchFamily="34" charset="0"/>
              </a:rPr>
              <a:t>.”</a:t>
            </a: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
        <p:nvSpPr>
          <p:cNvPr id="52228" name="TextBox 3"/>
          <p:cNvSpPr txBox="1">
            <a:spLocks noChangeArrowheads="1"/>
          </p:cNvSpPr>
          <p:nvPr/>
        </p:nvSpPr>
        <p:spPr bwMode="auto">
          <a:xfrm>
            <a:off x="2019300" y="6477000"/>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Melissa Harris Perry, MSNBC host www.youtube.com/watch?v=N3qtpdSQox0</a:t>
            </a:r>
            <a:endParaRPr lang="en-US" altLang="en-US" sz="1200">
              <a:solidFill>
                <a:srgbClr val="FFFFFF"/>
              </a:solidFill>
              <a:latin typeface="Calibri" panose="020F0502020204030204" pitchFamily="34" charset="0"/>
            </a:endParaRPr>
          </a:p>
        </p:txBody>
      </p:sp>
      <p:pic>
        <p:nvPicPr>
          <p:cNvPr id="52229" name="Picture 2" descr="http://www.theblaze.com/wp-content/uploads/2013/04/Screen-Shot-2013-04-09-at-2.47.25-PM-620x39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9510" y="914400"/>
            <a:ext cx="17449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81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2400" y="1694795"/>
            <a:ext cx="8839200" cy="4247317"/>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3000" dirty="0">
                <a:effectLst>
                  <a:outerShdw blurRad="38100" dist="38100" dir="2700000" algn="tl">
                    <a:srgbClr val="000000">
                      <a:alpha val="43137"/>
                    </a:srgbClr>
                  </a:outerShdw>
                </a:effectLst>
                <a:latin typeface="Calibri" panose="020F0502020204030204" pitchFamily="34" charset="0"/>
              </a:rPr>
              <a:t>There must be legal and constitutional limits on the ability of homeschooling parents “to teach their children idiosyncratic and illiberal beliefs and values”... [Government control must be exercised against] “parents [who] want to teach against the enlightenment. ...</a:t>
            </a:r>
            <a:r>
              <a:rPr lang="en-US" altLang="en-US" sz="3000" i="1" dirty="0">
                <a:effectLst>
                  <a:outerShdw blurRad="38100" dist="38100" dir="2700000" algn="tl">
                    <a:srgbClr val="000000">
                      <a:alpha val="43137"/>
                    </a:srgbClr>
                  </a:outerShdw>
                </a:effectLst>
                <a:latin typeface="Calibri" panose="020F0502020204030204" pitchFamily="34" charset="0"/>
              </a:rPr>
              <a:t>Parental control over children’s basic education flows from the state</a:t>
            </a:r>
            <a:r>
              <a:rPr lang="en-US" altLang="en-US" sz="3000" dirty="0">
                <a:effectLst>
                  <a:outerShdw blurRad="38100" dist="38100" dir="2700000" algn="tl">
                    <a:srgbClr val="000000">
                      <a:alpha val="43137"/>
                    </a:srgbClr>
                  </a:outerShdw>
                </a:effectLst>
                <a:latin typeface="Calibri" panose="020F0502020204030204" pitchFamily="34" charset="0"/>
              </a:rPr>
              <a:t> (rather than visa versa).  States delegate power over children’s basic education to parents. . .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304800"/>
            <a:ext cx="1143000" cy="1371600"/>
          </a:xfrm>
          <a:prstGeom prst="rect">
            <a:avLst/>
          </a:prstGeom>
        </p:spPr>
      </p:pic>
      <p:sp>
        <p:nvSpPr>
          <p:cNvPr id="3" name="Rectangle 2"/>
          <p:cNvSpPr/>
          <p:nvPr/>
        </p:nvSpPr>
        <p:spPr>
          <a:xfrm>
            <a:off x="152400" y="6135469"/>
            <a:ext cx="8839200" cy="646331"/>
          </a:xfrm>
          <a:prstGeom prst="rect">
            <a:avLst/>
          </a:prstGeom>
        </p:spPr>
        <p:txBody>
          <a:bodyPr wrap="square">
            <a:spAutoFit/>
          </a:bodyPr>
          <a:lstStyle/>
          <a:p>
            <a:pPr algn="ctr" eaLnBrk="1" hangingPunct="1"/>
            <a:r>
              <a:rPr lang="en-US" altLang="en-US" sz="1800" dirty="0">
                <a:latin typeface="Calibri" panose="020F0502020204030204" pitchFamily="34" charset="0"/>
              </a:rPr>
              <a:t>Kimberly A. </a:t>
            </a:r>
            <a:r>
              <a:rPr lang="en-US" altLang="en-US" sz="1800" dirty="0" err="1">
                <a:latin typeface="Calibri" panose="020F0502020204030204" pitchFamily="34" charset="0"/>
              </a:rPr>
              <a:t>Yuracko</a:t>
            </a:r>
            <a:r>
              <a:rPr lang="en-US" altLang="en-US" sz="1800" dirty="0">
                <a:latin typeface="Calibri" panose="020F0502020204030204" pitchFamily="34" charset="0"/>
              </a:rPr>
              <a:t>, “Education Off the Grid…”, </a:t>
            </a:r>
            <a:r>
              <a:rPr lang="en-US" altLang="en-US" sz="1800" i="1" dirty="0">
                <a:latin typeface="Calibri" panose="020F0502020204030204" pitchFamily="34" charset="0"/>
              </a:rPr>
              <a:t>California Law Review 96</a:t>
            </a:r>
            <a:r>
              <a:rPr lang="en-US" altLang="en-US" sz="1800" dirty="0">
                <a:latin typeface="Calibri" panose="020F0502020204030204" pitchFamily="34" charset="0"/>
              </a:rPr>
              <a:t> (February 2008) (She is a professor at the Northwestern University School of Law)</a:t>
            </a:r>
          </a:p>
        </p:txBody>
      </p:sp>
      <p:sp>
        <p:nvSpPr>
          <p:cNvPr id="4" name="Rectangle 3"/>
          <p:cNvSpPr/>
          <p:nvPr/>
        </p:nvSpPr>
        <p:spPr>
          <a:xfrm>
            <a:off x="2625922" y="316832"/>
            <a:ext cx="3892156" cy="646331"/>
          </a:xfrm>
          <a:prstGeom prst="rect">
            <a:avLst/>
          </a:prstGeom>
        </p:spPr>
        <p:txBody>
          <a:bodyPr wrap="none">
            <a:spAutoFit/>
          </a:bodyPr>
          <a:lstStyle/>
          <a:p>
            <a:r>
              <a:rPr lang="en-US" altLang="en-US" sz="3600" dirty="0">
                <a:solidFill>
                  <a:srgbClr val="00FFFF"/>
                </a:solidFill>
                <a:latin typeface="Calibri" panose="020F0502020204030204" pitchFamily="34" charset="0"/>
                <a:ea typeface="+mj-ea"/>
                <a:cs typeface="+mj-cs"/>
              </a:rPr>
              <a:t>Kimberly A. </a:t>
            </a:r>
            <a:r>
              <a:rPr lang="en-US" altLang="en-US" sz="3600" dirty="0" err="1">
                <a:solidFill>
                  <a:srgbClr val="00FFFF"/>
                </a:solidFill>
                <a:latin typeface="Calibri" panose="020F0502020204030204" pitchFamily="34" charset="0"/>
                <a:ea typeface="+mj-ea"/>
                <a:cs typeface="+mj-cs"/>
              </a:rPr>
              <a:t>Yuracko</a:t>
            </a:r>
            <a:endParaRPr lang="en-US" sz="3600" dirty="0">
              <a:solidFill>
                <a:srgbClr val="00FFFF"/>
              </a:solidFill>
              <a:latin typeface="Calibri" panose="020F0502020204030204" pitchFamily="34" charset="0"/>
              <a:ea typeface="+mj-ea"/>
              <a:cs typeface="+mj-cs"/>
            </a:endParaRPr>
          </a:p>
        </p:txBody>
      </p:sp>
    </p:spTree>
    <p:extLst>
      <p:ext uri="{BB962C8B-B14F-4D97-AF65-F5344CB8AC3E}">
        <p14:creationId xmlns:p14="http://schemas.microsoft.com/office/powerpoint/2010/main" val="2077789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52400" y="381000"/>
            <a:ext cx="8839200" cy="5493812"/>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700" dirty="0">
                <a:effectLst>
                  <a:outerShdw blurRad="38100" dist="38100" dir="2700000" algn="tl">
                    <a:srgbClr val="000000">
                      <a:alpha val="43137"/>
                    </a:srgbClr>
                  </a:outerShdw>
                </a:effectLst>
                <a:latin typeface="Calibri" panose="020F0502020204030204" pitchFamily="34" charset="0"/>
              </a:rPr>
              <a:t>“This essay explores the choice many traditionalist Christian parents (both fundamentalist and evangelical) make to leave public schools in order to teach their children at home, thus in most instances escaping meaningful oversight....society need not and should not tolerate the inculcation of absolutist views that undermine toleration of difference....If a parent subscribes to </a:t>
            </a:r>
            <a:r>
              <a:rPr lang="en-US" altLang="en-US" sz="2700" i="1" dirty="0">
                <a:effectLst>
                  <a:outerShdw blurRad="38100" dist="38100" dir="2700000" algn="tl">
                    <a:srgbClr val="000000">
                      <a:alpha val="43137"/>
                    </a:srgbClr>
                  </a:outerShdw>
                </a:effectLst>
                <a:latin typeface="Calibri" panose="020F0502020204030204" pitchFamily="34" charset="0"/>
              </a:rPr>
              <a:t>an absolutist belief system premised on the notion that it was handed down by a creator, that it (like the Ten Commandments)</a:t>
            </a:r>
            <a:r>
              <a:rPr lang="en-US" altLang="en-US" sz="2700" dirty="0">
                <a:effectLst>
                  <a:outerShdw blurRad="38100" dist="38100" dir="2700000" algn="tl">
                    <a:srgbClr val="000000">
                      <a:alpha val="43137"/>
                    </a:srgbClr>
                  </a:outerShdw>
                </a:effectLst>
                <a:latin typeface="Calibri" panose="020F0502020204030204" pitchFamily="34" charset="0"/>
              </a:rPr>
              <a:t> is etched in stone and that all other systems are wrong, the essential lessons of a civic education...often seem deeply challenging and suspect....</a:t>
            </a:r>
            <a:r>
              <a:rPr lang="en-US" altLang="en-US" sz="2700" i="1" dirty="0">
                <a:effectLst>
                  <a:outerShdw blurRad="38100" dist="38100" dir="2700000" algn="tl">
                    <a:srgbClr val="000000">
                      <a:alpha val="43137"/>
                    </a:srgbClr>
                  </a:outerShdw>
                </a:effectLst>
                <a:latin typeface="Calibri" panose="020F0502020204030204" pitchFamily="34" charset="0"/>
              </a:rPr>
              <a:t>Such ‘private truths’ have no place in the public arena, including the public schools</a:t>
            </a:r>
            <a:r>
              <a:rPr lang="en-US" altLang="en-US" sz="2700" dirty="0">
                <a:effectLst>
                  <a:outerShdw blurRad="38100" dist="38100" dir="2700000" algn="tl">
                    <a:srgbClr val="000000">
                      <a:alpha val="43137"/>
                    </a:srgbClr>
                  </a:outerShdw>
                </a:effectLst>
                <a:latin typeface="Calibri" panose="020F0502020204030204" pitchFamily="34" charset="0"/>
              </a:rPr>
              <a:t>.”</a:t>
            </a:r>
          </a:p>
        </p:txBody>
      </p:sp>
      <p:sp>
        <p:nvSpPr>
          <p:cNvPr id="2" name="Rectangle 1"/>
          <p:cNvSpPr/>
          <p:nvPr/>
        </p:nvSpPr>
        <p:spPr>
          <a:xfrm>
            <a:off x="952500" y="5858470"/>
            <a:ext cx="7239000" cy="923330"/>
          </a:xfrm>
          <a:prstGeom prst="rect">
            <a:avLst/>
          </a:prstGeom>
        </p:spPr>
        <p:txBody>
          <a:bodyPr wrap="square">
            <a:spAutoFit/>
          </a:bodyPr>
          <a:lstStyle/>
          <a:p>
            <a:pPr algn="ctr" eaLnBrk="1" hangingPunct="1"/>
            <a:r>
              <a:rPr lang="en-US" altLang="en-US" sz="1800" dirty="0">
                <a:latin typeface="Calibri" panose="020F0502020204030204" pitchFamily="34" charset="0"/>
              </a:rPr>
              <a:t>Catherine Ross, “Fundamentalist Challenges to Core Democratic Values: Exit and Homeschooling”, </a:t>
            </a:r>
            <a:r>
              <a:rPr lang="en-US" altLang="en-US" sz="1800" i="1" dirty="0">
                <a:latin typeface="Calibri" panose="020F0502020204030204" pitchFamily="34" charset="0"/>
              </a:rPr>
              <a:t>William and Mary Bill of Rights Journal</a:t>
            </a:r>
            <a:r>
              <a:rPr lang="en-US" altLang="en-US" sz="1800" dirty="0">
                <a:latin typeface="Calibri" panose="020F0502020204030204" pitchFamily="34" charset="0"/>
              </a:rPr>
              <a:t> 18 (May 2010) (She is professor at George Washington Law School)</a:t>
            </a:r>
          </a:p>
        </p:txBody>
      </p:sp>
    </p:spTree>
    <p:extLst>
      <p:ext uri="{BB962C8B-B14F-4D97-AF65-F5344CB8AC3E}">
        <p14:creationId xmlns:p14="http://schemas.microsoft.com/office/powerpoint/2010/main" val="985886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276600" y="364958"/>
            <a:ext cx="5638800" cy="4524315"/>
          </a:xfrm>
          <a:prstGeom prst="rect">
            <a:avLst/>
          </a:prstGeom>
          <a:no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rPr>
              <a:t>“The risk that parents or private schools unfairly impose hierarchical or oppressive beliefs on their children is magnified by the absence of state oversight or the application of any particular educational standards....</a:t>
            </a:r>
            <a:r>
              <a:rPr lang="en-US" altLang="en-US" sz="3200" i="1" dirty="0">
                <a:effectLst>
                  <a:outerShdw blurRad="38100" dist="38100" dir="2700000" algn="tl">
                    <a:srgbClr val="000000">
                      <a:alpha val="43137"/>
                    </a:srgbClr>
                  </a:outerShdw>
                </a:effectLst>
                <a:latin typeface="Calibri" panose="020F0502020204030204" pitchFamily="34" charset="0"/>
              </a:rPr>
              <a:t>Public education should be mandatory and universal</a:t>
            </a:r>
            <a:r>
              <a:rPr lang="en-US" altLang="en-US" sz="3200" dirty="0">
                <a:effectLst>
                  <a:outerShdw blurRad="38100" dist="38100" dir="2700000" algn="tl">
                    <a:srgbClr val="000000">
                      <a:alpha val="43137"/>
                    </a:srgbClr>
                  </a:outerShdw>
                </a:effectLst>
                <a:latin typeface="Calibri" panose="020F0502020204030204" pitchFamily="34" charset="0"/>
              </a:rPr>
              <a:t>.”</a:t>
            </a:r>
          </a:p>
        </p:txBody>
      </p:sp>
      <p:sp>
        <p:nvSpPr>
          <p:cNvPr id="2" name="Rectangle 1"/>
          <p:cNvSpPr/>
          <p:nvPr/>
        </p:nvSpPr>
        <p:spPr>
          <a:xfrm>
            <a:off x="419100" y="6096000"/>
            <a:ext cx="8305800" cy="646331"/>
          </a:xfrm>
          <a:prstGeom prst="rect">
            <a:avLst/>
          </a:prstGeom>
        </p:spPr>
        <p:txBody>
          <a:bodyPr wrap="square">
            <a:spAutoFit/>
          </a:bodyPr>
          <a:lstStyle/>
          <a:p>
            <a:pPr algn="ctr" eaLnBrk="1" hangingPunct="1"/>
            <a:r>
              <a:rPr lang="en-US" altLang="en-US" sz="1800" dirty="0">
                <a:latin typeface="Calibri" panose="020F0502020204030204" pitchFamily="34" charset="0"/>
              </a:rPr>
              <a:t>Martha </a:t>
            </a:r>
            <a:r>
              <a:rPr lang="en-US" altLang="en-US" sz="1800" dirty="0" err="1">
                <a:latin typeface="Calibri" panose="020F0502020204030204" pitchFamily="34" charset="0"/>
              </a:rPr>
              <a:t>Fineman</a:t>
            </a:r>
            <a:r>
              <a:rPr lang="en-US" altLang="en-US" sz="1800" dirty="0">
                <a:latin typeface="Calibri" panose="020F0502020204030204" pitchFamily="34" charset="0"/>
              </a:rPr>
              <a:t> and Karen Worthington, </a:t>
            </a:r>
            <a:r>
              <a:rPr lang="en-US" altLang="en-US" sz="1800" i="1" dirty="0">
                <a:latin typeface="Calibri" panose="020F0502020204030204" pitchFamily="34" charset="0"/>
              </a:rPr>
              <a:t>What is Right for Children?  The Competing Paradigms of Religion and Human Rights</a:t>
            </a:r>
            <a:r>
              <a:rPr lang="en-US" altLang="en-US" sz="1800" dirty="0">
                <a:latin typeface="Calibri" panose="020F0502020204030204" pitchFamily="34" charset="0"/>
              </a:rPr>
              <a:t> (Burlington, VT: </a:t>
            </a:r>
            <a:r>
              <a:rPr lang="en-US" altLang="en-US" sz="1800" dirty="0" err="1">
                <a:latin typeface="Calibri" panose="020F0502020204030204" pitchFamily="34" charset="0"/>
              </a:rPr>
              <a:t>Ashgate</a:t>
            </a:r>
            <a:r>
              <a:rPr lang="en-US" altLang="en-US" sz="1800" dirty="0">
                <a:latin typeface="Calibri" panose="020F0502020204030204" pitchFamily="34" charset="0"/>
              </a:rPr>
              <a:t> Publishing Co., 2009).</a:t>
            </a:r>
          </a:p>
        </p:txBody>
      </p:sp>
      <p:pic>
        <p:nvPicPr>
          <p:cNvPr id="3" name="Picture 2"/>
          <p:cNvPicPr>
            <a:picLocks noChangeAspect="1"/>
          </p:cNvPicPr>
          <p:nvPr/>
        </p:nvPicPr>
        <p:blipFill>
          <a:blip r:embed="rId2"/>
          <a:stretch>
            <a:fillRect/>
          </a:stretch>
        </p:blipFill>
        <p:spPr>
          <a:xfrm>
            <a:off x="228599" y="533400"/>
            <a:ext cx="2809875"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3617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dirty="0"/>
              <a:t>Daniel’s circumstances (1:1-2)</a:t>
            </a:r>
          </a:p>
          <a:p>
            <a:pPr marL="457200" indent="-457200">
              <a:spcBef>
                <a:spcPts val="0"/>
              </a:spcBef>
              <a:spcAft>
                <a:spcPts val="2400"/>
              </a:spcAft>
            </a:pPr>
            <a:r>
              <a:rPr lang="en-US" altLang="en-US" dirty="0"/>
              <a:t>Daniel’s selection (1:3-7)</a:t>
            </a:r>
          </a:p>
          <a:p>
            <a:pPr marL="457200" indent="-457200">
              <a:spcBef>
                <a:spcPts val="0"/>
              </a:spcBef>
              <a:spcAft>
                <a:spcPts val="2400"/>
              </a:spcAft>
            </a:pPr>
            <a:r>
              <a:rPr lang="en-US" altLang="en-US" b="1" u="sng" dirty="0">
                <a:solidFill>
                  <a:srgbClr val="FFFFCC"/>
                </a:solidFill>
              </a:rPr>
              <a:t>Daniel’s dedication (1:8-16)</a:t>
            </a:r>
          </a:p>
          <a:p>
            <a:pPr marL="457200" indent="-457200">
              <a:spcBef>
                <a:spcPts val="0"/>
              </a:spcBef>
              <a:spcAft>
                <a:spcPts val="2400"/>
              </a:spcAft>
            </a:pPr>
            <a:r>
              <a:rPr lang="en-US" altLang="en-US" dirty="0"/>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2743200"/>
            <a:ext cx="34703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41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1295400" y="304800"/>
            <a:ext cx="6553200" cy="762000"/>
          </a:xfrm>
        </p:spPr>
        <p:txBody>
          <a:bodyPr/>
          <a:lstStyle/>
          <a:p>
            <a:pPr algn="ctr"/>
            <a:r>
              <a:rPr lang="en-US" altLang="en-US" sz="3600" dirty="0"/>
              <a:t>Daniel’s Dedication (1:8-16)</a:t>
            </a:r>
          </a:p>
        </p:txBody>
      </p:sp>
      <p:sp>
        <p:nvSpPr>
          <p:cNvPr id="9223" name="Rectangle 7"/>
          <p:cNvSpPr>
            <a:spLocks noGrp="1" noChangeArrowheads="1"/>
          </p:cNvSpPr>
          <p:nvPr>
            <p:ph type="body" idx="1"/>
          </p:nvPr>
        </p:nvSpPr>
        <p:spPr>
          <a:xfrm>
            <a:off x="457200" y="1152524"/>
            <a:ext cx="7772400" cy="5476875"/>
          </a:xfrm>
        </p:spPr>
        <p:txBody>
          <a:bodyPr/>
          <a:lstStyle/>
          <a:p>
            <a:pPr marL="457200" indent="-457200">
              <a:spcBef>
                <a:spcPts val="0"/>
              </a:spcBef>
              <a:spcAft>
                <a:spcPts val="1600"/>
              </a:spcAft>
            </a:pPr>
            <a:r>
              <a:rPr lang="en-US" altLang="en-US" dirty="0"/>
              <a:t>First round (1:8-10)</a:t>
            </a:r>
          </a:p>
          <a:p>
            <a:pPr marL="914400" lvl="1" indent="-457200">
              <a:spcBef>
                <a:spcPts val="0"/>
              </a:spcBef>
              <a:spcAft>
                <a:spcPts val="1600"/>
              </a:spcAft>
            </a:pPr>
            <a:r>
              <a:rPr lang="en-US" altLang="en-US" dirty="0"/>
              <a:t>Daniel’s resolve (1:8a)</a:t>
            </a:r>
          </a:p>
          <a:p>
            <a:pPr marL="914400" lvl="1" indent="-457200">
              <a:spcBef>
                <a:spcPts val="0"/>
              </a:spcBef>
              <a:spcAft>
                <a:spcPts val="1600"/>
              </a:spcAft>
            </a:pPr>
            <a:r>
              <a:rPr lang="en-US" altLang="en-US" dirty="0"/>
              <a:t>Daniel’s request (1:8b)</a:t>
            </a:r>
          </a:p>
          <a:p>
            <a:pPr marL="914400" lvl="1" indent="-457200">
              <a:spcBef>
                <a:spcPts val="0"/>
              </a:spcBef>
              <a:spcAft>
                <a:spcPts val="1600"/>
              </a:spcAft>
            </a:pPr>
            <a:r>
              <a:rPr lang="en-US" altLang="en-US" dirty="0"/>
              <a:t>Commander’s response (1:9-10)</a:t>
            </a:r>
          </a:p>
          <a:p>
            <a:pPr marL="457200" indent="-457200">
              <a:spcBef>
                <a:spcPts val="0"/>
              </a:spcBef>
              <a:spcAft>
                <a:spcPts val="1600"/>
              </a:spcAft>
            </a:pPr>
            <a:r>
              <a:rPr lang="en-US" altLang="en-US" dirty="0"/>
              <a:t>Second round (1:11-16)</a:t>
            </a:r>
          </a:p>
          <a:p>
            <a:pPr marL="914400" lvl="1" indent="-457200">
              <a:spcBef>
                <a:spcPts val="0"/>
              </a:spcBef>
              <a:spcAft>
                <a:spcPts val="1600"/>
              </a:spcAft>
            </a:pPr>
            <a:r>
              <a:rPr lang="en-US" altLang="en-US" dirty="0"/>
              <a:t>Daniel’s request (1:11-13)</a:t>
            </a:r>
          </a:p>
          <a:p>
            <a:pPr marL="914400" lvl="1" indent="-457200">
              <a:spcBef>
                <a:spcPts val="0"/>
              </a:spcBef>
              <a:spcAft>
                <a:spcPts val="1600"/>
              </a:spcAft>
            </a:pPr>
            <a:r>
              <a:rPr lang="en-US" altLang="en-US" dirty="0"/>
              <a:t>Commander’s response (1:14)</a:t>
            </a:r>
          </a:p>
          <a:p>
            <a:pPr marL="914400" lvl="1" indent="-457200">
              <a:spcBef>
                <a:spcPts val="0"/>
              </a:spcBef>
              <a:spcAft>
                <a:spcPts val="1600"/>
              </a:spcAft>
            </a:pPr>
            <a:r>
              <a:rPr lang="en-US" altLang="en-US" dirty="0"/>
              <a:t>Results (1:15-16)</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7418" y="1181100"/>
            <a:ext cx="3165582" cy="122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0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1295400" y="304800"/>
            <a:ext cx="6553200" cy="762000"/>
          </a:xfrm>
        </p:spPr>
        <p:txBody>
          <a:bodyPr/>
          <a:lstStyle/>
          <a:p>
            <a:pPr algn="ctr"/>
            <a:r>
              <a:rPr lang="en-US" altLang="en-US" sz="3600" dirty="0"/>
              <a:t>Daniel’s Dedication (1:8-16)</a:t>
            </a:r>
          </a:p>
        </p:txBody>
      </p:sp>
      <p:sp>
        <p:nvSpPr>
          <p:cNvPr id="9223" name="Rectangle 7"/>
          <p:cNvSpPr>
            <a:spLocks noGrp="1" noChangeArrowheads="1"/>
          </p:cNvSpPr>
          <p:nvPr>
            <p:ph type="body" idx="1"/>
          </p:nvPr>
        </p:nvSpPr>
        <p:spPr>
          <a:xfrm>
            <a:off x="457200" y="1152524"/>
            <a:ext cx="7772400" cy="5476875"/>
          </a:xfrm>
        </p:spPr>
        <p:txBody>
          <a:bodyPr/>
          <a:lstStyle/>
          <a:p>
            <a:pPr marL="457200" indent="-457200">
              <a:spcBef>
                <a:spcPts val="0"/>
              </a:spcBef>
              <a:spcAft>
                <a:spcPts val="1600"/>
              </a:spcAft>
            </a:pPr>
            <a:r>
              <a:rPr lang="en-US" altLang="en-US" b="1" u="sng" dirty="0">
                <a:solidFill>
                  <a:srgbClr val="FFFFCC"/>
                </a:solidFill>
              </a:rPr>
              <a:t>First round (1:8-10)</a:t>
            </a:r>
          </a:p>
          <a:p>
            <a:pPr marL="914400" lvl="1" indent="-457200">
              <a:spcBef>
                <a:spcPts val="0"/>
              </a:spcBef>
              <a:spcAft>
                <a:spcPts val="1600"/>
              </a:spcAft>
            </a:pPr>
            <a:r>
              <a:rPr lang="en-US" altLang="en-US" dirty="0"/>
              <a:t>Daniel’s resolve (1:8a)</a:t>
            </a:r>
          </a:p>
          <a:p>
            <a:pPr marL="914400" lvl="1" indent="-457200">
              <a:spcBef>
                <a:spcPts val="0"/>
              </a:spcBef>
              <a:spcAft>
                <a:spcPts val="1600"/>
              </a:spcAft>
            </a:pPr>
            <a:r>
              <a:rPr lang="en-US" altLang="en-US" dirty="0"/>
              <a:t>Daniel’s request (1:8b)</a:t>
            </a:r>
          </a:p>
          <a:p>
            <a:pPr marL="914400" lvl="1" indent="-457200">
              <a:spcBef>
                <a:spcPts val="0"/>
              </a:spcBef>
              <a:spcAft>
                <a:spcPts val="1600"/>
              </a:spcAft>
            </a:pPr>
            <a:r>
              <a:rPr lang="en-US" altLang="en-US" dirty="0"/>
              <a:t>Commander’s response (1:9-10)</a:t>
            </a:r>
          </a:p>
          <a:p>
            <a:pPr marL="457200" indent="-457200">
              <a:spcBef>
                <a:spcPts val="0"/>
              </a:spcBef>
              <a:spcAft>
                <a:spcPts val="1600"/>
              </a:spcAft>
            </a:pPr>
            <a:r>
              <a:rPr lang="en-US" altLang="en-US" dirty="0"/>
              <a:t>Second round (1:11-16)</a:t>
            </a:r>
          </a:p>
          <a:p>
            <a:pPr marL="914400" lvl="1" indent="-457200">
              <a:spcBef>
                <a:spcPts val="0"/>
              </a:spcBef>
              <a:spcAft>
                <a:spcPts val="1600"/>
              </a:spcAft>
            </a:pPr>
            <a:r>
              <a:rPr lang="en-US" altLang="en-US" dirty="0"/>
              <a:t>Daniel’s request (1:11-13)</a:t>
            </a:r>
          </a:p>
          <a:p>
            <a:pPr marL="914400" lvl="1" indent="-457200">
              <a:spcBef>
                <a:spcPts val="0"/>
              </a:spcBef>
              <a:spcAft>
                <a:spcPts val="1600"/>
              </a:spcAft>
            </a:pPr>
            <a:r>
              <a:rPr lang="en-US" altLang="en-US" dirty="0"/>
              <a:t>Commander’s response (1:14)</a:t>
            </a:r>
          </a:p>
          <a:p>
            <a:pPr marL="914400" lvl="1" indent="-457200">
              <a:spcBef>
                <a:spcPts val="0"/>
              </a:spcBef>
              <a:spcAft>
                <a:spcPts val="1600"/>
              </a:spcAft>
            </a:pPr>
            <a:r>
              <a:rPr lang="en-US" altLang="en-US" dirty="0"/>
              <a:t>Results (1:15-16)</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7418" y="1181100"/>
            <a:ext cx="3165582" cy="122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41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1295400" y="304800"/>
            <a:ext cx="6553200" cy="762000"/>
          </a:xfrm>
        </p:spPr>
        <p:txBody>
          <a:bodyPr/>
          <a:lstStyle/>
          <a:p>
            <a:pPr algn="ctr"/>
            <a:r>
              <a:rPr lang="en-US" altLang="en-US" sz="3600" dirty="0"/>
              <a:t>Daniel’s Dedication (1:8-16)</a:t>
            </a:r>
          </a:p>
        </p:txBody>
      </p:sp>
      <p:sp>
        <p:nvSpPr>
          <p:cNvPr id="9223" name="Rectangle 7"/>
          <p:cNvSpPr>
            <a:spLocks noGrp="1" noChangeArrowheads="1"/>
          </p:cNvSpPr>
          <p:nvPr>
            <p:ph type="body" idx="1"/>
          </p:nvPr>
        </p:nvSpPr>
        <p:spPr>
          <a:xfrm>
            <a:off x="457200" y="1152524"/>
            <a:ext cx="7772400" cy="5476875"/>
          </a:xfrm>
        </p:spPr>
        <p:txBody>
          <a:bodyPr/>
          <a:lstStyle/>
          <a:p>
            <a:pPr marL="457200" indent="-457200">
              <a:spcBef>
                <a:spcPts val="0"/>
              </a:spcBef>
              <a:spcAft>
                <a:spcPts val="1600"/>
              </a:spcAft>
            </a:pPr>
            <a:r>
              <a:rPr lang="en-US" altLang="en-US" dirty="0"/>
              <a:t>First round (1:8-10)</a:t>
            </a:r>
          </a:p>
          <a:p>
            <a:pPr marL="914400" lvl="1" indent="-457200">
              <a:spcBef>
                <a:spcPts val="0"/>
              </a:spcBef>
              <a:spcAft>
                <a:spcPts val="1600"/>
              </a:spcAft>
            </a:pPr>
            <a:r>
              <a:rPr lang="en-US" altLang="en-US" dirty="0"/>
              <a:t>Daniel’s resolve (1:8a)</a:t>
            </a:r>
          </a:p>
          <a:p>
            <a:pPr marL="914400" lvl="1" indent="-457200">
              <a:spcBef>
                <a:spcPts val="0"/>
              </a:spcBef>
              <a:spcAft>
                <a:spcPts val="1600"/>
              </a:spcAft>
            </a:pPr>
            <a:r>
              <a:rPr lang="en-US" altLang="en-US" dirty="0"/>
              <a:t>Daniel’s request (1:8b)</a:t>
            </a:r>
          </a:p>
          <a:p>
            <a:pPr marL="914400" lvl="1" indent="-457200">
              <a:spcBef>
                <a:spcPts val="0"/>
              </a:spcBef>
              <a:spcAft>
                <a:spcPts val="1600"/>
              </a:spcAft>
            </a:pPr>
            <a:r>
              <a:rPr lang="en-US" altLang="en-US" dirty="0"/>
              <a:t>Commander’s response (1:9-10)</a:t>
            </a:r>
          </a:p>
          <a:p>
            <a:pPr marL="457200" indent="-457200">
              <a:spcBef>
                <a:spcPts val="0"/>
              </a:spcBef>
              <a:spcAft>
                <a:spcPts val="1600"/>
              </a:spcAft>
            </a:pPr>
            <a:r>
              <a:rPr lang="en-US" altLang="en-US" b="1" u="sng" dirty="0">
                <a:solidFill>
                  <a:srgbClr val="FFFFCC"/>
                </a:solidFill>
              </a:rPr>
              <a:t>Second round (1:11-16)</a:t>
            </a:r>
          </a:p>
          <a:p>
            <a:pPr marL="914400" lvl="1" indent="-457200">
              <a:spcBef>
                <a:spcPts val="0"/>
              </a:spcBef>
              <a:spcAft>
                <a:spcPts val="1600"/>
              </a:spcAft>
            </a:pPr>
            <a:r>
              <a:rPr lang="en-US" altLang="en-US" dirty="0"/>
              <a:t>Daniel’s request (1:11-13)</a:t>
            </a:r>
          </a:p>
          <a:p>
            <a:pPr marL="914400" lvl="1" indent="-457200">
              <a:spcBef>
                <a:spcPts val="0"/>
              </a:spcBef>
              <a:spcAft>
                <a:spcPts val="1600"/>
              </a:spcAft>
            </a:pPr>
            <a:r>
              <a:rPr lang="en-US" altLang="en-US" dirty="0"/>
              <a:t>Commander’s response (1:14)</a:t>
            </a:r>
          </a:p>
          <a:p>
            <a:pPr marL="914400" lvl="1" indent="-457200">
              <a:spcBef>
                <a:spcPts val="0"/>
              </a:spcBef>
              <a:spcAft>
                <a:spcPts val="1600"/>
              </a:spcAft>
            </a:pPr>
            <a:r>
              <a:rPr lang="en-US" altLang="en-US" dirty="0"/>
              <a:t>Results (1:15-16)</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7418" y="1181100"/>
            <a:ext cx="3165582" cy="122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76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914400" lvl="1" indent="-457200" eaLnBrk="1" hangingPunct="1">
              <a:spcBef>
                <a:spcPts val="0"/>
              </a:spcBef>
              <a:spcAft>
                <a:spcPts val="2400"/>
              </a:spcAft>
              <a:buSzPct val="100000"/>
              <a:buFont typeface="+mj-lt"/>
              <a:buAutoNum type="alphaUcPeriod"/>
              <a:defRPr/>
            </a:pPr>
            <a:r>
              <a:rPr lang="en-US" sz="3600" dirty="0"/>
              <a:t>Ram &amp; Goat (8)</a:t>
            </a:r>
          </a:p>
          <a:p>
            <a:pPr marL="914400" lvl="1" indent="-457200" eaLnBrk="1" hangingPunct="1">
              <a:spcBef>
                <a:spcPts val="0"/>
              </a:spcBef>
              <a:spcAft>
                <a:spcPts val="2400"/>
              </a:spcAft>
              <a:buSzPct val="100000"/>
              <a:buFont typeface="+mj-lt"/>
              <a:buAutoNum type="alphaUcPeriod"/>
              <a:defRPr/>
            </a:pPr>
            <a:r>
              <a:rPr lang="en-US" sz="3600" dirty="0"/>
              <a:t>70 weeks (9)</a:t>
            </a:r>
          </a:p>
          <a:p>
            <a:pPr marL="914400" lvl="1" indent="-457200" eaLnBrk="1" hangingPunct="1">
              <a:spcBef>
                <a:spcPts val="0"/>
              </a:spcBef>
              <a:spcAft>
                <a:spcPts val="2400"/>
              </a:spcAft>
              <a:buSzPct val="100000"/>
              <a:buFont typeface="+mj-lt"/>
              <a:buAutoNum type="alphaUcPeriod"/>
              <a:defRPr/>
            </a:pPr>
            <a:r>
              <a:rPr lang="en-US" sz="3600" dirty="0"/>
              <a:t>Final vision (10-12)</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dirty="0"/>
              <a:t>Daniel’s circumstances (1:1-2)</a:t>
            </a:r>
          </a:p>
          <a:p>
            <a:pPr marL="457200" indent="-457200">
              <a:spcBef>
                <a:spcPts val="0"/>
              </a:spcBef>
              <a:spcAft>
                <a:spcPts val="2400"/>
              </a:spcAft>
            </a:pPr>
            <a:r>
              <a:rPr lang="en-US" altLang="en-US" dirty="0"/>
              <a:t>Daniel’s selection (1:3-7)</a:t>
            </a:r>
          </a:p>
          <a:p>
            <a:pPr marL="457200" indent="-457200">
              <a:spcBef>
                <a:spcPts val="0"/>
              </a:spcBef>
              <a:spcAft>
                <a:spcPts val="2400"/>
              </a:spcAft>
            </a:pPr>
            <a:r>
              <a:rPr lang="en-US" altLang="en-US" dirty="0"/>
              <a:t>Daniel’s dedication (1:8-16)</a:t>
            </a:r>
          </a:p>
          <a:p>
            <a:pPr marL="457200" indent="-457200">
              <a:spcBef>
                <a:spcPts val="0"/>
              </a:spcBef>
              <a:spcAft>
                <a:spcPts val="2400"/>
              </a:spcAft>
            </a:pPr>
            <a:r>
              <a:rPr lang="en-US" altLang="en-US" b="1" u="sng" dirty="0">
                <a:solidFill>
                  <a:srgbClr val="FFFFCC"/>
                </a:solidFill>
              </a:rPr>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2743200"/>
            <a:ext cx="34703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1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08969" y="304800"/>
            <a:ext cx="5326062" cy="1143000"/>
          </a:xfrm>
        </p:spPr>
        <p:txBody>
          <a:bodyPr/>
          <a:lstStyle/>
          <a:p>
            <a:pPr algn="ctr"/>
            <a:r>
              <a:rPr lang="en-US" altLang="en-US" sz="4000" dirty="0"/>
              <a:t>The 4 Jewish Youths Rise to Favor (1:17-21)</a:t>
            </a:r>
          </a:p>
        </p:txBody>
      </p:sp>
      <p:sp>
        <p:nvSpPr>
          <p:cNvPr id="10247" name="Rectangle 7"/>
          <p:cNvSpPr>
            <a:spLocks noGrp="1" noChangeArrowheads="1"/>
          </p:cNvSpPr>
          <p:nvPr>
            <p:ph type="body" idx="1"/>
          </p:nvPr>
        </p:nvSpPr>
        <p:spPr>
          <a:xfrm>
            <a:off x="228601" y="2057400"/>
            <a:ext cx="8685212" cy="3314700"/>
          </a:xfrm>
        </p:spPr>
        <p:txBody>
          <a:bodyPr/>
          <a:lstStyle/>
          <a:p>
            <a:pPr marL="457200" indent="-457200">
              <a:spcBef>
                <a:spcPts val="0"/>
              </a:spcBef>
              <a:spcAft>
                <a:spcPts val="2400"/>
              </a:spcAft>
            </a:pPr>
            <a:r>
              <a:rPr lang="en-US" altLang="en-US" dirty="0"/>
              <a:t>Their God – given knowledge (1:17) – 1Cor 2:14, James 1:5</a:t>
            </a:r>
          </a:p>
          <a:p>
            <a:pPr marL="457200" indent="-457200">
              <a:spcBef>
                <a:spcPts val="0"/>
              </a:spcBef>
              <a:spcAft>
                <a:spcPts val="2400"/>
              </a:spcAft>
            </a:pPr>
            <a:r>
              <a:rPr lang="en-US" altLang="en-US" dirty="0"/>
              <a:t>Their exam before the king (1:18-20)</a:t>
            </a:r>
          </a:p>
          <a:p>
            <a:pPr marL="457200" indent="-457200">
              <a:spcBef>
                <a:spcPts val="0"/>
              </a:spcBef>
              <a:spcAft>
                <a:spcPts val="2400"/>
              </a:spcAft>
            </a:pPr>
            <a:r>
              <a:rPr lang="en-US" altLang="en-US" dirty="0"/>
              <a:t>The length of their service (1:21)</a:t>
            </a:r>
          </a:p>
        </p:txBody>
      </p:sp>
    </p:spTree>
    <p:extLst>
      <p:ext uri="{BB962C8B-B14F-4D97-AF65-F5344CB8AC3E}">
        <p14:creationId xmlns:p14="http://schemas.microsoft.com/office/powerpoint/2010/main" val="404692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08969" y="304800"/>
            <a:ext cx="5326062" cy="1143000"/>
          </a:xfrm>
        </p:spPr>
        <p:txBody>
          <a:bodyPr/>
          <a:lstStyle/>
          <a:p>
            <a:pPr algn="ctr"/>
            <a:r>
              <a:rPr lang="en-US" altLang="en-US" sz="4000" dirty="0"/>
              <a:t>The 4 Jewish Youths Rise to Favor (1:17-21)</a:t>
            </a:r>
          </a:p>
        </p:txBody>
      </p:sp>
      <p:sp>
        <p:nvSpPr>
          <p:cNvPr id="10247" name="Rectangle 7"/>
          <p:cNvSpPr>
            <a:spLocks noGrp="1" noChangeArrowheads="1"/>
          </p:cNvSpPr>
          <p:nvPr>
            <p:ph type="body" idx="1"/>
          </p:nvPr>
        </p:nvSpPr>
        <p:spPr>
          <a:xfrm>
            <a:off x="228600" y="2057400"/>
            <a:ext cx="8762999" cy="3314700"/>
          </a:xfrm>
        </p:spPr>
        <p:txBody>
          <a:bodyPr/>
          <a:lstStyle/>
          <a:p>
            <a:pPr marL="457200" indent="-457200">
              <a:spcBef>
                <a:spcPts val="0"/>
              </a:spcBef>
              <a:spcAft>
                <a:spcPts val="2400"/>
              </a:spcAft>
            </a:pPr>
            <a:r>
              <a:rPr lang="en-US" altLang="en-US" b="1" u="sng" dirty="0">
                <a:solidFill>
                  <a:srgbClr val="FFFFCC"/>
                </a:solidFill>
              </a:rPr>
              <a:t>Their God – given knowledge (1:17) – 1Cor 2:14, James 1:5</a:t>
            </a:r>
          </a:p>
          <a:p>
            <a:pPr marL="457200" indent="-457200">
              <a:spcBef>
                <a:spcPts val="0"/>
              </a:spcBef>
              <a:spcAft>
                <a:spcPts val="2400"/>
              </a:spcAft>
            </a:pPr>
            <a:r>
              <a:rPr lang="en-US" altLang="en-US" dirty="0"/>
              <a:t>Their exam before the king (1:18-20)</a:t>
            </a:r>
          </a:p>
          <a:p>
            <a:pPr marL="457200" indent="-457200">
              <a:spcBef>
                <a:spcPts val="0"/>
              </a:spcBef>
              <a:spcAft>
                <a:spcPts val="2400"/>
              </a:spcAft>
            </a:pPr>
            <a:r>
              <a:rPr lang="en-US" altLang="en-US" dirty="0"/>
              <a:t>The length of their service (1:21)</a:t>
            </a:r>
          </a:p>
        </p:txBody>
      </p:sp>
    </p:spTree>
    <p:extLst>
      <p:ext uri="{BB962C8B-B14F-4D97-AF65-F5344CB8AC3E}">
        <p14:creationId xmlns:p14="http://schemas.microsoft.com/office/powerpoint/2010/main" val="423544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08969" y="304800"/>
            <a:ext cx="5326062" cy="1143000"/>
          </a:xfrm>
        </p:spPr>
        <p:txBody>
          <a:bodyPr/>
          <a:lstStyle/>
          <a:p>
            <a:pPr algn="ctr"/>
            <a:r>
              <a:rPr lang="en-US" altLang="en-US" sz="4000" dirty="0"/>
              <a:t>The 4 Jewish Youths Rise to Favor (1:17-21)</a:t>
            </a:r>
          </a:p>
        </p:txBody>
      </p:sp>
      <p:sp>
        <p:nvSpPr>
          <p:cNvPr id="10247" name="Rectangle 7"/>
          <p:cNvSpPr>
            <a:spLocks noGrp="1" noChangeArrowheads="1"/>
          </p:cNvSpPr>
          <p:nvPr>
            <p:ph type="body" idx="1"/>
          </p:nvPr>
        </p:nvSpPr>
        <p:spPr>
          <a:xfrm>
            <a:off x="228600" y="2057400"/>
            <a:ext cx="8762999" cy="3314700"/>
          </a:xfrm>
        </p:spPr>
        <p:txBody>
          <a:bodyPr/>
          <a:lstStyle/>
          <a:p>
            <a:pPr marL="457200" indent="-457200">
              <a:spcBef>
                <a:spcPts val="0"/>
              </a:spcBef>
              <a:spcAft>
                <a:spcPts val="2400"/>
              </a:spcAft>
            </a:pPr>
            <a:r>
              <a:rPr lang="en-US" altLang="en-US" dirty="0"/>
              <a:t>Their God – given knowledge (1:17) – 1Cor 2:14, James 1:5</a:t>
            </a:r>
          </a:p>
          <a:p>
            <a:pPr marL="457200" indent="-457200">
              <a:spcBef>
                <a:spcPts val="0"/>
              </a:spcBef>
              <a:spcAft>
                <a:spcPts val="2400"/>
              </a:spcAft>
            </a:pPr>
            <a:r>
              <a:rPr lang="en-US" altLang="en-US" b="1" u="sng" dirty="0">
                <a:solidFill>
                  <a:srgbClr val="FFFFCC"/>
                </a:solidFill>
              </a:rPr>
              <a:t>Their exam before the king (1:18-20)</a:t>
            </a:r>
          </a:p>
          <a:p>
            <a:pPr marL="457200" indent="-457200">
              <a:spcBef>
                <a:spcPts val="0"/>
              </a:spcBef>
              <a:spcAft>
                <a:spcPts val="2400"/>
              </a:spcAft>
            </a:pPr>
            <a:r>
              <a:rPr lang="en-US" altLang="en-US" dirty="0"/>
              <a:t>The length of their service (1:21)</a:t>
            </a:r>
          </a:p>
        </p:txBody>
      </p:sp>
    </p:spTree>
    <p:extLst>
      <p:ext uri="{BB962C8B-B14F-4D97-AF65-F5344CB8AC3E}">
        <p14:creationId xmlns:p14="http://schemas.microsoft.com/office/powerpoint/2010/main" val="261243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08969" y="304800"/>
            <a:ext cx="5326062" cy="1143000"/>
          </a:xfrm>
        </p:spPr>
        <p:txBody>
          <a:bodyPr/>
          <a:lstStyle/>
          <a:p>
            <a:pPr algn="ctr"/>
            <a:r>
              <a:rPr lang="en-US" altLang="en-US" sz="4000" dirty="0"/>
              <a:t>The 4 Jewish Youths Rise to Favor (1:17-21)</a:t>
            </a:r>
          </a:p>
        </p:txBody>
      </p:sp>
      <p:sp>
        <p:nvSpPr>
          <p:cNvPr id="10247" name="Rectangle 7"/>
          <p:cNvSpPr>
            <a:spLocks noGrp="1" noChangeArrowheads="1"/>
          </p:cNvSpPr>
          <p:nvPr>
            <p:ph type="body" idx="1"/>
          </p:nvPr>
        </p:nvSpPr>
        <p:spPr>
          <a:xfrm>
            <a:off x="228600" y="2057400"/>
            <a:ext cx="8762999" cy="3314700"/>
          </a:xfrm>
        </p:spPr>
        <p:txBody>
          <a:bodyPr/>
          <a:lstStyle/>
          <a:p>
            <a:pPr marL="457200" indent="-457200">
              <a:spcBef>
                <a:spcPts val="0"/>
              </a:spcBef>
              <a:spcAft>
                <a:spcPts val="2400"/>
              </a:spcAft>
            </a:pPr>
            <a:r>
              <a:rPr lang="en-US" altLang="en-US" dirty="0"/>
              <a:t>Their God – given knowledge (1:17) – 1Cor 2:14, James 1:5</a:t>
            </a:r>
          </a:p>
          <a:p>
            <a:pPr marL="457200" indent="-457200">
              <a:spcBef>
                <a:spcPts val="0"/>
              </a:spcBef>
              <a:spcAft>
                <a:spcPts val="2400"/>
              </a:spcAft>
            </a:pPr>
            <a:r>
              <a:rPr lang="en-US" altLang="en-US" dirty="0"/>
              <a:t>Their exam before the king (1:18-20)</a:t>
            </a:r>
          </a:p>
          <a:p>
            <a:pPr marL="457200" indent="-457200">
              <a:spcBef>
                <a:spcPts val="0"/>
              </a:spcBef>
              <a:spcAft>
                <a:spcPts val="2400"/>
              </a:spcAft>
            </a:pPr>
            <a:r>
              <a:rPr lang="en-US" altLang="en-US" b="1" u="sng" dirty="0">
                <a:solidFill>
                  <a:srgbClr val="FFFFCC"/>
                </a:solidFill>
              </a:rPr>
              <a:t>The length of their service (1:21)</a:t>
            </a:r>
          </a:p>
        </p:txBody>
      </p:sp>
    </p:spTree>
    <p:extLst>
      <p:ext uri="{BB962C8B-B14F-4D97-AF65-F5344CB8AC3E}">
        <p14:creationId xmlns:p14="http://schemas.microsoft.com/office/powerpoint/2010/main" val="349249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08969" y="304800"/>
            <a:ext cx="5326062" cy="1143000"/>
          </a:xfrm>
        </p:spPr>
        <p:txBody>
          <a:bodyPr/>
          <a:lstStyle/>
          <a:p>
            <a:pPr algn="ctr"/>
            <a:r>
              <a:rPr lang="en-US" altLang="en-US" sz="4000" dirty="0"/>
              <a:t>The 4 Jewish Youths Rise to Favor (1:17-21)</a:t>
            </a:r>
          </a:p>
        </p:txBody>
      </p:sp>
      <p:sp>
        <p:nvSpPr>
          <p:cNvPr id="10247" name="Rectangle 7"/>
          <p:cNvSpPr>
            <a:spLocks noGrp="1" noChangeArrowheads="1"/>
          </p:cNvSpPr>
          <p:nvPr>
            <p:ph type="body" idx="1"/>
          </p:nvPr>
        </p:nvSpPr>
        <p:spPr>
          <a:xfrm>
            <a:off x="123825" y="2057400"/>
            <a:ext cx="8789988" cy="3314700"/>
          </a:xfrm>
        </p:spPr>
        <p:txBody>
          <a:bodyPr/>
          <a:lstStyle/>
          <a:p>
            <a:pPr marL="457200" indent="-457200">
              <a:spcBef>
                <a:spcPts val="0"/>
              </a:spcBef>
              <a:spcAft>
                <a:spcPts val="2400"/>
              </a:spcAft>
            </a:pPr>
            <a:r>
              <a:rPr lang="en-US" altLang="en-US" dirty="0"/>
              <a:t>The length of their service (1:21)</a:t>
            </a:r>
          </a:p>
          <a:p>
            <a:pPr marL="914400" lvl="1" indent="-457200">
              <a:spcBef>
                <a:spcPts val="0"/>
              </a:spcBef>
              <a:spcAft>
                <a:spcPts val="2400"/>
              </a:spcAft>
            </a:pPr>
            <a:r>
              <a:rPr lang="en-US" altLang="en-US" dirty="0"/>
              <a:t>Nebuchadnezzar’s initial siege (605)</a:t>
            </a:r>
          </a:p>
          <a:p>
            <a:pPr marL="914400" lvl="1" indent="-457200">
              <a:spcBef>
                <a:spcPts val="0"/>
              </a:spcBef>
              <a:spcAft>
                <a:spcPts val="2400"/>
              </a:spcAft>
            </a:pPr>
            <a:r>
              <a:rPr lang="en-US" altLang="en-US" dirty="0"/>
              <a:t>Decree of Cyrus (536)</a:t>
            </a:r>
          </a:p>
          <a:p>
            <a:pPr marL="914400" lvl="1" indent="-457200">
              <a:spcBef>
                <a:spcPts val="0"/>
              </a:spcBef>
              <a:spcAft>
                <a:spcPts val="2400"/>
              </a:spcAft>
            </a:pPr>
            <a:r>
              <a:rPr lang="en-US" altLang="en-US" dirty="0"/>
              <a:t>Daniel served for 69 years</a:t>
            </a:r>
          </a:p>
          <a:p>
            <a:pPr marL="914400" lvl="1" indent="-457200">
              <a:spcBef>
                <a:spcPts val="0"/>
              </a:spcBef>
              <a:spcAft>
                <a:spcPts val="2400"/>
              </a:spcAft>
            </a:pPr>
            <a:r>
              <a:rPr lang="en-US" altLang="en-US" dirty="0"/>
              <a:t>Daniel served through 2 gentile empires and 4 successive gentile administrations</a:t>
            </a:r>
          </a:p>
          <a:p>
            <a:pPr lvl="1">
              <a:buFont typeface="Wingdings" panose="05000000000000000000" pitchFamily="2" charset="2"/>
              <a:buNone/>
            </a:pPr>
            <a:endParaRPr lang="en-US" altLang="en-US" sz="2200" dirty="0"/>
          </a:p>
        </p:txBody>
      </p:sp>
    </p:spTree>
    <p:extLst>
      <p:ext uri="{BB962C8B-B14F-4D97-AF65-F5344CB8AC3E}">
        <p14:creationId xmlns:p14="http://schemas.microsoft.com/office/powerpoint/2010/main" val="359514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2476500" y="304800"/>
            <a:ext cx="4191000" cy="1143000"/>
          </a:xfrm>
        </p:spPr>
        <p:txBody>
          <a:bodyPr/>
          <a:lstStyle/>
          <a:p>
            <a:pPr algn="ctr" eaLnBrk="1" hangingPunct="1"/>
            <a:r>
              <a:rPr lang="en-US" altLang="en-US" dirty="0"/>
              <a:t>Basic Chronology</a:t>
            </a:r>
          </a:p>
        </p:txBody>
      </p:sp>
      <p:sp>
        <p:nvSpPr>
          <p:cNvPr id="55299" name="Rectangle 3"/>
          <p:cNvSpPr>
            <a:spLocks noGrp="1" noChangeArrowheads="1"/>
          </p:cNvSpPr>
          <p:nvPr>
            <p:ph type="body" idx="1"/>
          </p:nvPr>
        </p:nvSpPr>
        <p:spPr>
          <a:xfrm>
            <a:off x="2147094" y="1600200"/>
            <a:ext cx="4849812" cy="4460875"/>
          </a:xfrm>
        </p:spPr>
        <p:txBody>
          <a:bodyPr/>
          <a:lstStyle/>
          <a:p>
            <a:pPr marL="457200" indent="-457200" eaLnBrk="1" hangingPunct="1">
              <a:spcBef>
                <a:spcPts val="0"/>
              </a:spcBef>
              <a:spcAft>
                <a:spcPts val="2400"/>
              </a:spcAft>
              <a:defRPr/>
            </a:pPr>
            <a:r>
              <a:rPr lang="en-US" dirty="0"/>
              <a:t>Babylon (605‒539)</a:t>
            </a:r>
          </a:p>
          <a:p>
            <a:pPr marL="914400" lvl="1" indent="-457200" eaLnBrk="1" hangingPunct="1">
              <a:spcBef>
                <a:spcPts val="0"/>
              </a:spcBef>
              <a:spcAft>
                <a:spcPts val="2400"/>
              </a:spcAft>
              <a:defRPr/>
            </a:pPr>
            <a:r>
              <a:rPr lang="en-US" dirty="0"/>
              <a:t>Nebuchadnezzar</a:t>
            </a:r>
          </a:p>
          <a:p>
            <a:pPr marL="914400" lvl="1" indent="-457200" eaLnBrk="1" hangingPunct="1">
              <a:spcBef>
                <a:spcPts val="0"/>
              </a:spcBef>
              <a:spcAft>
                <a:spcPts val="2400"/>
              </a:spcAft>
              <a:defRPr/>
            </a:pPr>
            <a:r>
              <a:rPr lang="en-US" dirty="0"/>
              <a:t>Belshazzar</a:t>
            </a:r>
          </a:p>
          <a:p>
            <a:pPr marL="457200" indent="-457200" eaLnBrk="1" hangingPunct="1">
              <a:spcBef>
                <a:spcPts val="0"/>
              </a:spcBef>
              <a:spcAft>
                <a:spcPts val="2400"/>
              </a:spcAft>
              <a:defRPr/>
            </a:pPr>
            <a:r>
              <a:rPr lang="en-US" dirty="0"/>
              <a:t>Media-Persia (538‒536)</a:t>
            </a:r>
          </a:p>
          <a:p>
            <a:pPr marL="914400" lvl="1" indent="-457200" eaLnBrk="1" hangingPunct="1">
              <a:spcBef>
                <a:spcPts val="0"/>
              </a:spcBef>
              <a:spcAft>
                <a:spcPts val="2400"/>
              </a:spcAft>
              <a:defRPr/>
            </a:pPr>
            <a:r>
              <a:rPr lang="en-US" dirty="0"/>
              <a:t>Darius</a:t>
            </a:r>
          </a:p>
          <a:p>
            <a:pPr marL="914400" lvl="1" indent="-457200" eaLnBrk="1" hangingPunct="1">
              <a:spcBef>
                <a:spcPts val="0"/>
              </a:spcBef>
              <a:spcAft>
                <a:spcPts val="2400"/>
              </a:spcAft>
              <a:defRPr/>
            </a:pPr>
            <a:r>
              <a:rPr lang="en-US" dirty="0"/>
              <a:t>Cyrus</a:t>
            </a:r>
          </a:p>
        </p:txBody>
      </p:sp>
    </p:spTree>
    <p:extLst>
      <p:ext uri="{BB962C8B-B14F-4D97-AF65-F5344CB8AC3E}">
        <p14:creationId xmlns:p14="http://schemas.microsoft.com/office/powerpoint/2010/main" val="121808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dirty="0"/>
              <a:t>Daniel’s circumstances (1:1-2)</a:t>
            </a:r>
          </a:p>
          <a:p>
            <a:pPr marL="457200" indent="-457200">
              <a:spcBef>
                <a:spcPts val="0"/>
              </a:spcBef>
              <a:spcAft>
                <a:spcPts val="2400"/>
              </a:spcAft>
            </a:pPr>
            <a:r>
              <a:rPr lang="en-US" altLang="en-US" dirty="0"/>
              <a:t>Daniel’s selection (1:3-7)</a:t>
            </a:r>
          </a:p>
          <a:p>
            <a:pPr marL="457200" indent="-457200">
              <a:spcBef>
                <a:spcPts val="0"/>
              </a:spcBef>
              <a:spcAft>
                <a:spcPts val="2400"/>
              </a:spcAft>
            </a:pPr>
            <a:r>
              <a:rPr lang="en-US" altLang="en-US" dirty="0"/>
              <a:t>Daniel’s dedication (1:8-16)</a:t>
            </a:r>
          </a:p>
          <a:p>
            <a:pPr marL="457200" indent="-457200">
              <a:spcBef>
                <a:spcPts val="0"/>
              </a:spcBef>
              <a:spcAft>
                <a:spcPts val="2400"/>
              </a:spcAft>
            </a:pPr>
            <a:r>
              <a:rPr lang="en-US" altLang="en-US" dirty="0"/>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2743200"/>
            <a:ext cx="34703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43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76400" y="304800"/>
            <a:ext cx="6096000" cy="1143000"/>
          </a:xfrm>
        </p:spPr>
        <p:txBody>
          <a:bodyPr/>
          <a:lstStyle/>
          <a:p>
            <a:pPr algn="ctr"/>
            <a:r>
              <a:rPr lang="en-US" altLang="en-US" dirty="0"/>
              <a:t>Focus of chapter 1</a:t>
            </a:r>
          </a:p>
        </p:txBody>
      </p:sp>
      <p:sp>
        <p:nvSpPr>
          <p:cNvPr id="5127" name="Rectangle 7"/>
          <p:cNvSpPr>
            <a:spLocks noGrp="1" noChangeArrowheads="1"/>
          </p:cNvSpPr>
          <p:nvPr>
            <p:ph type="body" idx="1"/>
          </p:nvPr>
        </p:nvSpPr>
        <p:spPr>
          <a:xfrm>
            <a:off x="228600" y="1600200"/>
            <a:ext cx="5181600" cy="4114800"/>
          </a:xfrm>
          <a:noFill/>
          <a:ln/>
        </p:spPr>
        <p:txBody>
          <a:bodyPr/>
          <a:lstStyle/>
          <a:p>
            <a:pPr marL="457200" indent="-457200">
              <a:spcBef>
                <a:spcPts val="0"/>
              </a:spcBef>
              <a:spcAft>
                <a:spcPts val="2400"/>
              </a:spcAft>
            </a:pPr>
            <a:r>
              <a:rPr lang="en-US" altLang="en-US" dirty="0"/>
              <a:t>Introductory information</a:t>
            </a:r>
          </a:p>
          <a:p>
            <a:pPr marL="457200" indent="-457200">
              <a:spcBef>
                <a:spcPts val="0"/>
              </a:spcBef>
              <a:spcAft>
                <a:spcPts val="2400"/>
              </a:spcAft>
            </a:pPr>
            <a:r>
              <a:rPr lang="en-US" altLang="en-US" dirty="0"/>
              <a:t>Stage setting for displaying God’s sovereignty</a:t>
            </a:r>
          </a:p>
          <a:p>
            <a:pPr marL="457200" indent="-457200">
              <a:spcBef>
                <a:spcPts val="0"/>
              </a:spcBef>
              <a:spcAft>
                <a:spcPts val="2400"/>
              </a:spcAft>
            </a:pPr>
            <a:r>
              <a:rPr lang="en-US" altLang="en-US" dirty="0"/>
              <a:t>How God will preserve a remnant (Jer. 31:35-37)</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743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7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304800"/>
            <a:ext cx="7772400" cy="1143000"/>
          </a:xfrm>
        </p:spPr>
        <p:txBody>
          <a:bodyPr/>
          <a:lstStyle/>
          <a:p>
            <a:pPr algn="ctr"/>
            <a:r>
              <a:rPr lang="en-US" altLang="en-US" dirty="0"/>
              <a:t>Chapter 1 Outline</a:t>
            </a:r>
          </a:p>
        </p:txBody>
      </p:sp>
      <p:sp>
        <p:nvSpPr>
          <p:cNvPr id="19459" name="Rectangle 3"/>
          <p:cNvSpPr>
            <a:spLocks noGrp="1" noChangeArrowheads="1"/>
          </p:cNvSpPr>
          <p:nvPr>
            <p:ph type="body" idx="1"/>
          </p:nvPr>
        </p:nvSpPr>
        <p:spPr>
          <a:xfrm>
            <a:off x="228600" y="1600200"/>
            <a:ext cx="8305800" cy="3810000"/>
          </a:xfrm>
        </p:spPr>
        <p:txBody>
          <a:bodyPr/>
          <a:lstStyle/>
          <a:p>
            <a:pPr marL="457200" indent="-457200">
              <a:spcBef>
                <a:spcPts val="0"/>
              </a:spcBef>
              <a:spcAft>
                <a:spcPts val="2400"/>
              </a:spcAft>
            </a:pPr>
            <a:r>
              <a:rPr lang="en-US" altLang="en-US" dirty="0"/>
              <a:t>Daniel’s circumstances (1:1-2)</a:t>
            </a:r>
          </a:p>
          <a:p>
            <a:pPr marL="457200" indent="-457200">
              <a:spcBef>
                <a:spcPts val="0"/>
              </a:spcBef>
              <a:spcAft>
                <a:spcPts val="2400"/>
              </a:spcAft>
            </a:pPr>
            <a:r>
              <a:rPr lang="en-US" altLang="en-US" dirty="0"/>
              <a:t>Daniel’s selection (1:3-7)</a:t>
            </a:r>
          </a:p>
          <a:p>
            <a:pPr marL="457200" indent="-457200">
              <a:spcBef>
                <a:spcPts val="0"/>
              </a:spcBef>
              <a:spcAft>
                <a:spcPts val="2400"/>
              </a:spcAft>
            </a:pPr>
            <a:r>
              <a:rPr lang="en-US" altLang="en-US" dirty="0"/>
              <a:t>Daniel’s dedication (1:8-16)</a:t>
            </a:r>
          </a:p>
          <a:p>
            <a:pPr marL="457200" indent="-457200">
              <a:spcBef>
                <a:spcPts val="0"/>
              </a:spcBef>
              <a:spcAft>
                <a:spcPts val="2400"/>
              </a:spcAft>
            </a:pPr>
            <a:r>
              <a:rPr lang="en-US" altLang="en-US" dirty="0"/>
              <a:t>Daniel’s blessing (1:17-21)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2743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12717</TotalTime>
  <Words>3116</Words>
  <Application>Microsoft Office PowerPoint</Application>
  <PresentationFormat>On-screen Show (4:3)</PresentationFormat>
  <Paragraphs>481</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Azure</vt:lpstr>
      <vt:lpstr>DANIEL INTRODUCTION</vt:lpstr>
      <vt:lpstr>The Building Blocks</vt:lpstr>
      <vt:lpstr>Message</vt:lpstr>
      <vt:lpstr>Purpose</vt:lpstr>
      <vt:lpstr>Synthetic Outline</vt:lpstr>
      <vt:lpstr>Synthetic Outline</vt:lpstr>
      <vt:lpstr>Synthetic Outline</vt:lpstr>
      <vt:lpstr>Focus of chapter 1</vt:lpstr>
      <vt:lpstr>Chapter 1 Outline</vt:lpstr>
      <vt:lpstr>Chapter 1 Outline</vt:lpstr>
      <vt:lpstr>Captivity of the Jews (1:1-2)</vt:lpstr>
      <vt:lpstr>Captivity of the Jews (1:1-2)</vt:lpstr>
      <vt:lpstr>Succession of Gentile Rulers</vt:lpstr>
      <vt:lpstr>Succession of Gentile Rulers</vt:lpstr>
      <vt:lpstr>Captivity of the Jews (1:1-2)</vt:lpstr>
      <vt:lpstr>PowerPoint Presentation</vt:lpstr>
      <vt:lpstr>Mosaic Covenant </vt:lpstr>
      <vt:lpstr>Six Parts of a Suzerain-Vassal Treaty in Deuteronomy</vt:lpstr>
      <vt:lpstr>Six Parts of a Suzerain-Vassal Treaty in Deuteronomy</vt:lpstr>
      <vt:lpstr>Captivity of the Jews (1:1-2)</vt:lpstr>
      <vt:lpstr>PowerPoint Presentation</vt:lpstr>
      <vt:lpstr>PowerPoint Presentation</vt:lpstr>
      <vt:lpstr>PowerPoint Presentation</vt:lpstr>
      <vt:lpstr>PowerPoint Presentation</vt:lpstr>
      <vt:lpstr>PowerPoint Presentation</vt:lpstr>
      <vt:lpstr>Captivity of the Jews (1:1-2)</vt:lpstr>
      <vt:lpstr>PowerPoint Presentation</vt:lpstr>
      <vt:lpstr>PowerPoint Presentation</vt:lpstr>
      <vt:lpstr>PowerPoint Presentation</vt:lpstr>
      <vt:lpstr>Babylon = Shinar</vt:lpstr>
      <vt:lpstr>Babylon = Shinar</vt:lpstr>
      <vt:lpstr>PowerPoint Presentation</vt:lpstr>
      <vt:lpstr>Babylon = Shinar</vt:lpstr>
      <vt:lpstr>Babylon’s History After 539 B.C.</vt:lpstr>
      <vt:lpstr>Babylon = Shinar</vt:lpstr>
      <vt:lpstr>Zechariah 5:5-11</vt:lpstr>
      <vt:lpstr>Hitchcock, The Second Coming of Babylon, 109.</vt:lpstr>
      <vt:lpstr>Chapter 1 Outline</vt:lpstr>
      <vt:lpstr>Daniel’s Selection (1:3-7)</vt:lpstr>
      <vt:lpstr>Daniel’s Selection (1:3-7)</vt:lpstr>
      <vt:lpstr>Daniel’s Selection (1:3-7)</vt:lpstr>
      <vt:lpstr>Daniel’s Selection (1:3-7)</vt:lpstr>
      <vt:lpstr>Daniel’s Selection (1:3-7)</vt:lpstr>
      <vt:lpstr>Changing of the names</vt:lpstr>
      <vt:lpstr>Daniel’s Selection (1:3-7)</vt:lpstr>
      <vt:lpstr>Changing of the names</vt:lpstr>
      <vt:lpstr>Cited in Mark A. Beliles and Stephen K. McDowell, America's Providential History (Charlottesville, VA: Providence, 1989), 95.</vt:lpstr>
      <vt:lpstr>Humanist Proselytizing</vt:lpstr>
      <vt:lpstr>Humanist Proselytizing</vt:lpstr>
      <vt:lpstr>Humanist Proselytizing</vt:lpstr>
      <vt:lpstr>Teaching Creation: Child Abuse and Terrorism?</vt:lpstr>
      <vt:lpstr>Do Children Belong to Their Parents?</vt:lpstr>
      <vt:lpstr>PowerPoint Presentation</vt:lpstr>
      <vt:lpstr>PowerPoint Presentation</vt:lpstr>
      <vt:lpstr>PowerPoint Presentation</vt:lpstr>
      <vt:lpstr>Chapter 1 Outline</vt:lpstr>
      <vt:lpstr>Daniel’s Dedication (1:8-16)</vt:lpstr>
      <vt:lpstr>Daniel’s Dedication (1:8-16)</vt:lpstr>
      <vt:lpstr>Daniel’s Dedication (1:8-16)</vt:lpstr>
      <vt:lpstr>Chapter 1 Outline</vt:lpstr>
      <vt:lpstr>The 4 Jewish Youths Rise to Favor (1:17-21)</vt:lpstr>
      <vt:lpstr>The 4 Jewish Youths Rise to Favor (1:17-21)</vt:lpstr>
      <vt:lpstr>The 4 Jewish Youths Rise to Favor (1:17-21)</vt:lpstr>
      <vt:lpstr>The 4 Jewish Youths Rise to Favor (1:17-21)</vt:lpstr>
      <vt:lpstr>The 4 Jewish Youths Rise to Favor (1:17-21)</vt:lpstr>
      <vt:lpstr>Basic Chronology</vt:lpstr>
      <vt:lpstr>Conclusion</vt:lpstr>
      <vt:lpstr>Chapter 1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1346</cp:revision>
  <cp:lastPrinted>2016-09-13T15:21:19Z</cp:lastPrinted>
  <dcterms:created xsi:type="dcterms:W3CDTF">2009-03-17T12:21:13Z</dcterms:created>
  <dcterms:modified xsi:type="dcterms:W3CDTF">2016-11-13T14:31:34Z</dcterms:modified>
</cp:coreProperties>
</file>