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9"/>
  </p:notesMasterIdLst>
  <p:handoutMasterIdLst>
    <p:handoutMasterId r:id="rId70"/>
  </p:handoutMasterIdLst>
  <p:sldIdLst>
    <p:sldId id="791" r:id="rId2"/>
    <p:sldId id="792" r:id="rId3"/>
    <p:sldId id="793" r:id="rId4"/>
    <p:sldId id="795" r:id="rId5"/>
    <p:sldId id="796" r:id="rId6"/>
    <p:sldId id="884" r:id="rId7"/>
    <p:sldId id="886" r:id="rId8"/>
    <p:sldId id="806" r:id="rId9"/>
    <p:sldId id="823" r:id="rId10"/>
    <p:sldId id="1045" r:id="rId11"/>
    <p:sldId id="1147" r:id="rId12"/>
    <p:sldId id="1159" r:id="rId13"/>
    <p:sldId id="1165" r:id="rId14"/>
    <p:sldId id="1173" r:id="rId15"/>
    <p:sldId id="1205" r:id="rId16"/>
    <p:sldId id="1206" r:id="rId17"/>
    <p:sldId id="1207" r:id="rId18"/>
    <p:sldId id="1177" r:id="rId19"/>
    <p:sldId id="1199" r:id="rId20"/>
    <p:sldId id="1200" r:id="rId21"/>
    <p:sldId id="1201" r:id="rId22"/>
    <p:sldId id="1187" r:id="rId23"/>
    <p:sldId id="1188" r:id="rId24"/>
    <p:sldId id="1202" r:id="rId25"/>
    <p:sldId id="1190" r:id="rId26"/>
    <p:sldId id="1191" r:id="rId27"/>
    <p:sldId id="1189" r:id="rId28"/>
    <p:sldId id="1209" r:id="rId29"/>
    <p:sldId id="1210" r:id="rId30"/>
    <p:sldId id="1211" r:id="rId31"/>
    <p:sldId id="1208" r:id="rId32"/>
    <p:sldId id="1204" r:id="rId33"/>
    <p:sldId id="1192" r:id="rId34"/>
    <p:sldId id="1193" r:id="rId35"/>
    <p:sldId id="1212" r:id="rId36"/>
    <p:sldId id="1213" r:id="rId37"/>
    <p:sldId id="1214" r:id="rId38"/>
    <p:sldId id="1221" r:id="rId39"/>
    <p:sldId id="1215" r:id="rId40"/>
    <p:sldId id="1216" r:id="rId41"/>
    <p:sldId id="1222" r:id="rId42"/>
    <p:sldId id="1246" r:id="rId43"/>
    <p:sldId id="1218" r:id="rId44"/>
    <p:sldId id="1224" r:id="rId45"/>
    <p:sldId id="1250" r:id="rId46"/>
    <p:sldId id="1251" r:id="rId47"/>
    <p:sldId id="1225" r:id="rId48"/>
    <p:sldId id="1226" r:id="rId49"/>
    <p:sldId id="1227" r:id="rId50"/>
    <p:sldId id="1252" r:id="rId51"/>
    <p:sldId id="1253" r:id="rId52"/>
    <p:sldId id="1223" r:id="rId53"/>
    <p:sldId id="1231" r:id="rId54"/>
    <p:sldId id="1254" r:id="rId55"/>
    <p:sldId id="1255" r:id="rId56"/>
    <p:sldId id="1219" r:id="rId57"/>
    <p:sldId id="1235" r:id="rId58"/>
    <p:sldId id="1241" r:id="rId59"/>
    <p:sldId id="1256" r:id="rId60"/>
    <p:sldId id="1234" r:id="rId61"/>
    <p:sldId id="1257" r:id="rId62"/>
    <p:sldId id="1258" r:id="rId63"/>
    <p:sldId id="1259" r:id="rId64"/>
    <p:sldId id="1243" r:id="rId65"/>
    <p:sldId id="1260" r:id="rId66"/>
    <p:sldId id="1053" r:id="rId67"/>
    <p:sldId id="1236" r:id="rId68"/>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66FFFF"/>
    <a:srgbClr val="0000FF"/>
    <a:srgbClr val="3399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1309" autoAdjust="0"/>
  </p:normalViewPr>
  <p:slideViewPr>
    <p:cSldViewPr snapToGrid="0">
      <p:cViewPr varScale="1">
        <p:scale>
          <a:sx n="66" d="100"/>
          <a:sy n="66" d="100"/>
        </p:scale>
        <p:origin x="1590" y="66"/>
      </p:cViewPr>
      <p:guideLst>
        <p:guide orient="horz" pos="2160"/>
        <p:guide pos="2880"/>
      </p:guideLst>
    </p:cSldViewPr>
  </p:slideViewPr>
  <p:notesTextViewPr>
    <p:cViewPr>
      <p:scale>
        <a:sx n="1" d="1"/>
        <a:sy n="1" d="1"/>
      </p:scale>
      <p:origin x="0" y="0"/>
    </p:cViewPr>
  </p:notesTextViewPr>
  <p:sorterViewPr>
    <p:cViewPr>
      <p:scale>
        <a:sx n="100" d="100"/>
        <a:sy n="100" d="100"/>
      </p:scale>
      <p:origin x="0" y="-3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sz="quarter"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fld id="{37A1D727-7C66-4E0F-A480-B76CF0670A4C}" type="datetimeFigureOut">
              <a:rPr lang="en-US"/>
              <a:pPr>
                <a:defRPr/>
              </a:pPr>
              <a:t>11/22/2016</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E7FB46F-FE8A-4DDB-9E5A-5CE56A6045A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fld id="{03892802-0D1F-4AF3-A3B7-684C56013E2D}" type="datetimeFigureOut">
              <a:rPr lang="en-US"/>
              <a:pPr>
                <a:defRPr/>
              </a:pPr>
              <a:t>11/22/2016</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pPr lvl="0"/>
            <a:endParaRPr lang="en-US" noProof="0"/>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6653" tIns="48327" rIns="96653" bIns="48327"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198B154-0582-43CF-B21D-D32FA3CBB6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Arial" panose="020B0604020202020204" pitchFamily="34" charset="0"/>
                <a:cs typeface="Arial" panose="020B0604020202020204" pitchFamily="34" charset="0"/>
              </a:defRPr>
            </a:lvl1pPr>
            <a:lvl2pPr marL="742950" indent="-285750" defTabSz="965200">
              <a:defRPr>
                <a:solidFill>
                  <a:schemeClr val="tx1"/>
                </a:solidFill>
                <a:latin typeface="Arial" panose="020B0604020202020204" pitchFamily="34" charset="0"/>
                <a:cs typeface="Arial" panose="020B0604020202020204" pitchFamily="34" charset="0"/>
              </a:defRPr>
            </a:lvl2pPr>
            <a:lvl3pPr marL="1143000" indent="-228600" defTabSz="965200">
              <a:defRPr>
                <a:solidFill>
                  <a:schemeClr val="tx1"/>
                </a:solidFill>
                <a:latin typeface="Arial" panose="020B0604020202020204" pitchFamily="34" charset="0"/>
                <a:cs typeface="Arial" panose="020B0604020202020204" pitchFamily="34" charset="0"/>
              </a:defRPr>
            </a:lvl3pPr>
            <a:lvl4pPr marL="1600200" indent="-228600" defTabSz="965200">
              <a:defRPr>
                <a:solidFill>
                  <a:schemeClr val="tx1"/>
                </a:solidFill>
                <a:latin typeface="Arial" panose="020B0604020202020204" pitchFamily="34" charset="0"/>
                <a:cs typeface="Arial" panose="020B0604020202020204" pitchFamily="34" charset="0"/>
              </a:defRPr>
            </a:lvl4pPr>
            <a:lvl5pPr marL="2057400" indent="-228600" defTabSz="965200">
              <a:defRPr>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560484-83D6-4B2D-B062-C1C10F986548}" type="slidenum">
              <a:rPr lang="en-US" altLang="en-US" sz="1900" smtClean="0">
                <a:latin typeface="Calibri" panose="020F0502020204030204" pitchFamily="34" charset="0"/>
              </a:rPr>
              <a:pPr/>
              <a:t>1</a:t>
            </a:fld>
            <a:endParaRPr lang="en-US" altLang="en-US" sz="1900" dirty="0">
              <a:latin typeface="Calibri" panose="020F0502020204030204" pitchFamily="34" charset="0"/>
            </a:endParaRPr>
          </a:p>
        </p:txBody>
      </p:sp>
      <p:sp>
        <p:nvSpPr>
          <p:cNvPr id="2" name="Footer Placeholder 1"/>
          <p:cNvSpPr>
            <a:spLocks noGrp="1"/>
          </p:cNvSpPr>
          <p:nvPr>
            <p:ph type="ftr" sz="quarter" idx="4"/>
          </p:nvPr>
        </p:nvSpPr>
        <p:spPr/>
        <p:txBody>
          <a:bodyPr/>
          <a:lstStyle/>
          <a:p>
            <a:pPr defTabSz="966529">
              <a:defRPr/>
            </a:pPr>
            <a:r>
              <a:rPr lang="en-US" sz="1900" kern="0" dirty="0">
                <a:solidFill>
                  <a:sysClr val="windowText" lastClr="000000"/>
                </a:solidFill>
              </a:rPr>
              <a:t>Sugar Land Bible Church</a:t>
            </a:r>
          </a:p>
        </p:txBody>
      </p:sp>
      <p:sp>
        <p:nvSpPr>
          <p:cNvPr id="3" name="Header Placeholder 2"/>
          <p:cNvSpPr>
            <a:spLocks noGrp="1"/>
          </p:cNvSpPr>
          <p:nvPr>
            <p:ph type="hdr" sz="quarter"/>
          </p:nvPr>
        </p:nvSpPr>
        <p:spPr/>
        <p:txBody>
          <a:bodyPr/>
          <a:lstStyle/>
          <a:p>
            <a:pPr defTabSz="966529">
              <a:defRPr/>
            </a:pPr>
            <a:r>
              <a:rPr lang="en-US" sz="1900" kern="0" dirty="0">
                <a:solidFill>
                  <a:sysClr val="windowText" lastClr="000000"/>
                </a:solidFill>
              </a:rPr>
              <a:t>Dr. Andy Woods - Soteriology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Footer Placeholder 4"/>
          <p:cNvSpPr>
            <a:spLocks noGrp="1"/>
          </p:cNvSpPr>
          <p:nvPr>
            <p:ph type="ftr" sz="quarter" idx="11"/>
          </p:nvPr>
        </p:nvSpPr>
        <p:spPr/>
        <p:txBody>
          <a:bodyPr/>
          <a:lstStyle/>
          <a:p>
            <a:pPr>
              <a:defRPr/>
            </a:pPr>
            <a:r>
              <a:rPr lang="en-US"/>
              <a:t>Sugar Land Bible Church</a:t>
            </a:r>
          </a:p>
        </p:txBody>
      </p:sp>
      <p:sp>
        <p:nvSpPr>
          <p:cNvPr id="6" name="Slide Number Placeholder 5"/>
          <p:cNvSpPr>
            <a:spLocks noGrp="1"/>
          </p:cNvSpPr>
          <p:nvPr>
            <p:ph type="sldNum" sz="quarter" idx="12"/>
          </p:nvPr>
        </p:nvSpPr>
        <p:spPr/>
        <p:txBody>
          <a:bodyPr/>
          <a:lstStyle/>
          <a:p>
            <a:pPr>
              <a:defRPr/>
            </a:pPr>
            <a:fld id="{B198B154-0582-43CF-B21D-D32FA3CBB6ED}" type="slidenum">
              <a:rPr lang="en-US" altLang="en-US" smtClean="0"/>
              <a:pPr>
                <a:defRPr/>
              </a:pPr>
              <a:t>52</a:t>
            </a:fld>
            <a:endParaRPr lang="en-US" altLang="en-US"/>
          </a:p>
        </p:txBody>
      </p:sp>
    </p:spTree>
    <p:extLst>
      <p:ext uri="{BB962C8B-B14F-4D97-AF65-F5344CB8AC3E}">
        <p14:creationId xmlns:p14="http://schemas.microsoft.com/office/powerpoint/2010/main" val="1721669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Footer Placeholder 4"/>
          <p:cNvSpPr>
            <a:spLocks noGrp="1"/>
          </p:cNvSpPr>
          <p:nvPr>
            <p:ph type="ftr" sz="quarter" idx="11"/>
          </p:nvPr>
        </p:nvSpPr>
        <p:spPr/>
        <p:txBody>
          <a:bodyPr/>
          <a:lstStyle/>
          <a:p>
            <a:pPr>
              <a:defRPr/>
            </a:pPr>
            <a:r>
              <a:rPr lang="en-US"/>
              <a:t>Sugar Land Bible Church</a:t>
            </a:r>
          </a:p>
        </p:txBody>
      </p:sp>
      <p:sp>
        <p:nvSpPr>
          <p:cNvPr id="6" name="Slide Number Placeholder 5"/>
          <p:cNvSpPr>
            <a:spLocks noGrp="1"/>
          </p:cNvSpPr>
          <p:nvPr>
            <p:ph type="sldNum" sz="quarter" idx="12"/>
          </p:nvPr>
        </p:nvSpPr>
        <p:spPr/>
        <p:txBody>
          <a:bodyPr/>
          <a:lstStyle/>
          <a:p>
            <a:pPr>
              <a:defRPr/>
            </a:pPr>
            <a:fld id="{B198B154-0582-43CF-B21D-D32FA3CBB6ED}" type="slidenum">
              <a:rPr lang="en-US" altLang="en-US" smtClean="0"/>
              <a:pPr>
                <a:defRPr/>
              </a:pPr>
              <a:t>53</a:t>
            </a:fld>
            <a:endParaRPr lang="en-US" altLang="en-US"/>
          </a:p>
        </p:txBody>
      </p:sp>
    </p:spTree>
    <p:extLst>
      <p:ext uri="{BB962C8B-B14F-4D97-AF65-F5344CB8AC3E}">
        <p14:creationId xmlns:p14="http://schemas.microsoft.com/office/powerpoint/2010/main" val="421722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Footer Placeholder 4"/>
          <p:cNvSpPr>
            <a:spLocks noGrp="1"/>
          </p:cNvSpPr>
          <p:nvPr>
            <p:ph type="ftr" sz="quarter" idx="11"/>
          </p:nvPr>
        </p:nvSpPr>
        <p:spPr/>
        <p:txBody>
          <a:bodyPr/>
          <a:lstStyle/>
          <a:p>
            <a:pPr>
              <a:defRPr/>
            </a:pPr>
            <a:r>
              <a:rPr lang="en-US"/>
              <a:t>Sugar Land Bible Church</a:t>
            </a:r>
          </a:p>
        </p:txBody>
      </p:sp>
      <p:sp>
        <p:nvSpPr>
          <p:cNvPr id="6" name="Slide Number Placeholder 5"/>
          <p:cNvSpPr>
            <a:spLocks noGrp="1"/>
          </p:cNvSpPr>
          <p:nvPr>
            <p:ph type="sldNum" sz="quarter" idx="12"/>
          </p:nvPr>
        </p:nvSpPr>
        <p:spPr/>
        <p:txBody>
          <a:bodyPr/>
          <a:lstStyle/>
          <a:p>
            <a:pPr>
              <a:defRPr/>
            </a:pPr>
            <a:fld id="{B198B154-0582-43CF-B21D-D32FA3CBB6ED}" type="slidenum">
              <a:rPr lang="en-US" altLang="en-US" smtClean="0"/>
              <a:pPr>
                <a:defRPr/>
              </a:pPr>
              <a:t>60</a:t>
            </a:fld>
            <a:endParaRPr lang="en-US" altLang="en-US"/>
          </a:p>
        </p:txBody>
      </p:sp>
    </p:spTree>
    <p:extLst>
      <p:ext uri="{BB962C8B-B14F-4D97-AF65-F5344CB8AC3E}">
        <p14:creationId xmlns:p14="http://schemas.microsoft.com/office/powerpoint/2010/main" val="1772942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7A6FC6-E9CC-4AE2-9D91-7D483FBCA8F2}" type="datetimeFigureOut">
              <a:rPr lang="en-US"/>
              <a:pPr>
                <a:defRPr/>
              </a:pPr>
              <a:t>11/22/2016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4BCA0F-06D0-45D5-966B-BC0DA570E070}" type="slidenum">
              <a:rPr lang="en-US" altLang="en-US"/>
              <a:pPr>
                <a:defRPr/>
              </a:pPr>
              <a:t>‹#›</a:t>
            </a:fld>
            <a:endParaRPr lang="en-US" altLang="en-US"/>
          </a:p>
        </p:txBody>
      </p:sp>
    </p:spTree>
    <p:extLst>
      <p:ext uri="{BB962C8B-B14F-4D97-AF65-F5344CB8AC3E}">
        <p14:creationId xmlns:p14="http://schemas.microsoft.com/office/powerpoint/2010/main" val="307258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5F0565-56BC-4606-B690-183210B43A3E}" type="datetimeFigureOut">
              <a:rPr lang="en-US"/>
              <a:pPr>
                <a:defRPr/>
              </a:pPr>
              <a:t>11/22/2016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21324B-886E-460D-912C-2CA0D33BCBC9}" type="slidenum">
              <a:rPr lang="en-US" altLang="en-US"/>
              <a:pPr>
                <a:defRPr/>
              </a:pPr>
              <a:t>‹#›</a:t>
            </a:fld>
            <a:endParaRPr lang="en-US" altLang="en-US"/>
          </a:p>
        </p:txBody>
      </p:sp>
    </p:spTree>
    <p:extLst>
      <p:ext uri="{BB962C8B-B14F-4D97-AF65-F5344CB8AC3E}">
        <p14:creationId xmlns:p14="http://schemas.microsoft.com/office/powerpoint/2010/main" val="86660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CA8456-5BDA-471F-BF97-D65C5ADB8166}" type="datetimeFigureOut">
              <a:rPr lang="en-US"/>
              <a:pPr>
                <a:defRPr/>
              </a:pPr>
              <a:t>11/22/2016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A2BEC0-6F37-4633-AB26-99B8574EC13A}" type="slidenum">
              <a:rPr lang="en-US" altLang="en-US"/>
              <a:pPr>
                <a:defRPr/>
              </a:pPr>
              <a:t>‹#›</a:t>
            </a:fld>
            <a:endParaRPr lang="en-US" altLang="en-US"/>
          </a:p>
        </p:txBody>
      </p:sp>
    </p:spTree>
    <p:extLst>
      <p:ext uri="{BB962C8B-B14F-4D97-AF65-F5344CB8AC3E}">
        <p14:creationId xmlns:p14="http://schemas.microsoft.com/office/powerpoint/2010/main" val="3426343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69988" y="1946275"/>
            <a:ext cx="7772400" cy="4114800"/>
          </a:xfrm>
        </p:spPr>
        <p:txBody>
          <a:bodyPr>
            <a:normAutofit/>
          </a:bodyPr>
          <a:lstStyle/>
          <a:p>
            <a:pPr lvl="0"/>
            <a:endParaRPr lang="en-US" noProof="0"/>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smtClean="0"/>
            </a:lvl1pPr>
          </a:lstStyle>
          <a:p>
            <a:pPr>
              <a:defRPr/>
            </a:pPr>
            <a:fld id="{51BF7BCE-34CD-4490-B0DA-89D6F1C52709}" type="slidenum">
              <a:rPr lang="en-US" altLang="en-US"/>
              <a:pPr>
                <a:defRPr/>
              </a:pPr>
              <a:t>‹#›</a:t>
            </a:fld>
            <a:endParaRPr lang="en-US" altLang="en-US"/>
          </a:p>
        </p:txBody>
      </p:sp>
    </p:spTree>
    <p:extLst>
      <p:ext uri="{BB962C8B-B14F-4D97-AF65-F5344CB8AC3E}">
        <p14:creationId xmlns:p14="http://schemas.microsoft.com/office/powerpoint/2010/main" val="4242874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val="205199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AFF49D-3724-4544-8C09-609974F0F7BB}" type="datetimeFigureOut">
              <a:rPr lang="en-US"/>
              <a:pPr>
                <a:defRPr/>
              </a:pPr>
              <a:t>11/22/2016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8FC3D7-4EF0-45B7-B372-73B36E842409}" type="slidenum">
              <a:rPr lang="en-US" altLang="en-US"/>
              <a:pPr>
                <a:defRPr/>
              </a:pPr>
              <a:t>‹#›</a:t>
            </a:fld>
            <a:endParaRPr lang="en-US" altLang="en-US"/>
          </a:p>
        </p:txBody>
      </p:sp>
    </p:spTree>
    <p:extLst>
      <p:ext uri="{BB962C8B-B14F-4D97-AF65-F5344CB8AC3E}">
        <p14:creationId xmlns:p14="http://schemas.microsoft.com/office/powerpoint/2010/main" val="73792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B2BF477-4C68-4C1E-86FF-7481A7055811}" type="datetimeFigureOut">
              <a:rPr lang="en-US"/>
              <a:pPr>
                <a:defRPr/>
              </a:pPr>
              <a:t>11/22/2016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716DA2-6FF6-4595-92F5-22A0F5E67B09}" type="slidenum">
              <a:rPr lang="en-US" altLang="en-US"/>
              <a:pPr>
                <a:defRPr/>
              </a:pPr>
              <a:t>‹#›</a:t>
            </a:fld>
            <a:endParaRPr lang="en-US" altLang="en-US"/>
          </a:p>
        </p:txBody>
      </p:sp>
    </p:spTree>
    <p:extLst>
      <p:ext uri="{BB962C8B-B14F-4D97-AF65-F5344CB8AC3E}">
        <p14:creationId xmlns:p14="http://schemas.microsoft.com/office/powerpoint/2010/main" val="386394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BAED65A-C0EE-4AD7-8A58-0B8F10022485}" type="datetimeFigureOut">
              <a:rPr lang="en-US"/>
              <a:pPr>
                <a:defRPr/>
              </a:pPr>
              <a:t>11/22/2016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8FB71B-AA8C-46A5-AC4C-81FD1DC46212}" type="slidenum">
              <a:rPr lang="en-US" altLang="en-US"/>
              <a:pPr>
                <a:defRPr/>
              </a:pPr>
              <a:t>‹#›</a:t>
            </a:fld>
            <a:endParaRPr lang="en-US" altLang="en-US"/>
          </a:p>
        </p:txBody>
      </p:sp>
    </p:spTree>
    <p:extLst>
      <p:ext uri="{BB962C8B-B14F-4D97-AF65-F5344CB8AC3E}">
        <p14:creationId xmlns:p14="http://schemas.microsoft.com/office/powerpoint/2010/main" val="394857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7D92815-885E-4900-AF1B-4C4ACEE61EA0}" type="datetimeFigureOut">
              <a:rPr lang="en-US"/>
              <a:pPr>
                <a:defRPr/>
              </a:pPr>
              <a:t>11/22/2016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40452A-21A5-42E4-B3C0-FA07CA9C4E30}" type="slidenum">
              <a:rPr lang="en-US" altLang="en-US"/>
              <a:pPr>
                <a:defRPr/>
              </a:pPr>
              <a:t>‹#›</a:t>
            </a:fld>
            <a:endParaRPr lang="en-US" altLang="en-US"/>
          </a:p>
        </p:txBody>
      </p:sp>
    </p:spTree>
    <p:extLst>
      <p:ext uri="{BB962C8B-B14F-4D97-AF65-F5344CB8AC3E}">
        <p14:creationId xmlns:p14="http://schemas.microsoft.com/office/powerpoint/2010/main" val="233390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EEF2B6-EDA6-4AAF-857D-8616360D1575}" type="datetimeFigureOut">
              <a:rPr lang="en-US"/>
              <a:pPr>
                <a:defRPr/>
              </a:pPr>
              <a:t>11/22/2016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6F58FA-6C59-4CBE-A676-1C65C00AA210}" type="slidenum">
              <a:rPr lang="en-US" altLang="en-US"/>
              <a:pPr>
                <a:defRPr/>
              </a:pPr>
              <a:t>‹#›</a:t>
            </a:fld>
            <a:endParaRPr lang="en-US" altLang="en-US"/>
          </a:p>
        </p:txBody>
      </p:sp>
    </p:spTree>
    <p:extLst>
      <p:ext uri="{BB962C8B-B14F-4D97-AF65-F5344CB8AC3E}">
        <p14:creationId xmlns:p14="http://schemas.microsoft.com/office/powerpoint/2010/main" val="344974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8339B0-7FDD-450F-8311-4C08D789A5BF}" type="datetimeFigureOut">
              <a:rPr lang="en-US"/>
              <a:pPr>
                <a:defRPr/>
              </a:pPr>
              <a:t>11/22/2016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C9EE3B8-A121-4320-9005-4CA9419894E8}" type="slidenum">
              <a:rPr lang="en-US" altLang="en-US"/>
              <a:pPr>
                <a:defRPr/>
              </a:pPr>
              <a:t>‹#›</a:t>
            </a:fld>
            <a:endParaRPr lang="en-US" altLang="en-US"/>
          </a:p>
        </p:txBody>
      </p:sp>
    </p:spTree>
    <p:extLst>
      <p:ext uri="{BB962C8B-B14F-4D97-AF65-F5344CB8AC3E}">
        <p14:creationId xmlns:p14="http://schemas.microsoft.com/office/powerpoint/2010/main" val="138103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63DE400-B6BD-4AD8-B6D6-59D92F013876}" type="datetimeFigureOut">
              <a:rPr lang="en-US"/>
              <a:pPr>
                <a:defRPr/>
              </a:pPr>
              <a:t>11/22/2016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C7A958-5FFB-46EB-8287-DA3763E658B2}" type="slidenum">
              <a:rPr lang="en-US" altLang="en-US"/>
              <a:pPr>
                <a:defRPr/>
              </a:pPr>
              <a:t>‹#›</a:t>
            </a:fld>
            <a:endParaRPr lang="en-US" altLang="en-US"/>
          </a:p>
        </p:txBody>
      </p:sp>
    </p:spTree>
    <p:extLst>
      <p:ext uri="{BB962C8B-B14F-4D97-AF65-F5344CB8AC3E}">
        <p14:creationId xmlns:p14="http://schemas.microsoft.com/office/powerpoint/2010/main" val="130357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04D9EF-EBC4-4C5F-A1A5-63888718FBFA}" type="datetimeFigureOut">
              <a:rPr lang="en-US"/>
              <a:pPr>
                <a:defRPr/>
              </a:pPr>
              <a:t>11/22/2016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EAF1CC-EA39-4347-98EA-7DFEEA8916A8}" type="slidenum">
              <a:rPr lang="en-US" altLang="en-US"/>
              <a:pPr>
                <a:defRPr/>
              </a:pPr>
              <a:t>‹#›</a:t>
            </a:fld>
            <a:endParaRPr lang="en-US" altLang="en-US"/>
          </a:p>
        </p:txBody>
      </p:sp>
    </p:spTree>
    <p:extLst>
      <p:ext uri="{BB962C8B-B14F-4D97-AF65-F5344CB8AC3E}">
        <p14:creationId xmlns:p14="http://schemas.microsoft.com/office/powerpoint/2010/main" val="288325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1833C87-4D3B-43B8-B25C-DFF65258D843}" type="datetimeFigureOut">
              <a:rPr lang="en-US"/>
              <a:pPr>
                <a:defRPr/>
              </a:pPr>
              <a:t>11/22/2016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0BEE0D31-C65D-4025-B445-3D7EE25C4B8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124200" y="685800"/>
            <a:ext cx="2895600" cy="1371600"/>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a:t>
            </a:r>
            <a:br>
              <a:rPr lang="en-US" altLang="en-US" b="1" dirty="0">
                <a:solidFill>
                  <a:srgbClr val="00FFFF"/>
                </a:solidFill>
                <a:effectLst>
                  <a:outerShdw blurRad="38100" dist="38100" dir="2700000" algn="tl">
                    <a:srgbClr val="000000">
                      <a:alpha val="43137"/>
                    </a:srgbClr>
                  </a:outerShdw>
                </a:effectLst>
              </a:rPr>
            </a:br>
            <a:r>
              <a:rPr lang="en-US" altLang="en-US" sz="2800" b="1" dirty="0">
                <a:solidFill>
                  <a:srgbClr val="00FFFF"/>
                </a:solidFill>
                <a:effectLst>
                  <a:outerShdw blurRad="38100" dist="38100" dir="2700000" algn="tl">
                    <a:srgbClr val="000000">
                      <a:alpha val="43137"/>
                    </a:srgbClr>
                  </a:outerShdw>
                </a:effectLst>
              </a:rPr>
              <a:t>Session 39</a:t>
            </a:r>
            <a:endParaRPr lang="en-US" altLang="en-US" b="1" dirty="0">
              <a:solidFill>
                <a:srgbClr val="00FFFF"/>
              </a:solidFill>
              <a:effectLst>
                <a:outerShdw blurRad="38100" dist="38100" dir="2700000" algn="tl">
                  <a:srgbClr val="000000">
                    <a:alpha val="43137"/>
                  </a:srgbClr>
                </a:outerShdw>
              </a:effectLst>
            </a:endParaRPr>
          </a:p>
        </p:txBody>
      </p:sp>
      <p:sp>
        <p:nvSpPr>
          <p:cNvPr id="6147" name="Subtitle 2"/>
          <p:cNvSpPr>
            <a:spLocks noGrp="1"/>
          </p:cNvSpPr>
          <p:nvPr>
            <p:ph type="subTitle" idx="1"/>
          </p:nvPr>
        </p:nvSpPr>
        <p:spPr>
          <a:xfrm>
            <a:off x="838200" y="4572000"/>
            <a:ext cx="7467600" cy="1752600"/>
          </a:xfrm>
        </p:spPr>
        <p:txBody>
          <a:bodyPr/>
          <a:lstStyle/>
          <a:p>
            <a:pPr eaLnBrk="1" hangingPunct="1"/>
            <a:r>
              <a:rPr lang="en-US" altLang="en-US" dirty="0">
                <a:solidFill>
                  <a:schemeClr val="bg1"/>
                </a:solidFill>
              </a:rPr>
              <a:t>Dr. Andy Woods</a:t>
            </a:r>
          </a:p>
          <a:p>
            <a:pPr eaLnBrk="1" hangingPunct="1"/>
            <a:endParaRPr lang="en-US" altLang="en-US" sz="2000" dirty="0">
              <a:solidFill>
                <a:schemeClr val="bg1"/>
              </a:solidFill>
            </a:endParaRPr>
          </a:p>
          <a:p>
            <a:pPr eaLnBrk="1" hangingPunct="1"/>
            <a:r>
              <a:rPr lang="en-US" altLang="en-US" sz="2000" dirty="0">
                <a:solidFill>
                  <a:schemeClr val="bg1"/>
                </a:solidFill>
              </a:rPr>
              <a:t>Senior Pastor – Sugar Land Bible Church</a:t>
            </a:r>
          </a:p>
          <a:p>
            <a:pPr eaLnBrk="1" hangingPunct="1"/>
            <a:r>
              <a:rPr lang="en-US" altLang="en-US" sz="2000" dirty="0">
                <a:solidFill>
                  <a:schemeClr val="bg1"/>
                </a:solidFill>
              </a:rPr>
              <a:t>Professor of Bible &amp; Theology – College of Biblical Studies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20483"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Passages from Paul</a:t>
            </a:r>
          </a:p>
        </p:txBody>
      </p:sp>
      <p:pic>
        <p:nvPicPr>
          <p:cNvPr id="2048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65113"/>
            <a:ext cx="82296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5. Passages From Paul</a:t>
            </a:r>
          </a:p>
        </p:txBody>
      </p:sp>
      <p:sp>
        <p:nvSpPr>
          <p:cNvPr id="21508"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5:4</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5:19-21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Rom. 8:13</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8:11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9:24-27</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11:28-30, 32</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15:2</a:t>
            </a:r>
          </a:p>
          <a:p>
            <a:pPr marL="514350" indent="-514350">
              <a:spcBef>
                <a:spcPct val="0"/>
              </a:spcBef>
              <a:spcAft>
                <a:spcPts val="2400"/>
              </a:spcAft>
              <a:buClr>
                <a:srgbClr val="66FFFF"/>
              </a:buClr>
              <a:buFont typeface="Arial" panose="020B0604020202020204" pitchFamily="34" charset="0"/>
              <a:buNone/>
            </a:pPr>
            <a:endParaRPr lang="en-US" altLang="en-US">
              <a:solidFill>
                <a:schemeClr val="bg1"/>
              </a:solidFill>
            </a:endParaRPr>
          </a:p>
        </p:txBody>
      </p:sp>
      <p:sp>
        <p:nvSpPr>
          <p:cNvPr id="21509" name="Content Placeholder 2"/>
          <p:cNvSpPr txBox="1">
            <a:spLocks/>
          </p:cNvSpPr>
          <p:nvPr/>
        </p:nvSpPr>
        <p:spPr bwMode="auto">
          <a:xfrm>
            <a:off x="6089650" y="1111250"/>
            <a:ext cx="2913063"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Cor. 13:5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Philip.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Col. 1:23</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1 Tim. 5:15</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2:12</a:t>
            </a:r>
          </a:p>
          <a:p>
            <a:pPr>
              <a:spcAft>
                <a:spcPts val="2400"/>
              </a:spcAft>
              <a:buClr>
                <a:srgbClr val="66FFFF"/>
              </a:buClr>
              <a:buFont typeface="Calibri" panose="020F0502020204030204" pitchFamily="34" charset="0"/>
              <a:buAutoNum type="alphaLcPeriod" startAt="8"/>
            </a:pPr>
            <a:r>
              <a:rPr lang="en-US" altLang="en-US" sz="3200">
                <a:solidFill>
                  <a:schemeClr val="bg1"/>
                </a:solidFill>
                <a:latin typeface="Calibri" panose="020F0502020204030204" pitchFamily="34" charset="0"/>
              </a:rPr>
              <a:t>2 Tim. 4:10</a:t>
            </a:r>
          </a:p>
          <a:p>
            <a:pPr>
              <a:spcAft>
                <a:spcPts val="2400"/>
              </a:spcAft>
              <a:buClr>
                <a:srgbClr val="66FFFF"/>
              </a:buClr>
              <a:buFont typeface="Arial" panose="020B0604020202020204" pitchFamily="34" charset="0"/>
              <a:buNone/>
            </a:pPr>
            <a:endParaRPr lang="en-US" altLang="en-US" sz="2800">
              <a:solidFill>
                <a:schemeClr val="bg1"/>
              </a:solidFill>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65113"/>
            <a:ext cx="82296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5. Passages From Paul</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5:4</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5:19-21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Rom. 8:13</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8:11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9:24-27</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11:28-30, 32</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15:2</a:t>
            </a:r>
          </a:p>
          <a:p>
            <a:pPr marL="514350" indent="-514350">
              <a:spcBef>
                <a:spcPct val="0"/>
              </a:spcBef>
              <a:spcAft>
                <a:spcPts val="2400"/>
              </a:spcAft>
              <a:buClr>
                <a:srgbClr val="66FFFF"/>
              </a:buClr>
              <a:buFont typeface="Arial" panose="020B0604020202020204" pitchFamily="34" charset="0"/>
              <a:buNone/>
            </a:pPr>
            <a:endParaRPr lang="en-US" altLang="en-US">
              <a:solidFill>
                <a:schemeClr val="bg1"/>
              </a:solidFill>
            </a:endParaRPr>
          </a:p>
        </p:txBody>
      </p:sp>
      <p:sp>
        <p:nvSpPr>
          <p:cNvPr id="46085" name="Content Placeholder 2"/>
          <p:cNvSpPr txBox="1">
            <a:spLocks/>
          </p:cNvSpPr>
          <p:nvPr/>
        </p:nvSpPr>
        <p:spPr bwMode="auto">
          <a:xfrm>
            <a:off x="6089650" y="1111250"/>
            <a:ext cx="2913063"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mj-lt"/>
              <a:buAutoNum type="alphaLcPeriod" startAt="8"/>
            </a:pPr>
            <a:r>
              <a:rPr lang="en-US" altLang="en-US" sz="3200" dirty="0">
                <a:solidFill>
                  <a:schemeClr val="bg1"/>
                </a:solidFill>
                <a:latin typeface="Calibri" panose="020F0502020204030204" pitchFamily="34" charset="0"/>
              </a:rPr>
              <a:t>2 Cor. 13:5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Philip. 2:12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Col. 1:23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Tim. 5:15</a:t>
            </a:r>
          </a:p>
          <a:p>
            <a:pPr>
              <a:spcAft>
                <a:spcPts val="2400"/>
              </a:spcAft>
              <a:buClr>
                <a:srgbClr val="66FFFF"/>
              </a:buClr>
              <a:buFont typeface="+mj-lt"/>
              <a:buAutoNum type="alphaLcPeriod" startAt="8"/>
            </a:pPr>
            <a:r>
              <a:rPr lang="en-US" altLang="en-US" sz="3200" b="1" u="sng" dirty="0">
                <a:solidFill>
                  <a:srgbClr val="FFFFCC"/>
                </a:solidFill>
                <a:latin typeface="+mn-lt"/>
              </a:rPr>
              <a:t>2 Tim. 2:12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2 Tim. 4:10</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325028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3" name="Rectangle 3"/>
          <p:cNvSpPr txBox="1">
            <a:spLocks/>
          </p:cNvSpPr>
          <p:nvPr/>
        </p:nvSpPr>
        <p:spPr bwMode="auto">
          <a:xfrm>
            <a:off x="228600" y="170463"/>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indent="0" algn="ctr">
              <a:spcBef>
                <a:spcPct val="0"/>
              </a:spcBef>
              <a:spcAft>
                <a:spcPts val="1200"/>
              </a:spcAft>
              <a:buClrTx/>
              <a:buSzTx/>
              <a:buNone/>
            </a:pPr>
            <a:r>
              <a:rPr lang="en-US" altLang="en-US" sz="3600" b="1" dirty="0">
                <a:solidFill>
                  <a:srgbClr val="00FFFF"/>
                </a:solidFill>
                <a:effectLst>
                  <a:outerShdw blurRad="38100" dist="38100" dir="2700000" algn="tl">
                    <a:srgbClr val="000000">
                      <a:alpha val="43137"/>
                    </a:srgbClr>
                  </a:outerShdw>
                </a:effectLst>
              </a:rPr>
              <a:t>2 Timothy 2:11-13 (NASB)</a:t>
            </a:r>
          </a:p>
          <a:p>
            <a:pPr marL="0" indent="0" algn="just">
              <a:spcBef>
                <a:spcPct val="0"/>
              </a:spcBef>
              <a:buClrTx/>
              <a:buSzTx/>
              <a:buNone/>
            </a:pPr>
            <a:r>
              <a:rPr lang="en-US" altLang="en-US" sz="3600" dirty="0">
                <a:solidFill>
                  <a:schemeClr val="bg1"/>
                </a:solidFill>
                <a:effectLst/>
                <a:cs typeface="Arial" panose="020B0604020202020204" pitchFamily="34" charset="0"/>
              </a:rPr>
              <a:t>“</a:t>
            </a:r>
            <a:r>
              <a:rPr lang="en-US" sz="3600" dirty="0">
                <a:solidFill>
                  <a:schemeClr val="bg1"/>
                </a:solidFill>
                <a:effectLst/>
              </a:rPr>
              <a:t>It is a trustworthy statement: For if we died with Him, we will also live with Him; </a:t>
            </a:r>
            <a:r>
              <a:rPr lang="en-US" sz="3600" baseline="30000" dirty="0">
                <a:solidFill>
                  <a:schemeClr val="bg1"/>
                </a:solidFill>
                <a:effectLst/>
              </a:rPr>
              <a:t>12 </a:t>
            </a:r>
            <a:r>
              <a:rPr lang="en-US" sz="3600" dirty="0">
                <a:solidFill>
                  <a:schemeClr val="bg1"/>
                </a:solidFill>
                <a:effectLst/>
              </a:rPr>
              <a:t>If we endure, we will also reign with Him; </a:t>
            </a:r>
            <a:r>
              <a:rPr lang="en-US" sz="3600" b="1" u="sng" dirty="0">
                <a:solidFill>
                  <a:srgbClr val="FFFFCC"/>
                </a:solidFill>
                <a:effectLst>
                  <a:outerShdw blurRad="38100" dist="38100" dir="2700000" algn="tl">
                    <a:srgbClr val="000000">
                      <a:alpha val="43137"/>
                    </a:srgbClr>
                  </a:outerShdw>
                </a:effectLst>
              </a:rPr>
              <a:t>If we deny Him, He also will deny us</a:t>
            </a:r>
            <a:r>
              <a:rPr lang="en-US" sz="3600" dirty="0">
                <a:solidFill>
                  <a:schemeClr val="bg1"/>
                </a:solidFill>
                <a:effectLst/>
              </a:rPr>
              <a:t>;</a:t>
            </a:r>
            <a:r>
              <a:rPr lang="en-US" sz="3600" baseline="30000" dirty="0">
                <a:solidFill>
                  <a:schemeClr val="bg1"/>
                </a:solidFill>
                <a:effectLst/>
              </a:rPr>
              <a:t>13 </a:t>
            </a:r>
            <a:r>
              <a:rPr lang="en-US" sz="3600" dirty="0">
                <a:solidFill>
                  <a:schemeClr val="bg1"/>
                </a:solidFill>
                <a:effectLst/>
              </a:rPr>
              <a:t>If we are faithless, He remains faithful, for He cannot deny Himself.</a:t>
            </a:r>
            <a:r>
              <a:rPr lang="en-US" altLang="en-US" sz="3600" dirty="0">
                <a:solidFill>
                  <a:schemeClr val="bg1"/>
                </a:solidFill>
                <a:effectLst/>
                <a:cs typeface="Arial" panose="020B0604020202020204" pitchFamily="34" charset="0"/>
              </a:rPr>
              <a:t>”</a:t>
            </a:r>
          </a:p>
        </p:txBody>
      </p:sp>
    </p:spTree>
    <p:extLst>
      <p:ext uri="{BB962C8B-B14F-4D97-AF65-F5344CB8AC3E}">
        <p14:creationId xmlns:p14="http://schemas.microsoft.com/office/powerpoint/2010/main" val="3931647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227816"/>
            <a:ext cx="7772400" cy="743146"/>
          </a:xfrm>
        </p:spPr>
        <p:txBody>
          <a:bodyPr/>
          <a:lstStyle/>
          <a:p>
            <a:pPr algn="ctr"/>
            <a:r>
              <a:rPr lang="en-US" altLang="en-US" sz="3600" dirty="0">
                <a:solidFill>
                  <a:srgbClr val="00FFFF"/>
                </a:solidFill>
                <a:effectLst>
                  <a:outerShdw blurRad="38100" dist="38100" dir="2700000" algn="tl">
                    <a:srgbClr val="000000">
                      <a:alpha val="43137"/>
                    </a:srgbClr>
                  </a:outerShdw>
                </a:effectLst>
                <a:latin typeface="+mn-lt"/>
              </a:rPr>
              <a:t>Trustworthy Statement (2:11-13)</a:t>
            </a:r>
          </a:p>
        </p:txBody>
      </p:sp>
      <p:sp>
        <p:nvSpPr>
          <p:cNvPr id="36867" name="Rectangle 3"/>
          <p:cNvSpPr>
            <a:spLocks noGrp="1" noChangeArrowheads="1"/>
          </p:cNvSpPr>
          <p:nvPr>
            <p:ph type="body" idx="1"/>
          </p:nvPr>
        </p:nvSpPr>
        <p:spPr>
          <a:xfrm>
            <a:off x="122549" y="1159496"/>
            <a:ext cx="8898903" cy="3945903"/>
          </a:xfrm>
        </p:spPr>
        <p:txBody>
          <a:bodyPr/>
          <a:lstStyle/>
          <a:p>
            <a:pPr marL="227013" indent="-227013">
              <a:spcBef>
                <a:spcPts val="0"/>
              </a:spcBef>
              <a:spcAft>
                <a:spcPts val="2400"/>
              </a:spcAft>
              <a:buClr>
                <a:srgbClr val="66FFFF"/>
              </a:buClr>
              <a:defRPr/>
            </a:pPr>
            <a:r>
              <a:rPr lang="en-US" sz="3000" dirty="0">
                <a:solidFill>
                  <a:schemeClr val="bg1"/>
                </a:solidFill>
              </a:rPr>
              <a:t>If we died with Christ, we will live with Christ (11b)</a:t>
            </a:r>
          </a:p>
          <a:p>
            <a:pPr marL="227013" indent="-227013">
              <a:spcBef>
                <a:spcPts val="0"/>
              </a:spcBef>
              <a:spcAft>
                <a:spcPts val="2400"/>
              </a:spcAft>
              <a:buClr>
                <a:srgbClr val="66FFFF"/>
              </a:buClr>
              <a:defRPr/>
            </a:pPr>
            <a:r>
              <a:rPr lang="en-US" sz="3000" dirty="0">
                <a:solidFill>
                  <a:schemeClr val="bg1"/>
                </a:solidFill>
              </a:rPr>
              <a:t>If we endure for Christ, we will reign with Christ (12a)</a:t>
            </a:r>
          </a:p>
          <a:p>
            <a:pPr marL="227013" indent="-227013">
              <a:spcBef>
                <a:spcPts val="0"/>
              </a:spcBef>
              <a:spcAft>
                <a:spcPts val="2400"/>
              </a:spcAft>
              <a:buClr>
                <a:srgbClr val="66FFFF"/>
              </a:buClr>
              <a:defRPr/>
            </a:pPr>
            <a:r>
              <a:rPr lang="en-US" sz="3000" dirty="0">
                <a:solidFill>
                  <a:schemeClr val="bg1"/>
                </a:solidFill>
              </a:rPr>
              <a:t>If we deny Christ, He will deny us (12b)</a:t>
            </a:r>
          </a:p>
          <a:p>
            <a:pPr marL="227013" indent="-227013">
              <a:spcBef>
                <a:spcPts val="0"/>
              </a:spcBef>
              <a:spcAft>
                <a:spcPts val="2400"/>
              </a:spcAft>
              <a:buClr>
                <a:srgbClr val="66FFFF"/>
              </a:buClr>
              <a:defRPr/>
            </a:pPr>
            <a:r>
              <a:rPr lang="en-US" sz="3000" dirty="0">
                <a:solidFill>
                  <a:schemeClr val="bg1"/>
                </a:solidFill>
              </a:rPr>
              <a:t>If we are unfaithful, Christ remains faithful (13)</a:t>
            </a:r>
          </a:p>
        </p:txBody>
      </p:sp>
      <p:pic>
        <p:nvPicPr>
          <p:cNvPr id="39940" name="Picture 2" descr="http://www.jeffrandleman.com/wp-content/uploads/2014/03/2-Timothy-131-760x50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9857" y="4505224"/>
            <a:ext cx="3244286" cy="215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3299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227816"/>
            <a:ext cx="7772400" cy="743146"/>
          </a:xfrm>
        </p:spPr>
        <p:txBody>
          <a:bodyPr/>
          <a:lstStyle/>
          <a:p>
            <a:pPr algn="ctr"/>
            <a:r>
              <a:rPr lang="en-US" altLang="en-US" sz="3600" dirty="0">
                <a:solidFill>
                  <a:srgbClr val="00FFFF"/>
                </a:solidFill>
                <a:effectLst>
                  <a:outerShdw blurRad="38100" dist="38100" dir="2700000" algn="tl">
                    <a:srgbClr val="000000">
                      <a:alpha val="43137"/>
                    </a:srgbClr>
                  </a:outerShdw>
                </a:effectLst>
                <a:latin typeface="+mn-lt"/>
              </a:rPr>
              <a:t>Trustworthy Statement (2:11-13)</a:t>
            </a:r>
          </a:p>
        </p:txBody>
      </p:sp>
      <p:sp>
        <p:nvSpPr>
          <p:cNvPr id="36867" name="Rectangle 3"/>
          <p:cNvSpPr>
            <a:spLocks noGrp="1" noChangeArrowheads="1"/>
          </p:cNvSpPr>
          <p:nvPr>
            <p:ph type="body" idx="1"/>
          </p:nvPr>
        </p:nvSpPr>
        <p:spPr>
          <a:xfrm>
            <a:off x="122549" y="1159496"/>
            <a:ext cx="8898903" cy="3945903"/>
          </a:xfrm>
        </p:spPr>
        <p:txBody>
          <a:bodyPr/>
          <a:lstStyle/>
          <a:p>
            <a:pPr marL="227013" indent="-227013">
              <a:spcBef>
                <a:spcPts val="0"/>
              </a:spcBef>
              <a:spcAft>
                <a:spcPts val="2400"/>
              </a:spcAft>
              <a:buClr>
                <a:srgbClr val="66FFFF"/>
              </a:buClr>
              <a:defRPr/>
            </a:pPr>
            <a:r>
              <a:rPr lang="en-US" sz="3000" b="1" u="sng" dirty="0">
                <a:solidFill>
                  <a:srgbClr val="FFFFCC"/>
                </a:solidFill>
              </a:rPr>
              <a:t>If we died with Christ, we will live with Christ (11b)</a:t>
            </a:r>
          </a:p>
          <a:p>
            <a:pPr marL="227013" indent="-227013">
              <a:spcBef>
                <a:spcPts val="0"/>
              </a:spcBef>
              <a:spcAft>
                <a:spcPts val="2400"/>
              </a:spcAft>
              <a:buClr>
                <a:srgbClr val="66FFFF"/>
              </a:buClr>
              <a:defRPr/>
            </a:pPr>
            <a:r>
              <a:rPr lang="en-US" sz="3000" dirty="0">
                <a:solidFill>
                  <a:schemeClr val="bg1"/>
                </a:solidFill>
              </a:rPr>
              <a:t>If we endure for Christ, we will reign with Christ (12a)</a:t>
            </a:r>
          </a:p>
          <a:p>
            <a:pPr marL="227013" indent="-227013">
              <a:spcBef>
                <a:spcPts val="0"/>
              </a:spcBef>
              <a:spcAft>
                <a:spcPts val="2400"/>
              </a:spcAft>
              <a:buClr>
                <a:srgbClr val="66FFFF"/>
              </a:buClr>
              <a:defRPr/>
            </a:pPr>
            <a:r>
              <a:rPr lang="en-US" sz="3000" dirty="0">
                <a:solidFill>
                  <a:schemeClr val="bg1"/>
                </a:solidFill>
              </a:rPr>
              <a:t>If we deny Christ, He will deny us (12b)</a:t>
            </a:r>
          </a:p>
          <a:p>
            <a:pPr marL="227013" indent="-227013">
              <a:spcBef>
                <a:spcPts val="0"/>
              </a:spcBef>
              <a:spcAft>
                <a:spcPts val="2400"/>
              </a:spcAft>
              <a:buClr>
                <a:srgbClr val="66FFFF"/>
              </a:buClr>
              <a:defRPr/>
            </a:pPr>
            <a:r>
              <a:rPr lang="en-US" sz="3000" dirty="0">
                <a:solidFill>
                  <a:schemeClr val="bg1"/>
                </a:solidFill>
              </a:rPr>
              <a:t>If we are unfaithful, Christ remains faithful (13)</a:t>
            </a:r>
          </a:p>
        </p:txBody>
      </p:sp>
      <p:pic>
        <p:nvPicPr>
          <p:cNvPr id="39940" name="Picture 2" descr="http://www.jeffrandleman.com/wp-content/uploads/2014/03/2-Timothy-131-760x50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9857" y="4505224"/>
            <a:ext cx="3244286" cy="215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2870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227816"/>
            <a:ext cx="7772400" cy="743146"/>
          </a:xfrm>
        </p:spPr>
        <p:txBody>
          <a:bodyPr/>
          <a:lstStyle/>
          <a:p>
            <a:pPr algn="ctr"/>
            <a:r>
              <a:rPr lang="en-US" altLang="en-US" sz="3600" dirty="0">
                <a:solidFill>
                  <a:srgbClr val="00FFFF"/>
                </a:solidFill>
                <a:effectLst>
                  <a:outerShdw blurRad="38100" dist="38100" dir="2700000" algn="tl">
                    <a:srgbClr val="000000">
                      <a:alpha val="43137"/>
                    </a:srgbClr>
                  </a:outerShdw>
                </a:effectLst>
                <a:latin typeface="+mn-lt"/>
              </a:rPr>
              <a:t>Trustworthy Statement (2:11-13)</a:t>
            </a:r>
          </a:p>
        </p:txBody>
      </p:sp>
      <p:sp>
        <p:nvSpPr>
          <p:cNvPr id="36867" name="Rectangle 3"/>
          <p:cNvSpPr>
            <a:spLocks noGrp="1" noChangeArrowheads="1"/>
          </p:cNvSpPr>
          <p:nvPr>
            <p:ph type="body" idx="1"/>
          </p:nvPr>
        </p:nvSpPr>
        <p:spPr>
          <a:xfrm>
            <a:off x="122549" y="1159496"/>
            <a:ext cx="8898903" cy="3945903"/>
          </a:xfrm>
        </p:spPr>
        <p:txBody>
          <a:bodyPr/>
          <a:lstStyle/>
          <a:p>
            <a:pPr marL="227013" indent="-227013">
              <a:spcBef>
                <a:spcPts val="0"/>
              </a:spcBef>
              <a:spcAft>
                <a:spcPts val="2400"/>
              </a:spcAft>
              <a:buClr>
                <a:srgbClr val="66FFFF"/>
              </a:buClr>
              <a:defRPr/>
            </a:pPr>
            <a:r>
              <a:rPr lang="en-US" sz="3000" dirty="0">
                <a:solidFill>
                  <a:schemeClr val="bg1"/>
                </a:solidFill>
              </a:rPr>
              <a:t>If we died with Christ, we will live with Christ (11b)</a:t>
            </a:r>
          </a:p>
          <a:p>
            <a:pPr marL="227013" indent="-227013">
              <a:spcBef>
                <a:spcPts val="0"/>
              </a:spcBef>
              <a:spcAft>
                <a:spcPts val="2400"/>
              </a:spcAft>
              <a:buClr>
                <a:srgbClr val="66FFFF"/>
              </a:buClr>
              <a:defRPr/>
            </a:pPr>
            <a:r>
              <a:rPr lang="en-US" sz="3000" b="1" u="sng" dirty="0">
                <a:solidFill>
                  <a:srgbClr val="FFFFCC"/>
                </a:solidFill>
              </a:rPr>
              <a:t>If we endure for Christ, we will reign with Christ (12a)</a:t>
            </a:r>
          </a:p>
          <a:p>
            <a:pPr marL="227013" indent="-227013">
              <a:spcBef>
                <a:spcPts val="0"/>
              </a:spcBef>
              <a:spcAft>
                <a:spcPts val="2400"/>
              </a:spcAft>
              <a:buClr>
                <a:srgbClr val="66FFFF"/>
              </a:buClr>
              <a:defRPr/>
            </a:pPr>
            <a:r>
              <a:rPr lang="en-US" sz="3000" dirty="0">
                <a:solidFill>
                  <a:schemeClr val="bg1"/>
                </a:solidFill>
              </a:rPr>
              <a:t>If we deny Christ, He will deny us (12b)</a:t>
            </a:r>
          </a:p>
          <a:p>
            <a:pPr marL="227013" indent="-227013">
              <a:spcBef>
                <a:spcPts val="0"/>
              </a:spcBef>
              <a:spcAft>
                <a:spcPts val="2400"/>
              </a:spcAft>
              <a:buClr>
                <a:srgbClr val="66FFFF"/>
              </a:buClr>
              <a:defRPr/>
            </a:pPr>
            <a:r>
              <a:rPr lang="en-US" sz="3000" dirty="0">
                <a:solidFill>
                  <a:schemeClr val="bg1"/>
                </a:solidFill>
              </a:rPr>
              <a:t>If we are unfaithful, Christ remains faithful (13)</a:t>
            </a:r>
          </a:p>
        </p:txBody>
      </p:sp>
      <p:pic>
        <p:nvPicPr>
          <p:cNvPr id="39940" name="Picture 2" descr="http://www.jeffrandleman.com/wp-content/uploads/2014/03/2-Timothy-131-760x50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9857" y="4505224"/>
            <a:ext cx="3244286" cy="215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241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227816"/>
            <a:ext cx="7772400" cy="743146"/>
          </a:xfrm>
        </p:spPr>
        <p:txBody>
          <a:bodyPr/>
          <a:lstStyle/>
          <a:p>
            <a:pPr algn="ctr"/>
            <a:r>
              <a:rPr lang="en-US" altLang="en-US" sz="3600" dirty="0">
                <a:solidFill>
                  <a:srgbClr val="00FFFF"/>
                </a:solidFill>
                <a:effectLst>
                  <a:outerShdw blurRad="38100" dist="38100" dir="2700000" algn="tl">
                    <a:srgbClr val="000000">
                      <a:alpha val="43137"/>
                    </a:srgbClr>
                  </a:outerShdw>
                </a:effectLst>
                <a:latin typeface="+mn-lt"/>
              </a:rPr>
              <a:t>Trustworthy Statement (2:11-13)</a:t>
            </a:r>
          </a:p>
        </p:txBody>
      </p:sp>
      <p:sp>
        <p:nvSpPr>
          <p:cNvPr id="36867" name="Rectangle 3"/>
          <p:cNvSpPr>
            <a:spLocks noGrp="1" noChangeArrowheads="1"/>
          </p:cNvSpPr>
          <p:nvPr>
            <p:ph type="body" idx="1"/>
          </p:nvPr>
        </p:nvSpPr>
        <p:spPr>
          <a:xfrm>
            <a:off x="122549" y="1159496"/>
            <a:ext cx="8898903" cy="3945903"/>
          </a:xfrm>
        </p:spPr>
        <p:txBody>
          <a:bodyPr/>
          <a:lstStyle/>
          <a:p>
            <a:pPr marL="227013" indent="-227013">
              <a:spcBef>
                <a:spcPts val="0"/>
              </a:spcBef>
              <a:spcAft>
                <a:spcPts val="2400"/>
              </a:spcAft>
              <a:buClr>
                <a:srgbClr val="66FFFF"/>
              </a:buClr>
              <a:defRPr/>
            </a:pPr>
            <a:r>
              <a:rPr lang="en-US" sz="3000" dirty="0">
                <a:solidFill>
                  <a:schemeClr val="bg1"/>
                </a:solidFill>
              </a:rPr>
              <a:t>If we died with Christ, we will live with Christ (11b)</a:t>
            </a:r>
          </a:p>
          <a:p>
            <a:pPr marL="227013" indent="-227013">
              <a:spcBef>
                <a:spcPts val="0"/>
              </a:spcBef>
              <a:spcAft>
                <a:spcPts val="2400"/>
              </a:spcAft>
              <a:buClr>
                <a:srgbClr val="66FFFF"/>
              </a:buClr>
              <a:defRPr/>
            </a:pPr>
            <a:r>
              <a:rPr lang="en-US" sz="3000" dirty="0">
                <a:solidFill>
                  <a:schemeClr val="bg1"/>
                </a:solidFill>
              </a:rPr>
              <a:t>If we endure for Christ, we will reign with Christ (12a)</a:t>
            </a:r>
          </a:p>
          <a:p>
            <a:pPr marL="227013" indent="-227013">
              <a:spcBef>
                <a:spcPts val="0"/>
              </a:spcBef>
              <a:spcAft>
                <a:spcPts val="2400"/>
              </a:spcAft>
              <a:buClr>
                <a:srgbClr val="66FFFF"/>
              </a:buClr>
              <a:defRPr/>
            </a:pPr>
            <a:r>
              <a:rPr lang="en-US" sz="3000" b="1" u="sng" dirty="0">
                <a:solidFill>
                  <a:srgbClr val="FFFFCC"/>
                </a:solidFill>
              </a:rPr>
              <a:t>If we deny Christ, He will deny us (12b)</a:t>
            </a:r>
          </a:p>
          <a:p>
            <a:pPr marL="227013" indent="-227013">
              <a:spcBef>
                <a:spcPts val="0"/>
              </a:spcBef>
              <a:spcAft>
                <a:spcPts val="2400"/>
              </a:spcAft>
              <a:buClr>
                <a:srgbClr val="66FFFF"/>
              </a:buClr>
              <a:defRPr/>
            </a:pPr>
            <a:r>
              <a:rPr lang="en-US" sz="3000" dirty="0">
                <a:solidFill>
                  <a:schemeClr val="bg1"/>
                </a:solidFill>
              </a:rPr>
              <a:t>If we are unfaithful, Christ remains faithful (13)</a:t>
            </a:r>
          </a:p>
        </p:txBody>
      </p:sp>
      <p:pic>
        <p:nvPicPr>
          <p:cNvPr id="39940" name="Picture 2" descr="http://www.jeffrandleman.com/wp-content/uploads/2014/03/2-Timothy-131-760x50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9857" y="4505224"/>
            <a:ext cx="3244286" cy="215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1797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764307"/>
          </a:xfrm>
        </p:spPr>
        <p:txBody>
          <a:bodyPr/>
          <a:lstStyle/>
          <a:p>
            <a:pPr algn="ctr"/>
            <a:r>
              <a:rPr lang="en-US" altLang="en-US" sz="3600" dirty="0">
                <a:solidFill>
                  <a:srgbClr val="00FFFF"/>
                </a:solidFill>
                <a:effectLst>
                  <a:outerShdw blurRad="38100" dist="38100" dir="2700000" algn="tl">
                    <a:srgbClr val="000000">
                      <a:alpha val="43137"/>
                    </a:srgbClr>
                  </a:outerShdw>
                </a:effectLst>
                <a:latin typeface="+mn-lt"/>
              </a:rPr>
              <a:t>Trustworthy Statement (2:12)</a:t>
            </a:r>
          </a:p>
        </p:txBody>
      </p:sp>
      <p:sp>
        <p:nvSpPr>
          <p:cNvPr id="36867" name="Rectangle 3"/>
          <p:cNvSpPr>
            <a:spLocks noGrp="1" noChangeArrowheads="1"/>
          </p:cNvSpPr>
          <p:nvPr>
            <p:ph type="body" idx="1"/>
          </p:nvPr>
        </p:nvSpPr>
        <p:spPr>
          <a:xfrm>
            <a:off x="235670" y="1150070"/>
            <a:ext cx="3996965" cy="4911005"/>
          </a:xfrm>
        </p:spPr>
        <p:txBody>
          <a:bodyPr/>
          <a:lstStyle/>
          <a:p>
            <a:pPr marL="0" indent="0">
              <a:spcBef>
                <a:spcPts val="0"/>
              </a:spcBef>
              <a:spcAft>
                <a:spcPts val="2400"/>
              </a:spcAft>
              <a:buNone/>
              <a:defRPr/>
            </a:pPr>
            <a:r>
              <a:rPr lang="en-US" sz="3600" dirty="0">
                <a:solidFill>
                  <a:schemeClr val="bg1"/>
                </a:solidFill>
              </a:rPr>
              <a:t>Four views (2:12)</a:t>
            </a:r>
          </a:p>
          <a:p>
            <a:pPr marL="687388" lvl="1" indent="-457200">
              <a:spcBef>
                <a:spcPts val="0"/>
              </a:spcBef>
              <a:spcAft>
                <a:spcPts val="2400"/>
              </a:spcAft>
              <a:buClr>
                <a:srgbClr val="FF99FF"/>
              </a:buClr>
              <a:defRPr/>
            </a:pPr>
            <a:r>
              <a:rPr lang="en-US" sz="3600" dirty="0">
                <a:solidFill>
                  <a:schemeClr val="bg1"/>
                </a:solidFill>
              </a:rPr>
              <a:t>Hypothetical</a:t>
            </a:r>
          </a:p>
          <a:p>
            <a:pPr marL="687388" lvl="1" indent="-457200">
              <a:spcBef>
                <a:spcPts val="0"/>
              </a:spcBef>
              <a:spcAft>
                <a:spcPts val="2400"/>
              </a:spcAft>
              <a:buClr>
                <a:srgbClr val="FF99FF"/>
              </a:buClr>
              <a:defRPr/>
            </a:pPr>
            <a:r>
              <a:rPr lang="en-US" sz="3600" dirty="0">
                <a:solidFill>
                  <a:schemeClr val="bg1"/>
                </a:solidFill>
              </a:rPr>
              <a:t>Arminian</a:t>
            </a:r>
          </a:p>
          <a:p>
            <a:pPr marL="687388" lvl="1" indent="-457200">
              <a:spcBef>
                <a:spcPts val="0"/>
              </a:spcBef>
              <a:spcAft>
                <a:spcPts val="2400"/>
              </a:spcAft>
              <a:buClr>
                <a:srgbClr val="FF99FF"/>
              </a:buClr>
              <a:defRPr/>
            </a:pPr>
            <a:r>
              <a:rPr lang="en-US" sz="3600" dirty="0">
                <a:solidFill>
                  <a:schemeClr val="bg1"/>
                </a:solidFill>
              </a:rPr>
              <a:t>Calvinistic</a:t>
            </a:r>
          </a:p>
          <a:p>
            <a:pPr marL="687388" lvl="1" indent="-457200">
              <a:spcBef>
                <a:spcPts val="0"/>
              </a:spcBef>
              <a:spcAft>
                <a:spcPts val="2400"/>
              </a:spcAft>
              <a:buClr>
                <a:srgbClr val="FF99FF"/>
              </a:buClr>
              <a:defRPr/>
            </a:pPr>
            <a:r>
              <a:rPr lang="en-US" sz="3600" dirty="0">
                <a:solidFill>
                  <a:schemeClr val="bg1"/>
                </a:solidFill>
              </a:rPr>
              <a:t>Rewards</a:t>
            </a:r>
          </a:p>
        </p:txBody>
      </p:sp>
      <p:pic>
        <p:nvPicPr>
          <p:cNvPr id="62468" name="Picture 2" descr="http://www.jeffrandleman.com/wp-content/uploads/2014/03/2-Timothy-131-760x50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941190" y="1929172"/>
            <a:ext cx="503555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7560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764307"/>
          </a:xfrm>
        </p:spPr>
        <p:txBody>
          <a:bodyPr/>
          <a:lstStyle/>
          <a:p>
            <a:pPr algn="ctr"/>
            <a:r>
              <a:rPr lang="en-US" altLang="en-US" sz="3600" dirty="0">
                <a:solidFill>
                  <a:srgbClr val="00FFFF"/>
                </a:solidFill>
                <a:effectLst>
                  <a:outerShdw blurRad="38100" dist="38100" dir="2700000" algn="tl">
                    <a:srgbClr val="000000">
                      <a:alpha val="43137"/>
                    </a:srgbClr>
                  </a:outerShdw>
                </a:effectLst>
                <a:latin typeface="+mn-lt"/>
              </a:rPr>
              <a:t>Trustworthy Statement (2:12)</a:t>
            </a:r>
          </a:p>
        </p:txBody>
      </p:sp>
      <p:sp>
        <p:nvSpPr>
          <p:cNvPr id="36867" name="Rectangle 3"/>
          <p:cNvSpPr>
            <a:spLocks noGrp="1" noChangeArrowheads="1"/>
          </p:cNvSpPr>
          <p:nvPr>
            <p:ph type="body" idx="1"/>
          </p:nvPr>
        </p:nvSpPr>
        <p:spPr>
          <a:xfrm>
            <a:off x="235670" y="1150070"/>
            <a:ext cx="3996965" cy="4911005"/>
          </a:xfrm>
        </p:spPr>
        <p:txBody>
          <a:bodyPr/>
          <a:lstStyle/>
          <a:p>
            <a:pPr marL="0" indent="0">
              <a:spcBef>
                <a:spcPts val="0"/>
              </a:spcBef>
              <a:spcAft>
                <a:spcPts val="2400"/>
              </a:spcAft>
              <a:buNone/>
              <a:defRPr/>
            </a:pPr>
            <a:r>
              <a:rPr lang="en-US" sz="3600" dirty="0">
                <a:solidFill>
                  <a:schemeClr val="bg1"/>
                </a:solidFill>
              </a:rPr>
              <a:t>Four views (2:12)</a:t>
            </a:r>
          </a:p>
          <a:p>
            <a:pPr marL="687388" lvl="1" indent="-457200">
              <a:spcBef>
                <a:spcPts val="0"/>
              </a:spcBef>
              <a:spcAft>
                <a:spcPts val="2400"/>
              </a:spcAft>
              <a:buClr>
                <a:srgbClr val="FF99FF"/>
              </a:buClr>
              <a:defRPr/>
            </a:pPr>
            <a:r>
              <a:rPr lang="en-US" sz="3600" b="1" u="sng" dirty="0">
                <a:solidFill>
                  <a:srgbClr val="FFFFCC"/>
                </a:solidFill>
              </a:rPr>
              <a:t>Hypothetical</a:t>
            </a:r>
          </a:p>
          <a:p>
            <a:pPr marL="687388" lvl="1" indent="-457200">
              <a:spcBef>
                <a:spcPts val="0"/>
              </a:spcBef>
              <a:spcAft>
                <a:spcPts val="2400"/>
              </a:spcAft>
              <a:buClr>
                <a:srgbClr val="FF99FF"/>
              </a:buClr>
              <a:defRPr/>
            </a:pPr>
            <a:r>
              <a:rPr lang="en-US" sz="3600" dirty="0">
                <a:solidFill>
                  <a:schemeClr val="bg1"/>
                </a:solidFill>
              </a:rPr>
              <a:t>Arminian</a:t>
            </a:r>
          </a:p>
          <a:p>
            <a:pPr marL="687388" lvl="1" indent="-457200">
              <a:spcBef>
                <a:spcPts val="0"/>
              </a:spcBef>
              <a:spcAft>
                <a:spcPts val="2400"/>
              </a:spcAft>
              <a:buClr>
                <a:srgbClr val="FF99FF"/>
              </a:buClr>
              <a:defRPr/>
            </a:pPr>
            <a:r>
              <a:rPr lang="en-US" sz="3600" dirty="0">
                <a:solidFill>
                  <a:schemeClr val="bg1"/>
                </a:solidFill>
              </a:rPr>
              <a:t>Calvinistic</a:t>
            </a:r>
          </a:p>
          <a:p>
            <a:pPr marL="687388" lvl="1" indent="-457200">
              <a:spcBef>
                <a:spcPts val="0"/>
              </a:spcBef>
              <a:spcAft>
                <a:spcPts val="2400"/>
              </a:spcAft>
              <a:buClr>
                <a:srgbClr val="FF99FF"/>
              </a:buClr>
              <a:defRPr/>
            </a:pPr>
            <a:r>
              <a:rPr lang="en-US" sz="3600" dirty="0">
                <a:solidFill>
                  <a:schemeClr val="bg1"/>
                </a:solidFill>
              </a:rPr>
              <a:t>Rewards</a:t>
            </a:r>
          </a:p>
        </p:txBody>
      </p:sp>
      <p:pic>
        <p:nvPicPr>
          <p:cNvPr id="62468" name="Picture 2" descr="http://www.jeffrandleman.com/wp-content/uploads/2014/03/2-Timothy-131-760x50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941190" y="1929172"/>
            <a:ext cx="503555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7426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5" name="Rectangle 3"/>
          <p:cNvSpPr txBox="1">
            <a:spLocks/>
          </p:cNvSpPr>
          <p:nvPr/>
        </p:nvSpPr>
        <p:spPr bwMode="auto">
          <a:xfrm>
            <a:off x="1333500" y="1600200"/>
            <a:ext cx="65913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Definition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Election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Atonement</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Salvation words</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God’s one condition of salvation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Results of salvation</a:t>
            </a:r>
          </a:p>
          <a:p>
            <a:pPr marL="914377" indent="-914377" eaLnBrk="1" hangingPunct="1">
              <a:lnSpc>
                <a:spcPct val="90000"/>
              </a:lnSpc>
              <a:buFont typeface="+mj-lt"/>
              <a:buAutoNum type="romanUcPeriod"/>
              <a:defRPr/>
            </a:pPr>
            <a:r>
              <a:rPr lang="en-US" altLang="en-US" b="1" u="sng" dirty="0">
                <a:solidFill>
                  <a:srgbClr val="FFFFCC"/>
                </a:solidFill>
                <a:effectLst>
                  <a:outerShdw blurRad="38100" dist="38100" dir="2700000" algn="tl">
                    <a:srgbClr val="000000">
                      <a:alpha val="43137"/>
                    </a:srgbClr>
                  </a:outerShdw>
                </a:effectLst>
              </a:rPr>
              <a:t>Eternal security</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Faulty views of salvation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764307"/>
          </a:xfrm>
        </p:spPr>
        <p:txBody>
          <a:bodyPr/>
          <a:lstStyle/>
          <a:p>
            <a:pPr algn="ctr"/>
            <a:r>
              <a:rPr lang="en-US" altLang="en-US" sz="3600" dirty="0">
                <a:solidFill>
                  <a:srgbClr val="00FFFF"/>
                </a:solidFill>
                <a:effectLst>
                  <a:outerShdw blurRad="38100" dist="38100" dir="2700000" algn="tl">
                    <a:srgbClr val="000000">
                      <a:alpha val="43137"/>
                    </a:srgbClr>
                  </a:outerShdw>
                </a:effectLst>
                <a:latin typeface="+mn-lt"/>
              </a:rPr>
              <a:t>Trustworthy Statement (2:12)</a:t>
            </a:r>
          </a:p>
        </p:txBody>
      </p:sp>
      <p:sp>
        <p:nvSpPr>
          <p:cNvPr id="36867" name="Rectangle 3"/>
          <p:cNvSpPr>
            <a:spLocks noGrp="1" noChangeArrowheads="1"/>
          </p:cNvSpPr>
          <p:nvPr>
            <p:ph type="body" idx="1"/>
          </p:nvPr>
        </p:nvSpPr>
        <p:spPr>
          <a:xfrm>
            <a:off x="235670" y="1150070"/>
            <a:ext cx="3996965" cy="4911005"/>
          </a:xfrm>
        </p:spPr>
        <p:txBody>
          <a:bodyPr/>
          <a:lstStyle/>
          <a:p>
            <a:pPr marL="0" indent="0">
              <a:spcBef>
                <a:spcPts val="0"/>
              </a:spcBef>
              <a:spcAft>
                <a:spcPts val="2400"/>
              </a:spcAft>
              <a:buNone/>
              <a:defRPr/>
            </a:pPr>
            <a:r>
              <a:rPr lang="en-US" sz="3600" dirty="0">
                <a:solidFill>
                  <a:schemeClr val="bg1"/>
                </a:solidFill>
              </a:rPr>
              <a:t>Four views (2:12)</a:t>
            </a:r>
          </a:p>
          <a:p>
            <a:pPr marL="687388" lvl="1" indent="-457200">
              <a:spcBef>
                <a:spcPts val="0"/>
              </a:spcBef>
              <a:spcAft>
                <a:spcPts val="2400"/>
              </a:spcAft>
              <a:buClr>
                <a:srgbClr val="FF99FF"/>
              </a:buClr>
              <a:defRPr/>
            </a:pPr>
            <a:r>
              <a:rPr lang="en-US" sz="3600" dirty="0">
                <a:solidFill>
                  <a:schemeClr val="bg1"/>
                </a:solidFill>
              </a:rPr>
              <a:t>Hypothetical</a:t>
            </a:r>
          </a:p>
          <a:p>
            <a:pPr marL="687388" lvl="1" indent="-457200">
              <a:spcBef>
                <a:spcPts val="0"/>
              </a:spcBef>
              <a:spcAft>
                <a:spcPts val="2400"/>
              </a:spcAft>
              <a:buClr>
                <a:srgbClr val="FF99FF"/>
              </a:buClr>
              <a:defRPr/>
            </a:pPr>
            <a:r>
              <a:rPr lang="en-US" sz="3600" b="1" u="sng" dirty="0">
                <a:solidFill>
                  <a:srgbClr val="FFFFCC"/>
                </a:solidFill>
              </a:rPr>
              <a:t>Arminian</a:t>
            </a:r>
          </a:p>
          <a:p>
            <a:pPr marL="687388" lvl="1" indent="-457200">
              <a:spcBef>
                <a:spcPts val="0"/>
              </a:spcBef>
              <a:spcAft>
                <a:spcPts val="2400"/>
              </a:spcAft>
              <a:buClr>
                <a:srgbClr val="FF99FF"/>
              </a:buClr>
              <a:defRPr/>
            </a:pPr>
            <a:r>
              <a:rPr lang="en-US" sz="3600" dirty="0">
                <a:solidFill>
                  <a:schemeClr val="bg1"/>
                </a:solidFill>
              </a:rPr>
              <a:t>Calvinistic</a:t>
            </a:r>
          </a:p>
          <a:p>
            <a:pPr marL="687388" lvl="1" indent="-457200">
              <a:spcBef>
                <a:spcPts val="0"/>
              </a:spcBef>
              <a:spcAft>
                <a:spcPts val="2400"/>
              </a:spcAft>
              <a:buClr>
                <a:srgbClr val="FF99FF"/>
              </a:buClr>
              <a:defRPr/>
            </a:pPr>
            <a:r>
              <a:rPr lang="en-US" sz="3600" dirty="0">
                <a:solidFill>
                  <a:schemeClr val="bg1"/>
                </a:solidFill>
              </a:rPr>
              <a:t>Rewards</a:t>
            </a:r>
          </a:p>
        </p:txBody>
      </p:sp>
      <p:pic>
        <p:nvPicPr>
          <p:cNvPr id="62468" name="Picture 2" descr="http://www.jeffrandleman.com/wp-content/uploads/2014/03/2-Timothy-131-760x50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941190" y="1929172"/>
            <a:ext cx="503555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8802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764307"/>
          </a:xfrm>
        </p:spPr>
        <p:txBody>
          <a:bodyPr/>
          <a:lstStyle/>
          <a:p>
            <a:pPr algn="ctr"/>
            <a:r>
              <a:rPr lang="en-US" altLang="en-US" sz="3600" dirty="0">
                <a:solidFill>
                  <a:srgbClr val="00FFFF"/>
                </a:solidFill>
                <a:effectLst>
                  <a:outerShdw blurRad="38100" dist="38100" dir="2700000" algn="tl">
                    <a:srgbClr val="000000">
                      <a:alpha val="43137"/>
                    </a:srgbClr>
                  </a:outerShdw>
                </a:effectLst>
                <a:latin typeface="+mn-lt"/>
              </a:rPr>
              <a:t>Trustworthy Statement (2:12)</a:t>
            </a:r>
          </a:p>
        </p:txBody>
      </p:sp>
      <p:sp>
        <p:nvSpPr>
          <p:cNvPr id="36867" name="Rectangle 3"/>
          <p:cNvSpPr>
            <a:spLocks noGrp="1" noChangeArrowheads="1"/>
          </p:cNvSpPr>
          <p:nvPr>
            <p:ph type="body" idx="1"/>
          </p:nvPr>
        </p:nvSpPr>
        <p:spPr>
          <a:xfrm>
            <a:off x="235670" y="1150070"/>
            <a:ext cx="3996965" cy="4911005"/>
          </a:xfrm>
        </p:spPr>
        <p:txBody>
          <a:bodyPr/>
          <a:lstStyle/>
          <a:p>
            <a:pPr marL="0" indent="0">
              <a:spcBef>
                <a:spcPts val="0"/>
              </a:spcBef>
              <a:spcAft>
                <a:spcPts val="2400"/>
              </a:spcAft>
              <a:buNone/>
              <a:defRPr/>
            </a:pPr>
            <a:r>
              <a:rPr lang="en-US" sz="3600" dirty="0">
                <a:solidFill>
                  <a:schemeClr val="bg1"/>
                </a:solidFill>
              </a:rPr>
              <a:t>Four views (2:12)</a:t>
            </a:r>
          </a:p>
          <a:p>
            <a:pPr marL="687388" lvl="1" indent="-457200">
              <a:spcBef>
                <a:spcPts val="0"/>
              </a:spcBef>
              <a:spcAft>
                <a:spcPts val="2400"/>
              </a:spcAft>
              <a:buClr>
                <a:srgbClr val="FF99FF"/>
              </a:buClr>
              <a:defRPr/>
            </a:pPr>
            <a:r>
              <a:rPr lang="en-US" sz="3600" dirty="0">
                <a:solidFill>
                  <a:schemeClr val="bg1"/>
                </a:solidFill>
              </a:rPr>
              <a:t>Hypothetical</a:t>
            </a:r>
          </a:p>
          <a:p>
            <a:pPr marL="687388" lvl="1" indent="-457200">
              <a:spcBef>
                <a:spcPts val="0"/>
              </a:spcBef>
              <a:spcAft>
                <a:spcPts val="2400"/>
              </a:spcAft>
              <a:buClr>
                <a:srgbClr val="FF99FF"/>
              </a:buClr>
              <a:defRPr/>
            </a:pPr>
            <a:r>
              <a:rPr lang="en-US" sz="3600" dirty="0" err="1">
                <a:solidFill>
                  <a:schemeClr val="bg1"/>
                </a:solidFill>
              </a:rPr>
              <a:t>Arminian</a:t>
            </a:r>
            <a:endParaRPr lang="en-US" sz="3600" dirty="0">
              <a:solidFill>
                <a:schemeClr val="bg1"/>
              </a:solidFill>
            </a:endParaRPr>
          </a:p>
          <a:p>
            <a:pPr marL="687388" lvl="1" indent="-457200">
              <a:spcBef>
                <a:spcPts val="0"/>
              </a:spcBef>
              <a:spcAft>
                <a:spcPts val="2400"/>
              </a:spcAft>
              <a:buClr>
                <a:srgbClr val="FF99FF"/>
              </a:buClr>
              <a:defRPr/>
            </a:pPr>
            <a:r>
              <a:rPr lang="en-US" sz="3600" b="1" u="sng" dirty="0">
                <a:solidFill>
                  <a:srgbClr val="FFFFCC"/>
                </a:solidFill>
              </a:rPr>
              <a:t>Calvinistic</a:t>
            </a:r>
          </a:p>
          <a:p>
            <a:pPr marL="687388" lvl="1" indent="-457200">
              <a:spcBef>
                <a:spcPts val="0"/>
              </a:spcBef>
              <a:spcAft>
                <a:spcPts val="2400"/>
              </a:spcAft>
              <a:buClr>
                <a:srgbClr val="FF99FF"/>
              </a:buClr>
              <a:defRPr/>
            </a:pPr>
            <a:r>
              <a:rPr lang="en-US" sz="3600" dirty="0">
                <a:solidFill>
                  <a:schemeClr val="bg1"/>
                </a:solidFill>
              </a:rPr>
              <a:t>Rewards</a:t>
            </a:r>
          </a:p>
        </p:txBody>
      </p:sp>
      <p:pic>
        <p:nvPicPr>
          <p:cNvPr id="62468" name="Picture 2" descr="http://www.jeffrandleman.com/wp-content/uploads/2014/03/2-Timothy-131-760x50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941190" y="1929172"/>
            <a:ext cx="503555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9337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3" name="Rectangle 3"/>
          <p:cNvSpPr txBox="1">
            <a:spLocks/>
          </p:cNvSpPr>
          <p:nvPr/>
        </p:nvSpPr>
        <p:spPr bwMode="auto">
          <a:xfrm>
            <a:off x="176213" y="182367"/>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indent="0" algn="ctr">
              <a:spcBef>
                <a:spcPct val="0"/>
              </a:spcBef>
              <a:spcAft>
                <a:spcPts val="1200"/>
              </a:spcAft>
              <a:buClrTx/>
              <a:buSzTx/>
              <a:buNone/>
            </a:pPr>
            <a:r>
              <a:rPr lang="en-US" altLang="en-US" sz="3600" b="1" dirty="0">
                <a:solidFill>
                  <a:srgbClr val="00FFFF"/>
                </a:solidFill>
                <a:effectLst>
                  <a:outerShdw blurRad="38100" dist="38100" dir="2700000" algn="tl">
                    <a:srgbClr val="000000">
                      <a:alpha val="43137"/>
                    </a:srgbClr>
                  </a:outerShdw>
                </a:effectLst>
              </a:rPr>
              <a:t>2 Timothy 2:11-13 (NASB)</a:t>
            </a:r>
          </a:p>
          <a:p>
            <a:pPr marL="0" indent="0" algn="just">
              <a:spcBef>
                <a:spcPct val="0"/>
              </a:spcBef>
              <a:buClrTx/>
              <a:buSzTx/>
              <a:buNone/>
            </a:pPr>
            <a:r>
              <a:rPr lang="en-US" altLang="en-US" sz="3600" dirty="0">
                <a:solidFill>
                  <a:schemeClr val="bg1"/>
                </a:solidFill>
                <a:effectLst/>
                <a:cs typeface="Arial" panose="020B0604020202020204" pitchFamily="34" charset="0"/>
              </a:rPr>
              <a:t>“</a:t>
            </a:r>
            <a:r>
              <a:rPr lang="en-US" sz="3600" dirty="0">
                <a:solidFill>
                  <a:schemeClr val="bg1"/>
                </a:solidFill>
                <a:effectLst/>
              </a:rPr>
              <a:t>It is a trustworthy statement: For if </a:t>
            </a:r>
            <a:r>
              <a:rPr lang="en-US" sz="3600" b="1" u="sng" dirty="0">
                <a:solidFill>
                  <a:srgbClr val="FFFFCC"/>
                </a:solidFill>
                <a:effectLst>
                  <a:outerShdw blurRad="38100" dist="38100" dir="2700000" algn="tl">
                    <a:srgbClr val="000000">
                      <a:alpha val="43137"/>
                    </a:srgbClr>
                  </a:outerShdw>
                </a:effectLst>
              </a:rPr>
              <a:t>we</a:t>
            </a:r>
            <a:r>
              <a:rPr lang="en-US" sz="3600" dirty="0">
                <a:solidFill>
                  <a:schemeClr val="bg1"/>
                </a:solidFill>
                <a:effectLst/>
              </a:rPr>
              <a:t> died with Him, </a:t>
            </a:r>
            <a:r>
              <a:rPr lang="en-US" sz="3600" b="1" u="sng" dirty="0">
                <a:solidFill>
                  <a:srgbClr val="FFFFCC"/>
                </a:solidFill>
                <a:effectLst>
                  <a:outerShdw blurRad="38100" dist="38100" dir="2700000" algn="tl">
                    <a:srgbClr val="000000">
                      <a:alpha val="43137"/>
                    </a:srgbClr>
                  </a:outerShdw>
                </a:effectLst>
              </a:rPr>
              <a:t>we</a:t>
            </a:r>
            <a:r>
              <a:rPr lang="en-US" sz="3600" dirty="0">
                <a:solidFill>
                  <a:schemeClr val="bg1"/>
                </a:solidFill>
                <a:effectLst/>
              </a:rPr>
              <a:t> will also live with Him; </a:t>
            </a:r>
            <a:r>
              <a:rPr lang="en-US" sz="3600" baseline="30000" dirty="0">
                <a:solidFill>
                  <a:schemeClr val="bg1"/>
                </a:solidFill>
                <a:effectLst/>
              </a:rPr>
              <a:t>12 </a:t>
            </a:r>
            <a:r>
              <a:rPr lang="en-US" sz="3600" dirty="0">
                <a:solidFill>
                  <a:schemeClr val="bg1"/>
                </a:solidFill>
                <a:effectLst/>
              </a:rPr>
              <a:t>If </a:t>
            </a:r>
            <a:r>
              <a:rPr lang="en-US" sz="3600" b="1" u="sng" dirty="0">
                <a:solidFill>
                  <a:srgbClr val="FFFFCC"/>
                </a:solidFill>
                <a:effectLst>
                  <a:outerShdw blurRad="38100" dist="38100" dir="2700000" algn="tl">
                    <a:srgbClr val="000000">
                      <a:alpha val="43137"/>
                    </a:srgbClr>
                  </a:outerShdw>
                </a:effectLst>
              </a:rPr>
              <a:t>we</a:t>
            </a:r>
            <a:r>
              <a:rPr lang="en-US" sz="3600" dirty="0">
                <a:solidFill>
                  <a:schemeClr val="bg1"/>
                </a:solidFill>
                <a:effectLst/>
              </a:rPr>
              <a:t> endure, </a:t>
            </a:r>
            <a:r>
              <a:rPr lang="en-US" sz="3600" b="1" u="sng" dirty="0">
                <a:solidFill>
                  <a:srgbClr val="FFFFCC"/>
                </a:solidFill>
                <a:effectLst>
                  <a:outerShdw blurRad="38100" dist="38100" dir="2700000" algn="tl">
                    <a:srgbClr val="000000">
                      <a:alpha val="43137"/>
                    </a:srgbClr>
                  </a:outerShdw>
                </a:effectLst>
              </a:rPr>
              <a:t>we</a:t>
            </a:r>
            <a:r>
              <a:rPr lang="en-US" sz="3600" dirty="0">
                <a:solidFill>
                  <a:schemeClr val="bg1"/>
                </a:solidFill>
                <a:effectLst/>
              </a:rPr>
              <a:t> will also reign with Him; </a:t>
            </a:r>
            <a:r>
              <a:rPr lang="en-US" sz="3600" dirty="0">
                <a:solidFill>
                  <a:schemeClr val="bg1"/>
                </a:solidFill>
                <a:effectLst>
                  <a:outerShdw blurRad="38100" dist="38100" dir="2700000" algn="tl">
                    <a:srgbClr val="000000">
                      <a:alpha val="43137"/>
                    </a:srgbClr>
                  </a:outerShdw>
                </a:effectLst>
              </a:rPr>
              <a:t>If </a:t>
            </a:r>
            <a:r>
              <a:rPr lang="en-US" sz="3600" b="1" u="sng" dirty="0">
                <a:solidFill>
                  <a:srgbClr val="FFFFCC"/>
                </a:solidFill>
                <a:effectLst>
                  <a:outerShdw blurRad="38100" dist="38100" dir="2700000" algn="tl">
                    <a:srgbClr val="000000">
                      <a:alpha val="43137"/>
                    </a:srgbClr>
                  </a:outerShdw>
                </a:effectLst>
              </a:rPr>
              <a:t>we</a:t>
            </a:r>
            <a:r>
              <a:rPr lang="en-US" sz="3600" dirty="0">
                <a:solidFill>
                  <a:schemeClr val="bg1"/>
                </a:solidFill>
                <a:effectLst>
                  <a:outerShdw blurRad="38100" dist="38100" dir="2700000" algn="tl">
                    <a:srgbClr val="000000">
                      <a:alpha val="43137"/>
                    </a:srgbClr>
                  </a:outerShdw>
                </a:effectLst>
              </a:rPr>
              <a:t> deny Him, He also will deny </a:t>
            </a:r>
            <a:r>
              <a:rPr lang="en-US" sz="3600" b="1" u="sng" dirty="0">
                <a:solidFill>
                  <a:srgbClr val="FFFFCC"/>
                </a:solidFill>
                <a:effectLst>
                  <a:outerShdw blurRad="38100" dist="38100" dir="2700000" algn="tl">
                    <a:srgbClr val="000000">
                      <a:alpha val="43137"/>
                    </a:srgbClr>
                  </a:outerShdw>
                </a:effectLst>
              </a:rPr>
              <a:t>us</a:t>
            </a:r>
            <a:r>
              <a:rPr lang="en-US" sz="3600" dirty="0">
                <a:solidFill>
                  <a:schemeClr val="bg1"/>
                </a:solidFill>
                <a:effectLst/>
              </a:rPr>
              <a:t>;</a:t>
            </a:r>
            <a:r>
              <a:rPr lang="en-US" sz="3600" dirty="0">
                <a:solidFill>
                  <a:schemeClr val="bg1"/>
                </a:solidFill>
                <a:effectLst>
                  <a:outerShdw blurRad="38100" dist="38100" dir="2700000" algn="tl">
                    <a:srgbClr val="000000">
                      <a:alpha val="43137"/>
                    </a:srgbClr>
                  </a:outerShdw>
                </a:effectLst>
              </a:rPr>
              <a:t> </a:t>
            </a:r>
            <a:r>
              <a:rPr lang="en-US" sz="3600" baseline="30000" dirty="0">
                <a:solidFill>
                  <a:schemeClr val="bg1"/>
                </a:solidFill>
                <a:effectLst/>
              </a:rPr>
              <a:t>13 </a:t>
            </a:r>
            <a:r>
              <a:rPr lang="en-US" sz="3600" dirty="0">
                <a:solidFill>
                  <a:schemeClr val="bg1"/>
                </a:solidFill>
                <a:effectLst/>
              </a:rPr>
              <a:t>If </a:t>
            </a:r>
            <a:r>
              <a:rPr lang="en-US" sz="3600" b="1" u="sng" dirty="0">
                <a:solidFill>
                  <a:srgbClr val="FFFFCC"/>
                </a:solidFill>
                <a:effectLst>
                  <a:outerShdw blurRad="38100" dist="38100" dir="2700000" algn="tl">
                    <a:srgbClr val="000000">
                      <a:alpha val="43137"/>
                    </a:srgbClr>
                  </a:outerShdw>
                </a:effectLst>
              </a:rPr>
              <a:t>we</a:t>
            </a:r>
            <a:r>
              <a:rPr lang="en-US" sz="3600" dirty="0">
                <a:solidFill>
                  <a:schemeClr val="bg1"/>
                </a:solidFill>
                <a:effectLst/>
              </a:rPr>
              <a:t> are faithless, He remains faithful, for He cannot deny Himself.</a:t>
            </a:r>
            <a:r>
              <a:rPr lang="en-US" altLang="en-US" sz="3600" dirty="0">
                <a:solidFill>
                  <a:schemeClr val="bg1"/>
                </a:solidFill>
                <a:effectLst/>
                <a:cs typeface="Arial" panose="020B0604020202020204" pitchFamily="34" charset="0"/>
              </a:rPr>
              <a:t>”</a:t>
            </a:r>
          </a:p>
        </p:txBody>
      </p:sp>
    </p:spTree>
    <p:extLst>
      <p:ext uri="{BB962C8B-B14F-4D97-AF65-F5344CB8AC3E}">
        <p14:creationId xmlns:p14="http://schemas.microsoft.com/office/powerpoint/2010/main" val="1674828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176"/>
          </a:xfrm>
        </p:spPr>
        <p:txBody>
          <a:bodyPr/>
          <a:lstStyle/>
          <a:p>
            <a:r>
              <a:rPr lang="en-US" sz="3600" dirty="0">
                <a:solidFill>
                  <a:srgbClr val="00FFFF"/>
                </a:solidFill>
                <a:effectLst>
                  <a:outerShdw blurRad="38100" dist="38100" dir="2700000" algn="tl">
                    <a:srgbClr val="000000">
                      <a:alpha val="43137"/>
                    </a:srgbClr>
                  </a:outerShdw>
                </a:effectLst>
                <a:latin typeface="+mn-lt"/>
              </a:rPr>
              <a:t>2 Timothy 2:11-13</a:t>
            </a:r>
          </a:p>
        </p:txBody>
      </p:sp>
      <p:sp>
        <p:nvSpPr>
          <p:cNvPr id="3" name="Content Placeholder 2"/>
          <p:cNvSpPr>
            <a:spLocks noGrp="1"/>
          </p:cNvSpPr>
          <p:nvPr>
            <p:ph idx="1"/>
          </p:nvPr>
        </p:nvSpPr>
        <p:spPr>
          <a:xfrm>
            <a:off x="457200" y="2055046"/>
            <a:ext cx="3322782" cy="2460396"/>
          </a:xfrm>
        </p:spPr>
        <p:txBody>
          <a:bodyPr/>
          <a:lstStyle/>
          <a:p>
            <a:pPr>
              <a:spcBef>
                <a:spcPts val="0"/>
              </a:spcBef>
              <a:spcAft>
                <a:spcPts val="2400"/>
              </a:spcAft>
              <a:buClr>
                <a:srgbClr val="66FFFF"/>
              </a:buClr>
              <a:defRPr/>
            </a:pPr>
            <a:r>
              <a:rPr lang="en-US" sz="3600" dirty="0">
                <a:solidFill>
                  <a:schemeClr val="bg1"/>
                </a:solidFill>
              </a:rPr>
              <a:t>2 Tim. 1:2</a:t>
            </a:r>
          </a:p>
          <a:p>
            <a:pPr>
              <a:spcBef>
                <a:spcPts val="0"/>
              </a:spcBef>
              <a:spcAft>
                <a:spcPts val="2400"/>
              </a:spcAft>
              <a:buClr>
                <a:srgbClr val="66FFFF"/>
              </a:buClr>
              <a:defRPr/>
            </a:pPr>
            <a:r>
              <a:rPr lang="en-US" sz="3600" dirty="0">
                <a:solidFill>
                  <a:schemeClr val="bg1"/>
                </a:solidFill>
              </a:rPr>
              <a:t>2 Timothy 1:5</a:t>
            </a:r>
          </a:p>
          <a:p>
            <a:pPr>
              <a:spcBef>
                <a:spcPts val="0"/>
              </a:spcBef>
              <a:spcAft>
                <a:spcPts val="2400"/>
              </a:spcAft>
              <a:buClr>
                <a:srgbClr val="66FFFF"/>
              </a:buClr>
              <a:defRPr/>
            </a:pPr>
            <a:r>
              <a:rPr lang="en-US" sz="3600" dirty="0">
                <a:solidFill>
                  <a:schemeClr val="bg1"/>
                </a:solidFill>
              </a:rPr>
              <a:t>1 Timothy 1:5</a:t>
            </a:r>
          </a:p>
        </p:txBody>
      </p:sp>
      <p:pic>
        <p:nvPicPr>
          <p:cNvPr id="4" name="Picture 2" descr="http://www.jeffrandleman.com/wp-content/uploads/2014/03/2-Timothy-131-760x50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779982" y="1752600"/>
            <a:ext cx="503555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8998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764307"/>
          </a:xfrm>
        </p:spPr>
        <p:txBody>
          <a:bodyPr/>
          <a:lstStyle/>
          <a:p>
            <a:pPr algn="ctr"/>
            <a:r>
              <a:rPr lang="en-US" altLang="en-US" sz="3600" dirty="0">
                <a:solidFill>
                  <a:srgbClr val="00FFFF"/>
                </a:solidFill>
                <a:effectLst>
                  <a:outerShdw blurRad="38100" dist="38100" dir="2700000" algn="tl">
                    <a:srgbClr val="000000">
                      <a:alpha val="43137"/>
                    </a:srgbClr>
                  </a:outerShdw>
                </a:effectLst>
                <a:latin typeface="+mn-lt"/>
              </a:rPr>
              <a:t>Trustworthy Statement (2:12)</a:t>
            </a:r>
          </a:p>
        </p:txBody>
      </p:sp>
      <p:sp>
        <p:nvSpPr>
          <p:cNvPr id="36867" name="Rectangle 3"/>
          <p:cNvSpPr>
            <a:spLocks noGrp="1" noChangeArrowheads="1"/>
          </p:cNvSpPr>
          <p:nvPr>
            <p:ph type="body" idx="1"/>
          </p:nvPr>
        </p:nvSpPr>
        <p:spPr>
          <a:xfrm>
            <a:off x="235670" y="1150070"/>
            <a:ext cx="3996965" cy="4911005"/>
          </a:xfrm>
        </p:spPr>
        <p:txBody>
          <a:bodyPr/>
          <a:lstStyle/>
          <a:p>
            <a:pPr marL="0" indent="0">
              <a:spcBef>
                <a:spcPts val="0"/>
              </a:spcBef>
              <a:spcAft>
                <a:spcPts val="2400"/>
              </a:spcAft>
              <a:buNone/>
              <a:defRPr/>
            </a:pPr>
            <a:r>
              <a:rPr lang="en-US" sz="3600" dirty="0">
                <a:solidFill>
                  <a:schemeClr val="bg1"/>
                </a:solidFill>
              </a:rPr>
              <a:t>Four views (2:12)</a:t>
            </a:r>
          </a:p>
          <a:p>
            <a:pPr marL="687388" lvl="1" indent="-457200">
              <a:spcBef>
                <a:spcPts val="0"/>
              </a:spcBef>
              <a:spcAft>
                <a:spcPts val="2400"/>
              </a:spcAft>
              <a:buClr>
                <a:srgbClr val="FF99FF"/>
              </a:buClr>
              <a:defRPr/>
            </a:pPr>
            <a:r>
              <a:rPr lang="en-US" sz="3600" dirty="0">
                <a:solidFill>
                  <a:schemeClr val="bg1"/>
                </a:solidFill>
              </a:rPr>
              <a:t>Hypothetical</a:t>
            </a:r>
          </a:p>
          <a:p>
            <a:pPr marL="687388" lvl="1" indent="-457200">
              <a:spcBef>
                <a:spcPts val="0"/>
              </a:spcBef>
              <a:spcAft>
                <a:spcPts val="2400"/>
              </a:spcAft>
              <a:buClr>
                <a:srgbClr val="FF99FF"/>
              </a:buClr>
              <a:defRPr/>
            </a:pPr>
            <a:r>
              <a:rPr lang="en-US" sz="3600" dirty="0">
                <a:solidFill>
                  <a:schemeClr val="bg1"/>
                </a:solidFill>
              </a:rPr>
              <a:t>Arminian</a:t>
            </a:r>
          </a:p>
          <a:p>
            <a:pPr marL="687388" lvl="1" indent="-457200">
              <a:spcBef>
                <a:spcPts val="0"/>
              </a:spcBef>
              <a:spcAft>
                <a:spcPts val="2400"/>
              </a:spcAft>
              <a:buClr>
                <a:srgbClr val="FF99FF"/>
              </a:buClr>
              <a:defRPr/>
            </a:pPr>
            <a:r>
              <a:rPr lang="en-US" sz="3600" dirty="0">
                <a:solidFill>
                  <a:schemeClr val="bg1"/>
                </a:solidFill>
              </a:rPr>
              <a:t>Calvinistic</a:t>
            </a:r>
          </a:p>
          <a:p>
            <a:pPr marL="687388" lvl="1" indent="-457200">
              <a:spcBef>
                <a:spcPts val="0"/>
              </a:spcBef>
              <a:spcAft>
                <a:spcPts val="2400"/>
              </a:spcAft>
              <a:buClr>
                <a:srgbClr val="FF99FF"/>
              </a:buClr>
              <a:defRPr/>
            </a:pPr>
            <a:r>
              <a:rPr lang="en-US" sz="3600" b="1" u="sng" dirty="0">
                <a:solidFill>
                  <a:srgbClr val="FFFFCC"/>
                </a:solidFill>
              </a:rPr>
              <a:t>Rewards</a:t>
            </a:r>
          </a:p>
        </p:txBody>
      </p:sp>
      <p:pic>
        <p:nvPicPr>
          <p:cNvPr id="62468" name="Picture 2" descr="http://www.jeffrandleman.com/wp-content/uploads/2014/03/2-Timothy-131-760x50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941190" y="1929172"/>
            <a:ext cx="503555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0287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23002859"/>
              </p:ext>
            </p:extLst>
          </p:nvPr>
        </p:nvGraphicFramePr>
        <p:xfrm>
          <a:off x="152400" y="226268"/>
          <a:ext cx="8839200" cy="6405464"/>
        </p:xfrm>
        <a:graphic>
          <a:graphicData uri="http://schemas.openxmlformats.org/drawingml/2006/table">
            <a:tbl>
              <a:tblPr firstRow="1" bandRow="1">
                <a:tableStyleId>{5C22544A-7EE6-4342-B048-85BDC9FD1C3A}</a:tableStyleId>
              </a:tblPr>
              <a:tblGrid>
                <a:gridCol w="1767840">
                  <a:extLst>
                    <a:ext uri="{9D8B030D-6E8A-4147-A177-3AD203B41FA5}">
                      <a16:colId xmlns:a16="http://schemas.microsoft.com/office/drawing/2014/main" val="20000"/>
                    </a:ext>
                  </a:extLst>
                </a:gridCol>
                <a:gridCol w="1767840">
                  <a:extLst>
                    <a:ext uri="{9D8B030D-6E8A-4147-A177-3AD203B41FA5}">
                      <a16:colId xmlns:a16="http://schemas.microsoft.com/office/drawing/2014/main" val="20001"/>
                    </a:ext>
                  </a:extLst>
                </a:gridCol>
                <a:gridCol w="1767840">
                  <a:extLst>
                    <a:ext uri="{9D8B030D-6E8A-4147-A177-3AD203B41FA5}">
                      <a16:colId xmlns:a16="http://schemas.microsoft.com/office/drawing/2014/main" val="20002"/>
                    </a:ext>
                  </a:extLst>
                </a:gridCol>
                <a:gridCol w="1767840">
                  <a:extLst>
                    <a:ext uri="{9D8B030D-6E8A-4147-A177-3AD203B41FA5}">
                      <a16:colId xmlns:a16="http://schemas.microsoft.com/office/drawing/2014/main" val="20003"/>
                    </a:ext>
                  </a:extLst>
                </a:gridCol>
                <a:gridCol w="1767840">
                  <a:extLst>
                    <a:ext uri="{9D8B030D-6E8A-4147-A177-3AD203B41FA5}">
                      <a16:colId xmlns:a16="http://schemas.microsoft.com/office/drawing/2014/main" val="20004"/>
                    </a:ext>
                  </a:extLst>
                </a:gridCol>
              </a:tblGrid>
              <a:tr h="794830">
                <a:tc gridSpan="5">
                  <a:txBody>
                    <a:bodyPr/>
                    <a:lstStyle/>
                    <a:p>
                      <a:pPr algn="ctr"/>
                      <a:r>
                        <a:rPr kumimoji="0" lang="en-US" sz="4400" b="0" i="0" u="none" strike="noStrike" kern="0" cap="none" spc="0" normalizeH="0" baseline="0" noProof="0" dirty="0">
                          <a:ln>
                            <a:noFill/>
                          </a:ln>
                          <a:solidFill>
                            <a:srgbClr val="FFFFCC"/>
                          </a:solidFill>
                          <a:effectLst/>
                          <a:uLnTx/>
                          <a:uFillTx/>
                          <a:latin typeface="Calibri" panose="020F0502020204030204" pitchFamily="34" charset="0"/>
                          <a:ea typeface="+mj-ea"/>
                          <a:cs typeface="+mj-cs"/>
                        </a:rPr>
                        <a:t>Scripture’s Four Judgments</a:t>
                      </a:r>
                      <a:endParaRPr lang="en-US" sz="1800" dirty="0">
                        <a:solidFill>
                          <a:srgbClr val="FFFFCC"/>
                        </a:solidFill>
                        <a:latin typeface="Calibri" panose="020F0502020204030204" pitchFamily="34" charset="0"/>
                      </a:endParaRPr>
                    </a:p>
                  </a:txBody>
                  <a:tcPr marT="45717" marB="45717"/>
                </a:tc>
                <a:tc hMerge="1">
                  <a:txBody>
                    <a:bodyPr/>
                    <a:lstStyle/>
                    <a:p>
                      <a:endParaRPr lang="en-US" sz="1800" dirty="0">
                        <a:latin typeface="Calibri" panose="020F0502020204030204" pitchFamily="34" charset="0"/>
                      </a:endParaRPr>
                    </a:p>
                  </a:txBody>
                  <a:tcPr marT="45717" marB="45717"/>
                </a:tc>
                <a:tc hMerge="1">
                  <a:txBody>
                    <a:bodyPr/>
                    <a:lstStyle/>
                    <a:p>
                      <a:endParaRPr lang="en-US" sz="1800" dirty="0">
                        <a:latin typeface="Calibri" panose="020F0502020204030204" pitchFamily="34" charset="0"/>
                      </a:endParaRPr>
                    </a:p>
                  </a:txBody>
                  <a:tcPr marT="45717" marB="45717"/>
                </a:tc>
                <a:tc hMerge="1">
                  <a:txBody>
                    <a:bodyPr/>
                    <a:lstStyle/>
                    <a:p>
                      <a:endParaRPr lang="en-US" sz="1800" b="1" u="sng" dirty="0">
                        <a:solidFill>
                          <a:schemeClr val="bg1"/>
                        </a:solidFill>
                        <a:latin typeface="Calibri" panose="020F0502020204030204" pitchFamily="34" charset="0"/>
                      </a:endParaRPr>
                    </a:p>
                  </a:txBody>
                  <a:tcPr marT="45717" marB="45717"/>
                </a:tc>
                <a:tc hMerge="1">
                  <a:txBody>
                    <a:bodyPr/>
                    <a:lstStyle/>
                    <a:p>
                      <a:endParaRPr lang="en-US" sz="1800" dirty="0">
                        <a:latin typeface="Calibri" panose="020F0502020204030204" pitchFamily="34" charset="0"/>
                      </a:endParaRPr>
                    </a:p>
                  </a:txBody>
                  <a:tcPr marT="45717" marB="45717"/>
                </a:tc>
                <a:extLst>
                  <a:ext uri="{0D108BD9-81ED-4DB2-BD59-A6C34878D82A}">
                    <a16:rowId xmlns:a16="http://schemas.microsoft.com/office/drawing/2014/main" val="1141638253"/>
                  </a:ext>
                </a:extLst>
              </a:tr>
              <a:tr h="794830">
                <a:tc>
                  <a:txBody>
                    <a:bodyPr/>
                    <a:lstStyle/>
                    <a:p>
                      <a:r>
                        <a:rPr lang="en-US" sz="2000" dirty="0">
                          <a:latin typeface="Calibri" panose="020F0502020204030204" pitchFamily="34" charset="0"/>
                        </a:rPr>
                        <a:t>Name</a:t>
                      </a:r>
                    </a:p>
                  </a:txBody>
                  <a:tcPr marT="45717" marB="45717"/>
                </a:tc>
                <a:tc>
                  <a:txBody>
                    <a:bodyPr/>
                    <a:lstStyle/>
                    <a:p>
                      <a:r>
                        <a:rPr lang="en-US" sz="2000" dirty="0">
                          <a:latin typeface="Calibri" panose="020F0502020204030204" pitchFamily="34" charset="0"/>
                        </a:rPr>
                        <a:t>Sheep and</a:t>
                      </a:r>
                      <a:r>
                        <a:rPr lang="en-US" sz="2000" baseline="0" dirty="0">
                          <a:latin typeface="Calibri" panose="020F0502020204030204" pitchFamily="34" charset="0"/>
                        </a:rPr>
                        <a:t> Goat</a:t>
                      </a:r>
                      <a:endParaRPr lang="en-US" sz="2000" dirty="0">
                        <a:latin typeface="Calibri" panose="020F0502020204030204" pitchFamily="34" charset="0"/>
                      </a:endParaRPr>
                    </a:p>
                  </a:txBody>
                  <a:tcPr marT="45717" marB="45717"/>
                </a:tc>
                <a:tc>
                  <a:txBody>
                    <a:bodyPr/>
                    <a:lstStyle/>
                    <a:p>
                      <a:r>
                        <a:rPr lang="en-US" sz="2000" dirty="0">
                          <a:latin typeface="Calibri" panose="020F0502020204030204" pitchFamily="34" charset="0"/>
                        </a:rPr>
                        <a:t>Judgment of the Jews</a:t>
                      </a:r>
                    </a:p>
                  </a:txBody>
                  <a:tcPr marT="45717" marB="45717"/>
                </a:tc>
                <a:tc>
                  <a:txBody>
                    <a:bodyPr/>
                    <a:lstStyle/>
                    <a:p>
                      <a:r>
                        <a:rPr lang="en-US" sz="2000" b="1" u="sng" dirty="0">
                          <a:solidFill>
                            <a:schemeClr val="tx1"/>
                          </a:solidFill>
                          <a:latin typeface="Calibri" panose="020F0502020204030204" pitchFamily="34" charset="0"/>
                        </a:rPr>
                        <a:t>Bema</a:t>
                      </a:r>
                      <a:r>
                        <a:rPr lang="en-US" sz="2000" b="1" u="sng" baseline="0" dirty="0">
                          <a:solidFill>
                            <a:schemeClr val="tx1"/>
                          </a:solidFill>
                          <a:latin typeface="Calibri" panose="020F0502020204030204" pitchFamily="34" charset="0"/>
                        </a:rPr>
                        <a:t> Seat</a:t>
                      </a:r>
                      <a:endParaRPr lang="en-US" sz="2000" b="1" u="sng" dirty="0">
                        <a:solidFill>
                          <a:schemeClr val="tx1"/>
                        </a:solidFill>
                        <a:latin typeface="Calibri" panose="020F0502020204030204" pitchFamily="34" charset="0"/>
                      </a:endParaRPr>
                    </a:p>
                  </a:txBody>
                  <a:tcPr marT="45717" marB="45717">
                    <a:solidFill>
                      <a:srgbClr val="FFFFCC"/>
                    </a:solidFill>
                  </a:tcPr>
                </a:tc>
                <a:tc>
                  <a:txBody>
                    <a:bodyPr/>
                    <a:lstStyle/>
                    <a:p>
                      <a:r>
                        <a:rPr lang="en-US" sz="2000" dirty="0">
                          <a:latin typeface="Calibri" panose="020F0502020204030204" pitchFamily="34" charset="0"/>
                        </a:rPr>
                        <a:t>Great White Throne</a:t>
                      </a:r>
                    </a:p>
                  </a:txBody>
                  <a:tcPr marT="45717" marB="45717"/>
                </a:tc>
                <a:extLst>
                  <a:ext uri="{0D108BD9-81ED-4DB2-BD59-A6C34878D82A}">
                    <a16:rowId xmlns:a16="http://schemas.microsoft.com/office/drawing/2014/main" val="10000"/>
                  </a:ext>
                </a:extLst>
              </a:tr>
              <a:tr h="396234">
                <a:tc>
                  <a:txBody>
                    <a:bodyPr/>
                    <a:lstStyle/>
                    <a:p>
                      <a:r>
                        <a:rPr lang="en-US" sz="2000" dirty="0">
                          <a:latin typeface="Calibri" panose="020F0502020204030204" pitchFamily="34" charset="0"/>
                        </a:rPr>
                        <a:t>Scripture</a:t>
                      </a:r>
                    </a:p>
                  </a:txBody>
                  <a:tcPr marT="45717" marB="45717"/>
                </a:tc>
                <a:tc>
                  <a:txBody>
                    <a:bodyPr/>
                    <a:lstStyle/>
                    <a:p>
                      <a:r>
                        <a:rPr lang="en-US" sz="2000" dirty="0">
                          <a:latin typeface="Calibri" panose="020F0502020204030204" pitchFamily="34" charset="0"/>
                        </a:rPr>
                        <a:t>Matt 25:31-46</a:t>
                      </a:r>
                    </a:p>
                  </a:txBody>
                  <a:tcPr marT="45717" marB="45717"/>
                </a:tc>
                <a:tc>
                  <a:txBody>
                    <a:bodyPr/>
                    <a:lstStyle/>
                    <a:p>
                      <a:r>
                        <a:rPr lang="en-US" sz="2000" dirty="0">
                          <a:latin typeface="Calibri" panose="020F0502020204030204" pitchFamily="34" charset="0"/>
                        </a:rPr>
                        <a:t>Ezek 20:33-44</a:t>
                      </a:r>
                    </a:p>
                  </a:txBody>
                  <a:tcPr marT="45717" marB="45717"/>
                </a:tc>
                <a:tc>
                  <a:txBody>
                    <a:bodyPr/>
                    <a:lstStyle/>
                    <a:p>
                      <a:r>
                        <a:rPr lang="en-US" sz="2000" b="1" u="sng" dirty="0">
                          <a:solidFill>
                            <a:schemeClr val="tx1"/>
                          </a:solidFill>
                          <a:latin typeface="Calibri" panose="020F0502020204030204" pitchFamily="34" charset="0"/>
                        </a:rPr>
                        <a:t>1 Cor 3:10-15</a:t>
                      </a:r>
                    </a:p>
                  </a:txBody>
                  <a:tcPr marT="45717" marB="45717">
                    <a:solidFill>
                      <a:srgbClr val="FFFFCC"/>
                    </a:solidFill>
                  </a:tcPr>
                </a:tc>
                <a:tc>
                  <a:txBody>
                    <a:bodyPr/>
                    <a:lstStyle/>
                    <a:p>
                      <a:r>
                        <a:rPr lang="en-US" sz="2000" dirty="0">
                          <a:latin typeface="Calibri" panose="020F0502020204030204" pitchFamily="34" charset="0"/>
                        </a:rPr>
                        <a:t>Rev 20:11-15</a:t>
                      </a:r>
                    </a:p>
                  </a:txBody>
                  <a:tcPr marT="45717" marB="45717"/>
                </a:tc>
                <a:extLst>
                  <a:ext uri="{0D108BD9-81ED-4DB2-BD59-A6C34878D82A}">
                    <a16:rowId xmlns:a16="http://schemas.microsoft.com/office/drawing/2014/main" val="10001"/>
                  </a:ext>
                </a:extLst>
              </a:tr>
              <a:tr h="701034">
                <a:tc>
                  <a:txBody>
                    <a:bodyPr/>
                    <a:lstStyle/>
                    <a:p>
                      <a:r>
                        <a:rPr lang="en-US" sz="2000" dirty="0">
                          <a:latin typeface="Calibri" panose="020F0502020204030204" pitchFamily="34" charset="0"/>
                        </a:rPr>
                        <a:t>Place</a:t>
                      </a:r>
                    </a:p>
                  </a:txBody>
                  <a:tcPr marT="45717" marB="45717"/>
                </a:tc>
                <a:tc>
                  <a:txBody>
                    <a:bodyPr/>
                    <a:lstStyle/>
                    <a:p>
                      <a:r>
                        <a:rPr lang="en-US" sz="2000" dirty="0">
                          <a:latin typeface="Calibri" panose="020F0502020204030204" pitchFamily="34" charset="0"/>
                        </a:rPr>
                        <a:t>Earth, Jerusalem</a:t>
                      </a:r>
                    </a:p>
                  </a:txBody>
                  <a:tcPr marT="45717" marB="45717"/>
                </a:tc>
                <a:tc>
                  <a:txBody>
                    <a:bodyPr/>
                    <a:lstStyle/>
                    <a:p>
                      <a:r>
                        <a:rPr lang="en-US" sz="2000" dirty="0">
                          <a:latin typeface="Calibri" panose="020F0502020204030204" pitchFamily="34" charset="0"/>
                        </a:rPr>
                        <a:t>Earth, wilderness</a:t>
                      </a:r>
                    </a:p>
                  </a:txBody>
                  <a:tcPr marT="45717" marB="45717"/>
                </a:tc>
                <a:tc>
                  <a:txBody>
                    <a:bodyPr/>
                    <a:lstStyle/>
                    <a:p>
                      <a:r>
                        <a:rPr lang="en-US" sz="2000" b="1" u="sng" dirty="0">
                          <a:solidFill>
                            <a:schemeClr val="tx1"/>
                          </a:solidFill>
                          <a:latin typeface="Calibri" panose="020F0502020204030204" pitchFamily="34" charset="0"/>
                        </a:rPr>
                        <a:t>Heaven</a:t>
                      </a:r>
                    </a:p>
                  </a:txBody>
                  <a:tcPr marT="45717" marB="45717">
                    <a:solidFill>
                      <a:srgbClr val="FFFFCC"/>
                    </a:solidFill>
                  </a:tcPr>
                </a:tc>
                <a:tc>
                  <a:txBody>
                    <a:bodyPr/>
                    <a:lstStyle/>
                    <a:p>
                      <a:r>
                        <a:rPr lang="en-US" sz="2000" dirty="0">
                          <a:latin typeface="Calibri" panose="020F0502020204030204" pitchFamily="34" charset="0"/>
                        </a:rPr>
                        <a:t>Earth</a:t>
                      </a:r>
                    </a:p>
                  </a:txBody>
                  <a:tcPr marT="45717" marB="45717"/>
                </a:tc>
                <a:extLst>
                  <a:ext uri="{0D108BD9-81ED-4DB2-BD59-A6C34878D82A}">
                    <a16:rowId xmlns:a16="http://schemas.microsoft.com/office/drawing/2014/main" val="10002"/>
                  </a:ext>
                </a:extLst>
              </a:tr>
              <a:tr h="1005834">
                <a:tc>
                  <a:txBody>
                    <a:bodyPr/>
                    <a:lstStyle/>
                    <a:p>
                      <a:r>
                        <a:rPr lang="en-US" sz="2000" dirty="0">
                          <a:latin typeface="Calibri" panose="020F0502020204030204" pitchFamily="34" charset="0"/>
                        </a:rPr>
                        <a:t>Audience</a:t>
                      </a:r>
                    </a:p>
                  </a:txBody>
                  <a:tcPr marT="45717" marB="45717"/>
                </a:tc>
                <a:tc>
                  <a:txBody>
                    <a:bodyPr/>
                    <a:lstStyle/>
                    <a:p>
                      <a:r>
                        <a:rPr lang="en-US" sz="2000" dirty="0">
                          <a:latin typeface="Calibri" panose="020F0502020204030204" pitchFamily="34" charset="0"/>
                        </a:rPr>
                        <a:t>Gentile Tribulation survivors</a:t>
                      </a:r>
                    </a:p>
                  </a:txBody>
                  <a:tcPr marT="45717" marB="45717"/>
                </a:tc>
                <a:tc>
                  <a:txBody>
                    <a:bodyPr/>
                    <a:lstStyle/>
                    <a:p>
                      <a:r>
                        <a:rPr lang="en-US" sz="2000" dirty="0">
                          <a:latin typeface="Calibri" panose="020F0502020204030204" pitchFamily="34" charset="0"/>
                        </a:rPr>
                        <a:t>Jewish Tribulation survivors</a:t>
                      </a:r>
                    </a:p>
                  </a:txBody>
                  <a:tcPr marT="45717" marB="45717"/>
                </a:tc>
                <a:tc>
                  <a:txBody>
                    <a:bodyPr/>
                    <a:lstStyle/>
                    <a:p>
                      <a:r>
                        <a:rPr lang="en-US" sz="2000" b="1" u="sng" dirty="0">
                          <a:solidFill>
                            <a:schemeClr val="tx1"/>
                          </a:solidFill>
                          <a:latin typeface="Calibri" panose="020F0502020204030204" pitchFamily="34" charset="0"/>
                        </a:rPr>
                        <a:t>Church</a:t>
                      </a:r>
                      <a:r>
                        <a:rPr lang="en-US" sz="2000" b="1" u="sng" baseline="0" dirty="0">
                          <a:solidFill>
                            <a:schemeClr val="tx1"/>
                          </a:solidFill>
                          <a:latin typeface="Calibri" panose="020F0502020204030204" pitchFamily="34" charset="0"/>
                        </a:rPr>
                        <a:t> Age believers</a:t>
                      </a:r>
                      <a:endParaRPr lang="en-US" sz="2000" b="1" u="sng" dirty="0">
                        <a:solidFill>
                          <a:schemeClr val="tx1"/>
                        </a:solidFill>
                        <a:latin typeface="Calibri" panose="020F0502020204030204" pitchFamily="34" charset="0"/>
                      </a:endParaRPr>
                    </a:p>
                  </a:txBody>
                  <a:tcPr marT="45717" marB="45717">
                    <a:solidFill>
                      <a:srgbClr val="FFFFCC"/>
                    </a:solidFill>
                  </a:tcPr>
                </a:tc>
                <a:tc>
                  <a:txBody>
                    <a:bodyPr/>
                    <a:lstStyle/>
                    <a:p>
                      <a:r>
                        <a:rPr lang="en-US" sz="2000" dirty="0">
                          <a:latin typeface="Calibri" panose="020F0502020204030204" pitchFamily="34" charset="0"/>
                        </a:rPr>
                        <a:t>All unsaved</a:t>
                      </a:r>
                    </a:p>
                  </a:txBody>
                  <a:tcPr marT="45717" marB="45717"/>
                </a:tc>
                <a:extLst>
                  <a:ext uri="{0D108BD9-81ED-4DB2-BD59-A6C34878D82A}">
                    <a16:rowId xmlns:a16="http://schemas.microsoft.com/office/drawing/2014/main" val="10003"/>
                  </a:ext>
                </a:extLst>
              </a:tr>
              <a:tr h="701034">
                <a:tc>
                  <a:txBody>
                    <a:bodyPr/>
                    <a:lstStyle/>
                    <a:p>
                      <a:r>
                        <a:rPr lang="en-US" sz="2000" dirty="0">
                          <a:latin typeface="Calibri" panose="020F0502020204030204" pitchFamily="34" charset="0"/>
                        </a:rPr>
                        <a:t>When</a:t>
                      </a:r>
                    </a:p>
                  </a:txBody>
                  <a:tcPr marT="45717" marB="45717"/>
                </a:tc>
                <a:tc>
                  <a:txBody>
                    <a:bodyPr/>
                    <a:lstStyle/>
                    <a:p>
                      <a:r>
                        <a:rPr lang="en-US" sz="2000" dirty="0">
                          <a:latin typeface="Calibri" panose="020F0502020204030204" pitchFamily="34" charset="0"/>
                        </a:rPr>
                        <a:t>After Tribulation</a:t>
                      </a:r>
                    </a:p>
                  </a:txBody>
                  <a:tcPr marT="45717" marB="45717"/>
                </a:tc>
                <a:tc>
                  <a:txBody>
                    <a:bodyPr/>
                    <a:lstStyle/>
                    <a:p>
                      <a:r>
                        <a:rPr lang="en-US" sz="2000" dirty="0">
                          <a:latin typeface="Calibri" panose="020F0502020204030204" pitchFamily="34" charset="0"/>
                        </a:rPr>
                        <a:t>After Tribulation</a:t>
                      </a:r>
                    </a:p>
                  </a:txBody>
                  <a:tcPr marT="45717" marB="45717"/>
                </a:tc>
                <a:tc>
                  <a:txBody>
                    <a:bodyPr/>
                    <a:lstStyle/>
                    <a:p>
                      <a:r>
                        <a:rPr lang="en-US" sz="2000" b="1" u="sng" dirty="0">
                          <a:solidFill>
                            <a:schemeClr val="tx1"/>
                          </a:solidFill>
                          <a:latin typeface="Calibri" panose="020F0502020204030204" pitchFamily="34" charset="0"/>
                        </a:rPr>
                        <a:t>After rapture</a:t>
                      </a:r>
                    </a:p>
                  </a:txBody>
                  <a:tcPr marT="45717" marB="45717">
                    <a:solidFill>
                      <a:srgbClr val="FFFFCC"/>
                    </a:solidFill>
                  </a:tcPr>
                </a:tc>
                <a:tc>
                  <a:txBody>
                    <a:bodyPr/>
                    <a:lstStyle/>
                    <a:p>
                      <a:r>
                        <a:rPr lang="en-US" sz="2000" dirty="0">
                          <a:latin typeface="Calibri" panose="020F0502020204030204" pitchFamily="34" charset="0"/>
                        </a:rPr>
                        <a:t>After Millennium</a:t>
                      </a:r>
                    </a:p>
                  </a:txBody>
                  <a:tcPr marT="45717" marB="45717"/>
                </a:tc>
                <a:extLst>
                  <a:ext uri="{0D108BD9-81ED-4DB2-BD59-A6C34878D82A}">
                    <a16:rowId xmlns:a16="http://schemas.microsoft.com/office/drawing/2014/main" val="10004"/>
                  </a:ext>
                </a:extLst>
              </a:tr>
              <a:tr h="1005834">
                <a:tc>
                  <a:txBody>
                    <a:bodyPr/>
                    <a:lstStyle/>
                    <a:p>
                      <a:r>
                        <a:rPr lang="en-US" sz="2000" dirty="0">
                          <a:latin typeface="Calibri" panose="020F0502020204030204" pitchFamily="34" charset="0"/>
                        </a:rPr>
                        <a:t>Purpose</a:t>
                      </a:r>
                    </a:p>
                  </a:txBody>
                  <a:tcPr marT="45717" marB="45717"/>
                </a:tc>
                <a:tc>
                  <a:txBody>
                    <a:bodyPr/>
                    <a:lstStyle/>
                    <a:p>
                      <a:r>
                        <a:rPr lang="en-US" sz="2000" dirty="0">
                          <a:latin typeface="Calibri" panose="020F0502020204030204" pitchFamily="34" charset="0"/>
                        </a:rPr>
                        <a:t>Saved Gentiles enter kingdom</a:t>
                      </a:r>
                    </a:p>
                  </a:txBody>
                  <a:tcPr marT="45717" marB="45717"/>
                </a:tc>
                <a:tc>
                  <a:txBody>
                    <a:bodyPr/>
                    <a:lstStyle/>
                    <a:p>
                      <a:r>
                        <a:rPr lang="en-US" sz="2000" dirty="0">
                          <a:latin typeface="Calibri" panose="020F0502020204030204" pitchFamily="34" charset="0"/>
                        </a:rPr>
                        <a:t>Saved Jews enter kingdom</a:t>
                      </a:r>
                    </a:p>
                  </a:txBody>
                  <a:tcPr marT="45717" marB="45717"/>
                </a:tc>
                <a:tc>
                  <a:txBody>
                    <a:bodyPr/>
                    <a:lstStyle/>
                    <a:p>
                      <a:r>
                        <a:rPr lang="en-US" sz="2000" b="1" u="sng" dirty="0">
                          <a:solidFill>
                            <a:schemeClr val="tx1"/>
                          </a:solidFill>
                          <a:latin typeface="Calibri" panose="020F0502020204030204" pitchFamily="34" charset="0"/>
                        </a:rPr>
                        <a:t>Reward believers</a:t>
                      </a:r>
                    </a:p>
                  </a:txBody>
                  <a:tcPr marT="45717" marB="45717">
                    <a:solidFill>
                      <a:srgbClr val="FFFFCC"/>
                    </a:solidFill>
                  </a:tcPr>
                </a:tc>
                <a:tc>
                  <a:txBody>
                    <a:bodyPr/>
                    <a:lstStyle/>
                    <a:p>
                      <a:r>
                        <a:rPr lang="en-US" sz="2000" dirty="0">
                          <a:latin typeface="Calibri" panose="020F0502020204030204" pitchFamily="34" charset="0"/>
                        </a:rPr>
                        <a:t>Degree of punishment in hell</a:t>
                      </a:r>
                    </a:p>
                  </a:txBody>
                  <a:tcPr marT="45717" marB="45717"/>
                </a:tc>
                <a:extLst>
                  <a:ext uri="{0D108BD9-81ED-4DB2-BD59-A6C34878D82A}">
                    <a16:rowId xmlns:a16="http://schemas.microsoft.com/office/drawing/2014/main" val="10005"/>
                  </a:ext>
                </a:extLst>
              </a:tr>
              <a:tr h="1005834">
                <a:tc>
                  <a:txBody>
                    <a:bodyPr/>
                    <a:lstStyle/>
                    <a:p>
                      <a:r>
                        <a:rPr lang="en-US" sz="2000" dirty="0">
                          <a:latin typeface="Calibri" panose="020F0502020204030204" pitchFamily="34" charset="0"/>
                        </a:rPr>
                        <a:t>Evaluation</a:t>
                      </a:r>
                    </a:p>
                  </a:txBody>
                  <a:tcPr marT="45717" marB="45717"/>
                </a:tc>
                <a:tc>
                  <a:txBody>
                    <a:bodyPr/>
                    <a:lstStyle/>
                    <a:p>
                      <a:r>
                        <a:rPr lang="en-US" sz="2000" dirty="0">
                          <a:latin typeface="Calibri" panose="020F0502020204030204" pitchFamily="34" charset="0"/>
                        </a:rPr>
                        <a:t>Treatment of Christ’s brethren</a:t>
                      </a:r>
                    </a:p>
                  </a:txBody>
                  <a:tcPr marT="45717" marB="45717"/>
                </a:tc>
                <a:tc>
                  <a:txBody>
                    <a:bodyPr/>
                    <a:lstStyle/>
                    <a:p>
                      <a:r>
                        <a:rPr lang="en-US" sz="2000" dirty="0">
                          <a:latin typeface="Calibri" panose="020F0502020204030204" pitchFamily="34" charset="0"/>
                        </a:rPr>
                        <a:t>Passing under shepherd’s rod</a:t>
                      </a:r>
                    </a:p>
                  </a:txBody>
                  <a:tcPr marT="45717" marB="45717"/>
                </a:tc>
                <a:tc>
                  <a:txBody>
                    <a:bodyPr/>
                    <a:lstStyle/>
                    <a:p>
                      <a:r>
                        <a:rPr lang="en-US" sz="2000" b="1" u="sng" dirty="0">
                          <a:solidFill>
                            <a:schemeClr val="tx1"/>
                          </a:solidFill>
                          <a:latin typeface="Calibri" panose="020F0502020204030204" pitchFamily="34" charset="0"/>
                        </a:rPr>
                        <a:t>Works taken through fire</a:t>
                      </a:r>
                    </a:p>
                  </a:txBody>
                  <a:tcPr marT="45717" marB="45717">
                    <a:solidFill>
                      <a:srgbClr val="FFFFCC"/>
                    </a:solidFill>
                  </a:tcPr>
                </a:tc>
                <a:tc>
                  <a:txBody>
                    <a:bodyPr/>
                    <a:lstStyle/>
                    <a:p>
                      <a:r>
                        <a:rPr lang="en-US" sz="2000" dirty="0">
                          <a:latin typeface="Calibri" panose="020F0502020204030204" pitchFamily="34" charset="0"/>
                        </a:rPr>
                        <a:t>Not in the book; judged by books</a:t>
                      </a:r>
                    </a:p>
                  </a:txBody>
                  <a:tcPr marT="45717" marB="45717"/>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09938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41" name="Group 33"/>
          <p:cNvGraphicFramePr>
            <a:graphicFrameLocks noGrp="1"/>
          </p:cNvGraphicFramePr>
          <p:nvPr>
            <p:extLst/>
          </p:nvPr>
        </p:nvGraphicFramePr>
        <p:xfrm>
          <a:off x="156721" y="216497"/>
          <a:ext cx="8830559" cy="6425006"/>
        </p:xfrm>
        <a:graphic>
          <a:graphicData uri="http://schemas.openxmlformats.org/drawingml/2006/table">
            <a:tbl>
              <a:tblPr>
                <a:tableStyleId>{D113A9D2-9D6B-4929-AA2D-F23B5EE8CBE7}</a:tableStyleId>
              </a:tblPr>
              <a:tblGrid>
                <a:gridCol w="2805368">
                  <a:extLst>
                    <a:ext uri="{9D8B030D-6E8A-4147-A177-3AD203B41FA5}">
                      <a16:colId xmlns:a16="http://schemas.microsoft.com/office/drawing/2014/main" val="20000"/>
                    </a:ext>
                  </a:extLst>
                </a:gridCol>
                <a:gridCol w="2395703">
                  <a:extLst>
                    <a:ext uri="{9D8B030D-6E8A-4147-A177-3AD203B41FA5}">
                      <a16:colId xmlns:a16="http://schemas.microsoft.com/office/drawing/2014/main" val="20001"/>
                    </a:ext>
                  </a:extLst>
                </a:gridCol>
                <a:gridCol w="3629488">
                  <a:extLst>
                    <a:ext uri="{9D8B030D-6E8A-4147-A177-3AD203B41FA5}">
                      <a16:colId xmlns:a16="http://schemas.microsoft.com/office/drawing/2014/main" val="20002"/>
                    </a:ext>
                  </a:extLst>
                </a:gridCol>
              </a:tblGrid>
              <a:tr h="1188712">
                <a:tc gridSpan="3">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altLang="en-US" sz="4400" b="1" kern="12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mj-cs"/>
                        </a:rPr>
                        <a:t>Scripture’s Five Crowns </a:t>
                      </a:r>
                      <a:br>
                        <a:rPr lang="en-US" altLang="en-US" sz="3600" b="1" dirty="0">
                          <a:solidFill>
                            <a:srgbClr val="FFFF99"/>
                          </a:solidFill>
                          <a:effectLst/>
                          <a:latin typeface="Calibri" panose="020F0502020204030204" pitchFamily="34" charset="0"/>
                        </a:rPr>
                      </a:br>
                      <a:r>
                        <a:rPr lang="en-US" altLang="en-US" sz="2800" b="1" dirty="0">
                          <a:solidFill>
                            <a:srgbClr val="66FFFF"/>
                          </a:solidFill>
                          <a:effectLst/>
                          <a:latin typeface="Calibri" panose="020F0502020204030204" pitchFamily="34" charset="0"/>
                        </a:rPr>
                        <a:t>(Rev 4:10: 3:11; 2 John 8)</a:t>
                      </a:r>
                      <a:endParaRPr kumimoji="0" lang="en-US" sz="3600" b="1" i="0" u="sng" strike="noStrike" cap="none" normalizeH="0" baseline="0" dirty="0">
                        <a:ln>
                          <a:noFill/>
                        </a:ln>
                        <a:solidFill>
                          <a:srgbClr val="66FFFF"/>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400" b="1" i="0" u="sng"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400" b="1" i="0" u="sng"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extLst>
                  <a:ext uri="{0D108BD9-81ED-4DB2-BD59-A6C34878D82A}">
                    <a16:rowId xmlns:a16="http://schemas.microsoft.com/office/drawing/2014/main" val="4048066298"/>
                  </a:ext>
                </a:extLst>
              </a:tr>
              <a:tr h="68573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sz="3600" b="1" u="sng" kern="1200" dirty="0">
                          <a:solidFill>
                            <a:srgbClr val="FFFFCC"/>
                          </a:solidFill>
                          <a:effectLst>
                            <a:outerShdw blurRad="38100" dist="38100" dir="2700000" algn="tl">
                              <a:srgbClr val="000000">
                                <a:alpha val="43137"/>
                              </a:srgbClr>
                            </a:outerShdw>
                          </a:effectLst>
                          <a:latin typeface="Calibri" panose="020F0502020204030204" pitchFamily="34" charset="0"/>
                          <a:ea typeface="+mj-ea"/>
                          <a:cs typeface="+mj-cs"/>
                        </a:rPr>
                        <a:t>Scripture</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sz="3600" b="1" u="sng" kern="1200" dirty="0">
                          <a:solidFill>
                            <a:srgbClr val="FFFFCC"/>
                          </a:solidFill>
                          <a:effectLst>
                            <a:outerShdw blurRad="38100" dist="38100" dir="2700000" algn="tl">
                              <a:srgbClr val="000000">
                                <a:alpha val="43137"/>
                              </a:srgbClr>
                            </a:outerShdw>
                          </a:effectLst>
                          <a:latin typeface="Calibri" panose="020F0502020204030204" pitchFamily="34" charset="0"/>
                          <a:ea typeface="+mj-ea"/>
                          <a:cs typeface="+mj-cs"/>
                        </a:rPr>
                        <a:t>Crown</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sz="3600" b="1" u="sng" kern="1200" dirty="0">
                          <a:solidFill>
                            <a:srgbClr val="FFFFCC"/>
                          </a:solidFill>
                          <a:effectLst>
                            <a:outerShdw blurRad="38100" dist="38100" dir="2700000" algn="tl">
                              <a:srgbClr val="000000">
                                <a:alpha val="43137"/>
                              </a:srgbClr>
                            </a:outerShdw>
                          </a:effectLst>
                          <a:latin typeface="Calibri" panose="020F0502020204030204" pitchFamily="34" charset="0"/>
                          <a:ea typeface="+mj-ea"/>
                          <a:cs typeface="+mj-cs"/>
                        </a:rPr>
                        <a:t>Purpose</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4487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1 Cor. 9:24-27</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Incorruptible</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Gaining mastery over the flesh</a:t>
                      </a:r>
                      <a:endParaRPr kumimoji="0" lang="en-US" sz="2800" b="0"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8573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1 Thess. 2:19-20</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Rejoicing</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Soul winning</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3021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Jas. 1:12;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Rev. 2:10</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Life</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Enduring trials</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4487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1 Pet. 5:2-4</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Glory</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Shepherding God’s people</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94487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2 Tim. 4:8</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rPr>
                        <a:t>Righteousness</a:t>
                      </a:r>
                      <a:endParaRPr kumimoji="0" lang="en-US" sz="2800" b="1" u="none" strike="noStrike" kern="1200" cap="none" normalizeH="0" baseline="0" dirty="0">
                        <a:ln>
                          <a:noFill/>
                        </a:ln>
                        <a:solidFill>
                          <a:schemeClr val="bg2"/>
                        </a:solidFill>
                        <a:effectLst/>
                        <a:latin typeface="Calibri" panose="020F0502020204030204" pitchFamily="34" charset="0"/>
                        <a:ea typeface="+mn-ea"/>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Longing for His appearing</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45760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Rewards (2 Timothy 2:12)</a:t>
            </a:r>
          </a:p>
        </p:txBody>
      </p:sp>
      <p:sp>
        <p:nvSpPr>
          <p:cNvPr id="3" name="Content Placeholder 2"/>
          <p:cNvSpPr>
            <a:spLocks noGrp="1"/>
          </p:cNvSpPr>
          <p:nvPr>
            <p:ph idx="1"/>
          </p:nvPr>
        </p:nvSpPr>
        <p:spPr>
          <a:xfrm>
            <a:off x="78510" y="962890"/>
            <a:ext cx="8986981" cy="5343642"/>
          </a:xfrm>
        </p:spPr>
        <p:txBody>
          <a:bodyPr/>
          <a:lstStyle/>
          <a:p>
            <a:pPr>
              <a:spcBef>
                <a:spcPts val="0"/>
              </a:spcBef>
              <a:spcAft>
                <a:spcPts val="600"/>
              </a:spcAft>
              <a:buClr>
                <a:srgbClr val="66FFFF"/>
              </a:buClr>
            </a:pPr>
            <a:r>
              <a:rPr lang="en-US" sz="2600" dirty="0">
                <a:solidFill>
                  <a:schemeClr val="bg1"/>
                </a:solidFill>
              </a:rPr>
              <a:t>Loss of reward – 1 Cor. 3:15; 1 John 2:28; 2 John 8; Rev. 3:11)</a:t>
            </a:r>
          </a:p>
          <a:p>
            <a:pPr>
              <a:spcBef>
                <a:spcPts val="0"/>
              </a:spcBef>
              <a:spcAft>
                <a:spcPts val="600"/>
              </a:spcAft>
              <a:buClr>
                <a:srgbClr val="66FFFF"/>
              </a:buClr>
            </a:pPr>
            <a:r>
              <a:rPr lang="en-US" sz="2600" dirty="0">
                <a:solidFill>
                  <a:schemeClr val="bg1"/>
                </a:solidFill>
              </a:rPr>
              <a:t>Loss of authority – Luke 19:17, 19</a:t>
            </a:r>
          </a:p>
          <a:p>
            <a:pPr>
              <a:spcBef>
                <a:spcPts val="0"/>
              </a:spcBef>
              <a:spcAft>
                <a:spcPts val="600"/>
              </a:spcAft>
              <a:buClr>
                <a:srgbClr val="66FFFF"/>
              </a:buClr>
            </a:pPr>
            <a:r>
              <a:rPr lang="en-US" sz="2600" dirty="0">
                <a:solidFill>
                  <a:schemeClr val="bg1"/>
                </a:solidFill>
              </a:rPr>
              <a:t>Context of Second Timothy – 2 Tim. 1:7-8</a:t>
            </a:r>
          </a:p>
          <a:p>
            <a:pPr>
              <a:spcBef>
                <a:spcPts val="0"/>
              </a:spcBef>
              <a:spcAft>
                <a:spcPts val="600"/>
              </a:spcAft>
              <a:buClr>
                <a:srgbClr val="66FFFF"/>
              </a:buClr>
            </a:pPr>
            <a:r>
              <a:rPr lang="en-US" sz="2600" i="1" dirty="0" err="1">
                <a:solidFill>
                  <a:schemeClr val="bg1"/>
                </a:solidFill>
              </a:rPr>
              <a:t>areneomai</a:t>
            </a:r>
            <a:r>
              <a:rPr lang="en-US" sz="2600" dirty="0">
                <a:solidFill>
                  <a:schemeClr val="bg1"/>
                </a:solidFill>
              </a:rPr>
              <a:t> = “deny”</a:t>
            </a:r>
          </a:p>
          <a:p>
            <a:pPr marL="914400" lvl="1" indent="-457200">
              <a:spcBef>
                <a:spcPts val="0"/>
              </a:spcBef>
              <a:spcAft>
                <a:spcPts val="600"/>
              </a:spcAft>
              <a:buClr>
                <a:srgbClr val="FF99FF"/>
              </a:buClr>
              <a:buFont typeface="Calibri" panose="020F0502020204030204" pitchFamily="34" charset="0"/>
              <a:buChar char="―"/>
            </a:pPr>
            <a:r>
              <a:rPr lang="en-US" sz="2600" dirty="0">
                <a:solidFill>
                  <a:schemeClr val="bg1"/>
                </a:solidFill>
              </a:rPr>
              <a:t>Not “disown” (NIV)</a:t>
            </a:r>
          </a:p>
          <a:p>
            <a:pPr marL="914400" lvl="1" indent="-457200">
              <a:spcBef>
                <a:spcPts val="0"/>
              </a:spcBef>
              <a:spcAft>
                <a:spcPts val="600"/>
              </a:spcAft>
              <a:buClr>
                <a:srgbClr val="FF99FF"/>
              </a:buClr>
              <a:buFont typeface="Calibri" panose="020F0502020204030204" pitchFamily="34" charset="0"/>
              <a:buChar char="―"/>
            </a:pPr>
            <a:r>
              <a:rPr lang="en-US" sz="2600" dirty="0">
                <a:solidFill>
                  <a:schemeClr val="bg1"/>
                </a:solidFill>
              </a:rPr>
              <a:t>Used of Peter’s denial of Christ (Matt. 26:70, 72; Mark 14:68, 70; Luke 22:57; John 13:38; 18:25, 27)</a:t>
            </a:r>
          </a:p>
          <a:p>
            <a:pPr marL="914400" lvl="1" indent="-457200">
              <a:spcBef>
                <a:spcPts val="0"/>
              </a:spcBef>
              <a:spcAft>
                <a:spcPts val="600"/>
              </a:spcAft>
              <a:buClr>
                <a:srgbClr val="FF99FF"/>
              </a:buClr>
              <a:buFont typeface="Calibri" panose="020F0502020204030204" pitchFamily="34" charset="0"/>
              <a:buChar char="―"/>
            </a:pPr>
            <a:r>
              <a:rPr lang="en-US" sz="2600" dirty="0">
                <a:solidFill>
                  <a:schemeClr val="bg1"/>
                </a:solidFill>
              </a:rPr>
              <a:t>Not salvation but needed restoration</a:t>
            </a:r>
          </a:p>
          <a:p>
            <a:pPr>
              <a:spcBef>
                <a:spcPts val="0"/>
              </a:spcBef>
              <a:spcAft>
                <a:spcPts val="600"/>
              </a:spcAft>
              <a:buClr>
                <a:srgbClr val="66FFFF"/>
              </a:buClr>
            </a:pPr>
            <a:r>
              <a:rPr lang="en-US" sz="2600" dirty="0">
                <a:solidFill>
                  <a:schemeClr val="bg1"/>
                </a:solidFill>
              </a:rPr>
              <a:t>Rewards mentioned in elsewhere in 2 Tim. (1:18; 2:4-6; 4:1, 7-8, 14)</a:t>
            </a:r>
          </a:p>
          <a:p>
            <a:pPr>
              <a:spcBef>
                <a:spcPts val="0"/>
              </a:spcBef>
              <a:spcAft>
                <a:spcPts val="600"/>
              </a:spcAft>
              <a:buClr>
                <a:srgbClr val="66FFFF"/>
              </a:buClr>
            </a:pPr>
            <a:r>
              <a:rPr lang="en-US" sz="2600" dirty="0">
                <a:solidFill>
                  <a:schemeClr val="bg1"/>
                </a:solidFill>
              </a:rPr>
              <a:t>Perseverance (UNLIKE Eternal Security) is not guaranteed – DR, </a:t>
            </a:r>
            <a:r>
              <a:rPr lang="en-US" sz="2600" i="1" dirty="0">
                <a:solidFill>
                  <a:schemeClr val="bg1"/>
                </a:solidFill>
              </a:rPr>
              <a:t>SNPF</a:t>
            </a:r>
            <a:r>
              <a:rPr lang="en-US" sz="2600" dirty="0">
                <a:solidFill>
                  <a:schemeClr val="bg1"/>
                </a:solidFill>
              </a:rPr>
              <a:t>, </a:t>
            </a:r>
            <a:r>
              <a:rPr lang="en-US" sz="2600" dirty="0" err="1">
                <a:solidFill>
                  <a:schemeClr val="bg1"/>
                </a:solidFill>
              </a:rPr>
              <a:t>ch.</a:t>
            </a:r>
            <a:r>
              <a:rPr lang="en-US" sz="2600" dirty="0">
                <a:solidFill>
                  <a:schemeClr val="bg1"/>
                </a:solidFill>
              </a:rPr>
              <a:t> 13</a:t>
            </a:r>
          </a:p>
        </p:txBody>
      </p:sp>
    </p:spTree>
    <p:extLst>
      <p:ext uri="{BB962C8B-B14F-4D97-AF65-F5344CB8AC3E}">
        <p14:creationId xmlns:p14="http://schemas.microsoft.com/office/powerpoint/2010/main" val="109879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3" name="Rectangle 3"/>
          <p:cNvSpPr txBox="1">
            <a:spLocks/>
          </p:cNvSpPr>
          <p:nvPr/>
        </p:nvSpPr>
        <p:spPr bwMode="auto">
          <a:xfrm>
            <a:off x="176213" y="182367"/>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indent="0" algn="ctr">
              <a:spcBef>
                <a:spcPct val="0"/>
              </a:spcBef>
              <a:spcAft>
                <a:spcPts val="1200"/>
              </a:spcAft>
              <a:buClrTx/>
              <a:buSzTx/>
              <a:buNone/>
            </a:pPr>
            <a:r>
              <a:rPr lang="en-US" altLang="en-US" sz="3600" b="1" dirty="0">
                <a:solidFill>
                  <a:srgbClr val="00FFFF"/>
                </a:solidFill>
                <a:effectLst>
                  <a:outerShdw blurRad="38100" dist="38100" dir="2700000" algn="tl">
                    <a:srgbClr val="000000">
                      <a:alpha val="43137"/>
                    </a:srgbClr>
                  </a:outerShdw>
                </a:effectLst>
              </a:rPr>
              <a:t>2 Timothy 2:11-13 (NASB)</a:t>
            </a:r>
          </a:p>
          <a:p>
            <a:pPr marL="0" indent="0" algn="just">
              <a:spcBef>
                <a:spcPct val="0"/>
              </a:spcBef>
              <a:buClrTx/>
              <a:buSzTx/>
              <a:buNone/>
            </a:pPr>
            <a:r>
              <a:rPr lang="en-US" altLang="en-US" sz="3600" dirty="0">
                <a:solidFill>
                  <a:schemeClr val="bg1"/>
                </a:solidFill>
                <a:effectLst/>
                <a:cs typeface="Arial" panose="020B0604020202020204" pitchFamily="34" charset="0"/>
              </a:rPr>
              <a:t>“</a:t>
            </a:r>
            <a:r>
              <a:rPr lang="en-US" sz="3600" dirty="0">
                <a:solidFill>
                  <a:schemeClr val="bg1"/>
                </a:solidFill>
                <a:effectLst/>
              </a:rPr>
              <a:t>It is a trustworthy statement: For if we died with Him, we will also live with Him; </a:t>
            </a:r>
            <a:r>
              <a:rPr lang="en-US" sz="3600" baseline="30000" dirty="0">
                <a:solidFill>
                  <a:schemeClr val="bg1"/>
                </a:solidFill>
                <a:effectLst/>
              </a:rPr>
              <a:t>12 </a:t>
            </a:r>
            <a:r>
              <a:rPr lang="en-US" sz="3600" dirty="0">
                <a:solidFill>
                  <a:schemeClr val="bg1"/>
                </a:solidFill>
                <a:effectLst/>
              </a:rPr>
              <a:t>If we endure, we will also reign with Him; If we </a:t>
            </a:r>
            <a:r>
              <a:rPr lang="en-US" sz="3600" b="1" u="sng" dirty="0">
                <a:solidFill>
                  <a:srgbClr val="FFFFCC"/>
                </a:solidFill>
                <a:effectLst>
                  <a:outerShdw blurRad="38100" dist="38100" dir="2700000" algn="tl">
                    <a:srgbClr val="000000">
                      <a:alpha val="43137"/>
                    </a:srgbClr>
                  </a:outerShdw>
                </a:effectLst>
              </a:rPr>
              <a:t>deny</a:t>
            </a:r>
            <a:r>
              <a:rPr lang="en-US" sz="3600" dirty="0">
                <a:solidFill>
                  <a:schemeClr val="bg1"/>
                </a:solidFill>
                <a:effectLst/>
              </a:rPr>
              <a:t> Him, He also will </a:t>
            </a:r>
            <a:r>
              <a:rPr lang="en-US" sz="3600" b="1" u="sng" dirty="0">
                <a:solidFill>
                  <a:srgbClr val="FFFFCC"/>
                </a:solidFill>
                <a:effectLst>
                  <a:outerShdw blurRad="38100" dist="38100" dir="2700000" algn="tl">
                    <a:srgbClr val="000000">
                      <a:alpha val="43137"/>
                    </a:srgbClr>
                  </a:outerShdw>
                </a:effectLst>
              </a:rPr>
              <a:t>deny</a:t>
            </a:r>
            <a:r>
              <a:rPr lang="en-US" sz="3600" dirty="0">
                <a:solidFill>
                  <a:schemeClr val="bg1"/>
                </a:solidFill>
                <a:effectLst/>
              </a:rPr>
              <a:t> us; </a:t>
            </a:r>
            <a:r>
              <a:rPr lang="en-US" sz="3600" baseline="30000" dirty="0">
                <a:solidFill>
                  <a:schemeClr val="bg1"/>
                </a:solidFill>
                <a:effectLst/>
              </a:rPr>
              <a:t>13 </a:t>
            </a:r>
            <a:r>
              <a:rPr lang="en-US" sz="3600" dirty="0">
                <a:solidFill>
                  <a:schemeClr val="bg1"/>
                </a:solidFill>
                <a:effectLst>
                  <a:outerShdw blurRad="38100" dist="38100" dir="2700000" algn="tl">
                    <a:srgbClr val="000000">
                      <a:alpha val="43137"/>
                    </a:srgbClr>
                  </a:outerShdw>
                </a:effectLst>
              </a:rPr>
              <a:t>If we are faithless</a:t>
            </a:r>
            <a:r>
              <a:rPr lang="en-US" sz="3600" dirty="0">
                <a:solidFill>
                  <a:schemeClr val="bg1"/>
                </a:solidFill>
                <a:effectLst/>
              </a:rPr>
              <a:t>, He remains faithful, for He cannot deny Himself.</a:t>
            </a:r>
            <a:r>
              <a:rPr lang="en-US" altLang="en-US" sz="3600" dirty="0">
                <a:solidFill>
                  <a:schemeClr val="bg1"/>
                </a:solidFill>
                <a:effectLst/>
                <a:cs typeface="Arial" panose="020B0604020202020204" pitchFamily="34" charset="0"/>
              </a:rPr>
              <a:t>”</a:t>
            </a:r>
          </a:p>
        </p:txBody>
      </p:sp>
    </p:spTree>
    <p:extLst>
      <p:ext uri="{BB962C8B-B14F-4D97-AF65-F5344CB8AC3E}">
        <p14:creationId xmlns:p14="http://schemas.microsoft.com/office/powerpoint/2010/main" val="1126060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3" name="Rectangle 3"/>
          <p:cNvSpPr txBox="1">
            <a:spLocks/>
          </p:cNvSpPr>
          <p:nvPr/>
        </p:nvSpPr>
        <p:spPr bwMode="auto">
          <a:xfrm>
            <a:off x="176213" y="182367"/>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indent="0" algn="ctr">
              <a:spcBef>
                <a:spcPct val="0"/>
              </a:spcBef>
              <a:spcAft>
                <a:spcPts val="1200"/>
              </a:spcAft>
              <a:buClrTx/>
              <a:buSzTx/>
              <a:buNone/>
            </a:pPr>
            <a:r>
              <a:rPr lang="en-US" altLang="en-US" sz="3600" b="1" dirty="0">
                <a:solidFill>
                  <a:srgbClr val="00FFFF"/>
                </a:solidFill>
                <a:effectLst>
                  <a:outerShdw blurRad="38100" dist="38100" dir="2700000" algn="tl">
                    <a:srgbClr val="000000">
                      <a:alpha val="43137"/>
                    </a:srgbClr>
                  </a:outerShdw>
                </a:effectLst>
              </a:rPr>
              <a:t>2 Timothy 2:11-13 (NIV)</a:t>
            </a:r>
          </a:p>
          <a:p>
            <a:pPr marL="0" indent="0" algn="just">
              <a:spcBef>
                <a:spcPct val="0"/>
              </a:spcBef>
              <a:buClrTx/>
              <a:buSzTx/>
              <a:buNone/>
            </a:pPr>
            <a:r>
              <a:rPr lang="en-US" altLang="en-US" sz="3600" dirty="0">
                <a:solidFill>
                  <a:schemeClr val="bg1"/>
                </a:solidFill>
                <a:effectLst/>
                <a:cs typeface="Arial" panose="020B0604020202020204" pitchFamily="34" charset="0"/>
              </a:rPr>
              <a:t>“</a:t>
            </a:r>
            <a:r>
              <a:rPr lang="en-US" sz="3600" dirty="0">
                <a:solidFill>
                  <a:schemeClr val="bg1"/>
                </a:solidFill>
                <a:effectLst/>
              </a:rPr>
              <a:t>Here is a trustworthy saying: If we died with him, we will also live with him;</a:t>
            </a:r>
            <a:r>
              <a:rPr lang="en-US" sz="3600" baseline="30000" dirty="0">
                <a:solidFill>
                  <a:schemeClr val="bg1"/>
                </a:solidFill>
                <a:effectLst/>
              </a:rPr>
              <a:t>12 </a:t>
            </a:r>
            <a:r>
              <a:rPr lang="en-US" sz="3600" dirty="0">
                <a:solidFill>
                  <a:schemeClr val="bg1"/>
                </a:solidFill>
                <a:effectLst/>
              </a:rPr>
              <a:t>if we endure, we will also reign with him. If we </a:t>
            </a:r>
            <a:r>
              <a:rPr lang="en-US" sz="3600" b="1" u="sng" dirty="0">
                <a:solidFill>
                  <a:srgbClr val="FFFFCC"/>
                </a:solidFill>
                <a:effectLst>
                  <a:outerShdw blurRad="38100" dist="38100" dir="2700000" algn="tl">
                    <a:srgbClr val="000000">
                      <a:alpha val="43137"/>
                    </a:srgbClr>
                  </a:outerShdw>
                </a:effectLst>
              </a:rPr>
              <a:t>disown</a:t>
            </a:r>
            <a:r>
              <a:rPr lang="en-US" sz="3600" dirty="0">
                <a:solidFill>
                  <a:schemeClr val="bg1"/>
                </a:solidFill>
                <a:effectLst/>
              </a:rPr>
              <a:t> him, he will also </a:t>
            </a:r>
            <a:r>
              <a:rPr lang="en-US" sz="3600" b="1" u="sng" dirty="0">
                <a:solidFill>
                  <a:srgbClr val="FFFFCC"/>
                </a:solidFill>
                <a:effectLst>
                  <a:outerShdw blurRad="38100" dist="38100" dir="2700000" algn="tl">
                    <a:srgbClr val="000000">
                      <a:alpha val="43137"/>
                    </a:srgbClr>
                  </a:outerShdw>
                </a:effectLst>
              </a:rPr>
              <a:t>disown</a:t>
            </a:r>
            <a:r>
              <a:rPr lang="en-US" sz="3600" dirty="0">
                <a:solidFill>
                  <a:schemeClr val="bg1"/>
                </a:solidFill>
                <a:effectLst/>
              </a:rPr>
              <a:t> us;</a:t>
            </a:r>
            <a:r>
              <a:rPr lang="en-US" sz="3600" baseline="30000" dirty="0">
                <a:solidFill>
                  <a:schemeClr val="bg1"/>
                </a:solidFill>
                <a:effectLst/>
              </a:rPr>
              <a:t>13 </a:t>
            </a:r>
            <a:r>
              <a:rPr lang="en-US" sz="3600" dirty="0">
                <a:solidFill>
                  <a:schemeClr val="bg1"/>
                </a:solidFill>
                <a:effectLst/>
              </a:rPr>
              <a:t>if we are faithless, he remains faithful, for he cannot disown himself.</a:t>
            </a:r>
            <a:r>
              <a:rPr lang="en-US" altLang="en-US" sz="3600" dirty="0">
                <a:solidFill>
                  <a:schemeClr val="bg1"/>
                </a:solidFill>
                <a:effectLst/>
                <a:cs typeface="Arial" panose="020B0604020202020204" pitchFamily="34" charset="0"/>
              </a:rPr>
              <a:t>”</a:t>
            </a:r>
          </a:p>
        </p:txBody>
      </p:sp>
    </p:spTree>
    <p:extLst>
      <p:ext uri="{BB962C8B-B14F-4D97-AF65-F5344CB8AC3E}">
        <p14:creationId xmlns:p14="http://schemas.microsoft.com/office/powerpoint/2010/main" val="3240802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4" name="Title 1"/>
          <p:cNvSpPr txBox="1">
            <a:spLocks/>
          </p:cNvSpPr>
          <p:nvPr/>
        </p:nvSpPr>
        <p:spPr bwMode="auto">
          <a:xfrm>
            <a:off x="381000" y="2857500"/>
            <a:ext cx="8382000" cy="1028700"/>
          </a:xfrm>
          <a:prstGeom prst="rect">
            <a:avLst/>
          </a:prstGeom>
          <a:noFill/>
          <a:ln>
            <a:noFill/>
          </a:ln>
          <a:extLst/>
        </p:spPr>
        <p:txBody>
          <a:bodyPr lIns="92075" tIns="46039" rIns="92075" bIns="46039"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57229" indent="-857229" eaLnBrk="1" hangingPunct="1">
              <a:lnSpc>
                <a:spcPct val="90000"/>
              </a:lnSpc>
              <a:spcBef>
                <a:spcPct val="20000"/>
              </a:spcBef>
              <a:defRPr/>
            </a:pPr>
            <a:r>
              <a:rPr lang="en-US" altLang="en-US" sz="3600" b="1" dirty="0">
                <a:solidFill>
                  <a:srgbClr val="FFFFCC"/>
                </a:solidFill>
                <a:effectLst>
                  <a:outerShdw blurRad="38100" dist="38100" dir="2700000" algn="tl">
                    <a:srgbClr val="000000">
                      <a:alpha val="43137"/>
                    </a:srgbClr>
                  </a:outerShdw>
                </a:effectLst>
              </a:rPr>
              <a:t>VII. Eternal Security </a:t>
            </a:r>
          </a:p>
        </p:txBody>
      </p:sp>
      <p:sp>
        <p:nvSpPr>
          <p:cNvPr id="6" name="Rectangle 5"/>
          <p:cNvSpPr/>
          <p:nvPr/>
        </p:nvSpPr>
        <p:spPr>
          <a:xfrm>
            <a:off x="2971800" y="1828800"/>
            <a:ext cx="3200400" cy="1046163"/>
          </a:xfrm>
          <a:prstGeom prst="rect">
            <a:avLst/>
          </a:prstGeom>
        </p:spPr>
        <p:txBody>
          <a:bodyPr>
            <a:spAutoFit/>
          </a:bodyPr>
          <a:lstStyle/>
          <a:p>
            <a:pPr eaLnBrk="1" fontAlgn="auto" hangingPunct="1">
              <a:spcBef>
                <a:spcPts val="0"/>
              </a:spcBef>
              <a:spcAft>
                <a:spcPts val="0"/>
              </a:spcAft>
              <a:defRPr/>
            </a:pPr>
            <a:r>
              <a:rPr lang="en-US" altLang="en-US" sz="4400" b="1" kern="0" dirty="0">
                <a:solidFill>
                  <a:srgbClr val="00FFFF"/>
                </a:solidFill>
                <a:effectLst>
                  <a:outerShdw blurRad="38100" dist="38100" dir="2700000" algn="tl">
                    <a:srgbClr val="000000">
                      <a:alpha val="43137"/>
                    </a:srgbClr>
                  </a:outerShdw>
                </a:effectLst>
                <a:latin typeface="Calibri"/>
                <a:ea typeface="+mj-ea"/>
                <a:cs typeface="+mj-cs"/>
              </a:rPr>
              <a:t>This Session</a:t>
            </a:r>
            <a:br>
              <a:rPr lang="en-US" altLang="en-US" sz="4400" b="1" kern="0" dirty="0">
                <a:solidFill>
                  <a:srgbClr val="00FFFF"/>
                </a:solidFill>
                <a:effectLst>
                  <a:outerShdw blurRad="38100" dist="38100" dir="2700000" algn="tl">
                    <a:srgbClr val="000000">
                      <a:alpha val="43137"/>
                    </a:srgbClr>
                  </a:outerShdw>
                </a:effectLst>
                <a:latin typeface="Calibri"/>
                <a:ea typeface="+mj-ea"/>
                <a:cs typeface="+mj-cs"/>
              </a:rPr>
            </a:br>
            <a:endParaRPr lang="en-US" kern="0" dirty="0">
              <a:solidFill>
                <a:sysClr val="windowText" lastClr="000000"/>
              </a:solidFill>
              <a:latin typeface="+mn-lt"/>
              <a:cs typeface="+mn-cs"/>
            </a:endParaRPr>
          </a:p>
        </p:txBody>
      </p:sp>
      <p:pic>
        <p:nvPicPr>
          <p:cNvPr id="7" name="Content Placeholder 6"/>
          <p:cNvPicPr>
            <a:picLocks noGrp="1" noChangeAspect="1" noChangeArrowheads="1"/>
          </p:cNvPicPr>
          <p:nvPr>
            <p:ph idx="4294967295"/>
          </p:nvPr>
        </p:nvPicPr>
        <p:blipFill>
          <a:blip r:embed="rId2" cstate="email">
            <a:extLst/>
          </a:blip>
          <a:srcRect/>
          <a:stretch>
            <a:fillRect/>
          </a:stretch>
        </p:blipFill>
        <p:spPr>
          <a:xfrm flipH="1">
            <a:off x="3668195" y="4054477"/>
            <a:ext cx="1807617" cy="2498725"/>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Rewards (2 Timothy 2:12)</a:t>
            </a:r>
          </a:p>
        </p:txBody>
      </p:sp>
      <p:sp>
        <p:nvSpPr>
          <p:cNvPr id="3" name="Content Placeholder 2"/>
          <p:cNvSpPr>
            <a:spLocks noGrp="1"/>
          </p:cNvSpPr>
          <p:nvPr>
            <p:ph idx="1"/>
          </p:nvPr>
        </p:nvSpPr>
        <p:spPr>
          <a:xfrm>
            <a:off x="78510" y="962890"/>
            <a:ext cx="8986981" cy="5343642"/>
          </a:xfrm>
        </p:spPr>
        <p:txBody>
          <a:bodyPr/>
          <a:lstStyle/>
          <a:p>
            <a:pPr>
              <a:spcBef>
                <a:spcPts val="0"/>
              </a:spcBef>
              <a:spcAft>
                <a:spcPts val="600"/>
              </a:spcAft>
              <a:buClr>
                <a:srgbClr val="66FFFF"/>
              </a:buClr>
            </a:pPr>
            <a:r>
              <a:rPr lang="en-US" sz="2600" dirty="0">
                <a:solidFill>
                  <a:schemeClr val="bg1"/>
                </a:solidFill>
              </a:rPr>
              <a:t>Loss of reward – 1 Cor. 3:15; 1 John 2:28; 2 John 8; Rev. 3:11)</a:t>
            </a:r>
          </a:p>
          <a:p>
            <a:pPr>
              <a:spcBef>
                <a:spcPts val="0"/>
              </a:spcBef>
              <a:spcAft>
                <a:spcPts val="600"/>
              </a:spcAft>
              <a:buClr>
                <a:srgbClr val="66FFFF"/>
              </a:buClr>
            </a:pPr>
            <a:r>
              <a:rPr lang="en-US" sz="2600" dirty="0">
                <a:solidFill>
                  <a:schemeClr val="bg1"/>
                </a:solidFill>
              </a:rPr>
              <a:t>Loss of authority – Luke 19:17, 19</a:t>
            </a:r>
          </a:p>
          <a:p>
            <a:pPr>
              <a:spcBef>
                <a:spcPts val="0"/>
              </a:spcBef>
              <a:spcAft>
                <a:spcPts val="600"/>
              </a:spcAft>
              <a:buClr>
                <a:srgbClr val="66FFFF"/>
              </a:buClr>
            </a:pPr>
            <a:r>
              <a:rPr lang="en-US" sz="2600" dirty="0">
                <a:solidFill>
                  <a:schemeClr val="bg1"/>
                </a:solidFill>
              </a:rPr>
              <a:t>Context of Second Timothy – 2 Tim. 1:7-8</a:t>
            </a:r>
          </a:p>
          <a:p>
            <a:pPr>
              <a:spcBef>
                <a:spcPts val="0"/>
              </a:spcBef>
              <a:spcAft>
                <a:spcPts val="600"/>
              </a:spcAft>
              <a:buClr>
                <a:srgbClr val="66FFFF"/>
              </a:buClr>
            </a:pPr>
            <a:r>
              <a:rPr lang="en-US" sz="2600" i="1" dirty="0" err="1">
                <a:solidFill>
                  <a:schemeClr val="bg1"/>
                </a:solidFill>
              </a:rPr>
              <a:t>areneomai</a:t>
            </a:r>
            <a:r>
              <a:rPr lang="en-US" sz="2600" dirty="0">
                <a:solidFill>
                  <a:schemeClr val="bg1"/>
                </a:solidFill>
              </a:rPr>
              <a:t> = “deny”</a:t>
            </a:r>
          </a:p>
          <a:p>
            <a:pPr marL="914400" lvl="1" indent="-457200">
              <a:spcBef>
                <a:spcPts val="0"/>
              </a:spcBef>
              <a:spcAft>
                <a:spcPts val="600"/>
              </a:spcAft>
              <a:buClr>
                <a:srgbClr val="FF99FF"/>
              </a:buClr>
              <a:buFont typeface="Calibri" panose="020F0502020204030204" pitchFamily="34" charset="0"/>
              <a:buChar char="―"/>
            </a:pPr>
            <a:r>
              <a:rPr lang="en-US" sz="2600" dirty="0">
                <a:solidFill>
                  <a:schemeClr val="bg1"/>
                </a:solidFill>
              </a:rPr>
              <a:t>Not “disown” (NIV)</a:t>
            </a:r>
          </a:p>
          <a:p>
            <a:pPr marL="914400" lvl="1" indent="-457200">
              <a:spcBef>
                <a:spcPts val="0"/>
              </a:spcBef>
              <a:spcAft>
                <a:spcPts val="600"/>
              </a:spcAft>
              <a:buClr>
                <a:srgbClr val="FF99FF"/>
              </a:buClr>
              <a:buFont typeface="Calibri" panose="020F0502020204030204" pitchFamily="34" charset="0"/>
              <a:buChar char="―"/>
            </a:pPr>
            <a:r>
              <a:rPr lang="en-US" sz="2600" dirty="0">
                <a:solidFill>
                  <a:schemeClr val="bg1"/>
                </a:solidFill>
              </a:rPr>
              <a:t>Used of Peter’s denial of Christ (Matt. 26:70, 72; Mark 14:68, 70; Luke 22:57; John 13:38; 18:25, 27)</a:t>
            </a:r>
          </a:p>
          <a:p>
            <a:pPr marL="914400" lvl="1" indent="-457200">
              <a:spcBef>
                <a:spcPts val="0"/>
              </a:spcBef>
              <a:spcAft>
                <a:spcPts val="600"/>
              </a:spcAft>
              <a:buClr>
                <a:srgbClr val="FF99FF"/>
              </a:buClr>
              <a:buFont typeface="Calibri" panose="020F0502020204030204" pitchFamily="34" charset="0"/>
              <a:buChar char="―"/>
            </a:pPr>
            <a:r>
              <a:rPr lang="en-US" sz="2600" dirty="0">
                <a:solidFill>
                  <a:schemeClr val="bg1"/>
                </a:solidFill>
              </a:rPr>
              <a:t>Not salvation but needed restoration</a:t>
            </a:r>
          </a:p>
          <a:p>
            <a:pPr>
              <a:spcBef>
                <a:spcPts val="0"/>
              </a:spcBef>
              <a:spcAft>
                <a:spcPts val="600"/>
              </a:spcAft>
              <a:buClr>
                <a:srgbClr val="66FFFF"/>
              </a:buClr>
            </a:pPr>
            <a:r>
              <a:rPr lang="en-US" sz="2600" dirty="0">
                <a:solidFill>
                  <a:schemeClr val="bg1"/>
                </a:solidFill>
              </a:rPr>
              <a:t>Rewards mentioned in elsewhere in 2 Tim. (1:18; 2:4-6; 4:1, 7-8, 14)</a:t>
            </a:r>
          </a:p>
          <a:p>
            <a:pPr>
              <a:spcBef>
                <a:spcPts val="0"/>
              </a:spcBef>
              <a:spcAft>
                <a:spcPts val="600"/>
              </a:spcAft>
              <a:buClr>
                <a:srgbClr val="66FFFF"/>
              </a:buClr>
            </a:pPr>
            <a:r>
              <a:rPr lang="en-US" sz="2600" dirty="0">
                <a:solidFill>
                  <a:schemeClr val="bg1"/>
                </a:solidFill>
              </a:rPr>
              <a:t>Perseverance (UNLIKE Eternal Security) is not guaranteed – DR, </a:t>
            </a:r>
            <a:r>
              <a:rPr lang="en-US" sz="2600" i="1" dirty="0">
                <a:solidFill>
                  <a:schemeClr val="bg1"/>
                </a:solidFill>
              </a:rPr>
              <a:t>SNPF</a:t>
            </a:r>
            <a:r>
              <a:rPr lang="en-US" sz="2600" dirty="0">
                <a:solidFill>
                  <a:schemeClr val="bg1"/>
                </a:solidFill>
              </a:rPr>
              <a:t>, </a:t>
            </a:r>
            <a:r>
              <a:rPr lang="en-US" sz="2600" dirty="0" err="1">
                <a:solidFill>
                  <a:schemeClr val="bg1"/>
                </a:solidFill>
              </a:rPr>
              <a:t>ch.</a:t>
            </a:r>
            <a:r>
              <a:rPr lang="en-US" sz="2600" dirty="0">
                <a:solidFill>
                  <a:schemeClr val="bg1"/>
                </a:solidFill>
              </a:rPr>
              <a:t> 13</a:t>
            </a:r>
          </a:p>
        </p:txBody>
      </p:sp>
    </p:spTree>
    <p:extLst>
      <p:ext uri="{BB962C8B-B14F-4D97-AF65-F5344CB8AC3E}">
        <p14:creationId xmlns:p14="http://schemas.microsoft.com/office/powerpoint/2010/main" val="757672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227816"/>
            <a:ext cx="7772400" cy="743146"/>
          </a:xfrm>
        </p:spPr>
        <p:txBody>
          <a:bodyPr/>
          <a:lstStyle/>
          <a:p>
            <a:pPr algn="ctr"/>
            <a:r>
              <a:rPr lang="en-US" altLang="en-US" sz="3600" dirty="0">
                <a:solidFill>
                  <a:srgbClr val="00FFFF"/>
                </a:solidFill>
                <a:effectLst>
                  <a:outerShdw blurRad="38100" dist="38100" dir="2700000" algn="tl">
                    <a:srgbClr val="000000">
                      <a:alpha val="43137"/>
                    </a:srgbClr>
                  </a:outerShdw>
                </a:effectLst>
                <a:latin typeface="+mn-lt"/>
              </a:rPr>
              <a:t>Trustworthy Statement (2:11-13)</a:t>
            </a:r>
          </a:p>
        </p:txBody>
      </p:sp>
      <p:sp>
        <p:nvSpPr>
          <p:cNvPr id="36867" name="Rectangle 3"/>
          <p:cNvSpPr>
            <a:spLocks noGrp="1" noChangeArrowheads="1"/>
          </p:cNvSpPr>
          <p:nvPr>
            <p:ph type="body" idx="1"/>
          </p:nvPr>
        </p:nvSpPr>
        <p:spPr>
          <a:xfrm>
            <a:off x="122549" y="1159496"/>
            <a:ext cx="8898903" cy="3945903"/>
          </a:xfrm>
        </p:spPr>
        <p:txBody>
          <a:bodyPr/>
          <a:lstStyle/>
          <a:p>
            <a:pPr marL="227013" indent="-227013">
              <a:spcBef>
                <a:spcPts val="0"/>
              </a:spcBef>
              <a:spcAft>
                <a:spcPts val="2400"/>
              </a:spcAft>
              <a:buClr>
                <a:srgbClr val="66FFFF"/>
              </a:buClr>
              <a:defRPr/>
            </a:pPr>
            <a:r>
              <a:rPr lang="en-US" sz="3000" dirty="0">
                <a:solidFill>
                  <a:schemeClr val="bg1"/>
                </a:solidFill>
              </a:rPr>
              <a:t>If we died with Christ, we will live with Christ (11b)</a:t>
            </a:r>
          </a:p>
          <a:p>
            <a:pPr marL="227013" indent="-227013">
              <a:spcBef>
                <a:spcPts val="0"/>
              </a:spcBef>
              <a:spcAft>
                <a:spcPts val="2400"/>
              </a:spcAft>
              <a:buClr>
                <a:srgbClr val="66FFFF"/>
              </a:buClr>
              <a:defRPr/>
            </a:pPr>
            <a:r>
              <a:rPr lang="en-US" sz="3000" dirty="0">
                <a:solidFill>
                  <a:schemeClr val="bg1"/>
                </a:solidFill>
              </a:rPr>
              <a:t>If we endure for Christ, we will reign with Christ (12a)</a:t>
            </a:r>
          </a:p>
          <a:p>
            <a:pPr marL="227013" indent="-227013">
              <a:spcBef>
                <a:spcPts val="0"/>
              </a:spcBef>
              <a:spcAft>
                <a:spcPts val="2400"/>
              </a:spcAft>
              <a:buClr>
                <a:srgbClr val="66FFFF"/>
              </a:buClr>
              <a:defRPr/>
            </a:pPr>
            <a:r>
              <a:rPr lang="en-US" sz="3000" dirty="0">
                <a:solidFill>
                  <a:schemeClr val="bg1"/>
                </a:solidFill>
              </a:rPr>
              <a:t>If we deny Christ, He will deny us (12b)</a:t>
            </a:r>
          </a:p>
          <a:p>
            <a:pPr marL="227013" indent="-227013">
              <a:spcBef>
                <a:spcPts val="0"/>
              </a:spcBef>
              <a:spcAft>
                <a:spcPts val="2400"/>
              </a:spcAft>
              <a:buClr>
                <a:srgbClr val="66FFFF"/>
              </a:buClr>
              <a:defRPr/>
            </a:pPr>
            <a:r>
              <a:rPr lang="en-US" sz="3000" b="1" u="sng" dirty="0">
                <a:solidFill>
                  <a:srgbClr val="FFFFCC"/>
                </a:solidFill>
              </a:rPr>
              <a:t>If we are unfaithful, Christ remains faithful (13)</a:t>
            </a:r>
          </a:p>
        </p:txBody>
      </p:sp>
      <p:pic>
        <p:nvPicPr>
          <p:cNvPr id="39940" name="Picture 2" descr="http://www.jeffrandleman.com/wp-content/uploads/2014/03/2-Timothy-131-760x50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9857" y="4505224"/>
            <a:ext cx="3244286" cy="215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86440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3" name="Rectangle 3"/>
          <p:cNvSpPr txBox="1">
            <a:spLocks/>
          </p:cNvSpPr>
          <p:nvPr/>
        </p:nvSpPr>
        <p:spPr bwMode="auto">
          <a:xfrm>
            <a:off x="176213" y="182367"/>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indent="0" algn="ctr">
              <a:spcBef>
                <a:spcPct val="0"/>
              </a:spcBef>
              <a:spcAft>
                <a:spcPts val="1200"/>
              </a:spcAft>
              <a:buClrTx/>
              <a:buSzTx/>
              <a:buNone/>
            </a:pPr>
            <a:r>
              <a:rPr lang="en-US" altLang="en-US" sz="3600" b="1" dirty="0">
                <a:solidFill>
                  <a:srgbClr val="00FFFF"/>
                </a:solidFill>
                <a:effectLst>
                  <a:outerShdw blurRad="38100" dist="38100" dir="2700000" algn="tl">
                    <a:srgbClr val="000000">
                      <a:alpha val="43137"/>
                    </a:srgbClr>
                  </a:outerShdw>
                </a:effectLst>
              </a:rPr>
              <a:t>2 Timothy 2:11-13 (NASB)</a:t>
            </a:r>
          </a:p>
          <a:p>
            <a:pPr marL="0" indent="0" algn="just">
              <a:spcBef>
                <a:spcPct val="0"/>
              </a:spcBef>
              <a:buClrTx/>
              <a:buSzTx/>
              <a:buNone/>
            </a:pPr>
            <a:r>
              <a:rPr lang="en-US" altLang="en-US" sz="3600" dirty="0">
                <a:solidFill>
                  <a:schemeClr val="bg1"/>
                </a:solidFill>
                <a:effectLst/>
                <a:cs typeface="Arial" panose="020B0604020202020204" pitchFamily="34" charset="0"/>
              </a:rPr>
              <a:t>“</a:t>
            </a:r>
            <a:r>
              <a:rPr lang="en-US" sz="3600" dirty="0">
                <a:solidFill>
                  <a:schemeClr val="bg1"/>
                </a:solidFill>
                <a:effectLst/>
              </a:rPr>
              <a:t>It is a trustworthy statement: For if we died with Him, we will also live with Him; </a:t>
            </a:r>
            <a:r>
              <a:rPr lang="en-US" sz="3600" baseline="30000" dirty="0">
                <a:solidFill>
                  <a:schemeClr val="bg1"/>
                </a:solidFill>
                <a:effectLst/>
              </a:rPr>
              <a:t>12 </a:t>
            </a:r>
            <a:r>
              <a:rPr lang="en-US" sz="3600" dirty="0">
                <a:solidFill>
                  <a:schemeClr val="bg1"/>
                </a:solidFill>
                <a:effectLst/>
              </a:rPr>
              <a:t>If we endure, we will also reign with Him; If we deny Him, He also will deny us; </a:t>
            </a:r>
            <a:r>
              <a:rPr lang="en-US" sz="3600" baseline="30000" dirty="0">
                <a:solidFill>
                  <a:schemeClr val="bg1"/>
                </a:solidFill>
                <a:effectLst/>
              </a:rPr>
              <a:t>13 </a:t>
            </a:r>
            <a:r>
              <a:rPr lang="en-US" sz="3600" b="1" u="sng" dirty="0">
                <a:solidFill>
                  <a:srgbClr val="FFFFCC"/>
                </a:solidFill>
                <a:effectLst>
                  <a:outerShdw blurRad="38100" dist="38100" dir="2700000" algn="tl">
                    <a:srgbClr val="000000">
                      <a:alpha val="43137"/>
                    </a:srgbClr>
                  </a:outerShdw>
                </a:effectLst>
              </a:rPr>
              <a:t>If we are faithless</a:t>
            </a:r>
            <a:r>
              <a:rPr lang="en-US" sz="3600" dirty="0">
                <a:solidFill>
                  <a:schemeClr val="bg1"/>
                </a:solidFill>
                <a:effectLst/>
              </a:rPr>
              <a:t>, He remains faithful, for He cannot deny Himself.</a:t>
            </a:r>
            <a:r>
              <a:rPr lang="en-US" altLang="en-US" sz="3600" dirty="0">
                <a:solidFill>
                  <a:schemeClr val="bg1"/>
                </a:solidFill>
                <a:effectLst/>
                <a:cs typeface="Arial" panose="020B0604020202020204" pitchFamily="34" charset="0"/>
              </a:rPr>
              <a:t>”</a:t>
            </a:r>
          </a:p>
        </p:txBody>
      </p:sp>
    </p:spTree>
    <p:extLst>
      <p:ext uri="{BB962C8B-B14F-4D97-AF65-F5344CB8AC3E}">
        <p14:creationId xmlns:p14="http://schemas.microsoft.com/office/powerpoint/2010/main" val="1155754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176"/>
          </a:xfrm>
        </p:spPr>
        <p:txBody>
          <a:bodyPr/>
          <a:lstStyle/>
          <a:p>
            <a:r>
              <a:rPr lang="en-US" sz="3600" dirty="0">
                <a:solidFill>
                  <a:srgbClr val="00FFFF"/>
                </a:solidFill>
                <a:effectLst>
                  <a:outerShdw blurRad="38100" dist="38100" dir="2700000" algn="tl">
                    <a:srgbClr val="000000">
                      <a:alpha val="43137"/>
                    </a:srgbClr>
                  </a:outerShdw>
                </a:effectLst>
                <a:latin typeface="+mn-lt"/>
              </a:rPr>
              <a:t>2 Timothy 2:13</a:t>
            </a:r>
          </a:p>
        </p:txBody>
      </p:sp>
      <p:sp>
        <p:nvSpPr>
          <p:cNvPr id="3" name="Content Placeholder 2"/>
          <p:cNvSpPr>
            <a:spLocks noGrp="1"/>
          </p:cNvSpPr>
          <p:nvPr>
            <p:ph idx="1"/>
          </p:nvPr>
        </p:nvSpPr>
        <p:spPr>
          <a:xfrm>
            <a:off x="131974" y="1156855"/>
            <a:ext cx="8484125" cy="3085208"/>
          </a:xfrm>
        </p:spPr>
        <p:txBody>
          <a:bodyPr/>
          <a:lstStyle/>
          <a:p>
            <a:pPr>
              <a:spcBef>
                <a:spcPts val="0"/>
              </a:spcBef>
              <a:spcAft>
                <a:spcPts val="1200"/>
              </a:spcAft>
              <a:buClr>
                <a:srgbClr val="66FFFF"/>
              </a:buClr>
              <a:defRPr/>
            </a:pPr>
            <a:r>
              <a:rPr lang="en-US" dirty="0">
                <a:solidFill>
                  <a:schemeClr val="bg1"/>
                </a:solidFill>
              </a:rPr>
              <a:t>Christ will never renege on his initial promise of granting the believer the gift of eternal life</a:t>
            </a:r>
          </a:p>
          <a:p>
            <a:pPr>
              <a:spcBef>
                <a:spcPts val="0"/>
              </a:spcBef>
              <a:spcAft>
                <a:spcPts val="1200"/>
              </a:spcAft>
              <a:buClr>
                <a:srgbClr val="66FFFF"/>
              </a:buClr>
              <a:defRPr/>
            </a:pPr>
            <a:r>
              <a:rPr lang="en-US" i="1" dirty="0" err="1">
                <a:solidFill>
                  <a:schemeClr val="bg1"/>
                </a:solidFill>
              </a:rPr>
              <a:t>apisteō</a:t>
            </a:r>
            <a:endParaRPr lang="en-US" i="1" dirty="0">
              <a:solidFill>
                <a:schemeClr val="bg1"/>
              </a:solidFill>
            </a:endParaRPr>
          </a:p>
          <a:p>
            <a:pPr marL="914400" lvl="1" indent="-457200">
              <a:spcBef>
                <a:spcPts val="0"/>
              </a:spcBef>
              <a:spcAft>
                <a:spcPts val="600"/>
              </a:spcAft>
              <a:buClr>
                <a:srgbClr val="FF99FF"/>
              </a:buClr>
              <a:buFont typeface="Calibri" panose="020F0502020204030204" pitchFamily="34" charset="0"/>
              <a:buChar char="―"/>
            </a:pPr>
            <a:r>
              <a:rPr lang="en-US" sz="3200" dirty="0">
                <a:solidFill>
                  <a:schemeClr val="bg1"/>
                </a:solidFill>
              </a:rPr>
              <a:t>Unfaithful</a:t>
            </a:r>
          </a:p>
          <a:p>
            <a:pPr marL="914400" lvl="1" indent="-457200">
              <a:spcBef>
                <a:spcPts val="0"/>
              </a:spcBef>
              <a:spcAft>
                <a:spcPts val="600"/>
              </a:spcAft>
              <a:buClr>
                <a:srgbClr val="FF99FF"/>
              </a:buClr>
              <a:buFont typeface="Calibri" panose="020F0502020204030204" pitchFamily="34" charset="0"/>
              <a:buChar char="―"/>
            </a:pPr>
            <a:r>
              <a:rPr lang="en-US" sz="3200" dirty="0">
                <a:solidFill>
                  <a:schemeClr val="bg1"/>
                </a:solidFill>
              </a:rPr>
              <a:t>Faithless (Jas. 1:5-8)</a:t>
            </a:r>
          </a:p>
        </p:txBody>
      </p:sp>
      <p:pic>
        <p:nvPicPr>
          <p:cNvPr id="4" name="Picture 2" descr="http://www.jeffrandleman.com/wp-content/uploads/2014/03/2-Timothy-131-760x50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0" y="3256313"/>
            <a:ext cx="4234109" cy="2818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29131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64514" name="Rectangle 1"/>
          <p:cNvSpPr>
            <a:spLocks noChangeArrowheads="1"/>
          </p:cNvSpPr>
          <p:nvPr/>
        </p:nvSpPr>
        <p:spPr bwMode="auto">
          <a:xfrm>
            <a:off x="647700" y="169686"/>
            <a:ext cx="7848600"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12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cs typeface="+mn-cs"/>
              </a:rPr>
              <a:t>John 5:24 (NASB)</a:t>
            </a:r>
          </a:p>
          <a:p>
            <a:pPr algn="just"/>
            <a:r>
              <a:rPr lang="en-US" altLang="en-US" sz="4000" dirty="0">
                <a:solidFill>
                  <a:schemeClr val="bg1"/>
                </a:solidFill>
                <a:latin typeface="+mn-lt"/>
              </a:rPr>
              <a:t>“Truly, truly, I say to you, he who hears My word, and </a:t>
            </a:r>
            <a:r>
              <a:rPr lang="en-US" altLang="en-US" sz="3600" b="1" u="sng" dirty="0">
                <a:solidFill>
                  <a:srgbClr val="FFFFCC"/>
                </a:solidFill>
                <a:effectLst>
                  <a:outerShdw blurRad="38100" dist="38100" dir="2700000" algn="tl">
                    <a:srgbClr val="000000">
                      <a:alpha val="43137"/>
                    </a:srgbClr>
                  </a:outerShdw>
                </a:effectLst>
                <a:latin typeface="+mn-lt"/>
                <a:cs typeface="+mn-cs"/>
              </a:rPr>
              <a:t>believes Him </a:t>
            </a:r>
            <a:r>
              <a:rPr lang="en-US" altLang="en-US" sz="4000" dirty="0">
                <a:solidFill>
                  <a:schemeClr val="bg1"/>
                </a:solidFill>
                <a:latin typeface="+mn-lt"/>
              </a:rPr>
              <a:t>who sent Me, </a:t>
            </a:r>
            <a:r>
              <a:rPr lang="en-US" altLang="en-US" sz="3600" b="1" u="sng" dirty="0">
                <a:solidFill>
                  <a:srgbClr val="FFFFCC"/>
                </a:solidFill>
                <a:effectLst>
                  <a:outerShdw blurRad="38100" dist="38100" dir="2700000" algn="tl">
                    <a:srgbClr val="000000">
                      <a:alpha val="43137"/>
                    </a:srgbClr>
                  </a:outerShdw>
                </a:effectLst>
                <a:latin typeface="+mn-lt"/>
                <a:cs typeface="+mn-cs"/>
              </a:rPr>
              <a:t>has eternal life</a:t>
            </a:r>
            <a:r>
              <a:rPr lang="en-US" altLang="en-US" sz="4000" dirty="0">
                <a:solidFill>
                  <a:schemeClr val="bg1"/>
                </a:solidFill>
                <a:latin typeface="+mn-lt"/>
              </a:rPr>
              <a:t>, and does not come into judgment, but </a:t>
            </a:r>
            <a:r>
              <a:rPr lang="en-US" altLang="en-US" sz="3600" b="1" u="sng" dirty="0">
                <a:solidFill>
                  <a:srgbClr val="FFFFCC"/>
                </a:solidFill>
                <a:effectLst>
                  <a:outerShdw blurRad="38100" dist="38100" dir="2700000" algn="tl">
                    <a:srgbClr val="000000">
                      <a:alpha val="43137"/>
                    </a:srgbClr>
                  </a:outerShdw>
                </a:effectLst>
                <a:latin typeface="+mn-lt"/>
                <a:cs typeface="+mn-cs"/>
              </a:rPr>
              <a:t>has passed out</a:t>
            </a:r>
            <a:r>
              <a:rPr lang="en-US" altLang="en-US" sz="4000" dirty="0">
                <a:solidFill>
                  <a:schemeClr val="bg1"/>
                </a:solidFill>
                <a:latin typeface="+mn-lt"/>
              </a:rPr>
              <a:t> of death into life.”</a:t>
            </a:r>
          </a:p>
        </p:txBody>
      </p:sp>
    </p:spTree>
    <p:extLst>
      <p:ext uri="{BB962C8B-B14F-4D97-AF65-F5344CB8AC3E}">
        <p14:creationId xmlns:p14="http://schemas.microsoft.com/office/powerpoint/2010/main" val="41670646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163899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54204" y="265113"/>
            <a:ext cx="9035592"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b="1" u="sng" dirty="0">
                <a:solidFill>
                  <a:srgbClr val="FFFFCC"/>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162966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64514" name="Rectangle 1"/>
          <p:cNvSpPr>
            <a:spLocks noChangeArrowheads="1"/>
          </p:cNvSpPr>
          <p:nvPr/>
        </p:nvSpPr>
        <p:spPr bwMode="auto">
          <a:xfrm>
            <a:off x="647700" y="169686"/>
            <a:ext cx="784860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1200"/>
              </a:spcAft>
            </a:pPr>
            <a:r>
              <a:rPr lang="en-US" altLang="en-US" sz="4000" b="1" dirty="0">
                <a:solidFill>
                  <a:srgbClr val="00FFFF"/>
                </a:solidFill>
                <a:effectLst>
                  <a:outerShdw blurRad="38100" dist="38100" dir="2700000" algn="tl">
                    <a:srgbClr val="000000">
                      <a:alpha val="43137"/>
                    </a:srgbClr>
                  </a:outerShdw>
                </a:effectLst>
                <a:latin typeface="+mn-lt"/>
                <a:cs typeface="+mn-cs"/>
              </a:rPr>
              <a:t>James 5:19-20 (NASB)</a:t>
            </a:r>
          </a:p>
          <a:p>
            <a:pPr algn="just"/>
            <a:r>
              <a:rPr lang="en-US" altLang="en-US" sz="4000" dirty="0">
                <a:solidFill>
                  <a:schemeClr val="bg1"/>
                </a:solidFill>
                <a:latin typeface="+mn-lt"/>
              </a:rPr>
              <a:t>“</a:t>
            </a:r>
            <a:r>
              <a:rPr lang="en-US" sz="4000" baseline="30000" dirty="0">
                <a:solidFill>
                  <a:schemeClr val="bg1"/>
                </a:solidFill>
                <a:latin typeface="+mn-lt"/>
              </a:rPr>
              <a:t>19 </a:t>
            </a:r>
            <a:r>
              <a:rPr lang="en-US" sz="4000" dirty="0">
                <a:solidFill>
                  <a:schemeClr val="bg1"/>
                </a:solidFill>
                <a:latin typeface="+mn-lt"/>
              </a:rPr>
              <a:t>My brethren, if any among you strays from the truth and one turns him back, </a:t>
            </a:r>
            <a:r>
              <a:rPr lang="en-US" sz="4000" baseline="30000" dirty="0">
                <a:solidFill>
                  <a:schemeClr val="bg1"/>
                </a:solidFill>
                <a:latin typeface="+mn-lt"/>
              </a:rPr>
              <a:t>20 </a:t>
            </a:r>
            <a:r>
              <a:rPr lang="en-US" sz="4000" dirty="0">
                <a:solidFill>
                  <a:schemeClr val="bg1"/>
                </a:solidFill>
                <a:latin typeface="+mn-lt"/>
              </a:rPr>
              <a:t>let him know that he who turns a sinner from the error of his way will </a:t>
            </a:r>
            <a:r>
              <a:rPr lang="en-US" sz="4000" b="1" u="sng" dirty="0">
                <a:solidFill>
                  <a:srgbClr val="FFFFCC"/>
                </a:solidFill>
                <a:effectLst>
                  <a:outerShdw blurRad="38100" dist="38100" dir="2700000" algn="tl">
                    <a:srgbClr val="000000">
                      <a:alpha val="43137"/>
                    </a:srgbClr>
                  </a:outerShdw>
                </a:effectLst>
                <a:latin typeface="+mn-lt"/>
                <a:cs typeface="+mn-cs"/>
              </a:rPr>
              <a:t>save his soul from death </a:t>
            </a:r>
            <a:r>
              <a:rPr lang="en-US" sz="4000" dirty="0">
                <a:solidFill>
                  <a:schemeClr val="bg1"/>
                </a:solidFill>
                <a:latin typeface="+mn-lt"/>
              </a:rPr>
              <a:t>and will cover a multitude of sins.</a:t>
            </a:r>
            <a:r>
              <a:rPr lang="en-US" altLang="en-US" sz="4000" dirty="0">
                <a:solidFill>
                  <a:schemeClr val="bg1"/>
                </a:solidFill>
                <a:latin typeface="+mn-lt"/>
              </a:rPr>
              <a:t>”</a:t>
            </a:r>
          </a:p>
        </p:txBody>
      </p:sp>
    </p:spTree>
    <p:extLst>
      <p:ext uri="{BB962C8B-B14F-4D97-AF65-F5344CB8AC3E}">
        <p14:creationId xmlns:p14="http://schemas.microsoft.com/office/powerpoint/2010/main" val="10355755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James 5:19-20</a:t>
            </a:r>
          </a:p>
        </p:txBody>
      </p:sp>
      <p:sp>
        <p:nvSpPr>
          <p:cNvPr id="3" name="Content Placeholder 2"/>
          <p:cNvSpPr>
            <a:spLocks noGrp="1"/>
          </p:cNvSpPr>
          <p:nvPr>
            <p:ph idx="1"/>
          </p:nvPr>
        </p:nvSpPr>
        <p:spPr>
          <a:xfrm>
            <a:off x="798113" y="962890"/>
            <a:ext cx="7547775" cy="5343642"/>
          </a:xfrm>
        </p:spPr>
        <p:txBody>
          <a:bodyPr/>
          <a:lstStyle/>
          <a:p>
            <a:pPr>
              <a:spcBef>
                <a:spcPts val="0"/>
              </a:spcBef>
              <a:spcAft>
                <a:spcPts val="1800"/>
              </a:spcAft>
              <a:buClr>
                <a:srgbClr val="66FFFF"/>
              </a:buClr>
            </a:pPr>
            <a:r>
              <a:rPr lang="en-US" dirty="0">
                <a:solidFill>
                  <a:schemeClr val="bg1"/>
                </a:solidFill>
              </a:rPr>
              <a:t>Sin brings death – Rom. 6:23; Jas. 1:14-15</a:t>
            </a:r>
          </a:p>
          <a:p>
            <a:pPr>
              <a:spcBef>
                <a:spcPts val="0"/>
              </a:spcBef>
              <a:spcAft>
                <a:spcPts val="1800"/>
              </a:spcAft>
              <a:buClr>
                <a:srgbClr val="66FFFF"/>
              </a:buClr>
            </a:pPr>
            <a:r>
              <a:rPr lang="en-US" dirty="0">
                <a:solidFill>
                  <a:schemeClr val="bg1"/>
                </a:solidFill>
              </a:rPr>
              <a:t>Maximum divine discipline – Acts 5:1-11; 1 Cor. 11:30; 1 John 5:16; Rev. 2:22-23</a:t>
            </a:r>
          </a:p>
          <a:p>
            <a:pPr>
              <a:spcBef>
                <a:spcPts val="0"/>
              </a:spcBef>
              <a:spcAft>
                <a:spcPts val="1800"/>
              </a:spcAft>
              <a:buClr>
                <a:srgbClr val="66FFFF"/>
              </a:buClr>
            </a:pPr>
            <a:r>
              <a:rPr lang="en-US" dirty="0">
                <a:solidFill>
                  <a:schemeClr val="bg1"/>
                </a:solidFill>
              </a:rPr>
              <a:t>Temporal death</a:t>
            </a:r>
          </a:p>
          <a:p>
            <a:pPr lvl="1">
              <a:spcBef>
                <a:spcPts val="0"/>
              </a:spcBef>
              <a:spcAft>
                <a:spcPts val="1800"/>
              </a:spcAft>
              <a:buClr>
                <a:srgbClr val="66FFFF"/>
              </a:buClr>
            </a:pPr>
            <a:r>
              <a:rPr lang="en-US" sz="3200" dirty="0">
                <a:solidFill>
                  <a:schemeClr val="bg1"/>
                </a:solidFill>
              </a:rPr>
              <a:t>Jewish audience-Jas. 1:1</a:t>
            </a:r>
          </a:p>
          <a:p>
            <a:pPr lvl="1">
              <a:spcBef>
                <a:spcPts val="0"/>
              </a:spcBef>
              <a:spcAft>
                <a:spcPts val="1800"/>
              </a:spcAft>
              <a:buClr>
                <a:srgbClr val="66FFFF"/>
              </a:buClr>
            </a:pPr>
            <a:r>
              <a:rPr lang="en-US" sz="3200" dirty="0">
                <a:solidFill>
                  <a:schemeClr val="bg1"/>
                </a:solidFill>
              </a:rPr>
              <a:t>Covenant curses Deut. 28:15-68</a:t>
            </a:r>
          </a:p>
          <a:p>
            <a:pPr lvl="1">
              <a:spcBef>
                <a:spcPts val="0"/>
              </a:spcBef>
              <a:spcAft>
                <a:spcPts val="1800"/>
              </a:spcAft>
              <a:buClr>
                <a:srgbClr val="66FFFF"/>
              </a:buClr>
            </a:pPr>
            <a:r>
              <a:rPr lang="en-US" sz="3200" dirty="0">
                <a:solidFill>
                  <a:schemeClr val="bg1"/>
                </a:solidFill>
              </a:rPr>
              <a:t>Proverbs 2:18; 5:5; 14:12; 21:16</a:t>
            </a:r>
          </a:p>
          <a:p>
            <a:pPr lvl="1">
              <a:spcBef>
                <a:spcPts val="0"/>
              </a:spcBef>
              <a:spcAft>
                <a:spcPts val="1800"/>
              </a:spcAft>
              <a:buClr>
                <a:srgbClr val="66FFFF"/>
              </a:buClr>
            </a:pPr>
            <a:r>
              <a:rPr lang="en-US" sz="3200" dirty="0">
                <a:solidFill>
                  <a:schemeClr val="bg1"/>
                </a:solidFill>
              </a:rPr>
              <a:t>Life of David</a:t>
            </a:r>
          </a:p>
        </p:txBody>
      </p:sp>
    </p:spTree>
    <p:extLst>
      <p:ext uri="{BB962C8B-B14F-4D97-AF65-F5344CB8AC3E}">
        <p14:creationId xmlns:p14="http://schemas.microsoft.com/office/powerpoint/2010/main" val="16676049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b="1" u="sng" dirty="0">
                <a:solidFill>
                  <a:srgbClr val="FFFFCC"/>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endParaRPr>
          </a:p>
        </p:txBody>
      </p:sp>
      <p:sp>
        <p:nvSpPr>
          <p:cNvPr id="7" name="Title 1"/>
          <p:cNvSpPr txBox="1">
            <a:spLocks/>
          </p:cNvSpPr>
          <p:nvPr/>
        </p:nvSpPr>
        <p:spPr bwMode="auto">
          <a:xfrm>
            <a:off x="54204" y="265113"/>
            <a:ext cx="9035592"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a:lstStyle>
          <a:p>
            <a:pPr eaLnBrk="1" hangingPunct="1">
              <a:defRPr/>
            </a:pPr>
            <a:r>
              <a:rPr lang="en-US" altLang="en-US" sz="3600">
                <a:solidFill>
                  <a:srgbClr val="00FFFF"/>
                </a:solidFill>
                <a:effectLst>
                  <a:outerShdw blurRad="38100" dist="38100" dir="2700000" algn="tl">
                    <a:srgbClr val="000000">
                      <a:alpha val="43137"/>
                    </a:srgbClr>
                  </a:outerShdw>
                </a:effectLst>
                <a:latin typeface="+mn-lt"/>
              </a:rPr>
              <a:t>Passages from the General Letters &amp; Revelation</a:t>
            </a:r>
            <a:endParaRPr lang="en-US" altLang="en-US" sz="3600" dirty="0">
              <a:solidFill>
                <a:srgbClr val="00FFFF"/>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248382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Definition of Eternal Security</a:t>
            </a:r>
          </a:p>
        </p:txBody>
      </p:sp>
      <p:sp>
        <p:nvSpPr>
          <p:cNvPr id="3" name="Content Placeholder 2"/>
          <p:cNvSpPr>
            <a:spLocks noGrp="1"/>
          </p:cNvSpPr>
          <p:nvPr>
            <p:ph idx="1"/>
          </p:nvPr>
        </p:nvSpPr>
        <p:spPr/>
        <p:txBody>
          <a:bodyPr/>
          <a:lstStyle/>
          <a:p>
            <a:pPr marL="0" indent="0" algn="just">
              <a:buFont typeface="Arial" panose="020B0604020202020204" pitchFamily="34" charset="0"/>
              <a:buNone/>
              <a:defRPr/>
            </a:pPr>
            <a:r>
              <a:rPr lang="en-US" dirty="0">
                <a:solidFill>
                  <a:schemeClr val="bg1"/>
                </a:solidFill>
              </a:rPr>
              <a:t>“Eternal Security means that those who have been </a:t>
            </a:r>
            <a:r>
              <a:rPr lang="en-US" i="1" dirty="0">
                <a:solidFill>
                  <a:schemeClr val="bg1"/>
                </a:solidFill>
              </a:rPr>
              <a:t>genuinely saved</a:t>
            </a:r>
            <a:r>
              <a:rPr lang="en-US" dirty="0">
                <a:solidFill>
                  <a:schemeClr val="bg1"/>
                </a:solidFill>
              </a:rPr>
              <a:t> </a:t>
            </a:r>
            <a:r>
              <a:rPr lang="en-US" b="1" dirty="0">
                <a:solidFill>
                  <a:srgbClr val="FFFFCC"/>
                </a:solidFill>
                <a:effectLst>
                  <a:outerShdw blurRad="38100" dist="38100" dir="2700000" algn="tl">
                    <a:srgbClr val="000000">
                      <a:alpha val="43137"/>
                    </a:srgbClr>
                  </a:outerShdw>
                </a:effectLst>
                <a:latin typeface="+mj-lt"/>
                <a:ea typeface="+mj-ea"/>
                <a:cs typeface="+mj-cs"/>
              </a:rPr>
              <a:t>by God’s grace through faith alone in Christ alone </a:t>
            </a:r>
            <a:r>
              <a:rPr lang="en-US" dirty="0">
                <a:solidFill>
                  <a:schemeClr val="bg1"/>
                </a:solidFill>
              </a:rPr>
              <a:t>shall never be in danger of God’s condemnation or loss of salvation but God’s grace and power keep them forever saved and secure.”</a:t>
            </a:r>
          </a:p>
        </p:txBody>
      </p:sp>
      <p:sp>
        <p:nvSpPr>
          <p:cNvPr id="10244" name="TextBox 3"/>
          <p:cNvSpPr txBox="1">
            <a:spLocks noChangeArrowheads="1"/>
          </p:cNvSpPr>
          <p:nvPr/>
        </p:nvSpPr>
        <p:spPr bwMode="auto">
          <a:xfrm>
            <a:off x="1238250" y="6359525"/>
            <a:ext cx="6762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dirty="0">
                <a:solidFill>
                  <a:schemeClr val="bg1"/>
                </a:solidFill>
                <a:latin typeface="Calibri" panose="020F0502020204030204" pitchFamily="34" charset="0"/>
              </a:rPr>
              <a:t>Dennis </a:t>
            </a:r>
            <a:r>
              <a:rPr lang="en-US" altLang="en-US" dirty="0" err="1">
                <a:solidFill>
                  <a:schemeClr val="bg1"/>
                </a:solidFill>
                <a:latin typeface="Calibri" panose="020F0502020204030204" pitchFamily="34" charset="0"/>
              </a:rPr>
              <a:t>Rokser</a:t>
            </a:r>
            <a:r>
              <a:rPr lang="en-US" altLang="en-US">
                <a:solidFill>
                  <a:schemeClr val="bg1"/>
                </a:solidFill>
                <a:latin typeface="Calibri" panose="020F0502020204030204" pitchFamily="34" charset="0"/>
              </a:rPr>
              <a:t>, </a:t>
            </a:r>
            <a:r>
              <a:rPr lang="en-US" altLang="en-US" i="1">
                <a:solidFill>
                  <a:schemeClr val="bg1"/>
                </a:solidFill>
                <a:latin typeface="Calibri" panose="020F0502020204030204" pitchFamily="34" charset="0"/>
              </a:rPr>
              <a:t>Shall Never Perish Forever</a:t>
            </a:r>
            <a:r>
              <a:rPr lang="en-US" altLang="en-US">
                <a:solidFill>
                  <a:schemeClr val="bg1"/>
                </a:solidFill>
                <a:latin typeface="Calibri" panose="020F0502020204030204" pitchFamily="34" charset="0"/>
              </a:rPr>
              <a:t>, p. 11</a:t>
            </a:r>
          </a:p>
        </p:txBody>
      </p:sp>
      <p:pic>
        <p:nvPicPr>
          <p:cNvPr id="10245" name="Picture 2" descr="dennis-rokse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5575" y="142875"/>
            <a:ext cx="1096963" cy="1096963"/>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64514" name="Rectangle 1"/>
          <p:cNvSpPr>
            <a:spLocks noChangeArrowheads="1"/>
          </p:cNvSpPr>
          <p:nvPr/>
        </p:nvSpPr>
        <p:spPr bwMode="auto">
          <a:xfrm>
            <a:off x="647700" y="169686"/>
            <a:ext cx="7848600"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12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cs typeface="+mn-cs"/>
              </a:rPr>
              <a:t>Hebrews 3:6, 14 (NASB)</a:t>
            </a:r>
          </a:p>
          <a:p>
            <a:pPr algn="just"/>
            <a:r>
              <a:rPr lang="en-US" altLang="en-US" sz="3600" dirty="0">
                <a:solidFill>
                  <a:schemeClr val="bg1"/>
                </a:solidFill>
                <a:latin typeface="+mn-lt"/>
              </a:rPr>
              <a:t>“</a:t>
            </a:r>
            <a:r>
              <a:rPr lang="en-US" altLang="en-US" sz="3600" baseline="30000" dirty="0">
                <a:solidFill>
                  <a:schemeClr val="bg1"/>
                </a:solidFill>
                <a:latin typeface="+mn-lt"/>
              </a:rPr>
              <a:t>6 </a:t>
            </a:r>
            <a:r>
              <a:rPr lang="en-US" sz="3600" dirty="0">
                <a:solidFill>
                  <a:schemeClr val="bg1"/>
                </a:solidFill>
                <a:latin typeface="+mn-lt"/>
              </a:rPr>
              <a:t>but Christ </a:t>
            </a:r>
            <a:r>
              <a:rPr lang="en-US" sz="3600" i="1" dirty="0">
                <a:solidFill>
                  <a:schemeClr val="bg1"/>
                </a:solidFill>
                <a:latin typeface="+mn-lt"/>
              </a:rPr>
              <a:t>was faithful</a:t>
            </a:r>
            <a:r>
              <a:rPr lang="en-US" sz="3600" dirty="0">
                <a:solidFill>
                  <a:schemeClr val="bg1"/>
                </a:solidFill>
                <a:latin typeface="+mn-lt"/>
              </a:rPr>
              <a:t> as a Son over His house—whose house we are, </a:t>
            </a:r>
            <a:r>
              <a:rPr lang="en-US" sz="3600" b="1" u="sng" dirty="0">
                <a:solidFill>
                  <a:srgbClr val="FFFFCC"/>
                </a:solidFill>
                <a:latin typeface="+mn-lt"/>
                <a:cs typeface="+mn-cs"/>
              </a:rPr>
              <a:t>if</a:t>
            </a:r>
            <a:r>
              <a:rPr lang="en-US" sz="3600" dirty="0">
                <a:solidFill>
                  <a:schemeClr val="bg1"/>
                </a:solidFill>
                <a:latin typeface="+mn-lt"/>
              </a:rPr>
              <a:t> we hold fast our confidence and the boast of our hope firm until the end...</a:t>
            </a:r>
            <a:r>
              <a:rPr lang="en-US" sz="3600" baseline="30000" dirty="0">
                <a:solidFill>
                  <a:schemeClr val="bg1"/>
                </a:solidFill>
                <a:latin typeface="+mn-lt"/>
              </a:rPr>
              <a:t>14</a:t>
            </a:r>
            <a:r>
              <a:rPr lang="en-US" sz="3600" dirty="0">
                <a:solidFill>
                  <a:schemeClr val="bg1"/>
                </a:solidFill>
                <a:latin typeface="+mn-lt"/>
              </a:rPr>
              <a:t>For we have become partakers of Christ, </a:t>
            </a:r>
            <a:r>
              <a:rPr lang="en-US" sz="3600" b="1" u="sng" dirty="0">
                <a:solidFill>
                  <a:srgbClr val="FFFFCC"/>
                </a:solidFill>
                <a:latin typeface="+mn-lt"/>
                <a:cs typeface="+mn-cs"/>
              </a:rPr>
              <a:t>if</a:t>
            </a:r>
            <a:r>
              <a:rPr lang="en-US" sz="3600" dirty="0">
                <a:solidFill>
                  <a:schemeClr val="bg1"/>
                </a:solidFill>
                <a:latin typeface="+mn-lt"/>
              </a:rPr>
              <a:t> we hold fast the beginning of our assurance firm until the end.</a:t>
            </a:r>
            <a:r>
              <a:rPr lang="en-US" altLang="en-US" sz="3600" dirty="0">
                <a:solidFill>
                  <a:schemeClr val="bg1"/>
                </a:solidFill>
                <a:latin typeface="+mn-lt"/>
              </a:rPr>
              <a:t>”</a:t>
            </a:r>
          </a:p>
        </p:txBody>
      </p:sp>
    </p:spTree>
    <p:extLst>
      <p:ext uri="{BB962C8B-B14F-4D97-AF65-F5344CB8AC3E}">
        <p14:creationId xmlns:p14="http://schemas.microsoft.com/office/powerpoint/2010/main" val="37415292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3:6, 14</a:t>
            </a:r>
          </a:p>
        </p:txBody>
      </p:sp>
      <p:sp>
        <p:nvSpPr>
          <p:cNvPr id="3" name="Content Placeholder 2"/>
          <p:cNvSpPr>
            <a:spLocks noGrp="1"/>
          </p:cNvSpPr>
          <p:nvPr>
            <p:ph idx="1"/>
          </p:nvPr>
        </p:nvSpPr>
        <p:spPr>
          <a:xfrm>
            <a:off x="821680" y="962890"/>
            <a:ext cx="7500641" cy="5343642"/>
          </a:xfrm>
        </p:spPr>
        <p:txBody>
          <a:bodyPr/>
          <a:lstStyle/>
          <a:p>
            <a:pPr>
              <a:spcBef>
                <a:spcPts val="0"/>
              </a:spcBef>
              <a:spcAft>
                <a:spcPts val="1800"/>
              </a:spcAft>
              <a:buClr>
                <a:srgbClr val="66FFFF"/>
              </a:buClr>
            </a:pPr>
            <a:r>
              <a:rPr lang="en-US" dirty="0">
                <a:solidFill>
                  <a:schemeClr val="bg1"/>
                </a:solidFill>
              </a:rPr>
              <a:t>Not an admonition to stay saved or prove one was saved to begin with</a:t>
            </a:r>
          </a:p>
          <a:p>
            <a:pPr>
              <a:spcBef>
                <a:spcPts val="0"/>
              </a:spcBef>
              <a:spcAft>
                <a:spcPts val="1800"/>
              </a:spcAft>
              <a:buClr>
                <a:srgbClr val="66FFFF"/>
              </a:buClr>
            </a:pPr>
            <a:r>
              <a:rPr lang="en-US" dirty="0">
                <a:solidFill>
                  <a:schemeClr val="bg1"/>
                </a:solidFill>
              </a:rPr>
              <a:t>Believing audience – Heb. 3:1</a:t>
            </a:r>
          </a:p>
          <a:p>
            <a:pPr>
              <a:spcBef>
                <a:spcPts val="0"/>
              </a:spcBef>
              <a:spcAft>
                <a:spcPts val="1800"/>
              </a:spcAft>
              <a:buClr>
                <a:srgbClr val="66FFFF"/>
              </a:buClr>
            </a:pPr>
            <a:r>
              <a:rPr lang="en-US" dirty="0">
                <a:solidFill>
                  <a:schemeClr val="bg1"/>
                </a:solidFill>
              </a:rPr>
              <a:t>Exhortation not to drift back into Judaism so as to avoid:</a:t>
            </a:r>
          </a:p>
          <a:p>
            <a:pPr lvl="1">
              <a:spcBef>
                <a:spcPts val="0"/>
              </a:spcBef>
              <a:spcAft>
                <a:spcPts val="1800"/>
              </a:spcAft>
              <a:buClr>
                <a:srgbClr val="66FFFF"/>
              </a:buClr>
            </a:pPr>
            <a:r>
              <a:rPr lang="en-US" dirty="0">
                <a:solidFill>
                  <a:schemeClr val="bg1"/>
                </a:solidFill>
              </a:rPr>
              <a:t>Immaturity – Heb. 5:11-14</a:t>
            </a:r>
          </a:p>
          <a:p>
            <a:pPr lvl="1">
              <a:spcBef>
                <a:spcPts val="0"/>
              </a:spcBef>
              <a:spcAft>
                <a:spcPts val="1800"/>
              </a:spcAft>
              <a:buClr>
                <a:srgbClr val="66FFFF"/>
              </a:buClr>
            </a:pPr>
            <a:r>
              <a:rPr lang="en-US" dirty="0">
                <a:solidFill>
                  <a:schemeClr val="bg1"/>
                </a:solidFill>
              </a:rPr>
              <a:t>Loss of rewards</a:t>
            </a:r>
          </a:p>
          <a:p>
            <a:pPr lvl="1">
              <a:spcBef>
                <a:spcPts val="0"/>
              </a:spcBef>
              <a:spcAft>
                <a:spcPts val="1800"/>
              </a:spcAft>
              <a:buClr>
                <a:srgbClr val="66FFFF"/>
              </a:buClr>
            </a:pPr>
            <a:r>
              <a:rPr lang="en-US" dirty="0">
                <a:solidFill>
                  <a:schemeClr val="bg1"/>
                </a:solidFill>
              </a:rPr>
              <a:t>Divine discipline – Heb. 12:5-11</a:t>
            </a:r>
          </a:p>
          <a:p>
            <a:pPr>
              <a:spcBef>
                <a:spcPts val="0"/>
              </a:spcBef>
              <a:spcAft>
                <a:spcPts val="1800"/>
              </a:spcAft>
              <a:buClr>
                <a:srgbClr val="66FFFF"/>
              </a:buClr>
            </a:pPr>
            <a:r>
              <a:rPr lang="en-US" dirty="0">
                <a:solidFill>
                  <a:schemeClr val="bg1"/>
                </a:solidFill>
              </a:rPr>
              <a:t>Hell not mentioned</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70021" y="3862764"/>
            <a:ext cx="1792954" cy="244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23058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b="1" u="sng" dirty="0">
                <a:solidFill>
                  <a:srgbClr val="FFFFCC"/>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endParaRPr>
          </a:p>
        </p:txBody>
      </p:sp>
      <p:sp>
        <p:nvSpPr>
          <p:cNvPr id="7" name="Title 1"/>
          <p:cNvSpPr txBox="1">
            <a:spLocks/>
          </p:cNvSpPr>
          <p:nvPr/>
        </p:nvSpPr>
        <p:spPr bwMode="auto">
          <a:xfrm>
            <a:off x="54204" y="265113"/>
            <a:ext cx="9035592"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a:lstStyle>
          <a:p>
            <a:pPr eaLnBrk="1" hangingPunct="1">
              <a:defRPr/>
            </a:pPr>
            <a:r>
              <a:rPr lang="en-US" altLang="en-US" sz="3600">
                <a:solidFill>
                  <a:srgbClr val="00FFFF"/>
                </a:solidFill>
                <a:effectLst>
                  <a:outerShdw blurRad="38100" dist="38100" dir="2700000" algn="tl">
                    <a:srgbClr val="000000">
                      <a:alpha val="43137"/>
                    </a:srgbClr>
                  </a:outerShdw>
                </a:effectLst>
                <a:latin typeface="+mn-lt"/>
              </a:rPr>
              <a:t>Passages from the General Letters &amp; Revelation</a:t>
            </a:r>
            <a:endParaRPr lang="en-US" altLang="en-US" sz="3600" dirty="0">
              <a:solidFill>
                <a:srgbClr val="00FFFF"/>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1215870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64514" name="Rectangle 1"/>
          <p:cNvSpPr>
            <a:spLocks noChangeArrowheads="1"/>
          </p:cNvSpPr>
          <p:nvPr/>
        </p:nvSpPr>
        <p:spPr bwMode="auto">
          <a:xfrm>
            <a:off x="647700" y="169686"/>
            <a:ext cx="784860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12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cs typeface="+mn-cs"/>
              </a:rPr>
              <a:t>Hebrews 5:9-10 (NASB)</a:t>
            </a:r>
          </a:p>
          <a:p>
            <a:pPr algn="just"/>
            <a:r>
              <a:rPr lang="en-US" altLang="en-US" sz="4000" baseline="30000" dirty="0">
                <a:solidFill>
                  <a:schemeClr val="bg1"/>
                </a:solidFill>
                <a:latin typeface="+mn-lt"/>
              </a:rPr>
              <a:t> </a:t>
            </a:r>
            <a:r>
              <a:rPr lang="en-US" altLang="en-US" sz="4000" dirty="0">
                <a:solidFill>
                  <a:schemeClr val="bg1"/>
                </a:solidFill>
                <a:latin typeface="+mn-lt"/>
              </a:rPr>
              <a:t>“</a:t>
            </a:r>
            <a:r>
              <a:rPr lang="en-US" sz="4000" baseline="30000" dirty="0">
                <a:solidFill>
                  <a:schemeClr val="bg1"/>
                </a:solidFill>
                <a:latin typeface="+mn-lt"/>
              </a:rPr>
              <a:t>9</a:t>
            </a:r>
            <a:r>
              <a:rPr lang="en-US" sz="4000" dirty="0">
                <a:solidFill>
                  <a:schemeClr val="bg1"/>
                </a:solidFill>
                <a:latin typeface="+mn-lt"/>
              </a:rPr>
              <a:t>And having been made perfect, He became to all those who </a:t>
            </a:r>
            <a:r>
              <a:rPr lang="en-US" sz="4000" b="1" u="sng" dirty="0">
                <a:solidFill>
                  <a:srgbClr val="FFFFCC"/>
                </a:solidFill>
                <a:latin typeface="+mn-lt"/>
              </a:rPr>
              <a:t>obey</a:t>
            </a:r>
            <a:r>
              <a:rPr lang="en-US" sz="4000" dirty="0">
                <a:solidFill>
                  <a:schemeClr val="bg1"/>
                </a:solidFill>
                <a:latin typeface="+mn-lt"/>
              </a:rPr>
              <a:t> Him the source of eternal </a:t>
            </a:r>
            <a:r>
              <a:rPr lang="en-US" sz="4000" b="1" u="sng" dirty="0">
                <a:solidFill>
                  <a:srgbClr val="FFFFCC"/>
                </a:solidFill>
                <a:latin typeface="+mn-lt"/>
              </a:rPr>
              <a:t>salvation</a:t>
            </a:r>
            <a:r>
              <a:rPr lang="en-US" sz="4000" dirty="0">
                <a:solidFill>
                  <a:schemeClr val="bg1"/>
                </a:solidFill>
                <a:latin typeface="+mn-lt"/>
              </a:rPr>
              <a:t>, </a:t>
            </a:r>
            <a:r>
              <a:rPr lang="en-US" sz="4000" baseline="30000" dirty="0">
                <a:solidFill>
                  <a:schemeClr val="bg1"/>
                </a:solidFill>
                <a:latin typeface="+mn-lt"/>
              </a:rPr>
              <a:t>10 </a:t>
            </a:r>
            <a:r>
              <a:rPr lang="en-US" sz="4000" dirty="0">
                <a:solidFill>
                  <a:schemeClr val="bg1"/>
                </a:solidFill>
                <a:latin typeface="+mn-lt"/>
              </a:rPr>
              <a:t>being designated by God as a high priest according to the order of Melchizedek.</a:t>
            </a:r>
            <a:r>
              <a:rPr lang="en-US" altLang="en-US" sz="4000" dirty="0">
                <a:solidFill>
                  <a:schemeClr val="bg1"/>
                </a:solidFill>
                <a:latin typeface="+mn-lt"/>
              </a:rPr>
              <a:t>”</a:t>
            </a:r>
          </a:p>
        </p:txBody>
      </p:sp>
    </p:spTree>
    <p:extLst>
      <p:ext uri="{BB962C8B-B14F-4D97-AF65-F5344CB8AC3E}">
        <p14:creationId xmlns:p14="http://schemas.microsoft.com/office/powerpoint/2010/main" val="2946634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a:spcBef>
                <a:spcPts val="0"/>
              </a:spcBef>
              <a:spcAft>
                <a:spcPts val="1800"/>
              </a:spcAft>
              <a:buClr>
                <a:srgbClr val="66FFFF"/>
              </a:buClr>
            </a:pPr>
            <a:r>
              <a:rPr lang="en-US" dirty="0">
                <a:solidFill>
                  <a:schemeClr val="bg1"/>
                </a:solidFill>
              </a:rPr>
              <a:t>Believing audience – Heb. 3:1</a:t>
            </a:r>
          </a:p>
          <a:p>
            <a:pPr>
              <a:spcBef>
                <a:spcPts val="0"/>
              </a:spcBef>
              <a:spcAft>
                <a:spcPts val="1800"/>
              </a:spcAft>
              <a:buClr>
                <a:srgbClr val="66FFFF"/>
              </a:buClr>
            </a:pPr>
            <a:r>
              <a:rPr lang="en-US" dirty="0">
                <a:solidFill>
                  <a:schemeClr val="bg1"/>
                </a:solidFill>
              </a:rPr>
              <a:t>Progressive sanctification</a:t>
            </a:r>
          </a:p>
          <a:p>
            <a:pPr>
              <a:spcBef>
                <a:spcPts val="0"/>
              </a:spcBef>
              <a:spcAft>
                <a:spcPts val="1800"/>
              </a:spcAft>
              <a:buClr>
                <a:srgbClr val="66FFFF"/>
              </a:buClr>
            </a:pPr>
            <a:r>
              <a:rPr lang="en-US" dirty="0">
                <a:solidFill>
                  <a:schemeClr val="bg1"/>
                </a:solidFill>
              </a:rPr>
              <a:t>Obedience of the faith?</a:t>
            </a:r>
          </a:p>
          <a:p>
            <a:pPr lvl="1">
              <a:spcBef>
                <a:spcPts val="0"/>
              </a:spcBef>
              <a:spcAft>
                <a:spcPts val="1800"/>
              </a:spcAft>
              <a:buClr>
                <a:srgbClr val="66FFFF"/>
              </a:buClr>
            </a:pPr>
            <a:r>
              <a:rPr lang="en-US" sz="3200" dirty="0">
                <a:solidFill>
                  <a:schemeClr val="bg1"/>
                </a:solidFill>
              </a:rPr>
              <a:t>To obey is a synonym to believe</a:t>
            </a:r>
          </a:p>
          <a:p>
            <a:pPr lvl="1">
              <a:spcBef>
                <a:spcPts val="0"/>
              </a:spcBef>
              <a:spcAft>
                <a:spcPts val="1800"/>
              </a:spcAft>
              <a:buClr>
                <a:srgbClr val="66FFFF"/>
              </a:buClr>
            </a:pPr>
            <a:r>
              <a:rPr lang="en-US" sz="3200" dirty="0">
                <a:solidFill>
                  <a:schemeClr val="bg1"/>
                </a:solidFill>
              </a:rPr>
              <a:t>Rom. 1:5, 16; 2 Thess. 1:8-10; 1 Pet. 1:22-25</a:t>
            </a:r>
          </a:p>
          <a:p>
            <a:pPr lvl="1">
              <a:spcBef>
                <a:spcPts val="0"/>
              </a:spcBef>
              <a:spcAft>
                <a:spcPts val="1800"/>
              </a:spcAft>
              <a:buClr>
                <a:srgbClr val="66FFFF"/>
              </a:buClr>
            </a:pPr>
            <a:r>
              <a:rPr lang="en-US" sz="3200" dirty="0">
                <a:solidFill>
                  <a:schemeClr val="bg1"/>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73432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a:spcBef>
                <a:spcPts val="0"/>
              </a:spcBef>
              <a:spcAft>
                <a:spcPts val="1800"/>
              </a:spcAft>
              <a:buClr>
                <a:srgbClr val="66FFFF"/>
              </a:buClr>
            </a:pPr>
            <a:r>
              <a:rPr lang="en-US" b="1" u="sng" dirty="0">
                <a:solidFill>
                  <a:srgbClr val="FFFFCC"/>
                </a:solidFill>
              </a:rPr>
              <a:t>Believing audience – Heb. 3:1</a:t>
            </a:r>
          </a:p>
          <a:p>
            <a:pPr>
              <a:spcBef>
                <a:spcPts val="0"/>
              </a:spcBef>
              <a:spcAft>
                <a:spcPts val="1800"/>
              </a:spcAft>
              <a:buClr>
                <a:srgbClr val="66FFFF"/>
              </a:buClr>
            </a:pPr>
            <a:r>
              <a:rPr lang="en-US" dirty="0">
                <a:solidFill>
                  <a:schemeClr val="bg1"/>
                </a:solidFill>
              </a:rPr>
              <a:t>Progressive sanctification</a:t>
            </a:r>
          </a:p>
          <a:p>
            <a:pPr>
              <a:spcBef>
                <a:spcPts val="0"/>
              </a:spcBef>
              <a:spcAft>
                <a:spcPts val="1800"/>
              </a:spcAft>
              <a:buClr>
                <a:srgbClr val="66FFFF"/>
              </a:buClr>
            </a:pPr>
            <a:r>
              <a:rPr lang="en-US" dirty="0">
                <a:solidFill>
                  <a:schemeClr val="bg1"/>
                </a:solidFill>
              </a:rPr>
              <a:t>Obedience of the faith?</a:t>
            </a:r>
          </a:p>
          <a:p>
            <a:pPr lvl="1">
              <a:spcBef>
                <a:spcPts val="0"/>
              </a:spcBef>
              <a:spcAft>
                <a:spcPts val="1800"/>
              </a:spcAft>
              <a:buClr>
                <a:srgbClr val="66FFFF"/>
              </a:buClr>
            </a:pPr>
            <a:r>
              <a:rPr lang="en-US" sz="3200" dirty="0">
                <a:solidFill>
                  <a:schemeClr val="bg1"/>
                </a:solidFill>
              </a:rPr>
              <a:t>To obey is a synonym to believe</a:t>
            </a:r>
          </a:p>
          <a:p>
            <a:pPr lvl="1">
              <a:spcBef>
                <a:spcPts val="0"/>
              </a:spcBef>
              <a:spcAft>
                <a:spcPts val="1800"/>
              </a:spcAft>
              <a:buClr>
                <a:srgbClr val="66FFFF"/>
              </a:buClr>
            </a:pPr>
            <a:r>
              <a:rPr lang="en-US" sz="3200" dirty="0">
                <a:solidFill>
                  <a:schemeClr val="bg1"/>
                </a:solidFill>
              </a:rPr>
              <a:t>Rom. 1:5, 16; 2 Thess. 1:8-10; 1 Pet. 1:22-25</a:t>
            </a:r>
          </a:p>
          <a:p>
            <a:pPr lvl="1">
              <a:spcBef>
                <a:spcPts val="0"/>
              </a:spcBef>
              <a:spcAft>
                <a:spcPts val="1800"/>
              </a:spcAft>
              <a:buClr>
                <a:srgbClr val="66FFFF"/>
              </a:buClr>
            </a:pPr>
            <a:r>
              <a:rPr lang="en-US" sz="3200" dirty="0">
                <a:solidFill>
                  <a:schemeClr val="bg1"/>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39261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a:spcBef>
                <a:spcPts val="0"/>
              </a:spcBef>
              <a:spcAft>
                <a:spcPts val="1800"/>
              </a:spcAft>
              <a:buClr>
                <a:srgbClr val="66FFFF"/>
              </a:buClr>
            </a:pPr>
            <a:r>
              <a:rPr lang="en-US" dirty="0">
                <a:solidFill>
                  <a:schemeClr val="bg1"/>
                </a:solidFill>
              </a:rPr>
              <a:t>Believing audience – Heb. 3:1</a:t>
            </a:r>
          </a:p>
          <a:p>
            <a:pPr>
              <a:spcBef>
                <a:spcPts val="0"/>
              </a:spcBef>
              <a:spcAft>
                <a:spcPts val="1800"/>
              </a:spcAft>
              <a:buClr>
                <a:srgbClr val="66FFFF"/>
              </a:buClr>
            </a:pPr>
            <a:r>
              <a:rPr lang="en-US" b="1" u="sng" dirty="0">
                <a:solidFill>
                  <a:srgbClr val="FFFFCC"/>
                </a:solidFill>
              </a:rPr>
              <a:t>Progressive sanctification</a:t>
            </a:r>
          </a:p>
          <a:p>
            <a:pPr>
              <a:spcBef>
                <a:spcPts val="0"/>
              </a:spcBef>
              <a:spcAft>
                <a:spcPts val="1800"/>
              </a:spcAft>
              <a:buClr>
                <a:srgbClr val="66FFFF"/>
              </a:buClr>
            </a:pPr>
            <a:r>
              <a:rPr lang="en-US" dirty="0">
                <a:solidFill>
                  <a:schemeClr val="bg1"/>
                </a:solidFill>
              </a:rPr>
              <a:t>Obedience of the faith?</a:t>
            </a:r>
          </a:p>
          <a:p>
            <a:pPr lvl="1">
              <a:spcBef>
                <a:spcPts val="0"/>
              </a:spcBef>
              <a:spcAft>
                <a:spcPts val="1800"/>
              </a:spcAft>
              <a:buClr>
                <a:srgbClr val="66FFFF"/>
              </a:buClr>
            </a:pPr>
            <a:r>
              <a:rPr lang="en-US" sz="3200" dirty="0">
                <a:solidFill>
                  <a:schemeClr val="bg1"/>
                </a:solidFill>
              </a:rPr>
              <a:t>To obey is a synonym to believe</a:t>
            </a:r>
          </a:p>
          <a:p>
            <a:pPr lvl="1">
              <a:spcBef>
                <a:spcPts val="0"/>
              </a:spcBef>
              <a:spcAft>
                <a:spcPts val="1800"/>
              </a:spcAft>
              <a:buClr>
                <a:srgbClr val="66FFFF"/>
              </a:buClr>
            </a:pPr>
            <a:r>
              <a:rPr lang="en-US" sz="3200" dirty="0">
                <a:solidFill>
                  <a:schemeClr val="bg1"/>
                </a:solidFill>
              </a:rPr>
              <a:t>Rom. 1:5, 16; 2 Thess. 1:8-10; 1 Pet. 1:22-25</a:t>
            </a:r>
          </a:p>
          <a:p>
            <a:pPr lvl="1">
              <a:spcBef>
                <a:spcPts val="0"/>
              </a:spcBef>
              <a:spcAft>
                <a:spcPts val="1800"/>
              </a:spcAft>
              <a:buClr>
                <a:srgbClr val="66FFFF"/>
              </a:buClr>
            </a:pPr>
            <a:r>
              <a:rPr lang="en-US" sz="3200" dirty="0">
                <a:solidFill>
                  <a:schemeClr val="bg1"/>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16462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97532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latin typeface="Calibri" pitchFamily="34" charset="0"/>
                          <a:cs typeface="Calibri" pitchFamily="34" charset="0"/>
                        </a:rPr>
                        <a:t>Justification</a:t>
                      </a:r>
                      <a:endParaRPr lang="en-US" sz="2600" b="1" u="sng" dirty="0">
                        <a:solidFill>
                          <a:srgbClr val="FFFF00"/>
                        </a:solidFill>
                        <a:latin typeface="Calibri" pitchFamily="34" charset="0"/>
                        <a:cs typeface="Calibri" pitchFamily="34" charset="0"/>
                      </a:endParaRPr>
                    </a:p>
                  </a:txBody>
                  <a:tcPr marT="45712" marB="45712" anchor="ctr">
                    <a:solidFill>
                      <a:srgbClr val="FFFFCC"/>
                    </a:solidFill>
                  </a:tcP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Past</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Penalty</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Eph 2:8-9; Titus 3:5</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46717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solidFill>
                            <a:schemeClr val="tx1"/>
                          </a:solidFill>
                          <a:latin typeface="Calibri" pitchFamily="34" charset="0"/>
                          <a:cs typeface="Calibri" pitchFamily="34" charset="0"/>
                        </a:rPr>
                        <a:t>Sanctification</a:t>
                      </a:r>
                    </a:p>
                  </a:txBody>
                  <a:tcPr marT="45712" marB="45712" anchor="ctr">
                    <a:solidFill>
                      <a:srgbClr val="FFFFCC"/>
                    </a:solidFill>
                  </a:tcP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Present</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Power</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Philip 2:12</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1731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1267"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Response  to problem passages</a:t>
            </a:r>
          </a:p>
        </p:txBody>
      </p:sp>
      <p:pic>
        <p:nvPicPr>
          <p:cNvPr id="11268"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a:spcBef>
                <a:spcPts val="0"/>
              </a:spcBef>
              <a:spcAft>
                <a:spcPts val="1800"/>
              </a:spcAft>
              <a:buClr>
                <a:srgbClr val="66FFFF"/>
              </a:buClr>
            </a:pPr>
            <a:r>
              <a:rPr lang="en-US" dirty="0">
                <a:solidFill>
                  <a:schemeClr val="bg1"/>
                </a:solidFill>
              </a:rPr>
              <a:t>Believing audience – Heb. 3:1</a:t>
            </a:r>
          </a:p>
          <a:p>
            <a:pPr>
              <a:spcBef>
                <a:spcPts val="0"/>
              </a:spcBef>
              <a:spcAft>
                <a:spcPts val="1800"/>
              </a:spcAft>
              <a:buClr>
                <a:srgbClr val="66FFFF"/>
              </a:buClr>
            </a:pPr>
            <a:r>
              <a:rPr lang="en-US" dirty="0">
                <a:solidFill>
                  <a:schemeClr val="bg1"/>
                </a:solidFill>
              </a:rPr>
              <a:t>Progressive sanctification</a:t>
            </a:r>
          </a:p>
          <a:p>
            <a:pPr>
              <a:spcBef>
                <a:spcPts val="0"/>
              </a:spcBef>
              <a:spcAft>
                <a:spcPts val="1800"/>
              </a:spcAft>
              <a:buClr>
                <a:srgbClr val="66FFFF"/>
              </a:buClr>
            </a:pPr>
            <a:r>
              <a:rPr lang="en-US" b="1" u="sng" dirty="0">
                <a:solidFill>
                  <a:srgbClr val="FFFFCC"/>
                </a:solidFill>
              </a:rPr>
              <a:t>Obedience of the faith?</a:t>
            </a:r>
          </a:p>
          <a:p>
            <a:pPr lvl="1">
              <a:spcBef>
                <a:spcPts val="0"/>
              </a:spcBef>
              <a:spcAft>
                <a:spcPts val="1800"/>
              </a:spcAft>
              <a:buClr>
                <a:srgbClr val="66FFFF"/>
              </a:buClr>
            </a:pPr>
            <a:r>
              <a:rPr lang="en-US" sz="3200" dirty="0">
                <a:solidFill>
                  <a:schemeClr val="bg1"/>
                </a:solidFill>
              </a:rPr>
              <a:t>To obey is a synonym to believe</a:t>
            </a:r>
          </a:p>
          <a:p>
            <a:pPr lvl="1">
              <a:spcBef>
                <a:spcPts val="0"/>
              </a:spcBef>
              <a:spcAft>
                <a:spcPts val="1800"/>
              </a:spcAft>
              <a:buClr>
                <a:srgbClr val="66FFFF"/>
              </a:buClr>
            </a:pPr>
            <a:r>
              <a:rPr lang="en-US" sz="3200" dirty="0">
                <a:solidFill>
                  <a:schemeClr val="bg1"/>
                </a:solidFill>
              </a:rPr>
              <a:t>Rom. 1:5, 16; 2 Thess. 1:8-10; 1 Pet. 1:22-25</a:t>
            </a:r>
          </a:p>
          <a:p>
            <a:pPr lvl="1">
              <a:spcBef>
                <a:spcPts val="0"/>
              </a:spcBef>
              <a:spcAft>
                <a:spcPts val="1800"/>
              </a:spcAft>
              <a:buClr>
                <a:srgbClr val="66FFFF"/>
              </a:buClr>
            </a:pPr>
            <a:r>
              <a:rPr lang="en-US" sz="3200" dirty="0">
                <a:solidFill>
                  <a:schemeClr val="bg1"/>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70436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a:spcBef>
                <a:spcPts val="0"/>
              </a:spcBef>
              <a:spcAft>
                <a:spcPts val="1800"/>
              </a:spcAft>
              <a:buClr>
                <a:srgbClr val="66FFFF"/>
              </a:buClr>
            </a:pPr>
            <a:r>
              <a:rPr lang="en-US" dirty="0">
                <a:solidFill>
                  <a:schemeClr val="bg1"/>
                </a:solidFill>
              </a:rPr>
              <a:t>Believing audience – Heb. 3:1</a:t>
            </a:r>
          </a:p>
          <a:p>
            <a:pPr>
              <a:spcBef>
                <a:spcPts val="0"/>
              </a:spcBef>
              <a:spcAft>
                <a:spcPts val="1800"/>
              </a:spcAft>
              <a:buClr>
                <a:srgbClr val="66FFFF"/>
              </a:buClr>
            </a:pPr>
            <a:r>
              <a:rPr lang="en-US" dirty="0">
                <a:solidFill>
                  <a:schemeClr val="bg1"/>
                </a:solidFill>
              </a:rPr>
              <a:t>Progressive sanctification</a:t>
            </a:r>
          </a:p>
          <a:p>
            <a:pPr>
              <a:spcBef>
                <a:spcPts val="0"/>
              </a:spcBef>
              <a:spcAft>
                <a:spcPts val="1800"/>
              </a:spcAft>
              <a:buClr>
                <a:srgbClr val="66FFFF"/>
              </a:buClr>
            </a:pPr>
            <a:r>
              <a:rPr lang="en-US" b="1" dirty="0">
                <a:solidFill>
                  <a:srgbClr val="FFFFCC"/>
                </a:solidFill>
              </a:rPr>
              <a:t>Obedience of the faith?</a:t>
            </a:r>
          </a:p>
          <a:p>
            <a:pPr lvl="1">
              <a:spcBef>
                <a:spcPts val="0"/>
              </a:spcBef>
              <a:spcAft>
                <a:spcPts val="1800"/>
              </a:spcAft>
              <a:buClr>
                <a:srgbClr val="66FFFF"/>
              </a:buClr>
            </a:pPr>
            <a:r>
              <a:rPr lang="en-US" sz="3200" b="1" u="sng" dirty="0">
                <a:solidFill>
                  <a:srgbClr val="FFFFCC"/>
                </a:solidFill>
              </a:rPr>
              <a:t>To obey is a synonym to believe</a:t>
            </a:r>
          </a:p>
          <a:p>
            <a:pPr lvl="1">
              <a:spcBef>
                <a:spcPts val="0"/>
              </a:spcBef>
              <a:spcAft>
                <a:spcPts val="1800"/>
              </a:spcAft>
              <a:buClr>
                <a:srgbClr val="66FFFF"/>
              </a:buClr>
            </a:pPr>
            <a:r>
              <a:rPr lang="en-US" sz="3200" dirty="0">
                <a:solidFill>
                  <a:schemeClr val="bg1"/>
                </a:solidFill>
              </a:rPr>
              <a:t>Rom. 1:5, 16; 2 Thess. 1:8-10; 1 Pet. 1:22-25</a:t>
            </a:r>
          </a:p>
          <a:p>
            <a:pPr lvl="1">
              <a:spcBef>
                <a:spcPts val="0"/>
              </a:spcBef>
              <a:spcAft>
                <a:spcPts val="1800"/>
              </a:spcAft>
              <a:buClr>
                <a:srgbClr val="66FFFF"/>
              </a:buClr>
            </a:pPr>
            <a:r>
              <a:rPr lang="en-US" sz="3200" dirty="0">
                <a:solidFill>
                  <a:schemeClr val="bg1"/>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64579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575" y="1166558"/>
            <a:ext cx="8883650" cy="4525963"/>
          </a:xfrm>
        </p:spPr>
        <p:txBody>
          <a:bodyPr/>
          <a:lstStyle/>
          <a:p>
            <a:pPr marL="0" indent="0" algn="just">
              <a:buNone/>
              <a:defRPr/>
            </a:pPr>
            <a:r>
              <a:rPr lang="en-US" sz="3000" dirty="0">
                <a:solidFill>
                  <a:schemeClr val="bg1"/>
                </a:solidFill>
              </a:rPr>
              <a:t>“Does the phrase “them that obey Him” (Heb. 5:9) suggest that, if we do not obey Him, we may lose that eternal salvation? To “obey God” is the same as “to trust God,” as “them that obey Him” is a description of those who have put their faith in Jesus Christ. “A great company of the priests were obedient to the faith” (Acts 6:7). “But they have not all obeyed the Gospel” (Rom. 10:16). “Ye have purified your souls in obeying the truth” (1 Peter 1:22). Once we have put our faith in Jesus Christ, and thus obeyed His call, we experience His eternal salvation.”</a:t>
            </a:r>
          </a:p>
        </p:txBody>
      </p:sp>
      <p:sp>
        <p:nvSpPr>
          <p:cNvPr id="10244" name="TextBox 3"/>
          <p:cNvSpPr txBox="1">
            <a:spLocks noChangeArrowheads="1"/>
          </p:cNvSpPr>
          <p:nvPr/>
        </p:nvSpPr>
        <p:spPr bwMode="auto">
          <a:xfrm>
            <a:off x="354045" y="6444030"/>
            <a:ext cx="84359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600" dirty="0">
                <a:solidFill>
                  <a:schemeClr val="bg1"/>
                </a:solidFill>
                <a:latin typeface="+mn-lt"/>
              </a:rPr>
              <a:t>Wiersbe, W. W. (1996). </a:t>
            </a:r>
            <a:r>
              <a:rPr lang="en-US" sz="1600" i="1" dirty="0">
                <a:solidFill>
                  <a:schemeClr val="bg1"/>
                </a:solidFill>
                <a:latin typeface="+mn-lt"/>
              </a:rPr>
              <a:t>The Bible Exposition Commentary</a:t>
            </a:r>
            <a:r>
              <a:rPr lang="en-US" sz="1600" dirty="0">
                <a:solidFill>
                  <a:schemeClr val="bg1"/>
                </a:solidFill>
                <a:latin typeface="+mn-lt"/>
              </a:rPr>
              <a:t> (Vol. 2, p. 294). Wheaton, IL: Victor Books.</a:t>
            </a:r>
            <a:endParaRPr lang="en-US" altLang="en-US" sz="1600" dirty="0">
              <a:solidFill>
                <a:schemeClr val="bg1"/>
              </a:solidFill>
              <a:latin typeface="+mn-lt"/>
            </a:endParaRPr>
          </a:p>
        </p:txBody>
      </p:sp>
      <p:pic>
        <p:nvPicPr>
          <p:cNvPr id="1026" name="Picture 2" descr="Image result for warren wiersb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flipH="1">
            <a:off x="295273" y="274639"/>
            <a:ext cx="1457325" cy="98137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bwMode="auto">
          <a:xfrm>
            <a:off x="2208229" y="238498"/>
            <a:ext cx="4727542" cy="818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a:lstStyle>
          <a:p>
            <a:pPr>
              <a:defRPr/>
            </a:pPr>
            <a:r>
              <a:rPr lang="en-US" sz="3600" dirty="0">
                <a:solidFill>
                  <a:srgbClr val="00FFFF"/>
                </a:solidFill>
                <a:latin typeface="+mn-lt"/>
              </a:rPr>
              <a:t>Obedience of the Faith?</a:t>
            </a:r>
          </a:p>
        </p:txBody>
      </p:sp>
    </p:spTree>
    <p:extLst>
      <p:ext uri="{BB962C8B-B14F-4D97-AF65-F5344CB8AC3E}">
        <p14:creationId xmlns:p14="http://schemas.microsoft.com/office/powerpoint/2010/main" val="36327335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575" y="1217154"/>
            <a:ext cx="8883650" cy="4525963"/>
          </a:xfrm>
        </p:spPr>
        <p:txBody>
          <a:bodyPr/>
          <a:lstStyle/>
          <a:p>
            <a:pPr marL="0" indent="0" algn="just">
              <a:buNone/>
              <a:defRPr/>
            </a:pPr>
            <a:r>
              <a:rPr lang="en-US" sz="3000" dirty="0">
                <a:solidFill>
                  <a:schemeClr val="bg1"/>
                </a:solidFill>
              </a:rPr>
              <a:t>“The provision of salvation was achieved through the obedience of the Son to the Father at the cross, and the appropriation of salvation is accomplished through the obedience of the repentant sinner toward Christ. In this passage, </a:t>
            </a:r>
            <a:r>
              <a:rPr lang="en-US" sz="3000" b="1" u="sng" dirty="0">
                <a:solidFill>
                  <a:srgbClr val="FFFFCC"/>
                </a:solidFill>
              </a:rPr>
              <a:t>obedience is synonymous with faith</a:t>
            </a:r>
            <a:r>
              <a:rPr lang="en-US" sz="3000" dirty="0">
                <a:solidFill>
                  <a:schemeClr val="bg1"/>
                </a:solidFill>
              </a:rPr>
              <a:t> (acts 6:7; Romans 6:17; 10:16).”</a:t>
            </a:r>
          </a:p>
        </p:txBody>
      </p:sp>
      <p:sp>
        <p:nvSpPr>
          <p:cNvPr id="10244" name="TextBox 3"/>
          <p:cNvSpPr txBox="1">
            <a:spLocks noChangeArrowheads="1"/>
          </p:cNvSpPr>
          <p:nvPr/>
        </p:nvSpPr>
        <p:spPr bwMode="auto">
          <a:xfrm>
            <a:off x="1216025" y="5985559"/>
            <a:ext cx="67627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600" dirty="0">
                <a:solidFill>
                  <a:schemeClr val="bg1"/>
                </a:solidFill>
              </a:rPr>
              <a:t>Gromacki, Robert. (2001). </a:t>
            </a:r>
            <a:r>
              <a:rPr lang="en-US" sz="1600" i="1" dirty="0">
                <a:solidFill>
                  <a:schemeClr val="bg1"/>
                </a:solidFill>
              </a:rPr>
              <a:t>Bold in Grace: An Exposition of Hebrews</a:t>
            </a:r>
            <a:r>
              <a:rPr lang="en-US" sz="1600" dirty="0">
                <a:solidFill>
                  <a:schemeClr val="bg1"/>
                </a:solidFill>
              </a:rPr>
              <a:t> (p. 96). Reprint, The Woodlands, TX: Kress Christian Publications.</a:t>
            </a:r>
            <a:endParaRPr lang="en-US" altLang="en-US" sz="1600" dirty="0">
              <a:solidFill>
                <a:schemeClr val="bg1"/>
              </a:solidFill>
              <a:latin typeface="Calibri" panose="020F0502020204030204" pitchFamily="34" charset="0"/>
            </a:endParaRPr>
          </a:p>
        </p:txBody>
      </p:sp>
      <p:pic>
        <p:nvPicPr>
          <p:cNvPr id="2050" name="Picture 2" descr="Image result for robert gromacki"/>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6810" y="123464"/>
            <a:ext cx="823913" cy="109369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bwMode="auto">
          <a:xfrm>
            <a:off x="2208229" y="238498"/>
            <a:ext cx="4727542" cy="818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a:lstStyle>
          <a:p>
            <a:pPr>
              <a:defRPr/>
            </a:pPr>
            <a:r>
              <a:rPr lang="en-US" sz="3600" dirty="0">
                <a:solidFill>
                  <a:srgbClr val="00FFFF"/>
                </a:solidFill>
                <a:latin typeface="+mn-lt"/>
              </a:rPr>
              <a:t>Obedience of the Faith?</a:t>
            </a:r>
          </a:p>
        </p:txBody>
      </p:sp>
    </p:spTree>
    <p:extLst>
      <p:ext uri="{BB962C8B-B14F-4D97-AF65-F5344CB8AC3E}">
        <p14:creationId xmlns:p14="http://schemas.microsoft.com/office/powerpoint/2010/main" val="25386444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a:spcBef>
                <a:spcPts val="0"/>
              </a:spcBef>
              <a:spcAft>
                <a:spcPts val="1800"/>
              </a:spcAft>
              <a:buClr>
                <a:srgbClr val="66FFFF"/>
              </a:buClr>
            </a:pPr>
            <a:r>
              <a:rPr lang="en-US" dirty="0">
                <a:solidFill>
                  <a:schemeClr val="bg1"/>
                </a:solidFill>
              </a:rPr>
              <a:t>Believing audience – Heb. 3:1</a:t>
            </a:r>
          </a:p>
          <a:p>
            <a:pPr>
              <a:spcBef>
                <a:spcPts val="0"/>
              </a:spcBef>
              <a:spcAft>
                <a:spcPts val="1800"/>
              </a:spcAft>
              <a:buClr>
                <a:srgbClr val="66FFFF"/>
              </a:buClr>
            </a:pPr>
            <a:r>
              <a:rPr lang="en-US" dirty="0">
                <a:solidFill>
                  <a:schemeClr val="bg1"/>
                </a:solidFill>
              </a:rPr>
              <a:t>Progressive sanctification</a:t>
            </a:r>
          </a:p>
          <a:p>
            <a:pPr>
              <a:spcBef>
                <a:spcPts val="0"/>
              </a:spcBef>
              <a:spcAft>
                <a:spcPts val="1800"/>
              </a:spcAft>
              <a:buClr>
                <a:srgbClr val="66FFFF"/>
              </a:buClr>
            </a:pPr>
            <a:r>
              <a:rPr lang="en-US" b="1" dirty="0">
                <a:solidFill>
                  <a:srgbClr val="FFFFCC"/>
                </a:solidFill>
              </a:rPr>
              <a:t>Obedience of the faith?</a:t>
            </a:r>
          </a:p>
          <a:p>
            <a:pPr lvl="1">
              <a:spcBef>
                <a:spcPts val="0"/>
              </a:spcBef>
              <a:spcAft>
                <a:spcPts val="1800"/>
              </a:spcAft>
              <a:buClr>
                <a:srgbClr val="66FFFF"/>
              </a:buClr>
            </a:pPr>
            <a:r>
              <a:rPr lang="en-US" sz="3200" dirty="0">
                <a:solidFill>
                  <a:schemeClr val="bg1"/>
                </a:solidFill>
              </a:rPr>
              <a:t>To obey is a synonym to believe</a:t>
            </a:r>
          </a:p>
          <a:p>
            <a:pPr lvl="1">
              <a:spcBef>
                <a:spcPts val="0"/>
              </a:spcBef>
              <a:spcAft>
                <a:spcPts val="1800"/>
              </a:spcAft>
              <a:buClr>
                <a:srgbClr val="66FFFF"/>
              </a:buClr>
            </a:pPr>
            <a:r>
              <a:rPr lang="en-US" sz="3200" b="1" u="sng" dirty="0">
                <a:solidFill>
                  <a:srgbClr val="FFFFCC"/>
                </a:solidFill>
              </a:rPr>
              <a:t>Rom. 1:5, 16; 2 Thess. 1:8-10; 1 Pet. 1:22-25</a:t>
            </a:r>
          </a:p>
          <a:p>
            <a:pPr lvl="1">
              <a:spcBef>
                <a:spcPts val="0"/>
              </a:spcBef>
              <a:spcAft>
                <a:spcPts val="1800"/>
              </a:spcAft>
              <a:buClr>
                <a:srgbClr val="66FFFF"/>
              </a:buClr>
            </a:pPr>
            <a:r>
              <a:rPr lang="en-US" sz="3200" dirty="0">
                <a:solidFill>
                  <a:schemeClr val="bg1"/>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94539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a:spcBef>
                <a:spcPts val="0"/>
              </a:spcBef>
              <a:spcAft>
                <a:spcPts val="1800"/>
              </a:spcAft>
              <a:buClr>
                <a:srgbClr val="66FFFF"/>
              </a:buClr>
            </a:pPr>
            <a:r>
              <a:rPr lang="en-US" dirty="0">
                <a:solidFill>
                  <a:schemeClr val="bg1"/>
                </a:solidFill>
              </a:rPr>
              <a:t>Believing audience – Heb. 3:1</a:t>
            </a:r>
          </a:p>
          <a:p>
            <a:pPr>
              <a:spcBef>
                <a:spcPts val="0"/>
              </a:spcBef>
              <a:spcAft>
                <a:spcPts val="1800"/>
              </a:spcAft>
              <a:buClr>
                <a:srgbClr val="66FFFF"/>
              </a:buClr>
            </a:pPr>
            <a:r>
              <a:rPr lang="en-US" dirty="0">
                <a:solidFill>
                  <a:schemeClr val="bg1"/>
                </a:solidFill>
              </a:rPr>
              <a:t>Progressive sanctification</a:t>
            </a:r>
          </a:p>
          <a:p>
            <a:pPr>
              <a:spcBef>
                <a:spcPts val="0"/>
              </a:spcBef>
              <a:spcAft>
                <a:spcPts val="1800"/>
              </a:spcAft>
              <a:buClr>
                <a:srgbClr val="66FFFF"/>
              </a:buClr>
            </a:pPr>
            <a:r>
              <a:rPr lang="en-US" b="1" dirty="0">
                <a:solidFill>
                  <a:srgbClr val="FFFFCC"/>
                </a:solidFill>
              </a:rPr>
              <a:t>Obedience of the faith?</a:t>
            </a:r>
          </a:p>
          <a:p>
            <a:pPr lvl="1">
              <a:spcBef>
                <a:spcPts val="0"/>
              </a:spcBef>
              <a:spcAft>
                <a:spcPts val="1800"/>
              </a:spcAft>
              <a:buClr>
                <a:srgbClr val="66FFFF"/>
              </a:buClr>
            </a:pPr>
            <a:r>
              <a:rPr lang="en-US" sz="3200" dirty="0">
                <a:solidFill>
                  <a:schemeClr val="bg1"/>
                </a:solidFill>
              </a:rPr>
              <a:t>To obey is a synonym to believe</a:t>
            </a:r>
          </a:p>
          <a:p>
            <a:pPr lvl="1">
              <a:spcBef>
                <a:spcPts val="0"/>
              </a:spcBef>
              <a:spcAft>
                <a:spcPts val="1800"/>
              </a:spcAft>
              <a:buClr>
                <a:srgbClr val="66FFFF"/>
              </a:buClr>
            </a:pPr>
            <a:r>
              <a:rPr lang="en-US" sz="3200" dirty="0">
                <a:solidFill>
                  <a:schemeClr val="bg1"/>
                </a:solidFill>
              </a:rPr>
              <a:t>Rom. 1:5, 16; 2 Thess. 1:8-10; 1 Pet. 1:22-25</a:t>
            </a:r>
          </a:p>
          <a:p>
            <a:pPr lvl="1">
              <a:spcBef>
                <a:spcPts val="0"/>
              </a:spcBef>
              <a:spcAft>
                <a:spcPts val="1800"/>
              </a:spcAft>
              <a:buClr>
                <a:srgbClr val="66FFFF"/>
              </a:buClr>
            </a:pPr>
            <a:r>
              <a:rPr lang="en-US" sz="3200" b="1" u="sng" dirty="0">
                <a:solidFill>
                  <a:srgbClr val="FFFFCC"/>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23218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32994" y="265113"/>
            <a:ext cx="9078012"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b="1" u="sng" dirty="0">
                <a:solidFill>
                  <a:srgbClr val="FFFFCC"/>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5027598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64514" name="Rectangle 1"/>
          <p:cNvSpPr>
            <a:spLocks noChangeArrowheads="1"/>
          </p:cNvSpPr>
          <p:nvPr/>
        </p:nvSpPr>
        <p:spPr bwMode="auto">
          <a:xfrm>
            <a:off x="835905" y="169686"/>
            <a:ext cx="7610511"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1200"/>
              </a:spcAft>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cs typeface="+mn-cs"/>
              </a:rPr>
              <a:t>Hebrews 12:14 (NKJV)</a:t>
            </a:r>
          </a:p>
          <a:p>
            <a:pPr algn="just"/>
            <a:r>
              <a:rPr lang="en-US" altLang="en-US" sz="4400" dirty="0">
                <a:solidFill>
                  <a:schemeClr val="bg1"/>
                </a:solidFill>
                <a:latin typeface="+mn-lt"/>
              </a:rPr>
              <a:t>“</a:t>
            </a:r>
            <a:r>
              <a:rPr lang="en-US" sz="4400" b="1" u="sng" dirty="0">
                <a:solidFill>
                  <a:srgbClr val="FFFFCC"/>
                </a:solidFill>
                <a:latin typeface="+mn-lt"/>
              </a:rPr>
              <a:t>Pursue</a:t>
            </a:r>
            <a:r>
              <a:rPr lang="en-US" sz="4400" dirty="0">
                <a:solidFill>
                  <a:schemeClr val="bg1"/>
                </a:solidFill>
                <a:latin typeface="+mn-lt"/>
              </a:rPr>
              <a:t> peace with all </a:t>
            </a:r>
            <a:r>
              <a:rPr lang="en-US" sz="4400" i="1" dirty="0">
                <a:solidFill>
                  <a:schemeClr val="bg1"/>
                </a:solidFill>
                <a:latin typeface="+mn-lt"/>
              </a:rPr>
              <a:t>people,</a:t>
            </a:r>
            <a:r>
              <a:rPr lang="en-US" sz="4400" dirty="0">
                <a:solidFill>
                  <a:schemeClr val="bg1"/>
                </a:solidFill>
                <a:latin typeface="+mn-lt"/>
              </a:rPr>
              <a:t> and </a:t>
            </a:r>
            <a:r>
              <a:rPr lang="en-US" sz="4400" b="1" u="sng" dirty="0">
                <a:solidFill>
                  <a:srgbClr val="FFFFCC"/>
                </a:solidFill>
                <a:latin typeface="+mn-lt"/>
              </a:rPr>
              <a:t>holiness, without which no one will see the Lord</a:t>
            </a:r>
            <a:r>
              <a:rPr lang="en-US" sz="4400" b="1" dirty="0">
                <a:solidFill>
                  <a:schemeClr val="bg1"/>
                </a:solidFill>
                <a:latin typeface="+mn-lt"/>
              </a:rPr>
              <a:t>.</a:t>
            </a:r>
            <a:r>
              <a:rPr lang="en-US" sz="4400" dirty="0">
                <a:solidFill>
                  <a:schemeClr val="bg1"/>
                </a:solidFill>
                <a:latin typeface="+mn-lt"/>
              </a:rPr>
              <a:t>”</a:t>
            </a:r>
          </a:p>
        </p:txBody>
      </p:sp>
    </p:spTree>
    <p:extLst>
      <p:ext uri="{BB962C8B-B14F-4D97-AF65-F5344CB8AC3E}">
        <p14:creationId xmlns:p14="http://schemas.microsoft.com/office/powerpoint/2010/main" val="29412317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12:14</a:t>
            </a:r>
          </a:p>
        </p:txBody>
      </p:sp>
      <p:sp>
        <p:nvSpPr>
          <p:cNvPr id="3" name="Content Placeholder 2"/>
          <p:cNvSpPr>
            <a:spLocks noGrp="1"/>
          </p:cNvSpPr>
          <p:nvPr>
            <p:ph idx="1"/>
          </p:nvPr>
        </p:nvSpPr>
        <p:spPr>
          <a:xfrm>
            <a:off x="499621" y="1159496"/>
            <a:ext cx="8144759" cy="5147035"/>
          </a:xfrm>
        </p:spPr>
        <p:txBody>
          <a:bodyPr/>
          <a:lstStyle/>
          <a:p>
            <a:pPr>
              <a:spcBef>
                <a:spcPts val="0"/>
              </a:spcBef>
              <a:spcAft>
                <a:spcPts val="2400"/>
              </a:spcAft>
              <a:buClr>
                <a:srgbClr val="66FFFF"/>
              </a:buClr>
            </a:pPr>
            <a:r>
              <a:rPr lang="en-US" dirty="0">
                <a:solidFill>
                  <a:schemeClr val="bg1"/>
                </a:solidFill>
              </a:rPr>
              <a:t>Holy life + faith to get to heaven</a:t>
            </a:r>
          </a:p>
          <a:p>
            <a:pPr>
              <a:spcBef>
                <a:spcPts val="0"/>
              </a:spcBef>
              <a:spcAft>
                <a:spcPts val="2400"/>
              </a:spcAft>
              <a:buClr>
                <a:srgbClr val="66FFFF"/>
              </a:buClr>
            </a:pPr>
            <a:r>
              <a:rPr lang="en-US" dirty="0">
                <a:solidFill>
                  <a:schemeClr val="bg1"/>
                </a:solidFill>
              </a:rPr>
              <a:t>Others seeing the Lord though the believer's life and witness</a:t>
            </a:r>
          </a:p>
          <a:p>
            <a:pPr>
              <a:spcBef>
                <a:spcPts val="0"/>
              </a:spcBef>
              <a:spcAft>
                <a:spcPts val="2400"/>
              </a:spcAft>
              <a:buClr>
                <a:srgbClr val="66FFFF"/>
              </a:buClr>
            </a:pPr>
            <a:r>
              <a:rPr lang="en-US" dirty="0">
                <a:solidFill>
                  <a:schemeClr val="bg1"/>
                </a:solidFill>
              </a:rPr>
              <a:t>Not seeing the Lord in heaven</a:t>
            </a:r>
          </a:p>
          <a:p>
            <a:pPr>
              <a:spcBef>
                <a:spcPts val="0"/>
              </a:spcBef>
              <a:spcAft>
                <a:spcPts val="2400"/>
              </a:spcAft>
              <a:buClr>
                <a:srgbClr val="66FFFF"/>
              </a:buClr>
            </a:pPr>
            <a:r>
              <a:rPr lang="en-US" dirty="0">
                <a:solidFill>
                  <a:schemeClr val="bg1"/>
                </a:solidFill>
              </a:rPr>
              <a:t>Context = personal relationships with others (Heb. 12:14a, 15b)</a:t>
            </a:r>
          </a:p>
          <a:p>
            <a:pPr>
              <a:spcBef>
                <a:spcPts val="0"/>
              </a:spcBef>
              <a:spcAft>
                <a:spcPts val="2400"/>
              </a:spcAft>
              <a:buClr>
                <a:srgbClr val="66FFFF"/>
              </a:buClr>
            </a:pPr>
            <a:r>
              <a:rPr lang="en-US" dirty="0">
                <a:solidFill>
                  <a:schemeClr val="bg1"/>
                </a:solidFill>
              </a:rPr>
              <a:t>Not requiring faith + holy life to get to heaven</a:t>
            </a:r>
          </a:p>
        </p:txBody>
      </p:sp>
    </p:spTree>
    <p:extLst>
      <p:ext uri="{BB962C8B-B14F-4D97-AF65-F5344CB8AC3E}">
        <p14:creationId xmlns:p14="http://schemas.microsoft.com/office/powerpoint/2010/main" val="6745856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12:14</a:t>
            </a:r>
          </a:p>
        </p:txBody>
      </p:sp>
      <p:sp>
        <p:nvSpPr>
          <p:cNvPr id="3" name="Content Placeholder 2"/>
          <p:cNvSpPr>
            <a:spLocks noGrp="1"/>
          </p:cNvSpPr>
          <p:nvPr>
            <p:ph idx="1"/>
          </p:nvPr>
        </p:nvSpPr>
        <p:spPr>
          <a:xfrm>
            <a:off x="507465" y="1159496"/>
            <a:ext cx="8129070" cy="5147035"/>
          </a:xfrm>
        </p:spPr>
        <p:txBody>
          <a:bodyPr/>
          <a:lstStyle/>
          <a:p>
            <a:pPr>
              <a:spcBef>
                <a:spcPts val="0"/>
              </a:spcBef>
              <a:spcAft>
                <a:spcPts val="2400"/>
              </a:spcAft>
              <a:buClr>
                <a:srgbClr val="66FFFF"/>
              </a:buClr>
            </a:pPr>
            <a:r>
              <a:rPr lang="en-US" b="1" u="sng" dirty="0">
                <a:solidFill>
                  <a:srgbClr val="FFFFCC"/>
                </a:solidFill>
              </a:rPr>
              <a:t>Holy life + faith to get to heaven</a:t>
            </a:r>
          </a:p>
          <a:p>
            <a:pPr>
              <a:spcBef>
                <a:spcPts val="0"/>
              </a:spcBef>
              <a:spcAft>
                <a:spcPts val="2400"/>
              </a:spcAft>
              <a:buClr>
                <a:srgbClr val="66FFFF"/>
              </a:buClr>
            </a:pPr>
            <a:r>
              <a:rPr lang="en-US" dirty="0">
                <a:solidFill>
                  <a:schemeClr val="bg1"/>
                </a:solidFill>
              </a:rPr>
              <a:t>Others seeing the Lord though the believer's life and witness</a:t>
            </a:r>
          </a:p>
          <a:p>
            <a:pPr>
              <a:spcBef>
                <a:spcPts val="0"/>
              </a:spcBef>
              <a:spcAft>
                <a:spcPts val="2400"/>
              </a:spcAft>
              <a:buClr>
                <a:srgbClr val="66FFFF"/>
              </a:buClr>
            </a:pPr>
            <a:r>
              <a:rPr lang="en-US" dirty="0">
                <a:solidFill>
                  <a:schemeClr val="bg1"/>
                </a:solidFill>
              </a:rPr>
              <a:t>Not seeing the Lord in heaven</a:t>
            </a:r>
          </a:p>
          <a:p>
            <a:pPr>
              <a:spcBef>
                <a:spcPts val="0"/>
              </a:spcBef>
              <a:spcAft>
                <a:spcPts val="2400"/>
              </a:spcAft>
              <a:buClr>
                <a:srgbClr val="66FFFF"/>
              </a:buClr>
            </a:pPr>
            <a:r>
              <a:rPr lang="en-US" dirty="0">
                <a:solidFill>
                  <a:schemeClr val="bg1"/>
                </a:solidFill>
              </a:rPr>
              <a:t>Context = personal relationships with others (Heb. 12:14a, 15b)</a:t>
            </a:r>
          </a:p>
          <a:p>
            <a:pPr>
              <a:spcBef>
                <a:spcPts val="0"/>
              </a:spcBef>
              <a:spcAft>
                <a:spcPts val="2400"/>
              </a:spcAft>
              <a:buClr>
                <a:srgbClr val="66FFFF"/>
              </a:buClr>
            </a:pPr>
            <a:r>
              <a:rPr lang="en-US" dirty="0">
                <a:solidFill>
                  <a:schemeClr val="bg1"/>
                </a:solidFill>
              </a:rPr>
              <a:t>Not requiring faith + holy life to get to heaven</a:t>
            </a:r>
          </a:p>
        </p:txBody>
      </p:sp>
    </p:spTree>
    <p:extLst>
      <p:ext uri="{BB962C8B-B14F-4D97-AF65-F5344CB8AC3E}">
        <p14:creationId xmlns:p14="http://schemas.microsoft.com/office/powerpoint/2010/main" val="3938197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2291"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Response  to problem passages</a:t>
            </a:r>
          </a:p>
        </p:txBody>
      </p:sp>
      <p:pic>
        <p:nvPicPr>
          <p:cNvPr id="12292"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2048" y="274638"/>
            <a:ext cx="5839905" cy="1143000"/>
          </a:xfrm>
        </p:spPr>
        <p:txBody>
          <a:bodyPr/>
          <a:lstStyle/>
          <a:p>
            <a:pPr>
              <a:defRPr/>
            </a:pPr>
            <a:r>
              <a:rPr lang="en-US" sz="3600" dirty="0">
                <a:solidFill>
                  <a:srgbClr val="00FFFF"/>
                </a:solidFill>
                <a:latin typeface="+mn-lt"/>
              </a:rPr>
              <a:t>Without Personal Holiness No One Will See the Lord</a:t>
            </a:r>
          </a:p>
        </p:txBody>
      </p:sp>
      <p:sp>
        <p:nvSpPr>
          <p:cNvPr id="3" name="Content Placeholder 2"/>
          <p:cNvSpPr>
            <a:spLocks noGrp="1"/>
          </p:cNvSpPr>
          <p:nvPr>
            <p:ph idx="1"/>
          </p:nvPr>
        </p:nvSpPr>
        <p:spPr>
          <a:xfrm>
            <a:off x="2686639" y="1600201"/>
            <a:ext cx="6352585" cy="3886200"/>
          </a:xfrm>
        </p:spPr>
        <p:txBody>
          <a:bodyPr/>
          <a:lstStyle/>
          <a:p>
            <a:pPr marL="0" indent="0" algn="just">
              <a:buNone/>
              <a:defRPr/>
            </a:pPr>
            <a:r>
              <a:rPr lang="en-US" dirty="0">
                <a:solidFill>
                  <a:schemeClr val="bg1"/>
                </a:solidFill>
              </a:rPr>
              <a:t>“The New Testament lays before us a vast array of </a:t>
            </a:r>
            <a:r>
              <a:rPr lang="en-US" b="1" u="sng" dirty="0">
                <a:solidFill>
                  <a:srgbClr val="FFFFCC"/>
                </a:solidFill>
              </a:rPr>
              <a:t>conditions for final salvation</a:t>
            </a:r>
            <a:r>
              <a:rPr lang="en-US" dirty="0">
                <a:solidFill>
                  <a:schemeClr val="bg1"/>
                </a:solidFill>
              </a:rPr>
              <a:t>. </a:t>
            </a:r>
            <a:r>
              <a:rPr lang="en-US" b="1" u="sng" dirty="0">
                <a:solidFill>
                  <a:srgbClr val="FFFFCC"/>
                </a:solidFill>
              </a:rPr>
              <a:t>Not only</a:t>
            </a:r>
            <a:r>
              <a:rPr lang="en-US" dirty="0">
                <a:solidFill>
                  <a:schemeClr val="bg1"/>
                </a:solidFill>
              </a:rPr>
              <a:t> initial repentance and </a:t>
            </a:r>
            <a:r>
              <a:rPr lang="en-US" b="1" u="sng" dirty="0">
                <a:solidFill>
                  <a:srgbClr val="FFFFCC"/>
                </a:solidFill>
              </a:rPr>
              <a:t>faith</a:t>
            </a:r>
            <a:r>
              <a:rPr lang="en-US" dirty="0">
                <a:solidFill>
                  <a:schemeClr val="bg1"/>
                </a:solidFill>
              </a:rPr>
              <a:t>, </a:t>
            </a:r>
            <a:r>
              <a:rPr lang="en-US" b="1" u="sng" dirty="0">
                <a:solidFill>
                  <a:srgbClr val="FFFFCC"/>
                </a:solidFill>
              </a:rPr>
              <a:t>but perseverance</a:t>
            </a:r>
            <a:r>
              <a:rPr lang="en-US" dirty="0">
                <a:solidFill>
                  <a:schemeClr val="bg1"/>
                </a:solidFill>
              </a:rPr>
              <a:t> in both, demonstrated in love toward God and neighbor, are part of that holiness without which no one will see the lord (Hebrews 12:14)."</a:t>
            </a:r>
          </a:p>
        </p:txBody>
      </p:sp>
      <p:sp>
        <p:nvSpPr>
          <p:cNvPr id="10244" name="TextBox 3"/>
          <p:cNvSpPr txBox="1">
            <a:spLocks noChangeArrowheads="1"/>
          </p:cNvSpPr>
          <p:nvPr/>
        </p:nvSpPr>
        <p:spPr bwMode="auto">
          <a:xfrm>
            <a:off x="907111" y="6396895"/>
            <a:ext cx="732977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600" dirty="0">
                <a:solidFill>
                  <a:schemeClr val="bg1"/>
                </a:solidFill>
                <a:latin typeface="+mn-lt"/>
              </a:rPr>
              <a:t>Horton, Michael. (2006). </a:t>
            </a:r>
            <a:r>
              <a:rPr lang="en-US" sz="1600" i="1" dirty="0">
                <a:solidFill>
                  <a:schemeClr val="bg1"/>
                </a:solidFill>
                <a:latin typeface="+mn-lt"/>
              </a:rPr>
              <a:t>Introducing Covenant Theology</a:t>
            </a:r>
            <a:r>
              <a:rPr lang="en-US" sz="1600" dirty="0">
                <a:solidFill>
                  <a:schemeClr val="bg1"/>
                </a:solidFill>
                <a:latin typeface="+mn-lt"/>
              </a:rPr>
              <a:t> (p. 182). Grand Rapids: Baker.</a:t>
            </a:r>
            <a:endParaRPr lang="en-US" altLang="en-US" sz="1600" dirty="0">
              <a:solidFill>
                <a:schemeClr val="bg1"/>
              </a:solidFill>
              <a:latin typeface="+mn-lt"/>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2173" y="1723211"/>
            <a:ext cx="2436054" cy="1670437"/>
          </a:xfrm>
          <a:prstGeom prst="rect">
            <a:avLst/>
          </a:prstGeom>
        </p:spPr>
      </p:pic>
    </p:spTree>
    <p:extLst>
      <p:ext uri="{BB962C8B-B14F-4D97-AF65-F5344CB8AC3E}">
        <p14:creationId xmlns:p14="http://schemas.microsoft.com/office/powerpoint/2010/main" val="37168874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12:14</a:t>
            </a:r>
          </a:p>
        </p:txBody>
      </p:sp>
      <p:sp>
        <p:nvSpPr>
          <p:cNvPr id="3" name="Content Placeholder 2"/>
          <p:cNvSpPr>
            <a:spLocks noGrp="1"/>
          </p:cNvSpPr>
          <p:nvPr>
            <p:ph idx="1"/>
          </p:nvPr>
        </p:nvSpPr>
        <p:spPr>
          <a:xfrm>
            <a:off x="461914" y="1159496"/>
            <a:ext cx="8212330" cy="5147035"/>
          </a:xfrm>
        </p:spPr>
        <p:txBody>
          <a:bodyPr/>
          <a:lstStyle/>
          <a:p>
            <a:pPr>
              <a:spcBef>
                <a:spcPts val="0"/>
              </a:spcBef>
              <a:spcAft>
                <a:spcPts val="2400"/>
              </a:spcAft>
              <a:buClr>
                <a:srgbClr val="66FFFF"/>
              </a:buClr>
            </a:pPr>
            <a:r>
              <a:rPr lang="en-US" dirty="0">
                <a:solidFill>
                  <a:schemeClr val="bg1"/>
                </a:solidFill>
              </a:rPr>
              <a:t>Holy life + faith to get to heaven</a:t>
            </a:r>
          </a:p>
          <a:p>
            <a:pPr>
              <a:spcBef>
                <a:spcPts val="0"/>
              </a:spcBef>
              <a:spcAft>
                <a:spcPts val="2400"/>
              </a:spcAft>
              <a:buClr>
                <a:srgbClr val="66FFFF"/>
              </a:buClr>
            </a:pPr>
            <a:r>
              <a:rPr lang="en-US" b="1" u="sng" dirty="0">
                <a:solidFill>
                  <a:srgbClr val="FFFFCC"/>
                </a:solidFill>
              </a:rPr>
              <a:t>Others seeing the Lord though the believer's life and witness</a:t>
            </a:r>
          </a:p>
          <a:p>
            <a:pPr>
              <a:spcBef>
                <a:spcPts val="0"/>
              </a:spcBef>
              <a:spcAft>
                <a:spcPts val="2400"/>
              </a:spcAft>
              <a:buClr>
                <a:srgbClr val="66FFFF"/>
              </a:buClr>
            </a:pPr>
            <a:r>
              <a:rPr lang="en-US" dirty="0">
                <a:solidFill>
                  <a:schemeClr val="bg1"/>
                </a:solidFill>
              </a:rPr>
              <a:t>Not seeing the Lord in heaven</a:t>
            </a:r>
          </a:p>
          <a:p>
            <a:pPr>
              <a:spcBef>
                <a:spcPts val="0"/>
              </a:spcBef>
              <a:spcAft>
                <a:spcPts val="2400"/>
              </a:spcAft>
              <a:buClr>
                <a:srgbClr val="66FFFF"/>
              </a:buClr>
            </a:pPr>
            <a:r>
              <a:rPr lang="en-US" dirty="0">
                <a:solidFill>
                  <a:schemeClr val="bg1"/>
                </a:solidFill>
              </a:rPr>
              <a:t>Context = personal relationships with others (Heb. 12:14a, 15b)</a:t>
            </a:r>
          </a:p>
          <a:p>
            <a:pPr>
              <a:spcBef>
                <a:spcPts val="0"/>
              </a:spcBef>
              <a:spcAft>
                <a:spcPts val="2400"/>
              </a:spcAft>
              <a:buClr>
                <a:srgbClr val="66FFFF"/>
              </a:buClr>
            </a:pPr>
            <a:r>
              <a:rPr lang="en-US" dirty="0">
                <a:solidFill>
                  <a:schemeClr val="bg1"/>
                </a:solidFill>
              </a:rPr>
              <a:t>Not requiring faith + holy life to get to heaven</a:t>
            </a:r>
          </a:p>
        </p:txBody>
      </p:sp>
    </p:spTree>
    <p:extLst>
      <p:ext uri="{BB962C8B-B14F-4D97-AF65-F5344CB8AC3E}">
        <p14:creationId xmlns:p14="http://schemas.microsoft.com/office/powerpoint/2010/main" val="40821694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12:14</a:t>
            </a:r>
          </a:p>
        </p:txBody>
      </p:sp>
      <p:sp>
        <p:nvSpPr>
          <p:cNvPr id="3" name="Content Placeholder 2"/>
          <p:cNvSpPr>
            <a:spLocks noGrp="1"/>
          </p:cNvSpPr>
          <p:nvPr>
            <p:ph idx="1"/>
          </p:nvPr>
        </p:nvSpPr>
        <p:spPr>
          <a:xfrm>
            <a:off x="457200" y="1159496"/>
            <a:ext cx="8244532" cy="5147035"/>
          </a:xfrm>
        </p:spPr>
        <p:txBody>
          <a:bodyPr/>
          <a:lstStyle/>
          <a:p>
            <a:pPr>
              <a:spcBef>
                <a:spcPts val="0"/>
              </a:spcBef>
              <a:spcAft>
                <a:spcPts val="2400"/>
              </a:spcAft>
              <a:buClr>
                <a:srgbClr val="66FFFF"/>
              </a:buClr>
            </a:pPr>
            <a:r>
              <a:rPr lang="en-US" dirty="0">
                <a:solidFill>
                  <a:schemeClr val="bg1"/>
                </a:solidFill>
              </a:rPr>
              <a:t>Holy life + faith to get to heaven</a:t>
            </a:r>
          </a:p>
          <a:p>
            <a:pPr>
              <a:spcBef>
                <a:spcPts val="0"/>
              </a:spcBef>
              <a:spcAft>
                <a:spcPts val="2400"/>
              </a:spcAft>
              <a:buClr>
                <a:srgbClr val="66FFFF"/>
              </a:buClr>
            </a:pPr>
            <a:r>
              <a:rPr lang="en-US" dirty="0">
                <a:solidFill>
                  <a:schemeClr val="bg1"/>
                </a:solidFill>
              </a:rPr>
              <a:t>Others seeing the Lord though the believer's life and witness</a:t>
            </a:r>
          </a:p>
          <a:p>
            <a:pPr>
              <a:spcBef>
                <a:spcPts val="0"/>
              </a:spcBef>
              <a:spcAft>
                <a:spcPts val="2400"/>
              </a:spcAft>
              <a:buClr>
                <a:srgbClr val="66FFFF"/>
              </a:buClr>
            </a:pPr>
            <a:r>
              <a:rPr lang="en-US" b="1" u="sng" dirty="0">
                <a:solidFill>
                  <a:srgbClr val="FFFFCC"/>
                </a:solidFill>
              </a:rPr>
              <a:t>Not seeing the Lord in heaven</a:t>
            </a:r>
          </a:p>
          <a:p>
            <a:pPr>
              <a:spcBef>
                <a:spcPts val="0"/>
              </a:spcBef>
              <a:spcAft>
                <a:spcPts val="2400"/>
              </a:spcAft>
              <a:buClr>
                <a:srgbClr val="66FFFF"/>
              </a:buClr>
            </a:pPr>
            <a:r>
              <a:rPr lang="en-US" dirty="0">
                <a:solidFill>
                  <a:schemeClr val="bg1"/>
                </a:solidFill>
              </a:rPr>
              <a:t>Context = personal relationships with others (Heb. 12:14a, 15b)</a:t>
            </a:r>
          </a:p>
          <a:p>
            <a:pPr>
              <a:spcBef>
                <a:spcPts val="0"/>
              </a:spcBef>
              <a:spcAft>
                <a:spcPts val="2400"/>
              </a:spcAft>
              <a:buClr>
                <a:srgbClr val="66FFFF"/>
              </a:buClr>
            </a:pPr>
            <a:r>
              <a:rPr lang="en-US" dirty="0">
                <a:solidFill>
                  <a:schemeClr val="bg1"/>
                </a:solidFill>
              </a:rPr>
              <a:t>Not requiring faith + holy life to get to heaven</a:t>
            </a:r>
          </a:p>
        </p:txBody>
      </p:sp>
    </p:spTree>
    <p:extLst>
      <p:ext uri="{BB962C8B-B14F-4D97-AF65-F5344CB8AC3E}">
        <p14:creationId xmlns:p14="http://schemas.microsoft.com/office/powerpoint/2010/main" val="40098459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12:14</a:t>
            </a:r>
          </a:p>
        </p:txBody>
      </p:sp>
      <p:sp>
        <p:nvSpPr>
          <p:cNvPr id="3" name="Content Placeholder 2"/>
          <p:cNvSpPr>
            <a:spLocks noGrp="1"/>
          </p:cNvSpPr>
          <p:nvPr>
            <p:ph idx="1"/>
          </p:nvPr>
        </p:nvSpPr>
        <p:spPr>
          <a:xfrm>
            <a:off x="457200" y="1159496"/>
            <a:ext cx="8179335" cy="5147035"/>
          </a:xfrm>
        </p:spPr>
        <p:txBody>
          <a:bodyPr/>
          <a:lstStyle/>
          <a:p>
            <a:pPr>
              <a:spcBef>
                <a:spcPts val="0"/>
              </a:spcBef>
              <a:spcAft>
                <a:spcPts val="2400"/>
              </a:spcAft>
              <a:buClr>
                <a:srgbClr val="66FFFF"/>
              </a:buClr>
            </a:pPr>
            <a:r>
              <a:rPr lang="en-US" dirty="0">
                <a:solidFill>
                  <a:schemeClr val="bg1"/>
                </a:solidFill>
              </a:rPr>
              <a:t>Holy life + faith to get to heaven</a:t>
            </a:r>
          </a:p>
          <a:p>
            <a:pPr>
              <a:spcBef>
                <a:spcPts val="0"/>
              </a:spcBef>
              <a:spcAft>
                <a:spcPts val="2400"/>
              </a:spcAft>
              <a:buClr>
                <a:srgbClr val="66FFFF"/>
              </a:buClr>
            </a:pPr>
            <a:r>
              <a:rPr lang="en-US" dirty="0">
                <a:solidFill>
                  <a:schemeClr val="bg1"/>
                </a:solidFill>
              </a:rPr>
              <a:t>Others seeing the Lord though the believer's life and witness</a:t>
            </a:r>
          </a:p>
          <a:p>
            <a:pPr>
              <a:spcBef>
                <a:spcPts val="0"/>
              </a:spcBef>
              <a:spcAft>
                <a:spcPts val="2400"/>
              </a:spcAft>
              <a:buClr>
                <a:srgbClr val="66FFFF"/>
              </a:buClr>
            </a:pPr>
            <a:r>
              <a:rPr lang="en-US" dirty="0">
                <a:solidFill>
                  <a:schemeClr val="bg1"/>
                </a:solidFill>
              </a:rPr>
              <a:t>Not seeing the Lord in heaven</a:t>
            </a:r>
          </a:p>
          <a:p>
            <a:pPr>
              <a:spcBef>
                <a:spcPts val="0"/>
              </a:spcBef>
              <a:spcAft>
                <a:spcPts val="2400"/>
              </a:spcAft>
              <a:buClr>
                <a:srgbClr val="66FFFF"/>
              </a:buClr>
            </a:pPr>
            <a:r>
              <a:rPr lang="en-US" b="1" u="sng" dirty="0">
                <a:solidFill>
                  <a:srgbClr val="FFFFCC"/>
                </a:solidFill>
              </a:rPr>
              <a:t>Context = personal relationships with others (Heb. 12:14a, 15b)</a:t>
            </a:r>
          </a:p>
          <a:p>
            <a:pPr>
              <a:spcBef>
                <a:spcPts val="0"/>
              </a:spcBef>
              <a:spcAft>
                <a:spcPts val="2400"/>
              </a:spcAft>
              <a:buClr>
                <a:srgbClr val="66FFFF"/>
              </a:buClr>
            </a:pPr>
            <a:r>
              <a:rPr lang="en-US" dirty="0">
                <a:solidFill>
                  <a:schemeClr val="bg1"/>
                </a:solidFill>
              </a:rPr>
              <a:t>Not requiring faith + holy life to get to heaven</a:t>
            </a:r>
          </a:p>
        </p:txBody>
      </p:sp>
    </p:spTree>
    <p:extLst>
      <p:ext uri="{BB962C8B-B14F-4D97-AF65-F5344CB8AC3E}">
        <p14:creationId xmlns:p14="http://schemas.microsoft.com/office/powerpoint/2010/main" val="35867900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64514" name="Rectangle 1"/>
          <p:cNvSpPr>
            <a:spLocks noChangeArrowheads="1"/>
          </p:cNvSpPr>
          <p:nvPr/>
        </p:nvSpPr>
        <p:spPr bwMode="auto">
          <a:xfrm>
            <a:off x="611368" y="169686"/>
            <a:ext cx="7921265"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1200"/>
              </a:spcAft>
            </a:pPr>
            <a:r>
              <a:rPr lang="en-US" altLang="en-US" sz="4400" b="1" dirty="0">
                <a:solidFill>
                  <a:srgbClr val="00FFFF"/>
                </a:solidFill>
                <a:effectLst>
                  <a:outerShdw blurRad="38100" dist="38100" dir="2700000" algn="tl">
                    <a:srgbClr val="000000">
                      <a:alpha val="43137"/>
                    </a:srgbClr>
                  </a:outerShdw>
                </a:effectLst>
                <a:latin typeface="+mn-lt"/>
                <a:cs typeface="+mn-cs"/>
              </a:rPr>
              <a:t>Hebrews 12:14 (NKJV)</a:t>
            </a:r>
          </a:p>
          <a:p>
            <a:pPr algn="just"/>
            <a:r>
              <a:rPr lang="en-US" altLang="en-US" sz="3600" dirty="0">
                <a:solidFill>
                  <a:schemeClr val="bg1"/>
                </a:solidFill>
                <a:latin typeface="+mn-lt"/>
              </a:rPr>
              <a:t>“</a:t>
            </a:r>
            <a:r>
              <a:rPr lang="en-US" sz="3600" b="1" baseline="30000" dirty="0">
                <a:solidFill>
                  <a:schemeClr val="bg1"/>
                </a:solidFill>
                <a:latin typeface="+mn-lt"/>
              </a:rPr>
              <a:t>14 </a:t>
            </a:r>
            <a:r>
              <a:rPr lang="en-US" sz="3600" b="1" u="sng" dirty="0">
                <a:solidFill>
                  <a:srgbClr val="FFFFCC"/>
                </a:solidFill>
                <a:latin typeface="+mn-lt"/>
              </a:rPr>
              <a:t>Pursue peace with all </a:t>
            </a:r>
            <a:r>
              <a:rPr lang="en-US" sz="3600" b="1" i="1" u="sng" dirty="0">
                <a:solidFill>
                  <a:srgbClr val="FFFFCC"/>
                </a:solidFill>
                <a:latin typeface="+mn-lt"/>
              </a:rPr>
              <a:t>people</a:t>
            </a:r>
            <a:r>
              <a:rPr lang="en-US" sz="3600" i="1" dirty="0">
                <a:solidFill>
                  <a:schemeClr val="bg1"/>
                </a:solidFill>
                <a:latin typeface="+mn-lt"/>
              </a:rPr>
              <a:t>,</a:t>
            </a:r>
            <a:r>
              <a:rPr lang="en-US" sz="3600" dirty="0">
                <a:solidFill>
                  <a:schemeClr val="bg1"/>
                </a:solidFill>
                <a:latin typeface="+mn-lt"/>
              </a:rPr>
              <a:t> and holiness, without which no one will see the Lord:</a:t>
            </a:r>
            <a:r>
              <a:rPr lang="en-US" sz="3600" baseline="30000" dirty="0">
                <a:solidFill>
                  <a:schemeClr val="bg1"/>
                </a:solidFill>
                <a:latin typeface="+mn-lt"/>
              </a:rPr>
              <a:t>  </a:t>
            </a:r>
            <a:r>
              <a:rPr lang="en-US" sz="3600" dirty="0">
                <a:solidFill>
                  <a:schemeClr val="bg1"/>
                </a:solidFill>
                <a:latin typeface="+mn-lt"/>
              </a:rPr>
              <a:t>looking carefully lest anyone fall short of the grace of God; </a:t>
            </a:r>
            <a:r>
              <a:rPr lang="en-US" sz="3600" b="1" u="sng" dirty="0">
                <a:solidFill>
                  <a:srgbClr val="FFFFCC"/>
                </a:solidFill>
                <a:latin typeface="+mn-lt"/>
              </a:rPr>
              <a:t>lest any root of bitterness springing up cause trouble</a:t>
            </a:r>
            <a:r>
              <a:rPr lang="en-US" sz="3600" dirty="0">
                <a:solidFill>
                  <a:schemeClr val="bg1"/>
                </a:solidFill>
                <a:latin typeface="+mn-lt"/>
              </a:rPr>
              <a:t>, and by this many become defiled.”</a:t>
            </a:r>
          </a:p>
        </p:txBody>
      </p:sp>
    </p:spTree>
    <p:extLst>
      <p:ext uri="{BB962C8B-B14F-4D97-AF65-F5344CB8AC3E}">
        <p14:creationId xmlns:p14="http://schemas.microsoft.com/office/powerpoint/2010/main" val="17359509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12:14</a:t>
            </a:r>
          </a:p>
        </p:txBody>
      </p:sp>
      <p:sp>
        <p:nvSpPr>
          <p:cNvPr id="3" name="Content Placeholder 2"/>
          <p:cNvSpPr>
            <a:spLocks noGrp="1"/>
          </p:cNvSpPr>
          <p:nvPr>
            <p:ph idx="1"/>
          </p:nvPr>
        </p:nvSpPr>
        <p:spPr>
          <a:xfrm>
            <a:off x="457200" y="1159496"/>
            <a:ext cx="8229600" cy="5147035"/>
          </a:xfrm>
        </p:spPr>
        <p:txBody>
          <a:bodyPr/>
          <a:lstStyle/>
          <a:p>
            <a:pPr>
              <a:spcBef>
                <a:spcPts val="0"/>
              </a:spcBef>
              <a:spcAft>
                <a:spcPts val="2400"/>
              </a:spcAft>
              <a:buClr>
                <a:srgbClr val="66FFFF"/>
              </a:buClr>
            </a:pPr>
            <a:r>
              <a:rPr lang="en-US" dirty="0">
                <a:solidFill>
                  <a:schemeClr val="bg1"/>
                </a:solidFill>
              </a:rPr>
              <a:t>Holy life + faith to get to heaven</a:t>
            </a:r>
          </a:p>
          <a:p>
            <a:pPr>
              <a:spcBef>
                <a:spcPts val="0"/>
              </a:spcBef>
              <a:spcAft>
                <a:spcPts val="2400"/>
              </a:spcAft>
              <a:buClr>
                <a:srgbClr val="66FFFF"/>
              </a:buClr>
            </a:pPr>
            <a:r>
              <a:rPr lang="en-US" dirty="0">
                <a:solidFill>
                  <a:schemeClr val="bg1"/>
                </a:solidFill>
              </a:rPr>
              <a:t>Others seeing the Lord though the believer's life and witness</a:t>
            </a:r>
          </a:p>
          <a:p>
            <a:pPr>
              <a:spcBef>
                <a:spcPts val="0"/>
              </a:spcBef>
              <a:spcAft>
                <a:spcPts val="2400"/>
              </a:spcAft>
              <a:buClr>
                <a:srgbClr val="66FFFF"/>
              </a:buClr>
            </a:pPr>
            <a:r>
              <a:rPr lang="en-US" dirty="0">
                <a:solidFill>
                  <a:schemeClr val="bg1"/>
                </a:solidFill>
              </a:rPr>
              <a:t>Not seeing the Lord in heaven</a:t>
            </a:r>
          </a:p>
          <a:p>
            <a:pPr>
              <a:spcBef>
                <a:spcPts val="0"/>
              </a:spcBef>
              <a:spcAft>
                <a:spcPts val="2400"/>
              </a:spcAft>
              <a:buClr>
                <a:srgbClr val="66FFFF"/>
              </a:buClr>
            </a:pPr>
            <a:r>
              <a:rPr lang="en-US" dirty="0">
                <a:solidFill>
                  <a:schemeClr val="bg1"/>
                </a:solidFill>
              </a:rPr>
              <a:t>Context = personal relationships with others (Heb. 12:14a, 15b)</a:t>
            </a:r>
          </a:p>
          <a:p>
            <a:pPr>
              <a:spcBef>
                <a:spcPts val="0"/>
              </a:spcBef>
              <a:spcAft>
                <a:spcPts val="2400"/>
              </a:spcAft>
              <a:buClr>
                <a:srgbClr val="66FFFF"/>
              </a:buClr>
            </a:pPr>
            <a:r>
              <a:rPr lang="en-US" b="1" u="sng" dirty="0">
                <a:solidFill>
                  <a:srgbClr val="FFFFCC"/>
                </a:solidFill>
              </a:rPr>
              <a:t>Not requiring faith + holy life to get to heaven</a:t>
            </a:r>
          </a:p>
        </p:txBody>
      </p:sp>
    </p:spTree>
    <p:extLst>
      <p:ext uri="{BB962C8B-B14F-4D97-AF65-F5344CB8AC3E}">
        <p14:creationId xmlns:p14="http://schemas.microsoft.com/office/powerpoint/2010/main" val="200364780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2895600" y="2857500"/>
            <a:ext cx="3352800" cy="1143000"/>
          </a:xfrm>
        </p:spPr>
        <p:txBody>
          <a:bodyPr lIns="92075" tIns="46039" rIns="92075" bIns="46039"/>
          <a:lstStyle/>
          <a:p>
            <a:pPr>
              <a:defRPr/>
            </a:pPr>
            <a:r>
              <a:rPr lang="en-US" altLang="en-US" b="1" dirty="0">
                <a:solidFill>
                  <a:srgbClr val="00FFFF"/>
                </a:solidFill>
                <a:effectLst>
                  <a:outerShdw blurRad="38100" dist="38100" dir="2700000" algn="tl">
                    <a:srgbClr val="000000">
                      <a:alpha val="43137"/>
                    </a:srgbClr>
                  </a:outerShdw>
                </a:effectLst>
              </a:rPr>
              <a:t>CONCLUSION</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0" y="265113"/>
            <a:ext cx="91440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733976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3315"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Response  to problem passages</a:t>
            </a:r>
          </a:p>
        </p:txBody>
      </p:sp>
      <p:pic>
        <p:nvPicPr>
          <p:cNvPr id="13316"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4339"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Paul</a:t>
            </a:r>
          </a:p>
        </p:txBody>
      </p:sp>
      <p:pic>
        <p:nvPicPr>
          <p:cNvPr id="1434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idx="1"/>
          </p:nvPr>
        </p:nvSpPr>
        <p:spPr>
          <a:xfrm>
            <a:off x="244475" y="1601788"/>
            <a:ext cx="8429625" cy="4316412"/>
          </a:xfrm>
        </p:spPr>
        <p:txBody>
          <a:bodyPr/>
          <a:lstStyle/>
          <a:p>
            <a:pPr marL="514350" indent="-514350">
              <a:spcBef>
                <a:spcPts val="0"/>
              </a:spcBef>
              <a:spcAft>
                <a:spcPts val="2400"/>
              </a:spcAft>
              <a:buClr>
                <a:srgbClr val="66FFFF"/>
              </a:buClr>
              <a:buFont typeface="+mj-lt"/>
              <a:buAutoNum type="arabicPeriod" startAt="6"/>
              <a:defRPr/>
            </a:pPr>
            <a:r>
              <a:rPr lang="en-US" altLang="en-US" dirty="0">
                <a:solidFill>
                  <a:schemeClr val="bg1"/>
                </a:solidFill>
              </a:rPr>
              <a:t>Passages from James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Hebrews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2 Peter</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1 John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Revelation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Miscellaneous argument</a:t>
            </a: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p:txBody>
      </p:sp>
      <p:sp>
        <p:nvSpPr>
          <p:cNvPr id="6"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pic>
        <p:nvPicPr>
          <p:cNvPr id="1536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4687</TotalTime>
  <Words>2913</Words>
  <Application>Microsoft Office PowerPoint</Application>
  <PresentationFormat>On-screen Show (4:3)</PresentationFormat>
  <Paragraphs>504</Paragraphs>
  <Slides>67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67</vt:i4>
      </vt:variant>
    </vt:vector>
  </HeadingPairs>
  <TitlesOfParts>
    <vt:vector size="72" baseType="lpstr">
      <vt:lpstr>Arial</vt:lpstr>
      <vt:lpstr>Calibri</vt:lpstr>
      <vt:lpstr>Times New Roman</vt:lpstr>
      <vt:lpstr>Wingdings</vt:lpstr>
      <vt:lpstr>1_Office Theme</vt:lpstr>
      <vt:lpstr>Soteriology Session 39</vt:lpstr>
      <vt:lpstr>Soteriology Overview</vt:lpstr>
      <vt:lpstr>Soteriology Overview</vt:lpstr>
      <vt:lpstr>Definition of Eternal Security</vt:lpstr>
      <vt:lpstr>Eternal Security Outline</vt:lpstr>
      <vt:lpstr>Eternal Security Outline</vt:lpstr>
      <vt:lpstr>Eternal Security Outline</vt:lpstr>
      <vt:lpstr>Response to Problem Passages</vt:lpstr>
      <vt:lpstr>Response to Problem Passages</vt:lpstr>
      <vt:lpstr>Response to Problem Passages</vt:lpstr>
      <vt:lpstr>5. Passages From Paul</vt:lpstr>
      <vt:lpstr>5. Passages From Paul</vt:lpstr>
      <vt:lpstr>PowerPoint Presentation</vt:lpstr>
      <vt:lpstr>Trustworthy Statement (2:11-13)</vt:lpstr>
      <vt:lpstr>Trustworthy Statement (2:11-13)</vt:lpstr>
      <vt:lpstr>Trustworthy Statement (2:11-13)</vt:lpstr>
      <vt:lpstr>Trustworthy Statement (2:11-13)</vt:lpstr>
      <vt:lpstr>Trustworthy Statement (2:12)</vt:lpstr>
      <vt:lpstr>Trustworthy Statement (2:12)</vt:lpstr>
      <vt:lpstr>Trustworthy Statement (2:12)</vt:lpstr>
      <vt:lpstr>Trustworthy Statement (2:12)</vt:lpstr>
      <vt:lpstr>PowerPoint Presentation</vt:lpstr>
      <vt:lpstr>2 Timothy 2:11-13</vt:lpstr>
      <vt:lpstr>Trustworthy Statement (2:12)</vt:lpstr>
      <vt:lpstr>PowerPoint Presentation</vt:lpstr>
      <vt:lpstr>PowerPoint Presentation</vt:lpstr>
      <vt:lpstr>Rewards (2 Timothy 2:12)</vt:lpstr>
      <vt:lpstr>PowerPoint Presentation</vt:lpstr>
      <vt:lpstr>PowerPoint Presentation</vt:lpstr>
      <vt:lpstr>Rewards (2 Timothy 2:12)</vt:lpstr>
      <vt:lpstr>Trustworthy Statement (2:11-13)</vt:lpstr>
      <vt:lpstr>PowerPoint Presentation</vt:lpstr>
      <vt:lpstr>2 Timothy 2:13</vt:lpstr>
      <vt:lpstr>PowerPoint Presentation</vt:lpstr>
      <vt:lpstr>Passages from the General Letters &amp; Revelation</vt:lpstr>
      <vt:lpstr>Passages from the General Letters &amp; Revelation</vt:lpstr>
      <vt:lpstr>PowerPoint Presentation</vt:lpstr>
      <vt:lpstr>James 5:19-20</vt:lpstr>
      <vt:lpstr>PowerPoint Presentation</vt:lpstr>
      <vt:lpstr>PowerPoint Presentation</vt:lpstr>
      <vt:lpstr>Hebrews 3:6, 14</vt:lpstr>
      <vt:lpstr>PowerPoint Presentation</vt:lpstr>
      <vt:lpstr>PowerPoint Presentation</vt:lpstr>
      <vt:lpstr>Hebrews 5:9-10</vt:lpstr>
      <vt:lpstr>Hebrews 5:9-10</vt:lpstr>
      <vt:lpstr>Hebrews 5:9-10</vt:lpstr>
      <vt:lpstr>Three Tenses of Salvation</vt:lpstr>
      <vt:lpstr>Three Tenses of Salvation</vt:lpstr>
      <vt:lpstr>Three Tenses of Salvation</vt:lpstr>
      <vt:lpstr>Hebrews 5:9-10</vt:lpstr>
      <vt:lpstr>Hebrews 5:9-10</vt:lpstr>
      <vt:lpstr>PowerPoint Presentation</vt:lpstr>
      <vt:lpstr>PowerPoint Presentation</vt:lpstr>
      <vt:lpstr>Hebrews 5:9-10</vt:lpstr>
      <vt:lpstr>Hebrews 5:9-10</vt:lpstr>
      <vt:lpstr>Passages From the General Letters &amp; Revelation</vt:lpstr>
      <vt:lpstr>PowerPoint Presentation</vt:lpstr>
      <vt:lpstr>Hebrews 12:14</vt:lpstr>
      <vt:lpstr>Hebrews 12:14</vt:lpstr>
      <vt:lpstr>Without Personal Holiness No One Will See the Lord</vt:lpstr>
      <vt:lpstr>Hebrews 12:14</vt:lpstr>
      <vt:lpstr>Hebrews 12:14</vt:lpstr>
      <vt:lpstr>Hebrews 12:14</vt:lpstr>
      <vt:lpstr>PowerPoint Presentation</vt:lpstr>
      <vt:lpstr>Hebrews 12:14</vt:lpstr>
      <vt:lpstr>CONCLUSION</vt:lpstr>
      <vt:lpstr>Passages From the General Letters &amp; 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Soteriology Session 7</dc:title>
  <dc:creator>Jim McGowan</dc:creator>
  <cp:lastModifiedBy>Andy Woods</cp:lastModifiedBy>
  <cp:revision>438</cp:revision>
  <cp:lastPrinted>2016-11-11T15:40:37Z</cp:lastPrinted>
  <dcterms:created xsi:type="dcterms:W3CDTF">2016-02-18T16:07:28Z</dcterms:created>
  <dcterms:modified xsi:type="dcterms:W3CDTF">2016-11-22T18:50:08Z</dcterms:modified>
</cp:coreProperties>
</file>