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1"/>
  </p:notesMasterIdLst>
  <p:handoutMasterIdLst>
    <p:handoutMasterId r:id="rId72"/>
  </p:handoutMasterIdLst>
  <p:sldIdLst>
    <p:sldId id="2067" r:id="rId2"/>
    <p:sldId id="2068" r:id="rId3"/>
    <p:sldId id="2069" r:id="rId4"/>
    <p:sldId id="2070" r:id="rId5"/>
    <p:sldId id="2071" r:id="rId6"/>
    <p:sldId id="2072" r:id="rId7"/>
    <p:sldId id="2073" r:id="rId8"/>
    <p:sldId id="2074" r:id="rId9"/>
    <p:sldId id="2075" r:id="rId10"/>
    <p:sldId id="2076" r:id="rId11"/>
    <p:sldId id="2077" r:id="rId12"/>
    <p:sldId id="2078" r:id="rId13"/>
    <p:sldId id="2109" r:id="rId14"/>
    <p:sldId id="1974" r:id="rId15"/>
    <p:sldId id="2110" r:id="rId16"/>
    <p:sldId id="2128" r:id="rId17"/>
    <p:sldId id="2111" r:id="rId18"/>
    <p:sldId id="2172" r:id="rId19"/>
    <p:sldId id="2112" r:id="rId20"/>
    <p:sldId id="2132" r:id="rId21"/>
    <p:sldId id="2143" r:id="rId22"/>
    <p:sldId id="2113" r:id="rId23"/>
    <p:sldId id="2168" r:id="rId24"/>
    <p:sldId id="2141" r:id="rId25"/>
    <p:sldId id="2191" r:id="rId26"/>
    <p:sldId id="2144" r:id="rId27"/>
    <p:sldId id="2145" r:id="rId28"/>
    <p:sldId id="2139" r:id="rId29"/>
    <p:sldId id="2140" r:id="rId30"/>
    <p:sldId id="2142" r:id="rId31"/>
    <p:sldId id="2159" r:id="rId32"/>
    <p:sldId id="2114" r:id="rId33"/>
    <p:sldId id="2192" r:id="rId34"/>
    <p:sldId id="2189" r:id="rId35"/>
    <p:sldId id="2193" r:id="rId36"/>
    <p:sldId id="2194" r:id="rId37"/>
    <p:sldId id="2190" r:id="rId38"/>
    <p:sldId id="2195" r:id="rId39"/>
    <p:sldId id="2196" r:id="rId40"/>
    <p:sldId id="2197" r:id="rId41"/>
    <p:sldId id="2198" r:id="rId42"/>
    <p:sldId id="2199" r:id="rId43"/>
    <p:sldId id="2147" r:id="rId44"/>
    <p:sldId id="2200" r:id="rId45"/>
    <p:sldId id="2201" r:id="rId46"/>
    <p:sldId id="2202" r:id="rId47"/>
    <p:sldId id="2203" r:id="rId48"/>
    <p:sldId id="2115" r:id="rId49"/>
    <p:sldId id="2148" r:id="rId50"/>
    <p:sldId id="2205" r:id="rId51"/>
    <p:sldId id="2206" r:id="rId52"/>
    <p:sldId id="2204" r:id="rId53"/>
    <p:sldId id="2207" r:id="rId54"/>
    <p:sldId id="2208" r:id="rId55"/>
    <p:sldId id="2209" r:id="rId56"/>
    <p:sldId id="2161" r:id="rId57"/>
    <p:sldId id="2149" r:id="rId58"/>
    <p:sldId id="2210" r:id="rId59"/>
    <p:sldId id="2211" r:id="rId60"/>
    <p:sldId id="2212" r:id="rId61"/>
    <p:sldId id="2158" r:id="rId62"/>
    <p:sldId id="2213" r:id="rId63"/>
    <p:sldId id="2214" r:id="rId64"/>
    <p:sldId id="2215" r:id="rId65"/>
    <p:sldId id="2216" r:id="rId66"/>
    <p:sldId id="2217" r:id="rId67"/>
    <p:sldId id="2093" r:id="rId68"/>
    <p:sldId id="2116" r:id="rId69"/>
    <p:sldId id="2218" r:id="rId70"/>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FF"/>
    <a:srgbClr val="0099FF"/>
    <a:srgbClr val="FFFF99"/>
    <a:srgbClr val="FFFF00"/>
    <a:srgbClr val="A50021"/>
    <a:srgbClr val="CCECFF"/>
    <a:srgbClr val="E1C5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73" autoAdjust="0"/>
    <p:restoredTop sz="91654" autoAdjust="0"/>
  </p:normalViewPr>
  <p:slideViewPr>
    <p:cSldViewPr>
      <p:cViewPr varScale="1">
        <p:scale>
          <a:sx n="80" d="100"/>
          <a:sy n="80" d="100"/>
        </p:scale>
        <p:origin x="171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a:t>Dr. Andy Woods</a:t>
            </a:r>
          </a:p>
        </p:txBody>
      </p:sp>
      <p:sp>
        <p:nvSpPr>
          <p:cNvPr id="368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r>
              <a:rPr lang="en-US"/>
              <a:t>9/11/2016</a:t>
            </a: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r>
              <a:rPr lang="en-US"/>
              <a:t>9/11/2016</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3584848-F49B-4589-80F1-8AC4D2C6A1D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EF41E18F-390D-4F91-A927-C920FDC3A918}" type="slidenum">
              <a:rPr lang="en-US" altLang="en-US" sz="1400"/>
              <a:pPr/>
              <a:t>2</a:t>
            </a:fld>
            <a:endParaRPr lang="en-US" altLang="en-US" sz="1400"/>
          </a:p>
        </p:txBody>
      </p:sp>
      <p:sp>
        <p:nvSpPr>
          <p:cNvPr id="1843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843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8439"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48CEB152-DFC2-4A58-8372-A8C7420B011B}" type="slidenum">
              <a:rPr lang="en-US" altLang="en-US" sz="1300"/>
              <a:pPr/>
              <a:t>15</a:t>
            </a:fld>
            <a:endParaRPr lang="en-US" altLang="en-US" sz="1300"/>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40965"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40966"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40967"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B891FD72-9B6D-4A34-B18D-B36686B67347}" type="slidenum">
              <a:rPr lang="en-US" altLang="en-US" sz="1300"/>
              <a:pPr/>
              <a:t>16</a:t>
            </a:fld>
            <a:endParaRPr lang="en-US" altLang="en-US" sz="1300"/>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43013"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43014"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43015"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4918174D-5D5A-4A94-8C8C-8DBF49FD9FFD}" type="slidenum">
              <a:rPr lang="en-US" altLang="en-US" sz="1300"/>
              <a:pPr/>
              <a:t>17</a:t>
            </a:fld>
            <a:endParaRPr lang="en-US" altLang="en-US" sz="1300"/>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45061"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45062"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45063"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50ABAD5C-1E49-4319-8C53-45035CEC1F84}" type="slidenum">
              <a:rPr lang="en-US" altLang="en-US" sz="1300"/>
              <a:pPr/>
              <a:t>18</a:t>
            </a:fld>
            <a:endParaRPr lang="en-US" altLang="en-US" sz="1300"/>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4710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47110"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4711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67075653-0E73-4235-B32A-402A3919D6B6}" type="slidenum">
              <a:rPr lang="en-US" altLang="en-US" sz="1300"/>
              <a:pPr/>
              <a:t>19</a:t>
            </a:fld>
            <a:endParaRPr lang="en-US" altLang="en-US" sz="1300"/>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63493"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63494"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63495"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C34A8A96-01C4-4B0D-BF0B-4C1B7168EB88}" type="slidenum">
              <a:rPr lang="en-US" altLang="en-US" sz="1300"/>
              <a:pPr/>
              <a:t>20</a:t>
            </a:fld>
            <a:endParaRPr lang="en-US" altLang="en-US" sz="1300"/>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65541"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65542"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65543"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6A919F70-FBA4-4FB8-933A-15C688366292}" type="slidenum">
              <a:rPr lang="en-US" altLang="en-US" sz="1300"/>
              <a:pPr/>
              <a:t>22</a:t>
            </a:fld>
            <a:endParaRPr lang="en-US" altLang="en-US" sz="1300"/>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8806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88070"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8807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C4BA2B22-7DCD-409E-906A-2D75880F4B48}" type="slidenum">
              <a:rPr lang="en-US" altLang="en-US" sz="1300"/>
              <a:pPr/>
              <a:t>31</a:t>
            </a:fld>
            <a:endParaRPr lang="en-US" altLang="en-US" sz="1300"/>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9830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98310"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9831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3B40E019-3233-4E83-A961-05496FED95D9}" type="slidenum">
              <a:rPr lang="en-US" altLang="en-US" sz="1300"/>
              <a:pPr/>
              <a:t>32</a:t>
            </a:fld>
            <a:endParaRPr lang="en-US" altLang="en-US" sz="1300"/>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00357"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00358"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00359"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5E623814-A362-4DF1-B2D8-8E2AF2A0C028}" type="slidenum">
              <a:rPr lang="en-US" altLang="en-US" sz="1300"/>
              <a:pPr/>
              <a:t>33</a:t>
            </a:fld>
            <a:endParaRPr lang="en-US" altLang="en-US" sz="13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02405"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02406"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02407"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extLst>
      <p:ext uri="{BB962C8B-B14F-4D97-AF65-F5344CB8AC3E}">
        <p14:creationId xmlns:p14="http://schemas.microsoft.com/office/powerpoint/2010/main" val="93420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08996EC7-5984-4798-92C4-F6F0574BDA2B}" type="slidenum">
              <a:rPr lang="en-US" altLang="en-US" sz="1400"/>
              <a:pPr/>
              <a:t>5</a:t>
            </a:fld>
            <a:endParaRPr lang="en-US" altLang="en-US" sz="1400"/>
          </a:p>
        </p:txBody>
      </p:sp>
      <p:sp>
        <p:nvSpPr>
          <p:cNvPr id="2253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2253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22535"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5E623814-A362-4DF1-B2D8-8E2AF2A0C028}" type="slidenum">
              <a:rPr lang="en-US" altLang="en-US" sz="1300"/>
              <a:pPr/>
              <a:t>34</a:t>
            </a:fld>
            <a:endParaRPr lang="en-US" altLang="en-US" sz="13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02405"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02406"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02407"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extLst>
      <p:ext uri="{BB962C8B-B14F-4D97-AF65-F5344CB8AC3E}">
        <p14:creationId xmlns:p14="http://schemas.microsoft.com/office/powerpoint/2010/main" val="32188242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5E623814-A362-4DF1-B2D8-8E2AF2A0C028}" type="slidenum">
              <a:rPr lang="en-US" altLang="en-US" sz="1300"/>
              <a:pPr/>
              <a:t>35</a:t>
            </a:fld>
            <a:endParaRPr lang="en-US" altLang="en-US" sz="13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02405"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02406"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02407"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extLst>
      <p:ext uri="{BB962C8B-B14F-4D97-AF65-F5344CB8AC3E}">
        <p14:creationId xmlns:p14="http://schemas.microsoft.com/office/powerpoint/2010/main" val="1115467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5E623814-A362-4DF1-B2D8-8E2AF2A0C028}" type="slidenum">
              <a:rPr lang="en-US" altLang="en-US" sz="1300"/>
              <a:pPr/>
              <a:t>36</a:t>
            </a:fld>
            <a:endParaRPr lang="en-US" altLang="en-US" sz="13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02405"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02406"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02407"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extLst>
      <p:ext uri="{BB962C8B-B14F-4D97-AF65-F5344CB8AC3E}">
        <p14:creationId xmlns:p14="http://schemas.microsoft.com/office/powerpoint/2010/main" val="4028562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5E623814-A362-4DF1-B2D8-8E2AF2A0C028}" type="slidenum">
              <a:rPr lang="en-US" altLang="en-US" sz="1300"/>
              <a:pPr/>
              <a:t>38</a:t>
            </a:fld>
            <a:endParaRPr lang="en-US" altLang="en-US" sz="13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02405"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02406"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02407"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extLst>
      <p:ext uri="{BB962C8B-B14F-4D97-AF65-F5344CB8AC3E}">
        <p14:creationId xmlns:p14="http://schemas.microsoft.com/office/powerpoint/2010/main" val="3417993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5E623814-A362-4DF1-B2D8-8E2AF2A0C028}" type="slidenum">
              <a:rPr lang="en-US" altLang="en-US" sz="1300"/>
              <a:pPr/>
              <a:t>39</a:t>
            </a:fld>
            <a:endParaRPr lang="en-US" altLang="en-US" sz="13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02405"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02406"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02407"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extLst>
      <p:ext uri="{BB962C8B-B14F-4D97-AF65-F5344CB8AC3E}">
        <p14:creationId xmlns:p14="http://schemas.microsoft.com/office/powerpoint/2010/main" val="16254405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5E623814-A362-4DF1-B2D8-8E2AF2A0C028}" type="slidenum">
              <a:rPr lang="en-US" altLang="en-US" sz="1300"/>
              <a:pPr/>
              <a:t>40</a:t>
            </a:fld>
            <a:endParaRPr lang="en-US" altLang="en-US" sz="13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02405"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02406"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02407"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extLst>
      <p:ext uri="{BB962C8B-B14F-4D97-AF65-F5344CB8AC3E}">
        <p14:creationId xmlns:p14="http://schemas.microsoft.com/office/powerpoint/2010/main" val="4136401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5E623814-A362-4DF1-B2D8-8E2AF2A0C028}" type="slidenum">
              <a:rPr lang="en-US" altLang="en-US" sz="1300"/>
              <a:pPr/>
              <a:t>41</a:t>
            </a:fld>
            <a:endParaRPr lang="en-US" altLang="en-US" sz="13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02405"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02406"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02407"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extLst>
      <p:ext uri="{BB962C8B-B14F-4D97-AF65-F5344CB8AC3E}">
        <p14:creationId xmlns:p14="http://schemas.microsoft.com/office/powerpoint/2010/main" val="28091101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5E623814-A362-4DF1-B2D8-8E2AF2A0C028}" type="slidenum">
              <a:rPr lang="en-US" altLang="en-US" sz="1300"/>
              <a:pPr/>
              <a:t>42</a:t>
            </a:fld>
            <a:endParaRPr lang="en-US" altLang="en-US" sz="13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02405"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02406"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02407"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extLst>
      <p:ext uri="{BB962C8B-B14F-4D97-AF65-F5344CB8AC3E}">
        <p14:creationId xmlns:p14="http://schemas.microsoft.com/office/powerpoint/2010/main" val="31369847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31B5F9BB-D3CC-472D-9D68-8097C97C27EF}" type="slidenum">
              <a:rPr lang="en-US" altLang="en-US" sz="1300"/>
              <a:pPr/>
              <a:t>43</a:t>
            </a:fld>
            <a:endParaRPr lang="en-US" altLang="en-US" sz="1300"/>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04453"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04454"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04455"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31B5F9BB-D3CC-472D-9D68-8097C97C27EF}" type="slidenum">
              <a:rPr lang="en-US" altLang="en-US" sz="1300"/>
              <a:pPr/>
              <a:t>44</a:t>
            </a:fld>
            <a:endParaRPr lang="en-US" altLang="en-US" sz="1300"/>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04453"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04454"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04455"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extLst>
      <p:ext uri="{BB962C8B-B14F-4D97-AF65-F5344CB8AC3E}">
        <p14:creationId xmlns:p14="http://schemas.microsoft.com/office/powerpoint/2010/main" val="3710798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4F4757DB-F2CD-4153-B5B0-B4F14F0395B2}" type="slidenum">
              <a:rPr lang="en-US" altLang="en-US" sz="1400"/>
              <a:pPr/>
              <a:t>7</a:t>
            </a:fld>
            <a:endParaRPr lang="en-US" altLang="en-US" sz="1400"/>
          </a:p>
        </p:txBody>
      </p:sp>
      <p:sp>
        <p:nvSpPr>
          <p:cNvPr id="2560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2560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25607"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31B5F9BB-D3CC-472D-9D68-8097C97C27EF}" type="slidenum">
              <a:rPr lang="en-US" altLang="en-US" sz="1300"/>
              <a:pPr/>
              <a:t>45</a:t>
            </a:fld>
            <a:endParaRPr lang="en-US" altLang="en-US" sz="1300"/>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04453"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04454"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04455"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extLst>
      <p:ext uri="{BB962C8B-B14F-4D97-AF65-F5344CB8AC3E}">
        <p14:creationId xmlns:p14="http://schemas.microsoft.com/office/powerpoint/2010/main" val="6451313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31B5F9BB-D3CC-472D-9D68-8097C97C27EF}" type="slidenum">
              <a:rPr lang="en-US" altLang="en-US" sz="1300"/>
              <a:pPr/>
              <a:t>46</a:t>
            </a:fld>
            <a:endParaRPr lang="en-US" altLang="en-US" sz="1300"/>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04453"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04454"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04455"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extLst>
      <p:ext uri="{BB962C8B-B14F-4D97-AF65-F5344CB8AC3E}">
        <p14:creationId xmlns:p14="http://schemas.microsoft.com/office/powerpoint/2010/main" val="11755350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31B5F9BB-D3CC-472D-9D68-8097C97C27EF}" type="slidenum">
              <a:rPr lang="en-US" altLang="en-US" sz="1300"/>
              <a:pPr/>
              <a:t>47</a:t>
            </a:fld>
            <a:endParaRPr lang="en-US" altLang="en-US" sz="1300"/>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04453"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04454"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04455"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extLst>
      <p:ext uri="{BB962C8B-B14F-4D97-AF65-F5344CB8AC3E}">
        <p14:creationId xmlns:p14="http://schemas.microsoft.com/office/powerpoint/2010/main" val="25095375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38249194-83B0-48FF-B183-3BBF55E1CFF2}" type="slidenum">
              <a:rPr lang="en-US" altLang="en-US" sz="1300"/>
              <a:pPr/>
              <a:t>48</a:t>
            </a:fld>
            <a:endParaRPr lang="en-US" altLang="en-US" sz="1300"/>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06501"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06502"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06503"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AD437E69-7AA5-4819-A151-FFC6E9CF7747}" type="slidenum">
              <a:rPr lang="en-US" altLang="en-US" sz="1300"/>
              <a:pPr/>
              <a:t>49</a:t>
            </a:fld>
            <a:endParaRPr lang="en-US" altLang="en-US" sz="1300"/>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0854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08550"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0855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AD437E69-7AA5-4819-A151-FFC6E9CF7747}" type="slidenum">
              <a:rPr lang="en-US" altLang="en-US" sz="1300"/>
              <a:pPr/>
              <a:t>50</a:t>
            </a:fld>
            <a:endParaRPr lang="en-US" altLang="en-US" sz="1300"/>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0854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08550"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0855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extLst>
      <p:ext uri="{BB962C8B-B14F-4D97-AF65-F5344CB8AC3E}">
        <p14:creationId xmlns:p14="http://schemas.microsoft.com/office/powerpoint/2010/main" val="42292892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AD437E69-7AA5-4819-A151-FFC6E9CF7747}" type="slidenum">
              <a:rPr lang="en-US" altLang="en-US" sz="1300"/>
              <a:pPr/>
              <a:t>51</a:t>
            </a:fld>
            <a:endParaRPr lang="en-US" altLang="en-US" sz="1300"/>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0854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08550"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0855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extLst>
      <p:ext uri="{BB962C8B-B14F-4D97-AF65-F5344CB8AC3E}">
        <p14:creationId xmlns:p14="http://schemas.microsoft.com/office/powerpoint/2010/main" val="34730131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AD437E69-7AA5-4819-A151-FFC6E9CF7747}" type="slidenum">
              <a:rPr lang="en-US" altLang="en-US" sz="1300"/>
              <a:pPr/>
              <a:t>53</a:t>
            </a:fld>
            <a:endParaRPr lang="en-US" altLang="en-US" sz="1300"/>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0854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08550"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0855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extLst>
      <p:ext uri="{BB962C8B-B14F-4D97-AF65-F5344CB8AC3E}">
        <p14:creationId xmlns:p14="http://schemas.microsoft.com/office/powerpoint/2010/main" val="260055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AD437E69-7AA5-4819-A151-FFC6E9CF7747}" type="slidenum">
              <a:rPr lang="en-US" altLang="en-US" sz="1300"/>
              <a:pPr/>
              <a:t>54</a:t>
            </a:fld>
            <a:endParaRPr lang="en-US" altLang="en-US" sz="1300"/>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0854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08550"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0855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extLst>
      <p:ext uri="{BB962C8B-B14F-4D97-AF65-F5344CB8AC3E}">
        <p14:creationId xmlns:p14="http://schemas.microsoft.com/office/powerpoint/2010/main" val="3732868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AD437E69-7AA5-4819-A151-FFC6E9CF7747}" type="slidenum">
              <a:rPr lang="en-US" altLang="en-US" sz="1300"/>
              <a:pPr/>
              <a:t>55</a:t>
            </a:fld>
            <a:endParaRPr lang="en-US" altLang="en-US" sz="1300"/>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0854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08550"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0855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extLst>
      <p:ext uri="{BB962C8B-B14F-4D97-AF65-F5344CB8AC3E}">
        <p14:creationId xmlns:p14="http://schemas.microsoft.com/office/powerpoint/2010/main" val="1597275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C1EBAAF6-4404-48D1-8C7C-57B7ED0B2A87}" type="slidenum">
              <a:rPr lang="en-US" altLang="en-US" sz="1400"/>
              <a:pPr/>
              <a:t>9</a:t>
            </a:fld>
            <a:endParaRPr lang="en-US" altLang="en-US" sz="1400"/>
          </a:p>
        </p:txBody>
      </p:sp>
      <p:sp>
        <p:nvSpPr>
          <p:cNvPr id="286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2867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28679"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AD437E69-7AA5-4819-A151-FFC6E9CF7747}" type="slidenum">
              <a:rPr lang="en-US" altLang="en-US" sz="1300"/>
              <a:pPr/>
              <a:t>58</a:t>
            </a:fld>
            <a:endParaRPr lang="en-US" altLang="en-US" sz="1300"/>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0854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08550"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0855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extLst>
      <p:ext uri="{BB962C8B-B14F-4D97-AF65-F5344CB8AC3E}">
        <p14:creationId xmlns:p14="http://schemas.microsoft.com/office/powerpoint/2010/main" val="16980217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AD437E69-7AA5-4819-A151-FFC6E9CF7747}" type="slidenum">
              <a:rPr lang="en-US" altLang="en-US" sz="1300"/>
              <a:pPr/>
              <a:t>59</a:t>
            </a:fld>
            <a:endParaRPr lang="en-US" altLang="en-US" sz="1300"/>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0854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08550"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0855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extLst>
      <p:ext uri="{BB962C8B-B14F-4D97-AF65-F5344CB8AC3E}">
        <p14:creationId xmlns:p14="http://schemas.microsoft.com/office/powerpoint/2010/main" val="16848725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AD437E69-7AA5-4819-A151-FFC6E9CF7747}" type="slidenum">
              <a:rPr lang="en-US" altLang="en-US" sz="1300"/>
              <a:pPr/>
              <a:t>60</a:t>
            </a:fld>
            <a:endParaRPr lang="en-US" altLang="en-US" sz="1300"/>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0854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08550"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0855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extLst>
      <p:ext uri="{BB962C8B-B14F-4D97-AF65-F5344CB8AC3E}">
        <p14:creationId xmlns:p14="http://schemas.microsoft.com/office/powerpoint/2010/main" val="20884968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B5707FAE-7C47-4BC6-8017-37C19B05F222}" type="slidenum">
              <a:rPr lang="en-US" altLang="en-US" sz="1300"/>
              <a:pPr/>
              <a:t>61</a:t>
            </a:fld>
            <a:endParaRPr lang="en-US" altLang="en-US" sz="1300"/>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2902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29030"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2903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B5707FAE-7C47-4BC6-8017-37C19B05F222}" type="slidenum">
              <a:rPr lang="en-US" altLang="en-US" sz="1300"/>
              <a:pPr/>
              <a:t>62</a:t>
            </a:fld>
            <a:endParaRPr lang="en-US" altLang="en-US" sz="1300"/>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2902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29030"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2903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extLst>
      <p:ext uri="{BB962C8B-B14F-4D97-AF65-F5344CB8AC3E}">
        <p14:creationId xmlns:p14="http://schemas.microsoft.com/office/powerpoint/2010/main" val="38867640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B5707FAE-7C47-4BC6-8017-37C19B05F222}" type="slidenum">
              <a:rPr lang="en-US" altLang="en-US" sz="1300"/>
              <a:pPr/>
              <a:t>63</a:t>
            </a:fld>
            <a:endParaRPr lang="en-US" altLang="en-US" sz="1300"/>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2902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29030"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2903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extLst>
      <p:ext uri="{BB962C8B-B14F-4D97-AF65-F5344CB8AC3E}">
        <p14:creationId xmlns:p14="http://schemas.microsoft.com/office/powerpoint/2010/main" val="1380766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B5707FAE-7C47-4BC6-8017-37C19B05F222}" type="slidenum">
              <a:rPr lang="en-US" altLang="en-US" sz="1300"/>
              <a:pPr/>
              <a:t>64</a:t>
            </a:fld>
            <a:endParaRPr lang="en-US" altLang="en-US" sz="1300"/>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2902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29030"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2903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extLst>
      <p:ext uri="{BB962C8B-B14F-4D97-AF65-F5344CB8AC3E}">
        <p14:creationId xmlns:p14="http://schemas.microsoft.com/office/powerpoint/2010/main" val="41477860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B5707FAE-7C47-4BC6-8017-37C19B05F222}" type="slidenum">
              <a:rPr lang="en-US" altLang="en-US" sz="1300"/>
              <a:pPr/>
              <a:t>65</a:t>
            </a:fld>
            <a:endParaRPr lang="en-US" altLang="en-US" sz="1300"/>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2902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29030"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2903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extLst>
      <p:ext uri="{BB962C8B-B14F-4D97-AF65-F5344CB8AC3E}">
        <p14:creationId xmlns:p14="http://schemas.microsoft.com/office/powerpoint/2010/main" val="29234100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B5707FAE-7C47-4BC6-8017-37C19B05F222}" type="slidenum">
              <a:rPr lang="en-US" altLang="en-US" sz="1300"/>
              <a:pPr/>
              <a:t>66</a:t>
            </a:fld>
            <a:endParaRPr lang="en-US" altLang="en-US" sz="1300"/>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2902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29030"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2903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extLst>
      <p:ext uri="{BB962C8B-B14F-4D97-AF65-F5344CB8AC3E}">
        <p14:creationId xmlns:p14="http://schemas.microsoft.com/office/powerpoint/2010/main" val="4526030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028182BD-E40B-47A8-8116-E6EFC86439FB}" type="slidenum">
              <a:rPr lang="en-US" altLang="en-US" sz="1300"/>
              <a:pPr/>
              <a:t>68</a:t>
            </a:fld>
            <a:endParaRPr lang="en-US" altLang="en-US" sz="1300"/>
          </a:p>
        </p:txBody>
      </p:sp>
      <p:sp>
        <p:nvSpPr>
          <p:cNvPr id="1320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132101"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132102"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132103"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A2CF18C7-1503-4E6D-8644-9C2233873786}" type="slidenum">
              <a:rPr lang="en-US" altLang="en-US" sz="1400"/>
              <a:pPr/>
              <a:t>10</a:t>
            </a:fld>
            <a:endParaRPr lang="en-US" altLang="en-US" sz="1400"/>
          </a:p>
        </p:txBody>
      </p:sp>
      <p:sp>
        <p:nvSpPr>
          <p:cNvPr id="307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3072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30727"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047397CD-5B6D-4570-85DB-F594C11C334C}" type="slidenum">
              <a:rPr lang="en-US" altLang="en-US" sz="1400"/>
              <a:pPr/>
              <a:t>11</a:t>
            </a:fld>
            <a:endParaRPr lang="en-US" altLang="en-US" sz="1400"/>
          </a:p>
        </p:txBody>
      </p:sp>
      <p:sp>
        <p:nvSpPr>
          <p:cNvPr id="3277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3277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32775"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18BEB202-405D-4BEF-AA69-5602F8E4C56E}" type="slidenum">
              <a:rPr lang="en-US" altLang="en-US" sz="1400"/>
              <a:pPr/>
              <a:t>12</a:t>
            </a:fld>
            <a:endParaRPr lang="en-US" altLang="en-US" sz="1400"/>
          </a:p>
        </p:txBody>
      </p:sp>
      <p:sp>
        <p:nvSpPr>
          <p:cNvPr id="3482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3482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34823"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E66A7D2F-C0F0-4AFD-914B-F59F09356602}" type="slidenum">
              <a:rPr lang="en-US" altLang="en-US" sz="1400"/>
              <a:pPr/>
              <a:t>13</a:t>
            </a:fld>
            <a:endParaRPr lang="en-US" altLang="en-US" sz="1400"/>
          </a:p>
        </p:txBody>
      </p:sp>
      <p:sp>
        <p:nvSpPr>
          <p:cNvPr id="368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368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36871"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cs typeface="Arial" panose="020B0604020202020204" pitchFamily="34" charset="0"/>
              </a:defRPr>
            </a:lvl1pPr>
            <a:lvl2pPr marL="742950" indent="-285750" defTabSz="919163">
              <a:defRPr sz="2400">
                <a:solidFill>
                  <a:schemeClr val="tx1"/>
                </a:solidFill>
                <a:latin typeface="Times New Roman" panose="02020603050405020304" pitchFamily="18" charset="0"/>
                <a:cs typeface="Arial" panose="020B0604020202020204" pitchFamily="34" charset="0"/>
              </a:defRPr>
            </a:lvl2pPr>
            <a:lvl3pPr marL="1143000" indent="-228600" defTabSz="919163">
              <a:defRPr sz="2400">
                <a:solidFill>
                  <a:schemeClr val="tx1"/>
                </a:solidFill>
                <a:latin typeface="Times New Roman" panose="02020603050405020304" pitchFamily="18" charset="0"/>
                <a:cs typeface="Arial" panose="020B0604020202020204" pitchFamily="34" charset="0"/>
              </a:defRPr>
            </a:lvl3pPr>
            <a:lvl4pPr marL="1600200" indent="-228600" defTabSz="919163">
              <a:defRPr sz="2400">
                <a:solidFill>
                  <a:schemeClr val="tx1"/>
                </a:solidFill>
                <a:latin typeface="Times New Roman" panose="02020603050405020304" pitchFamily="18" charset="0"/>
                <a:cs typeface="Arial" panose="020B0604020202020204" pitchFamily="34" charset="0"/>
              </a:defRPr>
            </a:lvl4pPr>
            <a:lvl5pPr marL="2057400" indent="-228600" defTabSz="919163">
              <a:defRPr sz="2400">
                <a:solidFill>
                  <a:schemeClr val="tx1"/>
                </a:solidFill>
                <a:latin typeface="Times New Roman" panose="02020603050405020304" pitchFamily="18" charset="0"/>
                <a:cs typeface="Arial" panose="020B0604020202020204" pitchFamily="34"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19E40858-ED9E-452E-9A39-2DAD69F95A26}" type="slidenum">
              <a:rPr lang="en-US" altLang="en-US" sz="1300"/>
              <a:pPr/>
              <a:t>14</a:t>
            </a:fld>
            <a:endParaRPr lang="en-US" altLang="en-US" sz="1300"/>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38917"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9/11/2016</a:t>
            </a:r>
          </a:p>
        </p:txBody>
      </p:sp>
      <p:sp>
        <p:nvSpPr>
          <p:cNvPr id="38918"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Sugar Land Bible Church</a:t>
            </a:r>
          </a:p>
        </p:txBody>
      </p:sp>
      <p:sp>
        <p:nvSpPr>
          <p:cNvPr id="38919"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a:solidFill>
                  <a:schemeClr val="tx1"/>
                </a:solidFill>
                <a:latin typeface="Times New Roman" panose="02020603050405020304" pitchFamily="18" charset="0"/>
                <a:cs typeface="Arial" panose="020B0604020202020204" pitchFamily="34" charset="0"/>
              </a:defRPr>
            </a:lvl1pPr>
            <a:lvl2pPr marL="742950" indent="-285750" defTabSz="920750">
              <a:defRPr sz="2400">
                <a:solidFill>
                  <a:schemeClr val="tx1"/>
                </a:solidFill>
                <a:latin typeface="Times New Roman" panose="02020603050405020304" pitchFamily="18" charset="0"/>
                <a:cs typeface="Arial" panose="020B0604020202020204" pitchFamily="34" charset="0"/>
              </a:defRPr>
            </a:lvl2pPr>
            <a:lvl3pPr marL="1143000" indent="-228600" defTabSz="920750">
              <a:defRPr sz="2400">
                <a:solidFill>
                  <a:schemeClr val="tx1"/>
                </a:solidFill>
                <a:latin typeface="Times New Roman" panose="02020603050405020304" pitchFamily="18" charset="0"/>
                <a:cs typeface="Arial" panose="020B0604020202020204" pitchFamily="34" charset="0"/>
              </a:defRPr>
            </a:lvl3pPr>
            <a:lvl4pPr marL="1600200" indent="-228600" defTabSz="920750">
              <a:defRPr sz="2400">
                <a:solidFill>
                  <a:schemeClr val="tx1"/>
                </a:solidFill>
                <a:latin typeface="Times New Roman" panose="02020603050405020304" pitchFamily="18" charset="0"/>
                <a:cs typeface="Arial" panose="020B0604020202020204" pitchFamily="34" charset="0"/>
              </a:defRPr>
            </a:lvl4pPr>
            <a:lvl5pPr marL="2057400" indent="-228600" defTabSz="920750">
              <a:defRPr sz="2400">
                <a:solidFill>
                  <a:schemeClr val="tx1"/>
                </a:solidFill>
                <a:latin typeface="Times New Roman"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Dr. Andy Woods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0914725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Times New Roman" pitchFamily="18" charset="0"/>
                <a:cs typeface="+mn-cs"/>
              </a:defRPr>
            </a:lvl1pPr>
          </a:lstStyle>
          <a:p>
            <a:pPr>
              <a:defRPr/>
            </a:pPr>
            <a:endParaRPr lang="en-US"/>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vl1pPr>
          </a:lstStyle>
          <a:p>
            <a:pPr>
              <a:defRPr/>
            </a:pPr>
            <a:fld id="{29634EE1-7EB7-4B53-9DE7-78AC25DB4F0A}" type="slidenum">
              <a:rPr lang="en-US" altLang="en-US"/>
              <a:pPr>
                <a:defRPr/>
              </a:pPr>
              <a:t>‹#›</a:t>
            </a:fld>
            <a:endParaRPr lang="en-US" altLang="en-US"/>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Lst>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4713" y="1828800"/>
            <a:ext cx="48545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1"/>
          <p:cNvSpPr>
            <a:spLocks noGrp="1"/>
          </p:cNvSpPr>
          <p:nvPr>
            <p:ph type="ctrTitle" sz="quarter"/>
          </p:nvPr>
        </p:nvSpPr>
        <p:spPr>
          <a:xfrm>
            <a:off x="381000" y="304800"/>
            <a:ext cx="8534400" cy="1143000"/>
          </a:xfrm>
        </p:spPr>
        <p:txBody>
          <a:bodyPr/>
          <a:lstStyle/>
          <a:p>
            <a:pPr eaLnBrk="1" hangingPunct="1"/>
            <a:r>
              <a:rPr lang="en-US" altLang="en-US" dirty="0">
                <a:latin typeface="Calibri" panose="020F0502020204030204" pitchFamily="34" charset="0"/>
                <a:cs typeface="Calibri" panose="020F0502020204030204" pitchFamily="34" charset="0"/>
              </a:rPr>
              <a:t>THE BIBLE AND VOTING</a:t>
            </a:r>
            <a:br>
              <a:rPr lang="en-US" altLang="en-US" dirty="0">
                <a:latin typeface="Calibri" panose="020F0502020204030204" pitchFamily="34" charset="0"/>
                <a:cs typeface="Calibri" panose="020F0502020204030204" pitchFamily="34" charset="0"/>
              </a:rPr>
            </a:br>
            <a:r>
              <a:rPr lang="en-US" altLang="en-US" sz="3600" dirty="0">
                <a:latin typeface="Calibri" panose="020F0502020204030204" pitchFamily="34" charset="0"/>
                <a:cs typeface="Calibri" panose="020F0502020204030204" pitchFamily="34" charset="0"/>
              </a:rPr>
              <a:t>Part 15</a:t>
            </a:r>
            <a:endParaRPr lang="en-US" altLang="en-US" dirty="0">
              <a:latin typeface="Calibri" panose="020F0502020204030204" pitchFamily="34" charset="0"/>
              <a:cs typeface="Calibri" panose="020F0502020204030204" pitchFamily="34" charset="0"/>
            </a:endParaRPr>
          </a:p>
        </p:txBody>
      </p:sp>
      <p:sp>
        <p:nvSpPr>
          <p:cNvPr id="3075" name="Subtitle 2"/>
          <p:cNvSpPr>
            <a:spLocks noGrp="1"/>
          </p:cNvSpPr>
          <p:nvPr>
            <p:ph type="subTitle" sz="quarter" idx="1"/>
          </p:nvPr>
        </p:nvSpPr>
        <p:spPr>
          <a:xfrm>
            <a:off x="3009900" y="5981700"/>
            <a:ext cx="3124200" cy="647700"/>
          </a:xfrm>
        </p:spPr>
        <p:txBody>
          <a:bodyPr/>
          <a:lstStyle/>
          <a:p>
            <a:pPr eaLnBrk="1" hangingPunct="1">
              <a:defRPr/>
            </a:pPr>
            <a:r>
              <a:rPr lang="en-US" dirty="0">
                <a:latin typeface="Calibri" pitchFamily="34" charset="0"/>
                <a:cs typeface="Calibri" pitchFamily="34" charset="0"/>
              </a:rPr>
              <a:t>Dr. Andy Woods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
            <a:ext cx="8685213" cy="655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28600" y="152400"/>
            <a:ext cx="8686800" cy="5410200"/>
          </a:xfrm>
        </p:spPr>
        <p:txBody>
          <a:bodyPr rtlCol="0">
            <a:noAutofit/>
          </a:bodyPr>
          <a:lstStyle/>
          <a:p>
            <a:pPr marL="0" indent="0" algn="ctr" eaLnBrk="1" fontAlgn="auto" hangingPunct="1">
              <a:spcBef>
                <a:spcPts val="0"/>
              </a:spcBef>
              <a:spcAft>
                <a:spcPts val="1200"/>
              </a:spcAft>
              <a:buClrTx/>
              <a:buFont typeface="Wingdings" panose="05000000000000000000" pitchFamily="2" charset="2"/>
              <a:buNone/>
              <a:defRPr/>
            </a:pPr>
            <a:r>
              <a:rPr lang="en-US" sz="3600" b="1" dirty="0">
                <a:solidFill>
                  <a:schemeClr val="bg2"/>
                </a:solidFill>
                <a:effectLst/>
                <a:latin typeface="Calibri" pitchFamily="34" charset="0"/>
                <a:cs typeface="Calibri" pitchFamily="34" charset="0"/>
              </a:rPr>
              <a:t>Foreign Affairs</a:t>
            </a:r>
          </a:p>
          <a:p>
            <a:pPr marL="457200" indent="-457200" eaLnBrk="1" fontAlgn="auto" hangingPunct="1">
              <a:spcBef>
                <a:spcPts val="0"/>
              </a:spcBef>
              <a:spcAft>
                <a:spcPts val="3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Favor national sovereignty above global governance? (Gen. 11:1-9)</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the reality and enforceability of our national borders? (Acts 17:26)</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Support for the nation of Israel? (Gen. 12:3)</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Pursuit of peace though strength? (Jer. 17:9)</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
            <a:ext cx="8685213" cy="655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28600" y="152400"/>
            <a:ext cx="8686800" cy="5410200"/>
          </a:xfrm>
        </p:spPr>
        <p:txBody>
          <a:bodyPr rtlCol="0">
            <a:noAutofit/>
          </a:bodyPr>
          <a:lstStyle/>
          <a:p>
            <a:pPr marL="0" indent="0" algn="ctr" eaLnBrk="1" fontAlgn="auto" hangingPunct="1">
              <a:spcBef>
                <a:spcPts val="0"/>
              </a:spcBef>
              <a:spcAft>
                <a:spcPts val="1200"/>
              </a:spcAft>
              <a:buClrTx/>
              <a:buFont typeface="Wingdings" panose="05000000000000000000" pitchFamily="2" charset="2"/>
              <a:buNone/>
              <a:defRPr/>
            </a:pPr>
            <a:r>
              <a:rPr lang="en-US" sz="3600" b="1" dirty="0">
                <a:solidFill>
                  <a:schemeClr val="bg2"/>
                </a:solidFill>
                <a:effectLst/>
                <a:latin typeface="Calibri" pitchFamily="34" charset="0"/>
                <a:cs typeface="Calibri" pitchFamily="34" charset="0"/>
              </a:rPr>
              <a:t>Foreign Affairs</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national sovereignty above global governance? (Gen. 11:1-9)</a:t>
            </a:r>
          </a:p>
          <a:p>
            <a:pPr marL="457200" indent="-457200" eaLnBrk="1" fontAlgn="auto" hangingPunct="1">
              <a:spcBef>
                <a:spcPts val="0"/>
              </a:spcBef>
              <a:spcAft>
                <a:spcPts val="3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Favor the reality and enforceability of our national borders? (Acts 17:26)</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Support for the nation of Israel? (Gen. 12:3)</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Pursuit of peace though strength? (Jer. 17:9)</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
            <a:ext cx="8685213" cy="655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28600" y="152400"/>
            <a:ext cx="8686800" cy="5410200"/>
          </a:xfrm>
        </p:spPr>
        <p:txBody>
          <a:bodyPr rtlCol="0">
            <a:noAutofit/>
          </a:bodyPr>
          <a:lstStyle/>
          <a:p>
            <a:pPr marL="0" indent="0" algn="ctr" eaLnBrk="1" fontAlgn="auto" hangingPunct="1">
              <a:spcBef>
                <a:spcPts val="0"/>
              </a:spcBef>
              <a:spcAft>
                <a:spcPts val="1200"/>
              </a:spcAft>
              <a:buClrTx/>
              <a:buFont typeface="Wingdings" panose="05000000000000000000" pitchFamily="2" charset="2"/>
              <a:buNone/>
              <a:defRPr/>
            </a:pPr>
            <a:r>
              <a:rPr lang="en-US" sz="3600" b="1" dirty="0">
                <a:solidFill>
                  <a:schemeClr val="bg2"/>
                </a:solidFill>
                <a:effectLst/>
                <a:latin typeface="Calibri" pitchFamily="34" charset="0"/>
                <a:cs typeface="Calibri" pitchFamily="34" charset="0"/>
              </a:rPr>
              <a:t>Foreign Affairs</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national sovereignty above global governance? (Gen. 11:1-9)</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the reality and enforceability of our national borders? (Acts 17:26)</a:t>
            </a:r>
          </a:p>
          <a:p>
            <a:pPr marL="457200" indent="-457200" eaLnBrk="1" fontAlgn="auto" hangingPunct="1">
              <a:spcBef>
                <a:spcPts val="0"/>
              </a:spcBef>
              <a:spcAft>
                <a:spcPts val="3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Support for the nation of Israel? (Gen. 12:3)</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Pursuit of peace though strength? (Jer. 17:9)</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
            <a:ext cx="8685213" cy="655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28600" y="152400"/>
            <a:ext cx="8686800" cy="5410200"/>
          </a:xfrm>
        </p:spPr>
        <p:txBody>
          <a:bodyPr rtlCol="0">
            <a:noAutofit/>
          </a:bodyPr>
          <a:lstStyle/>
          <a:p>
            <a:pPr marL="0" indent="0" algn="ctr" eaLnBrk="1" fontAlgn="auto" hangingPunct="1">
              <a:spcBef>
                <a:spcPts val="0"/>
              </a:spcBef>
              <a:spcAft>
                <a:spcPts val="1200"/>
              </a:spcAft>
              <a:buClrTx/>
              <a:buFont typeface="Wingdings" panose="05000000000000000000" pitchFamily="2" charset="2"/>
              <a:buNone/>
              <a:defRPr/>
            </a:pPr>
            <a:r>
              <a:rPr lang="en-US" sz="3600" b="1" dirty="0">
                <a:solidFill>
                  <a:schemeClr val="bg2"/>
                </a:solidFill>
                <a:effectLst/>
                <a:latin typeface="Calibri" pitchFamily="34" charset="0"/>
                <a:cs typeface="Calibri" pitchFamily="34" charset="0"/>
              </a:rPr>
              <a:t>Foreign Affairs</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national sovereignty above global governance? (Gen. 11:1-9)</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the reality and enforceability of our national borders? (Acts 17:26)</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Support for the nation of Israel? (Gen. 12:3)</a:t>
            </a:r>
          </a:p>
          <a:p>
            <a:pPr marL="457200" indent="-457200" eaLnBrk="1" fontAlgn="auto" hangingPunct="1">
              <a:spcBef>
                <a:spcPts val="0"/>
              </a:spcBef>
              <a:spcAft>
                <a:spcPts val="3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Pursuit of peace though strength? (Jer. 17:9)</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title"/>
          </p:nvPr>
        </p:nvSpPr>
        <p:spPr>
          <a:xfrm>
            <a:off x="3352800" y="228600"/>
            <a:ext cx="2438400" cy="685800"/>
          </a:xfrm>
        </p:spPr>
        <p:txBody>
          <a:bodyPr/>
          <a:lstStyle/>
          <a:p>
            <a:pPr algn="ctr" eaLnBrk="1" hangingPunct="1"/>
            <a:r>
              <a:rPr lang="en-US" altLang="en-US" dirty="0">
                <a:latin typeface="Calibri" panose="020F0502020204030204" pitchFamily="34" charset="0"/>
                <a:cs typeface="Calibri" panose="020F0502020204030204" pitchFamily="34" charset="0"/>
              </a:rPr>
              <a:t>Overview</a:t>
            </a:r>
          </a:p>
        </p:txBody>
      </p:sp>
      <p:sp>
        <p:nvSpPr>
          <p:cNvPr id="17411" name="Rectangle 7"/>
          <p:cNvSpPr>
            <a:spLocks noGrp="1" noChangeArrowheads="1"/>
          </p:cNvSpPr>
          <p:nvPr>
            <p:ph type="body" idx="1"/>
          </p:nvPr>
        </p:nvSpPr>
        <p:spPr>
          <a:xfrm>
            <a:off x="152400" y="1600200"/>
            <a:ext cx="8839200" cy="4648200"/>
          </a:xfrm>
        </p:spPr>
        <p:txBody>
          <a:bodyPr/>
          <a:lstStyle/>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Terrorism’s false causes</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Terrorism’s true causes</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Ineffective deterrents of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Effective deterrents to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Going too far in deterring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Legitimate methods in deterring terrorism</a:t>
            </a:r>
          </a:p>
        </p:txBody>
      </p:sp>
      <p:pic>
        <p:nvPicPr>
          <p:cNvPr id="37892"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1219200"/>
            <a:ext cx="32496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152400" y="1600200"/>
            <a:ext cx="8839200" cy="4648200"/>
          </a:xfrm>
        </p:spPr>
        <p:txBody>
          <a:bodyPr/>
          <a:lstStyle/>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b="1" u="sng" dirty="0">
                <a:solidFill>
                  <a:srgbClr val="FFFFCC"/>
                </a:solidFill>
                <a:latin typeface="Calibri" panose="020F0502020204030204" pitchFamily="34" charset="0"/>
                <a:cs typeface="Calibri" panose="020F0502020204030204" pitchFamily="34" charset="0"/>
              </a:rPr>
              <a:t>Terrorism’s false causes</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Terrorism’s true causes</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Ineffective deterrents of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Effective deterrents to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Going too far in deterring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Legitimate methods in deterring terrorism</a:t>
            </a:r>
          </a:p>
        </p:txBody>
      </p:sp>
      <p:pic>
        <p:nvPicPr>
          <p:cNvPr id="39939"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1219200"/>
            <a:ext cx="32496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6"/>
          <p:cNvSpPr>
            <a:spLocks noGrp="1" noChangeArrowheads="1"/>
          </p:cNvSpPr>
          <p:nvPr>
            <p:ph type="title"/>
          </p:nvPr>
        </p:nvSpPr>
        <p:spPr>
          <a:xfrm>
            <a:off x="3352800" y="228600"/>
            <a:ext cx="2438400" cy="685800"/>
          </a:xfrm>
        </p:spPr>
        <p:txBody>
          <a:bodyPr/>
          <a:lstStyle/>
          <a:p>
            <a:pPr algn="ctr" eaLnBrk="1" hangingPunct="1"/>
            <a:r>
              <a:rPr lang="en-US" altLang="en-US" dirty="0">
                <a:latin typeface="Calibri" panose="020F0502020204030204" pitchFamily="34" charset="0"/>
                <a:cs typeface="Calibri" panose="020F0502020204030204" pitchFamily="34" charset="0"/>
              </a:rPr>
              <a:t>Overview</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p:cNvSpPr>
            <a:spLocks noGrp="1" noChangeArrowheads="1"/>
          </p:cNvSpPr>
          <p:nvPr>
            <p:ph type="title"/>
          </p:nvPr>
        </p:nvSpPr>
        <p:spPr>
          <a:xfrm>
            <a:off x="1295400" y="228600"/>
            <a:ext cx="6553200" cy="1066800"/>
          </a:xfrm>
        </p:spPr>
        <p:txBody>
          <a:bodyPr/>
          <a:lstStyle/>
          <a:p>
            <a:pPr algn="ctr" eaLnBrk="1" hangingPunct="1"/>
            <a:r>
              <a:rPr lang="en-US" altLang="en-US" dirty="0">
                <a:latin typeface="Calibri" panose="020F0502020204030204" pitchFamily="34" charset="0"/>
                <a:cs typeface="Calibri" panose="020F0502020204030204" pitchFamily="34" charset="0"/>
              </a:rPr>
              <a:t>I. Terrorism’s False Causes</a:t>
            </a:r>
          </a:p>
        </p:txBody>
      </p:sp>
      <p:sp>
        <p:nvSpPr>
          <p:cNvPr id="17411" name="Rectangle 7"/>
          <p:cNvSpPr>
            <a:spLocks noGrp="1" noChangeArrowheads="1"/>
          </p:cNvSpPr>
          <p:nvPr>
            <p:ph type="body" idx="1"/>
          </p:nvPr>
        </p:nvSpPr>
        <p:spPr>
          <a:xfrm>
            <a:off x="1752600" y="1600200"/>
            <a:ext cx="5638800" cy="2667000"/>
          </a:xfrm>
        </p:spPr>
        <p:txBody>
          <a:bodyPr/>
          <a:lstStyle/>
          <a:p>
            <a:pPr marL="742950" indent="-742950" eaLnBrk="1" hangingPunct="1">
              <a:spcBef>
                <a:spcPts val="0"/>
              </a:spcBef>
              <a:spcAft>
                <a:spcPts val="24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Poverty</a:t>
            </a:r>
          </a:p>
          <a:p>
            <a:pPr marL="742950" indent="-742950" eaLnBrk="1" hangingPunct="1">
              <a:spcBef>
                <a:spcPts val="0"/>
              </a:spcBef>
              <a:spcAft>
                <a:spcPts val="24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Lack of education</a:t>
            </a:r>
          </a:p>
          <a:p>
            <a:pPr marL="742950" indent="-742950" eaLnBrk="1" hangingPunct="1">
              <a:spcBef>
                <a:spcPts val="0"/>
              </a:spcBef>
              <a:spcAft>
                <a:spcPts val="24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American imperialism</a:t>
            </a:r>
          </a:p>
        </p:txBody>
      </p:sp>
      <p:pic>
        <p:nvPicPr>
          <p:cNvPr id="41988"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1588" y="4343400"/>
            <a:ext cx="40608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152400" y="1600200"/>
            <a:ext cx="8839200" cy="4648200"/>
          </a:xfrm>
        </p:spPr>
        <p:txBody>
          <a:bodyPr/>
          <a:lstStyle/>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Terrorism’s false causes</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b="1" u="sng" dirty="0">
                <a:solidFill>
                  <a:srgbClr val="FFFFCC"/>
                </a:solidFill>
                <a:latin typeface="Calibri" panose="020F0502020204030204" pitchFamily="34" charset="0"/>
                <a:cs typeface="Calibri" panose="020F0502020204030204" pitchFamily="34" charset="0"/>
              </a:rPr>
              <a:t>Terrorism’s true causes</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Ineffective deterrents of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Effective deterrents to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Going too far in deterring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Legitimate methods in deterring terrorism</a:t>
            </a:r>
          </a:p>
        </p:txBody>
      </p:sp>
      <p:pic>
        <p:nvPicPr>
          <p:cNvPr id="44035"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1219200"/>
            <a:ext cx="32496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txBox="1">
            <a:spLocks noChangeArrowheads="1"/>
          </p:cNvSpPr>
          <p:nvPr/>
        </p:nvSpPr>
        <p:spPr bwMode="auto">
          <a:xfrm>
            <a:off x="3352800" y="228600"/>
            <a:ext cx="2438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latin typeface="Calibri" panose="020F0502020204030204" pitchFamily="34" charset="0"/>
                <a:cs typeface="Calibri" panose="020F0502020204030204" pitchFamily="34" charset="0"/>
              </a:rPr>
              <a:t>Overview</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Grp="1" noChangeArrowheads="1"/>
          </p:cNvSpPr>
          <p:nvPr>
            <p:ph type="title"/>
          </p:nvPr>
        </p:nvSpPr>
        <p:spPr>
          <a:xfrm>
            <a:off x="1295400" y="228600"/>
            <a:ext cx="6553200" cy="1066800"/>
          </a:xfrm>
        </p:spPr>
        <p:txBody>
          <a:bodyPr/>
          <a:lstStyle/>
          <a:p>
            <a:pPr algn="ctr" eaLnBrk="1" hangingPunct="1"/>
            <a:r>
              <a:rPr lang="en-US" altLang="en-US" dirty="0">
                <a:latin typeface="Calibri" panose="020F0502020204030204" pitchFamily="34" charset="0"/>
                <a:cs typeface="Calibri" panose="020F0502020204030204" pitchFamily="34" charset="0"/>
              </a:rPr>
              <a:t>II. Terrorism’s True Causes</a:t>
            </a:r>
          </a:p>
        </p:txBody>
      </p:sp>
      <p:sp>
        <p:nvSpPr>
          <p:cNvPr id="17411" name="Rectangle 7"/>
          <p:cNvSpPr>
            <a:spLocks noGrp="1" noChangeArrowheads="1"/>
          </p:cNvSpPr>
          <p:nvPr>
            <p:ph type="body" idx="1"/>
          </p:nvPr>
        </p:nvSpPr>
        <p:spPr>
          <a:xfrm>
            <a:off x="1752600" y="1600200"/>
            <a:ext cx="5638800" cy="2667000"/>
          </a:xfrm>
        </p:spPr>
        <p:txBody>
          <a:bodyPr/>
          <a:lstStyle/>
          <a:p>
            <a:pPr marL="742950" indent="-742950" eaLnBrk="1" hangingPunct="1">
              <a:spcBef>
                <a:spcPts val="0"/>
              </a:spcBef>
              <a:spcAft>
                <a:spcPts val="2400"/>
              </a:spcAft>
              <a:buSzPct val="100000"/>
              <a:buFont typeface="+mj-lt"/>
              <a:buAutoNum type="alphaUcPeriod"/>
              <a:defRPr/>
            </a:pPr>
            <a:r>
              <a:rPr lang="en-US" altLang="en-US" sz="3600" dirty="0">
                <a:latin typeface="Calibri" panose="020F0502020204030204" pitchFamily="34" charset="0"/>
                <a:cs typeface="Calibri" panose="020F0502020204030204" pitchFamily="34" charset="0"/>
              </a:rPr>
              <a:t>Depravity (Mark 7:20-23)</a:t>
            </a:r>
          </a:p>
          <a:p>
            <a:pPr marL="742950" indent="-742950" eaLnBrk="1" hangingPunct="1">
              <a:spcBef>
                <a:spcPts val="900"/>
              </a:spcBef>
              <a:spcAft>
                <a:spcPts val="900"/>
              </a:spcAft>
              <a:buSzPct val="100000"/>
              <a:buFont typeface="+mj-lt"/>
              <a:buAutoNum type="alphaUcPeriod"/>
              <a:defRPr/>
            </a:pPr>
            <a:r>
              <a:rPr lang="en-US" altLang="en-US" sz="3600" dirty="0">
                <a:latin typeface="Calibri" panose="020F0502020204030204" pitchFamily="34" charset="0"/>
                <a:cs typeface="Calibri" panose="020F0502020204030204" pitchFamily="34" charset="0"/>
              </a:rPr>
              <a:t>Radical ideology</a:t>
            </a:r>
          </a:p>
        </p:txBody>
      </p:sp>
      <p:pic>
        <p:nvPicPr>
          <p:cNvPr id="46084"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1588" y="4343400"/>
            <a:ext cx="40608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152400" y="1600200"/>
            <a:ext cx="8839200" cy="2667000"/>
          </a:xfrm>
        </p:spPr>
        <p:txBody>
          <a:bodyPr/>
          <a:lstStyle/>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Terrorism’s false causes</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Terrorism’s true causes</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b="1" u="sng" dirty="0">
                <a:solidFill>
                  <a:srgbClr val="FFFFCC"/>
                </a:solidFill>
                <a:latin typeface="Calibri" panose="020F0502020204030204" pitchFamily="34" charset="0"/>
                <a:cs typeface="Calibri" panose="020F0502020204030204" pitchFamily="34" charset="0"/>
              </a:rPr>
              <a:t>Ineffective deterrents of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Effective deterrents to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Going too far in deterring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Legitimate methods in deterring terrorism</a:t>
            </a:r>
          </a:p>
        </p:txBody>
      </p:sp>
      <p:pic>
        <p:nvPicPr>
          <p:cNvPr id="62467"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1219200"/>
            <a:ext cx="32496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txBox="1">
            <a:spLocks noChangeArrowheads="1"/>
          </p:cNvSpPr>
          <p:nvPr/>
        </p:nvSpPr>
        <p:spPr bwMode="auto">
          <a:xfrm>
            <a:off x="3352800" y="228600"/>
            <a:ext cx="2438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latin typeface="Calibri" panose="020F0502020204030204" pitchFamily="34" charset="0"/>
                <a:cs typeface="Calibri" panose="020F0502020204030204" pitchFamily="34" charset="0"/>
              </a:rPr>
              <a:t>Overview</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
            <a:ext cx="8685213" cy="655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Content Placeholder 2"/>
          <p:cNvSpPr>
            <a:spLocks noGrp="1"/>
          </p:cNvSpPr>
          <p:nvPr>
            <p:ph idx="1"/>
          </p:nvPr>
        </p:nvSpPr>
        <p:spPr>
          <a:xfrm>
            <a:off x="228600" y="1600200"/>
            <a:ext cx="8686800" cy="3962400"/>
          </a:xfrm>
        </p:spPr>
        <p:txBody>
          <a:bodyPr/>
          <a:lstStyle/>
          <a:p>
            <a:pPr marL="338138" indent="-338138" eaLnBrk="1" hangingPunct="1">
              <a:spcBef>
                <a:spcPct val="0"/>
              </a:spcBef>
              <a:spcAft>
                <a:spcPts val="3600"/>
              </a:spcAft>
              <a:buClrTx/>
              <a:buFont typeface="Arial" panose="020B0604020202020204" pitchFamily="34" charset="0"/>
              <a:buChar char="•"/>
            </a:pPr>
            <a:r>
              <a:rPr lang="en-US" altLang="en-US" sz="3600">
                <a:solidFill>
                  <a:schemeClr val="bg2"/>
                </a:solidFill>
                <a:effectLst/>
                <a:latin typeface="Calibri" panose="020F0502020204030204" pitchFamily="34" charset="0"/>
                <a:cs typeface="Calibri" panose="020F0502020204030204" pitchFamily="34" charset="0"/>
              </a:rPr>
              <a:t>A stewardship issue (1 Cor. 4:2)</a:t>
            </a:r>
          </a:p>
          <a:p>
            <a:pPr marL="338138" indent="-338138" eaLnBrk="1" hangingPunct="1">
              <a:spcBef>
                <a:spcPct val="0"/>
              </a:spcBef>
              <a:spcAft>
                <a:spcPts val="3600"/>
              </a:spcAft>
              <a:buClrTx/>
              <a:buFont typeface="Arial" panose="020B0604020202020204" pitchFamily="34" charset="0"/>
              <a:buChar char="•"/>
            </a:pPr>
            <a:r>
              <a:rPr lang="en-US" altLang="en-US" sz="3600">
                <a:solidFill>
                  <a:schemeClr val="bg2"/>
                </a:solidFill>
                <a:effectLst/>
                <a:latin typeface="Calibri" panose="020F0502020204030204" pitchFamily="34" charset="0"/>
                <a:cs typeface="Calibri" panose="020F0502020204030204" pitchFamily="34" charset="0"/>
              </a:rPr>
              <a:t>A biblical issue (2 Tim. 3:16)</a:t>
            </a:r>
          </a:p>
          <a:p>
            <a:pPr marL="338138" indent="-338138" eaLnBrk="1" hangingPunct="1">
              <a:spcBef>
                <a:spcPct val="0"/>
              </a:spcBef>
              <a:spcAft>
                <a:spcPts val="3600"/>
              </a:spcAft>
              <a:buClrTx/>
              <a:buFont typeface="Arial" panose="020B0604020202020204" pitchFamily="34" charset="0"/>
              <a:buChar char="•"/>
            </a:pPr>
            <a:r>
              <a:rPr lang="en-US" altLang="en-US" sz="3600">
                <a:solidFill>
                  <a:schemeClr val="bg2"/>
                </a:solidFill>
                <a:effectLst/>
                <a:latin typeface="Calibri" panose="020F0502020204030204" pitchFamily="34" charset="0"/>
                <a:cs typeface="Calibri" panose="020F0502020204030204" pitchFamily="34" charset="0"/>
              </a:rPr>
              <a:t>Biblical principles rather than partisanship</a:t>
            </a:r>
          </a:p>
        </p:txBody>
      </p:sp>
      <p:sp>
        <p:nvSpPr>
          <p:cNvPr id="2" name="Rectangle 1"/>
          <p:cNvSpPr/>
          <p:nvPr/>
        </p:nvSpPr>
        <p:spPr>
          <a:xfrm>
            <a:off x="2382838" y="439738"/>
            <a:ext cx="4376737" cy="646112"/>
          </a:xfrm>
          <a:prstGeom prst="rect">
            <a:avLst/>
          </a:prstGeom>
        </p:spPr>
        <p:txBody>
          <a:bodyPr wrap="none">
            <a:spAutoFit/>
          </a:bodyPr>
          <a:lstStyle/>
          <a:p>
            <a:pPr algn="ctr" eaLnBrk="1" fontAlgn="auto" hangingPunct="1">
              <a:spcBef>
                <a:spcPts val="2400"/>
              </a:spcBef>
              <a:spcAft>
                <a:spcPts val="600"/>
              </a:spcAft>
              <a:buSzPct val="75000"/>
              <a:defRPr/>
            </a:pPr>
            <a:r>
              <a:rPr lang="en-US" sz="3600" b="1" kern="0" dirty="0">
                <a:solidFill>
                  <a:srgbClr val="000000"/>
                </a:solidFill>
                <a:latin typeface="Calibri" pitchFamily="34" charset="0"/>
                <a:cs typeface="Calibri" pitchFamily="34" charset="0"/>
              </a:rPr>
              <a:t>Introductory Remarks</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p:cNvSpPr>
            <a:spLocks noGrp="1" noChangeArrowheads="1"/>
          </p:cNvSpPr>
          <p:nvPr>
            <p:ph type="title"/>
          </p:nvPr>
        </p:nvSpPr>
        <p:spPr>
          <a:xfrm>
            <a:off x="266700" y="228600"/>
            <a:ext cx="8610600" cy="1066800"/>
          </a:xfrm>
        </p:spPr>
        <p:txBody>
          <a:bodyPr/>
          <a:lstStyle/>
          <a:p>
            <a:pPr algn="ctr" eaLnBrk="1" hangingPunct="1"/>
            <a:r>
              <a:rPr lang="en-US" altLang="en-US" dirty="0">
                <a:latin typeface="Calibri" panose="020F0502020204030204" pitchFamily="34" charset="0"/>
                <a:cs typeface="Calibri" panose="020F0502020204030204" pitchFamily="34" charset="0"/>
              </a:rPr>
              <a:t>III. Terrorism’s Ineffective Deterrents</a:t>
            </a:r>
          </a:p>
        </p:txBody>
      </p:sp>
      <p:sp>
        <p:nvSpPr>
          <p:cNvPr id="17411" name="Rectangle 7"/>
          <p:cNvSpPr>
            <a:spLocks noGrp="1" noChangeArrowheads="1"/>
          </p:cNvSpPr>
          <p:nvPr>
            <p:ph type="body" idx="1"/>
          </p:nvPr>
        </p:nvSpPr>
        <p:spPr>
          <a:xfrm>
            <a:off x="152400" y="1600200"/>
            <a:ext cx="4572000" cy="4648200"/>
          </a:xfrm>
        </p:spPr>
        <p:txBody>
          <a:bodyPr/>
          <a:lstStyle/>
          <a:p>
            <a:pPr marL="742950" indent="-742950" eaLnBrk="1" hangingPunct="1">
              <a:spcBef>
                <a:spcPts val="900"/>
              </a:spcBef>
              <a:spcAft>
                <a:spcPts val="9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Military reduction</a:t>
            </a:r>
          </a:p>
          <a:p>
            <a:pPr marL="742950" indent="-742950" eaLnBrk="1" hangingPunct="1">
              <a:spcBef>
                <a:spcPts val="900"/>
              </a:spcBef>
              <a:spcAft>
                <a:spcPts val="9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Appeasement</a:t>
            </a:r>
          </a:p>
          <a:p>
            <a:pPr marL="742950" indent="-742950" eaLnBrk="1" hangingPunct="1">
              <a:spcBef>
                <a:spcPts val="900"/>
              </a:spcBef>
              <a:spcAft>
                <a:spcPts val="9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Dialogue</a:t>
            </a:r>
          </a:p>
          <a:p>
            <a:pPr marL="742950" indent="-742950" eaLnBrk="1" hangingPunct="1">
              <a:spcBef>
                <a:spcPts val="900"/>
              </a:spcBef>
              <a:spcAft>
                <a:spcPts val="9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Treaties</a:t>
            </a:r>
          </a:p>
          <a:p>
            <a:pPr marL="742950" indent="-742950" eaLnBrk="1" hangingPunct="1">
              <a:spcBef>
                <a:spcPts val="900"/>
              </a:spcBef>
              <a:spcAft>
                <a:spcPts val="9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Subsidies</a:t>
            </a:r>
          </a:p>
          <a:p>
            <a:pPr marL="742950" indent="-742950" eaLnBrk="1" hangingPunct="1">
              <a:spcBef>
                <a:spcPts val="900"/>
              </a:spcBef>
              <a:spcAft>
                <a:spcPts val="9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Apology tours</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64516"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514600"/>
            <a:ext cx="4702175"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176213" y="152400"/>
            <a:ext cx="8791575" cy="3540125"/>
          </a:xfrm>
          <a:prstGeom prst="rect">
            <a:avLst/>
          </a:prstGeom>
          <a:noFill/>
          <a:ln w="28575">
            <a:noFill/>
            <a:miter lim="800000"/>
            <a:headEnd/>
            <a:tailEnd/>
          </a:ln>
        </p:spPr>
        <p:txBody>
          <a:bodyPr>
            <a:spAutoFit/>
          </a:bodyPr>
          <a:lstStyle/>
          <a:p>
            <a:pPr algn="ctr" eaLnBrk="1" hangingPunct="1">
              <a:spcAft>
                <a:spcPts val="2400"/>
              </a:spcAft>
              <a:defRPr/>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4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Ecclesiastes 8:11</a:t>
            </a:r>
          </a:p>
          <a:p>
            <a:pPr algn="just" eaLnBrk="1" hangingPunct="1">
              <a:defRPr/>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latin typeface="Calibri" panose="020F0502020204030204" pitchFamily="34" charset="0"/>
                <a:cs typeface="Calibri" panose="020F0502020204030204" pitchFamily="34" charset="0"/>
              </a:rPr>
              <a:t>Because the sentence against an evil deed is not executed quickly, therefore the hearts of the sons of men among them are given fully to do evil.”</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152400" y="1600200"/>
            <a:ext cx="8839200" cy="2667000"/>
          </a:xfrm>
        </p:spPr>
        <p:txBody>
          <a:bodyPr/>
          <a:lstStyle/>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Terrorism’s false causes</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Terrorism’s true causes</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Ineffective deterrents of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b="1" u="sng" dirty="0">
                <a:solidFill>
                  <a:srgbClr val="FFFFCC"/>
                </a:solidFill>
                <a:latin typeface="Calibri" panose="020F0502020204030204" pitchFamily="34" charset="0"/>
                <a:cs typeface="Calibri" panose="020F0502020204030204" pitchFamily="34" charset="0"/>
              </a:rPr>
              <a:t>Effective deterrents to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Going too far in deterring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Legitimate methods in deterring terrorism</a:t>
            </a:r>
          </a:p>
        </p:txBody>
      </p:sp>
      <p:pic>
        <p:nvPicPr>
          <p:cNvPr id="87043"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1219200"/>
            <a:ext cx="32496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txBox="1">
            <a:spLocks noChangeArrowheads="1"/>
          </p:cNvSpPr>
          <p:nvPr/>
        </p:nvSpPr>
        <p:spPr bwMode="auto">
          <a:xfrm>
            <a:off x="3352800" y="228600"/>
            <a:ext cx="2438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latin typeface="Calibri" panose="020F0502020204030204" pitchFamily="34" charset="0"/>
                <a:cs typeface="Calibri" panose="020F0502020204030204" pitchFamily="34" charset="0"/>
              </a:rPr>
              <a:t>Overview</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524000"/>
            <a:ext cx="8686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Title 1"/>
          <p:cNvSpPr>
            <a:spLocks noGrp="1"/>
          </p:cNvSpPr>
          <p:nvPr>
            <p:ph type="title" idx="4294967295"/>
          </p:nvPr>
        </p:nvSpPr>
        <p:spPr>
          <a:xfrm>
            <a:off x="1828800" y="228600"/>
            <a:ext cx="5486400" cy="1027113"/>
          </a:xfrm>
        </p:spPr>
        <p:txBody>
          <a:bodyPr/>
          <a:lstStyle/>
          <a:p>
            <a:pPr algn="ctr"/>
            <a:r>
              <a:rPr lang="en-US" altLang="en-US" sz="4000" b="1">
                <a:latin typeface="Calibri" panose="020F0502020204030204" pitchFamily="34" charset="0"/>
              </a:rPr>
              <a:t>Robert Charles Winthrop</a:t>
            </a:r>
            <a:endParaRPr lang="en-US" altLang="en-US" sz="4000">
              <a:latin typeface="Calibri" panose="020F0502020204030204" pitchFamily="34" charset="0"/>
              <a:cs typeface="Calibri" panose="020F0502020204030204" pitchFamily="34" charset="0"/>
            </a:endParaRPr>
          </a:p>
        </p:txBody>
      </p:sp>
      <p:sp>
        <p:nvSpPr>
          <p:cNvPr id="89092" name="Content Placeholder 2"/>
          <p:cNvSpPr>
            <a:spLocks noGrp="1"/>
          </p:cNvSpPr>
          <p:nvPr>
            <p:ph idx="4294967295"/>
          </p:nvPr>
        </p:nvSpPr>
        <p:spPr>
          <a:xfrm>
            <a:off x="304800" y="1600200"/>
            <a:ext cx="86868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just">
              <a:buFontTx/>
              <a:buNone/>
            </a:pPr>
            <a:r>
              <a:rPr lang="en-US" altLang="en-US" sz="2600">
                <a:solidFill>
                  <a:schemeClr val="bg2"/>
                </a:solidFill>
                <a:effectLst/>
                <a:latin typeface="Calibri" panose="020F0502020204030204" pitchFamily="34" charset="0"/>
              </a:rPr>
              <a:t>“All societies of men must be governed in some way or other. The less they may have of stringent State Government, the more they must have of individual self-government. The less they rely on public law or physical force, the more they must rely on private moral restraint. </a:t>
            </a:r>
            <a:r>
              <a:rPr lang="en-US" altLang="en-US" sz="2600" b="1">
                <a:solidFill>
                  <a:srgbClr val="0000FF"/>
                </a:solidFill>
                <a:effectLst/>
                <a:latin typeface="Calibri" panose="020F0502020204030204" pitchFamily="34" charset="0"/>
              </a:rPr>
              <a:t>Men, in a word, must necessarily be controlled, either by a power within them, or by a power without them; either by the Word of God, or by the strong arm of man; either by the Bible, or by the bayonet.</a:t>
            </a:r>
            <a:r>
              <a:rPr lang="en-US" altLang="en-US" sz="2600">
                <a:solidFill>
                  <a:srgbClr val="0000FF"/>
                </a:solidFill>
                <a:effectLst/>
                <a:latin typeface="Calibri" panose="020F0502020204030204" pitchFamily="34" charset="0"/>
              </a:rPr>
              <a:t> </a:t>
            </a:r>
            <a:r>
              <a:rPr lang="en-US" altLang="en-US" sz="2600">
                <a:solidFill>
                  <a:schemeClr val="bg2"/>
                </a:solidFill>
                <a:effectLst/>
                <a:latin typeface="Calibri" panose="020F0502020204030204" pitchFamily="34" charset="0"/>
              </a:rPr>
              <a:t>It may do for other countries and other governments to talk about the State supporting religion. Here, under our own free institutions, it is Religion which must support the State.”</a:t>
            </a:r>
            <a:endParaRPr lang="en-US" altLang="en-US" sz="2600">
              <a:solidFill>
                <a:schemeClr val="bg2"/>
              </a:solidFill>
              <a:effectLst/>
              <a:latin typeface="Calibri" panose="020F0502020204030204" pitchFamily="34" charset="0"/>
              <a:cs typeface="Calibri" panose="020F0502020204030204" pitchFamily="34" charset="0"/>
            </a:endParaRPr>
          </a:p>
        </p:txBody>
      </p:sp>
      <p:sp>
        <p:nvSpPr>
          <p:cNvPr id="89093" name="TextBox 3"/>
          <p:cNvSpPr txBox="1">
            <a:spLocks noChangeArrowheads="1"/>
          </p:cNvSpPr>
          <p:nvPr/>
        </p:nvSpPr>
        <p:spPr bwMode="auto">
          <a:xfrm>
            <a:off x="533400" y="6019800"/>
            <a:ext cx="8458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1600">
                <a:solidFill>
                  <a:schemeClr val="bg2"/>
                </a:solidFill>
                <a:latin typeface="Calibri" panose="020F0502020204030204" pitchFamily="34" charset="0"/>
              </a:rPr>
              <a:t>Robert Winthrop, </a:t>
            </a:r>
            <a:r>
              <a:rPr lang="en-US" altLang="en-US" sz="1600" i="1">
                <a:solidFill>
                  <a:schemeClr val="bg2"/>
                </a:solidFill>
                <a:latin typeface="Calibri" panose="020F0502020204030204" pitchFamily="34" charset="0"/>
              </a:rPr>
              <a:t>Addresses and Speeches on Various Occasions</a:t>
            </a:r>
            <a:r>
              <a:rPr lang="en-US" altLang="en-US" sz="1600">
                <a:solidFill>
                  <a:schemeClr val="bg2"/>
                </a:solidFill>
                <a:latin typeface="Calibri" panose="020F0502020204030204" pitchFamily="34" charset="0"/>
              </a:rPr>
              <a:t> (Boston, MA: Little, Brown, 1852), 172. Speech to the Massachusetts Bible Society (1849-05-28). </a:t>
            </a:r>
          </a:p>
        </p:txBody>
      </p:sp>
      <p:pic>
        <p:nvPicPr>
          <p:cNvPr id="89094" name="Picture 2" descr="https://upload.wikimedia.org/wikipedia/commons/thumb/9/9a/Robert_Charles_Winthrop.jpg/220px-Robert_Charles_Winthro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52400"/>
            <a:ext cx="9858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457200" y="304800"/>
            <a:ext cx="8229600" cy="3539430"/>
          </a:xfrm>
          <a:prstGeom prst="rect">
            <a:avLst/>
          </a:prstGeom>
          <a:noFill/>
          <a:ln w="28575">
            <a:noFill/>
            <a:miter lim="800000"/>
            <a:headEnd/>
            <a:tailEnd/>
          </a:ln>
        </p:spPr>
        <p:txBody>
          <a:bodyPr>
            <a:spAutoFit/>
          </a:bodyPr>
          <a:lstStyle/>
          <a:p>
            <a:pPr algn="ctr" eaLnBrk="1" hangingPunct="1">
              <a:spcAft>
                <a:spcPts val="2400"/>
              </a:spcAft>
              <a:defRPr/>
            </a:pPr>
            <a:r>
              <a:rPr lang="en-US" sz="44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6:11</a:t>
            </a:r>
          </a:p>
          <a:p>
            <a:pPr algn="just" eaLnBrk="1" hangingPunct="1">
              <a:defRPr/>
            </a:pPr>
            <a:r>
              <a:rPr lang="en-US" sz="4000" dirty="0">
                <a:latin typeface="Calibri" panose="020F0502020204030204" pitchFamily="34" charset="0"/>
                <a:cs typeface="Calibri" panose="020F0502020204030204" pitchFamily="34" charset="0"/>
              </a:rPr>
              <a:t>“Now the earth was corrupt in the sight of God, and the earth was filled with violence.”</a:t>
            </a:r>
          </a:p>
          <a:p>
            <a:pPr algn="just" eaLnBrk="1" hangingPunct="1">
              <a:defRPr/>
            </a:pPr>
            <a:endParaRPr lang="en-US" sz="4000" dirty="0">
              <a:latin typeface="Calibri" panose="020F0502020204030204" pitchFamily="34" charset="0"/>
              <a:cs typeface="Calibri" panose="020F0502020204030204" pitchFamily="34"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457200" y="304800"/>
            <a:ext cx="8229600" cy="3540125"/>
          </a:xfrm>
          <a:prstGeom prst="rect">
            <a:avLst/>
          </a:prstGeom>
          <a:noFill/>
          <a:ln w="28575">
            <a:noFill/>
            <a:miter lim="800000"/>
            <a:headEnd/>
            <a:tailEnd/>
          </a:ln>
        </p:spPr>
        <p:txBody>
          <a:bodyPr>
            <a:spAutoFit/>
          </a:bodyPr>
          <a:lstStyle/>
          <a:p>
            <a:pPr algn="ctr" eaLnBrk="1" hangingPunct="1">
              <a:spcAft>
                <a:spcPts val="2400"/>
              </a:spcAft>
              <a:defRPr/>
            </a:pPr>
            <a:r>
              <a:rPr lang="en-US" sz="44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9:6</a:t>
            </a:r>
          </a:p>
          <a:p>
            <a:pPr algn="just" eaLnBrk="1" hangingPunct="1">
              <a:defRPr/>
            </a:pPr>
            <a:r>
              <a:rPr lang="en-US" sz="4000" dirty="0">
                <a:effectLst>
                  <a:outerShdw blurRad="38100" dist="38100" dir="2700000" algn="tl">
                    <a:srgbClr val="000000">
                      <a:alpha val="43000"/>
                    </a:srgbClr>
                  </a:outerShdw>
                </a:effectLst>
                <a:latin typeface="Calibri" panose="020F0502020204030204" pitchFamily="34" charset="0"/>
                <a:cs typeface="Calibri" panose="020F0502020204030204" pitchFamily="34" charset="0"/>
              </a:rPr>
              <a:t>“</a:t>
            </a:r>
            <a:r>
              <a:rPr lang="en-US" sz="4000" dirty="0">
                <a:latin typeface="Calibri" panose="020F0502020204030204" pitchFamily="34" charset="0"/>
                <a:cs typeface="Calibri" panose="020F0502020204030204" pitchFamily="34" charset="0"/>
              </a:rPr>
              <a:t>Whoever </a:t>
            </a:r>
            <a:r>
              <a:rPr lang="en-US" sz="40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sheds man’s blood, By man </a:t>
            </a:r>
            <a:r>
              <a:rPr lang="en-US" sz="4000" dirty="0">
                <a:latin typeface="Calibri" panose="020F0502020204030204" pitchFamily="34" charset="0"/>
                <a:cs typeface="Calibri" panose="020F0502020204030204" pitchFamily="34" charset="0"/>
              </a:rPr>
              <a:t>his blood shall be shed, For in the </a:t>
            </a:r>
            <a:r>
              <a:rPr lang="en-US" sz="40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image of God</a:t>
            </a:r>
            <a:r>
              <a:rPr lang="en-US" sz="4000" b="1"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 </a:t>
            </a:r>
            <a:r>
              <a:rPr lang="en-US" sz="4000" dirty="0">
                <a:latin typeface="Calibri" panose="020F0502020204030204" pitchFamily="34" charset="0"/>
                <a:cs typeface="Calibri" panose="020F0502020204030204" pitchFamily="34" charset="0"/>
              </a:rPr>
              <a:t>He made man.”</a:t>
            </a:r>
          </a:p>
          <a:p>
            <a:pPr algn="just" eaLnBrk="1" hangingPunct="1">
              <a:defRPr/>
            </a:pPr>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140944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 y="685800"/>
          <a:ext cx="8839200" cy="4479928"/>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gridCol w="2133600">
                  <a:extLst>
                    <a:ext uri="{9D8B030D-6E8A-4147-A177-3AD203B41FA5}">
                      <a16:colId xmlns:a16="http://schemas.microsoft.com/office/drawing/2014/main" val="20003"/>
                    </a:ext>
                  </a:extLst>
                </a:gridCol>
              </a:tblGrid>
              <a:tr h="640066">
                <a:tc gridSpan="4">
                  <a:txBody>
                    <a:bodyPr/>
                    <a:lstStyle/>
                    <a:p>
                      <a:pPr algn="ctr"/>
                      <a:r>
                        <a:rPr lang="en-US" sz="3600" b="1" kern="1200" dirty="0" err="1">
                          <a:solidFill>
                            <a:schemeClr val="bg2"/>
                          </a:solidFill>
                          <a:latin typeface="Calibri" panose="020F0502020204030204" pitchFamily="34" charset="0"/>
                          <a:ea typeface="+mj-ea"/>
                          <a:cs typeface="+mj-cs"/>
                        </a:rPr>
                        <a:t>Noahic</a:t>
                      </a:r>
                      <a:r>
                        <a:rPr lang="en-US" sz="3600" b="1" kern="1200" dirty="0">
                          <a:solidFill>
                            <a:schemeClr val="bg2"/>
                          </a:solidFill>
                          <a:latin typeface="Calibri" panose="020F0502020204030204" pitchFamily="34" charset="0"/>
                          <a:ea typeface="+mj-ea"/>
                          <a:cs typeface="+mj-cs"/>
                        </a:rPr>
                        <a:t> vs. Abrahamic &amp; Mosaic Covenants</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extLst>
                  <a:ext uri="{0D108BD9-81ED-4DB2-BD59-A6C34878D82A}">
                    <a16:rowId xmlns:a16="http://schemas.microsoft.com/office/drawing/2014/main" val="10000"/>
                  </a:ext>
                </a:extLst>
              </a:tr>
              <a:tr h="639977">
                <a:tc>
                  <a:txBody>
                    <a:bodyPr/>
                    <a:lstStyle/>
                    <a:p>
                      <a:r>
                        <a:rPr lang="en-US" sz="2000" b="1" u="sng" kern="1200" dirty="0">
                          <a:solidFill>
                            <a:srgbClr val="0000FF"/>
                          </a:solidFill>
                          <a:latin typeface="Calibri" panose="020F0502020204030204" pitchFamily="34" charset="0"/>
                          <a:ea typeface="+mn-ea"/>
                          <a:cs typeface="+mn-cs"/>
                        </a:rPr>
                        <a:t>Name</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b="1" u="sng" kern="1200" dirty="0">
                          <a:solidFill>
                            <a:srgbClr val="C00000"/>
                          </a:solidFill>
                          <a:latin typeface="Calibri" panose="020F0502020204030204" pitchFamily="34" charset="0"/>
                          <a:ea typeface="+mn-ea"/>
                          <a:cs typeface="+mn-cs"/>
                        </a:rPr>
                        <a:t>Noahic Covenant</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b="1" u="sng" kern="1200" dirty="0">
                          <a:solidFill>
                            <a:srgbClr val="C00000"/>
                          </a:solidFill>
                          <a:latin typeface="Calibri" panose="020F0502020204030204" pitchFamily="34" charset="0"/>
                          <a:ea typeface="+mn-ea"/>
                          <a:cs typeface="+mn-cs"/>
                        </a:rPr>
                        <a:t>Abrahamic Covenant</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b="1" u="sng" kern="1200" dirty="0">
                          <a:solidFill>
                            <a:srgbClr val="C00000"/>
                          </a:solidFill>
                          <a:latin typeface="Calibri" panose="020F0502020204030204" pitchFamily="34" charset="0"/>
                          <a:ea typeface="+mn-ea"/>
                          <a:cs typeface="+mn-cs"/>
                        </a:rPr>
                        <a:t>Mosaic Covenant</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1"/>
                  </a:ext>
                </a:extLst>
              </a:tr>
              <a:tr h="639977">
                <a:tc>
                  <a:txBody>
                    <a:bodyPr/>
                    <a:lstStyle/>
                    <a:p>
                      <a:r>
                        <a:rPr lang="en-US" sz="2000" b="1" u="sng" kern="1200" dirty="0">
                          <a:solidFill>
                            <a:srgbClr val="0000FF"/>
                          </a:solidFill>
                          <a:latin typeface="Calibri" panose="020F0502020204030204" pitchFamily="34" charset="0"/>
                          <a:ea typeface="+mn-ea"/>
                          <a:cs typeface="+mn-cs"/>
                        </a:rPr>
                        <a:t>Human agent</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Noah</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Abraham</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Moses</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2"/>
                  </a:ext>
                </a:extLst>
              </a:tr>
              <a:tr h="639977">
                <a:tc>
                  <a:txBody>
                    <a:bodyPr/>
                    <a:lstStyle/>
                    <a:p>
                      <a:r>
                        <a:rPr lang="en-US" sz="2000" b="1" u="sng" kern="1200" dirty="0">
                          <a:solidFill>
                            <a:srgbClr val="0000FF"/>
                          </a:solidFill>
                          <a:latin typeface="Calibri" panose="020F0502020204030204" pitchFamily="34" charset="0"/>
                          <a:ea typeface="+mn-ea"/>
                          <a:cs typeface="+mn-cs"/>
                        </a:rPr>
                        <a:t>Scripture</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Gen. 8‒9</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Gen. 12‒17</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Exod. 19‒40</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3"/>
                  </a:ext>
                </a:extLst>
              </a:tr>
              <a:tr h="639977">
                <a:tc>
                  <a:txBody>
                    <a:bodyPr/>
                    <a:lstStyle/>
                    <a:p>
                      <a:r>
                        <a:rPr lang="en-US" sz="2000" b="1" u="sng" kern="1200" dirty="0">
                          <a:solidFill>
                            <a:srgbClr val="0000FF"/>
                          </a:solidFill>
                          <a:latin typeface="Calibri" panose="020F0502020204030204" pitchFamily="34" charset="0"/>
                          <a:ea typeface="+mn-ea"/>
                          <a:cs typeface="+mn-cs"/>
                        </a:rPr>
                        <a:t>Covenant (</a:t>
                      </a:r>
                      <a:r>
                        <a:rPr lang="en-US" sz="2000" b="1" i="1" u="sng" kern="1200" dirty="0" err="1">
                          <a:solidFill>
                            <a:srgbClr val="0000FF"/>
                          </a:solidFill>
                          <a:latin typeface="Calibri" panose="020F0502020204030204" pitchFamily="34" charset="0"/>
                          <a:ea typeface="+mn-ea"/>
                          <a:cs typeface="+mn-cs"/>
                        </a:rPr>
                        <a:t>Berith</a:t>
                      </a:r>
                      <a:r>
                        <a:rPr lang="en-US" sz="2000" b="1" u="sng" kern="1200" dirty="0">
                          <a:solidFill>
                            <a:srgbClr val="0000FF"/>
                          </a:solidFill>
                          <a:latin typeface="Calibri" panose="020F0502020204030204" pitchFamily="34" charset="0"/>
                          <a:ea typeface="+mn-ea"/>
                          <a:cs typeface="+mn-cs"/>
                        </a:rPr>
                        <a:t>)</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Gen. 9:9</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Gen. 15:18</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Exod. 19:5</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4"/>
                  </a:ext>
                </a:extLst>
              </a:tr>
              <a:tr h="639977">
                <a:tc>
                  <a:txBody>
                    <a:bodyPr/>
                    <a:lstStyle/>
                    <a:p>
                      <a:r>
                        <a:rPr lang="en-US" sz="2000" b="1" u="sng" kern="1200" dirty="0">
                          <a:solidFill>
                            <a:srgbClr val="0000FF"/>
                          </a:solidFill>
                          <a:latin typeface="Calibri" panose="020F0502020204030204" pitchFamily="34" charset="0"/>
                          <a:ea typeface="+mn-ea"/>
                          <a:cs typeface="+mn-cs"/>
                        </a:rPr>
                        <a:t>Party</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World, humanity</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Israel, Hebrews</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Israel, Hebrews </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5"/>
                  </a:ext>
                </a:extLst>
              </a:tr>
              <a:tr h="639977">
                <a:tc>
                  <a:txBody>
                    <a:bodyPr/>
                    <a:lstStyle/>
                    <a:p>
                      <a:r>
                        <a:rPr lang="en-US" sz="2000" b="1" u="sng" kern="1200" dirty="0">
                          <a:solidFill>
                            <a:srgbClr val="0000FF"/>
                          </a:solidFill>
                          <a:latin typeface="Calibri" panose="020F0502020204030204" pitchFamily="34" charset="0"/>
                          <a:ea typeface="+mn-ea"/>
                          <a:cs typeface="+mn-cs"/>
                        </a:rPr>
                        <a:t>Israel</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Pre-Israel</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Post-Israel</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latin typeface="Calibri" panose="020F0502020204030204" pitchFamily="34" charset="0"/>
                          <a:ea typeface="+mn-ea"/>
                          <a:cs typeface="+mn-cs"/>
                        </a:rPr>
                        <a:t>Post-Israel</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6"/>
                  </a:ext>
                </a:extLst>
              </a:tr>
            </a:tbl>
          </a:graphicData>
        </a:graphic>
      </p:graphicFrame>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 y="655638"/>
          <a:ext cx="8839200" cy="5211912"/>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gridCol w="2133600">
                  <a:extLst>
                    <a:ext uri="{9D8B030D-6E8A-4147-A177-3AD203B41FA5}">
                      <a16:colId xmlns:a16="http://schemas.microsoft.com/office/drawing/2014/main" val="20003"/>
                    </a:ext>
                  </a:extLst>
                </a:gridCol>
              </a:tblGrid>
              <a:tr h="640038">
                <a:tc gridSpan="4">
                  <a:txBody>
                    <a:bodyPr/>
                    <a:lstStyle/>
                    <a:p>
                      <a:pPr algn="ctr"/>
                      <a:r>
                        <a:rPr lang="en-US" sz="3600" dirty="0" err="1">
                          <a:solidFill>
                            <a:schemeClr val="bg2"/>
                          </a:solidFill>
                          <a:latin typeface="Calibri" panose="020F0502020204030204" pitchFamily="34" charset="0"/>
                          <a:ea typeface="+mj-ea"/>
                          <a:cs typeface="+mj-cs"/>
                        </a:rPr>
                        <a:t>Noahic</a:t>
                      </a:r>
                      <a:r>
                        <a:rPr lang="en-US" sz="3600" dirty="0">
                          <a:solidFill>
                            <a:schemeClr val="bg2"/>
                          </a:solidFill>
                          <a:latin typeface="Calibri" panose="020F0502020204030204" pitchFamily="34" charset="0"/>
                          <a:ea typeface="+mj-ea"/>
                          <a:cs typeface="+mj-cs"/>
                        </a:rPr>
                        <a:t> vs. Abrahamic &amp; Mosaic Covenants</a:t>
                      </a: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extLst>
                  <a:ext uri="{0D108BD9-81ED-4DB2-BD59-A6C34878D82A}">
                    <a16:rowId xmlns:a16="http://schemas.microsoft.com/office/drawing/2014/main" val="10000"/>
                  </a:ext>
                </a:extLst>
              </a:tr>
              <a:tr h="457164">
                <a:tc>
                  <a:txBody>
                    <a:bodyPr/>
                    <a:lstStyle/>
                    <a:p>
                      <a:endParaRPr lang="en-US" sz="2400" dirty="0"/>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b="1" u="sng" kern="1200" dirty="0">
                          <a:solidFill>
                            <a:srgbClr val="C00000"/>
                          </a:solidFill>
                          <a:latin typeface="Calibri" panose="020F0502020204030204" pitchFamily="34" charset="0"/>
                          <a:ea typeface="+mn-ea"/>
                          <a:cs typeface="+mn-cs"/>
                        </a:rPr>
                        <a:t>Noahic Covenant</a:t>
                      </a: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b="1" u="sng" kern="1200" dirty="0">
                          <a:solidFill>
                            <a:srgbClr val="C00000"/>
                          </a:solidFill>
                          <a:latin typeface="Calibri" panose="020F0502020204030204" pitchFamily="34" charset="0"/>
                          <a:ea typeface="+mn-ea"/>
                          <a:cs typeface="+mn-cs"/>
                        </a:rPr>
                        <a:t>Abrahamic Covenant</a:t>
                      </a: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b="1" u="sng" kern="1200" dirty="0">
                          <a:solidFill>
                            <a:srgbClr val="C00000"/>
                          </a:solidFill>
                          <a:latin typeface="Calibri" panose="020F0502020204030204" pitchFamily="34" charset="0"/>
                          <a:ea typeface="+mn-ea"/>
                          <a:cs typeface="+mn-cs"/>
                        </a:rPr>
                        <a:t>Mosaic Covenant</a:t>
                      </a: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1"/>
                  </a:ext>
                </a:extLst>
              </a:tr>
              <a:tr h="700996">
                <a:tc>
                  <a:txBody>
                    <a:bodyPr/>
                    <a:lstStyle/>
                    <a:p>
                      <a:r>
                        <a:rPr lang="en-US" sz="2000" b="1" u="sng" kern="1200" dirty="0">
                          <a:solidFill>
                            <a:srgbClr val="0000FF"/>
                          </a:solidFill>
                          <a:latin typeface="Calibri" panose="020F0502020204030204" pitchFamily="34" charset="0"/>
                          <a:ea typeface="+mn-ea"/>
                          <a:cs typeface="+mn-cs"/>
                        </a:rPr>
                        <a:t>Conditional or unconditional</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Unconditional</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latin typeface="Calibri" panose="020F0502020204030204" pitchFamily="34" charset="0"/>
                          <a:ea typeface="+mn-ea"/>
                          <a:cs typeface="+mn-cs"/>
                        </a:rPr>
                        <a:t>Unconditional</a:t>
                      </a:r>
                    </a:p>
                    <a:p>
                      <a:endParaRPr lang="en-US" sz="2000" kern="1200" dirty="0">
                        <a:solidFill>
                          <a:schemeClr val="dk1"/>
                        </a:solidFill>
                        <a:latin typeface="Calibri" panose="020F0502020204030204" pitchFamily="34" charset="0"/>
                        <a:ea typeface="+mn-ea"/>
                        <a:cs typeface="+mn-cs"/>
                      </a:endParaRP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Conditional</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2"/>
                  </a:ext>
                </a:extLst>
              </a:tr>
              <a:tr h="1615367">
                <a:tc>
                  <a:txBody>
                    <a:bodyPr/>
                    <a:lstStyle/>
                    <a:p>
                      <a:r>
                        <a:rPr lang="en-US" sz="2000" b="1" u="sng" kern="1200" dirty="0">
                          <a:solidFill>
                            <a:srgbClr val="0000FF"/>
                          </a:solidFill>
                          <a:latin typeface="Calibri" panose="020F0502020204030204" pitchFamily="34" charset="0"/>
                          <a:ea typeface="+mn-ea"/>
                          <a:cs typeface="+mn-cs"/>
                        </a:rPr>
                        <a:t>Promises</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No more flood judgment, enduring earth, capital punishment</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Ownership of land, seed, and blessing</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Enjoyment or possession of land, seed, and blessing</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3"/>
                  </a:ext>
                </a:extLst>
              </a:tr>
              <a:tr h="396206">
                <a:tc>
                  <a:txBody>
                    <a:bodyPr/>
                    <a:lstStyle/>
                    <a:p>
                      <a:r>
                        <a:rPr lang="en-US" sz="2000" b="1" u="sng" kern="1200" dirty="0">
                          <a:solidFill>
                            <a:srgbClr val="0000FF"/>
                          </a:solidFill>
                          <a:latin typeface="Calibri" panose="020F0502020204030204" pitchFamily="34" charset="0"/>
                          <a:ea typeface="+mn-ea"/>
                          <a:cs typeface="+mn-cs"/>
                        </a:rPr>
                        <a:t>Sign</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Rainbow</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Circumcision</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Sabbath</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4"/>
                  </a:ext>
                </a:extLst>
              </a:tr>
              <a:tr h="700996">
                <a:tc>
                  <a:txBody>
                    <a:bodyPr/>
                    <a:lstStyle/>
                    <a:p>
                      <a:r>
                        <a:rPr lang="en-US" sz="2000" b="1" u="sng" kern="1200" dirty="0">
                          <a:solidFill>
                            <a:srgbClr val="0000FF"/>
                          </a:solidFill>
                          <a:latin typeface="Calibri" panose="020F0502020204030204" pitchFamily="34" charset="0"/>
                          <a:ea typeface="+mn-ea"/>
                          <a:cs typeface="+mn-cs"/>
                        </a:rPr>
                        <a:t>Purpose</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Restrain &amp; preserve</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Redemptive</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Redemptive</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5"/>
                  </a:ext>
                </a:extLst>
              </a:tr>
              <a:tr h="700996">
                <a:tc>
                  <a:txBody>
                    <a:bodyPr/>
                    <a:lstStyle/>
                    <a:p>
                      <a:r>
                        <a:rPr lang="en-US" sz="2000" b="1" u="sng" kern="1200" dirty="0">
                          <a:solidFill>
                            <a:srgbClr val="0000FF"/>
                          </a:solidFill>
                          <a:latin typeface="Calibri" panose="020F0502020204030204" pitchFamily="34" charset="0"/>
                          <a:ea typeface="+mn-ea"/>
                          <a:cs typeface="+mn-cs"/>
                        </a:rPr>
                        <a:t>Directly binding today?</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Yes</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No</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No</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6"/>
                  </a:ext>
                </a:extLst>
              </a:tr>
            </a:tbl>
          </a:graphicData>
        </a:graphic>
      </p:graphicFrame>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176213" y="152400"/>
            <a:ext cx="8791575" cy="5016500"/>
          </a:xfrm>
          <a:prstGeom prst="rect">
            <a:avLst/>
          </a:prstGeom>
          <a:noFill/>
          <a:ln w="28575">
            <a:noFill/>
            <a:miter lim="800000"/>
            <a:headEnd/>
            <a:tailEnd/>
          </a:ln>
        </p:spPr>
        <p:txBody>
          <a:bodyPr>
            <a:spAutoFit/>
          </a:bodyPr>
          <a:lstStyle/>
          <a:p>
            <a:pPr algn="ctr" eaLnBrk="1" hangingPunct="1">
              <a:spcAft>
                <a:spcPts val="2400"/>
              </a:spcAft>
              <a:defRPr/>
            </a:pP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4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13:3-5</a:t>
            </a:r>
          </a:p>
          <a:p>
            <a:pPr algn="just" eaLnBrk="1" hangingPunct="1">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For rulers are not a cause of fear for good behavior, but for evil. Do you want to have no fear of authority? Do what is good and you will have praise from the same; for it is a minister of God to you for good. But </a:t>
            </a:r>
            <a:r>
              <a:rPr lang="en-US" sz="32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if you do what is evil, be afraid; for it does not bear the sword for nothing</a:t>
            </a:r>
            <a:r>
              <a:rPr lang="en-US" sz="3200" dirty="0">
                <a:latin typeface="Calibri" panose="020F0502020204030204" pitchFamily="34" charset="0"/>
                <a:cs typeface="Calibri" panose="020F0502020204030204" pitchFamily="34" charset="0"/>
              </a:rPr>
              <a:t>; for it is a minister of God, </a:t>
            </a:r>
            <a:r>
              <a:rPr lang="en-US" sz="32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an avenger who brings wrath on the one who practices evil</a:t>
            </a:r>
            <a:r>
              <a:rPr lang="en-US" sz="3200" dirty="0">
                <a:latin typeface="Calibri" panose="020F0502020204030204" pitchFamily="34" charset="0"/>
                <a:cs typeface="Calibri" panose="020F0502020204030204" pitchFamily="34" charset="0"/>
              </a:rPr>
              <a:t>.”</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176213" y="152400"/>
            <a:ext cx="8791575" cy="3662363"/>
          </a:xfrm>
          <a:prstGeom prst="rect">
            <a:avLst/>
          </a:prstGeom>
          <a:noFill/>
          <a:ln w="28575">
            <a:noFill/>
            <a:miter lim="800000"/>
            <a:headEnd/>
            <a:tailEnd/>
          </a:ln>
        </p:spPr>
        <p:txBody>
          <a:bodyPr>
            <a:spAutoFit/>
          </a:bodyPr>
          <a:lstStyle/>
          <a:p>
            <a:pPr algn="ctr" eaLnBrk="1" hangingPunct="1">
              <a:spcAft>
                <a:spcPts val="2400"/>
              </a:spcAft>
              <a:defRPr/>
            </a:pPr>
            <a:r>
              <a:rPr lang="en-US" sz="3600" baseline="30000" dirty="0">
                <a:effectLst>
                  <a:outerShdw blurRad="38100" dist="38100" dir="2700000" algn="tl">
                    <a:srgbClr val="000000">
                      <a:alpha val="43137"/>
                    </a:srgbClr>
                  </a:outerShdw>
                </a:effectLst>
                <a:latin typeface="Calibri" panose="020F0502020204030204" pitchFamily="34" charset="0"/>
              </a:rPr>
              <a:t> </a:t>
            </a:r>
            <a:r>
              <a:rPr lang="en-US" sz="44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Peter 2:13-14</a:t>
            </a:r>
          </a:p>
          <a:p>
            <a:pPr algn="just" eaLnBrk="1" hangingPunct="1">
              <a:defRPr/>
            </a:pPr>
            <a:r>
              <a:rPr lang="en-US" sz="3200" dirty="0">
                <a:latin typeface="Calibri" panose="020F0502020204030204" pitchFamily="34" charset="0"/>
                <a:cs typeface="Calibri" panose="020F0502020204030204" pitchFamily="34" charset="0"/>
              </a:rPr>
              <a:t>“Submit yourselves for the Lord’s sake to every human institution, whether to a king as the one in authority, or to </a:t>
            </a:r>
            <a:r>
              <a:rPr lang="en-US" sz="32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governors as sent by him for the punishment of evildoers</a:t>
            </a:r>
            <a:r>
              <a:rPr lang="en-US" sz="4000" dirty="0"/>
              <a:t> </a:t>
            </a:r>
            <a:r>
              <a:rPr lang="en-US" sz="3200" dirty="0">
                <a:latin typeface="Calibri" panose="020F0502020204030204" pitchFamily="34" charset="0"/>
                <a:cs typeface="Calibri" panose="020F0502020204030204" pitchFamily="34" charset="0"/>
              </a:rPr>
              <a:t>and the praise of those who do right.”</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0" y="228600"/>
            <a:ext cx="8534400" cy="1143000"/>
          </a:xfrm>
        </p:spPr>
        <p:txBody>
          <a:bodyPr/>
          <a:lstStyle/>
          <a:p>
            <a:pPr algn="ctr"/>
            <a:r>
              <a:rPr lang="en-US" altLang="en-US">
                <a:latin typeface="Calibri" panose="020F0502020204030204" pitchFamily="34" charset="0"/>
              </a:rPr>
              <a:t>The Bible and Voting</a:t>
            </a:r>
            <a:endParaRPr lang="en-US" altLang="en-US">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Foreign affairs</a:t>
            </a:r>
          </a:p>
        </p:txBody>
      </p:sp>
      <p:pic>
        <p:nvPicPr>
          <p:cNvPr id="19460"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828800"/>
            <a:ext cx="4243388" cy="27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176213" y="152400"/>
            <a:ext cx="8791575" cy="4216400"/>
          </a:xfrm>
          <a:prstGeom prst="rect">
            <a:avLst/>
          </a:prstGeom>
          <a:noFill/>
          <a:ln w="28575">
            <a:noFill/>
            <a:miter lim="800000"/>
            <a:headEnd/>
            <a:tailEnd/>
          </a:ln>
        </p:spPr>
        <p:txBody>
          <a:bodyPr>
            <a:spAutoFit/>
          </a:bodyPr>
          <a:lstStyle/>
          <a:p>
            <a:pPr algn="ctr" eaLnBrk="1" hangingPunct="1">
              <a:spcAft>
                <a:spcPts val="2400"/>
              </a:spcAft>
              <a:defRPr/>
            </a:pPr>
            <a:r>
              <a:rPr lang="en-US" sz="3600" baseline="30000" dirty="0">
                <a:effectLst>
                  <a:outerShdw blurRad="38100" dist="38100" dir="2700000" algn="tl">
                    <a:srgbClr val="000000">
                      <a:alpha val="43137"/>
                    </a:srgbClr>
                  </a:outerShdw>
                </a:effectLst>
                <a:latin typeface="Calibri" panose="020F0502020204030204" pitchFamily="34" charset="0"/>
              </a:rPr>
              <a:t> </a:t>
            </a:r>
            <a:r>
              <a:rPr lang="en-US" sz="44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Deuteronomy 13:10-11</a:t>
            </a:r>
          </a:p>
          <a:p>
            <a:pPr algn="just" eaLnBrk="1" hangingPunct="1">
              <a:defRPr/>
            </a:pPr>
            <a:r>
              <a:rPr lang="en-US" sz="3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So you shall </a:t>
            </a:r>
            <a:r>
              <a:rPr lang="en-US" sz="32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stone him to death</a:t>
            </a:r>
            <a:r>
              <a:rPr lang="en-US" sz="3800" dirty="0"/>
              <a:t> </a:t>
            </a:r>
            <a:r>
              <a:rPr lang="en-US" sz="3200" dirty="0">
                <a:latin typeface="Calibri" panose="020F0502020204030204" pitchFamily="34" charset="0"/>
                <a:cs typeface="Calibri" panose="020F0502020204030204" pitchFamily="34" charset="0"/>
              </a:rPr>
              <a:t>because he has sought to seduce you from the Lord your God who brought you out from the land of Egypt, out of the house of slavery. Then </a:t>
            </a:r>
            <a:r>
              <a:rPr lang="en-US" sz="32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all Israel will hear and be afraid, and will never again do such a wicked thing</a:t>
            </a:r>
            <a:r>
              <a:rPr lang="en-US" sz="3800" dirty="0"/>
              <a:t> </a:t>
            </a:r>
            <a:r>
              <a:rPr lang="en-US" sz="3200" dirty="0">
                <a:latin typeface="Calibri" panose="020F0502020204030204" pitchFamily="34" charset="0"/>
                <a:cs typeface="Calibri" panose="020F0502020204030204" pitchFamily="34" charset="0"/>
              </a:rPr>
              <a:t>among you.”</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6"/>
          <p:cNvSpPr>
            <a:spLocks noGrp="1" noChangeArrowheads="1"/>
          </p:cNvSpPr>
          <p:nvPr>
            <p:ph type="title"/>
          </p:nvPr>
        </p:nvSpPr>
        <p:spPr>
          <a:xfrm>
            <a:off x="647700" y="228600"/>
            <a:ext cx="7848600" cy="1066800"/>
          </a:xfrm>
        </p:spPr>
        <p:txBody>
          <a:bodyPr/>
          <a:lstStyle/>
          <a:p>
            <a:pPr algn="ctr" eaLnBrk="1" hangingPunct="1"/>
            <a:r>
              <a:rPr lang="en-US" altLang="en-US" dirty="0">
                <a:latin typeface="Calibri" panose="020F0502020204030204" pitchFamily="34" charset="0"/>
                <a:cs typeface="Calibri" panose="020F0502020204030204" pitchFamily="34" charset="0"/>
              </a:rPr>
              <a:t>Answering Pacifism’s Arguments</a:t>
            </a:r>
          </a:p>
        </p:txBody>
      </p:sp>
      <p:sp>
        <p:nvSpPr>
          <p:cNvPr id="17411" name="Rectangle 7"/>
          <p:cNvSpPr>
            <a:spLocks noGrp="1" noChangeArrowheads="1"/>
          </p:cNvSpPr>
          <p:nvPr>
            <p:ph type="body" idx="1"/>
          </p:nvPr>
        </p:nvSpPr>
        <p:spPr>
          <a:xfrm>
            <a:off x="123825" y="1600200"/>
            <a:ext cx="9029700" cy="4191000"/>
          </a:xfrm>
        </p:spPr>
        <p:txBody>
          <a:bodyPr/>
          <a:lstStyle/>
          <a:p>
            <a:pPr marL="742950" indent="-742950" eaLnBrk="1" hangingPunct="1">
              <a:spcBef>
                <a:spcPts val="600"/>
              </a:spcBef>
              <a:spcAft>
                <a:spcPts val="600"/>
              </a:spcAft>
              <a:buSzPct val="100000"/>
              <a:buFont typeface="+mj-lt"/>
              <a:buAutoNum type="alphaUcPeriod"/>
              <a:defRPr/>
            </a:pPr>
            <a:r>
              <a:rPr lang="en-US" altLang="en-US" sz="3600" dirty="0">
                <a:latin typeface="Calibri" panose="020F0502020204030204" pitchFamily="34" charset="0"/>
                <a:cs typeface="Calibri" panose="020F0502020204030204" pitchFamily="34" charset="0"/>
              </a:rPr>
              <a:t>Violence begets violence?</a:t>
            </a:r>
          </a:p>
          <a:p>
            <a:pPr marL="742950" indent="-742950" eaLnBrk="1" hangingPunct="1">
              <a:spcBef>
                <a:spcPts val="600"/>
              </a:spcBef>
              <a:spcAft>
                <a:spcPts val="6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Trust God?</a:t>
            </a:r>
          </a:p>
          <a:p>
            <a:pPr marL="742950" indent="-742950" eaLnBrk="1" hangingPunct="1">
              <a:spcBef>
                <a:spcPts val="600"/>
              </a:spcBef>
              <a:spcAft>
                <a:spcPts val="6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World court resolution?</a:t>
            </a:r>
          </a:p>
          <a:p>
            <a:pPr marL="742950" indent="-742950" eaLnBrk="1" hangingPunct="1">
              <a:spcBef>
                <a:spcPts val="600"/>
              </a:spcBef>
              <a:spcAft>
                <a:spcPts val="6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Love your neighbor (Matt. 22:39)</a:t>
            </a:r>
          </a:p>
          <a:p>
            <a:pPr marL="742950" indent="-742950" eaLnBrk="1" hangingPunct="1">
              <a:spcBef>
                <a:spcPts val="600"/>
              </a:spcBef>
              <a:spcAft>
                <a:spcPts val="6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Turn the other cheek (Matt. 5:39)</a:t>
            </a:r>
          </a:p>
          <a:p>
            <a:pPr marL="742950" indent="-742950" eaLnBrk="1" hangingPunct="1">
              <a:spcBef>
                <a:spcPts val="600"/>
              </a:spcBef>
              <a:spcAft>
                <a:spcPts val="600"/>
              </a:spcAft>
              <a:buSzPct val="100000"/>
              <a:buFont typeface="Wingdings" panose="05000000000000000000" pitchFamily="2" charset="2"/>
              <a:buAutoNum type="alphaUcPeriod"/>
              <a:defRPr/>
            </a:pPr>
            <a:r>
              <a:rPr lang="en-US" altLang="en-US" sz="3600" dirty="0">
                <a:latin typeface="Calibri" panose="020F0502020204030204" pitchFamily="34" charset="0"/>
                <a:cs typeface="Calibri" panose="020F0502020204030204" pitchFamily="34" charset="0"/>
              </a:rPr>
              <a:t>Thou shalt not kill? (Exod. 20:13)</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97284"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828800"/>
            <a:ext cx="292735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5" name="TextBox 1"/>
          <p:cNvSpPr txBox="1">
            <a:spLocks noChangeArrowheads="1"/>
          </p:cNvSpPr>
          <p:nvPr/>
        </p:nvSpPr>
        <p:spPr bwMode="auto">
          <a:xfrm>
            <a:off x="952500" y="6019800"/>
            <a:ext cx="723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2400">
                <a:latin typeface="Calibri" panose="020F0502020204030204" pitchFamily="34" charset="0"/>
                <a:cs typeface="Calibri" panose="020F0502020204030204" pitchFamily="34" charset="0"/>
              </a:rPr>
              <a:t>Wayne Grudem, </a:t>
            </a:r>
            <a:r>
              <a:rPr lang="en-US" altLang="en-US" sz="2400" i="1">
                <a:latin typeface="Calibri" panose="020F0502020204030204" pitchFamily="34" charset="0"/>
                <a:cs typeface="Calibri" panose="020F0502020204030204" pitchFamily="34" charset="0"/>
              </a:rPr>
              <a:t>Politics According to the Bible</a:t>
            </a:r>
            <a:r>
              <a:rPr lang="en-US" altLang="en-US" sz="2400">
                <a:latin typeface="Calibri" panose="020F0502020204030204" pitchFamily="34" charset="0"/>
                <a:cs typeface="Calibri" panose="020F0502020204030204" pitchFamily="34" charset="0"/>
              </a:rPr>
              <a:t>, 390-94</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152400" y="1600200"/>
            <a:ext cx="8839200" cy="2667000"/>
          </a:xfrm>
        </p:spPr>
        <p:txBody>
          <a:bodyPr/>
          <a:lstStyle/>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Terrorism’s false causes</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Terrorism’s true causes</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Ineffective deterrents of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Effective deterrents to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b="1" u="sng" dirty="0">
                <a:solidFill>
                  <a:srgbClr val="FFFFCC"/>
                </a:solidFill>
                <a:latin typeface="Calibri" panose="020F0502020204030204" pitchFamily="34" charset="0"/>
                <a:cs typeface="Calibri" panose="020F0502020204030204" pitchFamily="34" charset="0"/>
              </a:rPr>
              <a:t>Going too far in deterring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Legitimate methods in deterring terrorism</a:t>
            </a:r>
          </a:p>
        </p:txBody>
      </p:sp>
      <p:pic>
        <p:nvPicPr>
          <p:cNvPr id="99331"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1219200"/>
            <a:ext cx="32496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txBox="1">
            <a:spLocks noChangeArrowheads="1"/>
          </p:cNvSpPr>
          <p:nvPr/>
        </p:nvSpPr>
        <p:spPr bwMode="auto">
          <a:xfrm>
            <a:off x="3352800" y="228600"/>
            <a:ext cx="2438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latin typeface="Calibri" panose="020F0502020204030204" pitchFamily="34" charset="0"/>
                <a:cs typeface="Calibri" panose="020F0502020204030204" pitchFamily="34" charset="0"/>
              </a:rPr>
              <a:t>Overview</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6"/>
          <p:cNvSpPr>
            <a:spLocks noGrp="1" noChangeArrowheads="1"/>
          </p:cNvSpPr>
          <p:nvPr>
            <p:ph type="title"/>
          </p:nvPr>
        </p:nvSpPr>
        <p:spPr>
          <a:xfrm>
            <a:off x="685800" y="228600"/>
            <a:ext cx="7772400" cy="1066800"/>
          </a:xfrm>
        </p:spPr>
        <p:txBody>
          <a:bodyPr/>
          <a:lstStyle/>
          <a:p>
            <a:pPr algn="ctr" eaLnBrk="1" hangingPunct="1"/>
            <a:r>
              <a:rPr lang="en-US" altLang="en-US" sz="3600" dirty="0">
                <a:latin typeface="Calibri" panose="020F0502020204030204" pitchFamily="34" charset="0"/>
                <a:cs typeface="Calibri" panose="020F0502020204030204" pitchFamily="34" charset="0"/>
              </a:rPr>
              <a:t>V. Going Too Far in Deterring Terrorism?</a:t>
            </a:r>
            <a:br>
              <a:rPr lang="en-US" altLang="en-US" sz="3600" dirty="0">
                <a:latin typeface="Calibri" panose="020F0502020204030204" pitchFamily="34" charset="0"/>
                <a:cs typeface="Calibri" panose="020F0502020204030204" pitchFamily="34" charset="0"/>
              </a:rPr>
            </a:br>
            <a:r>
              <a:rPr lang="en-US" altLang="en-US" sz="3600" dirty="0">
                <a:latin typeface="Calibri" panose="020F0502020204030204" pitchFamily="34" charset="0"/>
                <a:cs typeface="Calibri" panose="020F0502020204030204" pitchFamily="34" charset="0"/>
              </a:rPr>
              <a:t>Just War Principles</a:t>
            </a:r>
          </a:p>
        </p:txBody>
      </p:sp>
      <p:sp>
        <p:nvSpPr>
          <p:cNvPr id="17411" name="Rectangle 7"/>
          <p:cNvSpPr>
            <a:spLocks noGrp="1" noChangeArrowheads="1"/>
          </p:cNvSpPr>
          <p:nvPr>
            <p:ph type="body" idx="1"/>
          </p:nvPr>
        </p:nvSpPr>
        <p:spPr>
          <a:xfrm>
            <a:off x="0" y="1390650"/>
            <a:ext cx="8991600" cy="5010150"/>
          </a:xfrm>
        </p:spPr>
        <p:txBody>
          <a:bodyPr/>
          <a:lstStyle/>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Just cause (Rev. 19:11)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Competent authority (Art. 1, sect. 8; Art II, sect. 2)</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Comparative justice (Rom. 13:3)</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Right intention (Prov. 21:2)</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Last resort (Rom. 12:18)</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Probability of success (Luke 14:31)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Proportionality of projected results (Rom. 12:21)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Right spirit (Ps. 68:30)</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101380"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7425" y="2819400"/>
            <a:ext cx="2792413" cy="157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1" name="TextBox 1"/>
          <p:cNvSpPr txBox="1">
            <a:spLocks noChangeArrowheads="1"/>
          </p:cNvSpPr>
          <p:nvPr/>
        </p:nvSpPr>
        <p:spPr bwMode="auto">
          <a:xfrm>
            <a:off x="3048000" y="6400800"/>
            <a:ext cx="3048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1600" dirty="0">
                <a:latin typeface="Calibri" panose="020F0502020204030204" pitchFamily="34" charset="0"/>
                <a:cs typeface="Calibri" panose="020F0502020204030204" pitchFamily="34" charset="0"/>
              </a:rPr>
              <a:t>“War” in </a:t>
            </a:r>
            <a:r>
              <a:rPr lang="en-US" altLang="en-US" sz="1600" i="1" dirty="0">
                <a:latin typeface="Calibri" panose="020F0502020204030204" pitchFamily="34" charset="0"/>
                <a:cs typeface="Calibri" panose="020F0502020204030204" pitchFamily="34" charset="0"/>
              </a:rPr>
              <a:t>ESV Study Bible</a:t>
            </a:r>
            <a:r>
              <a:rPr lang="en-US" altLang="en-US" sz="1600" dirty="0">
                <a:latin typeface="Calibri" panose="020F0502020204030204" pitchFamily="34" charset="0"/>
                <a:cs typeface="Calibri" panose="020F0502020204030204" pitchFamily="34" charset="0"/>
              </a:rPr>
              <a:t>, 255</a:t>
            </a:r>
          </a:p>
        </p:txBody>
      </p:sp>
    </p:spTree>
    <p:extLst>
      <p:ext uri="{BB962C8B-B14F-4D97-AF65-F5344CB8AC3E}">
        <p14:creationId xmlns:p14="http://schemas.microsoft.com/office/powerpoint/2010/main" val="334954230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6"/>
          <p:cNvSpPr>
            <a:spLocks noGrp="1" noChangeArrowheads="1"/>
          </p:cNvSpPr>
          <p:nvPr>
            <p:ph type="title"/>
          </p:nvPr>
        </p:nvSpPr>
        <p:spPr>
          <a:xfrm>
            <a:off x="685800" y="228600"/>
            <a:ext cx="7772400" cy="1066800"/>
          </a:xfrm>
        </p:spPr>
        <p:txBody>
          <a:bodyPr/>
          <a:lstStyle/>
          <a:p>
            <a:pPr algn="ctr" eaLnBrk="1" hangingPunct="1"/>
            <a:r>
              <a:rPr lang="en-US" altLang="en-US" sz="3600" dirty="0">
                <a:latin typeface="Calibri" panose="020F0502020204030204" pitchFamily="34" charset="0"/>
                <a:cs typeface="Calibri" panose="020F0502020204030204" pitchFamily="34" charset="0"/>
              </a:rPr>
              <a:t>V. Going Too Far in Deterring Terrorism?</a:t>
            </a:r>
            <a:br>
              <a:rPr lang="en-US" altLang="en-US" sz="3600" dirty="0">
                <a:latin typeface="Calibri" panose="020F0502020204030204" pitchFamily="34" charset="0"/>
                <a:cs typeface="Calibri" panose="020F0502020204030204" pitchFamily="34" charset="0"/>
              </a:rPr>
            </a:br>
            <a:r>
              <a:rPr lang="en-US" altLang="en-US" sz="3600" dirty="0">
                <a:latin typeface="Calibri" panose="020F0502020204030204" pitchFamily="34" charset="0"/>
                <a:cs typeface="Calibri" panose="020F0502020204030204" pitchFamily="34" charset="0"/>
              </a:rPr>
              <a:t>Just War Principles</a:t>
            </a:r>
          </a:p>
        </p:txBody>
      </p:sp>
      <p:sp>
        <p:nvSpPr>
          <p:cNvPr id="17411" name="Rectangle 7"/>
          <p:cNvSpPr>
            <a:spLocks noGrp="1" noChangeArrowheads="1"/>
          </p:cNvSpPr>
          <p:nvPr>
            <p:ph type="body" idx="1"/>
          </p:nvPr>
        </p:nvSpPr>
        <p:spPr>
          <a:xfrm>
            <a:off x="0" y="1390650"/>
            <a:ext cx="8991600" cy="5010150"/>
          </a:xfrm>
        </p:spPr>
        <p:txBody>
          <a:bodyPr/>
          <a:lstStyle/>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b="1" u="sng" dirty="0">
                <a:solidFill>
                  <a:srgbClr val="FFFFCC"/>
                </a:solidFill>
                <a:latin typeface="Calibri" panose="020F0502020204030204" pitchFamily="34" charset="0"/>
                <a:cs typeface="Calibri" panose="020F0502020204030204" pitchFamily="34" charset="0"/>
              </a:rPr>
              <a:t>Just cause (Rev. 19:11)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Competent authority (Art. 1, sect. 8; Art II, sect. 2)</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Comparative justice (Rom. 13:3)</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Right intention (Prov. 21:2)</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Last resort (Rom. 12:18)</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Probability of success (Luke 14:31)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Proportionality of projected results (Rom. 12:21)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Right spirit (Ps. 68:30)</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101380"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7425" y="2819400"/>
            <a:ext cx="2792413" cy="157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1" name="TextBox 1"/>
          <p:cNvSpPr txBox="1">
            <a:spLocks noChangeArrowheads="1"/>
          </p:cNvSpPr>
          <p:nvPr/>
        </p:nvSpPr>
        <p:spPr bwMode="auto">
          <a:xfrm>
            <a:off x="3048000" y="6400800"/>
            <a:ext cx="3048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1600" dirty="0">
                <a:latin typeface="Calibri" panose="020F0502020204030204" pitchFamily="34" charset="0"/>
                <a:cs typeface="Calibri" panose="020F0502020204030204" pitchFamily="34" charset="0"/>
              </a:rPr>
              <a:t>“War” in </a:t>
            </a:r>
            <a:r>
              <a:rPr lang="en-US" altLang="en-US" sz="1600" i="1" dirty="0">
                <a:latin typeface="Calibri" panose="020F0502020204030204" pitchFamily="34" charset="0"/>
                <a:cs typeface="Calibri" panose="020F0502020204030204" pitchFamily="34" charset="0"/>
              </a:rPr>
              <a:t>ESV Study Bible</a:t>
            </a:r>
            <a:r>
              <a:rPr lang="en-US" altLang="en-US" sz="1600" dirty="0">
                <a:latin typeface="Calibri" panose="020F0502020204030204" pitchFamily="34" charset="0"/>
                <a:cs typeface="Calibri" panose="020F0502020204030204" pitchFamily="34" charset="0"/>
              </a:rPr>
              <a:t>, 255</a:t>
            </a:r>
          </a:p>
        </p:txBody>
      </p:sp>
    </p:spTree>
    <p:extLst>
      <p:ext uri="{BB962C8B-B14F-4D97-AF65-F5344CB8AC3E}">
        <p14:creationId xmlns:p14="http://schemas.microsoft.com/office/powerpoint/2010/main" val="197533581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6"/>
          <p:cNvSpPr>
            <a:spLocks noGrp="1" noChangeArrowheads="1"/>
          </p:cNvSpPr>
          <p:nvPr>
            <p:ph type="title"/>
          </p:nvPr>
        </p:nvSpPr>
        <p:spPr>
          <a:xfrm>
            <a:off x="685800" y="228600"/>
            <a:ext cx="7772400" cy="1066800"/>
          </a:xfrm>
        </p:spPr>
        <p:txBody>
          <a:bodyPr/>
          <a:lstStyle/>
          <a:p>
            <a:pPr algn="ctr" eaLnBrk="1" hangingPunct="1"/>
            <a:r>
              <a:rPr lang="en-US" altLang="en-US" sz="3600" dirty="0">
                <a:latin typeface="Calibri" panose="020F0502020204030204" pitchFamily="34" charset="0"/>
                <a:cs typeface="Calibri" panose="020F0502020204030204" pitchFamily="34" charset="0"/>
              </a:rPr>
              <a:t>V. Going Too Far in Deterring Terrorism?</a:t>
            </a:r>
            <a:br>
              <a:rPr lang="en-US" altLang="en-US" sz="3600" dirty="0">
                <a:latin typeface="Calibri" panose="020F0502020204030204" pitchFamily="34" charset="0"/>
                <a:cs typeface="Calibri" panose="020F0502020204030204" pitchFamily="34" charset="0"/>
              </a:rPr>
            </a:br>
            <a:r>
              <a:rPr lang="en-US" altLang="en-US" sz="3600" dirty="0">
                <a:latin typeface="Calibri" panose="020F0502020204030204" pitchFamily="34" charset="0"/>
                <a:cs typeface="Calibri" panose="020F0502020204030204" pitchFamily="34" charset="0"/>
              </a:rPr>
              <a:t>Just War Principles</a:t>
            </a:r>
          </a:p>
        </p:txBody>
      </p:sp>
      <p:sp>
        <p:nvSpPr>
          <p:cNvPr id="17411" name="Rectangle 7"/>
          <p:cNvSpPr>
            <a:spLocks noGrp="1" noChangeArrowheads="1"/>
          </p:cNvSpPr>
          <p:nvPr>
            <p:ph type="body" idx="1"/>
          </p:nvPr>
        </p:nvSpPr>
        <p:spPr>
          <a:xfrm>
            <a:off x="0" y="1390650"/>
            <a:ext cx="9144000" cy="5010150"/>
          </a:xfrm>
        </p:spPr>
        <p:txBody>
          <a:bodyPr/>
          <a:lstStyle/>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Just cause (Rev. 19:11)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b="1" u="sng" dirty="0">
                <a:solidFill>
                  <a:srgbClr val="FFFFCC"/>
                </a:solidFill>
                <a:latin typeface="Calibri" panose="020F0502020204030204" pitchFamily="34" charset="0"/>
                <a:cs typeface="Calibri" panose="020F0502020204030204" pitchFamily="34" charset="0"/>
              </a:rPr>
              <a:t>Competent authority (Art. 1, sect. 8; Art II, sect. 2)</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Comparative justice (Rom. 13:3)</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Right intention (Prov. 21:2)</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Last resort (Rom. 12:18)</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Probability of success (Luke 14:31)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Proportionality of projected results (Rom. 12:21)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Right spirit (Ps. 68:30)</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101380"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7425" y="2819400"/>
            <a:ext cx="2792413" cy="157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1" name="TextBox 1"/>
          <p:cNvSpPr txBox="1">
            <a:spLocks noChangeArrowheads="1"/>
          </p:cNvSpPr>
          <p:nvPr/>
        </p:nvSpPr>
        <p:spPr bwMode="auto">
          <a:xfrm>
            <a:off x="3048000" y="6400800"/>
            <a:ext cx="3048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1600" dirty="0">
                <a:latin typeface="Calibri" panose="020F0502020204030204" pitchFamily="34" charset="0"/>
                <a:cs typeface="Calibri" panose="020F0502020204030204" pitchFamily="34" charset="0"/>
              </a:rPr>
              <a:t>“War” in </a:t>
            </a:r>
            <a:r>
              <a:rPr lang="en-US" altLang="en-US" sz="1600" i="1" dirty="0">
                <a:latin typeface="Calibri" panose="020F0502020204030204" pitchFamily="34" charset="0"/>
                <a:cs typeface="Calibri" panose="020F0502020204030204" pitchFamily="34" charset="0"/>
              </a:rPr>
              <a:t>ESV Study Bible</a:t>
            </a:r>
            <a:r>
              <a:rPr lang="en-US" altLang="en-US" sz="1600" dirty="0">
                <a:latin typeface="Calibri" panose="020F0502020204030204" pitchFamily="34" charset="0"/>
                <a:cs typeface="Calibri" panose="020F0502020204030204" pitchFamily="34" charset="0"/>
              </a:rPr>
              <a:t>, 255</a:t>
            </a:r>
          </a:p>
        </p:txBody>
      </p:sp>
    </p:spTree>
    <p:extLst>
      <p:ext uri="{BB962C8B-B14F-4D97-AF65-F5344CB8AC3E}">
        <p14:creationId xmlns:p14="http://schemas.microsoft.com/office/powerpoint/2010/main" val="425578034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6"/>
          <p:cNvSpPr>
            <a:spLocks noGrp="1" noChangeArrowheads="1"/>
          </p:cNvSpPr>
          <p:nvPr>
            <p:ph type="title"/>
          </p:nvPr>
        </p:nvSpPr>
        <p:spPr>
          <a:xfrm>
            <a:off x="685800" y="228600"/>
            <a:ext cx="7772400" cy="1066800"/>
          </a:xfrm>
        </p:spPr>
        <p:txBody>
          <a:bodyPr/>
          <a:lstStyle/>
          <a:p>
            <a:pPr algn="ctr" eaLnBrk="1" hangingPunct="1"/>
            <a:r>
              <a:rPr lang="en-US" altLang="en-US" sz="3600" dirty="0">
                <a:latin typeface="Calibri" panose="020F0502020204030204" pitchFamily="34" charset="0"/>
                <a:cs typeface="Calibri" panose="020F0502020204030204" pitchFamily="34" charset="0"/>
              </a:rPr>
              <a:t>V. Going Too Far in Deterring Terrorism?</a:t>
            </a:r>
            <a:br>
              <a:rPr lang="en-US" altLang="en-US" sz="3600" dirty="0">
                <a:latin typeface="Calibri" panose="020F0502020204030204" pitchFamily="34" charset="0"/>
                <a:cs typeface="Calibri" panose="020F0502020204030204" pitchFamily="34" charset="0"/>
              </a:rPr>
            </a:br>
            <a:r>
              <a:rPr lang="en-US" altLang="en-US" sz="3600" dirty="0">
                <a:latin typeface="Calibri" panose="020F0502020204030204" pitchFamily="34" charset="0"/>
                <a:cs typeface="Calibri" panose="020F0502020204030204" pitchFamily="34" charset="0"/>
              </a:rPr>
              <a:t>Just War Principles</a:t>
            </a:r>
          </a:p>
        </p:txBody>
      </p:sp>
      <p:sp>
        <p:nvSpPr>
          <p:cNvPr id="17411" name="Rectangle 7"/>
          <p:cNvSpPr>
            <a:spLocks noGrp="1" noChangeArrowheads="1"/>
          </p:cNvSpPr>
          <p:nvPr>
            <p:ph type="body" idx="1"/>
          </p:nvPr>
        </p:nvSpPr>
        <p:spPr>
          <a:xfrm>
            <a:off x="0" y="1390650"/>
            <a:ext cx="8991600" cy="5010150"/>
          </a:xfrm>
        </p:spPr>
        <p:txBody>
          <a:bodyPr/>
          <a:lstStyle/>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Just cause (Rev. 19:11)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Competent authority (Art. 1, sect. 8; Art II, sect. 2)</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b="1" u="sng" dirty="0">
                <a:solidFill>
                  <a:srgbClr val="FFFFCC"/>
                </a:solidFill>
                <a:latin typeface="Calibri" panose="020F0502020204030204" pitchFamily="34" charset="0"/>
                <a:cs typeface="Calibri" panose="020F0502020204030204" pitchFamily="34" charset="0"/>
              </a:rPr>
              <a:t>Comparative justice (Rom. 13:3)</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Right intention (Prov. 21:2)</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Last resort (Rom. 12:18)</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Probability of success (Luke 14:31)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Proportionality of projected results (Rom. 12:21)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Right spirit (Ps. 68:30)</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101380"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7425" y="2819400"/>
            <a:ext cx="2792413" cy="157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1" name="TextBox 1"/>
          <p:cNvSpPr txBox="1">
            <a:spLocks noChangeArrowheads="1"/>
          </p:cNvSpPr>
          <p:nvPr/>
        </p:nvSpPr>
        <p:spPr bwMode="auto">
          <a:xfrm>
            <a:off x="3048000" y="6400800"/>
            <a:ext cx="3048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1600" dirty="0">
                <a:latin typeface="Calibri" panose="020F0502020204030204" pitchFamily="34" charset="0"/>
                <a:cs typeface="Calibri" panose="020F0502020204030204" pitchFamily="34" charset="0"/>
              </a:rPr>
              <a:t>“War” in </a:t>
            </a:r>
            <a:r>
              <a:rPr lang="en-US" altLang="en-US" sz="1600" i="1" dirty="0">
                <a:latin typeface="Calibri" panose="020F0502020204030204" pitchFamily="34" charset="0"/>
                <a:cs typeface="Calibri" panose="020F0502020204030204" pitchFamily="34" charset="0"/>
              </a:rPr>
              <a:t>ESV Study Bible</a:t>
            </a:r>
            <a:r>
              <a:rPr lang="en-US" altLang="en-US" sz="1600" dirty="0">
                <a:latin typeface="Calibri" panose="020F0502020204030204" pitchFamily="34" charset="0"/>
                <a:cs typeface="Calibri" panose="020F0502020204030204" pitchFamily="34" charset="0"/>
              </a:rPr>
              <a:t>, 255</a:t>
            </a:r>
          </a:p>
        </p:txBody>
      </p:sp>
    </p:spTree>
    <p:extLst>
      <p:ext uri="{BB962C8B-B14F-4D97-AF65-F5344CB8AC3E}">
        <p14:creationId xmlns:p14="http://schemas.microsoft.com/office/powerpoint/2010/main" val="10305100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176213" y="152400"/>
            <a:ext cx="8791575" cy="5016500"/>
          </a:xfrm>
          <a:prstGeom prst="rect">
            <a:avLst/>
          </a:prstGeom>
          <a:noFill/>
          <a:ln w="28575">
            <a:noFill/>
            <a:miter lim="800000"/>
            <a:headEnd/>
            <a:tailEnd/>
          </a:ln>
        </p:spPr>
        <p:txBody>
          <a:bodyPr>
            <a:spAutoFit/>
          </a:bodyPr>
          <a:lstStyle/>
          <a:p>
            <a:pPr algn="ctr" eaLnBrk="1" hangingPunct="1">
              <a:spcAft>
                <a:spcPts val="2400"/>
              </a:spcAft>
              <a:defRPr/>
            </a:pP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4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13:3-5</a:t>
            </a:r>
          </a:p>
          <a:p>
            <a:pPr algn="just" eaLnBrk="1" hangingPunct="1">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rulers are not a cause of fear for good behavior, but for evil. Do you want to have no fear of authority? Do what is good and you will have praise from the same; for it is a minister of God to you for good. But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you do what is evil, be afraid; for it does not bear the sword for nothing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it is a minister of God,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avenger who brings wrath on the one who practices evil</a:t>
            </a:r>
            <a:r>
              <a:rPr lang="en-US" sz="3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44638818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6"/>
          <p:cNvSpPr>
            <a:spLocks noGrp="1" noChangeArrowheads="1"/>
          </p:cNvSpPr>
          <p:nvPr>
            <p:ph type="title"/>
          </p:nvPr>
        </p:nvSpPr>
        <p:spPr>
          <a:xfrm>
            <a:off x="685800" y="228600"/>
            <a:ext cx="7772400" cy="1066800"/>
          </a:xfrm>
        </p:spPr>
        <p:txBody>
          <a:bodyPr/>
          <a:lstStyle/>
          <a:p>
            <a:pPr algn="ctr" eaLnBrk="1" hangingPunct="1"/>
            <a:r>
              <a:rPr lang="en-US" altLang="en-US" sz="3600" dirty="0">
                <a:latin typeface="Calibri" panose="020F0502020204030204" pitchFamily="34" charset="0"/>
                <a:cs typeface="Calibri" panose="020F0502020204030204" pitchFamily="34" charset="0"/>
              </a:rPr>
              <a:t>V. Going Too Far in Deterring Terrorism?</a:t>
            </a:r>
            <a:br>
              <a:rPr lang="en-US" altLang="en-US" sz="3600" dirty="0">
                <a:latin typeface="Calibri" panose="020F0502020204030204" pitchFamily="34" charset="0"/>
                <a:cs typeface="Calibri" panose="020F0502020204030204" pitchFamily="34" charset="0"/>
              </a:rPr>
            </a:br>
            <a:r>
              <a:rPr lang="en-US" altLang="en-US" sz="3600" dirty="0">
                <a:latin typeface="Calibri" panose="020F0502020204030204" pitchFamily="34" charset="0"/>
                <a:cs typeface="Calibri" panose="020F0502020204030204" pitchFamily="34" charset="0"/>
              </a:rPr>
              <a:t>Just War Principles</a:t>
            </a:r>
          </a:p>
        </p:txBody>
      </p:sp>
      <p:sp>
        <p:nvSpPr>
          <p:cNvPr id="17411" name="Rectangle 7"/>
          <p:cNvSpPr>
            <a:spLocks noGrp="1" noChangeArrowheads="1"/>
          </p:cNvSpPr>
          <p:nvPr>
            <p:ph type="body" idx="1"/>
          </p:nvPr>
        </p:nvSpPr>
        <p:spPr>
          <a:xfrm>
            <a:off x="0" y="1390650"/>
            <a:ext cx="8991600" cy="5010150"/>
          </a:xfrm>
        </p:spPr>
        <p:txBody>
          <a:bodyPr/>
          <a:lstStyle/>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Just cause (Rev. 19:11)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Competent authority (Art. 1, sect. 8; Art II, sect. 2)</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Comparative justice (Rom. 13:3)</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b="1" u="sng" dirty="0">
                <a:solidFill>
                  <a:srgbClr val="FFFFCC"/>
                </a:solidFill>
                <a:latin typeface="Calibri" panose="020F0502020204030204" pitchFamily="34" charset="0"/>
                <a:cs typeface="Calibri" panose="020F0502020204030204" pitchFamily="34" charset="0"/>
              </a:rPr>
              <a:t>Right intention (Prov. 21:2)</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Last resort (Rom. 12:18)</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Probability of success (Luke 14:31)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Proportionality of projected results (Rom. 12:21)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Right spirit (Ps. 68:30)</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101380"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7425" y="2819400"/>
            <a:ext cx="2792413" cy="157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1" name="TextBox 1"/>
          <p:cNvSpPr txBox="1">
            <a:spLocks noChangeArrowheads="1"/>
          </p:cNvSpPr>
          <p:nvPr/>
        </p:nvSpPr>
        <p:spPr bwMode="auto">
          <a:xfrm>
            <a:off x="3048000" y="6400800"/>
            <a:ext cx="3048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1600" dirty="0">
                <a:latin typeface="Calibri" panose="020F0502020204030204" pitchFamily="34" charset="0"/>
                <a:cs typeface="Calibri" panose="020F0502020204030204" pitchFamily="34" charset="0"/>
              </a:rPr>
              <a:t>“War” in </a:t>
            </a:r>
            <a:r>
              <a:rPr lang="en-US" altLang="en-US" sz="1600" i="1" dirty="0">
                <a:latin typeface="Calibri" panose="020F0502020204030204" pitchFamily="34" charset="0"/>
                <a:cs typeface="Calibri" panose="020F0502020204030204" pitchFamily="34" charset="0"/>
              </a:rPr>
              <a:t>ESV Study Bible</a:t>
            </a:r>
            <a:r>
              <a:rPr lang="en-US" altLang="en-US" sz="1600" dirty="0">
                <a:latin typeface="Calibri" panose="020F0502020204030204" pitchFamily="34" charset="0"/>
                <a:cs typeface="Calibri" panose="020F0502020204030204" pitchFamily="34" charset="0"/>
              </a:rPr>
              <a:t>, 255</a:t>
            </a:r>
          </a:p>
        </p:txBody>
      </p:sp>
    </p:spTree>
    <p:extLst>
      <p:ext uri="{BB962C8B-B14F-4D97-AF65-F5344CB8AC3E}">
        <p14:creationId xmlns:p14="http://schemas.microsoft.com/office/powerpoint/2010/main" val="95239711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6"/>
          <p:cNvSpPr>
            <a:spLocks noGrp="1" noChangeArrowheads="1"/>
          </p:cNvSpPr>
          <p:nvPr>
            <p:ph type="title"/>
          </p:nvPr>
        </p:nvSpPr>
        <p:spPr>
          <a:xfrm>
            <a:off x="685800" y="228600"/>
            <a:ext cx="7772400" cy="1066800"/>
          </a:xfrm>
        </p:spPr>
        <p:txBody>
          <a:bodyPr/>
          <a:lstStyle/>
          <a:p>
            <a:pPr algn="ctr" eaLnBrk="1" hangingPunct="1"/>
            <a:r>
              <a:rPr lang="en-US" altLang="en-US" sz="3600" dirty="0">
                <a:latin typeface="Calibri" panose="020F0502020204030204" pitchFamily="34" charset="0"/>
                <a:cs typeface="Calibri" panose="020F0502020204030204" pitchFamily="34" charset="0"/>
              </a:rPr>
              <a:t>V. Going Too Far in Deterring Terrorism?</a:t>
            </a:r>
            <a:br>
              <a:rPr lang="en-US" altLang="en-US" sz="3600" dirty="0">
                <a:latin typeface="Calibri" panose="020F0502020204030204" pitchFamily="34" charset="0"/>
                <a:cs typeface="Calibri" panose="020F0502020204030204" pitchFamily="34" charset="0"/>
              </a:rPr>
            </a:br>
            <a:r>
              <a:rPr lang="en-US" altLang="en-US" sz="3600" dirty="0">
                <a:latin typeface="Calibri" panose="020F0502020204030204" pitchFamily="34" charset="0"/>
                <a:cs typeface="Calibri" panose="020F0502020204030204" pitchFamily="34" charset="0"/>
              </a:rPr>
              <a:t>Just War Principles</a:t>
            </a:r>
          </a:p>
        </p:txBody>
      </p:sp>
      <p:sp>
        <p:nvSpPr>
          <p:cNvPr id="17411" name="Rectangle 7"/>
          <p:cNvSpPr>
            <a:spLocks noGrp="1" noChangeArrowheads="1"/>
          </p:cNvSpPr>
          <p:nvPr>
            <p:ph type="body" idx="1"/>
          </p:nvPr>
        </p:nvSpPr>
        <p:spPr>
          <a:xfrm>
            <a:off x="0" y="1390650"/>
            <a:ext cx="8991600" cy="5010150"/>
          </a:xfrm>
        </p:spPr>
        <p:txBody>
          <a:bodyPr/>
          <a:lstStyle/>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Just cause (Rev. 19:11)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Competent authority (Art. 1, sect. 8; Art II, sect. 2)</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Comparative justice (Rom. 13:3)</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Right intention (Prov. 21:2)</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b="1" u="sng" dirty="0">
                <a:solidFill>
                  <a:srgbClr val="FFFFCC"/>
                </a:solidFill>
                <a:latin typeface="Calibri" panose="020F0502020204030204" pitchFamily="34" charset="0"/>
                <a:cs typeface="Calibri" panose="020F0502020204030204" pitchFamily="34" charset="0"/>
              </a:rPr>
              <a:t>Last resort (Rom. 12:18)</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Probability of success (Luke 14:31)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Proportionality of projected results (Rom. 12:21)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Right spirit (Ps. 68:30)</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101380"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7425" y="2819400"/>
            <a:ext cx="2792413" cy="157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1" name="TextBox 1"/>
          <p:cNvSpPr txBox="1">
            <a:spLocks noChangeArrowheads="1"/>
          </p:cNvSpPr>
          <p:nvPr/>
        </p:nvSpPr>
        <p:spPr bwMode="auto">
          <a:xfrm>
            <a:off x="3048000" y="6400800"/>
            <a:ext cx="3048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1600" dirty="0">
                <a:latin typeface="Calibri" panose="020F0502020204030204" pitchFamily="34" charset="0"/>
                <a:cs typeface="Calibri" panose="020F0502020204030204" pitchFamily="34" charset="0"/>
              </a:rPr>
              <a:t>“War” in </a:t>
            </a:r>
            <a:r>
              <a:rPr lang="en-US" altLang="en-US" sz="1600" i="1" dirty="0">
                <a:latin typeface="Calibri" panose="020F0502020204030204" pitchFamily="34" charset="0"/>
                <a:cs typeface="Calibri" panose="020F0502020204030204" pitchFamily="34" charset="0"/>
              </a:rPr>
              <a:t>ESV Study Bible</a:t>
            </a:r>
            <a:r>
              <a:rPr lang="en-US" altLang="en-US" sz="1600" dirty="0">
                <a:latin typeface="Calibri" panose="020F0502020204030204" pitchFamily="34" charset="0"/>
                <a:cs typeface="Calibri" panose="020F0502020204030204" pitchFamily="34" charset="0"/>
              </a:rPr>
              <a:t>, 255</a:t>
            </a:r>
          </a:p>
        </p:txBody>
      </p:sp>
    </p:spTree>
    <p:extLst>
      <p:ext uri="{BB962C8B-B14F-4D97-AF65-F5344CB8AC3E}">
        <p14:creationId xmlns:p14="http://schemas.microsoft.com/office/powerpoint/2010/main" val="297357420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81000" y="228600"/>
            <a:ext cx="8534400" cy="1143000"/>
          </a:xfrm>
        </p:spPr>
        <p:txBody>
          <a:bodyPr/>
          <a:lstStyle/>
          <a:p>
            <a:pPr algn="ctr"/>
            <a:r>
              <a:rPr lang="en-US" altLang="en-US">
                <a:latin typeface="Calibri" panose="020F0502020204030204" pitchFamily="34" charset="0"/>
              </a:rPr>
              <a:t>The Bible and Voting</a:t>
            </a:r>
            <a:endParaRPr lang="en-US" altLang="en-US">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b="1" u="sng" dirty="0">
                <a:solidFill>
                  <a:srgbClr val="FFFFCC"/>
                </a:solidFill>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Foreign affairs</a:t>
            </a:r>
          </a:p>
        </p:txBody>
      </p:sp>
      <p:pic>
        <p:nvPicPr>
          <p:cNvPr id="20484"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828800"/>
            <a:ext cx="4243388" cy="27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6"/>
          <p:cNvSpPr>
            <a:spLocks noGrp="1" noChangeArrowheads="1"/>
          </p:cNvSpPr>
          <p:nvPr>
            <p:ph type="title"/>
          </p:nvPr>
        </p:nvSpPr>
        <p:spPr>
          <a:xfrm>
            <a:off x="685800" y="228600"/>
            <a:ext cx="7772400" cy="1066800"/>
          </a:xfrm>
        </p:spPr>
        <p:txBody>
          <a:bodyPr/>
          <a:lstStyle/>
          <a:p>
            <a:pPr algn="ctr" eaLnBrk="1" hangingPunct="1"/>
            <a:r>
              <a:rPr lang="en-US" altLang="en-US" sz="3600" dirty="0">
                <a:latin typeface="Calibri" panose="020F0502020204030204" pitchFamily="34" charset="0"/>
                <a:cs typeface="Calibri" panose="020F0502020204030204" pitchFamily="34" charset="0"/>
              </a:rPr>
              <a:t>V. Going Too Far in Deterring Terrorism?</a:t>
            </a:r>
            <a:br>
              <a:rPr lang="en-US" altLang="en-US" sz="3600" dirty="0">
                <a:latin typeface="Calibri" panose="020F0502020204030204" pitchFamily="34" charset="0"/>
                <a:cs typeface="Calibri" panose="020F0502020204030204" pitchFamily="34" charset="0"/>
              </a:rPr>
            </a:br>
            <a:r>
              <a:rPr lang="en-US" altLang="en-US" sz="3600" dirty="0">
                <a:latin typeface="Calibri" panose="020F0502020204030204" pitchFamily="34" charset="0"/>
                <a:cs typeface="Calibri" panose="020F0502020204030204" pitchFamily="34" charset="0"/>
              </a:rPr>
              <a:t>Just War Principles</a:t>
            </a:r>
          </a:p>
        </p:txBody>
      </p:sp>
      <p:sp>
        <p:nvSpPr>
          <p:cNvPr id="17411" name="Rectangle 7"/>
          <p:cNvSpPr>
            <a:spLocks noGrp="1" noChangeArrowheads="1"/>
          </p:cNvSpPr>
          <p:nvPr>
            <p:ph type="body" idx="1"/>
          </p:nvPr>
        </p:nvSpPr>
        <p:spPr>
          <a:xfrm>
            <a:off x="0" y="1390650"/>
            <a:ext cx="8991600" cy="5010150"/>
          </a:xfrm>
        </p:spPr>
        <p:txBody>
          <a:bodyPr/>
          <a:lstStyle/>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Just cause (Rev. 19:11)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Competent authority (Art. 1, sect. 8; Art II, sect. 2)</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Comparative justice (Rom. 13:3)</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Right intention (Prov. 21:2)</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Last resort (Rom. 12:18)</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b="1" u="sng" dirty="0">
                <a:solidFill>
                  <a:srgbClr val="FFFFCC"/>
                </a:solidFill>
                <a:latin typeface="Calibri" panose="020F0502020204030204" pitchFamily="34" charset="0"/>
                <a:cs typeface="Calibri" panose="020F0502020204030204" pitchFamily="34" charset="0"/>
              </a:rPr>
              <a:t>Probability of success (Luke 14:31)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Proportionality of projected results (Rom. 12:21)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Right spirit (Ps. 68:30)</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101380"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7425" y="2819400"/>
            <a:ext cx="2792413" cy="157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1" name="TextBox 1"/>
          <p:cNvSpPr txBox="1">
            <a:spLocks noChangeArrowheads="1"/>
          </p:cNvSpPr>
          <p:nvPr/>
        </p:nvSpPr>
        <p:spPr bwMode="auto">
          <a:xfrm>
            <a:off x="3048000" y="6400800"/>
            <a:ext cx="3048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1600" dirty="0">
                <a:latin typeface="Calibri" panose="020F0502020204030204" pitchFamily="34" charset="0"/>
                <a:cs typeface="Calibri" panose="020F0502020204030204" pitchFamily="34" charset="0"/>
              </a:rPr>
              <a:t>“War” in </a:t>
            </a:r>
            <a:r>
              <a:rPr lang="en-US" altLang="en-US" sz="1600" i="1" dirty="0">
                <a:latin typeface="Calibri" panose="020F0502020204030204" pitchFamily="34" charset="0"/>
                <a:cs typeface="Calibri" panose="020F0502020204030204" pitchFamily="34" charset="0"/>
              </a:rPr>
              <a:t>ESV Study Bible</a:t>
            </a:r>
            <a:r>
              <a:rPr lang="en-US" altLang="en-US" sz="1600" dirty="0">
                <a:latin typeface="Calibri" panose="020F0502020204030204" pitchFamily="34" charset="0"/>
                <a:cs typeface="Calibri" panose="020F0502020204030204" pitchFamily="34" charset="0"/>
              </a:rPr>
              <a:t>, 255</a:t>
            </a:r>
          </a:p>
        </p:txBody>
      </p:sp>
    </p:spTree>
    <p:extLst>
      <p:ext uri="{BB962C8B-B14F-4D97-AF65-F5344CB8AC3E}">
        <p14:creationId xmlns:p14="http://schemas.microsoft.com/office/powerpoint/2010/main" val="322842663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6"/>
          <p:cNvSpPr>
            <a:spLocks noGrp="1" noChangeArrowheads="1"/>
          </p:cNvSpPr>
          <p:nvPr>
            <p:ph type="title"/>
          </p:nvPr>
        </p:nvSpPr>
        <p:spPr>
          <a:xfrm>
            <a:off x="685800" y="228600"/>
            <a:ext cx="7772400" cy="1066800"/>
          </a:xfrm>
        </p:spPr>
        <p:txBody>
          <a:bodyPr/>
          <a:lstStyle/>
          <a:p>
            <a:pPr algn="ctr" eaLnBrk="1" hangingPunct="1"/>
            <a:r>
              <a:rPr lang="en-US" altLang="en-US" sz="3600" dirty="0">
                <a:latin typeface="Calibri" panose="020F0502020204030204" pitchFamily="34" charset="0"/>
                <a:cs typeface="Calibri" panose="020F0502020204030204" pitchFamily="34" charset="0"/>
              </a:rPr>
              <a:t>V. Going Too Far in Deterring Terrorism?</a:t>
            </a:r>
            <a:br>
              <a:rPr lang="en-US" altLang="en-US" sz="3600" dirty="0">
                <a:latin typeface="Calibri" panose="020F0502020204030204" pitchFamily="34" charset="0"/>
                <a:cs typeface="Calibri" panose="020F0502020204030204" pitchFamily="34" charset="0"/>
              </a:rPr>
            </a:br>
            <a:r>
              <a:rPr lang="en-US" altLang="en-US" sz="3600" dirty="0">
                <a:latin typeface="Calibri" panose="020F0502020204030204" pitchFamily="34" charset="0"/>
                <a:cs typeface="Calibri" panose="020F0502020204030204" pitchFamily="34" charset="0"/>
              </a:rPr>
              <a:t>Just War Principles</a:t>
            </a:r>
          </a:p>
        </p:txBody>
      </p:sp>
      <p:sp>
        <p:nvSpPr>
          <p:cNvPr id="17411" name="Rectangle 7"/>
          <p:cNvSpPr>
            <a:spLocks noGrp="1" noChangeArrowheads="1"/>
          </p:cNvSpPr>
          <p:nvPr>
            <p:ph type="body" idx="1"/>
          </p:nvPr>
        </p:nvSpPr>
        <p:spPr>
          <a:xfrm>
            <a:off x="0" y="1390650"/>
            <a:ext cx="8991600" cy="5010150"/>
          </a:xfrm>
        </p:spPr>
        <p:txBody>
          <a:bodyPr/>
          <a:lstStyle/>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Just cause (Rev. 19:11)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Competent authority (Art. 1, sect. 8; Art II, sect. 2)</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Comparative justice (Rom. 13:3)</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Right intention (Prov. 21:2)</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Last resort (Rom. 12:18)</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Probability of success (Luke 14:31)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b="1" u="sng" dirty="0">
                <a:solidFill>
                  <a:srgbClr val="FFFFCC"/>
                </a:solidFill>
                <a:latin typeface="Calibri" panose="020F0502020204030204" pitchFamily="34" charset="0"/>
                <a:cs typeface="Calibri" panose="020F0502020204030204" pitchFamily="34" charset="0"/>
              </a:rPr>
              <a:t>Proportionality of projected results (Rom. 12:21)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Right spirit (Ps. 68:30)</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101380"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7425" y="2819400"/>
            <a:ext cx="2792413" cy="157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1" name="TextBox 1"/>
          <p:cNvSpPr txBox="1">
            <a:spLocks noChangeArrowheads="1"/>
          </p:cNvSpPr>
          <p:nvPr/>
        </p:nvSpPr>
        <p:spPr bwMode="auto">
          <a:xfrm>
            <a:off x="3048000" y="6400800"/>
            <a:ext cx="3048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1600" dirty="0">
                <a:latin typeface="Calibri" panose="020F0502020204030204" pitchFamily="34" charset="0"/>
                <a:cs typeface="Calibri" panose="020F0502020204030204" pitchFamily="34" charset="0"/>
              </a:rPr>
              <a:t>“War” in </a:t>
            </a:r>
            <a:r>
              <a:rPr lang="en-US" altLang="en-US" sz="1600" i="1" dirty="0">
                <a:latin typeface="Calibri" panose="020F0502020204030204" pitchFamily="34" charset="0"/>
                <a:cs typeface="Calibri" panose="020F0502020204030204" pitchFamily="34" charset="0"/>
              </a:rPr>
              <a:t>ESV Study Bible</a:t>
            </a:r>
            <a:r>
              <a:rPr lang="en-US" altLang="en-US" sz="1600" dirty="0">
                <a:latin typeface="Calibri" panose="020F0502020204030204" pitchFamily="34" charset="0"/>
                <a:cs typeface="Calibri" panose="020F0502020204030204" pitchFamily="34" charset="0"/>
              </a:rPr>
              <a:t>, 255</a:t>
            </a:r>
          </a:p>
        </p:txBody>
      </p:sp>
    </p:spTree>
    <p:extLst>
      <p:ext uri="{BB962C8B-B14F-4D97-AF65-F5344CB8AC3E}">
        <p14:creationId xmlns:p14="http://schemas.microsoft.com/office/powerpoint/2010/main" val="73180489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6"/>
          <p:cNvSpPr>
            <a:spLocks noGrp="1" noChangeArrowheads="1"/>
          </p:cNvSpPr>
          <p:nvPr>
            <p:ph type="title"/>
          </p:nvPr>
        </p:nvSpPr>
        <p:spPr>
          <a:xfrm>
            <a:off x="685800" y="228600"/>
            <a:ext cx="7772400" cy="1066800"/>
          </a:xfrm>
        </p:spPr>
        <p:txBody>
          <a:bodyPr/>
          <a:lstStyle/>
          <a:p>
            <a:pPr algn="ctr" eaLnBrk="1" hangingPunct="1"/>
            <a:r>
              <a:rPr lang="en-US" altLang="en-US" sz="3600" dirty="0">
                <a:latin typeface="Calibri" panose="020F0502020204030204" pitchFamily="34" charset="0"/>
                <a:cs typeface="Calibri" panose="020F0502020204030204" pitchFamily="34" charset="0"/>
              </a:rPr>
              <a:t>V. Going Too Far in Deterring Terrorism?</a:t>
            </a:r>
            <a:br>
              <a:rPr lang="en-US" altLang="en-US" sz="3600" dirty="0">
                <a:latin typeface="Calibri" panose="020F0502020204030204" pitchFamily="34" charset="0"/>
                <a:cs typeface="Calibri" panose="020F0502020204030204" pitchFamily="34" charset="0"/>
              </a:rPr>
            </a:br>
            <a:r>
              <a:rPr lang="en-US" altLang="en-US" sz="3600" dirty="0">
                <a:latin typeface="Calibri" panose="020F0502020204030204" pitchFamily="34" charset="0"/>
                <a:cs typeface="Calibri" panose="020F0502020204030204" pitchFamily="34" charset="0"/>
              </a:rPr>
              <a:t>Just War Principles</a:t>
            </a:r>
          </a:p>
        </p:txBody>
      </p:sp>
      <p:sp>
        <p:nvSpPr>
          <p:cNvPr id="17411" name="Rectangle 7"/>
          <p:cNvSpPr>
            <a:spLocks noGrp="1" noChangeArrowheads="1"/>
          </p:cNvSpPr>
          <p:nvPr>
            <p:ph type="body" idx="1"/>
          </p:nvPr>
        </p:nvSpPr>
        <p:spPr>
          <a:xfrm>
            <a:off x="0" y="1390650"/>
            <a:ext cx="8991600" cy="5010150"/>
          </a:xfrm>
        </p:spPr>
        <p:txBody>
          <a:bodyPr/>
          <a:lstStyle/>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Just cause (Rev. 19:11)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Competent authority (Art. 1, sect. 8; Art II, sect. 2)</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Comparative justice (Rom. 13:3)</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Right intention (Prov. 21:2)</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Last resort (Rom. 12:18)</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Probability of success (Luke 14:31)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Proportionality of projected results (Rom. 12:21)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b="1" u="sng" dirty="0">
                <a:solidFill>
                  <a:srgbClr val="FFFFCC"/>
                </a:solidFill>
                <a:latin typeface="Calibri" panose="020F0502020204030204" pitchFamily="34" charset="0"/>
                <a:cs typeface="Calibri" panose="020F0502020204030204" pitchFamily="34" charset="0"/>
              </a:rPr>
              <a:t>Right spirit (Ps. 68:30)</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101380"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7425" y="2819400"/>
            <a:ext cx="2792413" cy="157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1" name="TextBox 1"/>
          <p:cNvSpPr txBox="1">
            <a:spLocks noChangeArrowheads="1"/>
          </p:cNvSpPr>
          <p:nvPr/>
        </p:nvSpPr>
        <p:spPr bwMode="auto">
          <a:xfrm>
            <a:off x="3048000" y="6400800"/>
            <a:ext cx="3048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1600" dirty="0">
                <a:latin typeface="Calibri" panose="020F0502020204030204" pitchFamily="34" charset="0"/>
                <a:cs typeface="Calibri" panose="020F0502020204030204" pitchFamily="34" charset="0"/>
              </a:rPr>
              <a:t>“War” in </a:t>
            </a:r>
            <a:r>
              <a:rPr lang="en-US" altLang="en-US" sz="1600" i="1" dirty="0">
                <a:latin typeface="Calibri" panose="020F0502020204030204" pitchFamily="34" charset="0"/>
                <a:cs typeface="Calibri" panose="020F0502020204030204" pitchFamily="34" charset="0"/>
              </a:rPr>
              <a:t>ESV Study Bible</a:t>
            </a:r>
            <a:r>
              <a:rPr lang="en-US" altLang="en-US" sz="1600" dirty="0">
                <a:latin typeface="Calibri" panose="020F0502020204030204" pitchFamily="34" charset="0"/>
                <a:cs typeface="Calibri" panose="020F0502020204030204" pitchFamily="34" charset="0"/>
              </a:rPr>
              <a:t>, 255</a:t>
            </a:r>
          </a:p>
        </p:txBody>
      </p:sp>
    </p:spTree>
    <p:extLst>
      <p:ext uri="{BB962C8B-B14F-4D97-AF65-F5344CB8AC3E}">
        <p14:creationId xmlns:p14="http://schemas.microsoft.com/office/powerpoint/2010/main" val="212203286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6"/>
          <p:cNvSpPr>
            <a:spLocks noGrp="1" noChangeArrowheads="1"/>
          </p:cNvSpPr>
          <p:nvPr>
            <p:ph type="title"/>
          </p:nvPr>
        </p:nvSpPr>
        <p:spPr>
          <a:xfrm>
            <a:off x="666750" y="228600"/>
            <a:ext cx="7810500" cy="1066800"/>
          </a:xfrm>
        </p:spPr>
        <p:txBody>
          <a:bodyPr/>
          <a:lstStyle/>
          <a:p>
            <a:pPr algn="ctr" eaLnBrk="1" hangingPunct="1"/>
            <a:r>
              <a:rPr lang="en-US" altLang="en-US" sz="3600" dirty="0">
                <a:latin typeface="Calibri" panose="020F0502020204030204" pitchFamily="34" charset="0"/>
                <a:cs typeface="Calibri" panose="020F0502020204030204" pitchFamily="34" charset="0"/>
              </a:rPr>
              <a:t>V. Going Too Far in Deterring Terrorism?</a:t>
            </a:r>
            <a:br>
              <a:rPr lang="en-US" altLang="en-US" sz="3600" dirty="0">
                <a:latin typeface="Calibri" panose="020F0502020204030204" pitchFamily="34" charset="0"/>
                <a:cs typeface="Calibri" panose="020F0502020204030204" pitchFamily="34" charset="0"/>
              </a:rPr>
            </a:br>
            <a:r>
              <a:rPr lang="en-US" altLang="en-US" sz="3600" dirty="0">
                <a:latin typeface="Calibri" panose="020F0502020204030204" pitchFamily="34" charset="0"/>
                <a:cs typeface="Calibri" panose="020F0502020204030204" pitchFamily="34" charset="0"/>
              </a:rPr>
              <a:t>How to Fight a Just War</a:t>
            </a:r>
          </a:p>
        </p:txBody>
      </p:sp>
      <p:sp>
        <p:nvSpPr>
          <p:cNvPr id="17411" name="Rectangle 7"/>
          <p:cNvSpPr>
            <a:spLocks noGrp="1" noChangeArrowheads="1"/>
          </p:cNvSpPr>
          <p:nvPr>
            <p:ph type="body" idx="1"/>
          </p:nvPr>
        </p:nvSpPr>
        <p:spPr>
          <a:xfrm>
            <a:off x="76200" y="1600200"/>
            <a:ext cx="5486400" cy="3429000"/>
          </a:xfrm>
        </p:spPr>
        <p:txBody>
          <a:bodyPr/>
          <a:lstStyle/>
          <a:p>
            <a:pPr marL="514350" indent="-514350"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Proportionality in the use of force (Deut. 20:10-12)</a:t>
            </a:r>
          </a:p>
          <a:p>
            <a:pPr marL="514350" indent="-514350"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Discrimination between combatants &amp; non-combatants (Deut. 20:13-14)</a:t>
            </a:r>
          </a:p>
          <a:p>
            <a:pPr marL="514350" indent="-514350"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Avoidance of evil means</a:t>
            </a:r>
          </a:p>
          <a:p>
            <a:pPr marL="514350" indent="-514350"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Good faith (Ps. 34:14)</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103429"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2133600"/>
            <a:ext cx="32496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3048000" y="6400800"/>
            <a:ext cx="3048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1600" dirty="0">
                <a:latin typeface="Calibri" panose="020F0502020204030204" pitchFamily="34" charset="0"/>
                <a:cs typeface="Calibri" panose="020F0502020204030204" pitchFamily="34" charset="0"/>
              </a:rPr>
              <a:t>“War” in </a:t>
            </a:r>
            <a:r>
              <a:rPr lang="en-US" altLang="en-US" sz="1600" i="1" dirty="0">
                <a:latin typeface="Calibri" panose="020F0502020204030204" pitchFamily="34" charset="0"/>
                <a:cs typeface="Calibri" panose="020F0502020204030204" pitchFamily="34" charset="0"/>
              </a:rPr>
              <a:t>ESV Study Bible</a:t>
            </a:r>
            <a:r>
              <a:rPr lang="en-US" altLang="en-US" sz="1600" dirty="0">
                <a:latin typeface="Calibri" panose="020F0502020204030204" pitchFamily="34" charset="0"/>
                <a:cs typeface="Calibri" panose="020F0502020204030204" pitchFamily="34" charset="0"/>
              </a:rPr>
              <a:t>, 255</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6"/>
          <p:cNvSpPr>
            <a:spLocks noGrp="1" noChangeArrowheads="1"/>
          </p:cNvSpPr>
          <p:nvPr>
            <p:ph type="title"/>
          </p:nvPr>
        </p:nvSpPr>
        <p:spPr>
          <a:xfrm>
            <a:off x="666750" y="228600"/>
            <a:ext cx="7810500" cy="1066800"/>
          </a:xfrm>
        </p:spPr>
        <p:txBody>
          <a:bodyPr/>
          <a:lstStyle/>
          <a:p>
            <a:pPr algn="ctr" eaLnBrk="1" hangingPunct="1"/>
            <a:r>
              <a:rPr lang="en-US" altLang="en-US" sz="3600" dirty="0">
                <a:latin typeface="Calibri" panose="020F0502020204030204" pitchFamily="34" charset="0"/>
                <a:cs typeface="Calibri" panose="020F0502020204030204" pitchFamily="34" charset="0"/>
              </a:rPr>
              <a:t>V. Going Too Far in Deterring Terrorism?</a:t>
            </a:r>
            <a:br>
              <a:rPr lang="en-US" altLang="en-US" sz="3600" dirty="0">
                <a:latin typeface="Calibri" panose="020F0502020204030204" pitchFamily="34" charset="0"/>
                <a:cs typeface="Calibri" panose="020F0502020204030204" pitchFamily="34" charset="0"/>
              </a:rPr>
            </a:br>
            <a:r>
              <a:rPr lang="en-US" altLang="en-US" sz="3600" dirty="0">
                <a:latin typeface="Calibri" panose="020F0502020204030204" pitchFamily="34" charset="0"/>
                <a:cs typeface="Calibri" panose="020F0502020204030204" pitchFamily="34" charset="0"/>
              </a:rPr>
              <a:t>How to Fight a Just War</a:t>
            </a:r>
          </a:p>
        </p:txBody>
      </p:sp>
      <p:sp>
        <p:nvSpPr>
          <p:cNvPr id="17411" name="Rectangle 7"/>
          <p:cNvSpPr>
            <a:spLocks noGrp="1" noChangeArrowheads="1"/>
          </p:cNvSpPr>
          <p:nvPr>
            <p:ph type="body" idx="1"/>
          </p:nvPr>
        </p:nvSpPr>
        <p:spPr>
          <a:xfrm>
            <a:off x="76200" y="1600200"/>
            <a:ext cx="5486400" cy="3429000"/>
          </a:xfrm>
        </p:spPr>
        <p:txBody>
          <a:bodyPr/>
          <a:lstStyle/>
          <a:p>
            <a:pPr marL="514350" indent="-514350" eaLnBrk="1" hangingPunct="1">
              <a:spcBef>
                <a:spcPts val="600"/>
              </a:spcBef>
              <a:spcAft>
                <a:spcPts val="600"/>
              </a:spcAft>
              <a:buSzPct val="100000"/>
              <a:buFont typeface="Wingdings" panose="05000000000000000000" pitchFamily="2" charset="2"/>
              <a:buAutoNum type="alphaUcPeriod"/>
              <a:defRPr/>
            </a:pPr>
            <a:r>
              <a:rPr lang="en-US" altLang="en-US" b="1" u="sng" dirty="0">
                <a:solidFill>
                  <a:srgbClr val="FFFFCC"/>
                </a:solidFill>
                <a:latin typeface="Calibri" panose="020F0502020204030204" pitchFamily="34" charset="0"/>
                <a:cs typeface="Calibri" panose="020F0502020204030204" pitchFamily="34" charset="0"/>
              </a:rPr>
              <a:t>Proportionality in the use of force (Deut. 20:10-12)</a:t>
            </a:r>
          </a:p>
          <a:p>
            <a:pPr marL="514350" indent="-514350"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Discrimination between combatants &amp; non-combatants (Deut. 20:13-14)</a:t>
            </a:r>
          </a:p>
          <a:p>
            <a:pPr marL="514350" indent="-514350"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Avoidance of evil means</a:t>
            </a:r>
          </a:p>
          <a:p>
            <a:pPr marL="514350" indent="-514350"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Good faith (Ps. 34:14)</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103429"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2133600"/>
            <a:ext cx="32496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3048000" y="6400800"/>
            <a:ext cx="3048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1600" dirty="0">
                <a:latin typeface="Calibri" panose="020F0502020204030204" pitchFamily="34" charset="0"/>
                <a:cs typeface="Calibri" panose="020F0502020204030204" pitchFamily="34" charset="0"/>
              </a:rPr>
              <a:t>“War” in </a:t>
            </a:r>
            <a:r>
              <a:rPr lang="en-US" altLang="en-US" sz="1600" i="1" dirty="0">
                <a:latin typeface="Calibri" panose="020F0502020204030204" pitchFamily="34" charset="0"/>
                <a:cs typeface="Calibri" panose="020F0502020204030204" pitchFamily="34" charset="0"/>
              </a:rPr>
              <a:t>ESV Study Bible</a:t>
            </a:r>
            <a:r>
              <a:rPr lang="en-US" altLang="en-US" sz="1600" dirty="0">
                <a:latin typeface="Calibri" panose="020F0502020204030204" pitchFamily="34" charset="0"/>
                <a:cs typeface="Calibri" panose="020F0502020204030204" pitchFamily="34" charset="0"/>
              </a:rPr>
              <a:t>, 255</a:t>
            </a:r>
          </a:p>
        </p:txBody>
      </p:sp>
    </p:spTree>
    <p:extLst>
      <p:ext uri="{BB962C8B-B14F-4D97-AF65-F5344CB8AC3E}">
        <p14:creationId xmlns:p14="http://schemas.microsoft.com/office/powerpoint/2010/main" val="353583621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6"/>
          <p:cNvSpPr>
            <a:spLocks noGrp="1" noChangeArrowheads="1"/>
          </p:cNvSpPr>
          <p:nvPr>
            <p:ph type="title"/>
          </p:nvPr>
        </p:nvSpPr>
        <p:spPr>
          <a:xfrm>
            <a:off x="666750" y="228600"/>
            <a:ext cx="7810500" cy="1066800"/>
          </a:xfrm>
        </p:spPr>
        <p:txBody>
          <a:bodyPr/>
          <a:lstStyle/>
          <a:p>
            <a:pPr algn="ctr" eaLnBrk="1" hangingPunct="1"/>
            <a:r>
              <a:rPr lang="en-US" altLang="en-US" sz="3600" dirty="0">
                <a:latin typeface="Calibri" panose="020F0502020204030204" pitchFamily="34" charset="0"/>
                <a:cs typeface="Calibri" panose="020F0502020204030204" pitchFamily="34" charset="0"/>
              </a:rPr>
              <a:t>V. Going Too Far in Deterring Terrorism?</a:t>
            </a:r>
            <a:br>
              <a:rPr lang="en-US" altLang="en-US" sz="3600" dirty="0">
                <a:latin typeface="Calibri" panose="020F0502020204030204" pitchFamily="34" charset="0"/>
                <a:cs typeface="Calibri" panose="020F0502020204030204" pitchFamily="34" charset="0"/>
              </a:rPr>
            </a:br>
            <a:r>
              <a:rPr lang="en-US" altLang="en-US" sz="3600" dirty="0">
                <a:latin typeface="Calibri" panose="020F0502020204030204" pitchFamily="34" charset="0"/>
                <a:cs typeface="Calibri" panose="020F0502020204030204" pitchFamily="34" charset="0"/>
              </a:rPr>
              <a:t>How to Fight a Just War</a:t>
            </a:r>
          </a:p>
        </p:txBody>
      </p:sp>
      <p:sp>
        <p:nvSpPr>
          <p:cNvPr id="17411" name="Rectangle 7"/>
          <p:cNvSpPr>
            <a:spLocks noGrp="1" noChangeArrowheads="1"/>
          </p:cNvSpPr>
          <p:nvPr>
            <p:ph type="body" idx="1"/>
          </p:nvPr>
        </p:nvSpPr>
        <p:spPr>
          <a:xfrm>
            <a:off x="76200" y="1600200"/>
            <a:ext cx="6019800" cy="3429000"/>
          </a:xfrm>
        </p:spPr>
        <p:txBody>
          <a:bodyPr/>
          <a:lstStyle/>
          <a:p>
            <a:pPr marL="514350" indent="-514350"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Proportionality in the use of force (Deut. 20:10-12)</a:t>
            </a:r>
          </a:p>
          <a:p>
            <a:pPr marL="514350" indent="-514350" eaLnBrk="1" hangingPunct="1">
              <a:spcBef>
                <a:spcPts val="600"/>
              </a:spcBef>
              <a:spcAft>
                <a:spcPts val="600"/>
              </a:spcAft>
              <a:buSzPct val="100000"/>
              <a:buFont typeface="Wingdings" panose="05000000000000000000" pitchFamily="2" charset="2"/>
              <a:buAutoNum type="alphaUcPeriod"/>
              <a:defRPr/>
            </a:pPr>
            <a:r>
              <a:rPr lang="en-US" altLang="en-US" b="1" u="sng" dirty="0">
                <a:solidFill>
                  <a:srgbClr val="FFFFCC"/>
                </a:solidFill>
                <a:latin typeface="Calibri" panose="020F0502020204030204" pitchFamily="34" charset="0"/>
                <a:cs typeface="Calibri" panose="020F0502020204030204" pitchFamily="34" charset="0"/>
              </a:rPr>
              <a:t>Discrimination between combatants &amp; non- combatants (Deut. 20:13-14)</a:t>
            </a:r>
          </a:p>
          <a:p>
            <a:pPr marL="514350" indent="-514350"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Avoidance of evil means</a:t>
            </a:r>
          </a:p>
          <a:p>
            <a:pPr marL="514350" indent="-514350"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Good faith (Ps. 34:14)</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103429"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2133600"/>
            <a:ext cx="32496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3048000" y="6400800"/>
            <a:ext cx="3048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1600" dirty="0">
                <a:latin typeface="Calibri" panose="020F0502020204030204" pitchFamily="34" charset="0"/>
                <a:cs typeface="Calibri" panose="020F0502020204030204" pitchFamily="34" charset="0"/>
              </a:rPr>
              <a:t>“War” in </a:t>
            </a:r>
            <a:r>
              <a:rPr lang="en-US" altLang="en-US" sz="1600" i="1" dirty="0">
                <a:latin typeface="Calibri" panose="020F0502020204030204" pitchFamily="34" charset="0"/>
                <a:cs typeface="Calibri" panose="020F0502020204030204" pitchFamily="34" charset="0"/>
              </a:rPr>
              <a:t>ESV Study Bible</a:t>
            </a:r>
            <a:r>
              <a:rPr lang="en-US" altLang="en-US" sz="1600" dirty="0">
                <a:latin typeface="Calibri" panose="020F0502020204030204" pitchFamily="34" charset="0"/>
                <a:cs typeface="Calibri" panose="020F0502020204030204" pitchFamily="34" charset="0"/>
              </a:rPr>
              <a:t>, 255</a:t>
            </a:r>
          </a:p>
        </p:txBody>
      </p:sp>
    </p:spTree>
    <p:extLst>
      <p:ext uri="{BB962C8B-B14F-4D97-AF65-F5344CB8AC3E}">
        <p14:creationId xmlns:p14="http://schemas.microsoft.com/office/powerpoint/2010/main" val="36064328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6"/>
          <p:cNvSpPr>
            <a:spLocks noGrp="1" noChangeArrowheads="1"/>
          </p:cNvSpPr>
          <p:nvPr>
            <p:ph type="title"/>
          </p:nvPr>
        </p:nvSpPr>
        <p:spPr>
          <a:xfrm>
            <a:off x="666750" y="228600"/>
            <a:ext cx="7810500" cy="1066800"/>
          </a:xfrm>
        </p:spPr>
        <p:txBody>
          <a:bodyPr/>
          <a:lstStyle/>
          <a:p>
            <a:pPr algn="ctr" eaLnBrk="1" hangingPunct="1"/>
            <a:r>
              <a:rPr lang="en-US" altLang="en-US" sz="3600" dirty="0">
                <a:latin typeface="Calibri" panose="020F0502020204030204" pitchFamily="34" charset="0"/>
                <a:cs typeface="Calibri" panose="020F0502020204030204" pitchFamily="34" charset="0"/>
              </a:rPr>
              <a:t>V. Going Too Far in Deterring Terrorism?</a:t>
            </a:r>
            <a:br>
              <a:rPr lang="en-US" altLang="en-US" sz="3600" dirty="0">
                <a:latin typeface="Calibri" panose="020F0502020204030204" pitchFamily="34" charset="0"/>
                <a:cs typeface="Calibri" panose="020F0502020204030204" pitchFamily="34" charset="0"/>
              </a:rPr>
            </a:br>
            <a:r>
              <a:rPr lang="en-US" altLang="en-US" sz="3600" dirty="0">
                <a:latin typeface="Calibri" panose="020F0502020204030204" pitchFamily="34" charset="0"/>
                <a:cs typeface="Calibri" panose="020F0502020204030204" pitchFamily="34" charset="0"/>
              </a:rPr>
              <a:t>How to Fight a Just War</a:t>
            </a:r>
          </a:p>
        </p:txBody>
      </p:sp>
      <p:sp>
        <p:nvSpPr>
          <p:cNvPr id="17411" name="Rectangle 7"/>
          <p:cNvSpPr>
            <a:spLocks noGrp="1" noChangeArrowheads="1"/>
          </p:cNvSpPr>
          <p:nvPr>
            <p:ph type="body" idx="1"/>
          </p:nvPr>
        </p:nvSpPr>
        <p:spPr>
          <a:xfrm>
            <a:off x="76200" y="1600200"/>
            <a:ext cx="5486400" cy="3429000"/>
          </a:xfrm>
        </p:spPr>
        <p:txBody>
          <a:bodyPr/>
          <a:lstStyle/>
          <a:p>
            <a:pPr marL="514350" indent="-514350"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Proportionality in the use of force (Deut. 20:10-12)</a:t>
            </a:r>
          </a:p>
          <a:p>
            <a:pPr marL="514350" indent="-514350"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Discrimination between combatants &amp; non-combatants (Deut. 20:13-14)</a:t>
            </a:r>
          </a:p>
          <a:p>
            <a:pPr marL="514350" indent="-514350" eaLnBrk="1" hangingPunct="1">
              <a:spcBef>
                <a:spcPts val="600"/>
              </a:spcBef>
              <a:spcAft>
                <a:spcPts val="600"/>
              </a:spcAft>
              <a:buSzPct val="100000"/>
              <a:buFont typeface="Wingdings" panose="05000000000000000000" pitchFamily="2" charset="2"/>
              <a:buAutoNum type="alphaUcPeriod"/>
              <a:defRPr/>
            </a:pPr>
            <a:r>
              <a:rPr lang="en-US" altLang="en-US" b="1" u="sng" dirty="0">
                <a:solidFill>
                  <a:srgbClr val="FFFFCC"/>
                </a:solidFill>
                <a:latin typeface="Calibri" panose="020F0502020204030204" pitchFamily="34" charset="0"/>
                <a:cs typeface="Calibri" panose="020F0502020204030204" pitchFamily="34" charset="0"/>
              </a:rPr>
              <a:t>Avoidance of evil means</a:t>
            </a:r>
          </a:p>
          <a:p>
            <a:pPr marL="514350" indent="-514350"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Good faith (Ps. 34:14)</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103429"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2133600"/>
            <a:ext cx="32496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3048000" y="6400800"/>
            <a:ext cx="3048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1600" dirty="0">
                <a:latin typeface="Calibri" panose="020F0502020204030204" pitchFamily="34" charset="0"/>
                <a:cs typeface="Calibri" panose="020F0502020204030204" pitchFamily="34" charset="0"/>
              </a:rPr>
              <a:t>“War” in </a:t>
            </a:r>
            <a:r>
              <a:rPr lang="en-US" altLang="en-US" sz="1600" i="1" dirty="0">
                <a:latin typeface="Calibri" panose="020F0502020204030204" pitchFamily="34" charset="0"/>
                <a:cs typeface="Calibri" panose="020F0502020204030204" pitchFamily="34" charset="0"/>
              </a:rPr>
              <a:t>ESV Study Bible</a:t>
            </a:r>
            <a:r>
              <a:rPr lang="en-US" altLang="en-US" sz="1600" dirty="0">
                <a:latin typeface="Calibri" panose="020F0502020204030204" pitchFamily="34" charset="0"/>
                <a:cs typeface="Calibri" panose="020F0502020204030204" pitchFamily="34" charset="0"/>
              </a:rPr>
              <a:t>, 255</a:t>
            </a:r>
          </a:p>
        </p:txBody>
      </p:sp>
    </p:spTree>
    <p:extLst>
      <p:ext uri="{BB962C8B-B14F-4D97-AF65-F5344CB8AC3E}">
        <p14:creationId xmlns:p14="http://schemas.microsoft.com/office/powerpoint/2010/main" val="47732828"/>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6"/>
          <p:cNvSpPr>
            <a:spLocks noGrp="1" noChangeArrowheads="1"/>
          </p:cNvSpPr>
          <p:nvPr>
            <p:ph type="title"/>
          </p:nvPr>
        </p:nvSpPr>
        <p:spPr>
          <a:xfrm>
            <a:off x="666750" y="228600"/>
            <a:ext cx="7810500" cy="1066800"/>
          </a:xfrm>
        </p:spPr>
        <p:txBody>
          <a:bodyPr/>
          <a:lstStyle/>
          <a:p>
            <a:pPr algn="ctr" eaLnBrk="1" hangingPunct="1"/>
            <a:r>
              <a:rPr lang="en-US" altLang="en-US" sz="3600" dirty="0">
                <a:latin typeface="Calibri" panose="020F0502020204030204" pitchFamily="34" charset="0"/>
                <a:cs typeface="Calibri" panose="020F0502020204030204" pitchFamily="34" charset="0"/>
              </a:rPr>
              <a:t>V. Going Too Far in Deterring Terrorism?</a:t>
            </a:r>
            <a:br>
              <a:rPr lang="en-US" altLang="en-US" sz="3600" dirty="0">
                <a:latin typeface="Calibri" panose="020F0502020204030204" pitchFamily="34" charset="0"/>
                <a:cs typeface="Calibri" panose="020F0502020204030204" pitchFamily="34" charset="0"/>
              </a:rPr>
            </a:br>
            <a:r>
              <a:rPr lang="en-US" altLang="en-US" sz="3600" dirty="0">
                <a:latin typeface="Calibri" panose="020F0502020204030204" pitchFamily="34" charset="0"/>
                <a:cs typeface="Calibri" panose="020F0502020204030204" pitchFamily="34" charset="0"/>
              </a:rPr>
              <a:t>How to Fight a Just War</a:t>
            </a:r>
          </a:p>
        </p:txBody>
      </p:sp>
      <p:sp>
        <p:nvSpPr>
          <p:cNvPr id="17411" name="Rectangle 7"/>
          <p:cNvSpPr>
            <a:spLocks noGrp="1" noChangeArrowheads="1"/>
          </p:cNvSpPr>
          <p:nvPr>
            <p:ph type="body" idx="1"/>
          </p:nvPr>
        </p:nvSpPr>
        <p:spPr>
          <a:xfrm>
            <a:off x="76200" y="1600200"/>
            <a:ext cx="5486400" cy="3429000"/>
          </a:xfrm>
        </p:spPr>
        <p:txBody>
          <a:bodyPr/>
          <a:lstStyle/>
          <a:p>
            <a:pPr marL="514350" indent="-514350"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Proportionality in the use of force (Deut. 20:10-12)</a:t>
            </a:r>
          </a:p>
          <a:p>
            <a:pPr marL="514350" indent="-514350"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Discrimination between combatants &amp; non-combatants (Deut. 20:13-14)</a:t>
            </a:r>
          </a:p>
          <a:p>
            <a:pPr marL="514350" indent="-514350"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Avoidance of evil means</a:t>
            </a:r>
          </a:p>
          <a:p>
            <a:pPr marL="514350" indent="-514350" eaLnBrk="1" hangingPunct="1">
              <a:spcBef>
                <a:spcPts val="600"/>
              </a:spcBef>
              <a:spcAft>
                <a:spcPts val="600"/>
              </a:spcAft>
              <a:buSzPct val="100000"/>
              <a:buFont typeface="Wingdings" panose="05000000000000000000" pitchFamily="2" charset="2"/>
              <a:buAutoNum type="alphaUcPeriod"/>
              <a:defRPr/>
            </a:pPr>
            <a:r>
              <a:rPr lang="en-US" altLang="en-US" b="1" u="sng" dirty="0">
                <a:solidFill>
                  <a:srgbClr val="FFFFCC"/>
                </a:solidFill>
                <a:latin typeface="Calibri" panose="020F0502020204030204" pitchFamily="34" charset="0"/>
                <a:cs typeface="Calibri" panose="020F0502020204030204" pitchFamily="34" charset="0"/>
              </a:rPr>
              <a:t>Good faith (Ps. 34:14)</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103429"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2133600"/>
            <a:ext cx="32496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3048000" y="6400800"/>
            <a:ext cx="3048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1600" dirty="0">
                <a:latin typeface="Calibri" panose="020F0502020204030204" pitchFamily="34" charset="0"/>
                <a:cs typeface="Calibri" panose="020F0502020204030204" pitchFamily="34" charset="0"/>
              </a:rPr>
              <a:t>“War” in </a:t>
            </a:r>
            <a:r>
              <a:rPr lang="en-US" altLang="en-US" sz="1600" i="1" dirty="0">
                <a:latin typeface="Calibri" panose="020F0502020204030204" pitchFamily="34" charset="0"/>
                <a:cs typeface="Calibri" panose="020F0502020204030204" pitchFamily="34" charset="0"/>
              </a:rPr>
              <a:t>ESV Study Bible</a:t>
            </a:r>
            <a:r>
              <a:rPr lang="en-US" altLang="en-US" sz="1600" dirty="0">
                <a:latin typeface="Calibri" panose="020F0502020204030204" pitchFamily="34" charset="0"/>
                <a:cs typeface="Calibri" panose="020F0502020204030204" pitchFamily="34" charset="0"/>
              </a:rPr>
              <a:t>, 255</a:t>
            </a:r>
          </a:p>
        </p:txBody>
      </p:sp>
    </p:spTree>
    <p:extLst>
      <p:ext uri="{BB962C8B-B14F-4D97-AF65-F5344CB8AC3E}">
        <p14:creationId xmlns:p14="http://schemas.microsoft.com/office/powerpoint/2010/main" val="302063753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152400" y="1600200"/>
            <a:ext cx="8839200" cy="2667000"/>
          </a:xfrm>
        </p:spPr>
        <p:txBody>
          <a:bodyPr/>
          <a:lstStyle/>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Terrorism’s false causes</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Terrorism’s true causes</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Ineffective deterrents of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Effective deterrents to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dirty="0">
                <a:latin typeface="Calibri" panose="020F0502020204030204" pitchFamily="34" charset="0"/>
                <a:cs typeface="Calibri" panose="020F0502020204030204" pitchFamily="34" charset="0"/>
              </a:rPr>
              <a:t>Going too far in deterring terrorism</a:t>
            </a:r>
          </a:p>
          <a:p>
            <a:pPr marL="573088" indent="-573088" eaLnBrk="1" hangingPunct="1">
              <a:spcBef>
                <a:spcPts val="900"/>
              </a:spcBef>
              <a:spcAft>
                <a:spcPts val="900"/>
              </a:spcAft>
              <a:buSzPct val="100000"/>
              <a:buFont typeface="Wingdings" panose="05000000000000000000" pitchFamily="2" charset="2"/>
              <a:buAutoNum type="romanUcPeriod"/>
              <a:defRPr/>
            </a:pPr>
            <a:r>
              <a:rPr lang="en-US" altLang="en-US" sz="3600" b="1" u="sng" dirty="0">
                <a:solidFill>
                  <a:srgbClr val="FFFFCC"/>
                </a:solidFill>
                <a:latin typeface="Calibri" panose="020F0502020204030204" pitchFamily="34" charset="0"/>
                <a:cs typeface="Calibri" panose="020F0502020204030204" pitchFamily="34" charset="0"/>
              </a:rPr>
              <a:t>Legitimate methods in deterring terrorism</a:t>
            </a:r>
          </a:p>
        </p:txBody>
      </p:sp>
      <p:pic>
        <p:nvPicPr>
          <p:cNvPr id="105475"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1219200"/>
            <a:ext cx="32496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txBox="1">
            <a:spLocks noChangeArrowheads="1"/>
          </p:cNvSpPr>
          <p:nvPr/>
        </p:nvSpPr>
        <p:spPr bwMode="auto">
          <a:xfrm>
            <a:off x="3352800" y="228600"/>
            <a:ext cx="2438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latin typeface="Calibri" panose="020F0502020204030204" pitchFamily="34" charset="0"/>
                <a:cs typeface="Calibri" panose="020F0502020204030204" pitchFamily="34" charset="0"/>
              </a:rPr>
              <a:t>Overview</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6"/>
          <p:cNvSpPr>
            <a:spLocks noGrp="1" noChangeArrowheads="1"/>
          </p:cNvSpPr>
          <p:nvPr>
            <p:ph type="title"/>
          </p:nvPr>
        </p:nvSpPr>
        <p:spPr>
          <a:xfrm>
            <a:off x="304800" y="228600"/>
            <a:ext cx="8534400" cy="1066800"/>
          </a:xfrm>
        </p:spPr>
        <p:txBody>
          <a:bodyPr/>
          <a:lstStyle/>
          <a:p>
            <a:pPr algn="ctr" eaLnBrk="1" hangingPunct="1"/>
            <a:r>
              <a:rPr lang="en-US" altLang="en-US" sz="3600" dirty="0">
                <a:latin typeface="Calibri" panose="020F0502020204030204" pitchFamily="34" charset="0"/>
                <a:cs typeface="Calibri" panose="020F0502020204030204" pitchFamily="34" charset="0"/>
              </a:rPr>
              <a:t>VI. What Legitimate Methods Can the Government Employ in Deterring Terrorism?</a:t>
            </a:r>
            <a:endParaRPr lang="en-US" altLang="en-US" dirty="0">
              <a:latin typeface="Calibri" panose="020F0502020204030204" pitchFamily="34" charset="0"/>
              <a:cs typeface="Calibri" panose="020F0502020204030204" pitchFamily="34" charset="0"/>
            </a:endParaRPr>
          </a:p>
        </p:txBody>
      </p:sp>
      <p:sp>
        <p:nvSpPr>
          <p:cNvPr id="17411" name="Rectangle 7"/>
          <p:cNvSpPr>
            <a:spLocks noGrp="1" noChangeArrowheads="1"/>
          </p:cNvSpPr>
          <p:nvPr>
            <p:ph type="body" idx="1"/>
          </p:nvPr>
        </p:nvSpPr>
        <p:spPr>
          <a:xfrm>
            <a:off x="114300" y="1600200"/>
            <a:ext cx="8877300" cy="5105400"/>
          </a:xfrm>
        </p:spPr>
        <p:txBody>
          <a:bodyPr/>
          <a:lstStyle/>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Proper label</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Deterrence (Deut. 13:10-11)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Missile defense</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Pre-emption</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Invading other nations (Obadiah 11)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Holding nations accountable harboring terrorists</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Spying (Josh. 2:1)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Enhanced interrogations (Prov. 13:24)</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107524"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7350" y="1447800"/>
            <a:ext cx="3390900" cy="1908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
            <a:ext cx="8685213" cy="655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28600" y="152400"/>
            <a:ext cx="8685213" cy="6551613"/>
          </a:xfrm>
        </p:spPr>
        <p:txBody>
          <a:bodyPr rtlCol="0">
            <a:noAutofit/>
          </a:bodyPr>
          <a:lstStyle/>
          <a:p>
            <a:pPr marL="0" indent="0" algn="ctr" eaLnBrk="1" fontAlgn="auto" hangingPunct="1">
              <a:spcBef>
                <a:spcPts val="0"/>
              </a:spcBef>
              <a:spcAft>
                <a:spcPts val="1200"/>
              </a:spcAft>
              <a:buClrTx/>
              <a:buFont typeface="Wingdings" panose="05000000000000000000" pitchFamily="2" charset="2"/>
              <a:buNone/>
              <a:defRPr/>
            </a:pPr>
            <a:r>
              <a:rPr lang="en-US" sz="3600" b="1" dirty="0">
                <a:solidFill>
                  <a:schemeClr val="bg2"/>
                </a:solidFill>
                <a:effectLst/>
                <a:latin typeface="Calibri" pitchFamily="34" charset="0"/>
                <a:cs typeface="Calibri" pitchFamily="34" charset="0"/>
              </a:rPr>
              <a:t>Economic Issues</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Ownership of private property? (Deut. 19:15)</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Pursuit of economic self interest? (Gen. 8:21)</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Proper definition of compassion? (2 Thess. 3:10)</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Who provides charity? (1 Tim. 5:3-8)</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Family is the building block of society? (Deut. 6:6-7)</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Wealth retained within the family? (Prov. 13:22)</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The earth experiences cyclical patterns? (Gen. 8:22)</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Environmental stewardship rather than earth worship? (Rom. 1:22-23) </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Opposition to runaway debt? (Prov. 22:7)</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Limitations upon the government? (Acts 5:29)</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6"/>
          <p:cNvSpPr>
            <a:spLocks noGrp="1" noChangeArrowheads="1"/>
          </p:cNvSpPr>
          <p:nvPr>
            <p:ph type="title"/>
          </p:nvPr>
        </p:nvSpPr>
        <p:spPr>
          <a:xfrm>
            <a:off x="304800" y="228600"/>
            <a:ext cx="8534400" cy="1066800"/>
          </a:xfrm>
        </p:spPr>
        <p:txBody>
          <a:bodyPr/>
          <a:lstStyle/>
          <a:p>
            <a:pPr algn="ctr" eaLnBrk="1" hangingPunct="1"/>
            <a:r>
              <a:rPr lang="en-US" altLang="en-US" sz="3600" dirty="0">
                <a:latin typeface="Calibri" panose="020F0502020204030204" pitchFamily="34" charset="0"/>
                <a:cs typeface="Calibri" panose="020F0502020204030204" pitchFamily="34" charset="0"/>
              </a:rPr>
              <a:t>VI. What Legitimate Methods Can the Government Employ in Deterring Terrorism?</a:t>
            </a:r>
            <a:endParaRPr lang="en-US" altLang="en-US" dirty="0">
              <a:latin typeface="Calibri" panose="020F0502020204030204" pitchFamily="34" charset="0"/>
              <a:cs typeface="Calibri" panose="020F0502020204030204" pitchFamily="34" charset="0"/>
            </a:endParaRPr>
          </a:p>
        </p:txBody>
      </p:sp>
      <p:sp>
        <p:nvSpPr>
          <p:cNvPr id="17411" name="Rectangle 7"/>
          <p:cNvSpPr>
            <a:spLocks noGrp="1" noChangeArrowheads="1"/>
          </p:cNvSpPr>
          <p:nvPr>
            <p:ph type="body" idx="1"/>
          </p:nvPr>
        </p:nvSpPr>
        <p:spPr>
          <a:xfrm>
            <a:off x="114300" y="1600200"/>
            <a:ext cx="8877300" cy="5105400"/>
          </a:xfrm>
        </p:spPr>
        <p:txBody>
          <a:bodyPr/>
          <a:lstStyle/>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b="1" u="sng" dirty="0">
                <a:solidFill>
                  <a:srgbClr val="FFFFCC"/>
                </a:solidFill>
                <a:latin typeface="Calibri" panose="020F0502020204030204" pitchFamily="34" charset="0"/>
                <a:cs typeface="Calibri" panose="020F0502020204030204" pitchFamily="34" charset="0"/>
              </a:rPr>
              <a:t>Proper label</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Deterrence (Deut. 13:10-11)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Missile defense</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Pre-emption</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Invading other nations (Obadiah 11)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Holding nations accountable harboring terrorists</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Spying (Josh. 2:1)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Enhanced interrogations (Prov. 13:24)</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107524"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7350" y="1447800"/>
            <a:ext cx="3390900" cy="1908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2556572"/>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6"/>
          <p:cNvSpPr>
            <a:spLocks noGrp="1" noChangeArrowheads="1"/>
          </p:cNvSpPr>
          <p:nvPr>
            <p:ph type="title"/>
          </p:nvPr>
        </p:nvSpPr>
        <p:spPr>
          <a:xfrm>
            <a:off x="304800" y="228600"/>
            <a:ext cx="8534400" cy="1066800"/>
          </a:xfrm>
        </p:spPr>
        <p:txBody>
          <a:bodyPr/>
          <a:lstStyle/>
          <a:p>
            <a:pPr algn="ctr" eaLnBrk="1" hangingPunct="1"/>
            <a:r>
              <a:rPr lang="en-US" altLang="en-US" sz="3600" dirty="0">
                <a:latin typeface="Calibri" panose="020F0502020204030204" pitchFamily="34" charset="0"/>
                <a:cs typeface="Calibri" panose="020F0502020204030204" pitchFamily="34" charset="0"/>
              </a:rPr>
              <a:t>VI. What Legitimate Methods Can the Government Employ in Deterring Terrorism?</a:t>
            </a:r>
            <a:endParaRPr lang="en-US" altLang="en-US" dirty="0">
              <a:latin typeface="Calibri" panose="020F0502020204030204" pitchFamily="34" charset="0"/>
              <a:cs typeface="Calibri" panose="020F0502020204030204" pitchFamily="34" charset="0"/>
            </a:endParaRPr>
          </a:p>
        </p:txBody>
      </p:sp>
      <p:sp>
        <p:nvSpPr>
          <p:cNvPr id="17411" name="Rectangle 7"/>
          <p:cNvSpPr>
            <a:spLocks noGrp="1" noChangeArrowheads="1"/>
          </p:cNvSpPr>
          <p:nvPr>
            <p:ph type="body" idx="1"/>
          </p:nvPr>
        </p:nvSpPr>
        <p:spPr>
          <a:xfrm>
            <a:off x="114300" y="1600200"/>
            <a:ext cx="8877300" cy="5105400"/>
          </a:xfrm>
        </p:spPr>
        <p:txBody>
          <a:bodyPr/>
          <a:lstStyle/>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Proper label</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b="1" u="sng" dirty="0">
                <a:solidFill>
                  <a:srgbClr val="FFFFCC"/>
                </a:solidFill>
                <a:latin typeface="Calibri" panose="020F0502020204030204" pitchFamily="34" charset="0"/>
                <a:cs typeface="Calibri" panose="020F0502020204030204" pitchFamily="34" charset="0"/>
              </a:rPr>
              <a:t>Deterrence (Deut. 13:10-11)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Missile defense</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Pre-emption</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Invading other nations (Obadiah 11)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Holding nations accountable harboring terrorists</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Spying (Josh. 2:1)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Enhanced interrogations (Prov. 13:24)</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107524"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7350" y="1447800"/>
            <a:ext cx="3390900" cy="1908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735144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176213" y="152400"/>
            <a:ext cx="8791575" cy="4216400"/>
          </a:xfrm>
          <a:prstGeom prst="rect">
            <a:avLst/>
          </a:prstGeom>
          <a:noFill/>
          <a:ln w="28575">
            <a:noFill/>
            <a:miter lim="800000"/>
            <a:headEnd/>
            <a:tailEnd/>
          </a:ln>
        </p:spPr>
        <p:txBody>
          <a:bodyPr>
            <a:spAutoFit/>
          </a:bodyPr>
          <a:lstStyle/>
          <a:p>
            <a:pPr algn="ctr" eaLnBrk="1" hangingPunct="1">
              <a:spcAft>
                <a:spcPts val="2400"/>
              </a:spcAft>
              <a:defRPr/>
            </a:pPr>
            <a:r>
              <a:rPr lang="en-US" sz="3600" baseline="30000" dirty="0">
                <a:effectLst>
                  <a:outerShdw blurRad="38100" dist="38100" dir="2700000" algn="tl">
                    <a:srgbClr val="000000">
                      <a:alpha val="43137"/>
                    </a:srgbClr>
                  </a:outerShdw>
                </a:effectLst>
                <a:latin typeface="Calibri" panose="020F0502020204030204" pitchFamily="34" charset="0"/>
              </a:rPr>
              <a:t> </a:t>
            </a:r>
            <a:r>
              <a:rPr lang="en-US" sz="44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Deuteronomy 13:10-11</a:t>
            </a:r>
          </a:p>
          <a:p>
            <a:pPr algn="just" eaLnBrk="1" hangingPunct="1">
              <a:defRPr/>
            </a:pPr>
            <a:r>
              <a:rPr lang="en-US" sz="3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So you shall </a:t>
            </a:r>
            <a:r>
              <a:rPr lang="en-US" sz="32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stone him to death</a:t>
            </a:r>
            <a:r>
              <a:rPr lang="en-US" sz="3800" dirty="0"/>
              <a:t> </a:t>
            </a:r>
            <a:r>
              <a:rPr lang="en-US" sz="3200" dirty="0">
                <a:latin typeface="Calibri" panose="020F0502020204030204" pitchFamily="34" charset="0"/>
                <a:cs typeface="Calibri" panose="020F0502020204030204" pitchFamily="34" charset="0"/>
              </a:rPr>
              <a:t>because he has sought to seduce you from the Lord your God who brought you out from the land of Egypt, out of the house of slavery. Then </a:t>
            </a:r>
            <a:r>
              <a:rPr lang="en-US" sz="32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all Israel will hear and be afraid, and will never again do such a wicked thing</a:t>
            </a:r>
            <a:r>
              <a:rPr lang="en-US" sz="3800" dirty="0"/>
              <a:t> </a:t>
            </a:r>
            <a:r>
              <a:rPr lang="en-US" sz="3200" dirty="0">
                <a:latin typeface="Calibri" panose="020F0502020204030204" pitchFamily="34" charset="0"/>
                <a:cs typeface="Calibri" panose="020F0502020204030204" pitchFamily="34" charset="0"/>
              </a:rPr>
              <a:t>among you.”</a:t>
            </a:r>
          </a:p>
        </p:txBody>
      </p:sp>
    </p:spTree>
    <p:extLst>
      <p:ext uri="{BB962C8B-B14F-4D97-AF65-F5344CB8AC3E}">
        <p14:creationId xmlns:p14="http://schemas.microsoft.com/office/powerpoint/2010/main" val="116439044"/>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6"/>
          <p:cNvSpPr>
            <a:spLocks noGrp="1" noChangeArrowheads="1"/>
          </p:cNvSpPr>
          <p:nvPr>
            <p:ph type="title"/>
          </p:nvPr>
        </p:nvSpPr>
        <p:spPr>
          <a:xfrm>
            <a:off x="304800" y="228600"/>
            <a:ext cx="8534400" cy="1066800"/>
          </a:xfrm>
        </p:spPr>
        <p:txBody>
          <a:bodyPr/>
          <a:lstStyle/>
          <a:p>
            <a:pPr algn="ctr" eaLnBrk="1" hangingPunct="1"/>
            <a:r>
              <a:rPr lang="en-US" altLang="en-US" sz="3600" dirty="0">
                <a:latin typeface="Calibri" panose="020F0502020204030204" pitchFamily="34" charset="0"/>
                <a:cs typeface="Calibri" panose="020F0502020204030204" pitchFamily="34" charset="0"/>
              </a:rPr>
              <a:t>VI. What Legitimate Methods Can the Government Employ in Deterring Terrorism?</a:t>
            </a:r>
            <a:endParaRPr lang="en-US" altLang="en-US" dirty="0">
              <a:latin typeface="Calibri" panose="020F0502020204030204" pitchFamily="34" charset="0"/>
              <a:cs typeface="Calibri" panose="020F0502020204030204" pitchFamily="34" charset="0"/>
            </a:endParaRPr>
          </a:p>
        </p:txBody>
      </p:sp>
      <p:sp>
        <p:nvSpPr>
          <p:cNvPr id="17411" name="Rectangle 7"/>
          <p:cNvSpPr>
            <a:spLocks noGrp="1" noChangeArrowheads="1"/>
          </p:cNvSpPr>
          <p:nvPr>
            <p:ph type="body" idx="1"/>
          </p:nvPr>
        </p:nvSpPr>
        <p:spPr>
          <a:xfrm>
            <a:off x="114300" y="1600200"/>
            <a:ext cx="8877300" cy="5105400"/>
          </a:xfrm>
        </p:spPr>
        <p:txBody>
          <a:bodyPr/>
          <a:lstStyle/>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Proper label</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Deterrence (Deut. 13:10-11)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b="1" u="sng" dirty="0">
                <a:solidFill>
                  <a:srgbClr val="FFFFCC"/>
                </a:solidFill>
                <a:latin typeface="Calibri" panose="020F0502020204030204" pitchFamily="34" charset="0"/>
                <a:cs typeface="Calibri" panose="020F0502020204030204" pitchFamily="34" charset="0"/>
              </a:rPr>
              <a:t>Missile defense</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Pre-emption</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Invading other nations (Obadiah 11)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Holding nations accountable harboring terrorists</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Spying (Josh. 2:1)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Enhanced interrogations (Prov. 13:24)</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107524"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7350" y="1447800"/>
            <a:ext cx="3390900" cy="1908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703151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6"/>
          <p:cNvSpPr>
            <a:spLocks noGrp="1" noChangeArrowheads="1"/>
          </p:cNvSpPr>
          <p:nvPr>
            <p:ph type="title"/>
          </p:nvPr>
        </p:nvSpPr>
        <p:spPr>
          <a:xfrm>
            <a:off x="304800" y="228600"/>
            <a:ext cx="8534400" cy="1066800"/>
          </a:xfrm>
        </p:spPr>
        <p:txBody>
          <a:bodyPr/>
          <a:lstStyle/>
          <a:p>
            <a:pPr algn="ctr" eaLnBrk="1" hangingPunct="1"/>
            <a:r>
              <a:rPr lang="en-US" altLang="en-US" sz="3600" dirty="0">
                <a:latin typeface="Calibri" panose="020F0502020204030204" pitchFamily="34" charset="0"/>
                <a:cs typeface="Calibri" panose="020F0502020204030204" pitchFamily="34" charset="0"/>
              </a:rPr>
              <a:t>VI. What Legitimate Methods Can the Government Employ in Deterring Terrorism?</a:t>
            </a:r>
            <a:endParaRPr lang="en-US" altLang="en-US" dirty="0">
              <a:latin typeface="Calibri" panose="020F0502020204030204" pitchFamily="34" charset="0"/>
              <a:cs typeface="Calibri" panose="020F0502020204030204" pitchFamily="34" charset="0"/>
            </a:endParaRPr>
          </a:p>
        </p:txBody>
      </p:sp>
      <p:sp>
        <p:nvSpPr>
          <p:cNvPr id="17411" name="Rectangle 7"/>
          <p:cNvSpPr>
            <a:spLocks noGrp="1" noChangeArrowheads="1"/>
          </p:cNvSpPr>
          <p:nvPr>
            <p:ph type="body" idx="1"/>
          </p:nvPr>
        </p:nvSpPr>
        <p:spPr>
          <a:xfrm>
            <a:off x="114300" y="1600200"/>
            <a:ext cx="8877300" cy="5105400"/>
          </a:xfrm>
        </p:spPr>
        <p:txBody>
          <a:bodyPr/>
          <a:lstStyle/>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Proper label</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Deterrence (Deut. 13:10-11)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Missile defense</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b="1" u="sng" dirty="0">
                <a:solidFill>
                  <a:srgbClr val="FFFFCC"/>
                </a:solidFill>
                <a:latin typeface="Calibri" panose="020F0502020204030204" pitchFamily="34" charset="0"/>
                <a:cs typeface="Calibri" panose="020F0502020204030204" pitchFamily="34" charset="0"/>
              </a:rPr>
              <a:t>Pre-emption</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Invading other nations (Obadiah 11)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Holding nations accountable harboring terrorists</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Spying (Josh. 2:1)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Enhanced interrogations (Prov. 13:24)</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107524"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7350" y="1447800"/>
            <a:ext cx="3390900" cy="1908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034653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6"/>
          <p:cNvSpPr>
            <a:spLocks noGrp="1" noChangeArrowheads="1"/>
          </p:cNvSpPr>
          <p:nvPr>
            <p:ph type="title"/>
          </p:nvPr>
        </p:nvSpPr>
        <p:spPr>
          <a:xfrm>
            <a:off x="304800" y="228600"/>
            <a:ext cx="8534400" cy="1066800"/>
          </a:xfrm>
        </p:spPr>
        <p:txBody>
          <a:bodyPr/>
          <a:lstStyle/>
          <a:p>
            <a:pPr algn="ctr" eaLnBrk="1" hangingPunct="1"/>
            <a:r>
              <a:rPr lang="en-US" altLang="en-US" sz="3600" dirty="0">
                <a:latin typeface="Calibri" panose="020F0502020204030204" pitchFamily="34" charset="0"/>
                <a:cs typeface="Calibri" panose="020F0502020204030204" pitchFamily="34" charset="0"/>
              </a:rPr>
              <a:t>VI. What Legitimate Methods Can the Government Employ in Deterring Terrorism?</a:t>
            </a:r>
            <a:endParaRPr lang="en-US" altLang="en-US" dirty="0">
              <a:latin typeface="Calibri" panose="020F0502020204030204" pitchFamily="34" charset="0"/>
              <a:cs typeface="Calibri" panose="020F0502020204030204" pitchFamily="34" charset="0"/>
            </a:endParaRPr>
          </a:p>
        </p:txBody>
      </p:sp>
      <p:sp>
        <p:nvSpPr>
          <p:cNvPr id="17411" name="Rectangle 7"/>
          <p:cNvSpPr>
            <a:spLocks noGrp="1" noChangeArrowheads="1"/>
          </p:cNvSpPr>
          <p:nvPr>
            <p:ph type="body" idx="1"/>
          </p:nvPr>
        </p:nvSpPr>
        <p:spPr>
          <a:xfrm>
            <a:off x="114300" y="1600200"/>
            <a:ext cx="8877300" cy="5105400"/>
          </a:xfrm>
        </p:spPr>
        <p:txBody>
          <a:bodyPr/>
          <a:lstStyle/>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Proper label</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Deterrence (Deut. 13:10-11)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Missile defense</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Pre-emption</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b="1" u="sng" dirty="0">
                <a:solidFill>
                  <a:srgbClr val="FFFFCC"/>
                </a:solidFill>
                <a:latin typeface="Calibri" panose="020F0502020204030204" pitchFamily="34" charset="0"/>
                <a:cs typeface="Calibri" panose="020F0502020204030204" pitchFamily="34" charset="0"/>
              </a:rPr>
              <a:t>Invading other nations (Obadiah 11)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Holding nations accountable harboring terrorists</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Spying (Josh. 2:1)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Enhanced interrogations (Prov. 13:24)</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107524"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7350" y="1447800"/>
            <a:ext cx="3390900" cy="1908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5757507"/>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2762" y="36282"/>
            <a:ext cx="8998476" cy="6785436"/>
          </a:xfrm>
          <a:prstGeom prst="rect">
            <a:avLst/>
          </a:prstGeom>
        </p:spPr>
      </p:pic>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176213" y="228600"/>
            <a:ext cx="8739187" cy="4154488"/>
          </a:xfrm>
          <a:prstGeom prst="rect">
            <a:avLst/>
          </a:prstGeom>
          <a:noFill/>
          <a:ln w="28575">
            <a:noFill/>
            <a:miter lim="800000"/>
            <a:headEnd/>
            <a:tailEnd/>
          </a:ln>
        </p:spPr>
        <p:txBody>
          <a:bodyPr wrap="square">
            <a:spAutoFit/>
          </a:bodyPr>
          <a:lstStyle/>
          <a:p>
            <a:pPr algn="ctr" eaLnBrk="1" hangingPunct="1">
              <a:spcAft>
                <a:spcPts val="2400"/>
              </a:spcAft>
              <a:defRPr/>
            </a:pPr>
            <a:r>
              <a:rPr lang="en-US" sz="3600" baseline="30000" dirty="0">
                <a:effectLst>
                  <a:outerShdw blurRad="38100" dist="38100" dir="2700000" algn="tl">
                    <a:srgbClr val="000000">
                      <a:alpha val="43137"/>
                    </a:srgbClr>
                  </a:outerShdw>
                </a:effectLst>
                <a:latin typeface="Calibri" panose="020F0502020204030204" pitchFamily="34" charset="0"/>
              </a:rPr>
              <a:t> </a:t>
            </a:r>
            <a:r>
              <a:rPr lang="en-US" sz="44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Obadiah 11</a:t>
            </a:r>
          </a:p>
          <a:p>
            <a:pPr algn="just" eaLnBrk="1" hangingPunct="1">
              <a:defRPr/>
            </a:pPr>
            <a:r>
              <a:rPr lang="en-US" sz="4000" dirty="0">
                <a:latin typeface="Calibri" panose="020F0502020204030204" pitchFamily="34" charset="0"/>
                <a:cs typeface="Calibri" panose="020F0502020204030204" pitchFamily="34" charset="0"/>
              </a:rPr>
              <a:t>“On the day that you stood aloof, On the day that strangers carried off his wealth, And foreigners entered his gate And cast lots for Jerusalem—You too were as one of them.”</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6"/>
          <p:cNvSpPr>
            <a:spLocks noGrp="1" noChangeArrowheads="1"/>
          </p:cNvSpPr>
          <p:nvPr>
            <p:ph type="title"/>
          </p:nvPr>
        </p:nvSpPr>
        <p:spPr>
          <a:xfrm>
            <a:off x="304800" y="228600"/>
            <a:ext cx="8534400" cy="1066800"/>
          </a:xfrm>
        </p:spPr>
        <p:txBody>
          <a:bodyPr/>
          <a:lstStyle/>
          <a:p>
            <a:pPr algn="ctr" eaLnBrk="1" hangingPunct="1"/>
            <a:r>
              <a:rPr lang="en-US" altLang="en-US" sz="3600" dirty="0">
                <a:latin typeface="Calibri" panose="020F0502020204030204" pitchFamily="34" charset="0"/>
                <a:cs typeface="Calibri" panose="020F0502020204030204" pitchFamily="34" charset="0"/>
              </a:rPr>
              <a:t>VI. What Legitimate Methods Can the Government Employ in Deterring Terrorism?</a:t>
            </a:r>
            <a:endParaRPr lang="en-US" altLang="en-US" dirty="0">
              <a:latin typeface="Calibri" panose="020F0502020204030204" pitchFamily="34" charset="0"/>
              <a:cs typeface="Calibri" panose="020F0502020204030204" pitchFamily="34" charset="0"/>
            </a:endParaRPr>
          </a:p>
        </p:txBody>
      </p:sp>
      <p:sp>
        <p:nvSpPr>
          <p:cNvPr id="17411" name="Rectangle 7"/>
          <p:cNvSpPr>
            <a:spLocks noGrp="1" noChangeArrowheads="1"/>
          </p:cNvSpPr>
          <p:nvPr>
            <p:ph type="body" idx="1"/>
          </p:nvPr>
        </p:nvSpPr>
        <p:spPr>
          <a:xfrm>
            <a:off x="114300" y="1600200"/>
            <a:ext cx="8877300" cy="5105400"/>
          </a:xfrm>
        </p:spPr>
        <p:txBody>
          <a:bodyPr/>
          <a:lstStyle/>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Proper label</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Deterrence (Deut. 13:10-11)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Missile defense</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Pre-emption</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Invading other nations (Obadiah 11)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b="1" u="sng" dirty="0">
                <a:solidFill>
                  <a:srgbClr val="FFFFCC"/>
                </a:solidFill>
                <a:latin typeface="Calibri" panose="020F0502020204030204" pitchFamily="34" charset="0"/>
                <a:cs typeface="Calibri" panose="020F0502020204030204" pitchFamily="34" charset="0"/>
              </a:rPr>
              <a:t>Holding nations accountable harboring terrorists</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Spying (Josh. 2:1)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Enhanced interrogations (Prov. 13:24)</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107524"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7350" y="1447800"/>
            <a:ext cx="3390900" cy="1908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6644983"/>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6"/>
          <p:cNvSpPr>
            <a:spLocks noGrp="1" noChangeArrowheads="1"/>
          </p:cNvSpPr>
          <p:nvPr>
            <p:ph type="title"/>
          </p:nvPr>
        </p:nvSpPr>
        <p:spPr>
          <a:xfrm>
            <a:off x="304800" y="228600"/>
            <a:ext cx="8534400" cy="1066800"/>
          </a:xfrm>
        </p:spPr>
        <p:txBody>
          <a:bodyPr/>
          <a:lstStyle/>
          <a:p>
            <a:pPr algn="ctr" eaLnBrk="1" hangingPunct="1"/>
            <a:r>
              <a:rPr lang="en-US" altLang="en-US" sz="3600" dirty="0">
                <a:latin typeface="Calibri" panose="020F0502020204030204" pitchFamily="34" charset="0"/>
                <a:cs typeface="Calibri" panose="020F0502020204030204" pitchFamily="34" charset="0"/>
              </a:rPr>
              <a:t>VI. What Legitimate Methods Can the Government Employ in Deterring Terrorism?</a:t>
            </a:r>
            <a:endParaRPr lang="en-US" altLang="en-US" dirty="0">
              <a:latin typeface="Calibri" panose="020F0502020204030204" pitchFamily="34" charset="0"/>
              <a:cs typeface="Calibri" panose="020F0502020204030204" pitchFamily="34" charset="0"/>
            </a:endParaRPr>
          </a:p>
        </p:txBody>
      </p:sp>
      <p:sp>
        <p:nvSpPr>
          <p:cNvPr id="17411" name="Rectangle 7"/>
          <p:cNvSpPr>
            <a:spLocks noGrp="1" noChangeArrowheads="1"/>
          </p:cNvSpPr>
          <p:nvPr>
            <p:ph type="body" idx="1"/>
          </p:nvPr>
        </p:nvSpPr>
        <p:spPr>
          <a:xfrm>
            <a:off x="114300" y="1600200"/>
            <a:ext cx="8877300" cy="5105400"/>
          </a:xfrm>
        </p:spPr>
        <p:txBody>
          <a:bodyPr/>
          <a:lstStyle/>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Proper label</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Deterrence (Deut. 13:10-11)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Missile defense</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Pre-emption</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Invading other nations (Obadiah 11)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Holding nations accountable harboring terrorists</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b="1" u="sng" dirty="0">
                <a:solidFill>
                  <a:srgbClr val="FFFFCC"/>
                </a:solidFill>
                <a:latin typeface="Calibri" panose="020F0502020204030204" pitchFamily="34" charset="0"/>
                <a:cs typeface="Calibri" panose="020F0502020204030204" pitchFamily="34" charset="0"/>
              </a:rPr>
              <a:t>Spying (Josh. 2:1)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Enhanced interrogations (Prov. 13:24)</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107524"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7350" y="1447800"/>
            <a:ext cx="3390900" cy="1908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944104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81000" y="228600"/>
            <a:ext cx="8534400" cy="1143000"/>
          </a:xfrm>
        </p:spPr>
        <p:txBody>
          <a:bodyPr/>
          <a:lstStyle/>
          <a:p>
            <a:pPr algn="ctr"/>
            <a:r>
              <a:rPr lang="en-US" altLang="en-US">
                <a:latin typeface="Calibri" panose="020F0502020204030204" pitchFamily="34" charset="0"/>
              </a:rPr>
              <a:t>The Bible and Voting</a:t>
            </a:r>
            <a:endParaRPr lang="en-US" altLang="en-US">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b="1" u="sng" dirty="0">
                <a:solidFill>
                  <a:srgbClr val="FFFFCC"/>
                </a:solidFill>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Foreign affairs</a:t>
            </a:r>
          </a:p>
        </p:txBody>
      </p:sp>
      <p:pic>
        <p:nvPicPr>
          <p:cNvPr id="2355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828800"/>
            <a:ext cx="4243388" cy="27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6"/>
          <p:cNvSpPr>
            <a:spLocks noGrp="1" noChangeArrowheads="1"/>
          </p:cNvSpPr>
          <p:nvPr>
            <p:ph type="title"/>
          </p:nvPr>
        </p:nvSpPr>
        <p:spPr>
          <a:xfrm>
            <a:off x="304800" y="228600"/>
            <a:ext cx="8534400" cy="1066800"/>
          </a:xfrm>
        </p:spPr>
        <p:txBody>
          <a:bodyPr/>
          <a:lstStyle/>
          <a:p>
            <a:pPr algn="ctr" eaLnBrk="1" hangingPunct="1"/>
            <a:r>
              <a:rPr lang="en-US" altLang="en-US" sz="3600" dirty="0">
                <a:latin typeface="Calibri" panose="020F0502020204030204" pitchFamily="34" charset="0"/>
                <a:cs typeface="Calibri" panose="020F0502020204030204" pitchFamily="34" charset="0"/>
              </a:rPr>
              <a:t>VI. What Legitimate Methods Can the Government Employ in Deterring Terrorism?</a:t>
            </a:r>
            <a:endParaRPr lang="en-US" altLang="en-US" dirty="0">
              <a:latin typeface="Calibri" panose="020F0502020204030204" pitchFamily="34" charset="0"/>
              <a:cs typeface="Calibri" panose="020F0502020204030204" pitchFamily="34" charset="0"/>
            </a:endParaRPr>
          </a:p>
        </p:txBody>
      </p:sp>
      <p:sp>
        <p:nvSpPr>
          <p:cNvPr id="17411" name="Rectangle 7"/>
          <p:cNvSpPr>
            <a:spLocks noGrp="1" noChangeArrowheads="1"/>
          </p:cNvSpPr>
          <p:nvPr>
            <p:ph type="body" idx="1"/>
          </p:nvPr>
        </p:nvSpPr>
        <p:spPr>
          <a:xfrm>
            <a:off x="114300" y="1600200"/>
            <a:ext cx="8877300" cy="5105400"/>
          </a:xfrm>
        </p:spPr>
        <p:txBody>
          <a:bodyPr/>
          <a:lstStyle/>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Proper label</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Deterrence (Deut. 13:10-11)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Missile defense</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Pre-emption</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Invading other nations (Obadiah 11)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Holding nations accountable harboring terrorists</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Spying (Josh. 2:1)</a:t>
            </a:r>
          </a:p>
          <a:p>
            <a:pPr marL="460375" indent="-460375" eaLnBrk="1" hangingPunct="1">
              <a:spcBef>
                <a:spcPts val="600"/>
              </a:spcBef>
              <a:spcAft>
                <a:spcPts val="600"/>
              </a:spcAft>
              <a:buSzPct val="100000"/>
              <a:buFont typeface="Wingdings" panose="05000000000000000000" pitchFamily="2" charset="2"/>
              <a:buAutoNum type="alphaUcPeriod"/>
              <a:defRPr/>
            </a:pPr>
            <a:r>
              <a:rPr lang="en-US" altLang="en-US" b="1" u="sng" dirty="0">
                <a:solidFill>
                  <a:srgbClr val="FFFFCC"/>
                </a:solidFill>
                <a:latin typeface="Calibri" panose="020F0502020204030204" pitchFamily="34" charset="0"/>
                <a:cs typeface="Calibri" panose="020F0502020204030204" pitchFamily="34" charset="0"/>
              </a:rPr>
              <a:t>Enhanced interrogations (Prov. 13:24)</a:t>
            </a:r>
          </a:p>
          <a:p>
            <a:pPr marL="0" indent="0" eaLnBrk="1" hangingPunct="1">
              <a:spcBef>
                <a:spcPts val="900"/>
              </a:spcBef>
              <a:spcAft>
                <a:spcPts val="900"/>
              </a:spcAft>
              <a:buSzPct val="100000"/>
              <a:buFont typeface="Wingdings" panose="05000000000000000000" pitchFamily="2" charset="2"/>
              <a:buNone/>
              <a:defRPr/>
            </a:pPr>
            <a:endParaRPr lang="en-US" altLang="en-US" sz="3600" dirty="0">
              <a:latin typeface="Calibri" panose="020F0502020204030204" pitchFamily="34" charset="0"/>
              <a:cs typeface="Calibri" panose="020F0502020204030204" pitchFamily="34" charset="0"/>
            </a:endParaRPr>
          </a:p>
        </p:txBody>
      </p:sp>
      <p:pic>
        <p:nvPicPr>
          <p:cNvPr id="107524"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7350" y="1447800"/>
            <a:ext cx="3390900" cy="1908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5376526"/>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6"/>
          <p:cNvSpPr>
            <a:spLocks noGrp="1" noChangeArrowheads="1"/>
          </p:cNvSpPr>
          <p:nvPr>
            <p:ph type="title"/>
          </p:nvPr>
        </p:nvSpPr>
        <p:spPr>
          <a:xfrm>
            <a:off x="1104900" y="228600"/>
            <a:ext cx="6934200" cy="838200"/>
          </a:xfrm>
        </p:spPr>
        <p:txBody>
          <a:bodyPr/>
          <a:lstStyle/>
          <a:p>
            <a:pPr algn="ctr" eaLnBrk="1" hangingPunct="1"/>
            <a:r>
              <a:rPr lang="en-US" altLang="en-US" sz="3600" dirty="0">
                <a:latin typeface="Calibri" panose="020F0502020204030204" pitchFamily="34" charset="0"/>
                <a:cs typeface="Calibri" panose="020F0502020204030204" pitchFamily="34" charset="0"/>
              </a:rPr>
              <a:t>Enhanced Interrogation Limitations</a:t>
            </a:r>
            <a:endParaRPr lang="en-US" altLang="en-US" dirty="0">
              <a:latin typeface="Calibri" panose="020F0502020204030204" pitchFamily="34" charset="0"/>
              <a:cs typeface="Calibri" panose="020F0502020204030204" pitchFamily="34" charset="0"/>
            </a:endParaRPr>
          </a:p>
        </p:txBody>
      </p:sp>
      <p:sp>
        <p:nvSpPr>
          <p:cNvPr id="17411" name="Rectangle 7"/>
          <p:cNvSpPr>
            <a:spLocks noGrp="1" noChangeArrowheads="1"/>
          </p:cNvSpPr>
          <p:nvPr>
            <p:ph type="body" idx="1"/>
          </p:nvPr>
        </p:nvSpPr>
        <p:spPr>
          <a:xfrm>
            <a:off x="123825" y="1600200"/>
            <a:ext cx="6353175" cy="4343400"/>
          </a:xfrm>
        </p:spPr>
        <p:txBody>
          <a:bodyPr/>
          <a:lstStyle/>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Immorality</a:t>
            </a:r>
          </a:p>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Denial of medical treatment</a:t>
            </a:r>
          </a:p>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Sadistic humiliation</a:t>
            </a:r>
          </a:p>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Violation of religious convictions</a:t>
            </a:r>
          </a:p>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Causing lasting physical damage</a:t>
            </a:r>
          </a:p>
        </p:txBody>
      </p:sp>
      <p:pic>
        <p:nvPicPr>
          <p:cNvPr id="128004"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752600"/>
            <a:ext cx="2924175"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5" name="TextBox 1"/>
          <p:cNvSpPr txBox="1">
            <a:spLocks noChangeArrowheads="1"/>
          </p:cNvSpPr>
          <p:nvPr/>
        </p:nvSpPr>
        <p:spPr bwMode="auto">
          <a:xfrm>
            <a:off x="1257300" y="6019800"/>
            <a:ext cx="662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2400">
                <a:latin typeface="Calibri" panose="020F0502020204030204" pitchFamily="34" charset="0"/>
                <a:cs typeface="Calibri" panose="020F0502020204030204" pitchFamily="34" charset="0"/>
              </a:rPr>
              <a:t>Wayne Grudem, </a:t>
            </a:r>
            <a:r>
              <a:rPr lang="en-US" altLang="en-US" sz="2400" i="1">
                <a:latin typeface="Calibri" panose="020F0502020204030204" pitchFamily="34" charset="0"/>
                <a:cs typeface="Calibri" panose="020F0502020204030204" pitchFamily="34" charset="0"/>
              </a:rPr>
              <a:t>Politics According to the Bible</a:t>
            </a:r>
            <a:r>
              <a:rPr lang="en-US" altLang="en-US" sz="2400">
                <a:latin typeface="Calibri" panose="020F0502020204030204" pitchFamily="34" charset="0"/>
                <a:cs typeface="Calibri" panose="020F0502020204030204" pitchFamily="34" charset="0"/>
              </a:rPr>
              <a:t>, 429</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6"/>
          <p:cNvSpPr>
            <a:spLocks noGrp="1" noChangeArrowheads="1"/>
          </p:cNvSpPr>
          <p:nvPr>
            <p:ph type="title"/>
          </p:nvPr>
        </p:nvSpPr>
        <p:spPr>
          <a:xfrm>
            <a:off x="1104900" y="228600"/>
            <a:ext cx="6934200" cy="838200"/>
          </a:xfrm>
        </p:spPr>
        <p:txBody>
          <a:bodyPr/>
          <a:lstStyle/>
          <a:p>
            <a:pPr algn="ctr" eaLnBrk="1" hangingPunct="1"/>
            <a:r>
              <a:rPr lang="en-US" altLang="en-US" sz="3600" dirty="0">
                <a:latin typeface="Calibri" panose="020F0502020204030204" pitchFamily="34" charset="0"/>
                <a:cs typeface="Calibri" panose="020F0502020204030204" pitchFamily="34" charset="0"/>
              </a:rPr>
              <a:t>Enhanced Interrogation Limitations</a:t>
            </a:r>
            <a:endParaRPr lang="en-US" altLang="en-US" dirty="0">
              <a:latin typeface="Calibri" panose="020F0502020204030204" pitchFamily="34" charset="0"/>
              <a:cs typeface="Calibri" panose="020F0502020204030204" pitchFamily="34" charset="0"/>
            </a:endParaRPr>
          </a:p>
        </p:txBody>
      </p:sp>
      <p:sp>
        <p:nvSpPr>
          <p:cNvPr id="17411" name="Rectangle 7"/>
          <p:cNvSpPr>
            <a:spLocks noGrp="1" noChangeArrowheads="1"/>
          </p:cNvSpPr>
          <p:nvPr>
            <p:ph type="body" idx="1"/>
          </p:nvPr>
        </p:nvSpPr>
        <p:spPr>
          <a:xfrm>
            <a:off x="123825" y="1600200"/>
            <a:ext cx="6353175" cy="4343400"/>
          </a:xfrm>
        </p:spPr>
        <p:txBody>
          <a:bodyPr/>
          <a:lstStyle/>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b="1" u="sng" dirty="0">
                <a:solidFill>
                  <a:srgbClr val="FFFFCC"/>
                </a:solidFill>
                <a:latin typeface="Calibri" panose="020F0502020204030204" pitchFamily="34" charset="0"/>
                <a:cs typeface="Calibri" panose="020F0502020204030204" pitchFamily="34" charset="0"/>
              </a:rPr>
              <a:t>Immorality</a:t>
            </a:r>
          </a:p>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Denial of medical treatment</a:t>
            </a:r>
          </a:p>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Sadistic humiliation</a:t>
            </a:r>
          </a:p>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Violation of religious convictions</a:t>
            </a:r>
          </a:p>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Causing lasting physical damage</a:t>
            </a:r>
          </a:p>
        </p:txBody>
      </p:sp>
      <p:pic>
        <p:nvPicPr>
          <p:cNvPr id="128004"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752600"/>
            <a:ext cx="2924175"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5" name="TextBox 1"/>
          <p:cNvSpPr txBox="1">
            <a:spLocks noChangeArrowheads="1"/>
          </p:cNvSpPr>
          <p:nvPr/>
        </p:nvSpPr>
        <p:spPr bwMode="auto">
          <a:xfrm>
            <a:off x="1257300" y="6019800"/>
            <a:ext cx="662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2400">
                <a:latin typeface="Calibri" panose="020F0502020204030204" pitchFamily="34" charset="0"/>
                <a:cs typeface="Calibri" panose="020F0502020204030204" pitchFamily="34" charset="0"/>
              </a:rPr>
              <a:t>Wayne Grudem, </a:t>
            </a:r>
            <a:r>
              <a:rPr lang="en-US" altLang="en-US" sz="2400" i="1">
                <a:latin typeface="Calibri" panose="020F0502020204030204" pitchFamily="34" charset="0"/>
                <a:cs typeface="Calibri" panose="020F0502020204030204" pitchFamily="34" charset="0"/>
              </a:rPr>
              <a:t>Politics According to the Bible</a:t>
            </a:r>
            <a:r>
              <a:rPr lang="en-US" altLang="en-US" sz="2400">
                <a:latin typeface="Calibri" panose="020F0502020204030204" pitchFamily="34" charset="0"/>
                <a:cs typeface="Calibri" panose="020F0502020204030204" pitchFamily="34" charset="0"/>
              </a:rPr>
              <a:t>, 429</a:t>
            </a:r>
          </a:p>
        </p:txBody>
      </p:sp>
    </p:spTree>
    <p:extLst>
      <p:ext uri="{BB962C8B-B14F-4D97-AF65-F5344CB8AC3E}">
        <p14:creationId xmlns:p14="http://schemas.microsoft.com/office/powerpoint/2010/main" val="1586238511"/>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6"/>
          <p:cNvSpPr>
            <a:spLocks noGrp="1" noChangeArrowheads="1"/>
          </p:cNvSpPr>
          <p:nvPr>
            <p:ph type="title"/>
          </p:nvPr>
        </p:nvSpPr>
        <p:spPr>
          <a:xfrm>
            <a:off x="1104900" y="228600"/>
            <a:ext cx="6934200" cy="838200"/>
          </a:xfrm>
        </p:spPr>
        <p:txBody>
          <a:bodyPr/>
          <a:lstStyle/>
          <a:p>
            <a:pPr algn="ctr" eaLnBrk="1" hangingPunct="1"/>
            <a:r>
              <a:rPr lang="en-US" altLang="en-US" sz="3600" dirty="0">
                <a:latin typeface="Calibri" panose="020F0502020204030204" pitchFamily="34" charset="0"/>
                <a:cs typeface="Calibri" panose="020F0502020204030204" pitchFamily="34" charset="0"/>
              </a:rPr>
              <a:t>Enhanced Interrogation Limitations</a:t>
            </a:r>
            <a:endParaRPr lang="en-US" altLang="en-US" dirty="0">
              <a:latin typeface="Calibri" panose="020F0502020204030204" pitchFamily="34" charset="0"/>
              <a:cs typeface="Calibri" panose="020F0502020204030204" pitchFamily="34" charset="0"/>
            </a:endParaRPr>
          </a:p>
        </p:txBody>
      </p:sp>
      <p:sp>
        <p:nvSpPr>
          <p:cNvPr id="17411" name="Rectangle 7"/>
          <p:cNvSpPr>
            <a:spLocks noGrp="1" noChangeArrowheads="1"/>
          </p:cNvSpPr>
          <p:nvPr>
            <p:ph type="body" idx="1"/>
          </p:nvPr>
        </p:nvSpPr>
        <p:spPr>
          <a:xfrm>
            <a:off x="123825" y="1600200"/>
            <a:ext cx="6353175" cy="4343400"/>
          </a:xfrm>
        </p:spPr>
        <p:txBody>
          <a:bodyPr/>
          <a:lstStyle/>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Immorality</a:t>
            </a:r>
          </a:p>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b="1" u="sng" dirty="0">
                <a:solidFill>
                  <a:srgbClr val="FFFFCC"/>
                </a:solidFill>
                <a:latin typeface="Calibri" panose="020F0502020204030204" pitchFamily="34" charset="0"/>
                <a:cs typeface="Calibri" panose="020F0502020204030204" pitchFamily="34" charset="0"/>
              </a:rPr>
              <a:t>Denial of medical treatment</a:t>
            </a:r>
          </a:p>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Sadistic humiliation</a:t>
            </a:r>
          </a:p>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Violation of religious convictions</a:t>
            </a:r>
          </a:p>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Causing lasting physical damage</a:t>
            </a:r>
          </a:p>
        </p:txBody>
      </p:sp>
      <p:pic>
        <p:nvPicPr>
          <p:cNvPr id="128004"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752600"/>
            <a:ext cx="2924175"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5" name="TextBox 1"/>
          <p:cNvSpPr txBox="1">
            <a:spLocks noChangeArrowheads="1"/>
          </p:cNvSpPr>
          <p:nvPr/>
        </p:nvSpPr>
        <p:spPr bwMode="auto">
          <a:xfrm>
            <a:off x="1257300" y="6019800"/>
            <a:ext cx="662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2400">
                <a:latin typeface="Calibri" panose="020F0502020204030204" pitchFamily="34" charset="0"/>
                <a:cs typeface="Calibri" panose="020F0502020204030204" pitchFamily="34" charset="0"/>
              </a:rPr>
              <a:t>Wayne Grudem, </a:t>
            </a:r>
            <a:r>
              <a:rPr lang="en-US" altLang="en-US" sz="2400" i="1">
                <a:latin typeface="Calibri" panose="020F0502020204030204" pitchFamily="34" charset="0"/>
                <a:cs typeface="Calibri" panose="020F0502020204030204" pitchFamily="34" charset="0"/>
              </a:rPr>
              <a:t>Politics According to the Bible</a:t>
            </a:r>
            <a:r>
              <a:rPr lang="en-US" altLang="en-US" sz="2400">
                <a:latin typeface="Calibri" panose="020F0502020204030204" pitchFamily="34" charset="0"/>
                <a:cs typeface="Calibri" panose="020F0502020204030204" pitchFamily="34" charset="0"/>
              </a:rPr>
              <a:t>, 429</a:t>
            </a:r>
          </a:p>
        </p:txBody>
      </p:sp>
    </p:spTree>
    <p:extLst>
      <p:ext uri="{BB962C8B-B14F-4D97-AF65-F5344CB8AC3E}">
        <p14:creationId xmlns:p14="http://schemas.microsoft.com/office/powerpoint/2010/main" val="2643555808"/>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6"/>
          <p:cNvSpPr>
            <a:spLocks noGrp="1" noChangeArrowheads="1"/>
          </p:cNvSpPr>
          <p:nvPr>
            <p:ph type="title"/>
          </p:nvPr>
        </p:nvSpPr>
        <p:spPr>
          <a:xfrm>
            <a:off x="1104900" y="228600"/>
            <a:ext cx="6934200" cy="838200"/>
          </a:xfrm>
        </p:spPr>
        <p:txBody>
          <a:bodyPr/>
          <a:lstStyle/>
          <a:p>
            <a:pPr algn="ctr" eaLnBrk="1" hangingPunct="1"/>
            <a:r>
              <a:rPr lang="en-US" altLang="en-US" sz="3600" dirty="0">
                <a:latin typeface="Calibri" panose="020F0502020204030204" pitchFamily="34" charset="0"/>
                <a:cs typeface="Calibri" panose="020F0502020204030204" pitchFamily="34" charset="0"/>
              </a:rPr>
              <a:t>Enhanced Interrogation Limitations</a:t>
            </a:r>
            <a:endParaRPr lang="en-US" altLang="en-US" dirty="0">
              <a:latin typeface="Calibri" panose="020F0502020204030204" pitchFamily="34" charset="0"/>
              <a:cs typeface="Calibri" panose="020F0502020204030204" pitchFamily="34" charset="0"/>
            </a:endParaRPr>
          </a:p>
        </p:txBody>
      </p:sp>
      <p:sp>
        <p:nvSpPr>
          <p:cNvPr id="17411" name="Rectangle 7"/>
          <p:cNvSpPr>
            <a:spLocks noGrp="1" noChangeArrowheads="1"/>
          </p:cNvSpPr>
          <p:nvPr>
            <p:ph type="body" idx="1"/>
          </p:nvPr>
        </p:nvSpPr>
        <p:spPr>
          <a:xfrm>
            <a:off x="123825" y="1600200"/>
            <a:ext cx="6353175" cy="4343400"/>
          </a:xfrm>
        </p:spPr>
        <p:txBody>
          <a:bodyPr/>
          <a:lstStyle/>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Immorality</a:t>
            </a:r>
          </a:p>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Denial of medical treatment</a:t>
            </a:r>
          </a:p>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b="1" u="sng" dirty="0">
                <a:solidFill>
                  <a:srgbClr val="FFFFCC"/>
                </a:solidFill>
                <a:latin typeface="Calibri" panose="020F0502020204030204" pitchFamily="34" charset="0"/>
                <a:cs typeface="Calibri" panose="020F0502020204030204" pitchFamily="34" charset="0"/>
              </a:rPr>
              <a:t>Sadistic humiliation</a:t>
            </a:r>
          </a:p>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Violation of religious convictions</a:t>
            </a:r>
          </a:p>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Causing lasting physical damage</a:t>
            </a:r>
          </a:p>
        </p:txBody>
      </p:sp>
      <p:pic>
        <p:nvPicPr>
          <p:cNvPr id="128004"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752600"/>
            <a:ext cx="2924175"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5" name="TextBox 1"/>
          <p:cNvSpPr txBox="1">
            <a:spLocks noChangeArrowheads="1"/>
          </p:cNvSpPr>
          <p:nvPr/>
        </p:nvSpPr>
        <p:spPr bwMode="auto">
          <a:xfrm>
            <a:off x="1257300" y="6019800"/>
            <a:ext cx="662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2400">
                <a:latin typeface="Calibri" panose="020F0502020204030204" pitchFamily="34" charset="0"/>
                <a:cs typeface="Calibri" panose="020F0502020204030204" pitchFamily="34" charset="0"/>
              </a:rPr>
              <a:t>Wayne Grudem, </a:t>
            </a:r>
            <a:r>
              <a:rPr lang="en-US" altLang="en-US" sz="2400" i="1">
                <a:latin typeface="Calibri" panose="020F0502020204030204" pitchFamily="34" charset="0"/>
                <a:cs typeface="Calibri" panose="020F0502020204030204" pitchFamily="34" charset="0"/>
              </a:rPr>
              <a:t>Politics According to the Bible</a:t>
            </a:r>
            <a:r>
              <a:rPr lang="en-US" altLang="en-US" sz="2400">
                <a:latin typeface="Calibri" panose="020F0502020204030204" pitchFamily="34" charset="0"/>
                <a:cs typeface="Calibri" panose="020F0502020204030204" pitchFamily="34" charset="0"/>
              </a:rPr>
              <a:t>, 429</a:t>
            </a:r>
          </a:p>
        </p:txBody>
      </p:sp>
    </p:spTree>
    <p:extLst>
      <p:ext uri="{BB962C8B-B14F-4D97-AF65-F5344CB8AC3E}">
        <p14:creationId xmlns:p14="http://schemas.microsoft.com/office/powerpoint/2010/main" val="374078658"/>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6"/>
          <p:cNvSpPr>
            <a:spLocks noGrp="1" noChangeArrowheads="1"/>
          </p:cNvSpPr>
          <p:nvPr>
            <p:ph type="title"/>
          </p:nvPr>
        </p:nvSpPr>
        <p:spPr>
          <a:xfrm>
            <a:off x="1104900" y="228600"/>
            <a:ext cx="6934200" cy="838200"/>
          </a:xfrm>
        </p:spPr>
        <p:txBody>
          <a:bodyPr/>
          <a:lstStyle/>
          <a:p>
            <a:pPr algn="ctr" eaLnBrk="1" hangingPunct="1"/>
            <a:r>
              <a:rPr lang="en-US" altLang="en-US" sz="3600" dirty="0">
                <a:latin typeface="Calibri" panose="020F0502020204030204" pitchFamily="34" charset="0"/>
                <a:cs typeface="Calibri" panose="020F0502020204030204" pitchFamily="34" charset="0"/>
              </a:rPr>
              <a:t>Enhanced Interrogation Limitations</a:t>
            </a:r>
            <a:endParaRPr lang="en-US" altLang="en-US" dirty="0">
              <a:latin typeface="Calibri" panose="020F0502020204030204" pitchFamily="34" charset="0"/>
              <a:cs typeface="Calibri" panose="020F0502020204030204" pitchFamily="34" charset="0"/>
            </a:endParaRPr>
          </a:p>
        </p:txBody>
      </p:sp>
      <p:sp>
        <p:nvSpPr>
          <p:cNvPr id="17411" name="Rectangle 7"/>
          <p:cNvSpPr>
            <a:spLocks noGrp="1" noChangeArrowheads="1"/>
          </p:cNvSpPr>
          <p:nvPr>
            <p:ph type="body" idx="1"/>
          </p:nvPr>
        </p:nvSpPr>
        <p:spPr>
          <a:xfrm>
            <a:off x="123825" y="1600200"/>
            <a:ext cx="6353175" cy="4343400"/>
          </a:xfrm>
        </p:spPr>
        <p:txBody>
          <a:bodyPr/>
          <a:lstStyle/>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Immorality</a:t>
            </a:r>
          </a:p>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Denial of medical treatment</a:t>
            </a:r>
          </a:p>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Sadistic humiliation</a:t>
            </a:r>
          </a:p>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b="1" u="sng" dirty="0">
                <a:solidFill>
                  <a:srgbClr val="FFFFCC"/>
                </a:solidFill>
                <a:latin typeface="Calibri" panose="020F0502020204030204" pitchFamily="34" charset="0"/>
                <a:cs typeface="Calibri" panose="020F0502020204030204" pitchFamily="34" charset="0"/>
              </a:rPr>
              <a:t>Violation of religious convictions</a:t>
            </a:r>
          </a:p>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Causing lasting physical damage</a:t>
            </a:r>
          </a:p>
        </p:txBody>
      </p:sp>
      <p:pic>
        <p:nvPicPr>
          <p:cNvPr id="128004"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752600"/>
            <a:ext cx="2924175"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5" name="TextBox 1"/>
          <p:cNvSpPr txBox="1">
            <a:spLocks noChangeArrowheads="1"/>
          </p:cNvSpPr>
          <p:nvPr/>
        </p:nvSpPr>
        <p:spPr bwMode="auto">
          <a:xfrm>
            <a:off x="1257300" y="6019800"/>
            <a:ext cx="662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2400">
                <a:latin typeface="Calibri" panose="020F0502020204030204" pitchFamily="34" charset="0"/>
                <a:cs typeface="Calibri" panose="020F0502020204030204" pitchFamily="34" charset="0"/>
              </a:rPr>
              <a:t>Wayne Grudem, </a:t>
            </a:r>
            <a:r>
              <a:rPr lang="en-US" altLang="en-US" sz="2400" i="1">
                <a:latin typeface="Calibri" panose="020F0502020204030204" pitchFamily="34" charset="0"/>
                <a:cs typeface="Calibri" panose="020F0502020204030204" pitchFamily="34" charset="0"/>
              </a:rPr>
              <a:t>Politics According to the Bible</a:t>
            </a:r>
            <a:r>
              <a:rPr lang="en-US" altLang="en-US" sz="2400">
                <a:latin typeface="Calibri" panose="020F0502020204030204" pitchFamily="34" charset="0"/>
                <a:cs typeface="Calibri" panose="020F0502020204030204" pitchFamily="34" charset="0"/>
              </a:rPr>
              <a:t>, 429</a:t>
            </a:r>
          </a:p>
        </p:txBody>
      </p:sp>
    </p:spTree>
    <p:extLst>
      <p:ext uri="{BB962C8B-B14F-4D97-AF65-F5344CB8AC3E}">
        <p14:creationId xmlns:p14="http://schemas.microsoft.com/office/powerpoint/2010/main" val="4180015694"/>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6"/>
          <p:cNvSpPr>
            <a:spLocks noGrp="1" noChangeArrowheads="1"/>
          </p:cNvSpPr>
          <p:nvPr>
            <p:ph type="title"/>
          </p:nvPr>
        </p:nvSpPr>
        <p:spPr>
          <a:xfrm>
            <a:off x="1104900" y="228600"/>
            <a:ext cx="6934200" cy="838200"/>
          </a:xfrm>
        </p:spPr>
        <p:txBody>
          <a:bodyPr/>
          <a:lstStyle/>
          <a:p>
            <a:pPr algn="ctr" eaLnBrk="1" hangingPunct="1"/>
            <a:r>
              <a:rPr lang="en-US" altLang="en-US" sz="3600" dirty="0">
                <a:latin typeface="Calibri" panose="020F0502020204030204" pitchFamily="34" charset="0"/>
                <a:cs typeface="Calibri" panose="020F0502020204030204" pitchFamily="34" charset="0"/>
              </a:rPr>
              <a:t>Enhanced Interrogation Limitations</a:t>
            </a:r>
            <a:endParaRPr lang="en-US" altLang="en-US" dirty="0">
              <a:latin typeface="Calibri" panose="020F0502020204030204" pitchFamily="34" charset="0"/>
              <a:cs typeface="Calibri" panose="020F0502020204030204" pitchFamily="34" charset="0"/>
            </a:endParaRPr>
          </a:p>
        </p:txBody>
      </p:sp>
      <p:sp>
        <p:nvSpPr>
          <p:cNvPr id="17411" name="Rectangle 7"/>
          <p:cNvSpPr>
            <a:spLocks noGrp="1" noChangeArrowheads="1"/>
          </p:cNvSpPr>
          <p:nvPr>
            <p:ph type="body" idx="1"/>
          </p:nvPr>
        </p:nvSpPr>
        <p:spPr>
          <a:xfrm>
            <a:off x="123825" y="1600200"/>
            <a:ext cx="6353175" cy="4343400"/>
          </a:xfrm>
        </p:spPr>
        <p:txBody>
          <a:bodyPr/>
          <a:lstStyle/>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Immorality</a:t>
            </a:r>
          </a:p>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Denial of medical treatment</a:t>
            </a:r>
          </a:p>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Sadistic humiliation</a:t>
            </a:r>
          </a:p>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dirty="0">
                <a:latin typeface="Calibri" panose="020F0502020204030204" pitchFamily="34" charset="0"/>
                <a:cs typeface="Calibri" panose="020F0502020204030204" pitchFamily="34" charset="0"/>
              </a:rPr>
              <a:t>Violation of religious convictions</a:t>
            </a:r>
          </a:p>
          <a:p>
            <a:pPr marL="460375" indent="-460375" eaLnBrk="1" hangingPunct="1">
              <a:spcBef>
                <a:spcPts val="0"/>
              </a:spcBef>
              <a:spcAft>
                <a:spcPts val="2400"/>
              </a:spcAft>
              <a:buSzPct val="100000"/>
              <a:buFont typeface="Wingdings" panose="05000000000000000000" pitchFamily="2" charset="2"/>
              <a:buAutoNum type="alphaUcPeriod"/>
              <a:defRPr/>
            </a:pPr>
            <a:r>
              <a:rPr lang="en-US" altLang="en-US" b="1" u="sng" dirty="0">
                <a:solidFill>
                  <a:srgbClr val="FFFFCC"/>
                </a:solidFill>
                <a:latin typeface="Calibri" panose="020F0502020204030204" pitchFamily="34" charset="0"/>
                <a:cs typeface="Calibri" panose="020F0502020204030204" pitchFamily="34" charset="0"/>
              </a:rPr>
              <a:t>Causing lasting physical damage</a:t>
            </a:r>
          </a:p>
        </p:txBody>
      </p:sp>
      <p:pic>
        <p:nvPicPr>
          <p:cNvPr id="128004"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752600"/>
            <a:ext cx="2924175"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5" name="TextBox 1"/>
          <p:cNvSpPr txBox="1">
            <a:spLocks noChangeArrowheads="1"/>
          </p:cNvSpPr>
          <p:nvPr/>
        </p:nvSpPr>
        <p:spPr bwMode="auto">
          <a:xfrm>
            <a:off x="1257300" y="6019800"/>
            <a:ext cx="662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2400">
                <a:latin typeface="Calibri" panose="020F0502020204030204" pitchFamily="34" charset="0"/>
                <a:cs typeface="Calibri" panose="020F0502020204030204" pitchFamily="34" charset="0"/>
              </a:rPr>
              <a:t>Wayne Grudem, </a:t>
            </a:r>
            <a:r>
              <a:rPr lang="en-US" altLang="en-US" sz="2400" i="1">
                <a:latin typeface="Calibri" panose="020F0502020204030204" pitchFamily="34" charset="0"/>
                <a:cs typeface="Calibri" panose="020F0502020204030204" pitchFamily="34" charset="0"/>
              </a:rPr>
              <a:t>Politics According to the Bible</a:t>
            </a:r>
            <a:r>
              <a:rPr lang="en-US" altLang="en-US" sz="2400">
                <a:latin typeface="Calibri" panose="020F0502020204030204" pitchFamily="34" charset="0"/>
                <a:cs typeface="Calibri" panose="020F0502020204030204" pitchFamily="34" charset="0"/>
              </a:rPr>
              <a:t>, 429</a:t>
            </a:r>
          </a:p>
        </p:txBody>
      </p:sp>
    </p:spTree>
    <p:extLst>
      <p:ext uri="{BB962C8B-B14F-4D97-AF65-F5344CB8AC3E}">
        <p14:creationId xmlns:p14="http://schemas.microsoft.com/office/powerpoint/2010/main" val="1691444732"/>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6"/>
          <p:cNvSpPr>
            <a:spLocks noGrp="1" noChangeArrowheads="1"/>
          </p:cNvSpPr>
          <p:nvPr>
            <p:ph type="title"/>
          </p:nvPr>
        </p:nvSpPr>
        <p:spPr>
          <a:xfrm>
            <a:off x="3352800" y="228600"/>
            <a:ext cx="2438400" cy="762000"/>
          </a:xfrm>
        </p:spPr>
        <p:txBody>
          <a:bodyPr/>
          <a:lstStyle/>
          <a:p>
            <a:pPr algn="ctr" eaLnBrk="1" hangingPunct="1"/>
            <a:r>
              <a:rPr lang="en-US" altLang="en-US" dirty="0">
                <a:latin typeface="Calibri" panose="020F0502020204030204" pitchFamily="34" charset="0"/>
                <a:cs typeface="Calibri" panose="020F0502020204030204" pitchFamily="34" charset="0"/>
              </a:rPr>
              <a:t>Review</a:t>
            </a:r>
          </a:p>
        </p:txBody>
      </p:sp>
      <p:sp>
        <p:nvSpPr>
          <p:cNvPr id="17411" name="Rectangle 7"/>
          <p:cNvSpPr>
            <a:spLocks noGrp="1" noChangeArrowheads="1"/>
          </p:cNvSpPr>
          <p:nvPr>
            <p:ph type="body" idx="1"/>
          </p:nvPr>
        </p:nvSpPr>
        <p:spPr>
          <a:xfrm>
            <a:off x="152400" y="1600200"/>
            <a:ext cx="8839200" cy="5029200"/>
          </a:xfrm>
        </p:spPr>
        <p:txBody>
          <a:bodyPr/>
          <a:lstStyle/>
          <a:p>
            <a:pPr marL="571500" indent="-571500" eaLnBrk="1" hangingPunct="1">
              <a:spcBef>
                <a:spcPts val="0"/>
              </a:spcBef>
              <a:spcAft>
                <a:spcPts val="2400"/>
              </a:spcAft>
              <a:buSzPct val="100000"/>
              <a:buFont typeface="+mj-lt"/>
              <a:buAutoNum type="romanUcPeriod"/>
              <a:defRPr/>
            </a:pPr>
            <a:r>
              <a:rPr lang="en-US" altLang="en-US" sz="3600" dirty="0">
                <a:latin typeface="Calibri" panose="020F0502020204030204" pitchFamily="34" charset="0"/>
                <a:cs typeface="Calibri" panose="020F0502020204030204" pitchFamily="34" charset="0"/>
              </a:rPr>
              <a:t>Terrorism’s false causes</a:t>
            </a:r>
          </a:p>
          <a:p>
            <a:pPr marL="571500" indent="-571500" eaLnBrk="1" hangingPunct="1">
              <a:spcBef>
                <a:spcPts val="0"/>
              </a:spcBef>
              <a:spcAft>
                <a:spcPts val="2400"/>
              </a:spcAft>
              <a:buSzPct val="100000"/>
              <a:buFont typeface="+mj-lt"/>
              <a:buAutoNum type="romanUcPeriod"/>
              <a:defRPr/>
            </a:pPr>
            <a:r>
              <a:rPr lang="en-US" altLang="en-US" sz="3600" dirty="0">
                <a:latin typeface="Calibri" panose="020F0502020204030204" pitchFamily="34" charset="0"/>
                <a:cs typeface="Calibri" panose="020F0502020204030204" pitchFamily="34" charset="0"/>
              </a:rPr>
              <a:t>Terrorism’s true causes</a:t>
            </a:r>
          </a:p>
          <a:p>
            <a:pPr marL="571500" indent="-571500" eaLnBrk="1" hangingPunct="1">
              <a:spcBef>
                <a:spcPts val="0"/>
              </a:spcBef>
              <a:spcAft>
                <a:spcPts val="2400"/>
              </a:spcAft>
              <a:buSzPct val="100000"/>
              <a:buFont typeface="+mj-lt"/>
              <a:buAutoNum type="romanUcPeriod"/>
              <a:defRPr/>
            </a:pPr>
            <a:r>
              <a:rPr lang="en-US" altLang="en-US" sz="3600" dirty="0">
                <a:latin typeface="Calibri" panose="020F0502020204030204" pitchFamily="34" charset="0"/>
                <a:cs typeface="Calibri" panose="020F0502020204030204" pitchFamily="34" charset="0"/>
              </a:rPr>
              <a:t>Ineffective deterrents of terrorism</a:t>
            </a:r>
          </a:p>
          <a:p>
            <a:pPr marL="571500" indent="-571500" eaLnBrk="1" hangingPunct="1">
              <a:spcBef>
                <a:spcPts val="0"/>
              </a:spcBef>
              <a:spcAft>
                <a:spcPts val="2400"/>
              </a:spcAft>
              <a:buSzPct val="100000"/>
              <a:buFont typeface="+mj-lt"/>
              <a:buAutoNum type="romanUcPeriod"/>
              <a:defRPr/>
            </a:pPr>
            <a:r>
              <a:rPr lang="en-US" altLang="en-US" sz="3600" dirty="0">
                <a:latin typeface="Calibri" panose="020F0502020204030204" pitchFamily="34" charset="0"/>
                <a:cs typeface="Calibri" panose="020F0502020204030204" pitchFamily="34" charset="0"/>
              </a:rPr>
              <a:t>Effective deterrents to terrorism</a:t>
            </a:r>
          </a:p>
          <a:p>
            <a:pPr marL="571500" indent="-571500" eaLnBrk="1" hangingPunct="1">
              <a:spcBef>
                <a:spcPts val="0"/>
              </a:spcBef>
              <a:spcAft>
                <a:spcPts val="2400"/>
              </a:spcAft>
              <a:buSzPct val="100000"/>
              <a:buFont typeface="+mj-lt"/>
              <a:buAutoNum type="romanUcPeriod"/>
              <a:defRPr/>
            </a:pPr>
            <a:r>
              <a:rPr lang="en-US" altLang="en-US" sz="3600" dirty="0">
                <a:latin typeface="Calibri" panose="020F0502020204030204" pitchFamily="34" charset="0"/>
                <a:cs typeface="Calibri" panose="020F0502020204030204" pitchFamily="34" charset="0"/>
              </a:rPr>
              <a:t>Going too far in deterring terrorism</a:t>
            </a:r>
          </a:p>
          <a:p>
            <a:pPr marL="571500" indent="-571500" eaLnBrk="1" hangingPunct="1">
              <a:spcBef>
                <a:spcPts val="0"/>
              </a:spcBef>
              <a:spcAft>
                <a:spcPts val="2400"/>
              </a:spcAft>
              <a:buSzPct val="100000"/>
              <a:buFont typeface="+mj-lt"/>
              <a:buAutoNum type="romanUcPeriod"/>
              <a:defRPr/>
            </a:pPr>
            <a:r>
              <a:rPr lang="en-US" altLang="en-US" sz="3600" dirty="0">
                <a:latin typeface="Calibri" panose="020F0502020204030204" pitchFamily="34" charset="0"/>
                <a:cs typeface="Calibri" panose="020F0502020204030204" pitchFamily="34" charset="0"/>
              </a:rPr>
              <a:t>Legitimate methods in deterring terrorism</a:t>
            </a:r>
          </a:p>
        </p:txBody>
      </p:sp>
      <p:pic>
        <p:nvPicPr>
          <p:cNvPr id="131076" name="Picture 2" descr="Image result for terro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1219200"/>
            <a:ext cx="32496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0" y="228600"/>
            <a:ext cx="8534400" cy="1143000"/>
          </a:xfrm>
        </p:spPr>
        <p:txBody>
          <a:bodyPr/>
          <a:lstStyle/>
          <a:p>
            <a:pPr algn="ctr"/>
            <a:r>
              <a:rPr lang="en-US" altLang="en-US">
                <a:latin typeface="Calibri" panose="020F0502020204030204" pitchFamily="34" charset="0"/>
              </a:rPr>
              <a:t>The Bible and Voting</a:t>
            </a:r>
            <a:endParaRPr lang="en-US" altLang="en-US">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Foreign affairs</a:t>
            </a:r>
          </a:p>
        </p:txBody>
      </p:sp>
      <p:pic>
        <p:nvPicPr>
          <p:cNvPr id="19460"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828800"/>
            <a:ext cx="4243388" cy="27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345481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
            <a:ext cx="8685213" cy="655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28600" y="152400"/>
            <a:ext cx="8686800" cy="6551613"/>
          </a:xfrm>
        </p:spPr>
        <p:txBody>
          <a:bodyPr rtlCol="0">
            <a:noAutofit/>
          </a:bodyPr>
          <a:lstStyle/>
          <a:p>
            <a:pPr marL="0" indent="0" algn="ctr" eaLnBrk="1" fontAlgn="auto" hangingPunct="1">
              <a:spcBef>
                <a:spcPts val="0"/>
              </a:spcBef>
              <a:spcAft>
                <a:spcPts val="600"/>
              </a:spcAft>
              <a:buClrTx/>
              <a:buFont typeface="Wingdings" panose="05000000000000000000" pitchFamily="2" charset="2"/>
              <a:buNone/>
              <a:defRPr/>
            </a:pPr>
            <a:r>
              <a:rPr lang="en-US" sz="3600" b="1" dirty="0">
                <a:solidFill>
                  <a:schemeClr val="bg2"/>
                </a:solidFill>
                <a:effectLst/>
                <a:latin typeface="Calibri" pitchFamily="34" charset="0"/>
                <a:cs typeface="Calibri" pitchFamily="34" charset="0"/>
              </a:rPr>
              <a:t>Social Issues</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unborn? (Gen. 25:23)</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elderly? (Lev. 19:32)</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Hetero-sexual monogamous marriage as the standard for society? (Gen. 2:18-25)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Advocacy capital punishment? (Gen. 9:6)</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The right to restrict alcohol, pornography, &amp; gambling? (Lev. 10:9; Matt. 5:27-28; Prov. 13:11)</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Parental authority over children? (Eph. 6:4)</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Public expressions of Christianity? (Mark 16:15)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Right to keep and bear arms? (Luke 22:36) </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81000" y="228600"/>
            <a:ext cx="8534400" cy="1143000"/>
          </a:xfrm>
        </p:spPr>
        <p:txBody>
          <a:bodyPr/>
          <a:lstStyle/>
          <a:p>
            <a:pPr algn="ctr"/>
            <a:r>
              <a:rPr lang="en-US" altLang="en-US" dirty="0">
                <a:latin typeface="Calibri" panose="020F0502020204030204" pitchFamily="34" charset="0"/>
              </a:rPr>
              <a:t>The Bible and Voting</a:t>
            </a:r>
            <a:endParaRPr lang="en-US" alt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b="1" u="sng" dirty="0">
                <a:solidFill>
                  <a:srgbClr val="FFFFCC"/>
                </a:solidFill>
                <a:latin typeface="Calibri" pitchFamily="34" charset="0"/>
                <a:cs typeface="Calibri" pitchFamily="34" charset="0"/>
              </a:rPr>
              <a:t>Foreign affairs</a:t>
            </a:r>
          </a:p>
        </p:txBody>
      </p:sp>
      <p:pic>
        <p:nvPicPr>
          <p:cNvPr id="26628"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828800"/>
            <a:ext cx="4243388" cy="27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
            <a:ext cx="8685213" cy="655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28600" y="152400"/>
            <a:ext cx="8686800" cy="5410200"/>
          </a:xfrm>
        </p:spPr>
        <p:txBody>
          <a:bodyPr rtlCol="0">
            <a:noAutofit/>
          </a:bodyPr>
          <a:lstStyle/>
          <a:p>
            <a:pPr marL="0" indent="0" algn="ctr" eaLnBrk="1" fontAlgn="auto" hangingPunct="1">
              <a:spcBef>
                <a:spcPts val="0"/>
              </a:spcBef>
              <a:spcAft>
                <a:spcPts val="1200"/>
              </a:spcAft>
              <a:buClrTx/>
              <a:buFont typeface="Wingdings" panose="05000000000000000000" pitchFamily="2" charset="2"/>
              <a:buNone/>
              <a:defRPr/>
            </a:pPr>
            <a:r>
              <a:rPr lang="en-US" sz="3600" b="1" dirty="0">
                <a:solidFill>
                  <a:schemeClr val="bg2"/>
                </a:solidFill>
                <a:effectLst/>
                <a:latin typeface="Calibri" pitchFamily="34" charset="0"/>
                <a:cs typeface="Calibri" pitchFamily="34" charset="0"/>
              </a:rPr>
              <a:t>Foreign Affairs</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national sovereignty above global governance? (Gen. 11:1-9)</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the reality and enforceability of our national borders? (Acts 17:26)</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Support for the nation of Israel? (Gen. 12:3)</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Pursuit of peace though strength? (Jer. 17:9)</a:t>
            </a:r>
          </a:p>
        </p:txBody>
      </p:sp>
    </p:spTree>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11863</TotalTime>
  <Words>3360</Words>
  <Application>Microsoft Office PowerPoint</Application>
  <PresentationFormat>On-screen Show (4:3)</PresentationFormat>
  <Paragraphs>700</Paragraphs>
  <Slides>69</Slides>
  <Notes>49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Arial</vt:lpstr>
      <vt:lpstr>Calibri</vt:lpstr>
      <vt:lpstr>Times New Roman</vt:lpstr>
      <vt:lpstr>Wingdings</vt:lpstr>
      <vt:lpstr>Azure</vt:lpstr>
      <vt:lpstr>THE BIBLE AND VOTING Part 15</vt:lpstr>
      <vt:lpstr>PowerPoint Presentation</vt:lpstr>
      <vt:lpstr>The Bible and Voting</vt:lpstr>
      <vt:lpstr>The Bible and Voting</vt:lpstr>
      <vt:lpstr>PowerPoint Presentation</vt:lpstr>
      <vt:lpstr>The Bible and Voting</vt:lpstr>
      <vt:lpstr>PowerPoint Presentation</vt:lpstr>
      <vt:lpstr>The Bible and Voting</vt:lpstr>
      <vt:lpstr>PowerPoint Presentation</vt:lpstr>
      <vt:lpstr>PowerPoint Presentation</vt:lpstr>
      <vt:lpstr>PowerPoint Presentation</vt:lpstr>
      <vt:lpstr>PowerPoint Presentation</vt:lpstr>
      <vt:lpstr>PowerPoint Presentation</vt:lpstr>
      <vt:lpstr>Overview</vt:lpstr>
      <vt:lpstr>Overview</vt:lpstr>
      <vt:lpstr>I. Terrorism’s False Causes</vt:lpstr>
      <vt:lpstr>PowerPoint Presentation</vt:lpstr>
      <vt:lpstr>II. Terrorism’s True Causes</vt:lpstr>
      <vt:lpstr>PowerPoint Presentation</vt:lpstr>
      <vt:lpstr>III. Terrorism’s Ineffective Deterrents</vt:lpstr>
      <vt:lpstr>PowerPoint Presentation</vt:lpstr>
      <vt:lpstr>PowerPoint Presentation</vt:lpstr>
      <vt:lpstr>Robert Charles Winthrop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Answering Pacifism’s Arguments</vt:lpstr>
      <vt:lpstr>PowerPoint Presentation</vt:lpstr>
      <vt:lpstr>V. Going Too Far in Deterring Terrorism? Just War Principles</vt:lpstr>
      <vt:lpstr>V. Going Too Far in Deterring Terrorism? Just War Principles</vt:lpstr>
      <vt:lpstr>V. Going Too Far in Deterring Terrorism? Just War Principles</vt:lpstr>
      <vt:lpstr>V. Going Too Far in Deterring Terrorism? Just War Principles</vt:lpstr>
      <vt:lpstr>PowerPoint Presentation</vt:lpstr>
      <vt:lpstr>V. Going Too Far in Deterring Terrorism? Just War Principles</vt:lpstr>
      <vt:lpstr>V. Going Too Far in Deterring Terrorism? Just War Principles</vt:lpstr>
      <vt:lpstr>V. Going Too Far in Deterring Terrorism? Just War Principles</vt:lpstr>
      <vt:lpstr>V. Going Too Far in Deterring Terrorism? Just War Principles</vt:lpstr>
      <vt:lpstr>V. Going Too Far in Deterring Terrorism? Just War Principles</vt:lpstr>
      <vt:lpstr>V. Going Too Far in Deterring Terrorism? How to Fight a Just War</vt:lpstr>
      <vt:lpstr>V. Going Too Far in Deterring Terrorism? How to Fight a Just War</vt:lpstr>
      <vt:lpstr>V. Going Too Far in Deterring Terrorism? How to Fight a Just War</vt:lpstr>
      <vt:lpstr>V. Going Too Far in Deterring Terrorism? How to Fight a Just War</vt:lpstr>
      <vt:lpstr>V. Going Too Far in Deterring Terrorism? How to Fight a Just War</vt:lpstr>
      <vt:lpstr>PowerPoint Presentation</vt:lpstr>
      <vt:lpstr>VI. What Legitimate Methods Can the Government Employ in Deterring Terrorism?</vt:lpstr>
      <vt:lpstr>VI. What Legitimate Methods Can the Government Employ in Deterring Terrorism?</vt:lpstr>
      <vt:lpstr>VI. What Legitimate Methods Can the Government Employ in Deterring Terrorism?</vt:lpstr>
      <vt:lpstr>PowerPoint Presentation</vt:lpstr>
      <vt:lpstr>VI. What Legitimate Methods Can the Government Employ in Deterring Terrorism?</vt:lpstr>
      <vt:lpstr>VI. What Legitimate Methods Can the Government Employ in Deterring Terrorism?</vt:lpstr>
      <vt:lpstr>VI. What Legitimate Methods Can the Government Employ in Deterring Terrorism?</vt:lpstr>
      <vt:lpstr>PowerPoint Presentation</vt:lpstr>
      <vt:lpstr>PowerPoint Presentation</vt:lpstr>
      <vt:lpstr>VI. What Legitimate Methods Can the Government Employ in Deterring Terrorism?</vt:lpstr>
      <vt:lpstr>VI. What Legitimate Methods Can the Government Employ in Deterring Terrorism?</vt:lpstr>
      <vt:lpstr>VI. What Legitimate Methods Can the Government Employ in Deterring Terrorism?</vt:lpstr>
      <vt:lpstr>Enhanced Interrogation Limitations</vt:lpstr>
      <vt:lpstr>Enhanced Interrogation Limitations</vt:lpstr>
      <vt:lpstr>Enhanced Interrogation Limitations</vt:lpstr>
      <vt:lpstr>Enhanced Interrogation Limitations</vt:lpstr>
      <vt:lpstr>Enhanced Interrogation Limitations</vt:lpstr>
      <vt:lpstr>Enhanced Interrogation Limitations</vt:lpstr>
      <vt:lpstr>Conclusion</vt:lpstr>
      <vt:lpstr>Review</vt:lpstr>
      <vt:lpstr>The Bible and Voting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Duty to Love - Rom. 12:9-13</dc:title>
  <dc:subject>Divine Righteousness Revealed</dc:subject>
  <dc:creator>A. Woods</dc:creator>
  <dc:description>Modified by Jim McGowan</dc:description>
  <cp:lastModifiedBy>Jim McGowan</cp:lastModifiedBy>
  <cp:revision>1190</cp:revision>
  <cp:lastPrinted>2016-09-13T15:21:19Z</cp:lastPrinted>
  <dcterms:created xsi:type="dcterms:W3CDTF">2009-03-17T12:21:13Z</dcterms:created>
  <dcterms:modified xsi:type="dcterms:W3CDTF">2016-10-16T01:39:54Z</dcterms:modified>
</cp:coreProperties>
</file>