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791" r:id="rId2"/>
    <p:sldId id="792" r:id="rId3"/>
    <p:sldId id="793" r:id="rId4"/>
    <p:sldId id="795" r:id="rId5"/>
    <p:sldId id="796" r:id="rId6"/>
    <p:sldId id="884" r:id="rId7"/>
    <p:sldId id="798" r:id="rId8"/>
    <p:sldId id="799" r:id="rId9"/>
    <p:sldId id="886" r:id="rId10"/>
    <p:sldId id="818" r:id="rId11"/>
    <p:sldId id="806" r:id="rId12"/>
    <p:sldId id="823" r:id="rId13"/>
    <p:sldId id="824" r:id="rId14"/>
    <p:sldId id="808" r:id="rId15"/>
    <p:sldId id="836" r:id="rId16"/>
    <p:sldId id="965" r:id="rId17"/>
    <p:sldId id="964" r:id="rId18"/>
    <p:sldId id="956" r:id="rId19"/>
    <p:sldId id="957" r:id="rId20"/>
    <p:sldId id="960" r:id="rId21"/>
    <p:sldId id="1001" r:id="rId22"/>
    <p:sldId id="1002" r:id="rId23"/>
    <p:sldId id="961" r:id="rId24"/>
    <p:sldId id="947" r:id="rId25"/>
    <p:sldId id="907" r:id="rId26"/>
    <p:sldId id="966" r:id="rId27"/>
    <p:sldId id="967" r:id="rId28"/>
    <p:sldId id="906" r:id="rId29"/>
    <p:sldId id="1005" r:id="rId30"/>
    <p:sldId id="1006" r:id="rId31"/>
    <p:sldId id="1007" r:id="rId32"/>
    <p:sldId id="1008" r:id="rId33"/>
    <p:sldId id="1009" r:id="rId34"/>
    <p:sldId id="1010" r:id="rId35"/>
    <p:sldId id="891" r:id="rId36"/>
    <p:sldId id="1003" r:id="rId37"/>
    <p:sldId id="1017" r:id="rId38"/>
    <p:sldId id="1016" r:id="rId39"/>
    <p:sldId id="893" r:id="rId40"/>
    <p:sldId id="894" r:id="rId41"/>
    <p:sldId id="953" r:id="rId42"/>
    <p:sldId id="974" r:id="rId43"/>
    <p:sldId id="895" r:id="rId44"/>
    <p:sldId id="975" r:id="rId45"/>
    <p:sldId id="933" r:id="rId46"/>
    <p:sldId id="976" r:id="rId47"/>
    <p:sldId id="899" r:id="rId48"/>
    <p:sldId id="1004" r:id="rId49"/>
    <p:sldId id="977" r:id="rId50"/>
    <p:sldId id="978" r:id="rId51"/>
    <p:sldId id="979" r:id="rId52"/>
    <p:sldId id="980" r:id="rId53"/>
    <p:sldId id="903" r:id="rId54"/>
    <p:sldId id="890" r:id="rId55"/>
    <p:sldId id="981" r:id="rId56"/>
    <p:sldId id="982" r:id="rId57"/>
    <p:sldId id="1011" r:id="rId58"/>
    <p:sldId id="1012" r:id="rId59"/>
    <p:sldId id="1013" r:id="rId60"/>
    <p:sldId id="920" r:id="rId61"/>
    <p:sldId id="1014" r:id="rId62"/>
    <p:sldId id="1015" r:id="rId63"/>
    <p:sldId id="922" r:id="rId64"/>
    <p:sldId id="923" r:id="rId65"/>
    <p:sldId id="997" r:id="rId66"/>
    <p:sldId id="942" r:id="rId67"/>
    <p:sldId id="998" r:id="rId68"/>
    <p:sldId id="945" r:id="rId69"/>
    <p:sldId id="999" r:id="rId70"/>
    <p:sldId id="1000" r:id="rId71"/>
    <p:sldId id="949" r:id="rId72"/>
    <p:sldId id="948" r:id="rId73"/>
    <p:sldId id="888" r:id="rId74"/>
    <p:sldId id="954" r:id="rId7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3399FF"/>
    <a:srgbClr val="FF99FF"/>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09" autoAdjust="0"/>
  </p:normalViewPr>
  <p:slideViewPr>
    <p:cSldViewPr snapToGrid="0">
      <p:cViewPr varScale="1">
        <p:scale>
          <a:sx n="71" d="100"/>
          <a:sy n="71" d="100"/>
        </p:scale>
        <p:origin x="-114" y="-9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9/17/2016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9/17/2016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dirty="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 xmlns:p14="http://schemas.microsoft.com/office/powerpoint/2010/main" val="139081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216917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391966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393848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a:noFill/>
          <a:ln/>
        </p:spPr>
        <p:txBody>
          <a:bodyPr/>
          <a:lstStyle/>
          <a:p>
            <a:endParaRPr lang="en-US">
              <a:latin typeface="Times New Roman" pitchFamily="18" charset="0"/>
            </a:endParaRPr>
          </a:p>
        </p:txBody>
      </p:sp>
      <p:sp>
        <p:nvSpPr>
          <p:cNvPr id="100356" name="Slide Number Placeholder 3"/>
          <p:cNvSpPr>
            <a:spLocks noGrp="1"/>
          </p:cNvSpPr>
          <p:nvPr>
            <p:ph type="sldNum" sz="quarter" idx="5"/>
          </p:nvPr>
        </p:nvSpPr>
        <p:spPr>
          <a:noFill/>
        </p:spPr>
        <p:txBody>
          <a:bodyPr/>
          <a:lstStyle/>
          <a:p>
            <a:pPr defTabSz="919579"/>
            <a:fld id="{48586B98-103B-4B47-9055-FE3C64DABB9D}" type="slidenum">
              <a:rPr lang="en-US" smtClean="0"/>
              <a:pPr defTabSz="919579"/>
              <a:t>45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57</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17789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58</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320710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59</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1284078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51357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4228071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65</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199912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8</a:t>
            </a:fld>
            <a:endParaRPr lang="en-US" altLang="en-US">
              <a:cs typeface="Arial" charset="0"/>
            </a:endParaRPr>
          </a:p>
        </p:txBody>
      </p:sp>
    </p:spTree>
    <p:extLst>
      <p:ext uri="{BB962C8B-B14F-4D97-AF65-F5344CB8AC3E}">
        <p14:creationId xmlns="" xmlns:p14="http://schemas.microsoft.com/office/powerpoint/2010/main" val="146311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66</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67</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402303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25</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26</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280527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27</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410945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28</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29</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317530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30</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323347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 xmlns:p14="http://schemas.microsoft.com/office/powerpoint/2010/main" val="219584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9/17/2016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9/17/2016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9/17/2016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 xmlns:p14="http://schemas.microsoft.com/office/powerpoint/2010/main"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D23018-53E6-4AA9-AD86-328F49299C1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9/17/2016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9/17/2016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9/17/2016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9/17/2016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9/17/2016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9/17/2016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9/17/2016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9/17/2016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32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900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641"/>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254524" y="1140643"/>
            <a:ext cx="6155703" cy="5519237"/>
          </a:xfrm>
        </p:spPr>
        <p:txBody>
          <a:bodyPr/>
          <a:lstStyle/>
          <a:p>
            <a:pPr marL="461963" indent="-461963">
              <a:spcBef>
                <a:spcPts val="0"/>
              </a:spcBef>
              <a:spcAft>
                <a:spcPts val="3600"/>
              </a:spcAft>
              <a:buClr>
                <a:srgbClr val="66FFFF"/>
              </a:buClr>
            </a:pPr>
            <a:r>
              <a:rPr lang="en-US" dirty="0">
                <a:solidFill>
                  <a:schemeClr val="bg1"/>
                </a:solidFill>
              </a:rPr>
              <a:t>Rejoice?</a:t>
            </a:r>
          </a:p>
          <a:p>
            <a:pPr marL="461963" indent="-461963">
              <a:spcBef>
                <a:spcPts val="0"/>
              </a:spcBef>
              <a:spcAft>
                <a:spcPts val="3600"/>
              </a:spcAft>
              <a:buClr>
                <a:srgbClr val="66FFFF"/>
              </a:buClr>
            </a:pPr>
            <a:r>
              <a:rPr lang="en-US" dirty="0">
                <a:solidFill>
                  <a:schemeClr val="bg1"/>
                </a:solidFill>
              </a:rPr>
              <a:t>Jacob Arminius (1560‒1609)</a:t>
            </a:r>
          </a:p>
          <a:p>
            <a:pPr marL="461963" indent="-461963">
              <a:spcBef>
                <a:spcPts val="0"/>
              </a:spcBef>
              <a:spcAft>
                <a:spcPts val="3600"/>
              </a:spcAft>
              <a:buClr>
                <a:srgbClr val="66FFFF"/>
              </a:buClr>
            </a:pPr>
            <a:r>
              <a:rPr lang="en-US" dirty="0">
                <a:solidFill>
                  <a:schemeClr val="bg1"/>
                </a:solidFill>
              </a:rPr>
              <a:t>Harmonization</a:t>
            </a:r>
          </a:p>
          <a:p>
            <a:pPr marL="461963" indent="-461963">
              <a:spcBef>
                <a:spcPts val="0"/>
              </a:spcBef>
              <a:spcAft>
                <a:spcPts val="3600"/>
              </a:spcAft>
              <a:buClr>
                <a:srgbClr val="66FFFF"/>
              </a:buClr>
            </a:pPr>
            <a:r>
              <a:rPr lang="en-US" dirty="0">
                <a:solidFill>
                  <a:schemeClr val="bg1"/>
                </a:solidFill>
              </a:rPr>
              <a:t>The Bible cannot contradict itself</a:t>
            </a:r>
          </a:p>
          <a:p>
            <a:pPr marL="461963" indent="-461963">
              <a:spcBef>
                <a:spcPts val="0"/>
              </a:spcBef>
              <a:spcAft>
                <a:spcPts val="3600"/>
              </a:spcAft>
              <a:buClr>
                <a:srgbClr val="66FFFF"/>
              </a:buClr>
            </a:pPr>
            <a:r>
              <a:rPr lang="en-US" dirty="0">
                <a:solidFill>
                  <a:schemeClr val="bg1"/>
                </a:solidFill>
              </a:rPr>
              <a:t>Biblical order</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624735" y="1288843"/>
            <a:ext cx="2208742" cy="30114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 xmlns:p14="http://schemas.microsoft.com/office/powerpoint/2010/main" val="238300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245097" y="1602556"/>
            <a:ext cx="8429672" cy="4315563"/>
          </a:xfrm>
        </p:spPr>
        <p:txBody>
          <a:bodyPr/>
          <a:lstStyle/>
          <a:p>
            <a:pPr marL="514350" indent="-514350">
              <a:spcBef>
                <a:spcPts val="0"/>
              </a:spcBef>
              <a:spcAft>
                <a:spcPts val="2400"/>
              </a:spcAft>
              <a:buClr>
                <a:srgbClr val="66FFFF"/>
              </a:buClr>
              <a:buFont typeface="+mj-lt"/>
              <a:buAutoNum type="arabicPeriod" startAt="6"/>
              <a:defRPr/>
            </a:pPr>
            <a:r>
              <a:rPr lang="en-US" altLang="en-US" dirty="0">
                <a:solidFill>
                  <a:schemeClr val="bg1"/>
                </a:solidFill>
              </a:rPr>
              <a:t>Passages from James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Hebrews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2 Peter</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1 John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Revelation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Miscellaneous argument</a:t>
            </a: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p:txBody>
      </p:sp>
      <p:sp>
        <p:nvSpPr>
          <p:cNvPr id="6"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pic>
        <p:nvPicPr>
          <p:cNvPr id="7"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 xmlns:p14="http://schemas.microsoft.com/office/powerpoint/2010/main" val="362004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 xmlns:p14="http://schemas.microsoft.com/office/powerpoint/2010/main" val="175819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540759" y="557203"/>
            <a:ext cx="2208742" cy="3011479"/>
          </a:xfrm>
          <a:prstGeom prst="rect">
            <a:avLst/>
          </a:prstGeom>
          <a:noFill/>
        </p:spPr>
      </p:pic>
    </p:spTree>
    <p:extLst>
      <p:ext uri="{BB962C8B-B14F-4D97-AF65-F5344CB8AC3E}">
        <p14:creationId xmlns="" xmlns:p14="http://schemas.microsoft.com/office/powerpoint/2010/main" val="23830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 xmlns:p14="http://schemas.microsoft.com/office/powerpoint/2010/main" val="238300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 xmlns:p14="http://schemas.microsoft.com/office/powerpoint/2010/main" val="119389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37042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12:31-32 (NASB)</a:t>
            </a:r>
          </a:p>
          <a:p>
            <a:pPr algn="just">
              <a:spcBef>
                <a:spcPts val="600"/>
              </a:spcBef>
              <a:spcAft>
                <a:spcPts val="600"/>
              </a:spcAft>
            </a:pPr>
            <a:r>
              <a:rPr lang="en-US" altLang="en-US" sz="3200" kern="0" dirty="0">
                <a:solidFill>
                  <a:schemeClr val="bg1"/>
                </a:solidFill>
              </a:rPr>
              <a:t>“</a:t>
            </a:r>
            <a:r>
              <a:rPr lang="en-US" sz="3200" dirty="0">
                <a:solidFill>
                  <a:schemeClr val="bg1"/>
                </a:solidFill>
              </a:rPr>
              <a:t>Therefore I say to you, any sin and blasphemy shall be forgiven people, but blasphemy against the Spirit shall not be forgiven. Whoever speaks a word against the Son of Man, it shall be forgiven him; but </a:t>
            </a:r>
            <a:r>
              <a:rPr lang="en-US" sz="3200" b="1" u="sng" dirty="0">
                <a:solidFill>
                  <a:srgbClr val="FFFFCC"/>
                </a:solidFill>
              </a:rPr>
              <a:t>whoever speaks against the Holy Spirit, it shall not be forgiven him, either in this age or in the age to come</a:t>
            </a:r>
            <a:r>
              <a:rPr lang="en-US" sz="3200" dirty="0">
                <a:solidFill>
                  <a:schemeClr val="bg1"/>
                </a:solidFill>
              </a:rPr>
              <a:t>.”</a:t>
            </a:r>
            <a:endParaRPr lang="en-US" altLang="en-US" sz="3200" kern="0" dirty="0">
              <a:solidFill>
                <a:schemeClr val="bg1"/>
              </a:solidFill>
            </a:endParaRPr>
          </a:p>
        </p:txBody>
      </p:sp>
    </p:spTree>
    <p:extLst>
      <p:ext uri="{BB962C8B-B14F-4D97-AF65-F5344CB8AC3E}">
        <p14:creationId xmlns="" xmlns:p14="http://schemas.microsoft.com/office/powerpoint/2010/main" val="93217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b="1" u="sng" dirty="0">
                <a:solidFill>
                  <a:srgbClr val="FFFFCC"/>
                </a:solidFill>
              </a:rPr>
              <a:t>Context:</a:t>
            </a:r>
            <a:r>
              <a:rPr lang="en-US" altLang="en-US" sz="3600" b="1" dirty="0">
                <a:solidFill>
                  <a:srgbClr val="FFFFCC"/>
                </a:solidFill>
              </a:rPr>
              <a:t> </a:t>
            </a:r>
            <a:r>
              <a:rPr lang="en-US" altLang="en-US" sz="3600" b="1" u="sng" dirty="0">
                <a:solidFill>
                  <a:srgbClr val="FFFFCC"/>
                </a:solidFill>
              </a:rPr>
              <a:t>(Matt 12:22-30)</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extLst>
      <p:ext uri="{BB962C8B-B14F-4D97-AF65-F5344CB8AC3E}">
        <p14:creationId xmlns="" xmlns:p14="http://schemas.microsoft.com/office/powerpoint/2010/main" val="683582805"/>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 (Matt 12:22-30)</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extLst>
      <p:ext uri="{BB962C8B-B14F-4D97-AF65-F5344CB8AC3E}">
        <p14:creationId xmlns="" xmlns:p14="http://schemas.microsoft.com/office/powerpoint/2010/main" val="900191807"/>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2"/>
            <a:ext cx="8786935" cy="4496585"/>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0"/>
              </a:spcBef>
              <a:spcAft>
                <a:spcPts val="1800"/>
              </a:spcAft>
              <a:buSzPct val="100000"/>
              <a:buAutoNum type="arabicPeriod"/>
            </a:pPr>
            <a:r>
              <a:rPr lang="en-US" altLang="en-US" sz="3000"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4496584"/>
          </a:xfrm>
        </p:spPr>
        <p:txBody>
          <a:bodyPr/>
          <a:lstStyle/>
          <a:p>
            <a:pPr marL="573088" indent="-573088" eaLnBrk="1" hangingPunct="1">
              <a:spcBef>
                <a:spcPts val="0"/>
              </a:spcBef>
              <a:spcAft>
                <a:spcPts val="1800"/>
              </a:spcAft>
              <a:buSzPct val="100000"/>
              <a:buAutoNum type="arabicPeriod"/>
            </a:pPr>
            <a:r>
              <a:rPr lang="en-US" altLang="en-US" sz="3000" b="1" u="sng" dirty="0">
                <a:solidFill>
                  <a:srgbClr val="FFFFCC"/>
                </a:solidFill>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Can this sin be committed today?</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2570944234"/>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76031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85740"/>
            <a:ext cx="8786935" cy="4487157"/>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b="1" u="sng" dirty="0">
                <a:solidFill>
                  <a:srgbClr val="FFFFCC"/>
                </a:solidFill>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Can this sin be committed today?</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2562727874"/>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b="1" u="sng" dirty="0">
                <a:solidFill>
                  <a:srgbClr val="FFFFCC"/>
                </a:solidFill>
              </a:rPr>
              <a:t>What did this sin reveal?</a:t>
            </a:r>
          </a:p>
          <a:p>
            <a:pPr marL="1141413" lvl="1" indent="-566738" eaLnBrk="1" hangingPunct="1">
              <a:spcBef>
                <a:spcPts val="0"/>
              </a:spcBef>
              <a:spcAft>
                <a:spcPts val="600"/>
              </a:spcAft>
              <a:buSzPct val="100000"/>
              <a:buAutoNum type="alphaLcPeriod"/>
            </a:pPr>
            <a:r>
              <a:rPr lang="en-US" altLang="en-US" dirty="0">
                <a:solidFill>
                  <a:schemeClr val="bg1"/>
                </a:solidFill>
                <a:cs typeface="Calibri" panose="020F0502020204030204" pitchFamily="34" charset="0"/>
              </a:rPr>
              <a:t>Their unbelief</a:t>
            </a:r>
          </a:p>
          <a:p>
            <a:pPr marL="1141413" lvl="1" indent="-566738" eaLnBrk="1" hangingPunct="1">
              <a:spcBef>
                <a:spcPts val="0"/>
              </a:spcBef>
              <a:spcAft>
                <a:spcPts val="600"/>
              </a:spcAft>
              <a:buSzPct val="100000"/>
              <a:buAutoNum type="alphaLcPeriod"/>
            </a:pPr>
            <a:r>
              <a:rPr lang="en-US" altLang="en-US" dirty="0">
                <a:solidFill>
                  <a:schemeClr val="bg1"/>
                </a:solidFill>
                <a:cs typeface="Calibri" panose="020F0502020204030204" pitchFamily="34" charset="0"/>
              </a:rPr>
              <a:t>Their self righteousness</a:t>
            </a:r>
          </a:p>
          <a:p>
            <a:pPr marL="1141413" lvl="1" indent="-566738" eaLnBrk="1" hangingPunct="1">
              <a:spcBef>
                <a:spcPts val="0"/>
              </a:spcBef>
              <a:spcAft>
                <a:spcPts val="600"/>
              </a:spcAft>
              <a:buSzPct val="100000"/>
              <a:buAutoNum type="alphaLcPeriod"/>
            </a:pPr>
            <a:r>
              <a:rPr lang="en-US" altLang="en-US" dirty="0">
                <a:solidFill>
                  <a:schemeClr val="bg1"/>
                </a:solidFill>
                <a:cs typeface="Calibri" panose="020F0502020204030204" pitchFamily="34" charset="0"/>
              </a:rPr>
              <a:t>Matt. 12:34-35</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Can this sin be committed today?</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2063878569"/>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b="1" u="sng" dirty="0">
                <a:solidFill>
                  <a:srgbClr val="FFFFCC"/>
                </a:solidFill>
              </a:rPr>
              <a:t>Why can’t this sin be forgiven?</a:t>
            </a:r>
          </a:p>
          <a:p>
            <a:pPr marL="1141413" lvl="1" indent="-566738" eaLnBrk="1" hangingPunct="1">
              <a:spcBef>
                <a:spcPts val="0"/>
              </a:spcBef>
              <a:spcAft>
                <a:spcPts val="600"/>
              </a:spcAft>
              <a:buSzPct val="100000"/>
              <a:buFont typeface="Arial" panose="020B0604020202020204" pitchFamily="34" charset="0"/>
              <a:buAutoNum type="alphaLcPeriod"/>
            </a:pPr>
            <a:r>
              <a:rPr lang="en-US" altLang="en-US" dirty="0">
                <a:solidFill>
                  <a:schemeClr val="bg1"/>
                </a:solidFill>
                <a:cs typeface="Calibri" panose="020F0502020204030204" pitchFamily="34" charset="0"/>
              </a:rPr>
              <a:t>Personally – They would not believe in the savior who could save them (John 3:18; 8:24; Acts 10:43)</a:t>
            </a:r>
          </a:p>
          <a:p>
            <a:pPr marL="1141413" lvl="1" indent="-566738" eaLnBrk="1" hangingPunct="1">
              <a:spcBef>
                <a:spcPts val="0"/>
              </a:spcBef>
              <a:spcAft>
                <a:spcPts val="600"/>
              </a:spcAft>
              <a:buSzPct val="100000"/>
              <a:buFont typeface="Arial" panose="020B0604020202020204" pitchFamily="34" charset="0"/>
              <a:buAutoNum type="alphaLcPeriod"/>
            </a:pPr>
            <a:r>
              <a:rPr lang="en-US" altLang="en-US" dirty="0">
                <a:solidFill>
                  <a:schemeClr val="bg1"/>
                </a:solidFill>
                <a:cs typeface="Calibri" panose="020F0502020204030204" pitchFamily="34" charset="0"/>
              </a:rPr>
              <a:t>Nationally – They rejected the offer of the kingdom</a:t>
            </a:r>
          </a:p>
          <a:p>
            <a:pPr marL="573088" indent="-573088" eaLnBrk="1" hangingPunct="1">
              <a:spcBef>
                <a:spcPts val="0"/>
              </a:spcBef>
              <a:spcAft>
                <a:spcPts val="1800"/>
              </a:spcAft>
              <a:buSzPct val="100000"/>
              <a:buFont typeface="Arial" panose="020B0604020202020204" pitchFamily="34" charset="0"/>
              <a:buAutoNum type="arabicPeriod"/>
            </a:pPr>
            <a:r>
              <a:rPr lang="en-US" altLang="en-US" sz="3000" dirty="0">
                <a:solidFill>
                  <a:schemeClr val="bg1"/>
                </a:solidFill>
                <a:cs typeface="Calibri" panose="020F0502020204030204" pitchFamily="34" charset="0"/>
              </a:rPr>
              <a:t>Can this sin be committed today?</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4268705180"/>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b="1" dirty="0">
                <a:solidFill>
                  <a:srgbClr val="FFFFCC"/>
                </a:solidFill>
              </a:rPr>
              <a:t>Why can’t this sin be forgiven?</a:t>
            </a:r>
          </a:p>
          <a:p>
            <a:pPr marL="1141413" lvl="1" indent="-566738" eaLnBrk="1" hangingPunct="1">
              <a:spcBef>
                <a:spcPts val="0"/>
              </a:spcBef>
              <a:spcAft>
                <a:spcPts val="600"/>
              </a:spcAft>
              <a:buSzPct val="100000"/>
              <a:buFont typeface="Arial" panose="020B0604020202020204" pitchFamily="34" charset="0"/>
              <a:buAutoNum type="alphaLcPeriod"/>
            </a:pPr>
            <a:r>
              <a:rPr lang="en-US" altLang="en-US" b="1" u="sng" dirty="0">
                <a:solidFill>
                  <a:srgbClr val="FFFFCC"/>
                </a:solidFill>
              </a:rPr>
              <a:t>Personally </a:t>
            </a:r>
            <a:r>
              <a:rPr lang="en-US" altLang="en-US" dirty="0">
                <a:solidFill>
                  <a:schemeClr val="bg1"/>
                </a:solidFill>
                <a:cs typeface="Calibri" panose="020F0502020204030204" pitchFamily="34" charset="0"/>
              </a:rPr>
              <a:t>– They would not believe in the savior who could save them (John 3:18; 8:24; Acts 10:43)</a:t>
            </a:r>
          </a:p>
          <a:p>
            <a:pPr marL="1141413" lvl="1" indent="-566738" eaLnBrk="1" hangingPunct="1">
              <a:spcBef>
                <a:spcPts val="0"/>
              </a:spcBef>
              <a:spcAft>
                <a:spcPts val="600"/>
              </a:spcAft>
              <a:buSzPct val="100000"/>
              <a:buFont typeface="Arial" panose="020B0604020202020204" pitchFamily="34" charset="0"/>
              <a:buAutoNum type="alphaLcPeriod"/>
            </a:pPr>
            <a:r>
              <a:rPr lang="en-US" altLang="en-US" dirty="0">
                <a:solidFill>
                  <a:schemeClr val="bg1"/>
                </a:solidFill>
                <a:cs typeface="Calibri" panose="020F0502020204030204" pitchFamily="34" charset="0"/>
              </a:rPr>
              <a:t>Nationally – They rejected the offer of the kingdom</a:t>
            </a:r>
          </a:p>
          <a:p>
            <a:pPr marL="573088" indent="-573088" eaLnBrk="1" hangingPunct="1">
              <a:spcBef>
                <a:spcPts val="0"/>
              </a:spcBef>
              <a:spcAft>
                <a:spcPts val="1800"/>
              </a:spcAft>
              <a:buSzPct val="100000"/>
              <a:buFont typeface="Arial" panose="020B0604020202020204" pitchFamily="34" charset="0"/>
              <a:buAutoNum type="arabicPeriod"/>
            </a:pPr>
            <a:r>
              <a:rPr lang="en-US" altLang="en-US" sz="3000" dirty="0">
                <a:solidFill>
                  <a:schemeClr val="bg1"/>
                </a:solidFill>
                <a:cs typeface="Calibri" panose="020F0502020204030204" pitchFamily="34" charset="0"/>
              </a:rPr>
              <a:t>Can this sin be committed today?</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44193256"/>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b="1" dirty="0">
                <a:solidFill>
                  <a:srgbClr val="FFFFCC"/>
                </a:solidFill>
              </a:rPr>
              <a:t>Why can’t this sin be forgiven?</a:t>
            </a:r>
          </a:p>
          <a:p>
            <a:pPr marL="1141413" lvl="1" indent="-566738" eaLnBrk="1" hangingPunct="1">
              <a:spcBef>
                <a:spcPts val="0"/>
              </a:spcBef>
              <a:spcAft>
                <a:spcPts val="600"/>
              </a:spcAft>
              <a:buSzPct val="100000"/>
              <a:buFont typeface="Arial" panose="020B0604020202020204" pitchFamily="34" charset="0"/>
              <a:buAutoNum type="alphaLcPeriod"/>
            </a:pPr>
            <a:r>
              <a:rPr lang="en-US" altLang="en-US" dirty="0">
                <a:solidFill>
                  <a:schemeClr val="bg1"/>
                </a:solidFill>
                <a:cs typeface="Calibri" panose="020F0502020204030204" pitchFamily="34" charset="0"/>
              </a:rPr>
              <a:t>Personally</a:t>
            </a:r>
            <a:r>
              <a:rPr lang="en-US" altLang="en-US" b="1" u="sng" dirty="0">
                <a:solidFill>
                  <a:srgbClr val="FFFFCC"/>
                </a:solidFill>
              </a:rPr>
              <a:t> </a:t>
            </a:r>
            <a:r>
              <a:rPr lang="en-US" altLang="en-US" dirty="0">
                <a:solidFill>
                  <a:schemeClr val="bg1"/>
                </a:solidFill>
                <a:cs typeface="Calibri" panose="020F0502020204030204" pitchFamily="34" charset="0"/>
              </a:rPr>
              <a:t>– They would not believe in the savior who could save them (John 3:18; 8:24; Acts 10:43)</a:t>
            </a:r>
          </a:p>
          <a:p>
            <a:pPr marL="1141413" lvl="1" indent="-566738" eaLnBrk="1" hangingPunct="1">
              <a:spcBef>
                <a:spcPts val="0"/>
              </a:spcBef>
              <a:spcAft>
                <a:spcPts val="600"/>
              </a:spcAft>
              <a:buSzPct val="100000"/>
              <a:buFont typeface="Arial" panose="020B0604020202020204" pitchFamily="34" charset="0"/>
              <a:buAutoNum type="alphaLcPeriod"/>
            </a:pPr>
            <a:r>
              <a:rPr lang="en-US" altLang="en-US" b="1" u="sng" dirty="0">
                <a:solidFill>
                  <a:srgbClr val="FFFFCC"/>
                </a:solidFill>
              </a:rPr>
              <a:t>Nationally</a:t>
            </a:r>
            <a:r>
              <a:rPr lang="en-US" altLang="en-US" dirty="0">
                <a:solidFill>
                  <a:schemeClr val="bg1"/>
                </a:solidFill>
                <a:cs typeface="Calibri" panose="020F0502020204030204" pitchFamily="34" charset="0"/>
              </a:rPr>
              <a:t> – They rejected the offer of the kingdom</a:t>
            </a:r>
          </a:p>
          <a:p>
            <a:pPr marL="573088" indent="-573088" eaLnBrk="1" hangingPunct="1">
              <a:spcBef>
                <a:spcPts val="0"/>
              </a:spcBef>
              <a:spcAft>
                <a:spcPts val="1800"/>
              </a:spcAft>
              <a:buSzPct val="100000"/>
              <a:buFont typeface="Arial" panose="020B0604020202020204" pitchFamily="34" charset="0"/>
              <a:buAutoNum type="arabicPeriod"/>
            </a:pPr>
            <a:r>
              <a:rPr lang="en-US" altLang="en-US" sz="3000" dirty="0">
                <a:solidFill>
                  <a:schemeClr val="bg1"/>
                </a:solidFill>
                <a:cs typeface="Calibri" panose="020F0502020204030204" pitchFamily="34" charset="0"/>
              </a:rPr>
              <a:t>Can this sin be committed today?</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52292036"/>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 xmlns:p14="http://schemas.microsoft.com/office/powerpoint/2010/main" val="150955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 xmlns:p14="http://schemas.microsoft.com/office/powerpoint/2010/main" val="4276214823"/>
      </p:ext>
    </p:extLst>
  </p:cSld>
  <p:clrMapOvr>
    <a:masterClrMapping/>
  </p:clrMapOvr>
  <mc:AlternateContent xmlns:mc="http://schemas.openxmlformats.org/markup-compatibility/2006">
    <mc:Choice xmlns="" xmlns:p14="http://schemas.microsoft.com/office/powerpoint/2010/main" Requires="p14">
      <p:transition p14:dur="0" advTm="11450"/>
    </mc:Choice>
    <mc:Fallback>
      <p:transition advTm="1145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81000" y="609600"/>
            <a:ext cx="8534400" cy="1143000"/>
          </a:xfrm>
        </p:spPr>
        <p:txBody>
          <a:bodyPr/>
          <a:lstStyle/>
          <a:p>
            <a:pPr algn="ctr" eaLnBrk="1" hangingPunct="1">
              <a:defRPr/>
            </a:pPr>
            <a:r>
              <a:rPr lang="en-US" b="1" dirty="0">
                <a:ln w="10541" cmpd="sng">
                  <a:solidFill>
                    <a:schemeClr val="accent1">
                      <a:shade val="88000"/>
                      <a:satMod val="110000"/>
                    </a:schemeClr>
                  </a:solidFill>
                  <a:prstDash val="solid"/>
                </a:ln>
                <a:solidFill>
                  <a:schemeClr val="bg1"/>
                </a:solidFill>
              </a:rPr>
              <a:t>Evidence of Abrahamic Covenant’s Unconditional Nature</a:t>
            </a:r>
          </a:p>
        </p:txBody>
      </p:sp>
      <p:sp>
        <p:nvSpPr>
          <p:cNvPr id="24579" name="Rectangle 3"/>
          <p:cNvSpPr>
            <a:spLocks noGrp="1" noChangeArrowheads="1"/>
          </p:cNvSpPr>
          <p:nvPr>
            <p:ph type="body" idx="4294967295"/>
          </p:nvPr>
        </p:nvSpPr>
        <p:spPr>
          <a:xfrm>
            <a:off x="0" y="1946275"/>
            <a:ext cx="8942388" cy="4114800"/>
          </a:xfrm>
        </p:spPr>
        <p:txBody>
          <a:bodyPr/>
          <a:lstStyle/>
          <a:p>
            <a:pPr eaLnBrk="1" hangingPunct="1">
              <a:defRPr/>
            </a:pPr>
            <a:r>
              <a:rPr lang="en-US" dirty="0" smtClean="0">
                <a:solidFill>
                  <a:schemeClr val="bg1"/>
                </a:solidFill>
              </a:rPr>
              <a:t>ANE covenant ratification ceremony (Gen 15)</a:t>
            </a:r>
          </a:p>
          <a:p>
            <a:pPr eaLnBrk="1" hangingPunct="1">
              <a:defRPr/>
            </a:pPr>
            <a:r>
              <a:rPr lang="en-US" dirty="0" smtClean="0">
                <a:solidFill>
                  <a:schemeClr val="bg1"/>
                </a:solidFill>
              </a:rPr>
              <a:t>No stated conditions for Israel’s obedience (Gen 15)</a:t>
            </a:r>
          </a:p>
          <a:p>
            <a:pPr eaLnBrk="1" hangingPunct="1">
              <a:defRPr/>
            </a:pPr>
            <a:r>
              <a:rPr lang="en-US" dirty="0" smtClean="0">
                <a:solidFill>
                  <a:schemeClr val="bg1"/>
                </a:solidFill>
              </a:rPr>
              <a:t>Covenant's eternality (Gen 17:7, 13, 19)</a:t>
            </a:r>
          </a:p>
          <a:p>
            <a:pPr eaLnBrk="1" hangingPunct="1">
              <a:defRPr/>
            </a:pPr>
            <a:r>
              <a:rPr lang="en-US" dirty="0" smtClean="0">
                <a:solidFill>
                  <a:schemeClr val="bg1"/>
                </a:solidFill>
              </a:rPr>
              <a:t>Covenant's immutability (Heb 6:13-18)</a:t>
            </a:r>
          </a:p>
          <a:p>
            <a:pPr eaLnBrk="1" hangingPunct="1">
              <a:defRPr/>
            </a:pPr>
            <a:r>
              <a:rPr lang="en-US" dirty="0" smtClean="0">
                <a:solidFill>
                  <a:schemeClr val="bg1"/>
                </a:solidFill>
              </a:rPr>
              <a:t>Trans-generational reaffirmation despite perpetual national disobedience (Jer. 31:35-37)</a:t>
            </a:r>
          </a:p>
        </p:txBody>
      </p:sp>
      <p:sp>
        <p:nvSpPr>
          <p:cNvPr id="195588" name="Text Box 4"/>
          <p:cNvSpPr txBox="1">
            <a:spLocks noChangeArrowheads="1"/>
          </p:cNvSpPr>
          <p:nvPr/>
        </p:nvSpPr>
        <p:spPr bwMode="auto">
          <a:xfrm>
            <a:off x="1129553" y="6297710"/>
            <a:ext cx="7620000" cy="366713"/>
          </a:xfrm>
          <a:prstGeom prst="rect">
            <a:avLst/>
          </a:prstGeom>
          <a:noFill/>
          <a:ln w="9525">
            <a:noFill/>
            <a:miter lim="800000"/>
            <a:headEnd/>
            <a:tailEnd/>
          </a:ln>
        </p:spPr>
        <p:txBody>
          <a:bodyPr>
            <a:spAutoFit/>
          </a:bodyPr>
          <a:lstStyle/>
          <a:p>
            <a:pPr algn="ctr" eaLnBrk="0" hangingPunct="0">
              <a:spcBef>
                <a:spcPct val="50000"/>
              </a:spcBef>
            </a:pPr>
            <a:r>
              <a:rPr lang="en-US" sz="1800" dirty="0">
                <a:solidFill>
                  <a:schemeClr val="bg1"/>
                </a:solidFill>
              </a:rPr>
              <a:t>Walvoord, </a:t>
            </a:r>
            <a:r>
              <a:rPr lang="en-US" sz="1800" i="1" dirty="0">
                <a:solidFill>
                  <a:schemeClr val="bg1"/>
                </a:solidFill>
              </a:rPr>
              <a:t>The Millennial Kingdom</a:t>
            </a:r>
            <a:r>
              <a:rPr lang="en-US" sz="1800" dirty="0">
                <a:solidFill>
                  <a:schemeClr val="bg1"/>
                </a:solidFill>
              </a:rPr>
              <a:t>, 149-52</a:t>
            </a:r>
          </a:p>
        </p:txBody>
      </p:sp>
    </p:spTree>
  </p:cSld>
  <p:clrMapOvr>
    <a:masterClrMapping/>
  </p:clrMapOvr>
  <p:transition advTm="75261"/>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5" descr="C:\Documents and Settings\Owner\Application Data\Microsoft\Media Catalog\clip0107.WMF"/>
          <p:cNvPicPr>
            <a:picLocks noGrp="1" noChangeAspect="1" noChangeArrowheads="1"/>
          </p:cNvPicPr>
          <p:nvPr>
            <p:ph type="clipArt" sz="half" idx="4294967295"/>
          </p:nvPr>
        </p:nvPicPr>
        <p:blipFill>
          <a:blip r:embed="rId2" cstate="print"/>
          <a:srcRect/>
          <a:stretch>
            <a:fillRect/>
          </a:stretch>
        </p:blipFill>
        <p:spPr>
          <a:xfrm>
            <a:off x="533400" y="609600"/>
            <a:ext cx="7543800" cy="4876800"/>
          </a:xfrm>
        </p:spPr>
      </p:pic>
      <p:sp>
        <p:nvSpPr>
          <p:cNvPr id="194563" name="Text Box 6"/>
          <p:cNvSpPr txBox="1">
            <a:spLocks noChangeArrowheads="1"/>
          </p:cNvSpPr>
          <p:nvPr/>
        </p:nvSpPr>
        <p:spPr bwMode="auto">
          <a:xfrm>
            <a:off x="990600" y="5715004"/>
            <a:ext cx="6629400" cy="396875"/>
          </a:xfrm>
          <a:prstGeom prst="rect">
            <a:avLst/>
          </a:prstGeom>
          <a:noFill/>
          <a:ln w="9525">
            <a:noFill/>
            <a:miter lim="800000"/>
            <a:headEnd/>
            <a:tailEnd/>
          </a:ln>
        </p:spPr>
        <p:txBody>
          <a:bodyPr>
            <a:spAutoFit/>
          </a:bodyPr>
          <a:lstStyle/>
          <a:p>
            <a:pPr>
              <a:spcBef>
                <a:spcPct val="50000"/>
              </a:spcBef>
            </a:pPr>
            <a:r>
              <a:rPr lang="en-US" sz="2000"/>
              <a:t>Thomas L. Constable, </a:t>
            </a:r>
            <a:r>
              <a:rPr lang="en-US" sz="2000" i="1"/>
              <a:t>Notes on Numbers, </a:t>
            </a:r>
            <a:r>
              <a:rPr lang="en-US" sz="2000"/>
              <a:t>p.99</a:t>
            </a:r>
          </a:p>
        </p:txBody>
      </p:sp>
    </p:spTree>
  </p:cSld>
  <p:clrMapOvr>
    <a:masterClrMapping/>
  </p:clrMapOvr>
  <p:transition advTm="1913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56017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a:t>
            </a:r>
            <a:r>
              <a:rPr lang="en-US" i="1" dirty="0">
                <a:solidFill>
                  <a:schemeClr val="bg1"/>
                </a:solidFill>
              </a:rPr>
              <a:t>genuinely saved</a:t>
            </a:r>
            <a:r>
              <a:rPr lang="en-US" dirty="0">
                <a:solidFill>
                  <a:schemeClr val="bg1"/>
                </a:solidFill>
              </a:rPr>
              <a:t> </a:t>
            </a:r>
            <a:r>
              <a:rPr lang="en-US" b="1" dirty="0">
                <a:solidFill>
                  <a:srgbClr val="FFFFCC"/>
                </a:solidFill>
                <a:effectLst>
                  <a:outerShdw blurRad="38100" dist="38100" dir="2700000" algn="tl">
                    <a:srgbClr val="000000">
                      <a:alpha val="43137"/>
                    </a:srgbClr>
                  </a:outerShdw>
                </a:effectLst>
                <a:latin typeface="+mj-lt"/>
                <a:ea typeface="+mj-ea"/>
                <a:cs typeface="+mj-cs"/>
              </a:rPr>
              <a:t>by God’s grace through faith alone in Christ alone </a:t>
            </a:r>
            <a:r>
              <a:rPr lang="en-US" dirty="0">
                <a:solidFill>
                  <a:schemeClr val="bg1"/>
                </a:solidFill>
              </a:rPr>
              <a:t>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22688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sz="quarter"/>
          </p:nvPr>
        </p:nvSpPr>
        <p:spPr>
          <a:xfrm>
            <a:off x="3143251" y="228600"/>
            <a:ext cx="2857500" cy="685800"/>
          </a:xfrm>
        </p:spPr>
        <p:txBody>
          <a:bodyPr/>
          <a:lstStyle/>
          <a:p>
            <a:pPr algn="l"/>
            <a:r>
              <a:rPr lang="en-US" sz="3600" dirty="0">
                <a:solidFill>
                  <a:srgbClr val="00FFFF"/>
                </a:solidFill>
                <a:effectLst>
                  <a:outerShdw blurRad="38100" dist="38100" dir="2700000" algn="tl">
                    <a:srgbClr val="000000">
                      <a:alpha val="43137"/>
                    </a:srgbClr>
                  </a:outerShdw>
                </a:effectLst>
                <a:latin typeface="+mn-lt"/>
              </a:rPr>
              <a:t>Exodus 19:5-6</a:t>
            </a:r>
          </a:p>
        </p:txBody>
      </p:sp>
      <p:sp>
        <p:nvSpPr>
          <p:cNvPr id="4" name="Subtitle 3"/>
          <p:cNvSpPr>
            <a:spLocks noGrp="1"/>
          </p:cNvSpPr>
          <p:nvPr>
            <p:ph type="subTitle" sz="quarter" idx="1"/>
          </p:nvPr>
        </p:nvSpPr>
        <p:spPr>
          <a:xfrm>
            <a:off x="254007" y="1219199"/>
            <a:ext cx="4749798" cy="4360333"/>
          </a:xfrm>
        </p:spPr>
        <p:txBody>
          <a:bodyPr/>
          <a:lstStyle/>
          <a:p>
            <a:pPr algn="just">
              <a:defRPr/>
            </a:pPr>
            <a:r>
              <a:rPr lang="en-US" sz="2800" dirty="0">
                <a:solidFill>
                  <a:schemeClr val="bg1"/>
                </a:solidFill>
              </a:rPr>
              <a:t>“Now then, </a:t>
            </a:r>
            <a:r>
              <a:rPr lang="en-US" sz="2800" b="1" u="sng" dirty="0">
                <a:solidFill>
                  <a:srgbClr val="FFFFCC"/>
                </a:solidFill>
              </a:rPr>
              <a:t>if</a:t>
            </a:r>
            <a:r>
              <a:rPr lang="en-US" sz="2800" dirty="0">
                <a:solidFill>
                  <a:schemeClr val="bg1"/>
                </a:solidFill>
              </a:rPr>
              <a:t> you will indeed obey My voice and keep My covenant, </a:t>
            </a:r>
            <a:r>
              <a:rPr lang="en-US" sz="2800" b="1" u="sng" dirty="0">
                <a:solidFill>
                  <a:srgbClr val="FFFFCC"/>
                </a:solidFill>
              </a:rPr>
              <a:t>then</a:t>
            </a:r>
            <a:r>
              <a:rPr lang="en-US" sz="2800" dirty="0">
                <a:solidFill>
                  <a:schemeClr val="bg1"/>
                </a:solidFill>
              </a:rPr>
              <a:t> you shall be My own possession among all the peoples, for all the earth is Mine; and you shall be to Me a kingdom of priests and a holy nation.’ These are the words that you shall speak to the sons of Israel.”</a:t>
            </a:r>
          </a:p>
        </p:txBody>
      </p:sp>
      <p:pic>
        <p:nvPicPr>
          <p:cNvPr id="35844"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5309027" y="1371600"/>
            <a:ext cx="3555573" cy="3657600"/>
          </a:xfrm>
          <a:prstGeom prst="rect">
            <a:avLst/>
          </a:prstGeom>
          <a:noFill/>
          <a:ln w="9525">
            <a:noFill/>
            <a:miter lim="800000"/>
            <a:headEnd/>
            <a:tailEnd/>
          </a:ln>
        </p:spPr>
      </p:pic>
    </p:spTree>
    <p:extLst>
      <p:ext uri="{BB962C8B-B14F-4D97-AF65-F5344CB8AC3E}">
        <p14:creationId xmlns="" xmlns:p14="http://schemas.microsoft.com/office/powerpoint/2010/main" val="2336520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6531" y="254529"/>
            <a:ext cx="8229600" cy="1143000"/>
          </a:xfrm>
        </p:spPr>
        <p:txBody>
          <a:bodyPr/>
          <a:lstStyle/>
          <a:p>
            <a:pPr algn="ctr"/>
            <a:r>
              <a:rPr lang="en-US" sz="3600" dirty="0">
                <a:solidFill>
                  <a:srgbClr val="00FFFF"/>
                </a:solidFill>
                <a:effectLst>
                  <a:outerShdw blurRad="38100" dist="38100" dir="2700000" algn="tl">
                    <a:srgbClr val="000000">
                      <a:alpha val="43137"/>
                    </a:srgbClr>
                  </a:outerShdw>
                </a:effectLst>
                <a:latin typeface="+mn-lt"/>
              </a:rPr>
              <a:t>Six Parts of a Suzerain-Vassal Treaty*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in Deuteronomy</a:t>
            </a:r>
          </a:p>
        </p:txBody>
      </p:sp>
      <p:sp>
        <p:nvSpPr>
          <p:cNvPr id="35843" name="Rectangle 3"/>
          <p:cNvSpPr>
            <a:spLocks noGrp="1" noChangeArrowheads="1"/>
          </p:cNvSpPr>
          <p:nvPr>
            <p:ph type="body" idx="4294967295"/>
          </p:nvPr>
        </p:nvSpPr>
        <p:spPr>
          <a:xfrm>
            <a:off x="131879" y="1583703"/>
            <a:ext cx="8880242" cy="3742442"/>
          </a:xfrm>
          <a:noFill/>
        </p:spPr>
        <p:txBody>
          <a:bodyPr/>
          <a:lstStyle/>
          <a:p>
            <a:r>
              <a:rPr lang="en-US" sz="3000" dirty="0">
                <a:solidFill>
                  <a:schemeClr val="bg1"/>
                </a:solidFill>
                <a:effectLst/>
              </a:rPr>
              <a:t>Preamble (1:1-5)</a:t>
            </a:r>
          </a:p>
          <a:p>
            <a:r>
              <a:rPr lang="en-US" sz="3000" dirty="0">
                <a:solidFill>
                  <a:schemeClr val="bg1"/>
                </a:solidFill>
                <a:effectLst/>
              </a:rPr>
              <a:t>Prologue (1:6</a:t>
            </a:r>
            <a:r>
              <a:rPr lang="en-US" sz="3000" dirty="0">
                <a:solidFill>
                  <a:schemeClr val="bg1"/>
                </a:solidFill>
                <a:effectLst/>
                <a:cs typeface="Times New Roman" pitchFamily="18" charset="0"/>
              </a:rPr>
              <a:t>–4:40)</a:t>
            </a:r>
            <a:endParaRPr lang="en-US" sz="3000" dirty="0">
              <a:solidFill>
                <a:schemeClr val="bg1"/>
              </a:solidFill>
              <a:effectLst/>
            </a:endParaRPr>
          </a:p>
          <a:p>
            <a:r>
              <a:rPr lang="en-US" sz="3000" dirty="0">
                <a:solidFill>
                  <a:schemeClr val="bg1"/>
                </a:solidFill>
                <a:effectLst/>
              </a:rPr>
              <a:t>Covenant obligations (5</a:t>
            </a:r>
            <a:r>
              <a:rPr lang="en-US" sz="3000" dirty="0">
                <a:solidFill>
                  <a:schemeClr val="bg1"/>
                </a:solidFill>
                <a:effectLst/>
                <a:cs typeface="Times New Roman" pitchFamily="18" charset="0"/>
              </a:rPr>
              <a:t>–26)</a:t>
            </a:r>
          </a:p>
          <a:p>
            <a:pPr lvl="1">
              <a:spcBef>
                <a:spcPts val="0"/>
              </a:spcBef>
            </a:pPr>
            <a:r>
              <a:rPr lang="en-US" sz="3000" dirty="0">
                <a:solidFill>
                  <a:schemeClr val="bg1"/>
                </a:solidFill>
                <a:cs typeface="Times New Roman" pitchFamily="18" charset="0"/>
              </a:rPr>
              <a:t>Deut 17:15</a:t>
            </a:r>
          </a:p>
          <a:p>
            <a:pPr lvl="1">
              <a:spcBef>
                <a:spcPts val="0"/>
              </a:spcBef>
            </a:pPr>
            <a:r>
              <a:rPr lang="en-US" sz="3000" dirty="0">
                <a:solidFill>
                  <a:schemeClr val="bg1"/>
                </a:solidFill>
                <a:effectLst/>
                <a:cs typeface="Times New Roman" pitchFamily="18" charset="0"/>
              </a:rPr>
              <a:t>John 5:39, 46</a:t>
            </a:r>
            <a:endParaRPr lang="en-US" sz="3000" dirty="0">
              <a:solidFill>
                <a:schemeClr val="bg1"/>
              </a:solidFill>
              <a:effectLst/>
            </a:endParaRPr>
          </a:p>
          <a:p>
            <a:r>
              <a:rPr lang="en-US" sz="3000" dirty="0">
                <a:solidFill>
                  <a:schemeClr val="bg1"/>
                </a:solidFill>
                <a:effectLst/>
              </a:rPr>
              <a:t>Storage and reading instructions (27:2-3; 31:9, 24, 26)</a:t>
            </a:r>
          </a:p>
          <a:p>
            <a:r>
              <a:rPr lang="en-US" sz="3000" dirty="0">
                <a:solidFill>
                  <a:schemeClr val="bg1"/>
                </a:solidFill>
                <a:effectLst/>
              </a:rPr>
              <a:t>Witnesses (32:1)</a:t>
            </a:r>
          </a:p>
          <a:p>
            <a:r>
              <a:rPr lang="en-US" sz="3000" dirty="0">
                <a:solidFill>
                  <a:schemeClr val="bg1"/>
                </a:solidFill>
                <a:effectLst/>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690049" y="1416820"/>
            <a:ext cx="2017389" cy="2074094"/>
          </a:xfrm>
          <a:prstGeom prst="rect">
            <a:avLst/>
          </a:prstGeom>
          <a:noFill/>
          <a:ln w="9525">
            <a:noFill/>
            <a:miter lim="800000"/>
            <a:headEnd/>
            <a:tailEnd/>
          </a:ln>
        </p:spPr>
      </p:pic>
      <p:sp>
        <p:nvSpPr>
          <p:cNvPr id="2" name="Rectangle 1"/>
          <p:cNvSpPr/>
          <p:nvPr/>
        </p:nvSpPr>
        <p:spPr>
          <a:xfrm>
            <a:off x="140447" y="5941065"/>
            <a:ext cx="8863106" cy="646331"/>
          </a:xfrm>
          <a:prstGeom prst="rect">
            <a:avLst/>
          </a:prstGeom>
        </p:spPr>
        <p:txBody>
          <a:bodyPr wrap="square">
            <a:spAutoFit/>
          </a:bodyPr>
          <a:lstStyle/>
          <a:p>
            <a:r>
              <a:rPr lang="en-US" dirty="0">
                <a:solidFill>
                  <a:schemeClr val="bg1"/>
                </a:solidFill>
              </a:rPr>
              <a:t> *Suzerainty–Vassal treaty, which Ancient Near Eastern kings made, were only with redeemed or conquered nations and never with individuals. (2007). </a:t>
            </a:r>
            <a:r>
              <a:rPr lang="en-US" i="1" dirty="0">
                <a:solidFill>
                  <a:schemeClr val="bg1"/>
                </a:solidFill>
              </a:rPr>
              <a:t>Christian Apologetics Journal</a:t>
            </a:r>
            <a:r>
              <a:rPr lang="en-US" dirty="0">
                <a:solidFill>
                  <a:schemeClr val="bg1"/>
                </a:solidFill>
              </a:rPr>
              <a:t>, </a:t>
            </a:r>
            <a:r>
              <a:rPr lang="en-US" i="1" dirty="0">
                <a:solidFill>
                  <a:schemeClr val="bg1"/>
                </a:solidFill>
              </a:rPr>
              <a:t>6</a:t>
            </a:r>
            <a:r>
              <a:rPr lang="en-US" dirty="0">
                <a:solidFill>
                  <a:schemeClr val="bg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6531" y="254529"/>
            <a:ext cx="8229600" cy="1143000"/>
          </a:xfrm>
        </p:spPr>
        <p:txBody>
          <a:bodyPr/>
          <a:lstStyle/>
          <a:p>
            <a:pPr algn="ctr"/>
            <a:r>
              <a:rPr lang="en-US" sz="3600" dirty="0">
                <a:solidFill>
                  <a:srgbClr val="00FFFF"/>
                </a:solidFill>
                <a:effectLst>
                  <a:outerShdw blurRad="38100" dist="38100" dir="2700000" algn="tl">
                    <a:srgbClr val="000000">
                      <a:alpha val="43137"/>
                    </a:srgbClr>
                  </a:outerShdw>
                </a:effectLst>
                <a:latin typeface="+mn-lt"/>
              </a:rPr>
              <a:t>Six Parts of a Suzerain-Vassal Treaty*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in Deuteronomy</a:t>
            </a:r>
          </a:p>
        </p:txBody>
      </p:sp>
      <p:sp>
        <p:nvSpPr>
          <p:cNvPr id="35843" name="Rectangle 3"/>
          <p:cNvSpPr>
            <a:spLocks noGrp="1" noChangeArrowheads="1"/>
          </p:cNvSpPr>
          <p:nvPr>
            <p:ph type="body" idx="4294967295"/>
          </p:nvPr>
        </p:nvSpPr>
        <p:spPr>
          <a:xfrm>
            <a:off x="131879" y="1583703"/>
            <a:ext cx="8880242" cy="3742442"/>
          </a:xfrm>
          <a:noFill/>
        </p:spPr>
        <p:txBody>
          <a:bodyPr/>
          <a:lstStyle/>
          <a:p>
            <a:r>
              <a:rPr lang="en-US" sz="3000" dirty="0">
                <a:solidFill>
                  <a:schemeClr val="bg1"/>
                </a:solidFill>
                <a:effectLst/>
              </a:rPr>
              <a:t>Preamble (1:1-5)</a:t>
            </a:r>
          </a:p>
          <a:p>
            <a:r>
              <a:rPr lang="en-US" sz="3000" dirty="0">
                <a:solidFill>
                  <a:schemeClr val="bg1"/>
                </a:solidFill>
                <a:effectLst/>
              </a:rPr>
              <a:t>Prologue (1:6</a:t>
            </a:r>
            <a:r>
              <a:rPr lang="en-US" sz="3000" dirty="0">
                <a:solidFill>
                  <a:schemeClr val="bg1"/>
                </a:solidFill>
                <a:effectLst/>
                <a:cs typeface="Times New Roman" pitchFamily="18" charset="0"/>
              </a:rPr>
              <a:t>–4:40)</a:t>
            </a:r>
            <a:endParaRPr lang="en-US" sz="3000" dirty="0">
              <a:solidFill>
                <a:schemeClr val="bg1"/>
              </a:solidFill>
              <a:effectLst/>
            </a:endParaRPr>
          </a:p>
          <a:p>
            <a:r>
              <a:rPr lang="en-US" sz="3000" dirty="0">
                <a:solidFill>
                  <a:schemeClr val="bg1"/>
                </a:solidFill>
                <a:effectLst/>
              </a:rPr>
              <a:t>Covenant obligations (5</a:t>
            </a:r>
            <a:r>
              <a:rPr lang="en-US" sz="3000" dirty="0">
                <a:solidFill>
                  <a:schemeClr val="bg1"/>
                </a:solidFill>
                <a:effectLst/>
                <a:cs typeface="Times New Roman" pitchFamily="18" charset="0"/>
              </a:rPr>
              <a:t>–26)</a:t>
            </a:r>
          </a:p>
          <a:p>
            <a:pPr lvl="1">
              <a:spcBef>
                <a:spcPts val="0"/>
              </a:spcBef>
            </a:pPr>
            <a:r>
              <a:rPr lang="en-US" sz="3000" dirty="0">
                <a:solidFill>
                  <a:schemeClr val="bg1"/>
                </a:solidFill>
                <a:cs typeface="Times New Roman" pitchFamily="18" charset="0"/>
              </a:rPr>
              <a:t>Deut 17:15</a:t>
            </a:r>
          </a:p>
          <a:p>
            <a:pPr lvl="1">
              <a:spcBef>
                <a:spcPts val="0"/>
              </a:spcBef>
            </a:pPr>
            <a:r>
              <a:rPr lang="en-US" sz="3000" dirty="0">
                <a:solidFill>
                  <a:schemeClr val="bg1"/>
                </a:solidFill>
                <a:effectLst/>
                <a:cs typeface="Times New Roman" pitchFamily="18" charset="0"/>
              </a:rPr>
              <a:t>John 5:39, 46</a:t>
            </a:r>
            <a:endParaRPr lang="en-US" sz="3000" dirty="0">
              <a:solidFill>
                <a:schemeClr val="bg1"/>
              </a:solidFill>
              <a:effectLst/>
            </a:endParaRPr>
          </a:p>
          <a:p>
            <a:r>
              <a:rPr lang="en-US" sz="3000" dirty="0">
                <a:solidFill>
                  <a:schemeClr val="bg1"/>
                </a:solidFill>
                <a:effectLst/>
              </a:rPr>
              <a:t>Storage and reading instructions (27:2-3; 31:9, 24, 26)</a:t>
            </a:r>
          </a:p>
          <a:p>
            <a:r>
              <a:rPr lang="en-US" sz="3000" dirty="0">
                <a:solidFill>
                  <a:schemeClr val="bg1"/>
                </a:solidFill>
                <a:effectLst/>
              </a:rPr>
              <a:t>Witnesses (32:1)</a:t>
            </a:r>
          </a:p>
          <a:p>
            <a:r>
              <a:rPr lang="en-US" sz="3000" b="1" u="sng" dirty="0">
                <a:solidFill>
                  <a:srgbClr val="FFFFCC"/>
                </a:solidFill>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690049" y="1416820"/>
            <a:ext cx="2017389" cy="2074094"/>
          </a:xfrm>
          <a:prstGeom prst="rect">
            <a:avLst/>
          </a:prstGeom>
          <a:noFill/>
          <a:ln w="9525">
            <a:noFill/>
            <a:miter lim="800000"/>
            <a:headEnd/>
            <a:tailEnd/>
          </a:ln>
        </p:spPr>
      </p:pic>
      <p:sp>
        <p:nvSpPr>
          <p:cNvPr id="2" name="Rectangle 1"/>
          <p:cNvSpPr/>
          <p:nvPr/>
        </p:nvSpPr>
        <p:spPr>
          <a:xfrm>
            <a:off x="140447" y="5941065"/>
            <a:ext cx="8863106" cy="646331"/>
          </a:xfrm>
          <a:prstGeom prst="rect">
            <a:avLst/>
          </a:prstGeom>
        </p:spPr>
        <p:txBody>
          <a:bodyPr wrap="square">
            <a:spAutoFit/>
          </a:bodyPr>
          <a:lstStyle/>
          <a:p>
            <a:r>
              <a:rPr lang="en-US" dirty="0">
                <a:solidFill>
                  <a:schemeClr val="bg1"/>
                </a:solidFill>
              </a:rPr>
              <a:t> *Suzerainty–Vassal treaty, which Ancient Near Eastern kings made, were only with redeemed or conquered nations and never with individuals. (2007). </a:t>
            </a:r>
            <a:r>
              <a:rPr lang="en-US" i="1" dirty="0">
                <a:solidFill>
                  <a:schemeClr val="bg1"/>
                </a:solidFill>
              </a:rPr>
              <a:t>Christian Apologetics Journal</a:t>
            </a:r>
            <a:r>
              <a:rPr lang="en-US" dirty="0">
                <a:solidFill>
                  <a:schemeClr val="bg1"/>
                </a:solidFill>
              </a:rPr>
              <a:t>, </a:t>
            </a:r>
            <a:r>
              <a:rPr lang="en-US" i="1" dirty="0">
                <a:solidFill>
                  <a:schemeClr val="bg1"/>
                </a:solidFill>
              </a:rPr>
              <a:t>6</a:t>
            </a:r>
            <a:r>
              <a:rPr lang="en-US" dirty="0">
                <a:solidFill>
                  <a:schemeClr val="bg1"/>
                </a:solidFill>
              </a:rPr>
              <a:t>.</a:t>
            </a:r>
          </a:p>
        </p:txBody>
      </p:sp>
    </p:spTree>
    <p:extLst>
      <p:ext uri="{BB962C8B-B14F-4D97-AF65-F5344CB8AC3E}">
        <p14:creationId xmlns="" xmlns:p14="http://schemas.microsoft.com/office/powerpoint/2010/main" val="2978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18266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3016213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8854"/>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3469064" y="1295399"/>
            <a:ext cx="5533534" cy="4549219"/>
          </a:xfrm>
        </p:spPr>
        <p:txBody>
          <a:bodyPr/>
          <a:lstStyle/>
          <a:p>
            <a:pPr marL="228600" indent="-228600" eaLnBrk="1" hangingPunct="1">
              <a:spcBef>
                <a:spcPts val="1200"/>
              </a:spcBef>
              <a:spcAft>
                <a:spcPts val="1200"/>
              </a:spcAft>
              <a:buClr>
                <a:srgbClr val="66FFFF"/>
              </a:buClr>
              <a:defRPr/>
            </a:pPr>
            <a:r>
              <a:rPr lang="en-US" sz="2800" dirty="0">
                <a:solidFill>
                  <a:schemeClr val="bg1"/>
                </a:solidFill>
                <a:effectLst>
                  <a:outerShdw blurRad="38100" dist="38100" dir="2700000" algn="tl">
                    <a:srgbClr val="000000">
                      <a:alpha val="43137"/>
                    </a:srgbClr>
                  </a:outerShdw>
                </a:effectLst>
              </a:rPr>
              <a:t>Kingdom Characteristics </a:t>
            </a:r>
          </a:p>
          <a:p>
            <a:pPr marL="228600" indent="-228600" eaLnBrk="1" hangingPunct="1">
              <a:spcBef>
                <a:spcPts val="1200"/>
              </a:spcBef>
              <a:spcAft>
                <a:spcPts val="1200"/>
              </a:spcAft>
              <a:buClr>
                <a:srgbClr val="66FFFF"/>
              </a:buClr>
              <a:defRPr/>
            </a:pPr>
            <a:r>
              <a:rPr lang="en-US" sz="2800" dirty="0">
                <a:solidFill>
                  <a:schemeClr val="bg1"/>
                </a:solidFill>
                <a:effectLst>
                  <a:outerShdw blurRad="38100" dist="38100" dir="2700000" algn="tl">
                    <a:srgbClr val="000000">
                      <a:alpha val="43137"/>
                    </a:srgbClr>
                  </a:outerShdw>
                </a:effectLst>
              </a:rPr>
              <a:t>Is. 2:1-4; 11:6-9</a:t>
            </a:r>
          </a:p>
          <a:p>
            <a:pPr marL="574675" lvl="1" indent="-339725" eaLnBrk="1" hangingPunct="1">
              <a:spcBef>
                <a:spcPts val="0"/>
              </a:spcBef>
              <a:spcAft>
                <a:spcPts val="1200"/>
              </a:spcAft>
              <a:buClr>
                <a:srgbClr val="FF66FF"/>
              </a:buClr>
              <a:defRPr/>
            </a:pPr>
            <a:r>
              <a:rPr lang="en-US" sz="2800" dirty="0">
                <a:solidFill>
                  <a:schemeClr val="bg1"/>
                </a:solidFill>
              </a:rPr>
              <a:t>Jerusalem = center of world spiritual and political authority</a:t>
            </a:r>
          </a:p>
          <a:p>
            <a:pPr marL="574675" lvl="1" indent="-339725" eaLnBrk="1" hangingPunct="1">
              <a:spcBef>
                <a:spcPts val="0"/>
              </a:spcBef>
              <a:spcAft>
                <a:spcPts val="1200"/>
              </a:spcAft>
              <a:buClr>
                <a:srgbClr val="FF66FF"/>
              </a:buClr>
              <a:defRPr/>
            </a:pPr>
            <a:r>
              <a:rPr lang="en-US" sz="2800" dirty="0">
                <a:solidFill>
                  <a:schemeClr val="bg1"/>
                </a:solidFill>
              </a:rPr>
              <a:t>Perfect justice</a:t>
            </a:r>
          </a:p>
          <a:p>
            <a:pPr marL="574675" lvl="1" indent="-339725" eaLnBrk="1" hangingPunct="1">
              <a:spcBef>
                <a:spcPts val="0"/>
              </a:spcBef>
              <a:spcAft>
                <a:spcPts val="1200"/>
              </a:spcAft>
              <a:buClr>
                <a:srgbClr val="FF66FF"/>
              </a:buClr>
              <a:defRPr/>
            </a:pPr>
            <a:r>
              <a:rPr lang="en-US" sz="2800" dirty="0">
                <a:solidFill>
                  <a:schemeClr val="bg1"/>
                </a:solidFill>
              </a:rPr>
              <a:t>World peace</a:t>
            </a:r>
          </a:p>
          <a:p>
            <a:pPr marL="574675" lvl="1" indent="-339725" eaLnBrk="1" hangingPunct="1">
              <a:spcBef>
                <a:spcPts val="0"/>
              </a:spcBef>
              <a:spcAft>
                <a:spcPts val="1200"/>
              </a:spcAft>
              <a:buClr>
                <a:srgbClr val="FF66FF"/>
              </a:buClr>
              <a:defRPr/>
            </a:pPr>
            <a:r>
              <a:rPr lang="en-US" sz="2800" dirty="0">
                <a:solidFill>
                  <a:schemeClr val="bg1"/>
                </a:solidFill>
              </a:rPr>
              <a:t>Peace in the animal kingdom</a:t>
            </a:r>
          </a:p>
          <a:p>
            <a:pPr marL="574675" lvl="1" indent="-339725" eaLnBrk="1" hangingPunct="1">
              <a:spcBef>
                <a:spcPts val="0"/>
              </a:spcBef>
              <a:spcAft>
                <a:spcPts val="1200"/>
              </a:spcAft>
              <a:buClr>
                <a:srgbClr val="FF66FF"/>
              </a:buClr>
              <a:defRPr/>
            </a:pPr>
            <a:r>
              <a:rPr lang="en-US" sz="2800" dirty="0">
                <a:solidFill>
                  <a:schemeClr val="bg1"/>
                </a:solidFill>
              </a:rPr>
              <a:t>Universal spiritual knowledge. </a:t>
            </a:r>
          </a:p>
        </p:txBody>
      </p:sp>
      <p:pic>
        <p:nvPicPr>
          <p:cNvPr id="5" name="Picture 4" descr="King_of_Kings[1]"/>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23924" y="1466652"/>
            <a:ext cx="3065737" cy="4151723"/>
          </a:xfrm>
          <a:prstGeom prst="rect">
            <a:avLst/>
          </a:prstGeom>
          <a:noFill/>
          <a:ln w="38100">
            <a:solidFill>
              <a:srgbClr val="FFC000"/>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3435305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MESSENGERS OF THE KINGDOM</a:t>
            </a:r>
          </a:p>
        </p:txBody>
      </p:sp>
      <p:sp>
        <p:nvSpPr>
          <p:cNvPr id="145411" name="Rectangle 3"/>
          <p:cNvSpPr>
            <a:spLocks noGrp="1" noChangeArrowheads="1"/>
          </p:cNvSpPr>
          <p:nvPr>
            <p:ph type="body" sz="half" idx="4294967295"/>
          </p:nvPr>
        </p:nvSpPr>
        <p:spPr>
          <a:xfrm>
            <a:off x="4876800" y="2403477"/>
            <a:ext cx="3962400" cy="2092325"/>
          </a:xfrm>
        </p:spPr>
        <p:txBody>
          <a:bodyPr/>
          <a:lstStyle/>
          <a:p>
            <a:pPr eaLnBrk="1" hangingPunct="1">
              <a:spcBef>
                <a:spcPts val="1200"/>
              </a:spcBef>
              <a:spcAft>
                <a:spcPts val="1200"/>
              </a:spcAft>
            </a:pPr>
            <a:r>
              <a:rPr lang="en-US" altLang="en-US" sz="3000">
                <a:solidFill>
                  <a:schemeClr val="bg1"/>
                </a:solidFill>
              </a:rPr>
              <a:t>John the Baptist – 3:2</a:t>
            </a:r>
          </a:p>
          <a:p>
            <a:pPr eaLnBrk="1" hangingPunct="1">
              <a:spcBef>
                <a:spcPts val="1200"/>
              </a:spcBef>
              <a:spcAft>
                <a:spcPts val="1200"/>
              </a:spcAft>
            </a:pPr>
            <a:r>
              <a:rPr lang="en-US" altLang="en-US" sz="3000">
                <a:solidFill>
                  <a:schemeClr val="bg1"/>
                </a:solidFill>
              </a:rPr>
              <a:t>Jesus Christ – 4:17</a:t>
            </a:r>
          </a:p>
          <a:p>
            <a:pPr eaLnBrk="1" hangingPunct="1">
              <a:spcBef>
                <a:spcPts val="1200"/>
              </a:spcBef>
              <a:spcAft>
                <a:spcPts val="1200"/>
              </a:spcAft>
            </a:pPr>
            <a:r>
              <a:rPr lang="en-US" altLang="en-US" sz="3000">
                <a:solidFill>
                  <a:schemeClr val="bg1"/>
                </a:solidFill>
              </a:rPr>
              <a:t>12 Apostles – 10:5, 7</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6" y="1905002"/>
            <a:ext cx="4362451" cy="3292475"/>
          </a:xfrm>
        </p:spPr>
      </p:pic>
      <p:sp>
        <p:nvSpPr>
          <p:cNvPr id="145413" name="TextBox 4"/>
          <p:cNvSpPr txBox="1">
            <a:spLocks noChangeArrowheads="1"/>
          </p:cNvSpPr>
          <p:nvPr/>
        </p:nvSpPr>
        <p:spPr bwMode="auto">
          <a:xfrm>
            <a:off x="2743200" y="6248401"/>
            <a:ext cx="3657600" cy="369332"/>
          </a:xfrm>
          <a:prstGeom prst="rect">
            <a:avLst/>
          </a:prstGeom>
          <a:noFill/>
          <a:ln w="9525">
            <a:noFill/>
            <a:miter lim="800000"/>
            <a:headEnd/>
            <a:tailEnd/>
          </a:ln>
        </p:spPr>
        <p:txBody>
          <a:bodyPr>
            <a:spAutoFit/>
          </a:bodyPr>
          <a:lstStyle/>
          <a:p>
            <a:pPr algn="ctr"/>
            <a:r>
              <a:rPr lang="en-US" altLang="en-US" kern="0" dirty="0">
                <a:solidFill>
                  <a:schemeClr val="bg1"/>
                </a:solidFill>
              </a:rPr>
              <a:t>Toussaint, </a:t>
            </a:r>
            <a:r>
              <a:rPr lang="en-US" altLang="en-US" i="1" kern="0" dirty="0">
                <a:solidFill>
                  <a:schemeClr val="bg1"/>
                </a:solidFill>
              </a:rPr>
              <a:t>Behold the King</a:t>
            </a:r>
            <a:r>
              <a:rPr lang="en-US" altLang="en-US" kern="0" dirty="0">
                <a:solidFill>
                  <a:schemeClr val="bg1"/>
                </a:solidFill>
              </a:rPr>
              <a:t>, 18-20</a:t>
            </a:r>
          </a:p>
        </p:txBody>
      </p:sp>
    </p:spTree>
    <p:extLst>
      <p:ext uri="{BB962C8B-B14F-4D97-AF65-F5344CB8AC3E}">
        <p14:creationId xmlns="" xmlns:p14="http://schemas.microsoft.com/office/powerpoint/2010/main" val="268808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ea typeface="+mj-ea"/>
                <a:cs typeface="+mj-cs"/>
              </a:rPr>
              <a:t>Matthew 10:5-7 (NASB)</a:t>
            </a:r>
          </a:p>
          <a:p>
            <a:pPr algn="just">
              <a:spcBef>
                <a:spcPts val="600"/>
              </a:spcBef>
              <a:spcAft>
                <a:spcPts val="600"/>
              </a:spcAft>
            </a:pPr>
            <a:r>
              <a:rPr lang="en-US" altLang="en-US" sz="3600" kern="0" dirty="0">
                <a:solidFill>
                  <a:schemeClr val="bg1"/>
                </a:solidFill>
              </a:rPr>
              <a:t>“</a:t>
            </a:r>
            <a:r>
              <a:rPr lang="en-US" sz="3600" dirty="0">
                <a:solidFill>
                  <a:schemeClr val="bg1"/>
                </a:solidFill>
              </a:rPr>
              <a:t>These twelve Jesus sent out after instructing them: “Do not go in </a:t>
            </a:r>
            <a:r>
              <a:rPr lang="en-US" sz="3600" i="1" dirty="0">
                <a:solidFill>
                  <a:schemeClr val="bg1"/>
                </a:solidFill>
              </a:rPr>
              <a:t>the</a:t>
            </a:r>
            <a:r>
              <a:rPr lang="en-US" sz="3600" dirty="0">
                <a:solidFill>
                  <a:schemeClr val="bg1"/>
                </a:solidFill>
              </a:rPr>
              <a:t> way of </a:t>
            </a:r>
            <a:r>
              <a:rPr lang="en-US" sz="3600" i="1" dirty="0">
                <a:solidFill>
                  <a:schemeClr val="bg1"/>
                </a:solidFill>
              </a:rPr>
              <a:t>the</a:t>
            </a:r>
            <a:r>
              <a:rPr lang="en-US" sz="3600" dirty="0">
                <a:solidFill>
                  <a:schemeClr val="bg1"/>
                </a:solidFill>
              </a:rPr>
              <a:t> </a:t>
            </a:r>
            <a:r>
              <a:rPr lang="en-US" sz="3600" b="1" u="sng" dirty="0">
                <a:solidFill>
                  <a:srgbClr val="FFFFCC"/>
                </a:solidFill>
              </a:rPr>
              <a:t>Gentiles</a:t>
            </a:r>
            <a:r>
              <a:rPr lang="en-US" sz="3600" dirty="0">
                <a:solidFill>
                  <a:schemeClr val="bg1"/>
                </a:solidFill>
              </a:rPr>
              <a:t>, and do not enter </a:t>
            </a:r>
            <a:r>
              <a:rPr lang="en-US" sz="3600" i="1" dirty="0">
                <a:solidFill>
                  <a:schemeClr val="bg1"/>
                </a:solidFill>
              </a:rPr>
              <a:t>any</a:t>
            </a:r>
            <a:r>
              <a:rPr lang="en-US" sz="3600" dirty="0">
                <a:solidFill>
                  <a:schemeClr val="bg1"/>
                </a:solidFill>
              </a:rPr>
              <a:t> city of the </a:t>
            </a:r>
            <a:r>
              <a:rPr lang="en-US" sz="3600" b="1" u="sng" dirty="0">
                <a:solidFill>
                  <a:srgbClr val="FFFFCC"/>
                </a:solidFill>
              </a:rPr>
              <a:t>Samaritans</a:t>
            </a:r>
            <a:r>
              <a:rPr lang="en-US" sz="3600" dirty="0">
                <a:solidFill>
                  <a:schemeClr val="bg1"/>
                </a:solidFill>
              </a:rPr>
              <a:t>; </a:t>
            </a:r>
            <a:r>
              <a:rPr lang="en-US" sz="3600" baseline="30000" dirty="0">
                <a:solidFill>
                  <a:schemeClr val="bg1"/>
                </a:solidFill>
              </a:rPr>
              <a:t>6 </a:t>
            </a:r>
            <a:r>
              <a:rPr lang="en-US" sz="3600" dirty="0">
                <a:solidFill>
                  <a:schemeClr val="bg1"/>
                </a:solidFill>
              </a:rPr>
              <a:t>but rather go to the lost sheep of the </a:t>
            </a:r>
            <a:r>
              <a:rPr lang="en-US" sz="3600" b="1" u="sng" dirty="0">
                <a:solidFill>
                  <a:srgbClr val="FFFFCC"/>
                </a:solidFill>
              </a:rPr>
              <a:t>house of Israel</a:t>
            </a:r>
            <a:r>
              <a:rPr lang="en-US" sz="3600" dirty="0">
                <a:solidFill>
                  <a:schemeClr val="bg1"/>
                </a:solidFill>
              </a:rPr>
              <a:t>. </a:t>
            </a:r>
            <a:r>
              <a:rPr lang="en-US" sz="3600" baseline="30000" dirty="0">
                <a:solidFill>
                  <a:schemeClr val="bg1"/>
                </a:solidFill>
              </a:rPr>
              <a:t>7 </a:t>
            </a:r>
            <a:r>
              <a:rPr lang="en-US" sz="3600" dirty="0">
                <a:solidFill>
                  <a:schemeClr val="bg1"/>
                </a:solidFill>
              </a:rPr>
              <a:t>And as you go, preach, saying, ‘The kingdom of heaven is at hand.’”</a:t>
            </a:r>
            <a:endParaRPr lang="en-US" altLang="en-US" sz="3600" kern="0" dirty="0">
              <a:solidFill>
                <a:schemeClr val="bg1"/>
              </a:solidFill>
            </a:endParaRPr>
          </a:p>
        </p:txBody>
      </p:sp>
    </p:spTree>
    <p:extLst>
      <p:ext uri="{BB962C8B-B14F-4D97-AF65-F5344CB8AC3E}">
        <p14:creationId xmlns="" xmlns:p14="http://schemas.microsoft.com/office/powerpoint/2010/main" val="932173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296803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990360" y="3962292"/>
            <a:ext cx="4462659" cy="2591025"/>
          </a:xfrm>
          <a:prstGeom prst="rect">
            <a:avLst/>
          </a:prstGeom>
        </p:spPr>
      </p:pic>
    </p:spTree>
    <p:extLst>
      <p:ext uri="{BB962C8B-B14F-4D97-AF65-F5344CB8AC3E}">
        <p14:creationId xmlns="" xmlns:p14="http://schemas.microsoft.com/office/powerpoint/2010/main" val="3233541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692682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4278726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450418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Group 3"/>
          <p:cNvGraphicFramePr>
            <a:graphicFrameLocks noGrp="1"/>
          </p:cNvGraphicFramePr>
          <p:nvPr>
            <p:ph type="tbl" idx="4294967295"/>
            <p:extLst>
              <p:ext uri="{D42A27DB-BD31-4B8C-83A1-F6EECF244321}">
                <p14:modId xmlns="" xmlns:p14="http://schemas.microsoft.com/office/powerpoint/2010/main" val="1495488302"/>
              </p:ext>
            </p:extLst>
          </p:nvPr>
        </p:nvGraphicFramePr>
        <p:xfrm>
          <a:off x="228600" y="685800"/>
          <a:ext cx="8686800" cy="5120536"/>
        </p:xfrm>
        <a:graphic>
          <a:graphicData uri="http://schemas.openxmlformats.org/drawingml/2006/table">
            <a:tbl>
              <a:tblPr>
                <a:tableStyleId>{D113A9D2-9D6B-4929-AA2D-F23B5EE8CBE7}</a:tableStyleId>
              </a:tblPr>
              <a:tblGrid>
                <a:gridCol w="28956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895600">
                  <a:extLst>
                    <a:ext uri="{9D8B030D-6E8A-4147-A177-3AD203B41FA5}">
                      <a16:colId xmlns="" xmlns:a16="http://schemas.microsoft.com/office/drawing/2014/main" val="20002"/>
                    </a:ext>
                  </a:extLst>
                </a:gridCol>
              </a:tblGrid>
              <a:tr h="640067">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FFFFCC"/>
                          </a:solidFill>
                          <a:effectLst/>
                        </a:rPr>
                        <a:t>Transition from Public to Private Ministry</a:t>
                      </a:r>
                      <a:endParaRPr lang="en-US" sz="3600" kern="1200" dirty="0">
                        <a:solidFill>
                          <a:srgbClr val="FFFFCC"/>
                        </a:solidFill>
                        <a:effectLst/>
                        <a:latin typeface="+mn-lt"/>
                        <a:ea typeface="+mj-ea"/>
                        <a:cs typeface="+mj-cs"/>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PUBLIC</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PRIVATE</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Scripture</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1–12</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13–28</a:t>
                      </a:r>
                      <a:endParaRPr kumimoji="0" lang="en-US" sz="2400" b="0" i="0" u="none" strike="noStrike" cap="none" normalizeH="0" baseline="0">
                        <a:ln>
                          <a:noFill/>
                        </a:ln>
                        <a:solidFill>
                          <a:schemeClr val="bg1"/>
                        </a:solidFill>
                        <a:effectLst/>
                        <a:latin typeface="Times New Roman" charset="0"/>
                        <a:cs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Focus</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Nation</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Remnant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Miracles</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Proof to nation</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Training for remnant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Offer</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Prominent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Disappears</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Teaching</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Discourse</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Parabolic</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Interim program</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Not mentioned</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rPr>
                        <a:t>Prominent</a:t>
                      </a:r>
                      <a:endParaRPr kumimoji="0" lang="en-US" sz="2400" b="0" i="0" u="none" strike="noStrike" cap="none" normalizeH="0" baseline="0" dirty="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 name="TextBox 4"/>
          <p:cNvSpPr txBox="1">
            <a:spLocks noChangeArrowheads="1"/>
          </p:cNvSpPr>
          <p:nvPr/>
        </p:nvSpPr>
        <p:spPr bwMode="auto">
          <a:xfrm>
            <a:off x="2743200" y="6248401"/>
            <a:ext cx="3657600" cy="369332"/>
          </a:xfrm>
          <a:prstGeom prst="rect">
            <a:avLst/>
          </a:prstGeom>
          <a:noFill/>
          <a:ln w="9525">
            <a:noFill/>
            <a:miter lim="800000"/>
            <a:headEnd/>
            <a:tailEnd/>
          </a:ln>
        </p:spPr>
        <p:txBody>
          <a:bodyPr>
            <a:spAutoFit/>
          </a:bodyPr>
          <a:lstStyle/>
          <a:p>
            <a:pPr algn="ctr"/>
            <a:r>
              <a:rPr lang="en-US" altLang="en-US" kern="0" dirty="0">
                <a:solidFill>
                  <a:schemeClr val="bg1"/>
                </a:solidFill>
              </a:rPr>
              <a:t>Toussaint, </a:t>
            </a:r>
            <a:r>
              <a:rPr lang="en-US" altLang="en-US" i="1" kern="0" dirty="0">
                <a:solidFill>
                  <a:schemeClr val="bg1"/>
                </a:solidFill>
              </a:rPr>
              <a:t>Behold the King</a:t>
            </a:r>
            <a:r>
              <a:rPr lang="en-US" altLang="en-US" kern="0" dirty="0">
                <a:solidFill>
                  <a:schemeClr val="bg1"/>
                </a:solidFill>
              </a:rPr>
              <a:t>, 18-20</a:t>
            </a:r>
          </a:p>
        </p:txBody>
      </p:sp>
    </p:spTree>
    <p:extLst>
      <p:ext uri="{BB962C8B-B14F-4D97-AF65-F5344CB8AC3E}">
        <p14:creationId xmlns="" xmlns:p14="http://schemas.microsoft.com/office/powerpoint/2010/main" val="1577529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3244" y="234419"/>
            <a:ext cx="8937511" cy="63891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3244" y="234419"/>
            <a:ext cx="8937511" cy="6389162"/>
          </a:xfrm>
          <a:prstGeom prst="rect">
            <a:avLst/>
          </a:prstGeom>
        </p:spPr>
      </p:pic>
    </p:spTree>
    <p:extLst>
      <p:ext uri="{BB962C8B-B14F-4D97-AF65-F5344CB8AC3E}">
        <p14:creationId xmlns="" xmlns:p14="http://schemas.microsoft.com/office/powerpoint/2010/main" val="1554988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 xmlns:a14="http://schemas.microsoft.com/office/drawing/2010/main"/>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 xmlns:p14="http://schemas.microsoft.com/office/powerpoint/2010/main" val="1689737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0"/>
              </a:spcAft>
              <a:buSzPct val="100000"/>
              <a:buFont typeface="Arial" panose="020B0604020202020204" pitchFamily="34" charset="0"/>
              <a:buAutoNum type="arabicPeriod"/>
            </a:pPr>
            <a:r>
              <a:rPr lang="en-US" altLang="en-US" b="1" u="sng" dirty="0">
                <a:solidFill>
                  <a:srgbClr val="FFFFCC"/>
                </a:solidFill>
              </a:rPr>
              <a:t>Can this sin be committed today?</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prstClr val="white"/>
                </a:solidFill>
                <a:latin typeface="Calibri" panose="020F0502020204030204" pitchFamily="34" charset="0"/>
                <a:cs typeface="Calibri" panose="020F0502020204030204" pitchFamily="34" charset="0"/>
              </a:rPr>
              <a:t>Personally?</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prstClr val="white"/>
                </a:solidFill>
                <a:latin typeface="Calibri" panose="020F0502020204030204" pitchFamily="34" charset="0"/>
                <a:cs typeface="Calibri" panose="020F0502020204030204" pitchFamily="34" charset="0"/>
              </a:rPr>
              <a:t>Nationally? – No</a:t>
            </a:r>
            <a:endParaRPr lang="en-US" altLang="en-US" b="1" u="sng" dirty="0">
              <a:solidFill>
                <a:srgbClr val="FFFFCC"/>
              </a:solidFill>
            </a:endParaRP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1449716933"/>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0"/>
              </a:spcAft>
              <a:buSzPct val="100000"/>
              <a:buFont typeface="Arial" panose="020B0604020202020204" pitchFamily="34" charset="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b="1" u="sng" dirty="0">
                <a:solidFill>
                  <a:srgbClr val="FFFFCC"/>
                </a:solidFill>
              </a:rPr>
              <a:t>Personally</a:t>
            </a:r>
            <a:r>
              <a:rPr lang="en-US" altLang="en-US" dirty="0">
                <a:solidFill>
                  <a:prstClr val="white"/>
                </a:solidFill>
                <a:latin typeface="Calibri" panose="020F0502020204030204" pitchFamily="34" charset="0"/>
                <a:cs typeface="Calibri" panose="020F0502020204030204" pitchFamily="34" charset="0"/>
              </a:rPr>
              <a:t>?</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prstClr val="white"/>
                </a:solidFill>
                <a:latin typeface="Calibri" panose="020F0502020204030204" pitchFamily="34" charset="0"/>
                <a:cs typeface="Calibri" panose="020F0502020204030204" pitchFamily="34" charset="0"/>
              </a:rPr>
              <a:t>Nationally? – No</a:t>
            </a:r>
            <a:endParaRPr lang="en-US" altLang="en-US" b="1" u="sng" dirty="0">
              <a:solidFill>
                <a:srgbClr val="FFFFCC"/>
              </a:solidFill>
            </a:endParaRP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1804600927"/>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0"/>
              </a:spcAft>
              <a:buSzPct val="100000"/>
              <a:buFont typeface="Arial" panose="020B0604020202020204" pitchFamily="34" charset="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b="1" dirty="0">
                <a:solidFill>
                  <a:srgbClr val="FFFFCC"/>
                </a:solidFill>
              </a:rPr>
              <a:t>Personally</a:t>
            </a:r>
            <a:r>
              <a:rPr lang="en-US" altLang="en-US" dirty="0">
                <a:solidFill>
                  <a:prstClr val="white"/>
                </a:solidFill>
                <a:latin typeface="Calibri" panose="020F0502020204030204" pitchFamily="34" charset="0"/>
                <a:cs typeface="Calibri" panose="020F0502020204030204" pitchFamily="34" charset="0"/>
              </a:rPr>
              <a:t>?</a:t>
            </a:r>
          </a:p>
          <a:p>
            <a:pPr marL="1601788" lvl="2" indent="-460375" eaLnBrk="1" hangingPunct="1">
              <a:spcBef>
                <a:spcPts val="0"/>
              </a:spcBef>
              <a:spcAft>
                <a:spcPts val="0"/>
              </a:spcAft>
              <a:buSzPct val="100000"/>
              <a:buFont typeface="+mj-lt"/>
              <a:buAutoNum type="arabicPeriod"/>
            </a:pPr>
            <a:r>
              <a:rPr lang="en-US" altLang="en-US" sz="2800" b="1" u="sng" dirty="0">
                <a:solidFill>
                  <a:srgbClr val="FFFFCC"/>
                </a:solidFill>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prstClr val="white"/>
                </a:solidFill>
                <a:latin typeface="Calibri" panose="020F0502020204030204" pitchFamily="34" charset="0"/>
                <a:cs typeface="Calibri" panose="020F0502020204030204" pitchFamily="34" charset="0"/>
              </a:rPr>
              <a:t>Nationally? – No</a:t>
            </a:r>
            <a:endParaRPr lang="en-US" altLang="en-US" b="1" u="sng" dirty="0">
              <a:solidFill>
                <a:srgbClr val="FFFFCC"/>
              </a:solidFill>
            </a:endParaRP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3604141877"/>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990360" y="3962292"/>
            <a:ext cx="4462659" cy="2591025"/>
          </a:xfrm>
          <a:prstGeom prst="rect">
            <a:avLst/>
          </a:prstGeom>
        </p:spPr>
      </p:pic>
    </p:spTree>
    <p:extLst>
      <p:ext uri="{BB962C8B-B14F-4D97-AF65-F5344CB8AC3E}">
        <p14:creationId xmlns="" xmlns:p14="http://schemas.microsoft.com/office/powerpoint/2010/main" val="1385408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128" y="274638"/>
            <a:ext cx="6697744" cy="1143000"/>
          </a:xfrm>
        </p:spPr>
        <p:txBody>
          <a:bodyPr/>
          <a:lstStyle/>
          <a:p>
            <a:r>
              <a:rPr lang="en-US" sz="4000" dirty="0">
                <a:solidFill>
                  <a:srgbClr val="00FFFF"/>
                </a:solidFill>
                <a:effectLst>
                  <a:outerShdw blurRad="38100" dist="38100" dir="2700000" algn="tl">
                    <a:srgbClr val="000000">
                      <a:alpha val="43137"/>
                    </a:srgbClr>
                  </a:outerShdw>
                </a:effectLst>
                <a:latin typeface="+mn-lt"/>
              </a:rPr>
              <a:t>Committing Blasphemy Against the Holy Sprit Today?</a:t>
            </a:r>
          </a:p>
        </p:txBody>
      </p:sp>
      <p:sp>
        <p:nvSpPr>
          <p:cNvPr id="3" name="Content Placeholder 2"/>
          <p:cNvSpPr>
            <a:spLocks noGrp="1"/>
          </p:cNvSpPr>
          <p:nvPr>
            <p:ph idx="1"/>
          </p:nvPr>
        </p:nvSpPr>
        <p:spPr>
          <a:xfrm>
            <a:off x="130629" y="1838227"/>
            <a:ext cx="8882741" cy="4760536"/>
          </a:xfrm>
        </p:spPr>
        <p:txBody>
          <a:bodyPr/>
          <a:lstStyle/>
          <a:p>
            <a:pPr marL="339725" indent="-339725" eaLnBrk="1" hangingPunct="1">
              <a:spcBef>
                <a:spcPts val="600"/>
              </a:spcBef>
              <a:spcAft>
                <a:spcPts val="600"/>
              </a:spcAft>
              <a:buClr>
                <a:srgbClr val="66FFFF"/>
              </a:buClr>
              <a:defRPr/>
            </a:pPr>
            <a:r>
              <a:rPr lang="en-US" dirty="0">
                <a:solidFill>
                  <a:schemeClr val="bg1"/>
                </a:solidFill>
                <a:effectLst>
                  <a:outerShdw blurRad="38100" dist="38100" dir="2700000" algn="tl">
                    <a:srgbClr val="000000">
                      <a:alpha val="43137"/>
                    </a:srgbClr>
                  </a:outerShdw>
                </a:effectLst>
              </a:rPr>
              <a:t>No commands in the epistles against blasphemy against the Holy Spirit</a:t>
            </a:r>
          </a:p>
          <a:p>
            <a:pPr marL="339725" indent="-339725" eaLnBrk="1" hangingPunct="1">
              <a:spcBef>
                <a:spcPts val="600"/>
              </a:spcBef>
              <a:spcAft>
                <a:spcPts val="600"/>
              </a:spcAft>
              <a:buClr>
                <a:srgbClr val="66FFFF"/>
              </a:buClr>
              <a:defRPr/>
            </a:pPr>
            <a:r>
              <a:rPr lang="en-US" dirty="0">
                <a:solidFill>
                  <a:schemeClr val="bg1"/>
                </a:solidFill>
                <a:effectLst>
                  <a:outerShdw blurRad="38100" dist="38100" dir="2700000" algn="tl">
                    <a:srgbClr val="000000">
                      <a:alpha val="43137"/>
                    </a:srgbClr>
                  </a:outerShdw>
                </a:effectLst>
              </a:rPr>
              <a:t>Epistolary commands involving the Spirit</a:t>
            </a:r>
          </a:p>
          <a:p>
            <a:pPr marL="631825" lvl="1" indent="-284163">
              <a:spcBef>
                <a:spcPts val="0"/>
              </a:spcBef>
              <a:spcAft>
                <a:spcPts val="1200"/>
              </a:spcAft>
              <a:buClr>
                <a:srgbClr val="FF99FF"/>
              </a:buClr>
            </a:pPr>
            <a:r>
              <a:rPr lang="en-US" dirty="0">
                <a:solidFill>
                  <a:schemeClr val="bg1"/>
                </a:solidFill>
              </a:rPr>
              <a:t>Do not lie to the Spirit (Acts 5:3)</a:t>
            </a:r>
          </a:p>
          <a:p>
            <a:pPr marL="631825" lvl="1" indent="-284163">
              <a:spcBef>
                <a:spcPts val="0"/>
              </a:spcBef>
              <a:spcAft>
                <a:spcPts val="1200"/>
              </a:spcAft>
              <a:buClr>
                <a:srgbClr val="FF99FF"/>
              </a:buClr>
            </a:pPr>
            <a:r>
              <a:rPr lang="en-US" dirty="0">
                <a:solidFill>
                  <a:schemeClr val="bg1"/>
                </a:solidFill>
              </a:rPr>
              <a:t>Do not grieve the Spirit (Eph. 4:30)</a:t>
            </a:r>
          </a:p>
          <a:p>
            <a:pPr marL="631825" lvl="1" indent="-284163">
              <a:spcBef>
                <a:spcPts val="0"/>
              </a:spcBef>
              <a:spcAft>
                <a:spcPts val="1200"/>
              </a:spcAft>
              <a:buClr>
                <a:srgbClr val="FF99FF"/>
              </a:buClr>
            </a:pPr>
            <a:r>
              <a:rPr lang="en-US" dirty="0">
                <a:solidFill>
                  <a:schemeClr val="bg1"/>
                </a:solidFill>
              </a:rPr>
              <a:t>Do not quench the Sprit (1 Thess. 5:19)</a:t>
            </a:r>
          </a:p>
          <a:p>
            <a:pPr marL="631825" lvl="1" indent="-284163">
              <a:spcBef>
                <a:spcPts val="0"/>
              </a:spcBef>
              <a:spcAft>
                <a:spcPts val="1200"/>
              </a:spcAft>
              <a:buClr>
                <a:srgbClr val="FF99FF"/>
              </a:buClr>
            </a:pPr>
            <a:r>
              <a:rPr lang="en-US" dirty="0">
                <a:solidFill>
                  <a:schemeClr val="bg1"/>
                </a:solidFill>
              </a:rPr>
              <a:t>Walk according to the Spirit (Gal. 5:16)</a:t>
            </a:r>
          </a:p>
          <a:p>
            <a:pPr marL="631825" lvl="1" indent="-284163">
              <a:spcBef>
                <a:spcPts val="0"/>
              </a:spcBef>
              <a:spcAft>
                <a:spcPts val="1200"/>
              </a:spcAft>
              <a:buClr>
                <a:srgbClr val="FF99FF"/>
              </a:buClr>
            </a:pPr>
            <a:r>
              <a:rPr lang="en-US" dirty="0">
                <a:solidFill>
                  <a:schemeClr val="bg1"/>
                </a:solidFill>
              </a:rPr>
              <a:t>Be filled with the Spirit (Eph. 5:18)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0"/>
              </a:spcAft>
              <a:buSzPct val="100000"/>
              <a:buFont typeface="Arial" panose="020B0604020202020204" pitchFamily="34" charset="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b="1" dirty="0">
                <a:solidFill>
                  <a:srgbClr val="FFFFCC"/>
                </a:solidFill>
              </a:rPr>
              <a:t>Personally</a:t>
            </a:r>
            <a:r>
              <a:rPr lang="en-US" altLang="en-US" dirty="0">
                <a:solidFill>
                  <a:prstClr val="white"/>
                </a:solidFill>
                <a:latin typeface="Calibri" panose="020F0502020204030204" pitchFamily="34" charset="0"/>
                <a:cs typeface="Calibri" panose="020F0502020204030204" pitchFamily="34" charset="0"/>
              </a:rPr>
              <a:t>?</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b="1" u="sng" dirty="0">
                <a:solidFill>
                  <a:srgbClr val="FFFFCC"/>
                </a:solidFill>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prstClr val="white"/>
                </a:solidFill>
                <a:latin typeface="Calibri" panose="020F0502020204030204" pitchFamily="34" charset="0"/>
                <a:cs typeface="Calibri" panose="020F0502020204030204" pitchFamily="34" charset="0"/>
              </a:rPr>
              <a:t>Nationally? – No</a:t>
            </a:r>
            <a:endParaRPr lang="en-US" altLang="en-US" b="1" u="sng" dirty="0">
              <a:solidFill>
                <a:srgbClr val="FFFFCC"/>
              </a:solidFill>
            </a:endParaRP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431227056"/>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104386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245097" y="1376314"/>
            <a:ext cx="8786935" cy="5250730"/>
          </a:xfrm>
        </p:spPr>
        <p:txBody>
          <a:bodyPr/>
          <a:lstStyle/>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is the blasphemy against the Holy Spirit?</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Who committed the blasphemy of this sin?</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What did this sin reveal?</a:t>
            </a:r>
          </a:p>
          <a:p>
            <a:pPr marL="573088" indent="-573088" eaLnBrk="1" hangingPunct="1">
              <a:spcBef>
                <a:spcPts val="0"/>
              </a:spcBef>
              <a:spcAft>
                <a:spcPts val="1800"/>
              </a:spcAft>
              <a:buSzPct val="100000"/>
              <a:buAutoNum type="arabicPeriod"/>
            </a:pPr>
            <a:r>
              <a:rPr lang="en-US" altLang="en-US" sz="3000" dirty="0">
                <a:solidFill>
                  <a:schemeClr val="bg1"/>
                </a:solidFill>
                <a:cs typeface="Calibri" panose="020F0502020204030204" pitchFamily="34" charset="0"/>
              </a:rPr>
              <a:t>Why can’t this sin be forgiven?</a:t>
            </a:r>
          </a:p>
          <a:p>
            <a:pPr marL="573088" indent="-573088" eaLnBrk="1" hangingPunct="1">
              <a:spcBef>
                <a:spcPts val="0"/>
              </a:spcBef>
              <a:spcAft>
                <a:spcPts val="0"/>
              </a:spcAft>
              <a:buSzPct val="100000"/>
              <a:buFont typeface="Arial" panose="020B0604020202020204" pitchFamily="34" charset="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b="1" dirty="0">
                <a:solidFill>
                  <a:srgbClr val="FFFFCC"/>
                </a:solidFill>
              </a:rPr>
              <a:t>Personally</a:t>
            </a:r>
            <a:r>
              <a:rPr lang="en-US" altLang="en-US" dirty="0">
                <a:solidFill>
                  <a:prstClr val="white"/>
                </a:solidFill>
                <a:latin typeface="Calibri" panose="020F0502020204030204" pitchFamily="34" charset="0"/>
                <a:cs typeface="Calibri" panose="020F0502020204030204" pitchFamily="34" charset="0"/>
              </a:rPr>
              <a:t>?</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prstClr val="white"/>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b="1" u="sng" dirty="0">
                <a:solidFill>
                  <a:srgbClr val="FFFFCC"/>
                </a:solidFill>
              </a:rPr>
              <a:t>Nationally? – No</a:t>
            </a:r>
          </a:p>
        </p:txBody>
      </p:sp>
      <p:sp>
        <p:nvSpPr>
          <p:cNvPr id="5" name="TextBox 4"/>
          <p:cNvSpPr txBox="1"/>
          <p:nvPr/>
        </p:nvSpPr>
        <p:spPr>
          <a:xfrm>
            <a:off x="895739" y="6460387"/>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 xmlns:p14="http://schemas.microsoft.com/office/powerpoint/2010/main" val="3472905332"/>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5542" y="3096704"/>
            <a:ext cx="2238866" cy="1239625"/>
          </a:xfrm>
        </p:spPr>
        <p:txBody>
          <a:bodyPr/>
          <a:lstStyle/>
          <a:p>
            <a:pPr eaLnBrk="1" hangingPunct="1"/>
            <a:r>
              <a:rPr lang="en-US" sz="2000" dirty="0">
                <a:solidFill>
                  <a:schemeClr val="bg1"/>
                </a:solidFill>
              </a:rPr>
              <a:t>Arnold Fruchtenbaum, </a:t>
            </a:r>
            <a:r>
              <a:rPr lang="en-US" sz="2000" i="1" dirty="0">
                <a:solidFill>
                  <a:schemeClr val="bg1"/>
                </a:solidFill>
              </a:rPr>
              <a:t>Israelology, </a:t>
            </a:r>
            <a:r>
              <a:rPr lang="en-US" sz="2000" dirty="0">
                <a:solidFill>
                  <a:schemeClr val="bg1"/>
                </a:solidFill>
              </a:rPr>
              <a:t>pg. 617</a:t>
            </a:r>
          </a:p>
        </p:txBody>
      </p:sp>
      <p:sp>
        <p:nvSpPr>
          <p:cNvPr id="13315" name="Rectangle 3"/>
          <p:cNvSpPr>
            <a:spLocks noGrp="1" noChangeArrowheads="1"/>
          </p:cNvSpPr>
          <p:nvPr>
            <p:ph type="body" idx="1"/>
          </p:nvPr>
        </p:nvSpPr>
        <p:spPr>
          <a:xfrm>
            <a:off x="2488676" y="188536"/>
            <a:ext cx="6478042" cy="6212264"/>
          </a:xfrm>
        </p:spPr>
        <p:txBody>
          <a:bodyPr/>
          <a:lstStyle/>
          <a:p>
            <a:pPr marL="0" indent="0" algn="just" eaLnBrk="1" hangingPunct="1">
              <a:buFontTx/>
              <a:buNone/>
              <a:defRPr/>
            </a:pPr>
            <a:r>
              <a:rPr lang="en-US" sz="2800" i="1" dirty="0">
                <a:solidFill>
                  <a:schemeClr val="bg1"/>
                </a:solidFill>
              </a:rPr>
              <a:t>“</a:t>
            </a:r>
            <a:r>
              <a:rPr lang="en-US" sz="2800" dirty="0">
                <a:solidFill>
                  <a:schemeClr val="bg1"/>
                </a:solidFill>
              </a:rPr>
              <a:t>In verses 30–37, He pronounced a judgment on the Jewish generation of that day. That generation had committed the unpardonable sin: the blasphemy of the Holy Spirit. </a:t>
            </a:r>
            <a:r>
              <a:rPr lang="en-US" sz="2800" b="1" dirty="0">
                <a:solidFill>
                  <a:srgbClr val="FFFFCC"/>
                </a:solidFill>
              </a:rPr>
              <a:t>The unpardonable sin was not an individual sin but a national sin. It was committed by that generation of Israel in Jesus’ day and cannot be applied to subsequent Jewish generations</a:t>
            </a:r>
            <a:r>
              <a:rPr lang="en-US" sz="2800" dirty="0">
                <a:solidFill>
                  <a:schemeClr val="bg1"/>
                </a:solidFill>
              </a:rPr>
              <a:t>. The content and definition of the unpardonable sin is the national rejection of the Messiahship of Jesus by Israel while He was physically present on the basis that He was demon possessed. This sin was unpardonable, and judgment was set</a:t>
            </a:r>
            <a:r>
              <a:rPr lang="en-US" sz="2800" i="1" dirty="0">
                <a:solidFill>
                  <a:schemeClr val="bg1"/>
                </a:solidFill>
              </a:rPr>
              <a:t>.”</a:t>
            </a:r>
          </a:p>
        </p:txBody>
      </p:sp>
      <p:pic>
        <p:nvPicPr>
          <p:cNvPr id="1026" name="Picture 2" descr="Image result"/>
          <p:cNvPicPr>
            <a:picLocks noChangeAspect="1" noChangeArrowheads="1"/>
          </p:cNvPicPr>
          <p:nvPr/>
        </p:nvPicPr>
        <p:blipFill>
          <a:blip r:embed="rId2" cstate="print"/>
          <a:srcRect/>
          <a:stretch>
            <a:fillRect/>
          </a:stretch>
        </p:blipFill>
        <p:spPr bwMode="auto">
          <a:xfrm>
            <a:off x="171904" y="188536"/>
            <a:ext cx="2222504" cy="277813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526385" y="188536"/>
            <a:ext cx="6440334" cy="6212264"/>
          </a:xfrm>
        </p:spPr>
        <p:txBody>
          <a:bodyPr/>
          <a:lstStyle/>
          <a:p>
            <a:pPr marL="0" indent="0" algn="just" eaLnBrk="1" hangingPunct="1">
              <a:buFontTx/>
              <a:buNone/>
              <a:defRPr/>
            </a:pPr>
            <a:r>
              <a:rPr lang="en-US" sz="2800" i="1" dirty="0">
                <a:solidFill>
                  <a:schemeClr val="bg1"/>
                </a:solidFill>
              </a:rPr>
              <a:t>“</a:t>
            </a:r>
            <a:r>
              <a:rPr lang="en-US" sz="2800" dirty="0">
                <a:solidFill>
                  <a:schemeClr val="bg1"/>
                </a:solidFill>
              </a:rPr>
              <a:t>The judgment came in the year A.D. 70 with the destruction of Jerusalem and the Temple and the world-wide dispersion of the Jewish people. It was a national sin committed by the generation of Jesus’ day, and for that generation the sin was unpardonable. From this point on a special emphasis is placed on </a:t>
            </a:r>
            <a:r>
              <a:rPr lang="en-US" sz="2800" i="1" dirty="0">
                <a:solidFill>
                  <a:schemeClr val="bg1"/>
                </a:solidFill>
              </a:rPr>
              <a:t>this generation</a:t>
            </a:r>
            <a:r>
              <a:rPr lang="en-US" sz="2800" dirty="0">
                <a:solidFill>
                  <a:schemeClr val="bg1"/>
                </a:solidFill>
              </a:rPr>
              <a:t> in the gospels, for it was guilty of </a:t>
            </a:r>
            <a:r>
              <a:rPr lang="en-US" sz="2800" b="1" dirty="0">
                <a:solidFill>
                  <a:srgbClr val="FFFFCC"/>
                </a:solidFill>
              </a:rPr>
              <a:t>a very unique sin</a:t>
            </a:r>
            <a:r>
              <a:rPr lang="en-US" sz="2800" dirty="0">
                <a:solidFill>
                  <a:schemeClr val="bg1"/>
                </a:solidFill>
              </a:rPr>
              <a:t>. At this point, His offer of the Messianic Kingdom was rescinded. It will not now be established in their day because of the </a:t>
            </a:r>
            <a:r>
              <a:rPr lang="en-US" sz="2800" dirty="0" err="1">
                <a:solidFill>
                  <a:schemeClr val="bg1"/>
                </a:solidFill>
              </a:rPr>
              <a:t>unpardonableness</a:t>
            </a:r>
            <a:r>
              <a:rPr lang="en-US" sz="2800" dirty="0">
                <a:solidFill>
                  <a:schemeClr val="bg1"/>
                </a:solidFill>
              </a:rPr>
              <a:t> of that sin</a:t>
            </a:r>
            <a:r>
              <a:rPr lang="en-US" sz="2800" i="1" dirty="0">
                <a:solidFill>
                  <a:schemeClr val="bg1"/>
                </a:solidFill>
              </a:rPr>
              <a:t>.”</a:t>
            </a:r>
          </a:p>
        </p:txBody>
      </p:sp>
      <p:sp>
        <p:nvSpPr>
          <p:cNvPr id="5" name="Rectangle 2"/>
          <p:cNvSpPr txBox="1">
            <a:spLocks noChangeArrowheads="1"/>
          </p:cNvSpPr>
          <p:nvPr/>
        </p:nvSpPr>
        <p:spPr bwMode="auto">
          <a:xfrm>
            <a:off x="155542" y="3096704"/>
            <a:ext cx="2238866" cy="123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eaLnBrk="1" hangingPunct="1"/>
            <a:r>
              <a:rPr lang="en-US" sz="2000">
                <a:solidFill>
                  <a:schemeClr val="bg1"/>
                </a:solidFill>
              </a:rPr>
              <a:t>Arnold Fruchtenbaum, </a:t>
            </a:r>
            <a:r>
              <a:rPr lang="en-US" sz="2000" i="1">
                <a:solidFill>
                  <a:schemeClr val="bg1"/>
                </a:solidFill>
              </a:rPr>
              <a:t>Israelology, </a:t>
            </a:r>
            <a:r>
              <a:rPr lang="en-US" sz="2000">
                <a:solidFill>
                  <a:schemeClr val="bg1"/>
                </a:solidFill>
              </a:rPr>
              <a:t>pg. 617</a:t>
            </a:r>
            <a:endParaRPr lang="en-US" sz="2000" dirty="0">
              <a:solidFill>
                <a:schemeClr val="bg1"/>
              </a:solidFill>
            </a:endParaRPr>
          </a:p>
        </p:txBody>
      </p:sp>
      <p:pic>
        <p:nvPicPr>
          <p:cNvPr id="6" name="Picture 2" descr="Image result"/>
          <p:cNvPicPr>
            <a:picLocks noChangeAspect="1" noChangeArrowheads="1"/>
          </p:cNvPicPr>
          <p:nvPr/>
        </p:nvPicPr>
        <p:blipFill>
          <a:blip r:embed="rId2" cstate="print"/>
          <a:srcRect/>
          <a:stretch>
            <a:fillRect/>
          </a:stretch>
        </p:blipFill>
        <p:spPr bwMode="auto">
          <a:xfrm>
            <a:off x="171904" y="188536"/>
            <a:ext cx="2222504" cy="277813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Summary</a:t>
            </a:r>
            <a:endParaRPr lang="en-US" altLang="en-US" b="1" u="sng" dirty="0">
              <a:solidFill>
                <a:srgbClr val="FFFFCC"/>
              </a:solidFill>
            </a:endParaRP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extLst>
      <p:ext uri="{BB962C8B-B14F-4D97-AF65-F5344CB8AC3E}">
        <p14:creationId xmlns="" xmlns:p14="http://schemas.microsoft.com/office/powerpoint/2010/main" val="137229035"/>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447800" y="263950"/>
            <a:ext cx="6248400" cy="780738"/>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III. Summary</a:t>
            </a:r>
          </a:p>
        </p:txBody>
      </p:sp>
      <p:sp>
        <p:nvSpPr>
          <p:cNvPr id="17411" name="Rectangle 7"/>
          <p:cNvSpPr>
            <a:spLocks noGrp="1" noChangeArrowheads="1"/>
          </p:cNvSpPr>
          <p:nvPr>
            <p:ph type="body" idx="1"/>
          </p:nvPr>
        </p:nvSpPr>
        <p:spPr>
          <a:xfrm>
            <a:off x="236849" y="1150070"/>
            <a:ext cx="8670303" cy="5297863"/>
          </a:xfrm>
        </p:spPr>
        <p:txBody>
          <a:bodyPr/>
          <a:lstStyle/>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Pharisees attributed Christ’s miracles to Satan</a:t>
            </a:r>
          </a:p>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Pharisees did not believe in Christ as their Messiah</a:t>
            </a:r>
          </a:p>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A person must believe in Jesus to be saved</a:t>
            </a:r>
          </a:p>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The sin committed by the unbelieving Pharisees marks the nation’s official rejection of the kingdom offer</a:t>
            </a:r>
          </a:p>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This sin is a one-time sin that cannot be replicated in subsequent generations or today</a:t>
            </a:r>
          </a:p>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The offer is then withdrawn as Christ announces His soon death and coming church (Matt. 16:18, 21)</a:t>
            </a:r>
          </a:p>
          <a:p>
            <a:pPr marL="461963" indent="-461963" eaLnBrk="1" hangingPunct="1">
              <a:spcBef>
                <a:spcPts val="0"/>
              </a:spcBef>
              <a:spcAft>
                <a:spcPts val="600"/>
              </a:spcAft>
              <a:buClr>
                <a:srgbClr val="66FFFF"/>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There is no loss of salvation because the Pharisees were never saved to begin with</a:t>
            </a:r>
          </a:p>
        </p:txBody>
      </p:sp>
      <p:sp>
        <p:nvSpPr>
          <p:cNvPr id="4" name="TextBox 3"/>
          <p:cNvSpPr txBox="1"/>
          <p:nvPr/>
        </p:nvSpPr>
        <p:spPr>
          <a:xfrm>
            <a:off x="2775617" y="6429079"/>
            <a:ext cx="3592767" cy="369332"/>
          </a:xfrm>
          <a:prstGeom prst="rect">
            <a:avLst/>
          </a:prstGeom>
          <a:noFill/>
        </p:spPr>
        <p:txBody>
          <a:bodyPr wrap="square" rtlCol="0">
            <a:spAutoFit/>
          </a:bodyPr>
          <a:lstStyle/>
          <a:p>
            <a:r>
              <a:rPr lang="en-US" dirty="0">
                <a:solidFill>
                  <a:schemeClr val="bg1"/>
                </a:solidFill>
              </a:rPr>
              <a:t>Dennis Rokser, </a:t>
            </a:r>
            <a:r>
              <a:rPr lang="en-US" i="1" dirty="0">
                <a:solidFill>
                  <a:schemeClr val="bg1"/>
                </a:solidFill>
              </a:rPr>
              <a:t>Never Perish</a:t>
            </a:r>
            <a:r>
              <a:rPr lang="en-US" dirty="0">
                <a:solidFill>
                  <a:schemeClr val="bg1"/>
                </a:solidFill>
              </a:rPr>
              <a:t>, 234-35</a:t>
            </a:r>
          </a:p>
        </p:txBody>
      </p:sp>
    </p:spTree>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Is suicide the unpardonable sin?</a:t>
            </a:r>
          </a:p>
        </p:txBody>
      </p:sp>
    </p:spTree>
    <p:extLst>
      <p:ext uri="{BB962C8B-B14F-4D97-AF65-F5344CB8AC3E}">
        <p14:creationId xmlns="" xmlns:p14="http://schemas.microsoft.com/office/powerpoint/2010/main" val="3141180317"/>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57200" y="1600204"/>
            <a:ext cx="7708769"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dirty="0">
                <a:solidFill>
                  <a:schemeClr val="bg1"/>
                </a:solidFill>
              </a:rPr>
              <a:t>Samson (Judges 16:26-31)</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dirty="0">
                <a:solidFill>
                  <a:schemeClr val="bg1"/>
                </a:solidFill>
              </a:rPr>
              <a:t>Saul (1 Sam. 31:3-6)</a:t>
            </a:r>
          </a:p>
          <a:p>
            <a:pPr marL="574675" indent="-574675">
              <a:buClr>
                <a:srgbClr val="66FFFF"/>
              </a:buClr>
              <a:buFont typeface="+mj-lt"/>
              <a:buAutoNum type="arabicPeriod"/>
            </a:pPr>
            <a:r>
              <a:rPr lang="en-US" sz="3600" dirty="0" err="1">
                <a:solidFill>
                  <a:schemeClr val="bg1"/>
                </a:solidFill>
              </a:rPr>
              <a:t>Ahithophel</a:t>
            </a:r>
            <a:r>
              <a:rPr lang="en-US" sz="3600" dirty="0">
                <a:solidFill>
                  <a:schemeClr val="bg1"/>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57200" y="1600204"/>
            <a:ext cx="7708769"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b="1" u="sng" dirty="0">
                <a:solidFill>
                  <a:srgbClr val="FFFFCC"/>
                </a:solidFill>
              </a:rPr>
              <a:t>Samson (Judges 16:26-31)</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b="1" u="sng" dirty="0">
                <a:solidFill>
                  <a:srgbClr val="FFFFCC"/>
                </a:solidFill>
              </a:rPr>
              <a:t>Saul (1 Sam. 31:3-6)</a:t>
            </a:r>
          </a:p>
          <a:p>
            <a:pPr marL="574675" indent="-574675">
              <a:buClr>
                <a:srgbClr val="66FFFF"/>
              </a:buClr>
              <a:buFont typeface="+mj-lt"/>
              <a:buAutoNum type="arabicPeriod"/>
            </a:pPr>
            <a:r>
              <a:rPr lang="en-US" sz="3600" b="1" u="sng" dirty="0" err="1">
                <a:solidFill>
                  <a:srgbClr val="FFFFCC"/>
                </a:solidFill>
              </a:rPr>
              <a:t>Ahithophel</a:t>
            </a:r>
            <a:r>
              <a:rPr lang="en-US" sz="3600" b="1" u="sng" dirty="0">
                <a:solidFill>
                  <a:srgbClr val="FFFFCC"/>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extLst>
      <p:ext uri="{BB962C8B-B14F-4D97-AF65-F5344CB8AC3E}">
        <p14:creationId xmlns="" xmlns:p14="http://schemas.microsoft.com/office/powerpoint/2010/main" val="187661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23830042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57200" y="1600204"/>
            <a:ext cx="8197785"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b="1" u="sng" dirty="0">
                <a:solidFill>
                  <a:srgbClr val="FFFFCC"/>
                </a:solidFill>
              </a:rPr>
              <a:t>Samson (Judges 16:26-31) – Heb. 11:32</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b="1" u="sng" dirty="0">
                <a:solidFill>
                  <a:srgbClr val="FFFFCC"/>
                </a:solidFill>
              </a:rPr>
              <a:t>Saul (1 Sam. 31:3-6) – 1 Sam. 28:19</a:t>
            </a:r>
          </a:p>
          <a:p>
            <a:pPr marL="574675" indent="-574675">
              <a:buClr>
                <a:srgbClr val="66FFFF"/>
              </a:buClr>
              <a:buFont typeface="+mj-lt"/>
              <a:buAutoNum type="arabicPeriod"/>
            </a:pPr>
            <a:r>
              <a:rPr lang="en-US" sz="3600" dirty="0" err="1">
                <a:solidFill>
                  <a:schemeClr val="bg1"/>
                </a:solidFill>
              </a:rPr>
              <a:t>Ahithophel</a:t>
            </a:r>
            <a:r>
              <a:rPr lang="en-US" sz="3600" dirty="0">
                <a:solidFill>
                  <a:schemeClr val="bg1"/>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extLst>
      <p:ext uri="{BB962C8B-B14F-4D97-AF65-F5344CB8AC3E}">
        <p14:creationId xmlns="" xmlns:p14="http://schemas.microsoft.com/office/powerpoint/2010/main" val="170518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87798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Romans 8:38-39 (NASB)</a:t>
            </a:r>
          </a:p>
          <a:p>
            <a:pPr algn="just">
              <a:spcBef>
                <a:spcPts val="600"/>
              </a:spcBef>
              <a:spcAft>
                <a:spcPts val="600"/>
              </a:spcAft>
            </a:pPr>
            <a:r>
              <a:rPr lang="en-US" altLang="en-US" sz="3200" kern="0" dirty="0">
                <a:solidFill>
                  <a:schemeClr val="bg1"/>
                </a:solidFill>
              </a:rPr>
              <a:t>“</a:t>
            </a:r>
            <a:r>
              <a:rPr lang="en-US" sz="3200" dirty="0">
                <a:solidFill>
                  <a:schemeClr val="bg1"/>
                </a:solidFill>
              </a:rPr>
              <a:t>For I am convinced that neither death, nor life, nor angels, nor principalities, nor things present, nor things to come, nor powers, </a:t>
            </a:r>
            <a:r>
              <a:rPr lang="en-US" sz="3200" baseline="30000" dirty="0">
                <a:solidFill>
                  <a:schemeClr val="bg1"/>
                </a:solidFill>
              </a:rPr>
              <a:t>39 </a:t>
            </a:r>
            <a:r>
              <a:rPr lang="en-US" sz="3200" dirty="0">
                <a:solidFill>
                  <a:schemeClr val="bg1"/>
                </a:solidFill>
              </a:rPr>
              <a:t>nor height, nor depth, nor any other created thing, will be able to separate us from the love of God, which is in Christ Jesus our Lord.”</a:t>
            </a:r>
            <a:endParaRPr lang="en-US" altLang="en-US" sz="3200" kern="0" dirty="0">
              <a:solidFill>
                <a:schemeClr val="bg1"/>
              </a:solidFill>
            </a:endParaRPr>
          </a:p>
        </p:txBody>
      </p:sp>
    </p:spTree>
    <p:extLst>
      <p:ext uri="{BB962C8B-B14F-4D97-AF65-F5344CB8AC3E}">
        <p14:creationId xmlns="" xmlns:p14="http://schemas.microsoft.com/office/powerpoint/2010/main" val="932173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Romans 8:38-39 (NASB)</a:t>
            </a:r>
          </a:p>
          <a:p>
            <a:pPr algn="just">
              <a:spcBef>
                <a:spcPts val="600"/>
              </a:spcBef>
              <a:spcAft>
                <a:spcPts val="600"/>
              </a:spcAft>
            </a:pPr>
            <a:r>
              <a:rPr lang="en-US" altLang="en-US" sz="3200" kern="0" dirty="0">
                <a:solidFill>
                  <a:schemeClr val="bg1"/>
                </a:solidFill>
              </a:rPr>
              <a:t>“</a:t>
            </a:r>
            <a:r>
              <a:rPr lang="en-US" sz="3200" dirty="0">
                <a:solidFill>
                  <a:schemeClr val="bg1"/>
                </a:solidFill>
              </a:rPr>
              <a:t>For I am convinced that neither </a:t>
            </a:r>
            <a:r>
              <a:rPr lang="en-US" sz="3200" b="1" u="sng" dirty="0">
                <a:solidFill>
                  <a:srgbClr val="FFFFCC"/>
                </a:solidFill>
              </a:rPr>
              <a:t>death, nor life</a:t>
            </a:r>
            <a:r>
              <a:rPr lang="en-US" sz="3200" dirty="0">
                <a:solidFill>
                  <a:schemeClr val="bg1"/>
                </a:solidFill>
              </a:rPr>
              <a:t>, nor angels, nor principalities, nor things present, nor things to come, nor powers, </a:t>
            </a:r>
            <a:r>
              <a:rPr lang="en-US" sz="3200" baseline="30000" dirty="0">
                <a:solidFill>
                  <a:schemeClr val="bg1"/>
                </a:solidFill>
              </a:rPr>
              <a:t>39 </a:t>
            </a:r>
            <a:r>
              <a:rPr lang="en-US" sz="3200" dirty="0">
                <a:solidFill>
                  <a:schemeClr val="bg1"/>
                </a:solidFill>
              </a:rPr>
              <a:t>nor height, nor depth, nor any other created thing, will be able to separate us from the love of God, which is in Christ Jesus our Lord.”</a:t>
            </a:r>
            <a:endParaRPr lang="en-US" altLang="en-US" sz="3200" kern="0" dirty="0">
              <a:solidFill>
                <a:schemeClr val="bg1"/>
              </a:solidFill>
            </a:endParaRPr>
          </a:p>
        </p:txBody>
      </p:sp>
    </p:spTree>
    <p:extLst>
      <p:ext uri="{BB962C8B-B14F-4D97-AF65-F5344CB8AC3E}">
        <p14:creationId xmlns="" xmlns:p14="http://schemas.microsoft.com/office/powerpoint/2010/main" val="932173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 xmlns:p14="http://schemas.microsoft.com/office/powerpoint/2010/main" val="5900475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 xmlns:p14="http://schemas.microsoft.com/office/powerpoint/2010/main" val="3425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 xmlns:p14="http://schemas.microsoft.com/office/powerpoint/2010/main" val="16527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b="1" u="sng" dirty="0">
                <a:solidFill>
                  <a:srgbClr val="FFFFCC"/>
                </a:solidFill>
              </a:rPr>
              <a:t>Response  to problem passages</a:t>
            </a:r>
          </a:p>
        </p:txBody>
      </p:sp>
      <p:pic>
        <p:nvPicPr>
          <p:cNvPr id="4" name="Picture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990360" y="3962292"/>
            <a:ext cx="4462659" cy="2591025"/>
          </a:xfrm>
          <a:prstGeom prst="rect">
            <a:avLst/>
          </a:prstGeom>
        </p:spPr>
      </p:pic>
    </p:spTree>
    <p:extLst>
      <p:ext uri="{BB962C8B-B14F-4D97-AF65-F5344CB8AC3E}">
        <p14:creationId xmlns="" xmlns:p14="http://schemas.microsoft.com/office/powerpoint/2010/main" val="39698686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3526</Words>
  <Application>Microsoft Office PowerPoint</Application>
  <PresentationFormat>On-screen Show (4:3)</PresentationFormat>
  <Paragraphs>528</Paragraphs>
  <Slides>74</Slides>
  <Notes>21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1_Office Theme</vt:lpstr>
      <vt:lpstr>Soteriology Session 32  </vt:lpstr>
      <vt:lpstr>Soteriology Overview</vt:lpstr>
      <vt:lpstr>Soteriology Overview</vt:lpstr>
      <vt:lpstr>Definition of Eternal Security</vt:lpstr>
      <vt:lpstr>Eternal Security Outline</vt:lpstr>
      <vt:lpstr>Eternal Security Outline</vt:lpstr>
      <vt:lpstr>Evidence for Eternal Security</vt:lpstr>
      <vt:lpstr>Evidence for Eternal Security</vt:lpstr>
      <vt:lpstr>Eternal Security Outline</vt:lpstr>
      <vt:lpstr>Introduction</vt:lpstr>
      <vt:lpstr>Response to Problem Passages</vt:lpstr>
      <vt:lpstr>Response to Problem Passages</vt:lpstr>
      <vt:lpstr>Response to Problem Passages</vt:lpstr>
      <vt:lpstr>1. OT Passages</vt:lpstr>
      <vt:lpstr>Response to Problem Passages</vt:lpstr>
      <vt:lpstr>2. Passages From Matthew</vt:lpstr>
      <vt:lpstr>2. Passages From Matthew</vt:lpstr>
      <vt:lpstr>2. Passages From Matthew</vt:lpstr>
      <vt:lpstr>2. Passages From Matthew</vt:lpstr>
      <vt:lpstr>2. Passages From Matthew</vt:lpstr>
      <vt:lpstr>2. Passages From Matthew</vt:lpstr>
      <vt:lpstr>2. Passages From Matthew</vt:lpstr>
      <vt:lpstr>2. Passages From Matthew</vt:lpstr>
      <vt:lpstr>Slide 24</vt:lpstr>
      <vt:lpstr>Matthew 12:31-32</vt:lpstr>
      <vt:lpstr>Matthew 12:31-32</vt:lpstr>
      <vt:lpstr>Matthew 12:31-32</vt:lpstr>
      <vt:lpstr>II. Five Key Questions (Matt. 12:31-32)</vt:lpstr>
      <vt:lpstr>II. Five Key Questions (Matt. 12:31-32)</vt:lpstr>
      <vt:lpstr>II. Five Key Questions (Matt. 12:31-32)</vt:lpstr>
      <vt:lpstr>II. Five Key Questions (Matt. 12:31-32)</vt:lpstr>
      <vt:lpstr>II. Five Key Questions (Matt. 12:31-32)</vt:lpstr>
      <vt:lpstr>II. Five Key Questions (Matt. 12:31-32)</vt:lpstr>
      <vt:lpstr>II. Five Key Questions (Matt. 12:31-32)</vt:lpstr>
      <vt:lpstr>Slide 35</vt:lpstr>
      <vt:lpstr>Slide 36</vt:lpstr>
      <vt:lpstr>Evidence of Abrahamic Covenant’s Unconditional Nature</vt:lpstr>
      <vt:lpstr>Slide 38</vt:lpstr>
      <vt:lpstr>Slide 39</vt:lpstr>
      <vt:lpstr>Exodus 19:5-6</vt:lpstr>
      <vt:lpstr>Six Parts of a Suzerain-Vassal Treaty*  in Deuteronomy</vt:lpstr>
      <vt:lpstr>Six Parts of a Suzerain-Vassal Treaty*  in Deuteronomy</vt:lpstr>
      <vt:lpstr>Matthew and the Kingdom</vt:lpstr>
      <vt:lpstr>Matthew and the Kingdom</vt:lpstr>
      <vt:lpstr>OT PROPHETS DESCRIBE THE KINGDOM</vt:lpstr>
      <vt:lpstr>Matthew and the Kingdom</vt:lpstr>
      <vt:lpstr>MESSENGERS OF THE KINGDOM</vt:lpstr>
      <vt:lpstr>Slide 48</vt:lpstr>
      <vt:lpstr>Matthew and the Kingdom</vt:lpstr>
      <vt:lpstr>Matthew and the Kingdom</vt:lpstr>
      <vt:lpstr>Matthew and the Kingdom</vt:lpstr>
      <vt:lpstr>Matthew and the Kingdom</vt:lpstr>
      <vt:lpstr>Slide 53</vt:lpstr>
      <vt:lpstr>Slide 54</vt:lpstr>
      <vt:lpstr>Slide 55</vt:lpstr>
      <vt:lpstr>Matthew and the Kingdom</vt:lpstr>
      <vt:lpstr>II. Five Key Questions (Matt. 12:31-32)</vt:lpstr>
      <vt:lpstr>II. Five Key Questions (Matt. 12:31-32)</vt:lpstr>
      <vt:lpstr>II. Five Key Questions (Matt. 12:31-32)</vt:lpstr>
      <vt:lpstr>Committing Blasphemy Against the Holy Sprit Today?</vt:lpstr>
      <vt:lpstr>II. Five Key Questions (Matt. 12:31-32)</vt:lpstr>
      <vt:lpstr>II. Five Key Questions (Matt. 12:31-32)</vt:lpstr>
      <vt:lpstr>Arnold Fruchtenbaum, Israelology, pg. 617</vt:lpstr>
      <vt:lpstr>Slide 64</vt:lpstr>
      <vt:lpstr>Matthew 12:31-32</vt:lpstr>
      <vt:lpstr>III. Summary</vt:lpstr>
      <vt:lpstr>Matthew 12:31-32</vt:lpstr>
      <vt:lpstr>Seven Suicides of the Bible</vt:lpstr>
      <vt:lpstr>Seven Suicides of the Bible</vt:lpstr>
      <vt:lpstr>Seven Suicides of the Bible</vt:lpstr>
      <vt:lpstr>Slide 71</vt:lpstr>
      <vt:lpstr>Slide 72</vt:lpstr>
      <vt:lpstr>CONCLUSION</vt:lpstr>
      <vt:lpstr>2. Passages From Matthew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290</cp:revision>
  <cp:lastPrinted>2016-05-04T00:54:07Z</cp:lastPrinted>
  <dcterms:created xsi:type="dcterms:W3CDTF">2016-02-18T16:07:28Z</dcterms:created>
  <dcterms:modified xsi:type="dcterms:W3CDTF">2016-09-17T22:57:56Z</dcterms:modified>
</cp:coreProperties>
</file>