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500" r:id="rId2"/>
    <p:sldId id="357" r:id="rId3"/>
    <p:sldId id="502" r:id="rId4"/>
    <p:sldId id="520" r:id="rId5"/>
    <p:sldId id="588" r:id="rId6"/>
    <p:sldId id="605" r:id="rId7"/>
    <p:sldId id="606" r:id="rId8"/>
    <p:sldId id="613" r:id="rId9"/>
    <p:sldId id="599" r:id="rId10"/>
    <p:sldId id="602" r:id="rId11"/>
    <p:sldId id="603" r:id="rId12"/>
    <p:sldId id="609" r:id="rId13"/>
    <p:sldId id="590" r:id="rId14"/>
    <p:sldId id="616" r:id="rId15"/>
    <p:sldId id="610" r:id="rId16"/>
    <p:sldId id="618" r:id="rId17"/>
    <p:sldId id="614" r:id="rId18"/>
    <p:sldId id="615" r:id="rId19"/>
    <p:sldId id="617" r:id="rId20"/>
    <p:sldId id="592" r:id="rId21"/>
    <p:sldId id="595" r:id="rId22"/>
    <p:sldId id="612" r:id="rId23"/>
    <p:sldId id="597" r:id="rId24"/>
    <p:sldId id="598" r:id="rId25"/>
    <p:sldId id="551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66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09" autoAdjust="0"/>
  </p:normalViewPr>
  <p:slideViewPr>
    <p:cSldViewPr snapToGrid="0">
      <p:cViewPr varScale="1">
        <p:scale>
          <a:sx n="76" d="100"/>
          <a:sy n="76" d="100"/>
        </p:scale>
        <p:origin x="108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8D141F-99F3-4835-A0AF-B05F77794DD5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4AC4ED8-28FA-4E09-BFBE-27FC893FB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6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0A1E49-7911-446F-8B3D-BE017606705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5F063A-EE40-4242-B79D-A02668FB9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64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76" indent="-3077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1042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3458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5876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829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709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93126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554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9">
              <a:defRPr/>
            </a:pPr>
            <a:fld id="{6EFDF370-5B17-48A8-9185-C4FE029F2F51}" type="slidenum">
              <a:rPr lang="en-US" altLang="en-US" sz="1900" kern="0">
                <a:latin typeface="Calibri" panose="020F0502020204030204" pitchFamily="34" charset="0"/>
              </a:rPr>
              <a:pPr defTabSz="966529">
                <a:defRPr/>
              </a:pPr>
              <a:t>1</a:t>
            </a:fld>
            <a:endParaRPr lang="en-US" altLang="en-US" sz="1900" kern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87274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3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6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3E1D-5768-4A10-A6B8-43245C51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0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3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9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17  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6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3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9924841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1712154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kern="1200" dirty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kern="1200" dirty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kern="1200" dirty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423" y="250589"/>
            <a:ext cx="84173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FFFF"/>
                </a:solidFill>
              </a:rPr>
              <a:t>Romans 8:29–30</a:t>
            </a:r>
            <a:endParaRPr lang="en-US" altLang="en-US" sz="3600" b="1" dirty="0">
              <a:solidFill>
                <a:srgbClr val="FF99FF"/>
              </a:solidFill>
            </a:endParaRPr>
          </a:p>
          <a:p>
            <a:pPr algn="just">
              <a:spcAft>
                <a:spcPts val="1000"/>
              </a:spcAft>
            </a:pPr>
            <a:r>
              <a:rPr lang="en-US" sz="3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29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For those whom He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foreknew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predestined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400" i="1" dirty="0">
                <a:solidFill>
                  <a:schemeClr val="bg1"/>
                </a:solidFill>
                <a:latin typeface="Calibri" panose="020F0502020204030204" pitchFamily="34" charset="0"/>
              </a:rPr>
              <a:t>to become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conformed to the image of His Son, so that He would be the firstborn among many brethren; </a:t>
            </a:r>
            <a:r>
              <a:rPr lang="en-US" sz="3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and these whom He predestined,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called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; and these whom He called,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justified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; and these whom He justified, He also </a:t>
            </a:r>
            <a:r>
              <a:rPr lang="en-US" sz="3400" b="1" dirty="0">
                <a:solidFill>
                  <a:srgbClr val="FFFFCC"/>
                </a:solidFill>
                <a:latin typeface="Calibri" panose="020F0502020204030204" pitchFamily="34" charset="0"/>
              </a:rPr>
              <a:t>glorified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. (NASB95) 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 of the Law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76200" y="944258"/>
            <a:ext cx="8991600" cy="5715622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Stated – Romans 10:4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Justification–Acts 13:39; 15:10-11; Gal. 3:23-25; Rom. 3:20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Sanctification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Law was only for Israel’s sanctification – Ps. 147:19-20; Exod. 19:1ff; Gal 3:13 (curse of the Law)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Gal. 5:22-23; 2 Cor. 3:6-11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Why are 9 of the 10 commandments repeated in the NT? (Rom. 13:9; 1 Pet. 1:16)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Improper solution – Civil, ceremonial, and moral division of the Law-1. artificial 2. all or nothing (Jas. 2:10)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Proper solution – We are under a similar yet different system</a:t>
            </a:r>
          </a:p>
        </p:txBody>
      </p:sp>
      <p:pic>
        <p:nvPicPr>
          <p:cNvPr id="4" name="Picture 2" descr="http://boryanabooks.com/wp-content/uploads/2013/05/Charlton-Heston-as-Mos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065" y="129385"/>
            <a:ext cx="2139564" cy="12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245097" y="316837"/>
            <a:ext cx="8634951" cy="44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FFFF"/>
                </a:solidFill>
              </a:rPr>
              <a:t>Exodus 14:30-31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baseline="30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400" baseline="30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30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Thus the </a:t>
            </a:r>
            <a:r>
              <a:rPr lang="en-US" sz="3400" cap="small" dirty="0">
                <a:solidFill>
                  <a:schemeClr val="bg1"/>
                </a:solidFill>
                <a:latin typeface="Calibri" panose="020F0502020204030204" pitchFamily="34" charset="0"/>
              </a:rPr>
              <a:t>Lord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saved Israel that day from the hand of the Egyptians, and Israel saw the Egyptians dead on the seashore. </a:t>
            </a:r>
            <a:r>
              <a:rPr lang="en-US" sz="3400" baseline="30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31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When Israel saw the great power which the </a:t>
            </a:r>
            <a:r>
              <a:rPr lang="en-US" sz="3400" cap="small" dirty="0">
                <a:solidFill>
                  <a:schemeClr val="bg1"/>
                </a:solidFill>
                <a:latin typeface="Calibri" panose="020F0502020204030204" pitchFamily="34" charset="0"/>
              </a:rPr>
              <a:t>Lord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had used against the Egyptians, the people feared the </a:t>
            </a:r>
            <a:r>
              <a:rPr lang="en-US" sz="3400" cap="small" dirty="0">
                <a:solidFill>
                  <a:schemeClr val="bg1"/>
                </a:solidFill>
                <a:latin typeface="Calibri" panose="020F0502020204030204" pitchFamily="34" charset="0"/>
              </a:rPr>
              <a:t>Lord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, and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they believed in the </a:t>
            </a:r>
            <a:r>
              <a:rPr lang="en-US" sz="3400" b="1" u="sng" cap="small" dirty="0">
                <a:solidFill>
                  <a:srgbClr val="FFFFCC"/>
                </a:solidFill>
                <a:latin typeface="Calibri" panose="020F0502020204030204" pitchFamily="34" charset="0"/>
              </a:rPr>
              <a:t>Lord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and in His servant Moses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12" y="316837"/>
            <a:ext cx="949762" cy="826163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27618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414337"/>
            <a:ext cx="7419975" cy="6029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95513" y="2136449"/>
            <a:ext cx="974221" cy="56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7307" y="3428999"/>
            <a:ext cx="974221" cy="56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75760" y="633100"/>
            <a:ext cx="1284719" cy="56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 of the Law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76200" y="944258"/>
            <a:ext cx="8991600" cy="5715622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Stated – Romans 10:4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Justification–Acts 13:39; 15:10-11; Gal. 3:23-25; Rom. 3:20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Sanctification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Law was only for Israel’s sanctification – Ps. 147:19-20; Exod. 19:1ff; Gal 3:13 (curse of the Law)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Gal. 5:22-23; 2 Cor. 3:6-11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Why are 9 of the 10 commandments repeated in the NT? (Rom. 13:9; 1 Pet. 1:16)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Improper solution – Civil, ceremonial, and moral division of the Law-1. artificial 2. all or nothing (Jas. 2:10)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Proper solution – We are under a similar yet different system</a:t>
            </a:r>
          </a:p>
        </p:txBody>
      </p:sp>
      <p:pic>
        <p:nvPicPr>
          <p:cNvPr id="4" name="Picture 2" descr="http://boryanabooks.com/wp-content/uploads/2013/05/Charlton-Heston-as-Mos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065" y="129385"/>
            <a:ext cx="2139564" cy="12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91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1444624"/>
              </p:ext>
            </p:extLst>
          </p:nvPr>
        </p:nvGraphicFramePr>
        <p:xfrm>
          <a:off x="1204662" y="883920"/>
          <a:ext cx="6734676" cy="52120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1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Contrasts Between the Old and New Covenants (2 Cor. 3:6-11)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44997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Verse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Old Covenant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New Covenant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Old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Letter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Spirit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Death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Life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Stone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Spirit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7, 8, 10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Some glory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Greater glory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Condemnation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Righteousness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Temporary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Permanent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 of the Law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76200" y="944258"/>
            <a:ext cx="8991600" cy="5715622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Stated – Romans 10:4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Justification–Acts 13:39; 15:10-11; Gal. 3:23-25; Rom. 3:20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Sanctification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Law was only for Israel’s sanctification – Ps. 147:19-20; Exod. 19:1ff; Gal 3:13 (curse of the Law)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Gal. 5:22-23; 2 Cor. 3:6-11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Why are 9 of the 10 commandments repeated in the NT? (Rom. 13:9; 1 Pet. 1:16)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Improper solution – Civil, ceremonial, and moral division of the Law-1. artificial 2. all or nothing (Jas. 2:10)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Proper solution – We are under a similar yet different system</a:t>
            </a:r>
          </a:p>
        </p:txBody>
      </p:sp>
      <p:pic>
        <p:nvPicPr>
          <p:cNvPr id="4" name="Picture 2" descr="http://boryanabooks.com/wp-content/uploads/2013/05/Charlton-Heston-as-Mos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065" y="129385"/>
            <a:ext cx="2139564" cy="12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val="235811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861302" y="0"/>
            <a:ext cx="542139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Similar Yet Different System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259080" y="1143000"/>
            <a:ext cx="6233160" cy="4617098"/>
          </a:xfrm>
        </p:spPr>
        <p:txBody>
          <a:bodyPr/>
          <a:lstStyle/>
          <a:p>
            <a:pPr marL="461963" indent="-4619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Texas v. California example</a:t>
            </a:r>
          </a:p>
          <a:p>
            <a:pPr marL="461963" indent="-4619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Differences: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Ceremonial &amp; civil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Punitive (Num. 15:32-36)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Empowerment (Gal 5:16)</a:t>
            </a:r>
          </a:p>
          <a:p>
            <a:pPr marL="461963" indent="-4619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NT system given a different name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Law of Christ (Gal. 6:2)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dirty="0">
                <a:solidFill>
                  <a:schemeClr val="bg1"/>
                </a:solidFill>
              </a:rPr>
              <a:t>Law of the Spirit (Rom. 8:2)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boryanabooks.com/wp-content/uploads/2013/05/Charlton-Heston-as-Mos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640" y="1742336"/>
            <a:ext cx="3042767" cy="22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2096022" y="160254"/>
            <a:ext cx="4951957" cy="945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Miscellaneous Privileges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428920" y="1143000"/>
            <a:ext cx="8286161" cy="3523268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Heavenly citizenship – Philip. 3:20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Membership in a priesthood – Rev. 1:6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Engaged &amp; soon to be married – Eph. 5:22-33; Rev. 19:7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Inheritance – 1 Pet. 1:4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solidFill>
                  <a:schemeClr val="bg1"/>
                </a:solidFill>
              </a:rPr>
              <a:t>Peace – Rom 5:1, 8; 8:1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387" y="2991407"/>
            <a:ext cx="2570212" cy="365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436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1258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val="1755831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Eternal security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Next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828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Results of Salvation, (cont’d)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2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3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Sanctification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205274" y="746138"/>
            <a:ext cx="8755846" cy="5944222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i="1" dirty="0" err="1">
                <a:solidFill>
                  <a:schemeClr val="bg1"/>
                </a:solidFill>
              </a:rPr>
              <a:t>Kodesh</a:t>
            </a:r>
            <a:r>
              <a:rPr lang="en-US" altLang="en-US" sz="2600" i="1" dirty="0">
                <a:solidFill>
                  <a:schemeClr val="bg1"/>
                </a:solidFill>
              </a:rPr>
              <a:t>, </a:t>
            </a:r>
            <a:r>
              <a:rPr lang="en-US" altLang="en-US" sz="2600" i="1" dirty="0" err="1">
                <a:solidFill>
                  <a:schemeClr val="bg1"/>
                </a:solidFill>
              </a:rPr>
              <a:t>hagiazo</a:t>
            </a:r>
            <a:endParaRPr lang="en-US" altLang="en-US" sz="2600" i="1" dirty="0">
              <a:solidFill>
                <a:schemeClr val="bg1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Three tenses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Past – 1 Cor. 1:2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Present – John 17:17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Future – 1 Thess. 3:13; 5:23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Sanctifier: Trinity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Father – John 17:17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Son – 1 Cor. 1:2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Spirit – 1 Pet. 1:2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Means of sanctification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Past: Christ’s body &amp; blood (Heb. 9:13-14; 10:10, 14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Present: Word (John 17:17; Acts 20:32; 2 Tim 3:16-17) &amp; Holy Spirit (Gal 5:16)</a:t>
            </a:r>
          </a:p>
        </p:txBody>
      </p:sp>
      <p:pic>
        <p:nvPicPr>
          <p:cNvPr id="34818" name="Picture 2" descr="http://yahwehistruth.com/wp-content/uploads/2013/05/sanctific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332" y="1963478"/>
            <a:ext cx="4114800" cy="200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1083395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3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Sanctification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205274" y="746138"/>
            <a:ext cx="8755846" cy="5944222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i="1" dirty="0" err="1">
                <a:solidFill>
                  <a:schemeClr val="bg1"/>
                </a:solidFill>
              </a:rPr>
              <a:t>Kodesh</a:t>
            </a:r>
            <a:r>
              <a:rPr lang="en-US" altLang="en-US" sz="2600" i="1" dirty="0">
                <a:solidFill>
                  <a:schemeClr val="bg1"/>
                </a:solidFill>
              </a:rPr>
              <a:t>, </a:t>
            </a:r>
            <a:r>
              <a:rPr lang="en-US" altLang="en-US" sz="2600" i="1" dirty="0" err="1">
                <a:solidFill>
                  <a:schemeClr val="bg1"/>
                </a:solidFill>
              </a:rPr>
              <a:t>hagiazo</a:t>
            </a:r>
            <a:endParaRPr lang="en-US" altLang="en-US" sz="2600" i="1" dirty="0">
              <a:solidFill>
                <a:schemeClr val="bg1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Three tenses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Past – 1 Cor. 1:2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Present – John 17:17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Future – 1 Thess. 3:13; 5:23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Sanctifier: Trinity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Father – John 17:17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Son – 1 Cor. 1:2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Spirit – 1 Pet. 1:2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Means of sanctification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Past: Christ’s body &amp; blood (Heb. 9:13-14; 10:10, 14</a:t>
            </a:r>
          </a:p>
          <a:p>
            <a:pPr marL="579438" lvl="1" indent="-350838">
              <a:spcBef>
                <a:spcPts val="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altLang="en-US" sz="2600" dirty="0">
                <a:solidFill>
                  <a:schemeClr val="bg1"/>
                </a:solidFill>
              </a:rPr>
              <a:t>Present: Word (John 17:17; Acts 20:32; 2 Tim 3:16-17) &amp; Holy Spirit (Gal 5:16)</a:t>
            </a:r>
          </a:p>
        </p:txBody>
      </p:sp>
      <p:pic>
        <p:nvPicPr>
          <p:cNvPr id="34818" name="Picture 2" descr="http://yahwehistruth.com/wp-content/uploads/2013/05/sanctific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332" y="1963478"/>
            <a:ext cx="4114800" cy="200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9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1322</Words>
  <Application>Microsoft Office PowerPoint</Application>
  <PresentationFormat>On-screen Show (4:3)</PresentationFormat>
  <Paragraphs>243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1_Office Theme</vt:lpstr>
      <vt:lpstr>Soteriology Session 17  </vt:lpstr>
      <vt:lpstr>Soteriology Overview</vt:lpstr>
      <vt:lpstr>Soteriology Overview</vt:lpstr>
      <vt:lpstr>Results of Salvation</vt:lpstr>
      <vt:lpstr>Sanctification</vt:lpstr>
      <vt:lpstr>Three Tenses of Salvation</vt:lpstr>
      <vt:lpstr>Three Tenses of Salvation</vt:lpstr>
      <vt:lpstr>Sanctification</vt:lpstr>
      <vt:lpstr>Results of Salvation</vt:lpstr>
      <vt:lpstr>Three Tenses of Salvation</vt:lpstr>
      <vt:lpstr>Three Tenses of Salvation</vt:lpstr>
      <vt:lpstr>PowerPoint Presentation</vt:lpstr>
      <vt:lpstr>Results of Salvation</vt:lpstr>
      <vt:lpstr>End of the Law</vt:lpstr>
      <vt:lpstr>PowerPoint Presentation</vt:lpstr>
      <vt:lpstr>PowerPoint Presentation</vt:lpstr>
      <vt:lpstr>End of the Law</vt:lpstr>
      <vt:lpstr>PowerPoint Presentation</vt:lpstr>
      <vt:lpstr>End of the Law</vt:lpstr>
      <vt:lpstr>Similar Yet Different System</vt:lpstr>
      <vt:lpstr>Results of Salvation</vt:lpstr>
      <vt:lpstr>Miscellaneous Privileges</vt:lpstr>
      <vt:lpstr>CONCLUSION</vt:lpstr>
      <vt:lpstr>Soteriology Overview</vt:lpstr>
      <vt:lpstr>Soteriology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Jim McGowan</cp:lastModifiedBy>
  <cp:revision>153</cp:revision>
  <cp:lastPrinted>2016-05-04T00:54:07Z</cp:lastPrinted>
  <dcterms:created xsi:type="dcterms:W3CDTF">2016-02-18T16:07:28Z</dcterms:created>
  <dcterms:modified xsi:type="dcterms:W3CDTF">2016-05-10T15:33:38Z</dcterms:modified>
</cp:coreProperties>
</file>