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6"/>
  </p:notesMasterIdLst>
  <p:handoutMasterIdLst>
    <p:handoutMasterId r:id="rId47"/>
  </p:handoutMasterIdLst>
  <p:sldIdLst>
    <p:sldId id="1045" r:id="rId2"/>
    <p:sldId id="1046" r:id="rId3"/>
    <p:sldId id="1100" r:id="rId4"/>
    <p:sldId id="1101" r:id="rId5"/>
    <p:sldId id="1102" r:id="rId6"/>
    <p:sldId id="1103" r:id="rId7"/>
    <p:sldId id="1262" r:id="rId8"/>
    <p:sldId id="1304" r:id="rId9"/>
    <p:sldId id="1306" r:id="rId10"/>
    <p:sldId id="1464" r:id="rId11"/>
    <p:sldId id="1467" r:id="rId12"/>
    <p:sldId id="1509" r:id="rId13"/>
    <p:sldId id="1589" r:id="rId14"/>
    <p:sldId id="1510" r:id="rId15"/>
    <p:sldId id="1543" r:id="rId16"/>
    <p:sldId id="1544" r:id="rId17"/>
    <p:sldId id="1545" r:id="rId18"/>
    <p:sldId id="1473" r:id="rId19"/>
    <p:sldId id="1645" r:id="rId20"/>
    <p:sldId id="1623" r:id="rId21"/>
    <p:sldId id="1624" r:id="rId22"/>
    <p:sldId id="1625" r:id="rId23"/>
    <p:sldId id="1626" r:id="rId24"/>
    <p:sldId id="1627" r:id="rId25"/>
    <p:sldId id="1628" r:id="rId26"/>
    <p:sldId id="1629" r:id="rId27"/>
    <p:sldId id="1630" r:id="rId28"/>
    <p:sldId id="1631" r:id="rId29"/>
    <p:sldId id="1612" r:id="rId30"/>
    <p:sldId id="1635" r:id="rId31"/>
    <p:sldId id="1636" r:id="rId32"/>
    <p:sldId id="1632" r:id="rId33"/>
    <p:sldId id="1637" r:id="rId34"/>
    <p:sldId id="1634" r:id="rId35"/>
    <p:sldId id="1633" r:id="rId36"/>
    <p:sldId id="1638" r:id="rId37"/>
    <p:sldId id="1639" r:id="rId38"/>
    <p:sldId id="1640" r:id="rId39"/>
    <p:sldId id="1641" r:id="rId40"/>
    <p:sldId id="1642" r:id="rId41"/>
    <p:sldId id="1643" r:id="rId42"/>
    <p:sldId id="1354" r:id="rId43"/>
    <p:sldId id="1644" r:id="rId44"/>
    <p:sldId id="1463" r:id="rId45"/>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FFFF99"/>
    <a:srgbClr val="FFFF00"/>
    <a:srgbClr val="FFFFCC"/>
    <a:srgbClr val="0000FF"/>
    <a:srgbClr val="0099FF"/>
    <a:srgbClr val="A50021"/>
    <a:srgbClr val="CCECFF"/>
    <a:srgbClr val="E1C5B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87" autoAdjust="0"/>
    <p:restoredTop sz="95370" autoAdjust="0"/>
  </p:normalViewPr>
  <p:slideViewPr>
    <p:cSldViewPr>
      <p:cViewPr varScale="1">
        <p:scale>
          <a:sx n="75" d="100"/>
          <a:sy n="75" d="100"/>
        </p:scale>
        <p:origin x="-90" y="-9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1" y="0"/>
            <a:ext cx="3170764" cy="478748"/>
          </a:xfrm>
          <a:prstGeom prst="rect">
            <a:avLst/>
          </a:prstGeom>
          <a:noFill/>
          <a:ln w="9525">
            <a:noFill/>
            <a:miter lim="800000"/>
            <a:headEnd/>
            <a:tailEnd/>
          </a:ln>
        </p:spPr>
        <p:txBody>
          <a:bodyPr vert="horz" wrap="square" lIns="97392" tIns="48697" rIns="97392" bIns="48697" numCol="1" anchor="t" anchorCtr="0" compatLnSpc="1">
            <a:prstTxWarp prst="textNoShape">
              <a:avLst/>
            </a:prstTxWarp>
          </a:bodyPr>
          <a:lstStyle>
            <a:lvl1pPr defTabSz="920970" eaLnBrk="1" hangingPunct="1">
              <a:defRPr sz="1400">
                <a:latin typeface="Times New Roman" pitchFamily="18" charset="0"/>
                <a:cs typeface="Arial" charset="0"/>
              </a:defRPr>
            </a:lvl1pPr>
          </a:lstStyle>
          <a:p>
            <a:pPr>
              <a:defRPr/>
            </a:pPr>
            <a:r>
              <a:rPr lang="en-US"/>
              <a:t>Pastor Andy Woods</a:t>
            </a:r>
          </a:p>
        </p:txBody>
      </p:sp>
      <p:sp>
        <p:nvSpPr>
          <p:cNvPr id="36867" name="Rectangle 3"/>
          <p:cNvSpPr>
            <a:spLocks noGrp="1" noChangeArrowheads="1"/>
          </p:cNvSpPr>
          <p:nvPr>
            <p:ph type="dt" sz="quarter" idx="1"/>
          </p:nvPr>
        </p:nvSpPr>
        <p:spPr bwMode="auto">
          <a:xfrm>
            <a:off x="4144437" y="0"/>
            <a:ext cx="3170764" cy="478748"/>
          </a:xfrm>
          <a:prstGeom prst="rect">
            <a:avLst/>
          </a:prstGeom>
          <a:noFill/>
          <a:ln w="9525">
            <a:noFill/>
            <a:miter lim="800000"/>
            <a:headEnd/>
            <a:tailEnd/>
          </a:ln>
        </p:spPr>
        <p:txBody>
          <a:bodyPr vert="horz" wrap="square" lIns="97392" tIns="48697" rIns="97392" bIns="48697" numCol="1" anchor="t" anchorCtr="0" compatLnSpc="1">
            <a:prstTxWarp prst="textNoShape">
              <a:avLst/>
            </a:prstTxWarp>
          </a:bodyPr>
          <a:lstStyle>
            <a:lvl1pPr algn="r" defTabSz="920970" eaLnBrk="1" hangingPunct="1">
              <a:defRPr sz="1400">
                <a:latin typeface="Times New Roman" pitchFamily="18" charset="0"/>
                <a:cs typeface="Arial" charset="0"/>
              </a:defRPr>
            </a:lvl1pPr>
          </a:lstStyle>
          <a:p>
            <a:pPr>
              <a:defRPr/>
            </a:pPr>
            <a:r>
              <a:rPr lang="en-US"/>
              <a:t>4/9/2016</a:t>
            </a:r>
          </a:p>
        </p:txBody>
      </p:sp>
      <p:sp>
        <p:nvSpPr>
          <p:cNvPr id="36868" name="Rectangle 4"/>
          <p:cNvSpPr>
            <a:spLocks noGrp="1" noChangeArrowheads="1"/>
          </p:cNvSpPr>
          <p:nvPr>
            <p:ph type="ftr" sz="quarter" idx="2"/>
          </p:nvPr>
        </p:nvSpPr>
        <p:spPr bwMode="auto">
          <a:xfrm>
            <a:off x="1" y="9122452"/>
            <a:ext cx="3170764" cy="478748"/>
          </a:xfrm>
          <a:prstGeom prst="rect">
            <a:avLst/>
          </a:prstGeom>
          <a:noFill/>
          <a:ln w="9525">
            <a:noFill/>
            <a:miter lim="800000"/>
            <a:headEnd/>
            <a:tailEnd/>
          </a:ln>
        </p:spPr>
        <p:txBody>
          <a:bodyPr vert="horz" wrap="square" lIns="97392" tIns="48697" rIns="97392" bIns="48697" numCol="1" anchor="b" anchorCtr="0" compatLnSpc="1">
            <a:prstTxWarp prst="textNoShape">
              <a:avLst/>
            </a:prstTxWarp>
          </a:bodyPr>
          <a:lstStyle>
            <a:lvl1pPr defTabSz="920970" eaLnBrk="1" hangingPunct="1">
              <a:defRPr sz="1400">
                <a:latin typeface="Times New Roman" pitchFamily="18" charset="0"/>
                <a:cs typeface="Arial" charset="0"/>
              </a:defRPr>
            </a:lvl1pPr>
          </a:lstStyle>
          <a:p>
            <a:pPr>
              <a:defRPr/>
            </a:pPr>
            <a:r>
              <a:rPr lang="en-US"/>
              <a:t>Sugar Land Bible Church</a:t>
            </a:r>
          </a:p>
        </p:txBody>
      </p:sp>
      <p:sp>
        <p:nvSpPr>
          <p:cNvPr id="36869" name="Rectangle 5"/>
          <p:cNvSpPr>
            <a:spLocks noGrp="1" noChangeArrowheads="1"/>
          </p:cNvSpPr>
          <p:nvPr>
            <p:ph type="sldNum" sz="quarter" idx="3"/>
          </p:nvPr>
        </p:nvSpPr>
        <p:spPr bwMode="auto">
          <a:xfrm>
            <a:off x="4144437" y="9122452"/>
            <a:ext cx="3170764" cy="478748"/>
          </a:xfrm>
          <a:prstGeom prst="rect">
            <a:avLst/>
          </a:prstGeom>
          <a:noFill/>
          <a:ln w="9525">
            <a:noFill/>
            <a:miter lim="800000"/>
            <a:headEnd/>
            <a:tailEnd/>
          </a:ln>
        </p:spPr>
        <p:txBody>
          <a:bodyPr vert="horz" wrap="square" lIns="97392" tIns="48697" rIns="97392" bIns="48697" numCol="1" anchor="b" anchorCtr="0" compatLnSpc="1">
            <a:prstTxWarp prst="textNoShape">
              <a:avLst/>
            </a:prstTxWarp>
          </a:bodyPr>
          <a:lstStyle>
            <a:lvl1pPr algn="r" defTabSz="919579">
              <a:defRPr sz="1400"/>
            </a:lvl1pPr>
          </a:lstStyle>
          <a:p>
            <a:fld id="{416C2B2E-E9D7-4230-8EE4-F98D0B6BB14D}" type="slidenum">
              <a:rPr lang="en-US" altLang="en-US"/>
              <a:pPr/>
              <a:t>‹#›</a:t>
            </a:fld>
            <a:endParaRPr lang="en-US" altLang="en-US"/>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0"/>
            <a:ext cx="3170764" cy="478748"/>
          </a:xfrm>
          <a:prstGeom prst="rect">
            <a:avLst/>
          </a:prstGeom>
          <a:noFill/>
          <a:ln w="9525">
            <a:noFill/>
            <a:miter lim="800000"/>
            <a:headEnd/>
            <a:tailEnd/>
          </a:ln>
        </p:spPr>
        <p:txBody>
          <a:bodyPr vert="horz" wrap="square" lIns="97392" tIns="48697" rIns="97392" bIns="48697" numCol="1" anchor="t" anchorCtr="0" compatLnSpc="1">
            <a:prstTxWarp prst="textNoShape">
              <a:avLst/>
            </a:prstTxWarp>
          </a:bodyPr>
          <a:lstStyle>
            <a:lvl1pPr defTabSz="920970" eaLnBrk="1" hangingPunct="1">
              <a:defRPr sz="1400">
                <a:latin typeface="Times New Roman" pitchFamily="18" charset="0"/>
                <a:cs typeface="Arial" charset="0"/>
              </a:defRPr>
            </a:lvl1pPr>
          </a:lstStyle>
          <a:p>
            <a:pPr>
              <a:defRPr/>
            </a:pPr>
            <a:r>
              <a:rPr lang="en-US"/>
              <a:t>Pastor Andy Woods</a:t>
            </a:r>
          </a:p>
        </p:txBody>
      </p:sp>
      <p:sp>
        <p:nvSpPr>
          <p:cNvPr id="3" name="Date Placeholder 2"/>
          <p:cNvSpPr>
            <a:spLocks noGrp="1"/>
          </p:cNvSpPr>
          <p:nvPr>
            <p:ph type="dt" idx="1"/>
          </p:nvPr>
        </p:nvSpPr>
        <p:spPr bwMode="auto">
          <a:xfrm>
            <a:off x="4142749" y="0"/>
            <a:ext cx="3170763" cy="478748"/>
          </a:xfrm>
          <a:prstGeom prst="rect">
            <a:avLst/>
          </a:prstGeom>
          <a:noFill/>
          <a:ln w="9525">
            <a:noFill/>
            <a:miter lim="800000"/>
            <a:headEnd/>
            <a:tailEnd/>
          </a:ln>
        </p:spPr>
        <p:txBody>
          <a:bodyPr vert="horz" wrap="square" lIns="97392" tIns="48697" rIns="97392" bIns="48697" numCol="1" anchor="t" anchorCtr="0" compatLnSpc="1">
            <a:prstTxWarp prst="textNoShape">
              <a:avLst/>
            </a:prstTxWarp>
          </a:bodyPr>
          <a:lstStyle>
            <a:lvl1pPr algn="r" defTabSz="920970" eaLnBrk="1" hangingPunct="1">
              <a:defRPr sz="1400">
                <a:latin typeface="Times New Roman" pitchFamily="18" charset="0"/>
                <a:cs typeface="Arial" charset="0"/>
              </a:defRPr>
            </a:lvl1pPr>
          </a:lstStyle>
          <a:p>
            <a:pPr>
              <a:defRPr/>
            </a:pPr>
            <a:r>
              <a:rPr lang="en-US"/>
              <a:t>4/9/2016</a:t>
            </a:r>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101038" tIns="50519" rIns="101038" bIns="50519" rtlCol="0" anchor="ctr"/>
          <a:lstStyle/>
          <a:p>
            <a:pPr lvl="0"/>
            <a:endParaRPr lang="en-US" noProof="0" dirty="0"/>
          </a:p>
        </p:txBody>
      </p:sp>
      <p:sp>
        <p:nvSpPr>
          <p:cNvPr id="5" name="Notes Placeholder 4"/>
          <p:cNvSpPr>
            <a:spLocks noGrp="1"/>
          </p:cNvSpPr>
          <p:nvPr>
            <p:ph type="body" sz="quarter" idx="3"/>
          </p:nvPr>
        </p:nvSpPr>
        <p:spPr bwMode="auto">
          <a:xfrm>
            <a:off x="732364" y="4561226"/>
            <a:ext cx="5850473" cy="4318573"/>
          </a:xfrm>
          <a:prstGeom prst="rect">
            <a:avLst/>
          </a:prstGeom>
          <a:noFill/>
          <a:ln w="9525">
            <a:noFill/>
            <a:miter lim="800000"/>
            <a:headEnd/>
            <a:tailEnd/>
          </a:ln>
        </p:spPr>
        <p:txBody>
          <a:bodyPr vert="horz" wrap="square" lIns="97392" tIns="48697" rIns="97392" bIns="4869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1" y="9120813"/>
            <a:ext cx="3170764" cy="478748"/>
          </a:xfrm>
          <a:prstGeom prst="rect">
            <a:avLst/>
          </a:prstGeom>
          <a:noFill/>
          <a:ln w="9525">
            <a:noFill/>
            <a:miter lim="800000"/>
            <a:headEnd/>
            <a:tailEnd/>
          </a:ln>
        </p:spPr>
        <p:txBody>
          <a:bodyPr vert="horz" wrap="square" lIns="97392" tIns="48697" rIns="97392" bIns="48697" numCol="1" anchor="b" anchorCtr="0" compatLnSpc="1">
            <a:prstTxWarp prst="textNoShape">
              <a:avLst/>
            </a:prstTxWarp>
          </a:bodyPr>
          <a:lstStyle>
            <a:lvl1pPr defTabSz="920970" eaLnBrk="1" hangingPunct="1">
              <a:defRPr sz="1400">
                <a:latin typeface="Times New Roman" pitchFamily="18" charset="0"/>
                <a:cs typeface="Arial" charset="0"/>
              </a:defRPr>
            </a:lvl1pPr>
          </a:lstStyle>
          <a:p>
            <a:pPr>
              <a:defRPr/>
            </a:pPr>
            <a:r>
              <a:rPr lang="en-US"/>
              <a:t>Sugar Land Bible Church</a:t>
            </a:r>
          </a:p>
        </p:txBody>
      </p:sp>
      <p:sp>
        <p:nvSpPr>
          <p:cNvPr id="7" name="Slide Number Placeholder 6"/>
          <p:cNvSpPr>
            <a:spLocks noGrp="1"/>
          </p:cNvSpPr>
          <p:nvPr>
            <p:ph type="sldNum" sz="quarter" idx="5"/>
          </p:nvPr>
        </p:nvSpPr>
        <p:spPr bwMode="auto">
          <a:xfrm>
            <a:off x="4142749" y="9120813"/>
            <a:ext cx="3170763" cy="478748"/>
          </a:xfrm>
          <a:prstGeom prst="rect">
            <a:avLst/>
          </a:prstGeom>
          <a:noFill/>
          <a:ln w="9525">
            <a:noFill/>
            <a:miter lim="800000"/>
            <a:headEnd/>
            <a:tailEnd/>
          </a:ln>
        </p:spPr>
        <p:txBody>
          <a:bodyPr vert="horz" wrap="square" lIns="97392" tIns="48697" rIns="97392" bIns="48697" numCol="1" anchor="b" anchorCtr="0" compatLnSpc="1">
            <a:prstTxWarp prst="textNoShape">
              <a:avLst/>
            </a:prstTxWarp>
          </a:bodyPr>
          <a:lstStyle>
            <a:lvl1pPr algn="r" defTabSz="919579">
              <a:defRPr sz="1400"/>
            </a:lvl1pPr>
          </a:lstStyle>
          <a:p>
            <a:fld id="{3D084339-C7C3-4022-975D-A91B6BCBB8E5}" type="slidenum">
              <a:rPr lang="en-US" altLang="en-US"/>
              <a:pPr/>
              <a:t>‹#›</a:t>
            </a:fld>
            <a:endParaRPr lang="en-US" altLang="en-US"/>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6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 xmlns:p14="http://schemas.microsoft.com/office/powerpoint/2010/main" val="167535332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Content Placeholder 2"/>
          <p:cNvSpPr>
            <a:spLocks noGrp="1"/>
          </p:cNvSpPr>
          <p:nvPr>
            <p:ph idx="1"/>
          </p:nvPr>
        </p:nvSpPr>
        <p:spPr>
          <a:xfrm>
            <a:off x="1169988" y="1946275"/>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5"/>
          <p:cNvSpPr>
            <a:spLocks noGrp="1" noChangeArrowheads="1"/>
          </p:cNvSpPr>
          <p:nvPr>
            <p:ph type="dt" sz="half" idx="10"/>
          </p:nvPr>
        </p:nvSpPr>
        <p:spPr/>
        <p:txBody>
          <a:bodyPr/>
          <a:lstStyle>
            <a:lvl1pPr>
              <a:defRPr/>
            </a:lvl1pPr>
          </a:lstStyle>
          <a:p>
            <a:pPr>
              <a:defRPr/>
            </a:pPr>
            <a:endParaRPr lang="en-US"/>
          </a:p>
        </p:txBody>
      </p:sp>
      <p:sp>
        <p:nvSpPr>
          <p:cNvPr id="5" name="Rectangle 36"/>
          <p:cNvSpPr>
            <a:spLocks noGrp="1" noChangeArrowheads="1"/>
          </p:cNvSpPr>
          <p:nvPr>
            <p:ph type="ftr" sz="quarter" idx="11"/>
          </p:nvPr>
        </p:nvSpPr>
        <p:spPr/>
        <p:txBody>
          <a:bodyPr/>
          <a:lstStyle>
            <a:lvl1pPr>
              <a:defRPr/>
            </a:lvl1pPr>
          </a:lstStyle>
          <a:p>
            <a:pPr>
              <a:defRPr/>
            </a:pPr>
            <a:endParaRPr lang="en-US"/>
          </a:p>
        </p:txBody>
      </p:sp>
      <p:sp>
        <p:nvSpPr>
          <p:cNvPr id="6" name="Rectangle 37"/>
          <p:cNvSpPr>
            <a:spLocks noGrp="1" noChangeArrowheads="1"/>
          </p:cNvSpPr>
          <p:nvPr>
            <p:ph type="sldNum" sz="quarter" idx="12"/>
          </p:nvPr>
        </p:nvSpPr>
        <p:spPr/>
        <p:txBody>
          <a:bodyPr/>
          <a:lstStyle>
            <a:lvl1pPr>
              <a:defRPr/>
            </a:lvl1pPr>
          </a:lstStyle>
          <a:p>
            <a:fld id="{70A06824-8A41-4716-AE4C-176E2E7B0908}" type="slidenum">
              <a:rPr lang="en-US" altLang="en-US"/>
              <a:pPr/>
              <a:t>‹#›</a:t>
            </a:fld>
            <a:endParaRPr lang="en-US" altLang="en-US"/>
          </a:p>
        </p:txBody>
      </p:sp>
    </p:spTree>
    <p:extLst>
      <p:ext uri="{BB962C8B-B14F-4D97-AF65-F5344CB8AC3E}">
        <p14:creationId xmlns="" xmlns:p14="http://schemas.microsoft.com/office/powerpoint/2010/main" val="31071161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35"/>
          <p:cNvSpPr>
            <a:spLocks noGrp="1" noChangeArrowheads="1"/>
          </p:cNvSpPr>
          <p:nvPr>
            <p:ph type="dt" sz="half" idx="10"/>
          </p:nvPr>
        </p:nvSpPr>
        <p:spPr/>
        <p:txBody>
          <a:bodyPr/>
          <a:lstStyle>
            <a:lvl1pPr>
              <a:defRPr/>
            </a:lvl1pPr>
          </a:lstStyle>
          <a:p>
            <a:pPr>
              <a:defRPr/>
            </a:pPr>
            <a:endParaRPr lang="en-US"/>
          </a:p>
        </p:txBody>
      </p:sp>
      <p:sp>
        <p:nvSpPr>
          <p:cNvPr id="3" name="Rectangle 36"/>
          <p:cNvSpPr>
            <a:spLocks noGrp="1" noChangeArrowheads="1"/>
          </p:cNvSpPr>
          <p:nvPr>
            <p:ph type="ftr" sz="quarter" idx="11"/>
          </p:nvPr>
        </p:nvSpPr>
        <p:spPr/>
        <p:txBody>
          <a:bodyPr/>
          <a:lstStyle>
            <a:lvl1pPr>
              <a:defRPr/>
            </a:lvl1pPr>
          </a:lstStyle>
          <a:p>
            <a:pPr>
              <a:defRPr/>
            </a:pPr>
            <a:endParaRPr lang="en-US"/>
          </a:p>
        </p:txBody>
      </p:sp>
      <p:sp>
        <p:nvSpPr>
          <p:cNvPr id="4" name="Rectangle 37"/>
          <p:cNvSpPr>
            <a:spLocks noGrp="1" noChangeArrowheads="1"/>
          </p:cNvSpPr>
          <p:nvPr>
            <p:ph type="sldNum" sz="quarter" idx="12"/>
          </p:nvPr>
        </p:nvSpPr>
        <p:spPr/>
        <p:txBody>
          <a:bodyPr/>
          <a:lstStyle>
            <a:lvl1pPr>
              <a:defRPr/>
            </a:lvl1pPr>
          </a:lstStyle>
          <a:p>
            <a:fld id="{A025970F-7A46-46CD-9785-CC6B011A0510}" type="slidenum">
              <a:rPr lang="en-US" altLang="en-US"/>
              <a:pPr/>
              <a:t>‹#›</a:t>
            </a:fld>
            <a:endParaRPr lang="en-US" altLang="en-US"/>
          </a:p>
        </p:txBody>
      </p:sp>
    </p:spTree>
    <p:extLst>
      <p:ext uri="{BB962C8B-B14F-4D97-AF65-F5344CB8AC3E}">
        <p14:creationId xmlns="" xmlns:p14="http://schemas.microsoft.com/office/powerpoint/2010/main" val="98651927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1_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dirty="0">
                <a:cs typeface="+mn-cs"/>
              </a:endParaRPr>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8" name="Rectangle 6"/>
              <p:cNvSpPr>
                <a:spLocks noChangeArrowheads="1"/>
              </p:cNvSpPr>
              <p:nvPr/>
            </p:nvSpPr>
            <p:spPr bwMode="auto">
              <a:xfrm>
                <a:off x="48" y="1250"/>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9" name="Rectangle 7"/>
              <p:cNvSpPr>
                <a:spLocks noChangeArrowheads="1"/>
              </p:cNvSpPr>
              <p:nvPr/>
            </p:nvSpPr>
            <p:spPr bwMode="auto">
              <a:xfrm>
                <a:off x="48" y="139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 name="Rectangle 8"/>
              <p:cNvSpPr>
                <a:spLocks noChangeArrowheads="1"/>
              </p:cNvSpPr>
              <p:nvPr/>
            </p:nvSpPr>
            <p:spPr bwMode="auto">
              <a:xfrm>
                <a:off x="48" y="1538"/>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1" name="Rectangle 9"/>
              <p:cNvSpPr>
                <a:spLocks noChangeArrowheads="1"/>
              </p:cNvSpPr>
              <p:nvPr/>
            </p:nvSpPr>
            <p:spPr bwMode="auto">
              <a:xfrm>
                <a:off x="48" y="1683"/>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2" name="Rectangle 10"/>
              <p:cNvSpPr>
                <a:spLocks noChangeArrowheads="1"/>
              </p:cNvSpPr>
              <p:nvPr/>
            </p:nvSpPr>
            <p:spPr bwMode="auto">
              <a:xfrm>
                <a:off x="48" y="1826"/>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3" name="Rectangle 11"/>
              <p:cNvSpPr>
                <a:spLocks noChangeArrowheads="1"/>
              </p:cNvSpPr>
              <p:nvPr/>
            </p:nvSpPr>
            <p:spPr bwMode="auto">
              <a:xfrm>
                <a:off x="48" y="1971"/>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4" name="Rectangle 12"/>
              <p:cNvSpPr>
                <a:spLocks noChangeArrowheads="1"/>
              </p:cNvSpPr>
              <p:nvPr/>
            </p:nvSpPr>
            <p:spPr bwMode="auto">
              <a:xfrm>
                <a:off x="48" y="2116"/>
                <a:ext cx="96" cy="94"/>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5" name="Rectangle 13"/>
              <p:cNvSpPr>
                <a:spLocks noChangeArrowheads="1"/>
              </p:cNvSpPr>
              <p:nvPr/>
            </p:nvSpPr>
            <p:spPr bwMode="auto">
              <a:xfrm>
                <a:off x="48" y="2259"/>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6" name="Rectangle 14"/>
              <p:cNvSpPr>
                <a:spLocks noChangeArrowheads="1"/>
              </p:cNvSpPr>
              <p:nvPr/>
            </p:nvSpPr>
            <p:spPr bwMode="auto">
              <a:xfrm>
                <a:off x="48" y="2404"/>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7" name="Rectangle 15"/>
              <p:cNvSpPr>
                <a:spLocks noChangeArrowheads="1"/>
              </p:cNvSpPr>
              <p:nvPr/>
            </p:nvSpPr>
            <p:spPr bwMode="auto">
              <a:xfrm>
                <a:off x="48" y="2549"/>
                <a:ext cx="96" cy="94"/>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8" name="Rectangle 16"/>
              <p:cNvSpPr>
                <a:spLocks noChangeArrowheads="1"/>
              </p:cNvSpPr>
              <p:nvPr/>
            </p:nvSpPr>
            <p:spPr bwMode="auto">
              <a:xfrm>
                <a:off x="48" y="2691"/>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9" name="Rectangle 17"/>
              <p:cNvSpPr>
                <a:spLocks noChangeArrowheads="1"/>
              </p:cNvSpPr>
              <p:nvPr/>
            </p:nvSpPr>
            <p:spPr bwMode="auto">
              <a:xfrm>
                <a:off x="48" y="2836"/>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0" name="Rectangle 18"/>
              <p:cNvSpPr>
                <a:spLocks noChangeArrowheads="1"/>
              </p:cNvSpPr>
              <p:nvPr/>
            </p:nvSpPr>
            <p:spPr bwMode="auto">
              <a:xfrm>
                <a:off x="48" y="2979"/>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1" name="Rectangle 19"/>
              <p:cNvSpPr>
                <a:spLocks noChangeArrowheads="1"/>
              </p:cNvSpPr>
              <p:nvPr/>
            </p:nvSpPr>
            <p:spPr bwMode="auto">
              <a:xfrm>
                <a:off x="48" y="3124"/>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2" name="Rectangle 20"/>
              <p:cNvSpPr>
                <a:spLocks noChangeArrowheads="1"/>
              </p:cNvSpPr>
              <p:nvPr/>
            </p:nvSpPr>
            <p:spPr bwMode="auto">
              <a:xfrm>
                <a:off x="48" y="3269"/>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3" name="Rectangle 21"/>
              <p:cNvSpPr>
                <a:spLocks noChangeArrowheads="1"/>
              </p:cNvSpPr>
              <p:nvPr/>
            </p:nvSpPr>
            <p:spPr bwMode="auto">
              <a:xfrm>
                <a:off x="48" y="3412"/>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4" name="Rectangle 22"/>
              <p:cNvSpPr>
                <a:spLocks noChangeArrowheads="1"/>
              </p:cNvSpPr>
              <p:nvPr/>
            </p:nvSpPr>
            <p:spPr bwMode="auto">
              <a:xfrm>
                <a:off x="48" y="3557"/>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5" name="Rectangle 23"/>
              <p:cNvSpPr>
                <a:spLocks noChangeArrowheads="1"/>
              </p:cNvSpPr>
              <p:nvPr/>
            </p:nvSpPr>
            <p:spPr bwMode="auto">
              <a:xfrm>
                <a:off x="48" y="3702"/>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6" name="Rectangle 24"/>
              <p:cNvSpPr>
                <a:spLocks noChangeArrowheads="1"/>
              </p:cNvSpPr>
              <p:nvPr/>
            </p:nvSpPr>
            <p:spPr bwMode="auto">
              <a:xfrm>
                <a:off x="48" y="3845"/>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7" name="Rectangle 25"/>
              <p:cNvSpPr>
                <a:spLocks noChangeArrowheads="1"/>
              </p:cNvSpPr>
              <p:nvPr/>
            </p:nvSpPr>
            <p:spPr bwMode="auto">
              <a:xfrm>
                <a:off x="48" y="3990"/>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8" name="Rectangle 26"/>
              <p:cNvSpPr>
                <a:spLocks noChangeArrowheads="1"/>
              </p:cNvSpPr>
              <p:nvPr/>
            </p:nvSpPr>
            <p:spPr bwMode="auto">
              <a:xfrm>
                <a:off x="48" y="4134"/>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9" name="Rectangle 27"/>
              <p:cNvSpPr>
                <a:spLocks noChangeArrowheads="1"/>
              </p:cNvSpPr>
              <p:nvPr/>
            </p:nvSpPr>
            <p:spPr bwMode="auto">
              <a:xfrm>
                <a:off x="48" y="103"/>
                <a:ext cx="96" cy="94"/>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0" name="Rectangle 28"/>
              <p:cNvSpPr>
                <a:spLocks noChangeArrowheads="1"/>
              </p:cNvSpPr>
              <p:nvPr/>
            </p:nvSpPr>
            <p:spPr bwMode="auto">
              <a:xfrm>
                <a:off x="48" y="246"/>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1" name="Rectangle 29"/>
              <p:cNvSpPr>
                <a:spLocks noChangeArrowheads="1"/>
              </p:cNvSpPr>
              <p:nvPr/>
            </p:nvSpPr>
            <p:spPr bwMode="auto">
              <a:xfrm>
                <a:off x="48" y="391"/>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2" name="Rectangle 30"/>
              <p:cNvSpPr>
                <a:spLocks noChangeArrowheads="1"/>
              </p:cNvSpPr>
              <p:nvPr/>
            </p:nvSpPr>
            <p:spPr bwMode="auto">
              <a:xfrm>
                <a:off x="48" y="535"/>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3" name="Rectangle 31"/>
              <p:cNvSpPr>
                <a:spLocks noChangeArrowheads="1"/>
              </p:cNvSpPr>
              <p:nvPr/>
            </p:nvSpPr>
            <p:spPr bwMode="auto">
              <a:xfrm>
                <a:off x="48" y="678"/>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4" name="Rectangle 32"/>
              <p:cNvSpPr>
                <a:spLocks noChangeArrowheads="1"/>
              </p:cNvSpPr>
              <p:nvPr/>
            </p:nvSpPr>
            <p:spPr bwMode="auto">
              <a:xfrm>
                <a:off x="48" y="82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5" name="Rectangle 33"/>
              <p:cNvSpPr>
                <a:spLocks noChangeArrowheads="1"/>
              </p:cNvSpPr>
              <p:nvPr/>
            </p:nvSpPr>
            <p:spPr bwMode="auto">
              <a:xfrm>
                <a:off x="48" y="968"/>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grpSp>
      </p:grpSp>
      <p:sp>
        <p:nvSpPr>
          <p:cNvPr id="15394" name="Rectangle 34"/>
          <p:cNvSpPr>
            <a:spLocks noGrp="1" noChangeArrowheads="1"/>
          </p:cNvSpPr>
          <p:nvPr>
            <p:ph type="ctrTitle" sz="quarter"/>
          </p:nvPr>
        </p:nvSpPr>
        <p:spPr>
          <a:xfrm>
            <a:off x="1143000" y="2286000"/>
            <a:ext cx="7772400" cy="1143000"/>
          </a:xfrm>
        </p:spPr>
        <p:txBody>
          <a:bodyPr/>
          <a:lstStyle>
            <a:lvl1pPr algn="ctr">
              <a:defRPr>
                <a:solidFill>
                  <a:srgbClr val="00FFFF"/>
                </a:solidFill>
              </a:defRPr>
            </a:lvl1pPr>
          </a:lstStyle>
          <a:p>
            <a:r>
              <a:rPr lang="en-US"/>
              <a:t>Click to edit Master title style</a:t>
            </a:r>
          </a:p>
        </p:txBody>
      </p:sp>
      <p:sp>
        <p:nvSpPr>
          <p:cNvPr id="15395"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n-US"/>
              <a:t>Click to edit Master subtitle style</a:t>
            </a:r>
          </a:p>
        </p:txBody>
      </p:sp>
      <p:sp>
        <p:nvSpPr>
          <p:cNvPr id="36" name="Rectangle 36"/>
          <p:cNvSpPr>
            <a:spLocks noGrp="1" noChangeArrowheads="1"/>
          </p:cNvSpPr>
          <p:nvPr>
            <p:ph type="dt" sz="quarter" idx="10"/>
          </p:nvPr>
        </p:nvSpPr>
        <p:spPr/>
        <p:txBody>
          <a:bodyPr/>
          <a:lstStyle>
            <a:lvl1pPr>
              <a:defRPr>
                <a:solidFill>
                  <a:srgbClr val="FFFFFF"/>
                </a:solidFill>
              </a:defRPr>
            </a:lvl1pPr>
          </a:lstStyle>
          <a:p>
            <a:pPr>
              <a:defRPr/>
            </a:pPr>
            <a:endParaRPr lang="en-US"/>
          </a:p>
        </p:txBody>
      </p:sp>
      <p:sp>
        <p:nvSpPr>
          <p:cNvPr id="37" name="Rectangle 37"/>
          <p:cNvSpPr>
            <a:spLocks noGrp="1" noChangeArrowheads="1"/>
          </p:cNvSpPr>
          <p:nvPr>
            <p:ph type="ftr" sz="quarter" idx="11"/>
          </p:nvPr>
        </p:nvSpPr>
        <p:spPr/>
        <p:txBody>
          <a:bodyPr/>
          <a:lstStyle>
            <a:lvl1pPr>
              <a:defRPr>
                <a:solidFill>
                  <a:srgbClr val="FFFFFF"/>
                </a:solidFill>
              </a:defRPr>
            </a:lvl1pPr>
          </a:lstStyle>
          <a:p>
            <a:pPr>
              <a:defRPr/>
            </a:pPr>
            <a:endParaRPr lang="en-US"/>
          </a:p>
        </p:txBody>
      </p:sp>
      <p:sp>
        <p:nvSpPr>
          <p:cNvPr id="38" name="Rectangle 38"/>
          <p:cNvSpPr>
            <a:spLocks noGrp="1" noChangeArrowheads="1"/>
          </p:cNvSpPr>
          <p:nvPr>
            <p:ph type="sldNum" sz="quarter" idx="12"/>
          </p:nvPr>
        </p:nvSpPr>
        <p:spPr/>
        <p:txBody>
          <a:bodyPr/>
          <a:lstStyle>
            <a:lvl1pPr>
              <a:defRPr>
                <a:solidFill>
                  <a:srgbClr val="FFFFFF"/>
                </a:solidFill>
              </a:defRPr>
            </a:lvl1pPr>
          </a:lstStyle>
          <a:p>
            <a:fld id="{F434306A-9547-419F-A264-AAB67C05F398}" type="slidenum">
              <a:rPr lang="en-US" altLang="en-US"/>
              <a:pPr/>
              <a:t>‹#›</a:t>
            </a:fld>
            <a:endParaRPr lang="en-US" altLang="en-US"/>
          </a:p>
        </p:txBody>
      </p:sp>
    </p:spTree>
    <p:extLst>
      <p:ext uri="{BB962C8B-B14F-4D97-AF65-F5344CB8AC3E}">
        <p14:creationId xmlns="" xmlns:p14="http://schemas.microsoft.com/office/powerpoint/2010/main" val="295793296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7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 xmlns:p14="http://schemas.microsoft.com/office/powerpoint/2010/main" val="385923334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8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 xmlns:p14="http://schemas.microsoft.com/office/powerpoint/2010/main" val="422777750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0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 xmlns:p14="http://schemas.microsoft.com/office/powerpoint/2010/main" val="426670155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 xmlns:p14="http://schemas.microsoft.com/office/powerpoint/2010/main" val="393262438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9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 xmlns:p14="http://schemas.microsoft.com/office/powerpoint/2010/main" val="33268773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5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 xmlns:p14="http://schemas.microsoft.com/office/powerpoint/2010/main" val="116711780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3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 xmlns:p14="http://schemas.microsoft.com/office/powerpoint/2010/main" val="212460103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 xmlns:p14="http://schemas.microsoft.com/office/powerpoint/2010/main" val="219592177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085850" cy="6854825"/>
            <a:chOff x="0" y="0"/>
            <a:chExt cx="684" cy="4318"/>
          </a:xfrm>
        </p:grpSpPr>
        <p:sp>
          <p:nvSpPr>
            <p:cNvPr id="14339"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dirty="0">
                <a:cs typeface="+mn-cs"/>
              </a:endParaRPr>
            </a:p>
          </p:txBody>
        </p:sp>
        <p:grpSp>
          <p:nvGrpSpPr>
            <p:cNvPr id="1033" name="Group 4"/>
            <p:cNvGrpSpPr>
              <a:grpSpLocks/>
            </p:cNvGrpSpPr>
            <p:nvPr/>
          </p:nvGrpSpPr>
          <p:grpSpPr bwMode="auto">
            <a:xfrm>
              <a:off x="48" y="102"/>
              <a:ext cx="96" cy="4128"/>
              <a:chOff x="48" y="102"/>
              <a:chExt cx="96" cy="4128"/>
            </a:xfrm>
          </p:grpSpPr>
          <p:sp>
            <p:nvSpPr>
              <p:cNvPr id="1034" name="Rectangle 5"/>
              <p:cNvSpPr>
                <a:spLocks noChangeArrowheads="1"/>
              </p:cNvSpPr>
              <p:nvPr/>
            </p:nvSpPr>
            <p:spPr bwMode="auto">
              <a:xfrm>
                <a:off x="48" y="1105"/>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35" name="Rectangle 6"/>
              <p:cNvSpPr>
                <a:spLocks noChangeArrowheads="1"/>
              </p:cNvSpPr>
              <p:nvPr/>
            </p:nvSpPr>
            <p:spPr bwMode="auto">
              <a:xfrm>
                <a:off x="48" y="1250"/>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36" name="Rectangle 7"/>
              <p:cNvSpPr>
                <a:spLocks noChangeArrowheads="1"/>
              </p:cNvSpPr>
              <p:nvPr/>
            </p:nvSpPr>
            <p:spPr bwMode="auto">
              <a:xfrm>
                <a:off x="48" y="139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37" name="Rectangle 8"/>
              <p:cNvSpPr>
                <a:spLocks noChangeArrowheads="1"/>
              </p:cNvSpPr>
              <p:nvPr/>
            </p:nvSpPr>
            <p:spPr bwMode="auto">
              <a:xfrm>
                <a:off x="48" y="1538"/>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38" name="Rectangle 9"/>
              <p:cNvSpPr>
                <a:spLocks noChangeArrowheads="1"/>
              </p:cNvSpPr>
              <p:nvPr/>
            </p:nvSpPr>
            <p:spPr bwMode="auto">
              <a:xfrm>
                <a:off x="48" y="1683"/>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39" name="Rectangle 10"/>
              <p:cNvSpPr>
                <a:spLocks noChangeArrowheads="1"/>
              </p:cNvSpPr>
              <p:nvPr/>
            </p:nvSpPr>
            <p:spPr bwMode="auto">
              <a:xfrm>
                <a:off x="48" y="1826"/>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0" name="Rectangle 11"/>
              <p:cNvSpPr>
                <a:spLocks noChangeArrowheads="1"/>
              </p:cNvSpPr>
              <p:nvPr/>
            </p:nvSpPr>
            <p:spPr bwMode="auto">
              <a:xfrm>
                <a:off x="48" y="1971"/>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1" name="Rectangle 12"/>
              <p:cNvSpPr>
                <a:spLocks noChangeArrowheads="1"/>
              </p:cNvSpPr>
              <p:nvPr/>
            </p:nvSpPr>
            <p:spPr bwMode="auto">
              <a:xfrm>
                <a:off x="48" y="2115"/>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2" name="Rectangle 13"/>
              <p:cNvSpPr>
                <a:spLocks noChangeArrowheads="1"/>
              </p:cNvSpPr>
              <p:nvPr/>
            </p:nvSpPr>
            <p:spPr bwMode="auto">
              <a:xfrm>
                <a:off x="48" y="2259"/>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3" name="Rectangle 14"/>
              <p:cNvSpPr>
                <a:spLocks noChangeArrowheads="1"/>
              </p:cNvSpPr>
              <p:nvPr/>
            </p:nvSpPr>
            <p:spPr bwMode="auto">
              <a:xfrm>
                <a:off x="48" y="240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4" name="Rectangle 15"/>
              <p:cNvSpPr>
                <a:spLocks noChangeArrowheads="1"/>
              </p:cNvSpPr>
              <p:nvPr/>
            </p:nvSpPr>
            <p:spPr bwMode="auto">
              <a:xfrm>
                <a:off x="48" y="2548"/>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5" name="Rectangle 16"/>
              <p:cNvSpPr>
                <a:spLocks noChangeArrowheads="1"/>
              </p:cNvSpPr>
              <p:nvPr/>
            </p:nvSpPr>
            <p:spPr bwMode="auto">
              <a:xfrm>
                <a:off x="48" y="2692"/>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6" name="Rectangle 17"/>
              <p:cNvSpPr>
                <a:spLocks noChangeArrowheads="1"/>
              </p:cNvSpPr>
              <p:nvPr/>
            </p:nvSpPr>
            <p:spPr bwMode="auto">
              <a:xfrm>
                <a:off x="48" y="2836"/>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7" name="Rectangle 18"/>
              <p:cNvSpPr>
                <a:spLocks noChangeArrowheads="1"/>
              </p:cNvSpPr>
              <p:nvPr/>
            </p:nvSpPr>
            <p:spPr bwMode="auto">
              <a:xfrm>
                <a:off x="48" y="2980"/>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8" name="Rectangle 19"/>
              <p:cNvSpPr>
                <a:spLocks noChangeArrowheads="1"/>
              </p:cNvSpPr>
              <p:nvPr/>
            </p:nvSpPr>
            <p:spPr bwMode="auto">
              <a:xfrm>
                <a:off x="48" y="3124"/>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9" name="Rectangle 20"/>
              <p:cNvSpPr>
                <a:spLocks noChangeArrowheads="1"/>
              </p:cNvSpPr>
              <p:nvPr/>
            </p:nvSpPr>
            <p:spPr bwMode="auto">
              <a:xfrm>
                <a:off x="48" y="3269"/>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0" name="Rectangle 21"/>
              <p:cNvSpPr>
                <a:spLocks noChangeArrowheads="1"/>
              </p:cNvSpPr>
              <p:nvPr/>
            </p:nvSpPr>
            <p:spPr bwMode="auto">
              <a:xfrm>
                <a:off x="48" y="3412"/>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1" name="Rectangle 22"/>
              <p:cNvSpPr>
                <a:spLocks noChangeArrowheads="1"/>
              </p:cNvSpPr>
              <p:nvPr/>
            </p:nvSpPr>
            <p:spPr bwMode="auto">
              <a:xfrm>
                <a:off x="48" y="3557"/>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2" name="Rectangle 23"/>
              <p:cNvSpPr>
                <a:spLocks noChangeArrowheads="1"/>
              </p:cNvSpPr>
              <p:nvPr/>
            </p:nvSpPr>
            <p:spPr bwMode="auto">
              <a:xfrm>
                <a:off x="48" y="3702"/>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3" name="Rectangle 24"/>
              <p:cNvSpPr>
                <a:spLocks noChangeArrowheads="1"/>
              </p:cNvSpPr>
              <p:nvPr/>
            </p:nvSpPr>
            <p:spPr bwMode="auto">
              <a:xfrm>
                <a:off x="48" y="3845"/>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4" name="Rectangle 25"/>
              <p:cNvSpPr>
                <a:spLocks noChangeArrowheads="1"/>
              </p:cNvSpPr>
              <p:nvPr/>
            </p:nvSpPr>
            <p:spPr bwMode="auto">
              <a:xfrm>
                <a:off x="48" y="3990"/>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5" name="Rectangle 26"/>
              <p:cNvSpPr>
                <a:spLocks noChangeArrowheads="1"/>
              </p:cNvSpPr>
              <p:nvPr/>
            </p:nvSpPr>
            <p:spPr bwMode="auto">
              <a:xfrm>
                <a:off x="48" y="413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6" name="Rectangle 27"/>
              <p:cNvSpPr>
                <a:spLocks noChangeArrowheads="1"/>
              </p:cNvSpPr>
              <p:nvPr/>
            </p:nvSpPr>
            <p:spPr bwMode="auto">
              <a:xfrm>
                <a:off x="48" y="102"/>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7" name="Rectangle 28"/>
              <p:cNvSpPr>
                <a:spLocks noChangeArrowheads="1"/>
              </p:cNvSpPr>
              <p:nvPr/>
            </p:nvSpPr>
            <p:spPr bwMode="auto">
              <a:xfrm>
                <a:off x="48" y="246"/>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8" name="Rectangle 29"/>
              <p:cNvSpPr>
                <a:spLocks noChangeArrowheads="1"/>
              </p:cNvSpPr>
              <p:nvPr/>
            </p:nvSpPr>
            <p:spPr bwMode="auto">
              <a:xfrm>
                <a:off x="48" y="391"/>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9" name="Rectangle 30"/>
              <p:cNvSpPr>
                <a:spLocks noChangeArrowheads="1"/>
              </p:cNvSpPr>
              <p:nvPr/>
            </p:nvSpPr>
            <p:spPr bwMode="auto">
              <a:xfrm>
                <a:off x="48" y="535"/>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60" name="Rectangle 31"/>
              <p:cNvSpPr>
                <a:spLocks noChangeArrowheads="1"/>
              </p:cNvSpPr>
              <p:nvPr/>
            </p:nvSpPr>
            <p:spPr bwMode="auto">
              <a:xfrm>
                <a:off x="48" y="679"/>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61" name="Rectangle 32"/>
              <p:cNvSpPr>
                <a:spLocks noChangeArrowheads="1"/>
              </p:cNvSpPr>
              <p:nvPr/>
            </p:nvSpPr>
            <p:spPr bwMode="auto">
              <a:xfrm>
                <a:off x="48" y="82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62" name="Rectangle 33"/>
              <p:cNvSpPr>
                <a:spLocks noChangeArrowheads="1"/>
              </p:cNvSpPr>
              <p:nvPr/>
            </p:nvSpPr>
            <p:spPr bwMode="auto">
              <a:xfrm>
                <a:off x="48" y="968"/>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grpSp>
      </p:grpSp>
      <p:sp>
        <p:nvSpPr>
          <p:cNvPr id="1027" name="Rectangle 34"/>
          <p:cNvSpPr>
            <a:spLocks noGrp="1" noChangeArrowheads="1"/>
          </p:cNvSpPr>
          <p:nvPr>
            <p:ph type="title"/>
          </p:nvPr>
        </p:nvSpPr>
        <p:spPr bwMode="auto">
          <a:xfrm>
            <a:off x="1143000" y="6096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4371" name="Rectangle 35"/>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sz="1400">
                <a:latin typeface="Times New Roman" pitchFamily="18" charset="0"/>
                <a:cs typeface="+mn-cs"/>
              </a:defRPr>
            </a:lvl1pPr>
          </a:lstStyle>
          <a:p>
            <a:pPr>
              <a:defRPr/>
            </a:pPr>
            <a:endParaRPr lang="en-US"/>
          </a:p>
        </p:txBody>
      </p:sp>
      <p:sp>
        <p:nvSpPr>
          <p:cNvPr id="14372" name="Rectangle 3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sz="1400">
                <a:latin typeface="Times New Roman" pitchFamily="18" charset="0"/>
                <a:cs typeface="+mn-cs"/>
              </a:defRPr>
            </a:lvl1pPr>
          </a:lstStyle>
          <a:p>
            <a:pPr>
              <a:defRPr/>
            </a:pPr>
            <a:endParaRPr lang="en-US"/>
          </a:p>
        </p:txBody>
      </p:sp>
      <p:sp>
        <p:nvSpPr>
          <p:cNvPr id="14373" name="Rectangle 3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fld id="{3776912B-AC69-41FE-A101-09E856C32C50}" type="slidenum">
              <a:rPr lang="en-US" altLang="en-US"/>
              <a:pPr/>
              <a:t>‹#›</a:t>
            </a:fld>
            <a:endParaRPr lang="en-US" altLang="en-US"/>
          </a:p>
        </p:txBody>
      </p:sp>
      <p:sp>
        <p:nvSpPr>
          <p:cNvPr id="14374" name="Rectangle 38"/>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8906" r:id="rId1"/>
    <p:sldLayoutId id="2147488907" r:id="rId2"/>
    <p:sldLayoutId id="2147488908" r:id="rId3"/>
    <p:sldLayoutId id="2147488909" r:id="rId4"/>
    <p:sldLayoutId id="2147488910" r:id="rId5"/>
    <p:sldLayoutId id="2147488911" r:id="rId6"/>
    <p:sldLayoutId id="2147488912" r:id="rId7"/>
    <p:sldLayoutId id="2147488913" r:id="rId8"/>
    <p:sldLayoutId id="2147488914" r:id="rId9"/>
    <p:sldLayoutId id="2147488915" r:id="rId10"/>
    <p:sldLayoutId id="2147488916" r:id="rId11"/>
    <p:sldLayoutId id="2147488917" r:id="rId12"/>
  </p:sldLayoutIdLst>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3" Type="http://schemas.openxmlformats.org/officeDocument/2006/relationships/hyperlink" Target="http://creationrevolution.com/2012/05/should-we-trust-the-bible/" TargetMode="External"/><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38" name="Picture 2" descr="http://calvarychapelsavinggrace.com/teachings/wp-content/uploads/2010/07/2_timothy_title.jpg"/>
          <p:cNvPicPr>
            <a:picLocks noChangeAspect="1" noChangeArrowheads="1"/>
          </p:cNvPicPr>
          <p:nvPr/>
        </p:nvPicPr>
        <p:blipFill>
          <a:blip r:embed="rId2" cstate="email">
            <a:extLst>
              <a:ext uri="{28A0092B-C50C-407E-A947-70E740481C1C}">
                <a14:useLocalDpi xmlns="" xmlns:a14="http://schemas.microsoft.com/office/drawing/2010/main"/>
              </a:ext>
            </a:extLst>
          </a:blip>
          <a:srcRect/>
          <a:stretch>
            <a:fillRect/>
          </a:stretch>
        </p:blipFill>
        <p:spPr bwMode="auto">
          <a:xfrm>
            <a:off x="222250" y="152400"/>
            <a:ext cx="8699500" cy="6524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pPr algn="ctr"/>
            <a:r>
              <a:rPr lang="en-US" altLang="en-US">
                <a:latin typeface="Calibri" panose="020F0502020204030204" pitchFamily="34" charset="0"/>
              </a:rPr>
              <a:t>Four Part Structure</a:t>
            </a:r>
          </a:p>
        </p:txBody>
      </p:sp>
      <p:sp>
        <p:nvSpPr>
          <p:cNvPr id="12291" name="Rectangle 3"/>
          <p:cNvSpPr>
            <a:spLocks noGrp="1" noChangeArrowheads="1"/>
          </p:cNvSpPr>
          <p:nvPr>
            <p:ph type="body" idx="1"/>
          </p:nvPr>
        </p:nvSpPr>
        <p:spPr>
          <a:xfrm>
            <a:off x="622300" y="1600200"/>
            <a:ext cx="7899400" cy="4114800"/>
          </a:xfrm>
        </p:spPr>
        <p:txBody>
          <a:bodyPr/>
          <a:lstStyle/>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General call to faithful endurance in the ministry (chapter 1)</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Ten metaphors describing what faithful endurance looks like (chapter 2)</a:t>
            </a:r>
          </a:p>
          <a:p>
            <a:pPr marL="514350" indent="-514350">
              <a:spcBef>
                <a:spcPts val="600"/>
              </a:spcBef>
              <a:spcAft>
                <a:spcPts val="600"/>
              </a:spcAft>
              <a:buSzPct val="100000"/>
              <a:buFont typeface="+mj-lt"/>
              <a:buAutoNum type="arabicPeriod"/>
              <a:defRPr/>
            </a:pPr>
            <a:r>
              <a:rPr lang="en-US" sz="2800" b="1" u="sng" dirty="0">
                <a:solidFill>
                  <a:srgbClr val="FFFFCC"/>
                </a:solidFill>
                <a:latin typeface="Calibri" panose="020F0502020204030204" pitchFamily="34" charset="0"/>
              </a:rPr>
              <a:t>What to do in the midst of the coming apostasy (3:1</a:t>
            </a:r>
            <a:r>
              <a:rPr lang="en-US" sz="2800" b="1" u="sng" dirty="0">
                <a:solidFill>
                  <a:srgbClr val="FFFFCC"/>
                </a:solidFill>
                <a:latin typeface="Calibri" panose="020F0502020204030204" pitchFamily="34" charset="0"/>
                <a:cs typeface="Times New Roman" pitchFamily="18" charset="0"/>
              </a:rPr>
              <a:t>–4:8)</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cs typeface="Times New Roman" pitchFamily="18" charset="0"/>
              </a:rPr>
              <a:t>How God met six needs in Paul’s life (4:9-22)</a:t>
            </a:r>
            <a:endParaRPr lang="en-US" sz="2800" dirty="0">
              <a:latin typeface="Calibri" panose="020F0502020204030204"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866900" y="609600"/>
            <a:ext cx="5410200" cy="650875"/>
          </a:xfrm>
        </p:spPr>
        <p:txBody>
          <a:bodyPr/>
          <a:lstStyle/>
          <a:p>
            <a:pPr algn="ctr" eaLnBrk="1" hangingPunct="1"/>
            <a:r>
              <a:rPr lang="en-US" dirty="0">
                <a:latin typeface="Calibri" panose="020F0502020204030204" pitchFamily="34" charset="0"/>
              </a:rPr>
              <a:t>Definition of Apostasy</a:t>
            </a:r>
          </a:p>
        </p:txBody>
      </p:sp>
      <p:sp>
        <p:nvSpPr>
          <p:cNvPr id="3075" name="Rectangle 3"/>
          <p:cNvSpPr>
            <a:spLocks noGrp="1" noChangeArrowheads="1"/>
          </p:cNvSpPr>
          <p:nvPr>
            <p:ph type="body" idx="1"/>
          </p:nvPr>
        </p:nvSpPr>
        <p:spPr>
          <a:xfrm>
            <a:off x="304800" y="1946275"/>
            <a:ext cx="4495800" cy="4114800"/>
          </a:xfrm>
        </p:spPr>
        <p:txBody>
          <a:bodyPr/>
          <a:lstStyle/>
          <a:p>
            <a:pPr eaLnBrk="1" hangingPunct="1">
              <a:defRPr/>
            </a:pPr>
            <a:r>
              <a:rPr lang="en-US" sz="2800" i="1" dirty="0" err="1">
                <a:latin typeface="Calibri" panose="020F0502020204030204" pitchFamily="34" charset="0"/>
              </a:rPr>
              <a:t>apos</a:t>
            </a:r>
            <a:r>
              <a:rPr lang="en-US" sz="2800" dirty="0">
                <a:latin typeface="Calibri" panose="020F0502020204030204" pitchFamily="34" charset="0"/>
              </a:rPr>
              <a:t> = away from</a:t>
            </a:r>
          </a:p>
          <a:p>
            <a:pPr eaLnBrk="1" hangingPunct="1">
              <a:defRPr/>
            </a:pPr>
            <a:r>
              <a:rPr lang="en-US" sz="2800" i="1" dirty="0" err="1">
                <a:latin typeface="Calibri" panose="020F0502020204030204" pitchFamily="34" charset="0"/>
              </a:rPr>
              <a:t>hist</a:t>
            </a:r>
            <a:r>
              <a:rPr lang="en-US" sz="2800" i="1" dirty="0" err="1">
                <a:latin typeface="Calibri" panose="020F0502020204030204" pitchFamily="34" charset="0"/>
                <a:cs typeface="Arial" charset="0"/>
              </a:rPr>
              <a:t>ēmi</a:t>
            </a:r>
            <a:r>
              <a:rPr lang="en-US" sz="2800" dirty="0">
                <a:latin typeface="Calibri" panose="020F0502020204030204" pitchFamily="34" charset="0"/>
              </a:rPr>
              <a:t> = to stand</a:t>
            </a:r>
          </a:p>
          <a:p>
            <a:pPr eaLnBrk="1" hangingPunct="1">
              <a:defRPr/>
            </a:pPr>
            <a:r>
              <a:rPr lang="en-US" sz="2800" dirty="0">
                <a:latin typeface="Calibri" panose="020F0502020204030204" pitchFamily="34" charset="0"/>
              </a:rPr>
              <a:t>Apostasy = to stand away from</a:t>
            </a:r>
          </a:p>
          <a:p>
            <a:pPr eaLnBrk="1" hangingPunct="1">
              <a:defRPr/>
            </a:pPr>
            <a:r>
              <a:rPr lang="en-US" sz="2800" dirty="0">
                <a:latin typeface="Calibri" panose="020F0502020204030204" pitchFamily="34" charset="0"/>
              </a:rPr>
              <a:t>Apostasy = a departure from known (or previously embraced) truth</a:t>
            </a:r>
          </a:p>
        </p:txBody>
      </p:sp>
      <p:pic>
        <p:nvPicPr>
          <p:cNvPr id="14340" name="Picture 2"/>
          <p:cNvPicPr>
            <a:picLocks noChangeAspect="1" noChangeArrowheads="1"/>
          </p:cNvPicPr>
          <p:nvPr/>
        </p:nvPicPr>
        <p:blipFill>
          <a:blip r:embed="rId2" cstate="email">
            <a:extLst>
              <a:ext uri="{28A0092B-C50C-407E-A947-70E740481C1C}">
                <a14:useLocalDpi xmlns="" xmlns:a14="http://schemas.microsoft.com/office/drawing/2010/main"/>
              </a:ext>
            </a:extLst>
          </a:blip>
          <a:srcRect/>
          <a:stretch>
            <a:fillRect/>
          </a:stretch>
        </p:blipFill>
        <p:spPr bwMode="auto">
          <a:xfrm>
            <a:off x="4724400" y="1676400"/>
            <a:ext cx="4003675" cy="4800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171700" y="381000"/>
            <a:ext cx="4800600" cy="609600"/>
          </a:xfrm>
        </p:spPr>
        <p:txBody>
          <a:bodyPr/>
          <a:lstStyle/>
          <a:p>
            <a:pPr algn="ctr"/>
            <a:r>
              <a:rPr lang="en-US" altLang="en-US" sz="3600" dirty="0">
                <a:latin typeface="Calibri" panose="020F0502020204030204" pitchFamily="34" charset="0"/>
              </a:rPr>
              <a:t>Apostasy  (3:1‒4:8)</a:t>
            </a:r>
          </a:p>
        </p:txBody>
      </p:sp>
      <p:sp>
        <p:nvSpPr>
          <p:cNvPr id="36867" name="Rectangle 3"/>
          <p:cNvSpPr>
            <a:spLocks noGrp="1" noChangeArrowheads="1"/>
          </p:cNvSpPr>
          <p:nvPr>
            <p:ph type="body" idx="1"/>
          </p:nvPr>
        </p:nvSpPr>
        <p:spPr>
          <a:xfrm>
            <a:off x="1676400" y="1143000"/>
            <a:ext cx="5791200" cy="5257800"/>
          </a:xfrm>
        </p:spPr>
        <p:txBody>
          <a:bodyPr/>
          <a:lstStyle/>
          <a:p>
            <a:pPr marL="457200" indent="-457200">
              <a:spcBef>
                <a:spcPts val="1200"/>
              </a:spcBef>
              <a:spcAft>
                <a:spcPts val="1200"/>
              </a:spcAft>
              <a:buSzPct val="100000"/>
              <a:buFont typeface="Wingdings" panose="05000000000000000000" pitchFamily="2" charset="2"/>
              <a:buAutoNum type="romanUcPeriod"/>
              <a:defRPr/>
            </a:pPr>
            <a:r>
              <a:rPr lang="en-US" dirty="0">
                <a:latin typeface="Calibri" panose="020F0502020204030204" pitchFamily="34" charset="0"/>
              </a:rPr>
              <a:t>The Apostasy (3:1-9)</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evil (3:1-7)</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examples (3:8-9)</a:t>
            </a:r>
          </a:p>
          <a:p>
            <a:pPr marL="457200" indent="-457200">
              <a:spcBef>
                <a:spcPts val="1200"/>
              </a:spcBef>
              <a:spcAft>
                <a:spcPts val="1200"/>
              </a:spcAft>
              <a:buSzPct val="100000"/>
              <a:buFont typeface="Wingdings" panose="05000000000000000000" pitchFamily="2" charset="2"/>
              <a:buAutoNum type="romanUcPeriod"/>
              <a:defRPr/>
            </a:pPr>
            <a:r>
              <a:rPr lang="en-US" dirty="0">
                <a:latin typeface="Calibri" panose="020F0502020204030204" pitchFamily="34" charset="0"/>
              </a:rPr>
              <a:t>The Antidote (3:10‒4:8)</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Paul’s example (3:10-13)</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Preach the Word (3:14‒4:8)</a:t>
            </a:r>
          </a:p>
        </p:txBody>
      </p:sp>
    </p:spTree>
    <p:extLst>
      <p:ext uri="{BB962C8B-B14F-4D97-AF65-F5344CB8AC3E}">
        <p14:creationId xmlns="" xmlns:p14="http://schemas.microsoft.com/office/powerpoint/2010/main" val="419254500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171700" y="381000"/>
            <a:ext cx="4800600" cy="609600"/>
          </a:xfrm>
        </p:spPr>
        <p:txBody>
          <a:bodyPr/>
          <a:lstStyle/>
          <a:p>
            <a:pPr algn="ctr"/>
            <a:r>
              <a:rPr lang="en-US" altLang="en-US" sz="3600" dirty="0">
                <a:latin typeface="Calibri" panose="020F0502020204030204" pitchFamily="34" charset="0"/>
              </a:rPr>
              <a:t>Apostasy  (3:1‒4:8)</a:t>
            </a:r>
          </a:p>
        </p:txBody>
      </p:sp>
      <p:sp>
        <p:nvSpPr>
          <p:cNvPr id="36867" name="Rectangle 3"/>
          <p:cNvSpPr>
            <a:spLocks noGrp="1" noChangeArrowheads="1"/>
          </p:cNvSpPr>
          <p:nvPr>
            <p:ph type="body" idx="1"/>
          </p:nvPr>
        </p:nvSpPr>
        <p:spPr>
          <a:xfrm>
            <a:off x="1676400" y="1143000"/>
            <a:ext cx="5791200" cy="5257800"/>
          </a:xfrm>
        </p:spPr>
        <p:txBody>
          <a:bodyPr/>
          <a:lstStyle/>
          <a:p>
            <a:pPr marL="457200" indent="-457200">
              <a:spcBef>
                <a:spcPts val="1200"/>
              </a:spcBef>
              <a:spcAft>
                <a:spcPts val="1200"/>
              </a:spcAft>
              <a:buSzPct val="100000"/>
              <a:buFont typeface="Wingdings" panose="05000000000000000000" pitchFamily="2" charset="2"/>
              <a:buAutoNum type="romanUcPeriod"/>
              <a:defRPr/>
            </a:pPr>
            <a:r>
              <a:rPr lang="en-US" b="1" u="sng" dirty="0">
                <a:solidFill>
                  <a:srgbClr val="FFFFCC"/>
                </a:solidFill>
                <a:latin typeface="Calibri" panose="020F0502020204030204" pitchFamily="34" charset="0"/>
              </a:rPr>
              <a:t>The Apostasy (3:1-9)</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evil (3:1-7)</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examples (3:8-9)</a:t>
            </a:r>
          </a:p>
          <a:p>
            <a:pPr marL="457200" indent="-457200">
              <a:spcBef>
                <a:spcPts val="1200"/>
              </a:spcBef>
              <a:spcAft>
                <a:spcPts val="1200"/>
              </a:spcAft>
              <a:buSzPct val="100000"/>
              <a:buFont typeface="Wingdings" panose="05000000000000000000" pitchFamily="2" charset="2"/>
              <a:buAutoNum type="romanUcPeriod"/>
              <a:defRPr/>
            </a:pPr>
            <a:r>
              <a:rPr lang="en-US" dirty="0">
                <a:latin typeface="Calibri" panose="020F0502020204030204" pitchFamily="34" charset="0"/>
              </a:rPr>
              <a:t>The Antidote (3:10‒4:8)</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Paul’s example (3:10-13)</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Preach the Word (3:14‒4:8)</a:t>
            </a:r>
          </a:p>
        </p:txBody>
      </p:sp>
    </p:spTree>
    <p:extLst>
      <p:ext uri="{BB962C8B-B14F-4D97-AF65-F5344CB8AC3E}">
        <p14:creationId xmlns="" xmlns:p14="http://schemas.microsoft.com/office/powerpoint/2010/main" val="373817549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171700" y="381000"/>
            <a:ext cx="4800600" cy="609600"/>
          </a:xfrm>
        </p:spPr>
        <p:txBody>
          <a:bodyPr/>
          <a:lstStyle/>
          <a:p>
            <a:pPr algn="ctr"/>
            <a:r>
              <a:rPr lang="en-US" altLang="en-US" sz="3600" dirty="0">
                <a:latin typeface="Calibri" panose="020F0502020204030204" pitchFamily="34" charset="0"/>
              </a:rPr>
              <a:t>Apostasy  (3:1‒4:8)</a:t>
            </a:r>
          </a:p>
        </p:txBody>
      </p:sp>
      <p:sp>
        <p:nvSpPr>
          <p:cNvPr id="36867" name="Rectangle 3"/>
          <p:cNvSpPr>
            <a:spLocks noGrp="1" noChangeArrowheads="1"/>
          </p:cNvSpPr>
          <p:nvPr>
            <p:ph type="body" idx="1"/>
          </p:nvPr>
        </p:nvSpPr>
        <p:spPr>
          <a:xfrm>
            <a:off x="1676400" y="1143000"/>
            <a:ext cx="5791200" cy="5257800"/>
          </a:xfrm>
        </p:spPr>
        <p:txBody>
          <a:bodyPr/>
          <a:lstStyle/>
          <a:p>
            <a:pPr marL="457200" indent="-457200">
              <a:spcBef>
                <a:spcPts val="1200"/>
              </a:spcBef>
              <a:spcAft>
                <a:spcPts val="1200"/>
              </a:spcAft>
              <a:buSzPct val="100000"/>
              <a:buFont typeface="Wingdings" panose="05000000000000000000" pitchFamily="2" charset="2"/>
              <a:buAutoNum type="romanUcPeriod"/>
              <a:defRPr/>
            </a:pPr>
            <a:r>
              <a:rPr lang="en-US" dirty="0">
                <a:solidFill>
                  <a:srgbClr val="FFFFCC"/>
                </a:solidFill>
                <a:latin typeface="Calibri" panose="020F0502020204030204" pitchFamily="34" charset="0"/>
              </a:rPr>
              <a:t>The Apostasy (3:1-9)</a:t>
            </a:r>
          </a:p>
          <a:p>
            <a:pPr marL="914400" lvl="1" indent="-457200">
              <a:spcBef>
                <a:spcPts val="1200"/>
              </a:spcBef>
              <a:spcAft>
                <a:spcPts val="1200"/>
              </a:spcAft>
              <a:buSzPct val="100000"/>
              <a:buAutoNum type="alphaUcPeriod"/>
              <a:defRPr/>
            </a:pPr>
            <a:r>
              <a:rPr lang="en-US" b="1" u="sng" dirty="0">
                <a:solidFill>
                  <a:srgbClr val="FFFFCC"/>
                </a:solidFill>
                <a:latin typeface="Calibri" panose="020F0502020204030204" pitchFamily="34" charset="0"/>
                <a:ea typeface="+mn-ea"/>
                <a:cs typeface="+mn-cs"/>
              </a:rPr>
              <a:t>The evil (3:1-7)</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examples (3:8-9)</a:t>
            </a:r>
          </a:p>
          <a:p>
            <a:pPr marL="457200" indent="-457200">
              <a:spcBef>
                <a:spcPts val="1200"/>
              </a:spcBef>
              <a:spcAft>
                <a:spcPts val="1200"/>
              </a:spcAft>
              <a:buSzPct val="100000"/>
              <a:buFont typeface="Wingdings" panose="05000000000000000000" pitchFamily="2" charset="2"/>
              <a:buAutoNum type="romanUcPeriod"/>
              <a:defRPr/>
            </a:pPr>
            <a:r>
              <a:rPr lang="en-US" dirty="0">
                <a:latin typeface="Calibri" panose="020F0502020204030204" pitchFamily="34" charset="0"/>
              </a:rPr>
              <a:t>The Antidote (3:10‒4:8)</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Paul’s example (3:10-13)</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Preach the Word (3:14‒4:8)</a:t>
            </a:r>
          </a:p>
        </p:txBody>
      </p:sp>
    </p:spTree>
    <p:extLst>
      <p:ext uri="{BB962C8B-B14F-4D97-AF65-F5344CB8AC3E}">
        <p14:creationId xmlns="" xmlns:p14="http://schemas.microsoft.com/office/powerpoint/2010/main" val="25362250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171700" y="381000"/>
            <a:ext cx="4800600" cy="609600"/>
          </a:xfrm>
        </p:spPr>
        <p:txBody>
          <a:bodyPr/>
          <a:lstStyle/>
          <a:p>
            <a:pPr algn="ctr"/>
            <a:r>
              <a:rPr lang="en-US" altLang="en-US" sz="3600" dirty="0">
                <a:latin typeface="Calibri" panose="020F0502020204030204" pitchFamily="34" charset="0"/>
              </a:rPr>
              <a:t>Apostasy  (3:1‒4:8)</a:t>
            </a:r>
          </a:p>
        </p:txBody>
      </p:sp>
      <p:sp>
        <p:nvSpPr>
          <p:cNvPr id="36867" name="Rectangle 3"/>
          <p:cNvSpPr>
            <a:spLocks noGrp="1" noChangeArrowheads="1"/>
          </p:cNvSpPr>
          <p:nvPr>
            <p:ph type="body" idx="1"/>
          </p:nvPr>
        </p:nvSpPr>
        <p:spPr>
          <a:xfrm>
            <a:off x="1676400" y="1143000"/>
            <a:ext cx="5791200" cy="5257800"/>
          </a:xfrm>
        </p:spPr>
        <p:txBody>
          <a:bodyPr/>
          <a:lstStyle/>
          <a:p>
            <a:pPr marL="457200" indent="-457200">
              <a:spcBef>
                <a:spcPts val="1200"/>
              </a:spcBef>
              <a:spcAft>
                <a:spcPts val="1200"/>
              </a:spcAft>
              <a:buSzPct val="100000"/>
              <a:buFont typeface="Wingdings" panose="05000000000000000000" pitchFamily="2" charset="2"/>
              <a:buAutoNum type="romanUcPeriod"/>
              <a:defRPr/>
            </a:pPr>
            <a:r>
              <a:rPr lang="en-US" dirty="0">
                <a:solidFill>
                  <a:srgbClr val="FFFFCC"/>
                </a:solidFill>
                <a:latin typeface="Calibri" panose="020F0502020204030204" pitchFamily="34" charset="0"/>
              </a:rPr>
              <a:t>The Apostasy (3:1-9)</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evil (3:1-7)</a:t>
            </a:r>
          </a:p>
          <a:p>
            <a:pPr marL="914400" lvl="1" indent="-457200">
              <a:spcBef>
                <a:spcPts val="1200"/>
              </a:spcBef>
              <a:spcAft>
                <a:spcPts val="1200"/>
              </a:spcAft>
              <a:buSzPct val="100000"/>
              <a:buAutoNum type="alphaUcPeriod"/>
              <a:defRPr/>
            </a:pPr>
            <a:r>
              <a:rPr lang="en-US" b="1" u="sng" dirty="0">
                <a:solidFill>
                  <a:srgbClr val="FFFFCC"/>
                </a:solidFill>
                <a:latin typeface="Calibri" panose="020F0502020204030204" pitchFamily="34" charset="0"/>
              </a:rPr>
              <a:t>The examples (3:8-9)</a:t>
            </a:r>
          </a:p>
          <a:p>
            <a:pPr marL="457200" indent="-457200">
              <a:spcBef>
                <a:spcPts val="1200"/>
              </a:spcBef>
              <a:spcAft>
                <a:spcPts val="1200"/>
              </a:spcAft>
              <a:buSzPct val="100000"/>
              <a:buFont typeface="Wingdings" panose="05000000000000000000" pitchFamily="2" charset="2"/>
              <a:buAutoNum type="romanUcPeriod"/>
              <a:defRPr/>
            </a:pPr>
            <a:r>
              <a:rPr lang="en-US" dirty="0">
                <a:latin typeface="Calibri" panose="020F0502020204030204" pitchFamily="34" charset="0"/>
              </a:rPr>
              <a:t>The Antidote (3:10‒4:8)</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Paul’s example (3:10-13)</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Preach the Word (3:14‒4:8)</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171700" y="381000"/>
            <a:ext cx="4800600" cy="609600"/>
          </a:xfrm>
        </p:spPr>
        <p:txBody>
          <a:bodyPr/>
          <a:lstStyle/>
          <a:p>
            <a:pPr algn="ctr"/>
            <a:r>
              <a:rPr lang="en-US" altLang="en-US" sz="3600" dirty="0">
                <a:latin typeface="Calibri" panose="020F0502020204030204" pitchFamily="34" charset="0"/>
              </a:rPr>
              <a:t>Apostasy  (3:1‒4:8)</a:t>
            </a:r>
          </a:p>
        </p:txBody>
      </p:sp>
      <p:sp>
        <p:nvSpPr>
          <p:cNvPr id="36867" name="Rectangle 3"/>
          <p:cNvSpPr>
            <a:spLocks noGrp="1" noChangeArrowheads="1"/>
          </p:cNvSpPr>
          <p:nvPr>
            <p:ph type="body" idx="1"/>
          </p:nvPr>
        </p:nvSpPr>
        <p:spPr>
          <a:xfrm>
            <a:off x="1676400" y="1143000"/>
            <a:ext cx="5791200" cy="5257800"/>
          </a:xfrm>
        </p:spPr>
        <p:txBody>
          <a:bodyPr/>
          <a:lstStyle/>
          <a:p>
            <a:pPr marL="457200" indent="-457200">
              <a:spcBef>
                <a:spcPts val="1200"/>
              </a:spcBef>
              <a:spcAft>
                <a:spcPts val="1200"/>
              </a:spcAft>
              <a:buSzPct val="100000"/>
              <a:buFont typeface="Wingdings" panose="05000000000000000000" pitchFamily="2" charset="2"/>
              <a:buAutoNum type="romanUcPeriod"/>
              <a:defRPr/>
            </a:pPr>
            <a:r>
              <a:rPr lang="en-US" dirty="0">
                <a:latin typeface="Calibri" panose="020F0502020204030204" pitchFamily="34" charset="0"/>
              </a:rPr>
              <a:t>The Apostasy (3:1-9)</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evil (3:1-7)</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examples (3:8-9)</a:t>
            </a:r>
          </a:p>
          <a:p>
            <a:pPr marL="457200" indent="-457200">
              <a:spcBef>
                <a:spcPts val="1200"/>
              </a:spcBef>
              <a:spcAft>
                <a:spcPts val="1200"/>
              </a:spcAft>
              <a:buSzPct val="100000"/>
              <a:buFont typeface="Wingdings" panose="05000000000000000000" pitchFamily="2" charset="2"/>
              <a:buAutoNum type="romanUcPeriod"/>
              <a:defRPr/>
            </a:pPr>
            <a:r>
              <a:rPr lang="en-US" b="1" u="sng" dirty="0">
                <a:solidFill>
                  <a:srgbClr val="FFFFCC"/>
                </a:solidFill>
                <a:latin typeface="Calibri" panose="020F0502020204030204" pitchFamily="34" charset="0"/>
              </a:rPr>
              <a:t>The Antidote (3:10‒4:8)</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Paul’s example (3:10-13)</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Preach the Word (3:14‒4:8)</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171700" y="381000"/>
            <a:ext cx="4800600" cy="609600"/>
          </a:xfrm>
        </p:spPr>
        <p:txBody>
          <a:bodyPr/>
          <a:lstStyle/>
          <a:p>
            <a:pPr algn="ctr"/>
            <a:r>
              <a:rPr lang="en-US" altLang="en-US" sz="3600" dirty="0">
                <a:latin typeface="Calibri" panose="020F0502020204030204" pitchFamily="34" charset="0"/>
              </a:rPr>
              <a:t>Apostasy  (3:1‒4:8)</a:t>
            </a:r>
          </a:p>
        </p:txBody>
      </p:sp>
      <p:sp>
        <p:nvSpPr>
          <p:cNvPr id="36867" name="Rectangle 3"/>
          <p:cNvSpPr>
            <a:spLocks noGrp="1" noChangeArrowheads="1"/>
          </p:cNvSpPr>
          <p:nvPr>
            <p:ph type="body" idx="1"/>
          </p:nvPr>
        </p:nvSpPr>
        <p:spPr>
          <a:xfrm>
            <a:off x="1676400" y="1143000"/>
            <a:ext cx="5791200" cy="5257800"/>
          </a:xfrm>
        </p:spPr>
        <p:txBody>
          <a:bodyPr/>
          <a:lstStyle/>
          <a:p>
            <a:pPr marL="457200" indent="-457200">
              <a:spcBef>
                <a:spcPts val="1200"/>
              </a:spcBef>
              <a:spcAft>
                <a:spcPts val="1200"/>
              </a:spcAft>
              <a:buSzPct val="100000"/>
              <a:buFont typeface="Wingdings" panose="05000000000000000000" pitchFamily="2" charset="2"/>
              <a:buAutoNum type="romanUcPeriod"/>
              <a:defRPr/>
            </a:pPr>
            <a:r>
              <a:rPr lang="en-US" dirty="0">
                <a:latin typeface="Calibri" panose="020F0502020204030204" pitchFamily="34" charset="0"/>
              </a:rPr>
              <a:t>The Apostasy (3:1-9)</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evil (3:1-7)</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examples (3:8-9)</a:t>
            </a:r>
          </a:p>
          <a:p>
            <a:pPr marL="457200" indent="-457200">
              <a:spcBef>
                <a:spcPts val="1200"/>
              </a:spcBef>
              <a:spcAft>
                <a:spcPts val="1200"/>
              </a:spcAft>
              <a:buSzPct val="100000"/>
              <a:buFont typeface="Wingdings" panose="05000000000000000000" pitchFamily="2" charset="2"/>
              <a:buAutoNum type="romanUcPeriod"/>
              <a:defRPr/>
            </a:pPr>
            <a:r>
              <a:rPr lang="en-US" dirty="0">
                <a:solidFill>
                  <a:srgbClr val="FFFFCC"/>
                </a:solidFill>
                <a:latin typeface="Calibri" panose="020F0502020204030204" pitchFamily="34" charset="0"/>
              </a:rPr>
              <a:t>The Antidote (3:10‒4:8)</a:t>
            </a:r>
          </a:p>
          <a:p>
            <a:pPr marL="914400" lvl="1" indent="-457200">
              <a:spcBef>
                <a:spcPts val="1200"/>
              </a:spcBef>
              <a:spcAft>
                <a:spcPts val="1200"/>
              </a:spcAft>
              <a:buSzPct val="100000"/>
              <a:buFont typeface="Wingdings" panose="05000000000000000000" pitchFamily="2" charset="2"/>
              <a:buAutoNum type="alphaUcPeriod"/>
              <a:defRPr/>
            </a:pPr>
            <a:r>
              <a:rPr lang="en-US" b="1" u="sng" dirty="0">
                <a:solidFill>
                  <a:srgbClr val="FFFFCC"/>
                </a:solidFill>
                <a:latin typeface="Calibri" panose="020F0502020204030204" pitchFamily="34" charset="0"/>
              </a:rPr>
              <a:t>Paul’s example (3:10-13)</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Preach the Word (3:14‒4:8)</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914400" y="533400"/>
            <a:ext cx="7315200" cy="914400"/>
          </a:xfrm>
        </p:spPr>
        <p:txBody>
          <a:bodyPr/>
          <a:lstStyle/>
          <a:p>
            <a:pPr algn="ctr"/>
            <a:r>
              <a:rPr lang="en-US" altLang="en-US" sz="3600" dirty="0">
                <a:latin typeface="Calibri" panose="020F0502020204030204" pitchFamily="34" charset="0"/>
              </a:rPr>
              <a:t>B. Paul’ Example  (3:10-13)</a:t>
            </a:r>
          </a:p>
        </p:txBody>
      </p:sp>
      <p:sp>
        <p:nvSpPr>
          <p:cNvPr id="36867" name="Rectangle 3"/>
          <p:cNvSpPr>
            <a:spLocks noGrp="1" noChangeArrowheads="1"/>
          </p:cNvSpPr>
          <p:nvPr>
            <p:ph type="body" idx="1"/>
          </p:nvPr>
        </p:nvSpPr>
        <p:spPr>
          <a:xfrm>
            <a:off x="457200" y="1981200"/>
            <a:ext cx="4419600" cy="3657600"/>
          </a:xfrm>
        </p:spPr>
        <p:txBody>
          <a:bodyPr/>
          <a:lstStyle/>
          <a:p>
            <a:pPr marL="514350" indent="-514350">
              <a:spcBef>
                <a:spcPts val="1200"/>
              </a:spcBef>
              <a:spcAft>
                <a:spcPts val="1200"/>
              </a:spcAft>
              <a:buSzPct val="100000"/>
              <a:buAutoNum type="arabicPeriod"/>
              <a:defRPr/>
            </a:pPr>
            <a:r>
              <a:rPr lang="en-US" sz="2800" dirty="0">
                <a:latin typeface="Calibri" panose="020F0502020204030204" pitchFamily="34" charset="0"/>
              </a:rPr>
              <a:t>Paul’s ministry (10a)</a:t>
            </a:r>
          </a:p>
          <a:p>
            <a:pPr marL="514350" indent="-514350">
              <a:spcBef>
                <a:spcPts val="1200"/>
              </a:spcBef>
              <a:spcAft>
                <a:spcPts val="1200"/>
              </a:spcAft>
              <a:buSzPct val="100000"/>
              <a:buAutoNum type="arabicPeriod"/>
              <a:defRPr/>
            </a:pPr>
            <a:r>
              <a:rPr lang="en-US" sz="2800" dirty="0">
                <a:latin typeface="Calibri" panose="020F0502020204030204" pitchFamily="34" charset="0"/>
              </a:rPr>
              <a:t>Paul’s character  (10b</a:t>
            </a:r>
          </a:p>
          <a:p>
            <a:pPr marL="514350" indent="-514350">
              <a:spcBef>
                <a:spcPts val="1200"/>
              </a:spcBef>
              <a:spcAft>
                <a:spcPts val="1200"/>
              </a:spcAft>
              <a:buSzPct val="100000"/>
              <a:buAutoNum type="arabicPeriod"/>
              <a:defRPr/>
            </a:pPr>
            <a:r>
              <a:rPr lang="en-US" sz="2800" dirty="0">
                <a:latin typeface="Calibri" panose="020F0502020204030204" pitchFamily="34" charset="0"/>
              </a:rPr>
              <a:t>Paul’s difficulties  (11-13)</a:t>
            </a:r>
          </a:p>
        </p:txBody>
      </p:sp>
      <p:pic>
        <p:nvPicPr>
          <p:cNvPr id="1026" name="Picture 2" descr="https://cranberrychroniclez.files.wordpress.com/2016/02/apostasy-in-the-church-copy.jpg?w=700"/>
          <p:cNvPicPr>
            <a:picLocks noChangeAspect="1" noChangeArrowheads="1"/>
          </p:cNvPicPr>
          <p:nvPr/>
        </p:nvPicPr>
        <p:blipFill>
          <a:blip r:embed="rId2" cstate="email">
            <a:extLst>
              <a:ext uri="{28A0092B-C50C-407E-A947-70E740481C1C}">
                <a14:useLocalDpi xmlns="" xmlns:a14="http://schemas.microsoft.com/office/drawing/2010/main"/>
              </a:ext>
            </a:extLst>
          </a:blip>
          <a:srcRect/>
          <a:stretch>
            <a:fillRect/>
          </a:stretch>
        </p:blipFill>
        <p:spPr bwMode="auto">
          <a:xfrm>
            <a:off x="5181600" y="2057400"/>
            <a:ext cx="3551050" cy="2667000"/>
          </a:xfrm>
          <a:prstGeom prst="rect">
            <a:avLst/>
          </a:prstGeom>
          <a:noFill/>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171700" y="381000"/>
            <a:ext cx="4800600" cy="609600"/>
          </a:xfrm>
        </p:spPr>
        <p:txBody>
          <a:bodyPr/>
          <a:lstStyle/>
          <a:p>
            <a:pPr algn="ctr"/>
            <a:r>
              <a:rPr lang="en-US" altLang="en-US" sz="3600" dirty="0">
                <a:latin typeface="Calibri" panose="020F0502020204030204" pitchFamily="34" charset="0"/>
              </a:rPr>
              <a:t>Apostasy  (3:1‒4:8)</a:t>
            </a:r>
          </a:p>
        </p:txBody>
      </p:sp>
      <p:sp>
        <p:nvSpPr>
          <p:cNvPr id="36867" name="Rectangle 3"/>
          <p:cNvSpPr>
            <a:spLocks noGrp="1" noChangeArrowheads="1"/>
          </p:cNvSpPr>
          <p:nvPr>
            <p:ph type="body" idx="1"/>
          </p:nvPr>
        </p:nvSpPr>
        <p:spPr>
          <a:xfrm>
            <a:off x="1676400" y="1143000"/>
            <a:ext cx="5791200" cy="5257800"/>
          </a:xfrm>
        </p:spPr>
        <p:txBody>
          <a:bodyPr/>
          <a:lstStyle/>
          <a:p>
            <a:pPr marL="457200" indent="-457200">
              <a:spcBef>
                <a:spcPts val="1200"/>
              </a:spcBef>
              <a:spcAft>
                <a:spcPts val="1200"/>
              </a:spcAft>
              <a:buSzPct val="100000"/>
              <a:buFont typeface="Wingdings" panose="05000000000000000000" pitchFamily="2" charset="2"/>
              <a:buAutoNum type="romanUcPeriod"/>
              <a:defRPr/>
            </a:pPr>
            <a:r>
              <a:rPr lang="en-US" dirty="0">
                <a:latin typeface="Calibri" panose="020F0502020204030204" pitchFamily="34" charset="0"/>
              </a:rPr>
              <a:t>The Apostasy (3:1-9)</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evil (3:1-7)</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examples (3:8-9)</a:t>
            </a:r>
          </a:p>
          <a:p>
            <a:pPr marL="457200" indent="-457200">
              <a:spcBef>
                <a:spcPts val="1200"/>
              </a:spcBef>
              <a:spcAft>
                <a:spcPts val="1200"/>
              </a:spcAft>
              <a:buSzPct val="100000"/>
              <a:buFont typeface="Wingdings" panose="05000000000000000000" pitchFamily="2" charset="2"/>
              <a:buAutoNum type="romanUcPeriod"/>
              <a:defRPr/>
            </a:pPr>
            <a:r>
              <a:rPr lang="en-US" dirty="0">
                <a:solidFill>
                  <a:srgbClr val="FFFFCC"/>
                </a:solidFill>
                <a:latin typeface="Calibri" panose="020F0502020204030204" pitchFamily="34" charset="0"/>
              </a:rPr>
              <a:t>The Antidote (3:10‒4:8)</a:t>
            </a:r>
          </a:p>
          <a:p>
            <a:pPr marL="914400" lvl="1" indent="-457200">
              <a:spcBef>
                <a:spcPts val="1200"/>
              </a:spcBef>
              <a:spcAft>
                <a:spcPts val="1200"/>
              </a:spcAft>
              <a:buSzPct val="100000"/>
              <a:buFont typeface="Wingdings" panose="05000000000000000000" pitchFamily="2" charset="2"/>
              <a:buAutoNum type="alphaUcPeriod"/>
              <a:defRPr/>
            </a:pPr>
            <a:r>
              <a:rPr lang="en-US" dirty="0">
                <a:solidFill>
                  <a:srgbClr val="FFFFCC"/>
                </a:solidFill>
                <a:latin typeface="Calibri" panose="020F0502020204030204" pitchFamily="34" charset="0"/>
              </a:rPr>
              <a:t>Paul’s example (3:10-13)</a:t>
            </a:r>
          </a:p>
          <a:p>
            <a:pPr marL="914400" lvl="1" indent="-457200">
              <a:spcBef>
                <a:spcPts val="1200"/>
              </a:spcBef>
              <a:spcAft>
                <a:spcPts val="1200"/>
              </a:spcAft>
              <a:buSzPct val="100000"/>
              <a:buFont typeface="Wingdings" panose="05000000000000000000" pitchFamily="2" charset="2"/>
              <a:buAutoNum type="alphaUcPeriod"/>
              <a:defRPr/>
            </a:pPr>
            <a:r>
              <a:rPr lang="en-US" b="1" u="sng" dirty="0">
                <a:solidFill>
                  <a:srgbClr val="FFFF99"/>
                </a:solidFill>
                <a:effectLst/>
                <a:latin typeface="Calibri" panose="020F0502020204030204" pitchFamily="34" charset="0"/>
              </a:rPr>
              <a:t>Preach the Word (3:14‒4:8)</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362" name="Picture 2" descr="http://www.gracepointdevotions.org/wp-content/uploads/2010/08/Race-Title.jpg"/>
          <p:cNvPicPr>
            <a:picLocks noChangeAspect="1" noChangeArrowheads="1"/>
          </p:cNvPicPr>
          <p:nvPr/>
        </p:nvPicPr>
        <p:blipFill>
          <a:blip r:embed="rId2" cstate="email">
            <a:extLst>
              <a:ext uri="{28A0092B-C50C-407E-A947-70E740481C1C}">
                <a14:useLocalDpi xmlns="" xmlns:a14="http://schemas.microsoft.com/office/drawing/2010/main"/>
              </a:ext>
            </a:extLst>
          </a:blip>
          <a:srcRect/>
          <a:stretch>
            <a:fillRect/>
          </a:stretch>
        </p:blipFill>
        <p:spPr bwMode="auto">
          <a:xfrm>
            <a:off x="620713" y="304800"/>
            <a:ext cx="7902575" cy="6324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2247900" y="228600"/>
            <a:ext cx="4648200" cy="1143000"/>
          </a:xfrm>
        </p:spPr>
        <p:txBody>
          <a:bodyPr/>
          <a:lstStyle/>
          <a:p>
            <a:pPr algn="ctr" eaLnBrk="1" hangingPunct="1"/>
            <a:r>
              <a:rPr lang="en-US" sz="4000" dirty="0">
                <a:latin typeface="Calibri" panose="020F0502020204030204" pitchFamily="34" charset="0"/>
              </a:rPr>
              <a:t>Emergent: Preaching</a:t>
            </a:r>
          </a:p>
        </p:txBody>
      </p:sp>
      <p:sp>
        <p:nvSpPr>
          <p:cNvPr id="31747" name="Rectangle 3"/>
          <p:cNvSpPr>
            <a:spLocks noGrp="1" noChangeArrowheads="1"/>
          </p:cNvSpPr>
          <p:nvPr>
            <p:ph type="body" idx="1"/>
          </p:nvPr>
        </p:nvSpPr>
        <p:spPr>
          <a:xfrm>
            <a:off x="304800" y="1509532"/>
            <a:ext cx="5943600" cy="4053068"/>
          </a:xfrm>
        </p:spPr>
        <p:txBody>
          <a:bodyPr/>
          <a:lstStyle/>
          <a:p>
            <a:pPr marL="0" indent="0" algn="just" eaLnBrk="1" hangingPunct="1">
              <a:buFont typeface="Wingdings" pitchFamily="2" charset="2"/>
              <a:buNone/>
              <a:defRPr/>
            </a:pPr>
            <a:r>
              <a:rPr lang="en-US" dirty="0">
                <a:latin typeface="Calibri" panose="020F0502020204030204" pitchFamily="34" charset="0"/>
              </a:rPr>
              <a:t>“At Solomon’s porch, </a:t>
            </a:r>
            <a:r>
              <a:rPr lang="en-US" b="1" i="1" u="sng" dirty="0">
                <a:solidFill>
                  <a:srgbClr val="FFFFCC"/>
                </a:solidFill>
                <a:latin typeface="Calibri" panose="020F0502020204030204" pitchFamily="34" charset="0"/>
              </a:rPr>
              <a:t>sermons are not primarily about my extracting truth from the Bible to apply to people’s lives</a:t>
            </a:r>
            <a:r>
              <a:rPr lang="en-US" dirty="0">
                <a:latin typeface="Calibri" panose="020F0502020204030204" pitchFamily="34" charset="0"/>
              </a:rPr>
              <a:t>…So our sermons are not lessons </a:t>
            </a:r>
            <a:r>
              <a:rPr lang="en-US" b="1" i="1" u="sng" dirty="0">
                <a:solidFill>
                  <a:srgbClr val="FFFFCC"/>
                </a:solidFill>
                <a:latin typeface="Calibri" panose="020F0502020204030204" pitchFamily="34" charset="0"/>
              </a:rPr>
              <a:t>that precisely define belief</a:t>
            </a:r>
            <a:r>
              <a:rPr lang="en-US" dirty="0">
                <a:latin typeface="Calibri" panose="020F0502020204030204" pitchFamily="34" charset="0"/>
              </a:rPr>
              <a:t> so much as they are stories that welcome our hopes and ideas and participation” (Italics added).</a:t>
            </a:r>
          </a:p>
        </p:txBody>
      </p:sp>
      <p:sp>
        <p:nvSpPr>
          <p:cNvPr id="62468" name="Text Box 4"/>
          <p:cNvSpPr txBox="1">
            <a:spLocks noChangeArrowheads="1"/>
          </p:cNvSpPr>
          <p:nvPr/>
        </p:nvSpPr>
        <p:spPr bwMode="auto">
          <a:xfrm>
            <a:off x="2209800" y="6248400"/>
            <a:ext cx="4724400" cy="457200"/>
          </a:xfrm>
          <a:prstGeom prst="rect">
            <a:avLst/>
          </a:prstGeom>
          <a:noFill/>
          <a:ln w="9525">
            <a:noFill/>
            <a:miter lim="800000"/>
            <a:headEnd/>
            <a:tailEnd/>
          </a:ln>
        </p:spPr>
        <p:txBody>
          <a:bodyPr wrap="square">
            <a:spAutoFit/>
          </a:bodyPr>
          <a:lstStyle/>
          <a:p>
            <a:pPr algn="ctr">
              <a:spcBef>
                <a:spcPct val="50000"/>
              </a:spcBef>
            </a:pPr>
            <a:r>
              <a:rPr lang="en-US" dirty="0">
                <a:latin typeface="Calibri" panose="020F0502020204030204" pitchFamily="34" charset="0"/>
              </a:rPr>
              <a:t>Doug </a:t>
            </a:r>
            <a:r>
              <a:rPr lang="en-US" dirty="0" err="1">
                <a:latin typeface="Calibri" panose="020F0502020204030204" pitchFamily="34" charset="0"/>
              </a:rPr>
              <a:t>Pagitt</a:t>
            </a:r>
            <a:r>
              <a:rPr lang="en-US" dirty="0">
                <a:latin typeface="Calibri" panose="020F0502020204030204" pitchFamily="34" charset="0"/>
              </a:rPr>
              <a:t>, cited in Oakland, 41-42.</a:t>
            </a:r>
          </a:p>
        </p:txBody>
      </p:sp>
      <p:pic>
        <p:nvPicPr>
          <p:cNvPr id="62469" name="Picture 2" descr="https://encrypted-tbn1.gstatic.com/images?q=tbn:ANd9GcSWL1H0FoSAM8xASeMzacUtzmxMLtkaUgRNtleqHVEPG6zE9kw8"/>
          <p:cNvPicPr>
            <a:picLocks noChangeAspect="1" noChangeArrowheads="1"/>
          </p:cNvPicPr>
          <p:nvPr/>
        </p:nvPicPr>
        <p:blipFill>
          <a:blip r:embed="rId2" cstate="print"/>
          <a:srcRect/>
          <a:stretch>
            <a:fillRect/>
          </a:stretch>
        </p:blipFill>
        <p:spPr bwMode="auto">
          <a:xfrm>
            <a:off x="6493668" y="1739899"/>
            <a:ext cx="2345532" cy="365084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2324100" y="228600"/>
            <a:ext cx="4495800" cy="1143000"/>
          </a:xfrm>
        </p:spPr>
        <p:txBody>
          <a:bodyPr/>
          <a:lstStyle/>
          <a:p>
            <a:pPr eaLnBrk="1" hangingPunct="1"/>
            <a:r>
              <a:rPr lang="en-US" sz="4000" dirty="0">
                <a:latin typeface="Calibri" panose="020F0502020204030204" pitchFamily="34" charset="0"/>
              </a:rPr>
              <a:t>Emergent: Preaching</a:t>
            </a:r>
          </a:p>
        </p:txBody>
      </p:sp>
      <p:sp>
        <p:nvSpPr>
          <p:cNvPr id="30723" name="Rectangle 3"/>
          <p:cNvSpPr>
            <a:spLocks noGrp="1" noChangeArrowheads="1"/>
          </p:cNvSpPr>
          <p:nvPr>
            <p:ph type="body" idx="1"/>
          </p:nvPr>
        </p:nvSpPr>
        <p:spPr>
          <a:xfrm>
            <a:off x="228600" y="1524000"/>
            <a:ext cx="6172200" cy="2473325"/>
          </a:xfrm>
        </p:spPr>
        <p:txBody>
          <a:bodyPr/>
          <a:lstStyle/>
          <a:p>
            <a:pPr marL="0" indent="0" algn="just" eaLnBrk="1" hangingPunct="1">
              <a:buFont typeface="Wingdings" pitchFamily="2" charset="2"/>
              <a:buNone/>
              <a:defRPr/>
            </a:pPr>
            <a:r>
              <a:rPr lang="en-US" dirty="0">
                <a:latin typeface="Calibri" panose="020F0502020204030204" pitchFamily="34" charset="0"/>
              </a:rPr>
              <a:t>“It </a:t>
            </a:r>
            <a:r>
              <a:rPr lang="en-US" b="1" i="1" u="sng" dirty="0">
                <a:solidFill>
                  <a:srgbClr val="FFFFCC"/>
                </a:solidFill>
                <a:latin typeface="Calibri" panose="020F0502020204030204" pitchFamily="34" charset="0"/>
              </a:rPr>
              <a:t>isn’t</a:t>
            </a:r>
            <a:r>
              <a:rPr lang="en-US" dirty="0">
                <a:latin typeface="Calibri" panose="020F0502020204030204" pitchFamily="34" charset="0"/>
              </a:rPr>
              <a:t> about clever apologetics or careful </a:t>
            </a:r>
            <a:r>
              <a:rPr lang="en-US" b="1" i="1" u="sng" dirty="0">
                <a:solidFill>
                  <a:srgbClr val="FFFFCC"/>
                </a:solidFill>
                <a:latin typeface="Calibri" panose="020F0502020204030204" pitchFamily="34" charset="0"/>
              </a:rPr>
              <a:t>exegetical or expository preaching</a:t>
            </a:r>
            <a:r>
              <a:rPr lang="en-US" dirty="0">
                <a:latin typeface="Calibri" panose="020F0502020204030204" pitchFamily="34" charset="0"/>
              </a:rPr>
              <a:t>… Emerging generations are hungering to </a:t>
            </a:r>
            <a:r>
              <a:rPr lang="en-US" b="1" i="1" u="sng" dirty="0">
                <a:solidFill>
                  <a:srgbClr val="FFFFCC"/>
                </a:solidFill>
                <a:latin typeface="Calibri" panose="020F0502020204030204" pitchFamily="34" charset="0"/>
              </a:rPr>
              <a:t>experience</a:t>
            </a:r>
            <a:r>
              <a:rPr lang="en-US" dirty="0">
                <a:latin typeface="Calibri" panose="020F0502020204030204" pitchFamily="34" charset="0"/>
              </a:rPr>
              <a:t>  God in worship” (Italics added).</a:t>
            </a:r>
          </a:p>
        </p:txBody>
      </p:sp>
      <p:sp>
        <p:nvSpPr>
          <p:cNvPr id="63492" name="Text Box 4"/>
          <p:cNvSpPr txBox="1">
            <a:spLocks noChangeArrowheads="1"/>
          </p:cNvSpPr>
          <p:nvPr/>
        </p:nvSpPr>
        <p:spPr bwMode="auto">
          <a:xfrm>
            <a:off x="2019300" y="6248400"/>
            <a:ext cx="5105400" cy="457200"/>
          </a:xfrm>
          <a:prstGeom prst="rect">
            <a:avLst/>
          </a:prstGeom>
          <a:noFill/>
          <a:ln w="9525">
            <a:noFill/>
            <a:miter lim="800000"/>
            <a:headEnd/>
            <a:tailEnd/>
          </a:ln>
        </p:spPr>
        <p:txBody>
          <a:bodyPr wrap="square">
            <a:spAutoFit/>
          </a:bodyPr>
          <a:lstStyle/>
          <a:p>
            <a:pPr algn="ctr">
              <a:spcBef>
                <a:spcPct val="50000"/>
              </a:spcBef>
            </a:pPr>
            <a:r>
              <a:rPr lang="en-US" dirty="0">
                <a:latin typeface="Calibri" panose="020F0502020204030204" pitchFamily="34" charset="0"/>
              </a:rPr>
              <a:t>Dan Kimball, </a:t>
            </a:r>
            <a:r>
              <a:rPr lang="en-US" i="1" dirty="0">
                <a:latin typeface="Calibri" panose="020F0502020204030204" pitchFamily="34" charset="0"/>
              </a:rPr>
              <a:t>The Emerging Church</a:t>
            </a:r>
            <a:r>
              <a:rPr lang="en-US" dirty="0">
                <a:latin typeface="Calibri" panose="020F0502020204030204" pitchFamily="34" charset="0"/>
              </a:rPr>
              <a:t>, 116</a:t>
            </a:r>
          </a:p>
        </p:txBody>
      </p:sp>
      <p:pic>
        <p:nvPicPr>
          <p:cNvPr id="7" name="Picture 2" descr="https://encrypted-tbn1.gstatic.com/images?q=tbn:ANd9GcSWL1H0FoSAM8xASeMzacUtzmxMLtkaUgRNtleqHVEPG6zE9kw8"/>
          <p:cNvPicPr>
            <a:picLocks noChangeAspect="1" noChangeArrowheads="1"/>
          </p:cNvPicPr>
          <p:nvPr/>
        </p:nvPicPr>
        <p:blipFill>
          <a:blip r:embed="rId2" cstate="print"/>
          <a:srcRect/>
          <a:stretch>
            <a:fillRect/>
          </a:stretch>
        </p:blipFill>
        <p:spPr bwMode="auto">
          <a:xfrm>
            <a:off x="6493668" y="1739899"/>
            <a:ext cx="2345532" cy="365084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228600" y="1524000"/>
            <a:ext cx="6019800" cy="4495800"/>
          </a:xfrm>
        </p:spPr>
        <p:txBody>
          <a:bodyPr/>
          <a:lstStyle/>
          <a:p>
            <a:pPr marL="0" indent="0" algn="just" eaLnBrk="1" hangingPunct="1">
              <a:buFont typeface="Wingdings" pitchFamily="2" charset="2"/>
              <a:buNone/>
              <a:defRPr/>
            </a:pPr>
            <a:r>
              <a:rPr lang="en-US" dirty="0">
                <a:latin typeface="Calibri" panose="020F0502020204030204" pitchFamily="34" charset="0"/>
              </a:rPr>
              <a:t>“A spiritual Tsunami has hit postmodern culture. The wave will build without breaking for decades to come. The wave is this: People want to </a:t>
            </a:r>
            <a:r>
              <a:rPr lang="en-US" i="1" dirty="0">
                <a:latin typeface="Calibri" panose="020F0502020204030204" pitchFamily="34" charset="0"/>
              </a:rPr>
              <a:t>know</a:t>
            </a:r>
            <a:r>
              <a:rPr lang="en-US" dirty="0">
                <a:latin typeface="Calibri" panose="020F0502020204030204" pitchFamily="34" charset="0"/>
              </a:rPr>
              <a:t> God. They want </a:t>
            </a:r>
            <a:r>
              <a:rPr lang="en-US" b="1" i="1" u="sng" dirty="0">
                <a:solidFill>
                  <a:srgbClr val="FFFFCC"/>
                </a:solidFill>
                <a:latin typeface="Calibri" panose="020F0502020204030204" pitchFamily="34" charset="0"/>
              </a:rPr>
              <a:t>less to know about God</a:t>
            </a:r>
            <a:r>
              <a:rPr lang="en-US" dirty="0">
                <a:solidFill>
                  <a:srgbClr val="FFFFCC"/>
                </a:solidFill>
                <a:latin typeface="Calibri" panose="020F0502020204030204" pitchFamily="34" charset="0"/>
              </a:rPr>
              <a:t> </a:t>
            </a:r>
            <a:r>
              <a:rPr lang="en-US" dirty="0">
                <a:latin typeface="Calibri" panose="020F0502020204030204" pitchFamily="34" charset="0"/>
              </a:rPr>
              <a:t>…they want new </a:t>
            </a:r>
            <a:r>
              <a:rPr lang="en-US" b="1" i="1" u="sng" dirty="0">
                <a:solidFill>
                  <a:srgbClr val="FFFFCC"/>
                </a:solidFill>
                <a:latin typeface="Calibri" panose="020F0502020204030204" pitchFamily="34" charset="0"/>
              </a:rPr>
              <a:t>experiences</a:t>
            </a:r>
            <a:r>
              <a:rPr lang="en-US" dirty="0">
                <a:latin typeface="Calibri" panose="020F0502020204030204" pitchFamily="34" charset="0"/>
              </a:rPr>
              <a:t>, especially new experiences of the divine” (Italics added).</a:t>
            </a:r>
          </a:p>
        </p:txBody>
      </p:sp>
      <p:sp>
        <p:nvSpPr>
          <p:cNvPr id="64516" name="Text Box 4"/>
          <p:cNvSpPr txBox="1">
            <a:spLocks noChangeArrowheads="1"/>
          </p:cNvSpPr>
          <p:nvPr/>
        </p:nvSpPr>
        <p:spPr bwMode="auto">
          <a:xfrm>
            <a:off x="2324100" y="6248400"/>
            <a:ext cx="4495800" cy="457200"/>
          </a:xfrm>
          <a:prstGeom prst="rect">
            <a:avLst/>
          </a:prstGeom>
          <a:noFill/>
          <a:ln w="9525">
            <a:noFill/>
            <a:miter lim="800000"/>
            <a:headEnd/>
            <a:tailEnd/>
          </a:ln>
        </p:spPr>
        <p:txBody>
          <a:bodyPr wrap="square">
            <a:spAutoFit/>
          </a:bodyPr>
          <a:lstStyle/>
          <a:p>
            <a:pPr algn="ctr">
              <a:spcBef>
                <a:spcPct val="50000"/>
              </a:spcBef>
            </a:pPr>
            <a:r>
              <a:rPr lang="en-US" dirty="0">
                <a:latin typeface="Calibri" panose="020F0502020204030204" pitchFamily="34" charset="0"/>
              </a:rPr>
              <a:t>Leonard Sweet, </a:t>
            </a:r>
            <a:r>
              <a:rPr lang="en-US" i="1" dirty="0">
                <a:latin typeface="Calibri" panose="020F0502020204030204" pitchFamily="34" charset="0"/>
              </a:rPr>
              <a:t>Soul Tsunami</a:t>
            </a:r>
            <a:r>
              <a:rPr lang="en-US" dirty="0">
                <a:latin typeface="Calibri" panose="020F0502020204030204" pitchFamily="34" charset="0"/>
              </a:rPr>
              <a:t>, 420.</a:t>
            </a:r>
          </a:p>
        </p:txBody>
      </p:sp>
      <p:sp>
        <p:nvSpPr>
          <p:cNvPr id="6" name="Rectangle 2"/>
          <p:cNvSpPr txBox="1">
            <a:spLocks noChangeArrowheads="1"/>
          </p:cNvSpPr>
          <p:nvPr/>
        </p:nvSpPr>
        <p:spPr bwMode="auto">
          <a:xfrm>
            <a:off x="2324100" y="228600"/>
            <a:ext cx="4495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latin typeface="Calibri" panose="020F0502020204030204" pitchFamily="34" charset="0"/>
              </a:rPr>
              <a:t>Emergent: Preaching</a:t>
            </a:r>
          </a:p>
        </p:txBody>
      </p:sp>
      <p:pic>
        <p:nvPicPr>
          <p:cNvPr id="8" name="Picture 2" descr="https://encrypted-tbn1.gstatic.com/images?q=tbn:ANd9GcSWL1H0FoSAM8xASeMzacUtzmxMLtkaUgRNtleqHVEPG6zE9kw8"/>
          <p:cNvPicPr>
            <a:picLocks noChangeAspect="1" noChangeArrowheads="1"/>
          </p:cNvPicPr>
          <p:nvPr/>
        </p:nvPicPr>
        <p:blipFill>
          <a:blip r:embed="rId2" cstate="print"/>
          <a:srcRect/>
          <a:stretch>
            <a:fillRect/>
          </a:stretch>
        </p:blipFill>
        <p:spPr bwMode="auto">
          <a:xfrm>
            <a:off x="6493668" y="1739899"/>
            <a:ext cx="2345532" cy="365084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3048000" y="1295400"/>
            <a:ext cx="5867400" cy="3124200"/>
          </a:xfrm>
        </p:spPr>
        <p:txBody>
          <a:bodyPr/>
          <a:lstStyle/>
          <a:p>
            <a:pPr marL="0" indent="0" algn="just" eaLnBrk="1" hangingPunct="1">
              <a:spcBef>
                <a:spcPts val="1200"/>
              </a:spcBef>
              <a:buFont typeface="Wingdings" pitchFamily="2" charset="2"/>
              <a:buNone/>
              <a:defRPr/>
            </a:pPr>
            <a:r>
              <a:rPr lang="en-US" dirty="0">
                <a:latin typeface="Calibri" panose="020F0502020204030204" pitchFamily="34" charset="0"/>
              </a:rPr>
              <a:t>“…something </a:t>
            </a:r>
            <a:r>
              <a:rPr lang="en-US" b="1" i="1" u="sng" dirty="0">
                <a:solidFill>
                  <a:srgbClr val="FFFFCC"/>
                </a:solidFill>
                <a:latin typeface="Calibri" panose="020F0502020204030204" pitchFamily="34" charset="0"/>
              </a:rPr>
              <a:t>beyond a belief system or doctrinal array</a:t>
            </a:r>
            <a:r>
              <a:rPr lang="en-US" dirty="0">
                <a:latin typeface="Calibri" panose="020F0502020204030204" pitchFamily="34" charset="0"/>
              </a:rPr>
              <a:t> or even a practice. I mean an attitude</a:t>
            </a:r>
            <a:r>
              <a:rPr lang="en-US" dirty="0">
                <a:latin typeface="Calibri" panose="020F0502020204030204" pitchFamily="34" charset="0"/>
                <a:cs typeface="Times New Roman" charset="0"/>
              </a:rPr>
              <a:t>–an attitude toward God and our neighbor and our mission that is </a:t>
            </a:r>
            <a:r>
              <a:rPr lang="en-US" i="1" dirty="0">
                <a:latin typeface="Calibri" panose="020F0502020204030204" pitchFamily="34" charset="0"/>
                <a:cs typeface="Times New Roman" charset="0"/>
              </a:rPr>
              <a:t>passionate</a:t>
            </a:r>
            <a:r>
              <a:rPr lang="en-US" dirty="0">
                <a:latin typeface="Calibri" panose="020F0502020204030204" pitchFamily="34" charset="0"/>
                <a:cs typeface="Times New Roman" charset="0"/>
              </a:rPr>
              <a:t>.”</a:t>
            </a:r>
            <a:endParaRPr lang="en-US" dirty="0">
              <a:latin typeface="Calibri" panose="020F0502020204030204" pitchFamily="34" charset="0"/>
            </a:endParaRPr>
          </a:p>
        </p:txBody>
      </p:sp>
      <p:sp>
        <p:nvSpPr>
          <p:cNvPr id="65540" name="Text Box 4"/>
          <p:cNvSpPr txBox="1">
            <a:spLocks noChangeArrowheads="1"/>
          </p:cNvSpPr>
          <p:nvPr/>
        </p:nvSpPr>
        <p:spPr bwMode="auto">
          <a:xfrm>
            <a:off x="1562100" y="6248400"/>
            <a:ext cx="6019800" cy="461963"/>
          </a:xfrm>
          <a:prstGeom prst="rect">
            <a:avLst/>
          </a:prstGeom>
          <a:noFill/>
          <a:ln w="9525">
            <a:noFill/>
            <a:miter lim="800000"/>
            <a:headEnd/>
            <a:tailEnd/>
          </a:ln>
        </p:spPr>
        <p:txBody>
          <a:bodyPr wrap="square">
            <a:spAutoFit/>
          </a:bodyPr>
          <a:lstStyle/>
          <a:p>
            <a:pPr>
              <a:spcBef>
                <a:spcPct val="50000"/>
              </a:spcBef>
            </a:pPr>
            <a:r>
              <a:rPr lang="en-US" dirty="0">
                <a:latin typeface="Calibri" panose="020F0502020204030204" pitchFamily="34" charset="0"/>
              </a:rPr>
              <a:t>Brian McLaren, </a:t>
            </a:r>
            <a:r>
              <a:rPr lang="en-US" i="1" dirty="0">
                <a:latin typeface="Calibri" panose="020F0502020204030204" pitchFamily="34" charset="0"/>
              </a:rPr>
              <a:t>A Generous Orthodoxy</a:t>
            </a:r>
            <a:r>
              <a:rPr lang="en-US" dirty="0">
                <a:latin typeface="Calibri" panose="020F0502020204030204" pitchFamily="34" charset="0"/>
              </a:rPr>
              <a:t>, 117-18.</a:t>
            </a:r>
          </a:p>
        </p:txBody>
      </p:sp>
      <p:pic>
        <p:nvPicPr>
          <p:cNvPr id="65541" name="Picture 2"/>
          <p:cNvPicPr>
            <a:picLocks noChangeAspect="1" noChangeArrowheads="1"/>
          </p:cNvPicPr>
          <p:nvPr/>
        </p:nvPicPr>
        <p:blipFill>
          <a:blip r:embed="rId2" cstate="print"/>
          <a:srcRect/>
          <a:stretch>
            <a:fillRect/>
          </a:stretch>
        </p:blipFill>
        <p:spPr bwMode="auto">
          <a:xfrm>
            <a:off x="228601" y="1524001"/>
            <a:ext cx="2590800" cy="3416852"/>
          </a:xfrm>
          <a:prstGeom prst="rect">
            <a:avLst/>
          </a:prstGeom>
          <a:noFill/>
          <a:ln w="9525">
            <a:noFill/>
            <a:miter lim="800000"/>
            <a:headEnd/>
            <a:tailEnd/>
          </a:ln>
        </p:spPr>
      </p:pic>
      <p:sp>
        <p:nvSpPr>
          <p:cNvPr id="6" name="Rectangle 2"/>
          <p:cNvSpPr txBox="1">
            <a:spLocks noChangeArrowheads="1"/>
          </p:cNvSpPr>
          <p:nvPr/>
        </p:nvSpPr>
        <p:spPr bwMode="auto">
          <a:xfrm>
            <a:off x="2324100" y="228600"/>
            <a:ext cx="4495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latin typeface="Calibri" panose="020F0502020204030204" pitchFamily="34" charset="0"/>
              </a:rPr>
              <a:t>Emergent: Doctrine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ChangeArrowheads="1"/>
          </p:cNvSpPr>
          <p:nvPr/>
        </p:nvSpPr>
        <p:spPr bwMode="auto">
          <a:xfrm>
            <a:off x="609600" y="2008525"/>
            <a:ext cx="7924800" cy="3477875"/>
          </a:xfrm>
          <a:prstGeom prst="rect">
            <a:avLst/>
          </a:prstGeom>
          <a:noFill/>
          <a:ln w="9525">
            <a:noFill/>
            <a:miter lim="800000"/>
            <a:headEnd/>
            <a:tailEnd/>
          </a:ln>
        </p:spPr>
        <p:txBody>
          <a:bodyPr wrap="square">
            <a:spAutoFit/>
          </a:bodyPr>
          <a:lstStyle/>
          <a:p>
            <a:pPr marL="347663" indent="-347663">
              <a:spcAft>
                <a:spcPts val="2400"/>
              </a:spcAft>
              <a:buFont typeface="Arial" panose="020B0604020202020204" pitchFamily="34" charset="0"/>
              <a:buChar char="•"/>
            </a:pPr>
            <a:r>
              <a:rPr lang="en-US" sz="3200" dirty="0">
                <a:latin typeface="Calibri" panose="020F0502020204030204" pitchFamily="34" charset="0"/>
              </a:rPr>
              <a:t>“Don’t give me doctrine, just give me Jesus.” </a:t>
            </a:r>
          </a:p>
          <a:p>
            <a:pPr marL="347663" indent="-347663">
              <a:spcAft>
                <a:spcPts val="2400"/>
              </a:spcAft>
              <a:buFont typeface="Arial" panose="020B0604020202020204" pitchFamily="34" charset="0"/>
              <a:buChar char="•"/>
            </a:pPr>
            <a:r>
              <a:rPr lang="en-US" sz="3200" dirty="0">
                <a:latin typeface="Calibri" panose="020F0502020204030204" pitchFamily="34" charset="0"/>
              </a:rPr>
              <a:t>“What really matters is Christ not creed.” </a:t>
            </a:r>
          </a:p>
          <a:p>
            <a:pPr marL="347663" indent="-347663">
              <a:spcAft>
                <a:spcPts val="2400"/>
              </a:spcAft>
              <a:buFont typeface="Arial" panose="020B0604020202020204" pitchFamily="34" charset="0"/>
              <a:buChar char="•"/>
            </a:pPr>
            <a:r>
              <a:rPr lang="en-US" sz="3200" dirty="0">
                <a:latin typeface="Calibri" panose="020F0502020204030204" pitchFamily="34" charset="0"/>
              </a:rPr>
              <a:t>“Devotion is important and not doctrine.” </a:t>
            </a:r>
          </a:p>
          <a:p>
            <a:pPr marL="347663" indent="-347663">
              <a:spcAft>
                <a:spcPts val="2400"/>
              </a:spcAft>
              <a:buFont typeface="Arial" panose="020B0604020202020204" pitchFamily="34" charset="0"/>
              <a:buChar char="•"/>
            </a:pPr>
            <a:r>
              <a:rPr lang="en-US" sz="3200" dirty="0">
                <a:latin typeface="Calibri" panose="020F0502020204030204" pitchFamily="34" charset="0"/>
              </a:rPr>
              <a:t>“What counts is our behavior, and not our beliefs.”</a:t>
            </a:r>
          </a:p>
        </p:txBody>
      </p:sp>
      <p:sp>
        <p:nvSpPr>
          <p:cNvPr id="66563" name="TextBox 4"/>
          <p:cNvSpPr txBox="1">
            <a:spLocks noChangeArrowheads="1"/>
          </p:cNvSpPr>
          <p:nvPr/>
        </p:nvSpPr>
        <p:spPr bwMode="auto">
          <a:xfrm>
            <a:off x="228600" y="5867400"/>
            <a:ext cx="8686800" cy="923925"/>
          </a:xfrm>
          <a:prstGeom prst="rect">
            <a:avLst/>
          </a:prstGeom>
          <a:noFill/>
          <a:ln w="9525">
            <a:noFill/>
            <a:miter lim="800000"/>
            <a:headEnd/>
            <a:tailEnd/>
          </a:ln>
        </p:spPr>
        <p:txBody>
          <a:bodyPr wrap="square">
            <a:spAutoFit/>
          </a:bodyPr>
          <a:lstStyle/>
          <a:p>
            <a:pPr algn="ctr"/>
            <a:r>
              <a:rPr lang="en-US" sz="1800" dirty="0">
                <a:latin typeface="Calibri" panose="020F0502020204030204" pitchFamily="34" charset="0"/>
              </a:rPr>
              <a:t>Most of these slogans were originally accumulated in Henry Holloman, “Prolegomena, Bibliology, and Theology (Part 1)” (unpublished class notes in TTH511 Theology I, Talbot Theological Seminary, Spring 1998), 9.</a:t>
            </a:r>
          </a:p>
        </p:txBody>
      </p:sp>
      <p:pic>
        <p:nvPicPr>
          <p:cNvPr id="66564" name="Picture 2" descr="https://encrypted-tbn1.gstatic.com/images?q=tbn:ANd9GcSWL1H0FoSAM8xASeMzacUtzmxMLtkaUgRNtleqHVEPG6zE9kw8"/>
          <p:cNvPicPr>
            <a:picLocks noChangeAspect="1" noChangeArrowheads="1"/>
          </p:cNvPicPr>
          <p:nvPr/>
        </p:nvPicPr>
        <p:blipFill>
          <a:blip r:embed="rId2" cstate="print"/>
          <a:srcRect/>
          <a:stretch>
            <a:fillRect/>
          </a:stretch>
        </p:blipFill>
        <p:spPr bwMode="auto">
          <a:xfrm>
            <a:off x="7696200" y="228600"/>
            <a:ext cx="1109663" cy="1727200"/>
          </a:xfrm>
          <a:prstGeom prst="rect">
            <a:avLst/>
          </a:prstGeom>
          <a:noFill/>
          <a:ln w="9525">
            <a:noFill/>
            <a:miter lim="800000"/>
            <a:headEnd/>
            <a:tailEnd/>
          </a:ln>
        </p:spPr>
      </p:pic>
      <p:sp>
        <p:nvSpPr>
          <p:cNvPr id="5" name="Rectangle 2"/>
          <p:cNvSpPr txBox="1">
            <a:spLocks noChangeArrowheads="1"/>
          </p:cNvSpPr>
          <p:nvPr/>
        </p:nvSpPr>
        <p:spPr bwMode="auto">
          <a:xfrm>
            <a:off x="2533650" y="228600"/>
            <a:ext cx="40767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latin typeface="Calibri" panose="020F0502020204030204" pitchFamily="34" charset="0"/>
              </a:rPr>
              <a:t>Emergent: Slogans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215106" y="1600200"/>
            <a:ext cx="8713788" cy="4495800"/>
          </a:xfrm>
        </p:spPr>
        <p:txBody>
          <a:bodyPr/>
          <a:lstStyle/>
          <a:p>
            <a:pPr>
              <a:spcBef>
                <a:spcPts val="0"/>
              </a:spcBef>
              <a:spcAft>
                <a:spcPts val="1200"/>
              </a:spcAft>
              <a:defRPr/>
            </a:pPr>
            <a:r>
              <a:rPr lang="en-US" dirty="0">
                <a:latin typeface="Calibri" panose="020F0502020204030204" pitchFamily="34" charset="0"/>
              </a:rPr>
              <a:t>“God won’t ask you about your religious background or </a:t>
            </a:r>
            <a:r>
              <a:rPr lang="en-US" b="1" i="1" u="sng" dirty="0">
                <a:solidFill>
                  <a:srgbClr val="FFFFCC"/>
                </a:solidFill>
                <a:latin typeface="Calibri" panose="020F0502020204030204" pitchFamily="34" charset="0"/>
              </a:rPr>
              <a:t>doctrinal views</a:t>
            </a:r>
            <a:r>
              <a:rPr lang="en-US" dirty="0">
                <a:latin typeface="Calibri" panose="020F0502020204030204" pitchFamily="34" charset="0"/>
              </a:rPr>
              <a:t>.”</a:t>
            </a:r>
            <a:endParaRPr lang="en-US" baseline="30000" dirty="0">
              <a:latin typeface="Calibri" panose="020F0502020204030204" pitchFamily="34" charset="0"/>
            </a:endParaRPr>
          </a:p>
          <a:p>
            <a:pPr>
              <a:spcBef>
                <a:spcPts val="0"/>
              </a:spcBef>
              <a:spcAft>
                <a:spcPts val="1200"/>
              </a:spcAft>
              <a:defRPr/>
            </a:pPr>
            <a:r>
              <a:rPr lang="en-US" dirty="0">
                <a:latin typeface="Calibri" panose="020F0502020204030204" pitchFamily="34" charset="0"/>
              </a:rPr>
              <a:t>“Jesus said our</a:t>
            </a:r>
            <a:r>
              <a:rPr lang="en-US" i="1" dirty="0">
                <a:solidFill>
                  <a:srgbClr val="7F7F7F"/>
                </a:solidFill>
                <a:latin typeface="Calibri" panose="020F0502020204030204" pitchFamily="34" charset="0"/>
              </a:rPr>
              <a:t> </a:t>
            </a:r>
            <a:r>
              <a:rPr lang="en-US" i="1" dirty="0">
                <a:latin typeface="Calibri" panose="020F0502020204030204" pitchFamily="34" charset="0"/>
              </a:rPr>
              <a:t>love for each other - </a:t>
            </a:r>
            <a:r>
              <a:rPr lang="en-US" b="1" i="1" u="sng" dirty="0">
                <a:solidFill>
                  <a:srgbClr val="FFFFCC"/>
                </a:solidFill>
                <a:latin typeface="Calibri" panose="020F0502020204030204" pitchFamily="34" charset="0"/>
              </a:rPr>
              <a:t>not our doctrinal beliefs</a:t>
            </a:r>
            <a:r>
              <a:rPr lang="en-US" dirty="0">
                <a:latin typeface="Calibri" panose="020F0502020204030204" pitchFamily="34" charset="0"/>
              </a:rPr>
              <a:t> - is our greatest witness to the world.”</a:t>
            </a:r>
            <a:endParaRPr lang="en-US" baseline="30000" dirty="0">
              <a:latin typeface="Calibri" panose="020F0502020204030204" pitchFamily="34" charset="0"/>
            </a:endParaRPr>
          </a:p>
          <a:p>
            <a:pPr>
              <a:spcBef>
                <a:spcPts val="0"/>
              </a:spcBef>
              <a:spcAft>
                <a:spcPts val="1200"/>
              </a:spcAft>
              <a:defRPr/>
            </a:pPr>
            <a:r>
              <a:rPr lang="en-US" dirty="0">
                <a:latin typeface="Calibri" panose="020F0502020204030204" pitchFamily="34" charset="0"/>
              </a:rPr>
              <a:t>“Today many assume that spiritual maturity is measured by the amount of biblical information and </a:t>
            </a:r>
            <a:r>
              <a:rPr lang="en-US" b="1" i="1" u="sng" dirty="0">
                <a:solidFill>
                  <a:srgbClr val="FFFFCC"/>
                </a:solidFill>
                <a:latin typeface="Calibri" panose="020F0502020204030204" pitchFamily="34" charset="0"/>
              </a:rPr>
              <a:t>doctrine you know</a:t>
            </a:r>
            <a:r>
              <a:rPr lang="en-US" dirty="0">
                <a:latin typeface="Calibri" panose="020F0502020204030204" pitchFamily="34" charset="0"/>
              </a:rPr>
              <a:t>.”</a:t>
            </a:r>
          </a:p>
        </p:txBody>
      </p:sp>
      <p:sp>
        <p:nvSpPr>
          <p:cNvPr id="67588" name="Text Box 4"/>
          <p:cNvSpPr txBox="1">
            <a:spLocks noChangeArrowheads="1"/>
          </p:cNvSpPr>
          <p:nvPr/>
        </p:nvSpPr>
        <p:spPr bwMode="auto">
          <a:xfrm>
            <a:off x="2476500" y="6248400"/>
            <a:ext cx="4191000" cy="457200"/>
          </a:xfrm>
          <a:prstGeom prst="rect">
            <a:avLst/>
          </a:prstGeom>
          <a:noFill/>
          <a:ln w="9525">
            <a:noFill/>
            <a:miter lim="800000"/>
            <a:headEnd/>
            <a:tailEnd/>
          </a:ln>
        </p:spPr>
        <p:txBody>
          <a:bodyPr wrap="square">
            <a:spAutoFit/>
          </a:bodyPr>
          <a:lstStyle/>
          <a:p>
            <a:pPr algn="ctr">
              <a:spcBef>
                <a:spcPct val="50000"/>
              </a:spcBef>
            </a:pPr>
            <a:r>
              <a:rPr lang="en-US" i="1" dirty="0">
                <a:latin typeface="Calibri" panose="020F0502020204030204" pitchFamily="34" charset="0"/>
              </a:rPr>
              <a:t>Purpose Driven Life</a:t>
            </a:r>
            <a:r>
              <a:rPr lang="en-US" dirty="0">
                <a:latin typeface="Calibri" panose="020F0502020204030204" pitchFamily="34" charset="0"/>
              </a:rPr>
              <a:t> 34, 124, 183</a:t>
            </a:r>
          </a:p>
        </p:txBody>
      </p:sp>
      <p:pic>
        <p:nvPicPr>
          <p:cNvPr id="67589" name="Picture 2" descr="https://encrypted-tbn2.gstatic.com/images?q=tbn:ANd9GcRI8L8tfT7anhT0DxAZD42sHNp5S38euOMVM4Rz0CNrdoV_0L2Trw"/>
          <p:cNvPicPr>
            <a:picLocks noChangeAspect="1" noChangeArrowheads="1"/>
          </p:cNvPicPr>
          <p:nvPr/>
        </p:nvPicPr>
        <p:blipFill>
          <a:blip r:embed="rId2" cstate="print"/>
          <a:srcRect/>
          <a:stretch>
            <a:fillRect/>
          </a:stretch>
        </p:blipFill>
        <p:spPr bwMode="auto">
          <a:xfrm>
            <a:off x="6629400" y="228600"/>
            <a:ext cx="2286663" cy="1280160"/>
          </a:xfrm>
          <a:prstGeom prst="rect">
            <a:avLst/>
          </a:prstGeom>
          <a:noFill/>
          <a:ln w="9525">
            <a:noFill/>
            <a:miter lim="800000"/>
            <a:headEnd/>
            <a:tailEnd/>
          </a:ln>
        </p:spPr>
      </p:pic>
      <p:sp>
        <p:nvSpPr>
          <p:cNvPr id="2" name="Title 1"/>
          <p:cNvSpPr>
            <a:spLocks noGrp="1"/>
          </p:cNvSpPr>
          <p:nvPr>
            <p:ph type="title"/>
          </p:nvPr>
        </p:nvSpPr>
        <p:spPr>
          <a:xfrm>
            <a:off x="2781300" y="218854"/>
            <a:ext cx="3581400" cy="1289906"/>
          </a:xfrm>
        </p:spPr>
        <p:txBody>
          <a:bodyPr/>
          <a:lstStyle/>
          <a:p>
            <a:pPr algn="ctr" eaLnBrk="1" hangingPunct="1"/>
            <a:r>
              <a:rPr lang="en-US" sz="4000" dirty="0">
                <a:latin typeface="Calibri" panose="020F0502020204030204" pitchFamily="34" charset="0"/>
              </a:rPr>
              <a:t>Emergent: Guru</a:t>
            </a:r>
            <a:br>
              <a:rPr lang="en-US" sz="4000" dirty="0">
                <a:latin typeface="Calibri" panose="020F0502020204030204" pitchFamily="34" charset="0"/>
              </a:rPr>
            </a:br>
            <a:r>
              <a:rPr lang="en-US" sz="4000" dirty="0">
                <a:latin typeface="Calibri" panose="020F0502020204030204" pitchFamily="34" charset="0"/>
              </a:rPr>
              <a:t>Rick Warren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2819400" y="304800"/>
            <a:ext cx="3505200" cy="1143000"/>
          </a:xfrm>
        </p:spPr>
        <p:txBody>
          <a:bodyPr/>
          <a:lstStyle/>
          <a:p>
            <a:pPr algn="ctr"/>
            <a:r>
              <a:rPr lang="en-US" sz="4000" dirty="0">
                <a:solidFill>
                  <a:srgbClr val="00FFFF"/>
                </a:solidFill>
                <a:latin typeface="Calibri" panose="020F0502020204030204" pitchFamily="34" charset="0"/>
              </a:rPr>
              <a:t>Emergent: Guru</a:t>
            </a:r>
            <a:br>
              <a:rPr lang="en-US" sz="4000" dirty="0">
                <a:solidFill>
                  <a:srgbClr val="00FFFF"/>
                </a:solidFill>
                <a:latin typeface="Calibri" panose="020F0502020204030204" pitchFamily="34" charset="0"/>
              </a:rPr>
            </a:br>
            <a:r>
              <a:rPr lang="en-US" sz="4000" dirty="0">
                <a:solidFill>
                  <a:srgbClr val="00FFFF"/>
                </a:solidFill>
                <a:latin typeface="Calibri" panose="020F0502020204030204" pitchFamily="34" charset="0"/>
              </a:rPr>
              <a:t>Rick Warren</a:t>
            </a:r>
            <a:endParaRPr lang="en-US" dirty="0"/>
          </a:p>
        </p:txBody>
      </p:sp>
      <p:sp>
        <p:nvSpPr>
          <p:cNvPr id="11267" name="Rectangle 3"/>
          <p:cNvSpPr>
            <a:spLocks noGrp="1" noChangeArrowheads="1"/>
          </p:cNvSpPr>
          <p:nvPr>
            <p:ph type="body" idx="1"/>
          </p:nvPr>
        </p:nvSpPr>
        <p:spPr>
          <a:xfrm>
            <a:off x="228600" y="1600200"/>
            <a:ext cx="8763000" cy="4460875"/>
          </a:xfrm>
        </p:spPr>
        <p:txBody>
          <a:bodyPr/>
          <a:lstStyle/>
          <a:p>
            <a:pPr>
              <a:spcBef>
                <a:spcPts val="0"/>
              </a:spcBef>
              <a:spcAft>
                <a:spcPts val="2400"/>
              </a:spcAft>
              <a:defRPr/>
            </a:pPr>
            <a:r>
              <a:rPr lang="en-US" dirty="0">
                <a:latin typeface="Calibri" panose="020F0502020204030204" pitchFamily="34" charset="0"/>
              </a:rPr>
              <a:t>“The Bible is far </a:t>
            </a:r>
            <a:r>
              <a:rPr lang="en-US" b="1" i="1" u="sng" dirty="0">
                <a:solidFill>
                  <a:srgbClr val="FFFFCC"/>
                </a:solidFill>
                <a:latin typeface="Calibri" panose="020F0502020204030204" pitchFamily="34" charset="0"/>
              </a:rPr>
              <a:t>more than a doctrinal guidebook</a:t>
            </a:r>
            <a:r>
              <a:rPr lang="en-US" dirty="0">
                <a:latin typeface="Calibri" panose="020F0502020204030204" pitchFamily="34" charset="0"/>
              </a:rPr>
              <a:t>.”</a:t>
            </a:r>
            <a:endParaRPr lang="en-US" baseline="30000" dirty="0">
              <a:latin typeface="Calibri" panose="020F0502020204030204" pitchFamily="34" charset="0"/>
            </a:endParaRPr>
          </a:p>
          <a:p>
            <a:pPr>
              <a:spcBef>
                <a:spcPts val="0"/>
              </a:spcBef>
              <a:spcAft>
                <a:spcPts val="2400"/>
              </a:spcAft>
              <a:defRPr/>
            </a:pPr>
            <a:r>
              <a:rPr lang="en-US" dirty="0">
                <a:latin typeface="Calibri" panose="020F0502020204030204" pitchFamily="34" charset="0"/>
              </a:rPr>
              <a:t>“The </a:t>
            </a:r>
            <a:r>
              <a:rPr lang="en-US" b="1" i="1" u="sng" dirty="0">
                <a:solidFill>
                  <a:srgbClr val="FFFFCC"/>
                </a:solidFill>
                <a:latin typeface="Calibri" panose="020F0502020204030204" pitchFamily="34" charset="0"/>
              </a:rPr>
              <a:t>last thing </a:t>
            </a:r>
            <a:r>
              <a:rPr lang="en-US" dirty="0">
                <a:latin typeface="Calibri" panose="020F0502020204030204" pitchFamily="34" charset="0"/>
              </a:rPr>
              <a:t>many believers need today is to go to another </a:t>
            </a:r>
            <a:r>
              <a:rPr lang="en-US" b="1" i="1" u="sng" dirty="0">
                <a:solidFill>
                  <a:srgbClr val="FFFFCC"/>
                </a:solidFill>
                <a:latin typeface="Calibri" panose="020F0502020204030204" pitchFamily="34" charset="0"/>
              </a:rPr>
              <a:t>Bible study</a:t>
            </a:r>
            <a:r>
              <a:rPr lang="en-US" dirty="0">
                <a:latin typeface="Calibri" panose="020F0502020204030204" pitchFamily="34" charset="0"/>
              </a:rPr>
              <a:t>. They already know far more than they are putting into practice.”</a:t>
            </a:r>
          </a:p>
          <a:p>
            <a:pPr>
              <a:spcBef>
                <a:spcPts val="0"/>
              </a:spcBef>
              <a:spcAft>
                <a:spcPts val="2400"/>
              </a:spcAft>
              <a:defRPr/>
            </a:pPr>
            <a:r>
              <a:rPr lang="en-US" dirty="0">
                <a:latin typeface="Calibri" panose="020F0502020204030204" pitchFamily="34" charset="0"/>
              </a:rPr>
              <a:t>“My pastor has been in Daniel’s seventy weeks longer than Daniel was!”</a:t>
            </a:r>
          </a:p>
        </p:txBody>
      </p:sp>
      <p:sp>
        <p:nvSpPr>
          <p:cNvPr id="68612" name="Text Box 4"/>
          <p:cNvSpPr txBox="1">
            <a:spLocks noChangeArrowheads="1"/>
          </p:cNvSpPr>
          <p:nvPr/>
        </p:nvSpPr>
        <p:spPr bwMode="auto">
          <a:xfrm>
            <a:off x="971550" y="6248400"/>
            <a:ext cx="7200900" cy="461665"/>
          </a:xfrm>
          <a:prstGeom prst="rect">
            <a:avLst/>
          </a:prstGeom>
          <a:noFill/>
          <a:ln w="9525">
            <a:noFill/>
            <a:miter lim="800000"/>
            <a:headEnd/>
            <a:tailEnd/>
          </a:ln>
        </p:spPr>
        <p:txBody>
          <a:bodyPr wrap="square">
            <a:spAutoFit/>
          </a:bodyPr>
          <a:lstStyle/>
          <a:p>
            <a:pPr algn="ctr">
              <a:spcBef>
                <a:spcPct val="50000"/>
              </a:spcBef>
            </a:pPr>
            <a:r>
              <a:rPr lang="en-US" i="1" dirty="0">
                <a:latin typeface="Calibri" panose="020F0502020204030204" pitchFamily="34" charset="0"/>
              </a:rPr>
              <a:t>Purpose Driven Life 186, 231; Purpose Driven Church 300</a:t>
            </a:r>
          </a:p>
        </p:txBody>
      </p:sp>
      <p:pic>
        <p:nvPicPr>
          <p:cNvPr id="6" name="Picture 2" descr="https://encrypted-tbn2.gstatic.com/images?q=tbn:ANd9GcRI8L8tfT7anhT0DxAZD42sHNp5S38euOMVM4Rz0CNrdoV_0L2Trw"/>
          <p:cNvPicPr>
            <a:picLocks noChangeAspect="1" noChangeArrowheads="1"/>
          </p:cNvPicPr>
          <p:nvPr/>
        </p:nvPicPr>
        <p:blipFill>
          <a:blip r:embed="rId2" cstate="print"/>
          <a:srcRect/>
          <a:stretch>
            <a:fillRect/>
          </a:stretch>
        </p:blipFill>
        <p:spPr bwMode="auto">
          <a:xfrm>
            <a:off x="6629400" y="228600"/>
            <a:ext cx="2286663" cy="12801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85800" y="228600"/>
            <a:ext cx="7772400" cy="762000"/>
          </a:xfrm>
        </p:spPr>
        <p:txBody>
          <a:bodyPr/>
          <a:lstStyle/>
          <a:p>
            <a:pPr algn="ctr" eaLnBrk="1" hangingPunct="1"/>
            <a:r>
              <a:rPr lang="en-US" sz="4000" dirty="0">
                <a:solidFill>
                  <a:srgbClr val="00FFFF"/>
                </a:solidFill>
                <a:latin typeface="Calibri" panose="020F0502020204030204" pitchFamily="34" charset="0"/>
              </a:rPr>
              <a:t>Biblical: Preaching</a:t>
            </a:r>
          </a:p>
        </p:txBody>
      </p:sp>
      <p:sp>
        <p:nvSpPr>
          <p:cNvPr id="33795" name="Rectangle 3"/>
          <p:cNvSpPr>
            <a:spLocks noGrp="1" noChangeArrowheads="1"/>
          </p:cNvSpPr>
          <p:nvPr>
            <p:ph type="body" idx="1"/>
          </p:nvPr>
        </p:nvSpPr>
        <p:spPr>
          <a:xfrm>
            <a:off x="462986" y="1600201"/>
            <a:ext cx="8223813" cy="1904999"/>
          </a:xfrm>
        </p:spPr>
        <p:txBody>
          <a:bodyPr/>
          <a:lstStyle/>
          <a:p>
            <a:pPr eaLnBrk="1" hangingPunct="1">
              <a:spcBef>
                <a:spcPts val="0"/>
              </a:spcBef>
              <a:spcAft>
                <a:spcPts val="2400"/>
              </a:spcAft>
              <a:defRPr/>
            </a:pPr>
            <a:r>
              <a:rPr lang="en-US" dirty="0">
                <a:latin typeface="Calibri" panose="020F0502020204030204" pitchFamily="34" charset="0"/>
              </a:rPr>
              <a:t>Biblical priority of preaching –Acts 2:42; 2 Tim 3:15</a:t>
            </a:r>
            <a:r>
              <a:rPr lang="en-US" dirty="0">
                <a:latin typeface="Calibri" panose="020F0502020204030204" pitchFamily="34" charset="0"/>
                <a:cs typeface="Times New Roman" charset="0"/>
              </a:rPr>
              <a:t>–4:2; Matt 4:4; </a:t>
            </a:r>
            <a:r>
              <a:rPr lang="en-US" dirty="0" err="1">
                <a:latin typeface="Calibri" panose="020F0502020204030204" pitchFamily="34" charset="0"/>
                <a:cs typeface="Times New Roman" charset="0"/>
              </a:rPr>
              <a:t>Neh</a:t>
            </a:r>
            <a:r>
              <a:rPr lang="en-US" dirty="0">
                <a:latin typeface="Calibri" panose="020F0502020204030204" pitchFamily="34" charset="0"/>
                <a:cs typeface="Times New Roman" charset="0"/>
              </a:rPr>
              <a:t> 8; 2 Kgs 22</a:t>
            </a:r>
          </a:p>
          <a:p>
            <a:pPr eaLnBrk="1" hangingPunct="1">
              <a:spcBef>
                <a:spcPts val="0"/>
              </a:spcBef>
              <a:spcAft>
                <a:spcPts val="2400"/>
              </a:spcAft>
              <a:defRPr/>
            </a:pPr>
            <a:r>
              <a:rPr lang="en-US" dirty="0">
                <a:latin typeface="Calibri" panose="020F0502020204030204" pitchFamily="34" charset="0"/>
                <a:cs typeface="Times New Roman" charset="0"/>
              </a:rPr>
              <a:t>New dark ages?</a:t>
            </a:r>
            <a:endParaRPr lang="en-US" dirty="0">
              <a:latin typeface="Calibri" panose="020F0502020204030204" pitchFamily="34" charset="0"/>
            </a:endParaRPr>
          </a:p>
        </p:txBody>
      </p:sp>
      <p:pic>
        <p:nvPicPr>
          <p:cNvPr id="69636" name="Picture 2" descr="https://encrypted-tbn1.gstatic.com/images?q=tbn:ANd9GcSWL1H0FoSAM8xASeMzacUtzmxMLtkaUgRNtleqHVEPG6zE9kw8"/>
          <p:cNvPicPr>
            <a:picLocks noChangeAspect="1" noChangeArrowheads="1"/>
          </p:cNvPicPr>
          <p:nvPr/>
        </p:nvPicPr>
        <p:blipFill>
          <a:blip r:embed="rId2" cstate="print"/>
          <a:srcRect/>
          <a:stretch>
            <a:fillRect/>
          </a:stretch>
        </p:blipFill>
        <p:spPr bwMode="auto">
          <a:xfrm>
            <a:off x="6400800" y="3200400"/>
            <a:ext cx="2100263" cy="3268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2095500" y="228600"/>
            <a:ext cx="4953000" cy="1143000"/>
          </a:xfrm>
        </p:spPr>
        <p:txBody>
          <a:bodyPr/>
          <a:lstStyle/>
          <a:p>
            <a:pPr algn="ctr" eaLnBrk="1" hangingPunct="1"/>
            <a:r>
              <a:rPr lang="en-US" sz="4000" dirty="0">
                <a:solidFill>
                  <a:srgbClr val="00FFFF"/>
                </a:solidFill>
                <a:latin typeface="Calibri" panose="020F0502020204030204" pitchFamily="34" charset="0"/>
              </a:rPr>
              <a:t>Emphasis of 2 Timothy</a:t>
            </a:r>
          </a:p>
        </p:txBody>
      </p:sp>
      <p:sp>
        <p:nvSpPr>
          <p:cNvPr id="47107" name="Rectangle 3"/>
          <p:cNvSpPr>
            <a:spLocks noGrp="1" noChangeArrowheads="1"/>
          </p:cNvSpPr>
          <p:nvPr>
            <p:ph type="body" idx="1"/>
          </p:nvPr>
        </p:nvSpPr>
        <p:spPr>
          <a:xfrm>
            <a:off x="152400" y="1600200"/>
            <a:ext cx="6477000" cy="4419600"/>
          </a:xfrm>
        </p:spPr>
        <p:txBody>
          <a:bodyPr/>
          <a:lstStyle/>
          <a:p>
            <a:pPr marL="0" indent="0" algn="just" eaLnBrk="1" hangingPunct="1">
              <a:buNone/>
              <a:defRPr/>
            </a:pPr>
            <a:r>
              <a:rPr lang="en-US" b="1" dirty="0">
                <a:latin typeface="Calibri" panose="020F0502020204030204" pitchFamily="34" charset="0"/>
              </a:rPr>
              <a:t>“</a:t>
            </a:r>
            <a:r>
              <a:rPr lang="en-US" dirty="0">
                <a:latin typeface="Calibri" panose="020F0502020204030204" pitchFamily="34" charset="0"/>
              </a:rPr>
              <a:t>By my count, there are twenty-seven explicit commands given in the body of this letter. In 27 words Paul tells pastors what to focus on. You have to be blind to miss the thrust of Paul's instructions here, because </a:t>
            </a:r>
            <a:r>
              <a:rPr lang="en-US" i="1" dirty="0">
                <a:latin typeface="Calibri" panose="020F0502020204030204" pitchFamily="34" charset="0"/>
              </a:rPr>
              <a:t>eighteen</a:t>
            </a:r>
            <a:r>
              <a:rPr lang="en-US" dirty="0">
                <a:latin typeface="Calibri" panose="020F0502020204030204" pitchFamily="34" charset="0"/>
              </a:rPr>
              <a:t> of those commands--fully </a:t>
            </a:r>
            <a:r>
              <a:rPr lang="en-US" i="1" dirty="0">
                <a:latin typeface="Calibri" panose="020F0502020204030204" pitchFamily="34" charset="0"/>
              </a:rPr>
              <a:t>two-thirds</a:t>
            </a:r>
            <a:r>
              <a:rPr lang="en-US" dirty="0">
                <a:latin typeface="Calibri" panose="020F0502020204030204" pitchFamily="34" charset="0"/>
              </a:rPr>
              <a:t>--have to do with the ministry of the </a:t>
            </a:r>
            <a:r>
              <a:rPr lang="en-US" i="1" dirty="0">
                <a:latin typeface="Calibri" panose="020F0502020204030204" pitchFamily="34" charset="0"/>
              </a:rPr>
              <a:t>Word</a:t>
            </a:r>
            <a:r>
              <a:rPr lang="en-US" dirty="0">
                <a:latin typeface="Calibri" panose="020F0502020204030204" pitchFamily="34" charset="0"/>
              </a:rPr>
              <a:t>.</a:t>
            </a:r>
            <a:r>
              <a:rPr lang="en-US" b="1" dirty="0">
                <a:latin typeface="Calibri" panose="020F0502020204030204" pitchFamily="34" charset="0"/>
              </a:rPr>
              <a:t>”</a:t>
            </a:r>
            <a:endParaRPr lang="en-US" dirty="0">
              <a:effectLst/>
              <a:latin typeface="Calibri" panose="020F0502020204030204" pitchFamily="34" charset="0"/>
            </a:endParaRPr>
          </a:p>
        </p:txBody>
      </p:sp>
      <p:sp>
        <p:nvSpPr>
          <p:cNvPr id="70660" name="TextBox 4"/>
          <p:cNvSpPr txBox="1">
            <a:spLocks noChangeArrowheads="1"/>
          </p:cNvSpPr>
          <p:nvPr/>
        </p:nvSpPr>
        <p:spPr bwMode="auto">
          <a:xfrm>
            <a:off x="457200" y="6019800"/>
            <a:ext cx="8229600" cy="707886"/>
          </a:xfrm>
          <a:prstGeom prst="rect">
            <a:avLst/>
          </a:prstGeom>
          <a:noFill/>
          <a:ln w="9525">
            <a:noFill/>
            <a:miter lim="800000"/>
            <a:headEnd/>
            <a:tailEnd/>
          </a:ln>
        </p:spPr>
        <p:txBody>
          <a:bodyPr wrap="square">
            <a:spAutoFit/>
          </a:bodyPr>
          <a:lstStyle/>
          <a:p>
            <a:pPr algn="ctr"/>
            <a:r>
              <a:rPr lang="en-US" sz="2000" dirty="0">
                <a:latin typeface="Calibri" panose="020F0502020204030204" pitchFamily="34" charset="0"/>
              </a:rPr>
              <a:t>Daniel Wallace, “Crisis of the Word: A Message to Pastors or Would-be Pastors,” </a:t>
            </a:r>
            <a:r>
              <a:rPr lang="en-US" sz="2000" i="1" dirty="0">
                <a:latin typeface="Calibri" panose="020F0502020204030204" pitchFamily="34" charset="0"/>
              </a:rPr>
              <a:t>Conservative Theological Journal</a:t>
            </a:r>
            <a:r>
              <a:rPr lang="en-US" sz="2000" dirty="0">
                <a:latin typeface="Calibri" panose="020F0502020204030204" pitchFamily="34" charset="0"/>
              </a:rPr>
              <a:t> 1, no. 2 (August 1997): 108.</a:t>
            </a:r>
          </a:p>
        </p:txBody>
      </p:sp>
      <p:pic>
        <p:nvPicPr>
          <p:cNvPr id="70661" name="Picture 2"/>
          <p:cNvPicPr>
            <a:picLocks noChangeAspect="1" noChangeArrowheads="1"/>
          </p:cNvPicPr>
          <p:nvPr/>
        </p:nvPicPr>
        <p:blipFill>
          <a:blip r:embed="rId2" cstate="print"/>
          <a:srcRect/>
          <a:stretch>
            <a:fillRect/>
          </a:stretch>
        </p:blipFill>
        <p:spPr bwMode="auto">
          <a:xfrm>
            <a:off x="6742253" y="1828800"/>
            <a:ext cx="2180178"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print"/>
          <a:srcRect/>
          <a:stretch>
            <a:fillRect/>
          </a:stretch>
        </p:blipFill>
        <p:spPr bwMode="auto">
          <a:xfrm>
            <a:off x="5867401" y="1219200"/>
            <a:ext cx="3048000" cy="1676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2286000"/>
            <a:ext cx="7772400" cy="1143000"/>
          </a:xfrm>
        </p:spPr>
        <p:txBody>
          <a:bodyPr/>
          <a:lstStyle/>
          <a:p>
            <a:r>
              <a:rPr lang="en-US" altLang="en-US">
                <a:latin typeface="Calibri" panose="020F0502020204030204" pitchFamily="34" charset="0"/>
              </a:rPr>
              <a:t>2 Timothy Introduction</a:t>
            </a:r>
          </a:p>
        </p:txBody>
      </p:sp>
      <p:sp>
        <p:nvSpPr>
          <p:cNvPr id="2051" name="Rectangle 3"/>
          <p:cNvSpPr>
            <a:spLocks noGrp="1" noChangeArrowheads="1"/>
          </p:cNvSpPr>
          <p:nvPr>
            <p:ph type="subTitle" idx="1"/>
          </p:nvPr>
        </p:nvSpPr>
        <p:spPr>
          <a:xfrm>
            <a:off x="1371600" y="3886200"/>
            <a:ext cx="6400800" cy="1752600"/>
          </a:xfrm>
        </p:spPr>
        <p:txBody>
          <a:bodyPr/>
          <a:lstStyle/>
          <a:p>
            <a:pPr>
              <a:defRPr/>
            </a:pPr>
            <a:r>
              <a:rPr lang="en-US" dirty="0">
                <a:latin typeface="Calibri" panose="020F0502020204030204" pitchFamily="34" charset="0"/>
              </a:rPr>
              <a:t>The Call to Christian Perseverance</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b="1" u="sng" dirty="0">
                <a:solidFill>
                  <a:srgbClr val="FFFFCC"/>
                </a:solidFill>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print"/>
          <a:srcRect/>
          <a:stretch>
            <a:fillRect/>
          </a:stretch>
        </p:blipFill>
        <p:spPr bwMode="auto">
          <a:xfrm>
            <a:off x="5867401" y="1219200"/>
            <a:ext cx="3048000" cy="1676400"/>
          </a:xfrm>
          <a:prstGeom prst="rect">
            <a:avLst/>
          </a:prstGeom>
          <a:noFill/>
        </p:spPr>
      </p:pic>
    </p:spTree>
    <p:extLst>
      <p:ext uri="{BB962C8B-B14F-4D97-AF65-F5344CB8AC3E}">
        <p14:creationId xmlns="" xmlns:p14="http://schemas.microsoft.com/office/powerpoint/2010/main" val="37774259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b="1" u="sng" dirty="0">
                <a:solidFill>
                  <a:srgbClr val="FFFFCC"/>
                </a:solidFill>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print"/>
          <a:srcRect/>
          <a:stretch>
            <a:fillRect/>
          </a:stretch>
        </p:blipFill>
        <p:spPr bwMode="auto">
          <a:xfrm>
            <a:off x="5867401" y="1219200"/>
            <a:ext cx="3048000" cy="1676400"/>
          </a:xfrm>
          <a:prstGeom prst="rect">
            <a:avLst/>
          </a:prstGeom>
          <a:noFill/>
        </p:spPr>
      </p:pic>
    </p:spTree>
    <p:extLst>
      <p:ext uri="{BB962C8B-B14F-4D97-AF65-F5344CB8AC3E}">
        <p14:creationId xmlns="" xmlns:p14="http://schemas.microsoft.com/office/powerpoint/2010/main" val="2213738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438400" y="152400"/>
            <a:ext cx="4267200" cy="762000"/>
          </a:xfrm>
        </p:spPr>
        <p:txBody>
          <a:bodyPr/>
          <a:lstStyle/>
          <a:p>
            <a:pPr>
              <a:defRPr/>
            </a:pPr>
            <a:r>
              <a:rPr lang="en-US" altLang="en-US" sz="3600" dirty="0">
                <a:solidFill>
                  <a:srgbClr val="00FFFF"/>
                </a:solidFill>
                <a:effectLst>
                  <a:outerShdw blurRad="38100" dist="38100" dir="2700000" algn="tl">
                    <a:srgbClr val="000000">
                      <a:alpha val="43137"/>
                    </a:srgbClr>
                  </a:outerShdw>
                </a:effectLst>
                <a:latin typeface="Calibri" panose="020F0502020204030204" pitchFamily="34" charset="0"/>
              </a:rPr>
              <a:t>“Believe” Defined</a:t>
            </a:r>
          </a:p>
        </p:txBody>
      </p:sp>
      <p:sp>
        <p:nvSpPr>
          <p:cNvPr id="108547" name="Content Placeholder 2"/>
          <p:cNvSpPr>
            <a:spLocks noGrp="1"/>
          </p:cNvSpPr>
          <p:nvPr>
            <p:ph idx="1"/>
          </p:nvPr>
        </p:nvSpPr>
        <p:spPr>
          <a:xfrm>
            <a:off x="228600" y="1143000"/>
            <a:ext cx="8686800" cy="4267200"/>
          </a:xfrm>
        </p:spPr>
        <p:txBody>
          <a:bodyPr/>
          <a:lstStyle/>
          <a:p>
            <a:pPr marL="0" indent="0" algn="just">
              <a:buFont typeface="Wingdings" pitchFamily="2" charset="2"/>
              <a:buNone/>
            </a:pPr>
            <a:r>
              <a:rPr lang="en-US" altLang="en-US" i="1" dirty="0" err="1">
                <a:latin typeface="Calibri" panose="020F0502020204030204" pitchFamily="34" charset="0"/>
              </a:rPr>
              <a:t>pisteuō</a:t>
            </a:r>
            <a:r>
              <a:rPr lang="en-US" altLang="en-US" dirty="0">
                <a:latin typeface="Calibri" panose="020F0502020204030204" pitchFamily="34" charset="0"/>
              </a:rPr>
              <a:t>…“to believe,” also “to be </a:t>
            </a:r>
            <a:r>
              <a:rPr lang="en-US" altLang="en-US" b="1" u="sng" dirty="0">
                <a:solidFill>
                  <a:srgbClr val="FFFFCC"/>
                </a:solidFill>
                <a:latin typeface="Calibri" panose="020F0502020204030204" pitchFamily="34" charset="0"/>
              </a:rPr>
              <a:t>persuaded</a:t>
            </a:r>
            <a:r>
              <a:rPr lang="en-US" altLang="en-US" dirty="0">
                <a:latin typeface="Calibri" panose="020F0502020204030204" pitchFamily="34" charset="0"/>
              </a:rPr>
              <a:t> of,” and hence, “to place </a:t>
            </a:r>
            <a:r>
              <a:rPr lang="en-US" altLang="en-US" b="1" u="sng" dirty="0">
                <a:solidFill>
                  <a:srgbClr val="FFFFCC"/>
                </a:solidFill>
                <a:latin typeface="Calibri" panose="020F0502020204030204" pitchFamily="34" charset="0"/>
              </a:rPr>
              <a:t>confidence</a:t>
            </a:r>
            <a:r>
              <a:rPr lang="en-US" altLang="en-US" dirty="0">
                <a:latin typeface="Calibri" panose="020F0502020204030204" pitchFamily="34" charset="0"/>
              </a:rPr>
              <a:t> in, to </a:t>
            </a:r>
            <a:r>
              <a:rPr lang="en-US" altLang="en-US" b="1" u="sng" dirty="0">
                <a:solidFill>
                  <a:srgbClr val="FFFFCC"/>
                </a:solidFill>
                <a:latin typeface="Calibri" panose="020F0502020204030204" pitchFamily="34" charset="0"/>
              </a:rPr>
              <a:t>trust</a:t>
            </a:r>
            <a:r>
              <a:rPr lang="en-US" altLang="en-US" dirty="0">
                <a:latin typeface="Calibri" panose="020F0502020204030204" pitchFamily="34" charset="0"/>
              </a:rPr>
              <a:t>,” signifies, in this sense of the word, </a:t>
            </a:r>
            <a:r>
              <a:rPr lang="en-US" altLang="en-US" b="1" u="sng" dirty="0">
                <a:solidFill>
                  <a:srgbClr val="FFFFCC"/>
                </a:solidFill>
                <a:latin typeface="Calibri" panose="020F0502020204030204" pitchFamily="34" charset="0"/>
              </a:rPr>
              <a:t>reliance</a:t>
            </a:r>
            <a:r>
              <a:rPr lang="en-US" altLang="en-US" dirty="0">
                <a:latin typeface="Calibri" panose="020F0502020204030204" pitchFamily="34" charset="0"/>
              </a:rPr>
              <a:t> upon, not mere credence. It is most frequent in the writings of the apostle John, especially the Gospel. He does not use the noun…Of the writers of the Gospels…uses of the verb…John </a:t>
            </a:r>
            <a:r>
              <a:rPr lang="en-US" altLang="en-US" b="1" u="sng" dirty="0">
                <a:solidFill>
                  <a:srgbClr val="FFFFCC"/>
                </a:solidFill>
                <a:latin typeface="Calibri" panose="020F0502020204030204" pitchFamily="34" charset="0"/>
              </a:rPr>
              <a:t>ninety-nine</a:t>
            </a:r>
            <a:r>
              <a:rPr lang="en-US" altLang="en-US" dirty="0">
                <a:latin typeface="Calibri" panose="020F0502020204030204" pitchFamily="34" charset="0"/>
              </a:rPr>
              <a:t>.</a:t>
            </a:r>
          </a:p>
        </p:txBody>
      </p:sp>
      <p:sp>
        <p:nvSpPr>
          <p:cNvPr id="108548" name="TextBox 3"/>
          <p:cNvSpPr txBox="1">
            <a:spLocks noChangeArrowheads="1"/>
          </p:cNvSpPr>
          <p:nvPr/>
        </p:nvSpPr>
        <p:spPr bwMode="auto">
          <a:xfrm>
            <a:off x="800100" y="6096000"/>
            <a:ext cx="7543800" cy="584200"/>
          </a:xfrm>
          <a:prstGeom prst="rect">
            <a:avLst/>
          </a:prstGeom>
          <a:noFill/>
          <a:ln w="9525">
            <a:noFill/>
            <a:miter lim="800000"/>
            <a:headEnd/>
            <a:tailEnd/>
          </a:ln>
        </p:spPr>
        <p:txBody>
          <a:bodyPr>
            <a:spAutoFit/>
          </a:bodyPr>
          <a:lstStyle/>
          <a:p>
            <a:pPr algn="ctr"/>
            <a:r>
              <a:rPr lang="en-US" altLang="en-US" sz="1600" dirty="0">
                <a:latin typeface="Calibri" panose="020F0502020204030204" pitchFamily="34" charset="0"/>
              </a:rPr>
              <a:t>W. E. Vine, Merrill F. Unger, and William White, </a:t>
            </a:r>
            <a:r>
              <a:rPr lang="en-US" altLang="en-US" sz="1600" i="1" dirty="0">
                <a:latin typeface="Calibri" panose="020F0502020204030204" pitchFamily="34" charset="0"/>
              </a:rPr>
              <a:t>Vine's Complete Expository Dictionary of the Old and New Testament Words</a:t>
            </a:r>
            <a:r>
              <a:rPr lang="en-US" altLang="en-US" sz="1600" dirty="0">
                <a:latin typeface="Calibri" panose="020F0502020204030204" pitchFamily="34" charset="0"/>
              </a:rPr>
              <a:t> (Nashville: Nelson, 1996), 61.</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b="1" u="sng" dirty="0">
                <a:solidFill>
                  <a:srgbClr val="FFFFCC"/>
                </a:solidFill>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print"/>
          <a:srcRect/>
          <a:stretch>
            <a:fillRect/>
          </a:stretch>
        </p:blipFill>
        <p:spPr bwMode="auto">
          <a:xfrm>
            <a:off x="5867401" y="1219200"/>
            <a:ext cx="3048000" cy="1676400"/>
          </a:xfrm>
          <a:prstGeom prst="rect">
            <a:avLst/>
          </a:prstGeom>
          <a:noFill/>
        </p:spPr>
      </p:pic>
    </p:spTree>
    <p:extLst>
      <p:ext uri="{BB962C8B-B14F-4D97-AF65-F5344CB8AC3E}">
        <p14:creationId xmlns="" xmlns:p14="http://schemas.microsoft.com/office/powerpoint/2010/main" val="22080642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685800" y="228600"/>
            <a:ext cx="7772400" cy="1143000"/>
          </a:xfrm>
        </p:spPr>
        <p:txBody>
          <a:bodyPr/>
          <a:lstStyle/>
          <a:p>
            <a:pPr algn="ctr"/>
            <a:r>
              <a:rPr lang="en-US" dirty="0">
                <a:latin typeface="Calibri" panose="020F0502020204030204" pitchFamily="34" charset="0"/>
              </a:rPr>
              <a:t>INSPIRATION OF SCRIPTURE</a:t>
            </a:r>
            <a:br>
              <a:rPr lang="en-US" dirty="0">
                <a:latin typeface="Calibri" panose="020F0502020204030204" pitchFamily="34" charset="0"/>
              </a:rPr>
            </a:br>
            <a:r>
              <a:rPr lang="en-US" sz="2800" dirty="0">
                <a:latin typeface="Calibri" panose="020F0502020204030204" pitchFamily="34" charset="0"/>
              </a:rPr>
              <a:t>2 Peter 2:20-21</a:t>
            </a:r>
          </a:p>
        </p:txBody>
      </p:sp>
      <p:sp>
        <p:nvSpPr>
          <p:cNvPr id="45059" name="Rectangle 3"/>
          <p:cNvSpPr>
            <a:spLocks noGrp="1" noChangeArrowheads="1"/>
          </p:cNvSpPr>
          <p:nvPr>
            <p:ph type="body" sz="half" idx="4294967295"/>
          </p:nvPr>
        </p:nvSpPr>
        <p:spPr>
          <a:xfrm>
            <a:off x="228600" y="1600200"/>
            <a:ext cx="8686800" cy="3124199"/>
          </a:xfrm>
          <a:noFill/>
        </p:spPr>
        <p:txBody>
          <a:bodyPr/>
          <a:lstStyle/>
          <a:p>
            <a:pPr>
              <a:spcBef>
                <a:spcPts val="0"/>
              </a:spcBef>
              <a:spcAft>
                <a:spcPts val="1200"/>
              </a:spcAft>
            </a:pPr>
            <a:r>
              <a:rPr lang="en-US" dirty="0">
                <a:effectLst/>
                <a:latin typeface="Calibri" panose="020F0502020204030204" pitchFamily="34" charset="0"/>
              </a:rPr>
              <a:t>Men Wrote as they were inspired by Holy Spirit </a:t>
            </a:r>
            <a:r>
              <a:rPr lang="en-US" i="1" dirty="0">
                <a:effectLst/>
                <a:latin typeface="Calibri" panose="020F0502020204030204" pitchFamily="34" charset="0"/>
              </a:rPr>
              <a:t>“</a:t>
            </a:r>
            <a:r>
              <a:rPr lang="en-US" i="1" dirty="0" err="1">
                <a:effectLst/>
                <a:latin typeface="Calibri" panose="020F0502020204030204" pitchFamily="34" charset="0"/>
              </a:rPr>
              <a:t>phero</a:t>
            </a:r>
            <a:r>
              <a:rPr lang="en-US" i="1" dirty="0">
                <a:effectLst/>
                <a:latin typeface="Calibri" panose="020F0502020204030204" pitchFamily="34" charset="0"/>
              </a:rPr>
              <a:t>” = to carry</a:t>
            </a:r>
            <a:r>
              <a:rPr lang="en-US" dirty="0">
                <a:effectLst/>
                <a:latin typeface="Calibri" panose="020F0502020204030204" pitchFamily="34" charset="0"/>
              </a:rPr>
              <a:t>  </a:t>
            </a:r>
            <a:r>
              <a:rPr lang="en-US" i="1" dirty="0">
                <a:effectLst/>
                <a:latin typeface="Calibri" panose="020F0502020204030204" pitchFamily="34" charset="0"/>
              </a:rPr>
              <a:t>Acts 27:15,17</a:t>
            </a:r>
          </a:p>
          <a:p>
            <a:pPr>
              <a:spcBef>
                <a:spcPts val="0"/>
              </a:spcBef>
              <a:spcAft>
                <a:spcPts val="1200"/>
              </a:spcAft>
            </a:pPr>
            <a:r>
              <a:rPr lang="en-US" dirty="0">
                <a:effectLst/>
                <a:latin typeface="Calibri" panose="020F0502020204030204" pitchFamily="34" charset="0"/>
              </a:rPr>
              <a:t>Opposite of Knowledge of False Teachers</a:t>
            </a:r>
          </a:p>
          <a:p>
            <a:pPr lvl="1">
              <a:spcBef>
                <a:spcPts val="0"/>
              </a:spcBef>
              <a:spcAft>
                <a:spcPts val="1200"/>
              </a:spcAft>
            </a:pPr>
            <a:r>
              <a:rPr lang="en-US" i="1" dirty="0">
                <a:effectLst/>
                <a:latin typeface="Calibri" panose="020F0502020204030204" pitchFamily="34" charset="0"/>
              </a:rPr>
              <a:t>Which is their own imagination</a:t>
            </a:r>
          </a:p>
          <a:p>
            <a:pPr lvl="2">
              <a:spcBef>
                <a:spcPts val="0"/>
              </a:spcBef>
              <a:spcAft>
                <a:spcPts val="1200"/>
              </a:spcAft>
            </a:pPr>
            <a:r>
              <a:rPr lang="en-US" i="1" dirty="0">
                <a:effectLst/>
                <a:latin typeface="Calibri" panose="020F0502020204030204" pitchFamily="34" charset="0"/>
              </a:rPr>
              <a:t>Jer. 23:16</a:t>
            </a:r>
          </a:p>
        </p:txBody>
      </p:sp>
      <p:pic>
        <p:nvPicPr>
          <p:cNvPr id="45060" name="Picture 4" descr="TN00706_"/>
          <p:cNvPicPr>
            <a:picLocks noGrp="1" noChangeAspect="1" noChangeArrowheads="1"/>
          </p:cNvPicPr>
          <p:nvPr>
            <p:ph type="clipArt" sz="half" idx="4294967295"/>
          </p:nvPr>
        </p:nvPicPr>
        <p:blipFill>
          <a:blip r:embed="rId2" cstate="print"/>
          <a:srcRect/>
          <a:stretch>
            <a:fillRect/>
          </a:stretch>
        </p:blipFill>
        <p:spPr>
          <a:xfrm>
            <a:off x="6019800" y="3312776"/>
            <a:ext cx="2796949" cy="3164224"/>
          </a:xfr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creationrevolution.com/wp-content/uploads/2012/05/cmi-chart.jpg"/>
          <p:cNvPicPr>
            <a:picLocks noChangeAspect="1" noChangeArrowheads="1"/>
          </p:cNvPicPr>
          <p:nvPr/>
        </p:nvPicPr>
        <p:blipFill>
          <a:blip r:embed="rId2" cstate="print"/>
          <a:srcRect/>
          <a:stretch>
            <a:fillRect/>
          </a:stretch>
        </p:blipFill>
        <p:spPr bwMode="auto">
          <a:xfrm>
            <a:off x="179388" y="533400"/>
            <a:ext cx="8850312" cy="5410200"/>
          </a:xfrm>
          <a:prstGeom prst="rect">
            <a:avLst/>
          </a:prstGeom>
          <a:noFill/>
          <a:ln w="9525">
            <a:noFill/>
            <a:miter lim="800000"/>
            <a:headEnd/>
            <a:tailEnd/>
          </a:ln>
        </p:spPr>
      </p:pic>
      <p:sp>
        <p:nvSpPr>
          <p:cNvPr id="21507" name="TextBox 4"/>
          <p:cNvSpPr txBox="1">
            <a:spLocks noChangeArrowheads="1"/>
          </p:cNvSpPr>
          <p:nvPr/>
        </p:nvSpPr>
        <p:spPr bwMode="auto">
          <a:xfrm>
            <a:off x="508794" y="6248400"/>
            <a:ext cx="8126412" cy="461665"/>
          </a:xfrm>
          <a:prstGeom prst="rect">
            <a:avLst/>
          </a:prstGeom>
          <a:noFill/>
          <a:ln w="9525">
            <a:noFill/>
            <a:miter lim="800000"/>
            <a:headEnd/>
            <a:tailEnd/>
          </a:ln>
        </p:spPr>
        <p:txBody>
          <a:bodyPr wrap="square">
            <a:spAutoFit/>
          </a:bodyPr>
          <a:lstStyle/>
          <a:p>
            <a:pPr algn="ctr"/>
            <a:r>
              <a:rPr lang="en-US" dirty="0">
                <a:solidFill>
                  <a:schemeClr val="bg1"/>
                </a:solidFill>
                <a:hlinkClick r:id="rId3" tooltip="http://creationrevolution.com/2012/05/should-we-trust-the-bible/&#10;CTRL + Click to follow link"/>
              </a:rPr>
              <a:t>http://creationrevolution.com/2012/05/should-we-trust-the-bible</a:t>
            </a:r>
            <a:r>
              <a:rPr lang="en-US" dirty="0">
                <a:hlinkClick r:id="rId3" tooltip="http://creationrevolution.com/2012/05/should-we-trust-the-bible/&#10;CTRL + Click to follow link"/>
              </a:rPr>
              <a:t>/</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b="1" u="sng" dirty="0">
                <a:solidFill>
                  <a:srgbClr val="FFFFCC"/>
                </a:solidFill>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print"/>
          <a:srcRect/>
          <a:stretch>
            <a:fillRect/>
          </a:stretch>
        </p:blipFill>
        <p:spPr bwMode="auto">
          <a:xfrm>
            <a:off x="5867401" y="1219200"/>
            <a:ext cx="3048000" cy="1676400"/>
          </a:xfrm>
          <a:prstGeom prst="rect">
            <a:avLst/>
          </a:prstGeom>
          <a:noFill/>
        </p:spPr>
      </p:pic>
    </p:spTree>
    <p:extLst>
      <p:ext uri="{BB962C8B-B14F-4D97-AF65-F5344CB8AC3E}">
        <p14:creationId xmlns="" xmlns:p14="http://schemas.microsoft.com/office/powerpoint/2010/main" val="33370682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b="1" u="sng" dirty="0">
                <a:solidFill>
                  <a:srgbClr val="FFFFCC"/>
                </a:solidFill>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print"/>
          <a:srcRect/>
          <a:stretch>
            <a:fillRect/>
          </a:stretch>
        </p:blipFill>
        <p:spPr bwMode="auto">
          <a:xfrm>
            <a:off x="5867401" y="1219200"/>
            <a:ext cx="3048000" cy="1676400"/>
          </a:xfrm>
          <a:prstGeom prst="rect">
            <a:avLst/>
          </a:prstGeom>
          <a:noFill/>
        </p:spPr>
      </p:pic>
    </p:spTree>
    <p:extLst>
      <p:ext uri="{BB962C8B-B14F-4D97-AF65-F5344CB8AC3E}">
        <p14:creationId xmlns="" xmlns:p14="http://schemas.microsoft.com/office/powerpoint/2010/main" val="10104243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b="1" u="sng" dirty="0">
                <a:solidFill>
                  <a:srgbClr val="FFFFCC"/>
                </a:solidFill>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print"/>
          <a:srcRect/>
          <a:stretch>
            <a:fillRect/>
          </a:stretch>
        </p:blipFill>
        <p:spPr bwMode="auto">
          <a:xfrm>
            <a:off x="5867401" y="1219200"/>
            <a:ext cx="3048000" cy="1676400"/>
          </a:xfrm>
          <a:prstGeom prst="rect">
            <a:avLst/>
          </a:prstGeom>
          <a:noFill/>
        </p:spPr>
      </p:pic>
    </p:spTree>
    <p:extLst>
      <p:ext uri="{BB962C8B-B14F-4D97-AF65-F5344CB8AC3E}">
        <p14:creationId xmlns="" xmlns:p14="http://schemas.microsoft.com/office/powerpoint/2010/main" val="22963624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b="1" u="sng" dirty="0">
                <a:solidFill>
                  <a:srgbClr val="FFFFCC"/>
                </a:solidFill>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print"/>
          <a:srcRect/>
          <a:stretch>
            <a:fillRect/>
          </a:stretch>
        </p:blipFill>
        <p:spPr bwMode="auto">
          <a:xfrm>
            <a:off x="5867401" y="1219200"/>
            <a:ext cx="3048000" cy="1676400"/>
          </a:xfrm>
          <a:prstGeom prst="rect">
            <a:avLst/>
          </a:prstGeom>
          <a:noFill/>
        </p:spPr>
      </p:pic>
    </p:spTree>
    <p:extLst>
      <p:ext uri="{BB962C8B-B14F-4D97-AF65-F5344CB8AC3E}">
        <p14:creationId xmlns="" xmlns:p14="http://schemas.microsoft.com/office/powerpoint/2010/main" val="2106790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714500" y="228600"/>
            <a:ext cx="5715000" cy="838200"/>
          </a:xfrm>
        </p:spPr>
        <p:txBody>
          <a:bodyPr/>
          <a:lstStyle/>
          <a:p>
            <a:pPr algn="ctr" eaLnBrk="1" hangingPunct="1">
              <a:defRPr/>
            </a:pPr>
            <a:r>
              <a:rPr lang="en-US" sz="4000" kern="1200" dirty="0">
                <a:latin typeface="Calibri" panose="020F0502020204030204" pitchFamily="34" charset="0"/>
                <a:cs typeface="Arial" pitchFamily="34" charset="0"/>
              </a:rPr>
              <a:t>Answering Nine Questions</a:t>
            </a:r>
          </a:p>
        </p:txBody>
      </p:sp>
      <p:sp>
        <p:nvSpPr>
          <p:cNvPr id="16387" name="Rectangle 3"/>
          <p:cNvSpPr>
            <a:spLocks noGrp="1" noChangeArrowheads="1"/>
          </p:cNvSpPr>
          <p:nvPr>
            <p:ph type="body" idx="4294967295"/>
          </p:nvPr>
        </p:nvSpPr>
        <p:spPr>
          <a:xfrm>
            <a:off x="476250" y="1619250"/>
            <a:ext cx="8191500" cy="4876800"/>
          </a:xfrm>
        </p:spPr>
        <p:txBody>
          <a:bodyPr/>
          <a:lstStyle/>
          <a:p>
            <a:pPr marL="461963" indent="-461963" eaLnBrk="1" hangingPunct="1">
              <a:spcBef>
                <a:spcPts val="600"/>
              </a:spcBef>
              <a:spcAft>
                <a:spcPts val="0"/>
              </a:spcAft>
              <a:buSzPct val="100000"/>
              <a:buFont typeface="+mj-lt"/>
              <a:buAutoNum type="arabicParenR"/>
              <a:defRPr/>
            </a:pPr>
            <a:r>
              <a:rPr lang="en-US" sz="2800" dirty="0">
                <a:latin typeface="Calibri" panose="020F0502020204030204" pitchFamily="34" charset="0"/>
                <a:cs typeface="Arial" pitchFamily="34" charset="0"/>
              </a:rPr>
              <a:t>Who wrote it? – </a:t>
            </a:r>
            <a:r>
              <a:rPr lang="en-US" sz="2800" u="sng" dirty="0">
                <a:solidFill>
                  <a:srgbClr val="FFFFCC"/>
                </a:solidFill>
                <a:latin typeface="Calibri" panose="020F0502020204030204" pitchFamily="34" charset="0"/>
                <a:cs typeface="Arial" pitchFamily="34" charset="0"/>
              </a:rPr>
              <a:t>Paul</a:t>
            </a:r>
          </a:p>
          <a:p>
            <a:pPr marL="461963" indent="-461963" eaLnBrk="1" hangingPunct="1">
              <a:spcBef>
                <a:spcPts val="600"/>
              </a:spcBef>
              <a:spcAft>
                <a:spcPts val="0"/>
              </a:spcAft>
              <a:buSzPct val="100000"/>
              <a:buFont typeface="+mj-lt"/>
              <a:buAutoNum type="arabicParenR"/>
              <a:defRPr/>
            </a:pPr>
            <a:r>
              <a:rPr lang="en-US" sz="2800" dirty="0">
                <a:latin typeface="Calibri" panose="020F0502020204030204" pitchFamily="34" charset="0"/>
                <a:cs typeface="Arial" pitchFamily="34" charset="0"/>
              </a:rPr>
              <a:t>What do we know about the author? – </a:t>
            </a:r>
            <a:r>
              <a:rPr lang="en-US" sz="2800" u="sng" dirty="0">
                <a:solidFill>
                  <a:srgbClr val="FFFFCC"/>
                </a:solidFill>
                <a:latin typeface="Calibri" panose="020F0502020204030204" pitchFamily="34" charset="0"/>
                <a:cs typeface="Arial" pitchFamily="34" charset="0"/>
              </a:rPr>
              <a:t>An Apostle</a:t>
            </a:r>
          </a:p>
          <a:p>
            <a:pPr marL="461963" indent="-461963" eaLnBrk="1" hangingPunct="1">
              <a:spcBef>
                <a:spcPts val="600"/>
              </a:spcBef>
              <a:spcAft>
                <a:spcPts val="0"/>
              </a:spcAft>
              <a:buSzPct val="100000"/>
              <a:buFont typeface="+mj-lt"/>
              <a:buAutoNum type="arabicParenR"/>
              <a:defRPr/>
            </a:pPr>
            <a:r>
              <a:rPr lang="en-US" sz="2800" dirty="0">
                <a:latin typeface="Calibri" panose="020F0502020204030204" pitchFamily="34" charset="0"/>
                <a:cs typeface="Arial" pitchFamily="34" charset="0"/>
              </a:rPr>
              <a:t>To whom was it written? – </a:t>
            </a:r>
            <a:r>
              <a:rPr lang="en-US" sz="2800" u="sng" dirty="0">
                <a:solidFill>
                  <a:srgbClr val="FFFFCC"/>
                </a:solidFill>
                <a:latin typeface="Calibri" panose="020F0502020204030204" pitchFamily="34" charset="0"/>
                <a:cs typeface="Arial" pitchFamily="34" charset="0"/>
              </a:rPr>
              <a:t>Timothy</a:t>
            </a:r>
          </a:p>
          <a:p>
            <a:pPr marL="461963" indent="-461963" eaLnBrk="1" hangingPunct="1">
              <a:spcBef>
                <a:spcPts val="600"/>
              </a:spcBef>
              <a:spcAft>
                <a:spcPts val="0"/>
              </a:spcAft>
              <a:buSzPct val="100000"/>
              <a:buFont typeface="+mj-lt"/>
              <a:buAutoNum type="arabicParenR"/>
              <a:defRPr/>
            </a:pPr>
            <a:r>
              <a:rPr lang="en-US" sz="2800" dirty="0">
                <a:latin typeface="Calibri" panose="020F0502020204030204" pitchFamily="34" charset="0"/>
                <a:cs typeface="Arial" pitchFamily="34" charset="0"/>
              </a:rPr>
              <a:t>When was it written? - </a:t>
            </a:r>
            <a:r>
              <a:rPr lang="en-US" sz="2800" u="sng" dirty="0">
                <a:solidFill>
                  <a:srgbClr val="FFFFCC"/>
                </a:solidFill>
                <a:latin typeface="Calibri" panose="020F0502020204030204" pitchFamily="34" charset="0"/>
                <a:cs typeface="Arial" pitchFamily="34" charset="0"/>
              </a:rPr>
              <a:t>A.D. 67</a:t>
            </a:r>
          </a:p>
          <a:p>
            <a:pPr marL="461963" indent="-461963" eaLnBrk="1" hangingPunct="1">
              <a:spcBef>
                <a:spcPts val="600"/>
              </a:spcBef>
              <a:spcAft>
                <a:spcPts val="0"/>
              </a:spcAft>
              <a:buSzPct val="100000"/>
              <a:buFont typeface="+mj-lt"/>
              <a:buAutoNum type="arabicParenR"/>
              <a:defRPr/>
            </a:pPr>
            <a:r>
              <a:rPr lang="en-US" sz="2800" dirty="0">
                <a:latin typeface="Calibri" panose="020F0502020204030204" pitchFamily="34" charset="0"/>
                <a:cs typeface="Arial" pitchFamily="34" charset="0"/>
              </a:rPr>
              <a:t>Where was it written from? – </a:t>
            </a:r>
            <a:r>
              <a:rPr lang="en-US" sz="2800" u="sng" dirty="0">
                <a:solidFill>
                  <a:srgbClr val="FFFFCC"/>
                </a:solidFill>
                <a:latin typeface="Calibri" panose="020F0502020204030204" pitchFamily="34" charset="0"/>
                <a:cs typeface="Arial" pitchFamily="34" charset="0"/>
              </a:rPr>
              <a:t>Rome</a:t>
            </a:r>
          </a:p>
          <a:p>
            <a:pPr marL="461963" indent="-461963" eaLnBrk="1" hangingPunct="1">
              <a:spcBef>
                <a:spcPts val="600"/>
              </a:spcBef>
              <a:spcAft>
                <a:spcPts val="0"/>
              </a:spcAft>
              <a:buSzPct val="100000"/>
              <a:buFont typeface="+mj-lt"/>
              <a:buAutoNum type="arabicParenR" startAt="6"/>
              <a:defRPr/>
            </a:pPr>
            <a:r>
              <a:rPr lang="en-US" sz="2800" dirty="0">
                <a:latin typeface="Calibri" panose="020F0502020204030204" pitchFamily="34" charset="0"/>
                <a:cs typeface="Arial" pitchFamily="34" charset="0"/>
              </a:rPr>
              <a:t>Why was it written? – </a:t>
            </a:r>
            <a:r>
              <a:rPr lang="en-US" sz="2800" u="sng" dirty="0">
                <a:solidFill>
                  <a:srgbClr val="FFFFCC"/>
                </a:solidFill>
                <a:latin typeface="Calibri" panose="020F0502020204030204" pitchFamily="34" charset="0"/>
                <a:cs typeface="Arial" pitchFamily="34" charset="0"/>
              </a:rPr>
              <a:t>Timothy’s timidity</a:t>
            </a:r>
          </a:p>
          <a:p>
            <a:pPr marL="461963" indent="-461963" eaLnBrk="1" hangingPunct="1">
              <a:spcBef>
                <a:spcPts val="600"/>
              </a:spcBef>
              <a:spcAft>
                <a:spcPts val="0"/>
              </a:spcAft>
              <a:buSzPct val="100000"/>
              <a:buFont typeface="+mj-lt"/>
              <a:buAutoNum type="arabicParenR" startAt="6"/>
              <a:defRPr/>
            </a:pPr>
            <a:r>
              <a:rPr lang="en-US" sz="2800" dirty="0">
                <a:latin typeface="Calibri" panose="020F0502020204030204" pitchFamily="34" charset="0"/>
                <a:cs typeface="Arial" pitchFamily="34" charset="0"/>
              </a:rPr>
              <a:t>What is it about? – </a:t>
            </a:r>
            <a:r>
              <a:rPr lang="en-US" sz="2800" u="sng" dirty="0">
                <a:solidFill>
                  <a:srgbClr val="FFFFCC"/>
                </a:solidFill>
                <a:latin typeface="Calibri" panose="020F0502020204030204" pitchFamily="34" charset="0"/>
                <a:cs typeface="Arial" pitchFamily="34" charset="0"/>
              </a:rPr>
              <a:t>Perseverance</a:t>
            </a:r>
          </a:p>
          <a:p>
            <a:pPr marL="461963" indent="-461963" eaLnBrk="1" hangingPunct="1">
              <a:spcBef>
                <a:spcPts val="600"/>
              </a:spcBef>
              <a:spcAft>
                <a:spcPts val="0"/>
              </a:spcAft>
              <a:buSzPct val="100000"/>
              <a:buFont typeface="+mj-lt"/>
              <a:buAutoNum type="arabicParenR" startAt="6"/>
              <a:defRPr/>
            </a:pPr>
            <a:r>
              <a:rPr lang="en-US" sz="2800" dirty="0">
                <a:latin typeface="Calibri" panose="020F0502020204030204" pitchFamily="34" charset="0"/>
                <a:cs typeface="Arial" pitchFamily="34" charset="0"/>
              </a:rPr>
              <a:t>What is inside (outline)? – </a:t>
            </a:r>
            <a:r>
              <a:rPr lang="en-US" sz="2800" u="sng" dirty="0">
                <a:solidFill>
                  <a:srgbClr val="FFFFCC"/>
                </a:solidFill>
                <a:latin typeface="Calibri" panose="020F0502020204030204" pitchFamily="34" charset="0"/>
                <a:cs typeface="Arial" pitchFamily="34" charset="0"/>
              </a:rPr>
              <a:t>4 part outline</a:t>
            </a:r>
          </a:p>
          <a:p>
            <a:pPr marL="461963" indent="-461963" eaLnBrk="1" hangingPunct="1">
              <a:spcBef>
                <a:spcPts val="600"/>
              </a:spcBef>
              <a:spcAft>
                <a:spcPts val="0"/>
              </a:spcAft>
              <a:buSzPct val="100000"/>
              <a:buFont typeface="+mj-lt"/>
              <a:buAutoNum type="arabicParenR" startAt="6"/>
              <a:defRPr/>
            </a:pPr>
            <a:r>
              <a:rPr lang="en-US" sz="2800" dirty="0">
                <a:latin typeface="Calibri" panose="020F0502020204030204" pitchFamily="34" charset="0"/>
                <a:cs typeface="Arial" pitchFamily="34" charset="0"/>
              </a:rPr>
              <a:t>What makes the book different? – </a:t>
            </a:r>
            <a:r>
              <a:rPr lang="en-US" sz="2800" u="sng" dirty="0">
                <a:solidFill>
                  <a:srgbClr val="FFFFCC"/>
                </a:solidFill>
                <a:latin typeface="Calibri" panose="020F0502020204030204" pitchFamily="34" charset="0"/>
                <a:cs typeface="Arial" pitchFamily="34" charset="0"/>
              </a:rPr>
              <a:t>Paul’s final word</a:t>
            </a:r>
          </a:p>
        </p:txBody>
      </p:sp>
      <p:pic>
        <p:nvPicPr>
          <p:cNvPr id="20484" name="Picture 2" descr="http://iconreader.files.wordpress.com/2010/08/12_johntheologian.jpg"/>
          <p:cNvPicPr>
            <a:picLocks noChangeAspect="1" noChangeArrowheads="1"/>
          </p:cNvPicPr>
          <p:nvPr/>
        </p:nvPicPr>
        <p:blipFill>
          <a:blip r:embed="rId2" cstate="email">
            <a:extLst>
              <a:ext uri="{28A0092B-C50C-407E-A947-70E740481C1C}">
                <a14:useLocalDpi xmlns="" xmlns:a14="http://schemas.microsoft.com/office/drawing/2010/main"/>
              </a:ext>
            </a:extLst>
          </a:blip>
          <a:srcRect/>
          <a:stretch>
            <a:fillRect/>
          </a:stretch>
        </p:blipFill>
        <p:spPr bwMode="auto">
          <a:xfrm>
            <a:off x="7848600" y="228601"/>
            <a:ext cx="1111827" cy="138995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p:spPr>
      </p:pic>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b="1" u="sng" dirty="0">
                <a:solidFill>
                  <a:srgbClr val="FFFFCC"/>
                </a:solidFill>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print"/>
          <a:srcRect/>
          <a:stretch>
            <a:fillRect/>
          </a:stretch>
        </p:blipFill>
        <p:spPr bwMode="auto">
          <a:xfrm>
            <a:off x="5867401" y="1219200"/>
            <a:ext cx="3048000" cy="1676400"/>
          </a:xfrm>
          <a:prstGeom prst="rect">
            <a:avLst/>
          </a:prstGeom>
          <a:noFill/>
        </p:spPr>
      </p:pic>
    </p:spTree>
    <p:extLst>
      <p:ext uri="{BB962C8B-B14F-4D97-AF65-F5344CB8AC3E}">
        <p14:creationId xmlns="" xmlns:p14="http://schemas.microsoft.com/office/powerpoint/2010/main" val="38951228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b="1" u="sng" dirty="0">
                <a:solidFill>
                  <a:srgbClr val="FFFFCC"/>
                </a:solidFill>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print"/>
          <a:srcRect/>
          <a:stretch>
            <a:fillRect/>
          </a:stretch>
        </p:blipFill>
        <p:spPr bwMode="auto">
          <a:xfrm>
            <a:off x="5867401" y="1219200"/>
            <a:ext cx="3048000" cy="1676400"/>
          </a:xfrm>
          <a:prstGeom prst="rect">
            <a:avLst/>
          </a:prstGeom>
          <a:noFill/>
        </p:spPr>
      </p:pic>
    </p:spTree>
    <p:extLst>
      <p:ext uri="{BB962C8B-B14F-4D97-AF65-F5344CB8AC3E}">
        <p14:creationId xmlns="" xmlns:p14="http://schemas.microsoft.com/office/powerpoint/2010/main" val="25184735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Title 1"/>
          <p:cNvSpPr>
            <a:spLocks noGrp="1"/>
          </p:cNvSpPr>
          <p:nvPr>
            <p:ph type="title" idx="4294967295"/>
          </p:nvPr>
        </p:nvSpPr>
        <p:spPr>
          <a:xfrm>
            <a:off x="685800" y="2857500"/>
            <a:ext cx="7772400" cy="1143000"/>
          </a:xfrm>
        </p:spPr>
        <p:txBody>
          <a:bodyPr/>
          <a:lstStyle/>
          <a:p>
            <a:pPr algn="ctr"/>
            <a:r>
              <a:rPr lang="en-US" altLang="en-US" sz="6000">
                <a:latin typeface="Calibri" panose="020F0502020204030204" pitchFamily="34" charset="0"/>
              </a:rPr>
              <a:t>Conclusion</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print"/>
          <a:srcRect/>
          <a:stretch>
            <a:fillRect/>
          </a:stretch>
        </p:blipFill>
        <p:spPr bwMode="auto">
          <a:xfrm>
            <a:off x="5867401" y="1219200"/>
            <a:ext cx="3048000" cy="1676400"/>
          </a:xfrm>
          <a:prstGeom prst="rect">
            <a:avLst/>
          </a:prstGeom>
          <a:noFill/>
        </p:spPr>
      </p:pic>
    </p:spTree>
    <p:extLst>
      <p:ext uri="{BB962C8B-B14F-4D97-AF65-F5344CB8AC3E}">
        <p14:creationId xmlns="" xmlns:p14="http://schemas.microsoft.com/office/powerpoint/2010/main" val="25263095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743200" y="3276600"/>
            <a:ext cx="5867400" cy="2554288"/>
          </a:xfrm>
          <a:prstGeom prst="rect">
            <a:avLst/>
          </a:prstGeom>
        </p:spPr>
        <p:txBody>
          <a:bodyPr wrap="square">
            <a:spAutoFit/>
          </a:bodyPr>
          <a:lstStyle/>
          <a:p>
            <a:pPr algn="just">
              <a:defRPr/>
            </a:pPr>
            <a:r>
              <a:rPr lang="en-US" sz="3200" dirty="0">
                <a:latin typeface="Calibri" panose="020F0502020204030204" pitchFamily="34" charset="0"/>
                <a:cs typeface="Arial" charset="0"/>
              </a:rPr>
              <a:t>“The </a:t>
            </a:r>
            <a:r>
              <a:rPr lang="en-US" sz="3200" cap="small" dirty="0">
                <a:latin typeface="Calibri" panose="020F0502020204030204" pitchFamily="34" charset="0"/>
                <a:cs typeface="Arial" charset="0"/>
              </a:rPr>
              <a:t>Lord</a:t>
            </a:r>
            <a:r>
              <a:rPr lang="en-US" sz="3200" dirty="0">
                <a:latin typeface="Calibri" panose="020F0502020204030204" pitchFamily="34" charset="0"/>
                <a:cs typeface="Arial" charset="0"/>
              </a:rPr>
              <a:t> bless you and keep you; </a:t>
            </a:r>
            <a:r>
              <a:rPr lang="en-US" sz="3200" baseline="30000" dirty="0">
                <a:latin typeface="Calibri" panose="020F0502020204030204" pitchFamily="34" charset="0"/>
                <a:cs typeface="Arial" charset="0"/>
              </a:rPr>
              <a:t> </a:t>
            </a:r>
            <a:r>
              <a:rPr lang="en-US" sz="3200" dirty="0">
                <a:latin typeface="Calibri" panose="020F0502020204030204" pitchFamily="34" charset="0"/>
                <a:cs typeface="Arial" charset="0"/>
              </a:rPr>
              <a:t>the </a:t>
            </a:r>
            <a:r>
              <a:rPr lang="en-US" sz="3200" cap="small" dirty="0">
                <a:latin typeface="Calibri" panose="020F0502020204030204" pitchFamily="34" charset="0"/>
                <a:cs typeface="Arial" charset="0"/>
              </a:rPr>
              <a:t>Lord</a:t>
            </a:r>
            <a:r>
              <a:rPr lang="en-US" sz="3200" dirty="0">
                <a:latin typeface="Calibri" panose="020F0502020204030204" pitchFamily="34" charset="0"/>
                <a:cs typeface="Arial" charset="0"/>
              </a:rPr>
              <a:t> make his face shine on you and be gracious to you; </a:t>
            </a:r>
            <a:r>
              <a:rPr lang="en-US" sz="3200" baseline="30000" dirty="0">
                <a:latin typeface="Calibri" panose="020F0502020204030204" pitchFamily="34" charset="0"/>
                <a:cs typeface="Arial" charset="0"/>
              </a:rPr>
              <a:t> </a:t>
            </a:r>
            <a:r>
              <a:rPr lang="en-US" sz="3200" dirty="0">
                <a:latin typeface="Calibri" panose="020F0502020204030204" pitchFamily="34" charset="0"/>
                <a:cs typeface="Arial" charset="0"/>
              </a:rPr>
              <a:t>the </a:t>
            </a:r>
            <a:r>
              <a:rPr lang="en-US" sz="3200" cap="small" dirty="0">
                <a:latin typeface="Calibri" panose="020F0502020204030204" pitchFamily="34" charset="0"/>
                <a:cs typeface="Arial" charset="0"/>
              </a:rPr>
              <a:t>Lord</a:t>
            </a:r>
            <a:r>
              <a:rPr lang="en-US" sz="3200" dirty="0">
                <a:latin typeface="Calibri" panose="020F0502020204030204" pitchFamily="34" charset="0"/>
                <a:cs typeface="Arial" charset="0"/>
              </a:rPr>
              <a:t> turn his face toward you and give you peace.” (NIV)</a:t>
            </a:r>
          </a:p>
        </p:txBody>
      </p:sp>
      <p:pic>
        <p:nvPicPr>
          <p:cNvPr id="63491" name="Picture 3" descr="http://www.edgarphillips.org/wordpress/wp-content/uploads/2010/08/high-priest-1.jpg"/>
          <p:cNvPicPr>
            <a:picLocks noChangeAspect="1" noChangeArrowheads="1"/>
          </p:cNvPicPr>
          <p:nvPr/>
        </p:nvPicPr>
        <p:blipFill>
          <a:blip r:embed="rId2" cstate="print">
            <a:extLst/>
          </a:blip>
          <a:srcRect/>
          <a:stretch>
            <a:fillRect/>
          </a:stretch>
        </p:blipFill>
        <p:spPr bwMode="auto">
          <a:xfrm>
            <a:off x="609600" y="3419249"/>
            <a:ext cx="1906588" cy="2743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63492" name="Picture 5" descr="http://mkmmin.tripod.com/images/AaronicBlessingUp.jpg"/>
          <p:cNvPicPr>
            <a:picLocks noChangeAspect="1" noChangeArrowheads="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2997200" y="609600"/>
            <a:ext cx="3149600" cy="2362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pPr algn="ctr"/>
            <a:r>
              <a:rPr lang="en-US" altLang="en-US">
                <a:latin typeface="Calibri" panose="020F0502020204030204" pitchFamily="34" charset="0"/>
              </a:rPr>
              <a:t>Four Part Structure</a:t>
            </a:r>
          </a:p>
        </p:txBody>
      </p:sp>
      <p:sp>
        <p:nvSpPr>
          <p:cNvPr id="12291" name="Rectangle 3"/>
          <p:cNvSpPr>
            <a:spLocks noGrp="1" noChangeArrowheads="1"/>
          </p:cNvSpPr>
          <p:nvPr>
            <p:ph type="body" idx="1"/>
          </p:nvPr>
        </p:nvSpPr>
        <p:spPr>
          <a:xfrm>
            <a:off x="622300" y="1600200"/>
            <a:ext cx="7899400" cy="4114800"/>
          </a:xfrm>
        </p:spPr>
        <p:txBody>
          <a:bodyPr/>
          <a:lstStyle/>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General call to faithful endurance in the ministry (chapter 1)</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Ten metaphors describing what faithful endurance looks like (chapter 2)</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What to do in the midst of the coming apostasy (3:1</a:t>
            </a:r>
            <a:r>
              <a:rPr lang="en-US" sz="2800" dirty="0">
                <a:latin typeface="Calibri" panose="020F0502020204030204" pitchFamily="34" charset="0"/>
                <a:cs typeface="Times New Roman" pitchFamily="18" charset="0"/>
              </a:rPr>
              <a:t>–4:8)</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cs typeface="Times New Roman" pitchFamily="18" charset="0"/>
              </a:rPr>
              <a:t>How God met six needs in Paul’s life (4:9-22)</a:t>
            </a:r>
            <a:endParaRPr lang="en-US" sz="2800" dirty="0">
              <a:latin typeface="Calibri" panose="020F0502020204030204"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622300" y="1600200"/>
            <a:ext cx="7899400" cy="4114800"/>
          </a:xfrm>
        </p:spPr>
        <p:txBody>
          <a:bodyPr/>
          <a:lstStyle/>
          <a:p>
            <a:pPr marL="514350" indent="-514350">
              <a:spcBef>
                <a:spcPts val="600"/>
              </a:spcBef>
              <a:spcAft>
                <a:spcPts val="600"/>
              </a:spcAft>
              <a:buSzPct val="100000"/>
              <a:buFont typeface="+mj-lt"/>
              <a:buAutoNum type="arabicPeriod"/>
              <a:defRPr/>
            </a:pPr>
            <a:r>
              <a:rPr lang="en-US" sz="2800" b="1" u="sng" dirty="0">
                <a:solidFill>
                  <a:srgbClr val="FFFFCC"/>
                </a:solidFill>
                <a:latin typeface="Calibri" panose="020F0502020204030204" pitchFamily="34" charset="0"/>
              </a:rPr>
              <a:t>General call to faithful endurance in the ministry (chapter 1)</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Ten metaphors describing what faithful endurance looks like (chapter 2)</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What to do in the midst of the coming apostasy (3:1</a:t>
            </a:r>
            <a:r>
              <a:rPr lang="en-US" sz="2800" dirty="0">
                <a:latin typeface="Calibri" panose="020F0502020204030204" pitchFamily="34" charset="0"/>
                <a:cs typeface="Times New Roman" pitchFamily="18" charset="0"/>
              </a:rPr>
              <a:t>–4:8)</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cs typeface="Times New Roman" pitchFamily="18" charset="0"/>
              </a:rPr>
              <a:t>How God met six needs in Paul’s life (4:9-22)</a:t>
            </a:r>
            <a:endParaRPr lang="en-US" sz="2800" dirty="0">
              <a:latin typeface="Calibri" panose="020F0502020204030204" pitchFamily="34" charset="0"/>
            </a:endParaRPr>
          </a:p>
        </p:txBody>
      </p:sp>
      <p:sp>
        <p:nvSpPr>
          <p:cNvPr id="19459" name="Rectangle 2"/>
          <p:cNvSpPr>
            <a:spLocks noGrp="1" noChangeArrowheads="1"/>
          </p:cNvSpPr>
          <p:nvPr>
            <p:ph type="title"/>
          </p:nvPr>
        </p:nvSpPr>
        <p:spPr>
          <a:xfrm>
            <a:off x="685800" y="228600"/>
            <a:ext cx="7772400" cy="1143000"/>
          </a:xfrm>
        </p:spPr>
        <p:txBody>
          <a:bodyPr/>
          <a:lstStyle/>
          <a:p>
            <a:pPr algn="ctr"/>
            <a:r>
              <a:rPr lang="en-US" altLang="en-US">
                <a:latin typeface="Calibri" panose="020F0502020204030204" pitchFamily="34" charset="0"/>
              </a:rPr>
              <a:t>Four Part Structure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228600"/>
            <a:ext cx="7772400" cy="1143000"/>
          </a:xfrm>
        </p:spPr>
        <p:txBody>
          <a:bodyPr/>
          <a:lstStyle/>
          <a:p>
            <a:pPr algn="ctr"/>
            <a:r>
              <a:rPr lang="en-US" altLang="en-US">
                <a:latin typeface="Calibri" panose="020F0502020204030204" pitchFamily="34" charset="0"/>
              </a:rPr>
              <a:t>Four Part Structure</a:t>
            </a:r>
          </a:p>
        </p:txBody>
      </p:sp>
      <p:sp>
        <p:nvSpPr>
          <p:cNvPr id="12291" name="Rectangle 3"/>
          <p:cNvSpPr>
            <a:spLocks noGrp="1" noChangeArrowheads="1"/>
          </p:cNvSpPr>
          <p:nvPr>
            <p:ph type="body" idx="1"/>
          </p:nvPr>
        </p:nvSpPr>
        <p:spPr>
          <a:xfrm>
            <a:off x="622300" y="1600200"/>
            <a:ext cx="7899400" cy="4114800"/>
          </a:xfrm>
        </p:spPr>
        <p:txBody>
          <a:bodyPr/>
          <a:lstStyle/>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General call to faithful endurance in the ministry (chapter 1)</a:t>
            </a:r>
          </a:p>
          <a:p>
            <a:pPr marL="514350" indent="-514350">
              <a:spcBef>
                <a:spcPts val="600"/>
              </a:spcBef>
              <a:spcAft>
                <a:spcPts val="600"/>
              </a:spcAft>
              <a:buSzPct val="100000"/>
              <a:buFont typeface="+mj-lt"/>
              <a:buAutoNum type="arabicPeriod"/>
              <a:defRPr/>
            </a:pPr>
            <a:r>
              <a:rPr lang="en-US" sz="2800" b="1" u="sng" dirty="0">
                <a:solidFill>
                  <a:srgbClr val="FFFFCC"/>
                </a:solidFill>
                <a:latin typeface="Calibri" panose="020F0502020204030204" pitchFamily="34" charset="0"/>
              </a:rPr>
              <a:t>Ten metaphors describing what faithful endurance looks like (chapter 2)</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What to do in the midst of the coming apostasy (3:1</a:t>
            </a:r>
            <a:r>
              <a:rPr lang="en-US" sz="2800" dirty="0">
                <a:latin typeface="Calibri" panose="020F0502020204030204" pitchFamily="34" charset="0"/>
                <a:cs typeface="Times New Roman" pitchFamily="18" charset="0"/>
              </a:rPr>
              <a:t>–4:8)</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cs typeface="Times New Roman" pitchFamily="18" charset="0"/>
              </a:rPr>
              <a:t>How God met six needs in Paul’s life (4:9-22)</a:t>
            </a:r>
            <a:endParaRPr lang="en-US" sz="2800" dirty="0">
              <a:latin typeface="Calibri" panose="020F0502020204030204"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85800" y="2286000"/>
            <a:ext cx="7772400" cy="1143000"/>
          </a:xfrm>
        </p:spPr>
        <p:txBody>
          <a:bodyPr/>
          <a:lstStyle/>
          <a:p>
            <a:r>
              <a:rPr lang="en-US" altLang="en-US">
                <a:latin typeface="Calibri" panose="020F0502020204030204" pitchFamily="34" charset="0"/>
              </a:rPr>
              <a:t>2 Timothy 2</a:t>
            </a:r>
          </a:p>
        </p:txBody>
      </p:sp>
      <p:sp>
        <p:nvSpPr>
          <p:cNvPr id="30723" name="Rectangle 3"/>
          <p:cNvSpPr>
            <a:spLocks noGrp="1" noChangeArrowheads="1"/>
          </p:cNvSpPr>
          <p:nvPr>
            <p:ph type="subTitle" idx="1"/>
          </p:nvPr>
        </p:nvSpPr>
        <p:spPr>
          <a:xfrm>
            <a:off x="1371600" y="3886200"/>
            <a:ext cx="6400800" cy="1752600"/>
          </a:xfrm>
        </p:spPr>
        <p:txBody>
          <a:bodyPr/>
          <a:lstStyle/>
          <a:p>
            <a:pPr>
              <a:defRPr/>
            </a:pPr>
            <a:r>
              <a:rPr lang="en-US" dirty="0">
                <a:latin typeface="Calibri" panose="020F0502020204030204" pitchFamily="34" charset="0"/>
              </a:rPr>
              <a:t>Ten Metaphors Illustrating Endurance</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152400"/>
            <a:ext cx="7772400" cy="1143000"/>
          </a:xfrm>
        </p:spPr>
        <p:txBody>
          <a:bodyPr/>
          <a:lstStyle/>
          <a:p>
            <a:pPr algn="ctr"/>
            <a:r>
              <a:rPr lang="en-US" altLang="en-US" sz="3600">
                <a:latin typeface="Calibri" panose="020F0502020204030204" pitchFamily="34" charset="0"/>
              </a:rPr>
              <a:t>Ten Metaphors</a:t>
            </a:r>
          </a:p>
        </p:txBody>
      </p:sp>
      <p:sp>
        <p:nvSpPr>
          <p:cNvPr id="32771" name="Rectangle 3"/>
          <p:cNvSpPr>
            <a:spLocks noGrp="1" noChangeArrowheads="1"/>
          </p:cNvSpPr>
          <p:nvPr>
            <p:ph type="body" idx="1"/>
          </p:nvPr>
        </p:nvSpPr>
        <p:spPr>
          <a:xfrm>
            <a:off x="457200" y="990600"/>
            <a:ext cx="5486400" cy="5715000"/>
          </a:xfrm>
        </p:spPr>
        <p:txBody>
          <a:bodyPr/>
          <a:lstStyle/>
          <a:p>
            <a:pPr marL="460375" indent="-460375">
              <a:spcBef>
                <a:spcPts val="0"/>
              </a:spcBef>
              <a:spcAft>
                <a:spcPts val="1200"/>
              </a:spcAft>
              <a:defRPr/>
            </a:pPr>
            <a:r>
              <a:rPr lang="en-US" sz="2800" dirty="0">
                <a:latin typeface="Calibri" panose="020F0502020204030204" pitchFamily="34" charset="0"/>
              </a:rPr>
              <a:t>Teacher (2:2)</a:t>
            </a:r>
          </a:p>
          <a:p>
            <a:pPr marL="460375" indent="-460375">
              <a:spcBef>
                <a:spcPts val="0"/>
              </a:spcBef>
              <a:spcAft>
                <a:spcPts val="1200"/>
              </a:spcAft>
              <a:defRPr/>
            </a:pPr>
            <a:r>
              <a:rPr lang="en-US" sz="2800" dirty="0">
                <a:latin typeface="Calibri" panose="020F0502020204030204" pitchFamily="34" charset="0"/>
              </a:rPr>
              <a:t>Soldier (2:3-4)</a:t>
            </a:r>
          </a:p>
          <a:p>
            <a:pPr marL="460375" indent="-460375">
              <a:spcBef>
                <a:spcPts val="0"/>
              </a:spcBef>
              <a:spcAft>
                <a:spcPts val="1200"/>
              </a:spcAft>
              <a:defRPr/>
            </a:pPr>
            <a:r>
              <a:rPr lang="en-US" sz="2800" dirty="0">
                <a:latin typeface="Calibri" panose="020F0502020204030204" pitchFamily="34" charset="0"/>
              </a:rPr>
              <a:t>Athlete (2:5) </a:t>
            </a:r>
          </a:p>
          <a:p>
            <a:pPr marL="460375" indent="-460375">
              <a:spcBef>
                <a:spcPts val="0"/>
              </a:spcBef>
              <a:spcAft>
                <a:spcPts val="1200"/>
              </a:spcAft>
              <a:defRPr/>
            </a:pPr>
            <a:r>
              <a:rPr lang="en-US" sz="2800" dirty="0">
                <a:latin typeface="Calibri" panose="020F0502020204030204" pitchFamily="34" charset="0"/>
              </a:rPr>
              <a:t>Farmer (2:6)</a:t>
            </a:r>
          </a:p>
          <a:p>
            <a:pPr marL="460375" indent="-460375">
              <a:spcBef>
                <a:spcPts val="0"/>
              </a:spcBef>
              <a:spcAft>
                <a:spcPts val="1200"/>
              </a:spcAft>
              <a:defRPr/>
            </a:pPr>
            <a:r>
              <a:rPr lang="en-US" sz="2800" dirty="0">
                <a:latin typeface="Calibri" panose="020F0502020204030204" pitchFamily="34" charset="0"/>
              </a:rPr>
              <a:t>Christ (2:7-8)</a:t>
            </a:r>
          </a:p>
          <a:p>
            <a:pPr marL="460375" indent="-460375">
              <a:spcBef>
                <a:spcPts val="0"/>
              </a:spcBef>
              <a:spcAft>
                <a:spcPts val="1200"/>
              </a:spcAft>
              <a:defRPr/>
            </a:pPr>
            <a:r>
              <a:rPr lang="en-US" sz="2800" dirty="0">
                <a:latin typeface="Calibri" panose="020F0502020204030204" pitchFamily="34" charset="0"/>
              </a:rPr>
              <a:t>Paul (2:9-10)</a:t>
            </a:r>
          </a:p>
          <a:p>
            <a:pPr marL="460375" indent="-460375">
              <a:spcBef>
                <a:spcPts val="0"/>
              </a:spcBef>
              <a:spcAft>
                <a:spcPts val="1200"/>
              </a:spcAft>
              <a:defRPr/>
            </a:pPr>
            <a:r>
              <a:rPr lang="en-US" sz="2800" dirty="0">
                <a:latin typeface="Calibri" panose="020F0502020204030204" pitchFamily="34" charset="0"/>
              </a:rPr>
              <a:t>Trustworthy statement (2:11-13)</a:t>
            </a:r>
          </a:p>
          <a:p>
            <a:pPr marL="460375" indent="-460375">
              <a:spcBef>
                <a:spcPts val="0"/>
              </a:spcBef>
              <a:spcAft>
                <a:spcPts val="1200"/>
              </a:spcAft>
              <a:defRPr/>
            </a:pPr>
            <a:r>
              <a:rPr lang="en-US" sz="2800" dirty="0">
                <a:latin typeface="Calibri" panose="020F0502020204030204" pitchFamily="34" charset="0"/>
              </a:rPr>
              <a:t>Workman (2:14-18)</a:t>
            </a:r>
          </a:p>
          <a:p>
            <a:pPr marL="460375" indent="-460375">
              <a:spcBef>
                <a:spcPts val="0"/>
              </a:spcBef>
              <a:spcAft>
                <a:spcPts val="1200"/>
              </a:spcAft>
              <a:defRPr/>
            </a:pPr>
            <a:r>
              <a:rPr lang="en-US" sz="2800" dirty="0">
                <a:latin typeface="Calibri" panose="020F0502020204030204" pitchFamily="34" charset="0"/>
              </a:rPr>
              <a:t>Vessel (2:19-23)</a:t>
            </a:r>
          </a:p>
          <a:p>
            <a:pPr marL="460375" indent="-460375">
              <a:spcBef>
                <a:spcPts val="0"/>
              </a:spcBef>
              <a:spcAft>
                <a:spcPts val="1200"/>
              </a:spcAft>
              <a:defRPr/>
            </a:pPr>
            <a:r>
              <a:rPr lang="en-US" sz="2800" dirty="0">
                <a:latin typeface="Calibri" panose="020F0502020204030204" pitchFamily="34" charset="0"/>
              </a:rPr>
              <a:t>Servant (2:24-26)</a:t>
            </a:r>
          </a:p>
        </p:txBody>
      </p:sp>
      <p:pic>
        <p:nvPicPr>
          <p:cNvPr id="22532" name="Picture 2" descr="http://beeiteversohumble.files.wordpress.com/2011/09/2_timothy_2-21.jpg"/>
          <p:cNvPicPr>
            <a:picLocks noChangeAspect="1" noChangeArrowheads="1"/>
          </p:cNvPicPr>
          <p:nvPr/>
        </p:nvPicPr>
        <p:blipFill>
          <a:blip r:embed="rId2" cstate="email">
            <a:extLst>
              <a:ext uri="{28A0092B-C50C-407E-A947-70E740481C1C}">
                <a14:useLocalDpi xmlns="" xmlns:a14="http://schemas.microsoft.com/office/drawing/2010/main"/>
              </a:ext>
            </a:extLst>
          </a:blip>
          <a:srcRect/>
          <a:stretch>
            <a:fillRect/>
          </a:stretch>
        </p:blipFill>
        <p:spPr bwMode="auto">
          <a:xfrm>
            <a:off x="4954587" y="1447800"/>
            <a:ext cx="3656013" cy="274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Designs\Azure.pot</Template>
  <TotalTime>8716</TotalTime>
  <Words>2325</Words>
  <Application>Microsoft Office PowerPoint</Application>
  <PresentationFormat>On-screen Show (4:3)</PresentationFormat>
  <Paragraphs>258</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Azure</vt:lpstr>
      <vt:lpstr>Slide 1</vt:lpstr>
      <vt:lpstr>Slide 2</vt:lpstr>
      <vt:lpstr>2 Timothy Introduction</vt:lpstr>
      <vt:lpstr>Answering Nine Questions</vt:lpstr>
      <vt:lpstr>Four Part Structure</vt:lpstr>
      <vt:lpstr>Four Part Structure</vt:lpstr>
      <vt:lpstr>Four Part Structure</vt:lpstr>
      <vt:lpstr>2 Timothy 2</vt:lpstr>
      <vt:lpstr>Ten Metaphors</vt:lpstr>
      <vt:lpstr>Four Part Structure</vt:lpstr>
      <vt:lpstr>Definition of Apostasy</vt:lpstr>
      <vt:lpstr>Apostasy  (3:1‒4:8)</vt:lpstr>
      <vt:lpstr>Apostasy  (3:1‒4:8)</vt:lpstr>
      <vt:lpstr>Apostasy  (3:1‒4:8)</vt:lpstr>
      <vt:lpstr>Apostasy  (3:1‒4:8)</vt:lpstr>
      <vt:lpstr>Apostasy  (3:1‒4:8)</vt:lpstr>
      <vt:lpstr>Apostasy  (3:1‒4:8)</vt:lpstr>
      <vt:lpstr>B. Paul’ Example  (3:10-13)</vt:lpstr>
      <vt:lpstr>Apostasy  (3:1‒4:8)</vt:lpstr>
      <vt:lpstr>Emergent: Preaching</vt:lpstr>
      <vt:lpstr>Emergent: Preaching</vt:lpstr>
      <vt:lpstr>Slide 22</vt:lpstr>
      <vt:lpstr>Slide 23</vt:lpstr>
      <vt:lpstr>Slide 24</vt:lpstr>
      <vt:lpstr>Emergent: Guru Rick Warren</vt:lpstr>
      <vt:lpstr>Emergent: Guru Rick Warren</vt:lpstr>
      <vt:lpstr>Biblical: Preaching</vt:lpstr>
      <vt:lpstr>Emphasis of 2 Timothy</vt:lpstr>
      <vt:lpstr>Preach the Word for Nine Reasons</vt:lpstr>
      <vt:lpstr>Preach the Word for Nine Reasons</vt:lpstr>
      <vt:lpstr>Preach the Word for Nine Reasons</vt:lpstr>
      <vt:lpstr>“Believe” Defined</vt:lpstr>
      <vt:lpstr>Preach the Word for Nine Reasons</vt:lpstr>
      <vt:lpstr>INSPIRATION OF SCRIPTURE 2 Peter 2:20-21</vt:lpstr>
      <vt:lpstr>Slide 35</vt:lpstr>
      <vt:lpstr>Preach the Word for Nine Reasons</vt:lpstr>
      <vt:lpstr>Preach the Word for Nine Reasons</vt:lpstr>
      <vt:lpstr>Preach the Word for Nine Reasons</vt:lpstr>
      <vt:lpstr>Preach the Word for Nine Reasons</vt:lpstr>
      <vt:lpstr>Preach the Word for Nine Reasons</vt:lpstr>
      <vt:lpstr>Preach the Word for Nine Reasons</vt:lpstr>
      <vt:lpstr>Conclusion</vt:lpstr>
      <vt:lpstr>Preach the Word for Nine Reasons</vt:lpstr>
      <vt:lpstr>Slide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Duty to Love - Rom. 12:9-13</dc:title>
  <dc:subject>Divine Righteousness Revealed</dc:subject>
  <dc:creator>A. Woods</dc:creator>
  <dc:description>Modified by Jim McGowan</dc:description>
  <cp:lastModifiedBy>Andy Woods</cp:lastModifiedBy>
  <cp:revision>961</cp:revision>
  <cp:lastPrinted>2016-04-09T21:10:49Z</cp:lastPrinted>
  <dcterms:created xsi:type="dcterms:W3CDTF">2009-03-17T12:21:13Z</dcterms:created>
  <dcterms:modified xsi:type="dcterms:W3CDTF">2016-04-10T12:30:20Z</dcterms:modified>
</cp:coreProperties>
</file>