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6" r:id="rId12"/>
    <p:sldId id="1467" r:id="rId13"/>
    <p:sldId id="1465" r:id="rId14"/>
    <p:sldId id="1470" r:id="rId15"/>
    <p:sldId id="1509" r:id="rId16"/>
    <p:sldId id="1510" r:id="rId17"/>
    <p:sldId id="1543" r:id="rId18"/>
    <p:sldId id="1544" r:id="rId19"/>
    <p:sldId id="1545" r:id="rId20"/>
    <p:sldId id="1473" r:id="rId21"/>
    <p:sldId id="1546" r:id="rId22"/>
    <p:sldId id="1549" r:id="rId23"/>
    <p:sldId id="1550" r:id="rId24"/>
    <p:sldId id="1551" r:id="rId25"/>
    <p:sldId id="1568" r:id="rId26"/>
    <p:sldId id="1570" r:id="rId27"/>
    <p:sldId id="1567" r:id="rId28"/>
    <p:sldId id="1569" r:id="rId29"/>
    <p:sldId id="1552" r:id="rId30"/>
    <p:sldId id="1547" r:id="rId31"/>
    <p:sldId id="1553" r:id="rId32"/>
    <p:sldId id="1554" r:id="rId33"/>
    <p:sldId id="1571" r:id="rId34"/>
    <p:sldId id="1555" r:id="rId35"/>
    <p:sldId id="1572" r:id="rId36"/>
    <p:sldId id="1556" r:id="rId37"/>
    <p:sldId id="1576" r:id="rId38"/>
    <p:sldId id="1557" r:id="rId39"/>
    <p:sldId id="1573" r:id="rId40"/>
    <p:sldId id="1548" r:id="rId41"/>
    <p:sldId id="1558" r:id="rId42"/>
    <p:sldId id="1559" r:id="rId43"/>
    <p:sldId id="1560" r:id="rId44"/>
    <p:sldId id="1561" r:id="rId45"/>
    <p:sldId id="1575" r:id="rId46"/>
    <p:sldId id="1574" r:id="rId47"/>
    <p:sldId id="1562" r:id="rId48"/>
    <p:sldId id="1563" r:id="rId49"/>
    <p:sldId id="1565" r:id="rId50"/>
    <p:sldId id="1354" r:id="rId51"/>
    <p:sldId id="1564" r:id="rId52"/>
    <p:sldId id="1463" r:id="rId5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00"/>
    <a:srgbClr val="FFFFCC"/>
    <a:srgbClr val="0000FF"/>
    <a:srgbClr val="FFFF99"/>
    <a:srgbClr val="0099FF"/>
    <a:srgbClr val="A50021"/>
    <a:srgbClr val="CCECFF"/>
    <a:srgbClr val="E1C5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0" autoAdjust="0"/>
  </p:normalViewPr>
  <p:slideViewPr>
    <p:cSldViewPr>
      <p:cViewPr varScale="1">
        <p:scale>
          <a:sx n="107" d="100"/>
          <a:sy n="10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/>
              <a:pPr>
                <a:defRPr/>
              </a:pPr>
              <a:t>3/13/2016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4F59-F315-4E69-A8CE-6A394375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=""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5638800" cy="1524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</a:rPr>
              <a:t>THE LAST DAYS APOSTASY OF THE CHURCH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962400"/>
            <a:ext cx="304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hist</a:t>
            </a:r>
            <a:r>
              <a:rPr lang="en-US" sz="2800" i="1" dirty="0" err="1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>
                <a:latin typeface="Calibri" panose="020F0502020204030204" pitchFamily="34" charset="0"/>
              </a:rPr>
              <a:t> = to stand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to stand away from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2 </a:t>
            </a:r>
            <a:r>
              <a:rPr lang="en-US" altLang="en-US">
                <a:latin typeface="Calibri" panose="020F0502020204030204" pitchFamily="34" charset="0"/>
              </a:rPr>
              <a:t>Timothy 3:1‒4:8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Calibri" panose="020F0502020204030204" pitchFamily="34" charset="0"/>
              </a:rPr>
              <a:t>What to Do in the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Calibri" panose="020F0502020204030204" pitchFamily="34" charset="0"/>
              </a:rPr>
              <a:t>Midst of the Apostasy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="" xmlns:p14="http://schemas.microsoft.com/office/powerpoint/2010/main" val="419254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="" xmlns:p14="http://schemas.microsoft.com/office/powerpoint/2010/main" val="2536225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00"/>
                </a:solidFill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B. Paul’ Example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ministry 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dirty="0" smtClean="0">
                <a:latin typeface="Calibri" panose="020F0502020204030204" pitchFamily="34" charset="0"/>
              </a:rPr>
              <a:t>10a)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character  (10b)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difficulties  (11-13)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B. Paul’ Example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Paul’s ministry </a:t>
            </a:r>
            <a:r>
              <a:rPr lang="en-US" sz="3600" b="1" u="sng" dirty="0">
                <a:latin typeface="Calibri" panose="020F0502020204030204" pitchFamily="34" charset="0"/>
              </a:rPr>
              <a:t>(</a:t>
            </a:r>
            <a:r>
              <a:rPr lang="en-US" sz="3600" b="1" u="sng" dirty="0" smtClean="0">
                <a:latin typeface="Calibri" panose="020F0502020204030204" pitchFamily="34" charset="0"/>
              </a:rPr>
              <a:t>10a)</a:t>
            </a:r>
            <a:endParaRPr lang="en-US" sz="3600" b="1" u="sng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character  (10b)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difficulties  (11-13)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1. Paul’ Ministry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3:10a)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Teaching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Conduct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Purpose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1. Paul’ Ministry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3:10a)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Teaching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Conduct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Purpose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1. Paul’ Ministry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3:10a)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Teaching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Conduct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Purpose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awoods\AppData\Local\Microsoft\Windows\Temporary Internet Files\Content.IE5\MH5K0DD1\MCj023364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036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733800"/>
            <a:ext cx="18261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1-3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764340"/>
            <a:ext cx="2438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4-6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819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Therefore…</a:t>
            </a:r>
          </a:p>
        </p:txBody>
      </p:sp>
      <p:sp>
        <p:nvSpPr>
          <p:cNvPr id="98310" name="Title 7"/>
          <p:cNvSpPr>
            <a:spLocks noGrp="1"/>
          </p:cNvSpPr>
          <p:nvPr>
            <p:ph type="ctrTitle" sz="quarter" idx="4294967295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00FFFF"/>
                </a:solidFill>
              </a:rPr>
              <a:t>Ephesians 4:1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62484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Ephesians: What Is Inside?</a:t>
            </a:r>
          </a:p>
        </p:txBody>
      </p:sp>
      <p:graphicFrame>
        <p:nvGraphicFramePr>
          <p:cNvPr id="40981" name="Group 21"/>
          <p:cNvGraphicFramePr>
            <a:graphicFrameLocks noGrp="1"/>
          </p:cNvGraphicFramePr>
          <p:nvPr>
            <p:extLst/>
          </p:nvPr>
        </p:nvGraphicFramePr>
        <p:xfrm>
          <a:off x="685800" y="1600203"/>
          <a:ext cx="7772400" cy="4756152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Relationship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Responsibility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No imperatives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35 imperatives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Orthodoxy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Orthopraxy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Wisdom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39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Belief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Privileges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Times New Roman" pitchFamily="18" charset="0"/>
                        </a:rPr>
                        <a:t>Responsibility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17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awoods\AppData\Local\Microsoft\Windows\Temporary Internet Files\Content.IE5\MH5K0DD1\MCj023364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036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6775" y="3733800"/>
            <a:ext cx="237379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1-11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764340"/>
            <a:ext cx="2438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12-16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819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Therefore…</a:t>
            </a:r>
          </a:p>
        </p:txBody>
      </p:sp>
      <p:sp>
        <p:nvSpPr>
          <p:cNvPr id="97286" name="Title 7"/>
          <p:cNvSpPr>
            <a:spLocks noGrp="1"/>
          </p:cNvSpPr>
          <p:nvPr>
            <p:ph type="ctrTitle" sz="quarter" idx="4294967295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00FFFF"/>
                </a:solidFill>
              </a:rPr>
              <a:t>Romans 12:1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Users\awoods\AppData\Local\Microsoft\Windows\Temporary Internet Files\Content.IE5\MH5K0DD1\MCj023364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30368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733800"/>
            <a:ext cx="182614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1-4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764340"/>
            <a:ext cx="2438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5-6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2819400"/>
            <a:ext cx="38145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Therefore…</a:t>
            </a:r>
          </a:p>
        </p:txBody>
      </p:sp>
      <p:sp>
        <p:nvSpPr>
          <p:cNvPr id="99334" name="Title 7"/>
          <p:cNvSpPr>
            <a:spLocks noGrp="1"/>
          </p:cNvSpPr>
          <p:nvPr>
            <p:ph type="ctrTitle" sz="quarter" idx="4294967295"/>
          </p:nvPr>
        </p:nvSpPr>
        <p:spPr>
          <a:xfrm>
            <a:off x="838200" y="609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00FFFF"/>
                </a:solidFill>
              </a:rPr>
              <a:t>Galatians 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1. Paul’ Ministry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3:10a)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Teaching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Conduct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Purpose</a:t>
            </a:r>
            <a:endParaRPr lang="en-US" sz="3600" b="1" u="sng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B. Paul’ Example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ministry 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dirty="0" smtClean="0">
                <a:latin typeface="Calibri" panose="020F0502020204030204" pitchFamily="34" charset="0"/>
              </a:rPr>
              <a:t>10a)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Paul’s character  (10b)</a:t>
            </a:r>
            <a:endParaRPr lang="en-US" sz="3600" b="1" u="sng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difficulties  (11-13)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Paul’ Character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3:10b)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Faith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Patience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Love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Perseverance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Paul’ Character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3:10b)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Faith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Patience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Love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Perseverance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269994"/>
            <a:ext cx="807720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Galatians 5:22-23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/>
              <a:t>“</a:t>
            </a:r>
            <a:r>
              <a:rPr lang="en-US" sz="3600" dirty="0" smtClean="0"/>
              <a:t>But the fruit of the Spirit is love, joy, peace, patience, kindness, goodness, </a:t>
            </a:r>
            <a:r>
              <a:rPr lang="en-US" sz="3600" b="1" u="sng" dirty="0" smtClean="0"/>
              <a:t>faithfulness</a:t>
            </a:r>
            <a:r>
              <a:rPr lang="en-US" sz="3600" dirty="0" smtClean="0"/>
              <a:t>, gentleness, self-control; against such things there is no law.</a:t>
            </a:r>
            <a:r>
              <a:rPr lang="en-US" altLang="en-US" sz="3600" kern="0" dirty="0" smtClean="0"/>
              <a:t>.”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Paul’ Character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3:10b)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Faith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Patience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Love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Perseverance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269994"/>
            <a:ext cx="807720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Galatians 5:22-23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/>
              <a:t>“</a:t>
            </a:r>
            <a:r>
              <a:rPr lang="en-US" sz="3600" dirty="0" smtClean="0"/>
              <a:t>But the fruit of the Spirit is love, joy, peace, </a:t>
            </a:r>
            <a:r>
              <a:rPr lang="en-US" sz="3600" b="1" u="sng" dirty="0" smtClean="0"/>
              <a:t>patience</a:t>
            </a:r>
            <a:r>
              <a:rPr lang="en-US" sz="3600" dirty="0" smtClean="0"/>
              <a:t>, kindness, goodness, faithfulness, gentleness, self-control; against such things there is no law.</a:t>
            </a:r>
            <a:r>
              <a:rPr lang="en-US" altLang="en-US" sz="3600" kern="0" dirty="0" smtClean="0"/>
              <a:t>.”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Paul’ Character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3:10b)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Faith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Patience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Love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Perseverance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269994"/>
            <a:ext cx="8077200" cy="30162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Galatians 5:22-23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/>
              <a:t>“</a:t>
            </a:r>
            <a:r>
              <a:rPr lang="en-US" sz="3600" dirty="0" smtClean="0"/>
              <a:t>But the fruit of the Spirit is </a:t>
            </a:r>
            <a:r>
              <a:rPr lang="en-US" sz="3600" b="1" u="sng" dirty="0" smtClean="0"/>
              <a:t>love</a:t>
            </a:r>
            <a:r>
              <a:rPr lang="en-US" sz="3600" dirty="0" smtClean="0"/>
              <a:t>, joy, peace, patience, kindness, goodness, faithfulness, gentleness, self-control; against such things there is no law.</a:t>
            </a:r>
            <a:r>
              <a:rPr lang="en-US" altLang="en-US" sz="3600" kern="0" dirty="0" smtClean="0"/>
              <a:t>.”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Paul’ Character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3:10b)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Faith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Patience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Love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Perseverance</a:t>
            </a:r>
            <a:endParaRPr lang="en-US" sz="3600" b="1" u="sng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4314324" cy="32402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0" y="609600"/>
            <a:ext cx="8077200" cy="41242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kern="0" dirty="0" smtClean="0">
                <a:solidFill>
                  <a:srgbClr val="FFFFCC"/>
                </a:solidFill>
              </a:rPr>
              <a:t>James 1:2-4 </a:t>
            </a:r>
            <a:r>
              <a:rPr lang="en-US" altLang="en-US" sz="3600" b="1" kern="0" dirty="0">
                <a:solidFill>
                  <a:srgbClr val="FFFFCC"/>
                </a:solidFill>
              </a:rPr>
              <a:t>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 smtClean="0"/>
              <a:t>“</a:t>
            </a:r>
            <a:r>
              <a:rPr lang="en-US" sz="3600" dirty="0" smtClean="0"/>
              <a:t>Consider it all joy, my brethren, when you encounter various trials, knowing that the testing of your faith produces </a:t>
            </a:r>
            <a:r>
              <a:rPr lang="en-US" sz="3600" b="1" u="sng" dirty="0" smtClean="0"/>
              <a:t>endurance</a:t>
            </a:r>
            <a:r>
              <a:rPr lang="en-US" sz="3600" dirty="0" smtClean="0"/>
              <a:t>. And let endurance have </a:t>
            </a:r>
            <a:r>
              <a:rPr lang="en-US" sz="3600" i="1" dirty="0" smtClean="0"/>
              <a:t>its</a:t>
            </a:r>
            <a:r>
              <a:rPr lang="en-US" sz="3600" dirty="0" smtClean="0"/>
              <a:t> perfect result, so that you may be perfect and complete, lacking in nothing.”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="" xmlns:p14="http://schemas.microsoft.com/office/powerpoint/2010/main" val="9321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Nine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A.D. 67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Where was it written from?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Why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inside (outline)?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B. Paul’ Example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ministry 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dirty="0" smtClean="0">
                <a:latin typeface="Calibri" panose="020F0502020204030204" pitchFamily="34" charset="0"/>
              </a:rPr>
              <a:t>10a)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character  (10b)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Paul’s difficulties  (11-13)</a:t>
            </a:r>
            <a:endParaRPr lang="en-US" sz="3600" b="1" u="sng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b="1" u="sng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</a:t>
            </a:r>
            <a:r>
              <a:rPr lang="en-US" sz="3600" b="1" u="sng" dirty="0" smtClean="0">
                <a:latin typeface="Calibri" panose="020F0502020204030204" pitchFamily="34" charset="0"/>
              </a:rPr>
              <a:t>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2965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6096000" y="2590800"/>
            <a:ext cx="2209800" cy="8382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First Missionary Journey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</a:t>
            </a:r>
            <a:r>
              <a:rPr lang="en-US" sz="3600" b="1" u="sng" dirty="0" smtClean="0">
                <a:latin typeface="Calibri" panose="020F0502020204030204" pitchFamily="34" charset="0"/>
              </a:rPr>
              <a:t>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Paul’ Sufferings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3:11-13)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Persecutions (11a)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AutoNum type="alphaL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Sufferings (11b)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1. An example (11c)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2. A promise (12)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	3. </a:t>
            </a:r>
            <a:r>
              <a:rPr lang="en-US" sz="3600" b="1" u="sng" dirty="0" smtClean="0">
                <a:latin typeface="Calibri" panose="020F0502020204030204" pitchFamily="34" charset="0"/>
              </a:rPr>
              <a:t>A reason (13)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SzPct val="100000"/>
              <a:buNone/>
              <a:defRPr/>
            </a:pPr>
            <a:endParaRPr lang="en-US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81400" cy="2689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i="1" u="sng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152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B. Paul’ Example  </a:t>
            </a:r>
            <a:r>
              <a:rPr lang="en-US" altLang="en-US" sz="3600" dirty="0">
                <a:latin typeface="Calibri" panose="020F0502020204030204" pitchFamily="34" charset="0"/>
              </a:rPr>
              <a:t>(</a:t>
            </a:r>
            <a:r>
              <a:rPr lang="en-US" altLang="en-US" sz="3600" dirty="0" smtClean="0">
                <a:latin typeface="Calibri" panose="020F0502020204030204" pitchFamily="34" charset="0"/>
              </a:rPr>
              <a:t>3:10-13)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ministry 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dirty="0" smtClean="0">
                <a:latin typeface="Calibri" panose="020F0502020204030204" pitchFamily="34" charset="0"/>
              </a:rPr>
              <a:t>10a)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character  (10b)</a:t>
            </a:r>
            <a:endParaRPr lang="en-US" sz="36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Paul’s difficulties  (11-13)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474" y="11430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keep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8389</TotalTime>
  <Words>1193</Words>
  <Application>Microsoft Office PowerPoint</Application>
  <PresentationFormat>On-screen Show (4:3)</PresentationFormat>
  <Paragraphs>273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Azure</vt:lpstr>
      <vt:lpstr>Slide 1</vt:lpstr>
      <vt:lpstr>Slide 2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THE LAST DAYS APOSTASY OF THE CHURCH</vt:lpstr>
      <vt:lpstr>Definition of Apostasy</vt:lpstr>
      <vt:lpstr>2 Timothy 3:1‒4:8</vt:lpstr>
      <vt:lpstr>Apostasy  (3:1‒4:8)</vt:lpstr>
      <vt:lpstr>Apostasy  (3:1‒4:8)</vt:lpstr>
      <vt:lpstr>Apostasy  (3:1‒4:8)</vt:lpstr>
      <vt:lpstr>Apostasy  (3:1‒4:8)</vt:lpstr>
      <vt:lpstr>Apostasy  (3:1‒4:8)</vt:lpstr>
      <vt:lpstr>Apostasy  (3:1‒4:8)</vt:lpstr>
      <vt:lpstr>B. Paul’ Example  (3:10-13)</vt:lpstr>
      <vt:lpstr>B. Paul’ Example  (3:10-13)</vt:lpstr>
      <vt:lpstr>1. Paul’ Ministry  (3:10a)</vt:lpstr>
      <vt:lpstr>1. Paul’ Ministry  (3:10a)</vt:lpstr>
      <vt:lpstr>1. Paul’ Ministry  (3:10a)</vt:lpstr>
      <vt:lpstr>Ephesians 4:1</vt:lpstr>
      <vt:lpstr>Ephesians: What Is Inside?</vt:lpstr>
      <vt:lpstr>Romans 12:1</vt:lpstr>
      <vt:lpstr>Galatians 5:1</vt:lpstr>
      <vt:lpstr>1. Paul’ Ministry  (3:10a)</vt:lpstr>
      <vt:lpstr>B. Paul’ Example  (3:10-13)</vt:lpstr>
      <vt:lpstr>2. Paul’ Character  (3:10b)</vt:lpstr>
      <vt:lpstr>2. Paul’ Character  (3:10b)</vt:lpstr>
      <vt:lpstr>Slide 33</vt:lpstr>
      <vt:lpstr>2. Paul’ Character  (3:10b)</vt:lpstr>
      <vt:lpstr>Slide 35</vt:lpstr>
      <vt:lpstr>2. Paul’ Character  (3:10b)</vt:lpstr>
      <vt:lpstr>Slide 37</vt:lpstr>
      <vt:lpstr>2. Paul’ Character  (3:10b)</vt:lpstr>
      <vt:lpstr>Slide 39</vt:lpstr>
      <vt:lpstr>B. Paul’ Example  (3:10-13)</vt:lpstr>
      <vt:lpstr>3. Paul’ Sufferings  (3:11-13)</vt:lpstr>
      <vt:lpstr>3. Paul’ Sufferings  (3:11-13)</vt:lpstr>
      <vt:lpstr>3. Paul’ Sufferings  (3:11-13)</vt:lpstr>
      <vt:lpstr>3. Paul’ Sufferings  (3:11-13)</vt:lpstr>
      <vt:lpstr>Slide 45</vt:lpstr>
      <vt:lpstr>First Missionary Journey</vt:lpstr>
      <vt:lpstr>3. Paul’ Sufferings  (3:11-13)</vt:lpstr>
      <vt:lpstr>3. Paul’ Sufferings  (3:11-13)</vt:lpstr>
      <vt:lpstr>4. Alpha Privitives  (2-3)</vt:lpstr>
      <vt:lpstr>Conclusion</vt:lpstr>
      <vt:lpstr>B. Paul’ Example  (3:10-13)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931</cp:revision>
  <cp:lastPrinted>2011-06-25T18:12:52Z</cp:lastPrinted>
  <dcterms:created xsi:type="dcterms:W3CDTF">2009-03-17T12:21:13Z</dcterms:created>
  <dcterms:modified xsi:type="dcterms:W3CDTF">2016-03-13T12:23:27Z</dcterms:modified>
</cp:coreProperties>
</file>