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3"/>
  </p:notesMasterIdLst>
  <p:handoutMasterIdLst>
    <p:handoutMasterId r:id="rId24"/>
  </p:handoutMasterIdLst>
  <p:sldIdLst>
    <p:sldId id="277" r:id="rId3"/>
    <p:sldId id="267" r:id="rId4"/>
    <p:sldId id="278" r:id="rId5"/>
    <p:sldId id="279" r:id="rId6"/>
    <p:sldId id="274" r:id="rId7"/>
    <p:sldId id="283" r:id="rId8"/>
    <p:sldId id="280" r:id="rId9"/>
    <p:sldId id="284" r:id="rId10"/>
    <p:sldId id="281" r:id="rId11"/>
    <p:sldId id="285" r:id="rId12"/>
    <p:sldId id="288" r:id="rId13"/>
    <p:sldId id="290" r:id="rId14"/>
    <p:sldId id="286" r:id="rId15"/>
    <p:sldId id="287" r:id="rId16"/>
    <p:sldId id="293" r:id="rId17"/>
    <p:sldId id="294" r:id="rId18"/>
    <p:sldId id="295" r:id="rId19"/>
    <p:sldId id="296" r:id="rId20"/>
    <p:sldId id="297" r:id="rId21"/>
    <p:sldId id="29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108" y="-90"/>
      </p:cViewPr>
      <p:guideLst>
        <p:guide orient="horz" pos="2160"/>
        <p:guide pos="288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3/20/2016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3/20/2016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0100" y="2606040"/>
            <a:ext cx="7543800" cy="2743200"/>
          </a:xfrm>
        </p:spPr>
        <p:txBody>
          <a:bodyPr anchor="b">
            <a:normAutofit/>
          </a:bodyPr>
          <a:lstStyle>
            <a:lvl1pPr algn="l">
              <a:lnSpc>
                <a:spcPct val="80000"/>
              </a:lnSpc>
              <a:defRPr sz="5100">
                <a:solidFill>
                  <a:schemeClr val="tx1"/>
                </a:solidFill>
                <a:effectLst>
                  <a:outerShdw blurRad="38100" dist="25400" dir="18900000" algn="bl" rotWithShape="0">
                    <a:schemeClr val="bg1">
                      <a:alpha val="80000"/>
                    </a:schemeClr>
                  </a:outerShdw>
                </a:effectLst>
              </a:defRPr>
            </a:lvl1pPr>
          </a:lstStyle>
          <a:p>
            <a:r>
              <a:rPr lang="en-US"/>
              <a:t>Click to edit Master title style</a:t>
            </a:r>
          </a:p>
        </p:txBody>
      </p:sp>
      <p:sp>
        <p:nvSpPr>
          <p:cNvPr id="3" name="Subtitle 2"/>
          <p:cNvSpPr>
            <a:spLocks noGrp="1"/>
          </p:cNvSpPr>
          <p:nvPr>
            <p:ph type="subTitle" idx="1"/>
          </p:nvPr>
        </p:nvSpPr>
        <p:spPr>
          <a:xfrm>
            <a:off x="800100" y="5360437"/>
            <a:ext cx="7543800" cy="365760"/>
          </a:xfrm>
        </p:spPr>
        <p:txBody>
          <a:bodyPr>
            <a:normAutofit/>
          </a:bodyPr>
          <a:lstStyle>
            <a:lvl1pPr marL="0" indent="0" algn="l">
              <a:spcBef>
                <a:spcPts val="0"/>
              </a:spcBef>
              <a:buNone/>
              <a:defRPr sz="1500" b="1" cap="all" baseline="0">
                <a:solidFill>
                  <a:schemeClr val="accent1"/>
                </a:solidFill>
                <a:effectLs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Rectangle 7"/>
          <p:cNvSpPr/>
          <p:nvPr userDrawn="1"/>
        </p:nvSpPr>
        <p:spPr>
          <a:xfrm>
            <a:off x="0" y="5888736"/>
            <a:ext cx="9144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5888736"/>
            <a:ext cx="9144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3750" y="382231"/>
            <a:ext cx="1028700" cy="55613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71550" y="382230"/>
            <a:ext cx="5897880" cy="556137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hidden">
          <a:xfrm>
            <a:off x="5815305" y="283"/>
            <a:ext cx="3326788" cy="6856286"/>
          </a:xfrm>
          <a:prstGeom prst="rect">
            <a:avLst/>
          </a:prstGeom>
        </p:spPr>
      </p:pic>
      <p:sp>
        <p:nvSpPr>
          <p:cNvPr id="2" name="Title 1"/>
          <p:cNvSpPr>
            <a:spLocks noGrp="1"/>
          </p:cNvSpPr>
          <p:nvPr>
            <p:ph type="title"/>
          </p:nvPr>
        </p:nvSpPr>
        <p:spPr>
          <a:xfrm>
            <a:off x="800100" y="1565829"/>
            <a:ext cx="4457700" cy="4114800"/>
          </a:xfrm>
        </p:spPr>
        <p:txBody>
          <a:bodyPr anchor="b">
            <a:normAutofit/>
          </a:bodyPr>
          <a:lstStyle>
            <a:lvl1pPr>
              <a:lnSpc>
                <a:spcPct val="80000"/>
              </a:lnSpc>
              <a:defRPr sz="4050">
                <a:effectLst>
                  <a:outerShdw blurRad="38100" dist="25400" dir="18900000" algn="bl" rotWithShape="0">
                    <a:schemeClr val="bg1">
                      <a:alpha val="80000"/>
                    </a:schemeClr>
                  </a:outerShdw>
                </a:effectLst>
              </a:defRPr>
            </a:lvl1pPr>
          </a:lstStyle>
          <a:p>
            <a:r>
              <a:rPr lang="en-US"/>
              <a:t>Click to edit Master title style</a:t>
            </a:r>
          </a:p>
        </p:txBody>
      </p:sp>
      <p:sp>
        <p:nvSpPr>
          <p:cNvPr id="3" name="Text Placeholder 2"/>
          <p:cNvSpPr>
            <a:spLocks noGrp="1"/>
          </p:cNvSpPr>
          <p:nvPr>
            <p:ph type="body" idx="1"/>
          </p:nvPr>
        </p:nvSpPr>
        <p:spPr>
          <a:xfrm>
            <a:off x="800101" y="5682344"/>
            <a:ext cx="4457700" cy="410547"/>
          </a:xfrm>
        </p:spPr>
        <p:txBody>
          <a:bodyPr>
            <a:normAutofit/>
          </a:bodyPr>
          <a:lstStyle>
            <a:lvl1pPr marL="0" indent="0">
              <a:spcBef>
                <a:spcPts val="0"/>
              </a:spcBef>
              <a:buNone/>
              <a:defRPr sz="1650" b="1" cap="all" baseline="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sp>
        <p:nvSpPr>
          <p:cNvPr id="9" name="Rectangle 8"/>
          <p:cNvSpPr/>
          <p:nvPr userDrawn="1"/>
        </p:nvSpPr>
        <p:spPr>
          <a:xfrm>
            <a:off x="5780313" y="0"/>
            <a:ext cx="41148"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userDrawn="1"/>
        </p:nvSpPr>
        <p:spPr>
          <a:xfrm>
            <a:off x="5780313" y="0"/>
            <a:ext cx="41148"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1550" y="1825626"/>
            <a:ext cx="3543300" cy="4117975"/>
          </a:xfrm>
        </p:spPr>
        <p:txBody>
          <a:bodyPr>
            <a:normAutofit/>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49" y="1825626"/>
            <a:ext cx="3543300" cy="4117975"/>
          </a:xfrm>
        </p:spPr>
        <p:txBody>
          <a:bodyPr>
            <a:normAutofit/>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971550" y="1828800"/>
            <a:ext cx="3545586" cy="641350"/>
          </a:xfrm>
        </p:spPr>
        <p:txBody>
          <a:bodyPr anchor="ctr">
            <a:normAutofit/>
          </a:bodyPr>
          <a:lstStyle>
            <a:lvl1pPr marL="0" indent="0">
              <a:spcBef>
                <a:spcPts val="0"/>
              </a:spcBef>
              <a:buNone/>
              <a:defRPr sz="1500" b="1" cap="all"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971550" y="2470151"/>
            <a:ext cx="3545586" cy="3473450"/>
          </a:xfrm>
        </p:spPr>
        <p:txBody>
          <a:bodyPr>
            <a:normAutofit/>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5721" y="1828800"/>
            <a:ext cx="3545586" cy="641350"/>
          </a:xfrm>
        </p:spPr>
        <p:txBody>
          <a:bodyPr anchor="ctr">
            <a:normAutofit/>
          </a:bodyPr>
          <a:lstStyle>
            <a:lvl1pPr marL="0" indent="0">
              <a:spcBef>
                <a:spcPts val="0"/>
              </a:spcBef>
              <a:buNone/>
              <a:defRPr sz="1500" b="1" cap="all"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6864" y="2470151"/>
            <a:ext cx="3545586" cy="3473450"/>
          </a:xfrm>
        </p:spPr>
        <p:txBody>
          <a:bodyPr>
            <a:normAutofit/>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hidden">
          <a:xfrm>
            <a:off x="5815305" y="283"/>
            <a:ext cx="3326788" cy="6856286"/>
          </a:xfrm>
          <a:prstGeom prst="rect">
            <a:avLst/>
          </a:prstGeom>
        </p:spPr>
      </p:pic>
      <p:sp>
        <p:nvSpPr>
          <p:cNvPr id="10" name="Rectangle 9"/>
          <p:cNvSpPr/>
          <p:nvPr userDrawn="1"/>
        </p:nvSpPr>
        <p:spPr>
          <a:xfrm>
            <a:off x="5780313" y="0"/>
            <a:ext cx="41148"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userDrawn="1"/>
        </p:nvSpPr>
        <p:spPr>
          <a:xfrm>
            <a:off x="5780313" y="0"/>
            <a:ext cx="41148"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6172201" y="2514600"/>
            <a:ext cx="2606040"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92727" y="685800"/>
            <a:ext cx="4594860" cy="5486400"/>
          </a:xfrm>
        </p:spPr>
        <p:txBody>
          <a:bodyPr>
            <a:normAutofit/>
          </a:bodyPr>
          <a:lstStyle>
            <a:lvl1pPr>
              <a:defRPr sz="1500"/>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172200" y="4343400"/>
            <a:ext cx="2606040" cy="1188720"/>
          </a:xfrm>
        </p:spPr>
        <p:txBody>
          <a:bodyPr>
            <a:normAutofit/>
          </a:bodyPr>
          <a:lstStyle>
            <a:lvl1pPr marL="0" indent="0">
              <a:spcBef>
                <a:spcPts val="600"/>
              </a:spcBef>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hidden">
          <a:xfrm>
            <a:off x="5815305" y="283"/>
            <a:ext cx="3326788" cy="6856286"/>
          </a:xfrm>
          <a:prstGeom prst="rect">
            <a:avLst/>
          </a:prstGeom>
        </p:spPr>
      </p:pic>
      <p:sp>
        <p:nvSpPr>
          <p:cNvPr id="9" name="Rectangle 8"/>
          <p:cNvSpPr/>
          <p:nvPr/>
        </p:nvSpPr>
        <p:spPr>
          <a:xfrm>
            <a:off x="5780313" y="0"/>
            <a:ext cx="41148"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5780313" y="0"/>
            <a:ext cx="41148"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6172200" y="2514600"/>
            <a:ext cx="2606040"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0" y="1325880"/>
            <a:ext cx="51435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172200" y="4343400"/>
            <a:ext cx="2606040" cy="1188720"/>
          </a:xfrm>
        </p:spPr>
        <p:txBody>
          <a:bodyPr>
            <a:normAutofit/>
          </a:bodyPr>
          <a:lstStyle>
            <a:lvl1pPr marL="0" indent="0">
              <a:spcBef>
                <a:spcPts val="600"/>
              </a:spcBef>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6257036"/>
            <a:ext cx="9144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p:cNvSpPr>
            <a:spLocks noGrp="1"/>
          </p:cNvSpPr>
          <p:nvPr>
            <p:ph type="title"/>
          </p:nvPr>
        </p:nvSpPr>
        <p:spPr>
          <a:xfrm>
            <a:off x="971550" y="381000"/>
            <a:ext cx="72009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71550" y="1828800"/>
            <a:ext cx="7200900" cy="4114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7128" y="6419462"/>
            <a:ext cx="1013537" cy="238902"/>
          </a:xfrm>
          <a:prstGeom prst="rect">
            <a:avLst/>
          </a:prstGeom>
        </p:spPr>
        <p:txBody>
          <a:bodyPr vert="horz" lIns="91440" tIns="45720" rIns="91440" bIns="45720" rtlCol="0" anchor="ctr"/>
          <a:lstStyle>
            <a:lvl1pPr algn="r">
              <a:defRPr sz="750">
                <a:solidFill>
                  <a:schemeClr val="tx1"/>
                </a:solidFill>
              </a:defRPr>
            </a:lvl1pPr>
          </a:lstStyle>
          <a:p>
            <a:endParaRPr lang="en-US"/>
          </a:p>
        </p:txBody>
      </p:sp>
      <p:sp>
        <p:nvSpPr>
          <p:cNvPr id="5" name="Footer Placeholder 4"/>
          <p:cNvSpPr>
            <a:spLocks noGrp="1"/>
          </p:cNvSpPr>
          <p:nvPr>
            <p:ph type="ftr" sz="quarter" idx="3"/>
          </p:nvPr>
        </p:nvSpPr>
        <p:spPr>
          <a:xfrm>
            <a:off x="971550" y="6419462"/>
            <a:ext cx="3886200" cy="238902"/>
          </a:xfrm>
          <a:prstGeom prst="rect">
            <a:avLst/>
          </a:prstGeom>
        </p:spPr>
        <p:txBody>
          <a:bodyPr vert="horz" lIns="91440" tIns="45720" rIns="91440" bIns="45720" rtlCol="0" anchor="ctr"/>
          <a:lstStyle>
            <a:lvl1pPr algn="l">
              <a:defRPr sz="750">
                <a:solidFill>
                  <a:schemeClr val="tx1"/>
                </a:solidFill>
              </a:defRPr>
            </a:lvl1pPr>
          </a:lstStyle>
          <a:p>
            <a:endParaRPr lang="en-US" dirty="0"/>
          </a:p>
        </p:txBody>
      </p:sp>
      <p:sp>
        <p:nvSpPr>
          <p:cNvPr id="6" name="Slide Number Placeholder 5"/>
          <p:cNvSpPr>
            <a:spLocks noGrp="1"/>
          </p:cNvSpPr>
          <p:nvPr>
            <p:ph type="sldNum" sz="quarter" idx="4"/>
          </p:nvPr>
        </p:nvSpPr>
        <p:spPr>
          <a:xfrm>
            <a:off x="7648769" y="6419462"/>
            <a:ext cx="523681" cy="238902"/>
          </a:xfrm>
          <a:prstGeom prst="rect">
            <a:avLst/>
          </a:prstGeom>
        </p:spPr>
        <p:txBody>
          <a:bodyPr vert="horz" lIns="91440" tIns="45720" rIns="91440" bIns="45720" rtlCol="0" anchor="ctr"/>
          <a:lstStyle>
            <a:lvl1pPr algn="r">
              <a:defRPr sz="750">
                <a:solidFill>
                  <a:schemeClr val="tx1"/>
                </a:solidFill>
              </a:defRPr>
            </a:lvl1pPr>
          </a:lstStyle>
          <a:p>
            <a:fld id="{E31375A4-56A4-47D6-9801-1991572033F7}" type="slidenum">
              <a:rPr lang="en-US" smtClean="0"/>
              <a:pPr/>
              <a:t>‹#›</a:t>
            </a:fld>
            <a:endParaRPr lang="en-US"/>
          </a:p>
        </p:txBody>
      </p:sp>
      <p:sp>
        <p:nvSpPr>
          <p:cNvPr id="8" name="Rectangle 7"/>
          <p:cNvSpPr/>
          <p:nvPr userDrawn="1"/>
        </p:nvSpPr>
        <p:spPr>
          <a:xfrm>
            <a:off x="0" y="6257036"/>
            <a:ext cx="9144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90000"/>
        </a:lnSpc>
        <a:spcBef>
          <a:spcPct val="0"/>
        </a:spcBef>
        <a:buNone/>
        <a:defRPr sz="24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05740" indent="-171450" algn="l" defTabSz="685800" rtl="0" eaLnBrk="1" latinLnBrk="0" hangingPunct="1">
        <a:lnSpc>
          <a:spcPct val="90000"/>
        </a:lnSpc>
        <a:spcBef>
          <a:spcPts val="1350"/>
        </a:spcBef>
        <a:buClr>
          <a:schemeClr val="accent1"/>
        </a:buClr>
        <a:buFont typeface="Arial" pitchFamily="34" charset="0"/>
        <a:buChar char="•"/>
        <a:defRPr sz="1500" kern="1200">
          <a:solidFill>
            <a:schemeClr val="tx1"/>
          </a:solidFill>
          <a:latin typeface="+mn-lt"/>
          <a:ea typeface="+mn-ea"/>
          <a:cs typeface="+mn-cs"/>
        </a:defRPr>
      </a:lvl1pPr>
      <a:lvl2pPr marL="445770" indent="-171450" algn="l" defTabSz="685800" rtl="0" eaLnBrk="1" latinLnBrk="0" hangingPunct="1">
        <a:lnSpc>
          <a:spcPct val="90000"/>
        </a:lnSpc>
        <a:spcBef>
          <a:spcPts val="750"/>
        </a:spcBef>
        <a:buClr>
          <a:schemeClr val="accent1"/>
        </a:buClr>
        <a:buFont typeface="Arial" pitchFamily="34" charset="0"/>
        <a:buChar char="•"/>
        <a:defRPr sz="1350" kern="1200">
          <a:solidFill>
            <a:schemeClr val="tx1"/>
          </a:solidFill>
          <a:latin typeface="+mn-lt"/>
          <a:ea typeface="+mn-ea"/>
          <a:cs typeface="+mn-cs"/>
        </a:defRPr>
      </a:lvl2pPr>
      <a:lvl3pPr marL="685800" indent="-171450" algn="l" defTabSz="685800" rtl="0" eaLnBrk="1" latinLnBrk="0" hangingPunct="1">
        <a:lnSpc>
          <a:spcPct val="90000"/>
        </a:lnSpc>
        <a:spcBef>
          <a:spcPts val="600"/>
        </a:spcBef>
        <a:buClr>
          <a:schemeClr val="accent1"/>
        </a:buClr>
        <a:buFont typeface="Arial" pitchFamily="34" charset="0"/>
        <a:buChar char="•"/>
        <a:defRPr sz="1200" kern="1200">
          <a:solidFill>
            <a:schemeClr val="tx1"/>
          </a:solidFill>
          <a:latin typeface="+mn-lt"/>
          <a:ea typeface="+mn-ea"/>
          <a:cs typeface="+mn-cs"/>
        </a:defRPr>
      </a:lvl3pPr>
      <a:lvl4pPr marL="925830" indent="-171450" algn="l" defTabSz="685800" rtl="0" eaLnBrk="1" latinLnBrk="0" hangingPunct="1">
        <a:lnSpc>
          <a:spcPct val="90000"/>
        </a:lnSpc>
        <a:spcBef>
          <a:spcPts val="600"/>
        </a:spcBef>
        <a:buClr>
          <a:schemeClr val="accent1"/>
        </a:buClr>
        <a:buFont typeface="Arial" pitchFamily="34" charset="0"/>
        <a:buChar char="•"/>
        <a:defRPr sz="1050" kern="1200">
          <a:solidFill>
            <a:schemeClr val="tx1"/>
          </a:solidFill>
          <a:latin typeface="+mn-lt"/>
          <a:ea typeface="+mn-ea"/>
          <a:cs typeface="+mn-cs"/>
        </a:defRPr>
      </a:lvl4pPr>
      <a:lvl5pPr marL="1165860" indent="-171450" algn="l" defTabSz="685800" rtl="0" eaLnBrk="1" latinLnBrk="0" hangingPunct="1">
        <a:lnSpc>
          <a:spcPct val="90000"/>
        </a:lnSpc>
        <a:spcBef>
          <a:spcPts val="600"/>
        </a:spcBef>
        <a:buClr>
          <a:schemeClr val="accent1"/>
        </a:buClr>
        <a:buFont typeface="Arial" pitchFamily="34" charset="0"/>
        <a:buChar char="•"/>
        <a:defRPr sz="1050" kern="1200">
          <a:solidFill>
            <a:schemeClr val="tx1"/>
          </a:solidFill>
          <a:latin typeface="+mn-lt"/>
          <a:ea typeface="+mn-ea"/>
          <a:cs typeface="+mn-cs"/>
        </a:defRPr>
      </a:lvl5pPr>
      <a:lvl6pPr marL="1371600" indent="-171450" algn="l" defTabSz="685800" rtl="0" eaLnBrk="1" latinLnBrk="0" hangingPunct="1">
        <a:lnSpc>
          <a:spcPct val="90000"/>
        </a:lnSpc>
        <a:spcBef>
          <a:spcPts val="600"/>
        </a:spcBef>
        <a:buClr>
          <a:schemeClr val="accent1"/>
        </a:buClr>
        <a:buFont typeface="Arial" pitchFamily="34" charset="0"/>
        <a:buChar char="•"/>
        <a:defRPr sz="1050" kern="1200">
          <a:solidFill>
            <a:schemeClr val="tx1"/>
          </a:solidFill>
          <a:latin typeface="+mn-lt"/>
          <a:ea typeface="+mn-ea"/>
          <a:cs typeface="+mn-cs"/>
        </a:defRPr>
      </a:lvl6pPr>
      <a:lvl7pPr marL="1577340" indent="-171450" algn="l" defTabSz="685800" rtl="0" eaLnBrk="1" latinLnBrk="0" hangingPunct="1">
        <a:lnSpc>
          <a:spcPct val="90000"/>
        </a:lnSpc>
        <a:spcBef>
          <a:spcPts val="600"/>
        </a:spcBef>
        <a:buClr>
          <a:schemeClr val="accent1"/>
        </a:buClr>
        <a:buFont typeface="Arial" pitchFamily="34" charset="0"/>
        <a:buChar char="•"/>
        <a:defRPr sz="1050" kern="1200">
          <a:solidFill>
            <a:schemeClr val="tx1"/>
          </a:solidFill>
          <a:latin typeface="+mn-lt"/>
          <a:ea typeface="+mn-ea"/>
          <a:cs typeface="+mn-cs"/>
        </a:defRPr>
      </a:lvl7pPr>
      <a:lvl8pPr marL="1783080" indent="-171450" algn="l" defTabSz="685800" rtl="0" eaLnBrk="1" latinLnBrk="0" hangingPunct="1">
        <a:lnSpc>
          <a:spcPct val="90000"/>
        </a:lnSpc>
        <a:spcBef>
          <a:spcPts val="600"/>
        </a:spcBef>
        <a:buClr>
          <a:schemeClr val="accent1"/>
        </a:buClr>
        <a:buFont typeface="Arial" pitchFamily="34" charset="0"/>
        <a:buChar char="•"/>
        <a:defRPr sz="1050" kern="1200">
          <a:solidFill>
            <a:schemeClr val="tx1"/>
          </a:solidFill>
          <a:latin typeface="+mn-lt"/>
          <a:ea typeface="+mn-ea"/>
          <a:cs typeface="+mn-cs"/>
        </a:defRPr>
      </a:lvl8pPr>
      <a:lvl9pPr marL="1988820" indent="-171450" algn="l" defTabSz="685800" rtl="0" eaLnBrk="1" latinLnBrk="0" hangingPunct="1">
        <a:lnSpc>
          <a:spcPct val="90000"/>
        </a:lnSpc>
        <a:spcBef>
          <a:spcPts val="600"/>
        </a:spcBef>
        <a:buClr>
          <a:schemeClr val="accent1"/>
        </a:buClr>
        <a:buFont typeface="Arial"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10"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8529" y="2820178"/>
            <a:ext cx="8066942" cy="2057400"/>
          </a:xfrm>
        </p:spPr>
        <p:txBody>
          <a:bodyPr/>
          <a:lstStyle/>
          <a:p>
            <a:r>
              <a:rPr lang="en-US" dirty="0"/>
              <a:t>The priority of prayer</a:t>
            </a:r>
          </a:p>
        </p:txBody>
      </p:sp>
      <p:sp>
        <p:nvSpPr>
          <p:cNvPr id="4" name="Subtitle 3"/>
          <p:cNvSpPr>
            <a:spLocks noGrp="1"/>
          </p:cNvSpPr>
          <p:nvPr>
            <p:ph type="subTitle" idx="1"/>
          </p:nvPr>
        </p:nvSpPr>
        <p:spPr/>
        <p:txBody>
          <a:bodyPr/>
          <a:lstStyle/>
          <a:p>
            <a:r>
              <a:rPr lang="en-US" dirty="0"/>
              <a:t>Colossians 4:2-4</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08689" y="404339"/>
            <a:ext cx="4596782" cy="3444539"/>
          </a:xfrm>
          <a:prstGeom prst="rect">
            <a:avLst/>
          </a:prstGeom>
        </p:spPr>
      </p:pic>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6477" y="298939"/>
            <a:ext cx="3847528" cy="584775"/>
          </a:xfrm>
          <a:prstGeom prst="rect">
            <a:avLst/>
          </a:prstGeom>
          <a:noFill/>
        </p:spPr>
        <p:txBody>
          <a:bodyPr wrap="none" rtlCol="0">
            <a:spAutoFit/>
          </a:bodyPr>
          <a:lstStyle/>
          <a:p>
            <a:r>
              <a:rPr lang="en-US" sz="3200" dirty="0"/>
              <a:t>Outline of Colossians</a:t>
            </a:r>
          </a:p>
        </p:txBody>
      </p:sp>
      <p:sp>
        <p:nvSpPr>
          <p:cNvPr id="3" name="TextBox 2"/>
          <p:cNvSpPr txBox="1"/>
          <p:nvPr/>
        </p:nvSpPr>
        <p:spPr>
          <a:xfrm>
            <a:off x="826477" y="1037492"/>
            <a:ext cx="7447085" cy="6740307"/>
          </a:xfrm>
          <a:prstGeom prst="rect">
            <a:avLst/>
          </a:prstGeom>
          <a:noFill/>
        </p:spPr>
        <p:txBody>
          <a:bodyPr wrap="square" rtlCol="0">
            <a:spAutoFit/>
          </a:bodyPr>
          <a:lstStyle/>
          <a:p>
            <a:pPr marL="400050" indent="-400050">
              <a:buFont typeface="+mj-lt"/>
              <a:buAutoNum type="arabicPeriod"/>
            </a:pPr>
            <a:r>
              <a:rPr lang="en-US" sz="2400" b="1" dirty="0"/>
              <a:t>Introduction 1:1 – 14</a:t>
            </a:r>
          </a:p>
          <a:p>
            <a:pPr marL="342900" lvl="1" indent="-342900">
              <a:buAutoNum type="arabicPeriod" startAt="2"/>
            </a:pPr>
            <a:r>
              <a:rPr lang="en-US" sz="2400" b="1" dirty="0"/>
              <a:t>The Preeminence of Christ</a:t>
            </a:r>
          </a:p>
          <a:p>
            <a:pPr marL="342900" lvl="2" indent="-342900">
              <a:buAutoNum type="arabicPeriod" startAt="3"/>
            </a:pPr>
            <a:r>
              <a:rPr lang="en-US" sz="2400" b="1" dirty="0"/>
              <a:t>Warning Against False Philosophy  2:4 – 23</a:t>
            </a:r>
          </a:p>
          <a:p>
            <a:pPr marL="342900" lvl="2" indent="-342900">
              <a:buAutoNum type="arabicPeriod" startAt="3"/>
            </a:pPr>
            <a:r>
              <a:rPr lang="en-US" sz="2400" b="1" dirty="0"/>
              <a:t>Position of the Believer – Christ is our life 3:1 – 4 </a:t>
            </a:r>
          </a:p>
          <a:p>
            <a:pPr marL="342900" lvl="2" indent="-342900">
              <a:buAutoNum type="arabicPeriod" startAt="3"/>
            </a:pPr>
            <a:r>
              <a:rPr lang="en-US" sz="2400" b="1" dirty="0"/>
              <a:t>The Practice of the Believer</a:t>
            </a:r>
          </a:p>
          <a:p>
            <a:pPr marL="457200" lvl="3"/>
            <a:r>
              <a:rPr lang="en-US" sz="2400" dirty="0"/>
              <a:t>Private Life</a:t>
            </a:r>
          </a:p>
          <a:p>
            <a:pPr marL="914400" lvl="3" indent="-457200">
              <a:buAutoNum type="alphaLcPeriod"/>
            </a:pPr>
            <a:r>
              <a:rPr lang="en-US" sz="2400" dirty="0"/>
              <a:t>Put Off the Old Man  3:5 – 11 </a:t>
            </a:r>
          </a:p>
          <a:p>
            <a:pPr marL="914400" lvl="3" indent="-457200">
              <a:buAutoNum type="alphaLcPeriod"/>
            </a:pPr>
            <a:r>
              <a:rPr lang="en-US" sz="2400" dirty="0"/>
              <a:t>Put On the New Man  3:12 – 17 </a:t>
            </a:r>
          </a:p>
          <a:p>
            <a:pPr marL="457200" lvl="3"/>
            <a:r>
              <a:rPr lang="en-US" sz="2400" dirty="0"/>
              <a:t>Public Life</a:t>
            </a:r>
          </a:p>
          <a:p>
            <a:pPr marL="914400" lvl="3" indent="-457200">
              <a:buAutoNum type="alphaLcPeriod"/>
            </a:pPr>
            <a:r>
              <a:rPr lang="en-US" sz="2400" dirty="0"/>
              <a:t>Personal Commands for Holiness</a:t>
            </a:r>
          </a:p>
          <a:p>
            <a:pPr marL="1428750" lvl="4" indent="-514350">
              <a:buFont typeface="+mj-lt"/>
              <a:buAutoNum type="romanLcPeriod"/>
            </a:pPr>
            <a:r>
              <a:rPr lang="en-US" sz="2400" dirty="0"/>
              <a:t>In Family Life  3:18 – 21 </a:t>
            </a:r>
          </a:p>
          <a:p>
            <a:pPr marL="1428750" lvl="4" indent="-514350">
              <a:buFont typeface="+mj-lt"/>
              <a:buAutoNum type="romanLcPeriod"/>
            </a:pPr>
            <a:r>
              <a:rPr lang="en-US" sz="2400" dirty="0"/>
              <a:t>In Work  3:22 – 4:1</a:t>
            </a:r>
          </a:p>
          <a:p>
            <a:pPr marL="1428750" lvl="4" indent="-514350">
              <a:buFont typeface="+mj-lt"/>
              <a:buAutoNum type="romanLcPeriod"/>
            </a:pPr>
            <a:r>
              <a:rPr lang="en-US" sz="2400" b="1" dirty="0">
                <a:solidFill>
                  <a:srgbClr val="C00000"/>
                </a:solidFill>
              </a:rPr>
              <a:t>In Prayer  4:2 – 4 </a:t>
            </a:r>
          </a:p>
          <a:p>
            <a:pPr marL="342900" lvl="2" indent="-342900">
              <a:buAutoNum type="arabicPeriod" startAt="3"/>
            </a:pPr>
            <a:r>
              <a:rPr lang="en-US" sz="2400" b="1" dirty="0"/>
              <a:t>Conclusion  4:7 – 18 </a:t>
            </a:r>
          </a:p>
          <a:p>
            <a:pPr marL="857250" lvl="1" indent="-400050">
              <a:buFont typeface="+mj-lt"/>
              <a:buAutoNum type="alphaLcPeriod"/>
            </a:pPr>
            <a:endParaRPr lang="en-US" sz="2400" dirty="0"/>
          </a:p>
          <a:p>
            <a:pPr marL="800100" lvl="1" indent="-342900">
              <a:buFont typeface="+mj-lt"/>
              <a:buAutoNum type="arabicPeriod"/>
            </a:pPr>
            <a:endParaRPr lang="en-US" sz="2400" dirty="0"/>
          </a:p>
          <a:p>
            <a:pPr marL="857250" lvl="1" indent="-400050">
              <a:buFont typeface="+mj-lt"/>
              <a:buAutoNum type="alphaLcPeriod"/>
            </a:pPr>
            <a:endParaRPr lang="en-US" sz="2400" dirty="0"/>
          </a:p>
          <a:p>
            <a:pPr marL="857250" lvl="1" indent="-400050">
              <a:buFont typeface="+mj-lt"/>
              <a:buAutoNum type="alphaLcPeriod"/>
            </a:pPr>
            <a:endParaRPr lang="en-US" sz="2400" dirty="0"/>
          </a:p>
        </p:txBody>
      </p:sp>
      <p:sp>
        <p:nvSpPr>
          <p:cNvPr id="4" name="TextBox 3"/>
          <p:cNvSpPr txBox="1"/>
          <p:nvPr/>
        </p:nvSpPr>
        <p:spPr>
          <a:xfrm>
            <a:off x="1474177" y="6268917"/>
            <a:ext cx="6374502" cy="307777"/>
          </a:xfrm>
          <a:prstGeom prst="rect">
            <a:avLst/>
          </a:prstGeom>
          <a:noFill/>
        </p:spPr>
        <p:txBody>
          <a:bodyPr wrap="none" rtlCol="0">
            <a:spAutoFit/>
          </a:bodyPr>
          <a:lstStyle/>
          <a:p>
            <a:r>
              <a:rPr lang="en-US" sz="1400" dirty="0"/>
              <a:t>Outline adapted from Bruce Wilkinson and Kenneth Boa, </a:t>
            </a:r>
            <a:r>
              <a:rPr lang="en-US" sz="1400" i="1" dirty="0"/>
              <a:t>Talk Thru the Bible, 415.</a:t>
            </a:r>
            <a:endParaRPr lang="en-US" sz="1400" dirty="0"/>
          </a:p>
        </p:txBody>
      </p:sp>
    </p:spTree>
    <p:extLst>
      <p:ext uri="{BB962C8B-B14F-4D97-AF65-F5344CB8AC3E}">
        <p14:creationId xmlns:p14="http://schemas.microsoft.com/office/powerpoint/2010/main" val="1492350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0" y="2263140"/>
            <a:ext cx="3215640" cy="2202180"/>
          </a:xfrm>
        </p:spPr>
        <p:txBody>
          <a:bodyPr>
            <a:normAutofit/>
          </a:bodyPr>
          <a:lstStyle/>
          <a:p>
            <a:pPr algn="ctr"/>
            <a:r>
              <a:rPr lang="en-US" sz="4800" dirty="0"/>
              <a:t>Priority of Prayer</a:t>
            </a:r>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92138" y="1705570"/>
            <a:ext cx="4595812" cy="3446859"/>
          </a:xfrm>
          <a:prstGeom prst="rect">
            <a:avLst/>
          </a:prstGeom>
        </p:spPr>
      </p:pic>
    </p:spTree>
    <p:extLst>
      <p:ext uri="{BB962C8B-B14F-4D97-AF65-F5344CB8AC3E}">
        <p14:creationId xmlns:p14="http://schemas.microsoft.com/office/powerpoint/2010/main" val="289094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1573" y="1843950"/>
            <a:ext cx="8109441" cy="2554545"/>
          </a:xfrm>
          <a:prstGeom prst="rect">
            <a:avLst/>
          </a:prstGeom>
          <a:noFill/>
        </p:spPr>
        <p:txBody>
          <a:bodyPr wrap="square" rtlCol="0">
            <a:spAutoFit/>
          </a:bodyPr>
          <a:lstStyle/>
          <a:p>
            <a:r>
              <a:rPr lang="en-US" sz="4000" dirty="0">
                <a:solidFill>
                  <a:srgbClr val="C00000"/>
                </a:solidFill>
              </a:rPr>
              <a:t>Devote yourselves to prayer</a:t>
            </a:r>
            <a:r>
              <a:rPr lang="en-US" sz="4000" dirty="0"/>
              <a:t>, keeping alert in it with an attitude of thanksgiving…</a:t>
            </a:r>
          </a:p>
          <a:p>
            <a:endParaRPr lang="en-US" sz="4000" dirty="0"/>
          </a:p>
        </p:txBody>
      </p:sp>
      <p:sp>
        <p:nvSpPr>
          <p:cNvPr id="5" name="TextBox 4"/>
          <p:cNvSpPr txBox="1"/>
          <p:nvPr/>
        </p:nvSpPr>
        <p:spPr>
          <a:xfrm>
            <a:off x="2872340" y="422031"/>
            <a:ext cx="3627917" cy="769441"/>
          </a:xfrm>
          <a:prstGeom prst="rect">
            <a:avLst/>
          </a:prstGeom>
          <a:noFill/>
        </p:spPr>
        <p:txBody>
          <a:bodyPr wrap="none" rtlCol="0">
            <a:spAutoFit/>
          </a:bodyPr>
          <a:lstStyle/>
          <a:p>
            <a:pPr algn="ctr"/>
            <a:r>
              <a:rPr lang="en-US" sz="4400" dirty="0"/>
              <a:t>Colossians 4:2</a:t>
            </a:r>
          </a:p>
        </p:txBody>
      </p:sp>
    </p:spTree>
    <p:extLst>
      <p:ext uri="{BB962C8B-B14F-4D97-AF65-F5344CB8AC3E}">
        <p14:creationId xmlns:p14="http://schemas.microsoft.com/office/powerpoint/2010/main" val="2973431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1573" y="1843950"/>
            <a:ext cx="8109441" cy="3170099"/>
          </a:xfrm>
          <a:prstGeom prst="rect">
            <a:avLst/>
          </a:prstGeom>
          <a:noFill/>
        </p:spPr>
        <p:txBody>
          <a:bodyPr wrap="square" rtlCol="0">
            <a:spAutoFit/>
          </a:bodyPr>
          <a:lstStyle/>
          <a:p>
            <a:r>
              <a:rPr lang="en-US" sz="4000" dirty="0"/>
              <a:t>They were continually devoting themselves to the apostles’ teaching and to fellowship, to the breaking of bread and to prayer.</a:t>
            </a:r>
          </a:p>
          <a:p>
            <a:endParaRPr lang="en-US" sz="4000" dirty="0"/>
          </a:p>
        </p:txBody>
      </p:sp>
      <p:sp>
        <p:nvSpPr>
          <p:cNvPr id="5" name="TextBox 4"/>
          <p:cNvSpPr txBox="1"/>
          <p:nvPr/>
        </p:nvSpPr>
        <p:spPr>
          <a:xfrm>
            <a:off x="3411555" y="422031"/>
            <a:ext cx="2549479" cy="769441"/>
          </a:xfrm>
          <a:prstGeom prst="rect">
            <a:avLst/>
          </a:prstGeom>
          <a:noFill/>
        </p:spPr>
        <p:txBody>
          <a:bodyPr wrap="none" rtlCol="0">
            <a:spAutoFit/>
          </a:bodyPr>
          <a:lstStyle/>
          <a:p>
            <a:pPr algn="ctr"/>
            <a:r>
              <a:rPr lang="en-US" sz="4400" dirty="0"/>
              <a:t>Acts 2:42 </a:t>
            </a:r>
          </a:p>
        </p:txBody>
      </p:sp>
    </p:spTree>
    <p:extLst>
      <p:ext uri="{BB962C8B-B14F-4D97-AF65-F5344CB8AC3E}">
        <p14:creationId xmlns:p14="http://schemas.microsoft.com/office/powerpoint/2010/main" val="1899243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95" y="747346"/>
            <a:ext cx="9056077" cy="5016758"/>
          </a:xfrm>
          <a:prstGeom prst="rect">
            <a:avLst/>
          </a:prstGeom>
          <a:noFill/>
        </p:spPr>
        <p:txBody>
          <a:bodyPr wrap="square" rtlCol="0">
            <a:spAutoFit/>
          </a:bodyPr>
          <a:lstStyle/>
          <a:p>
            <a:r>
              <a:rPr lang="en-US" sz="3200" dirty="0">
                <a:solidFill>
                  <a:srgbClr val="C00000"/>
                </a:solidFill>
              </a:rPr>
              <a:t>Devote</a:t>
            </a:r>
            <a:r>
              <a:rPr lang="en-US" sz="3200" dirty="0"/>
              <a:t> yourselves to prayer, </a:t>
            </a:r>
          </a:p>
          <a:p>
            <a:r>
              <a:rPr lang="en-US" sz="3200" dirty="0"/>
              <a:t>	</a:t>
            </a:r>
            <a:r>
              <a:rPr lang="en-US" sz="3200" dirty="0">
                <a:solidFill>
                  <a:srgbClr val="C00000"/>
                </a:solidFill>
              </a:rPr>
              <a:t>by</a:t>
            </a:r>
            <a:r>
              <a:rPr lang="en-US" sz="3200" dirty="0"/>
              <a:t> keeping alert in it with thanksgiving, [and] </a:t>
            </a:r>
          </a:p>
          <a:p>
            <a:r>
              <a:rPr lang="en-US" sz="3200" dirty="0"/>
              <a:t>	</a:t>
            </a:r>
            <a:r>
              <a:rPr lang="en-US" sz="3200" dirty="0">
                <a:solidFill>
                  <a:srgbClr val="C00000"/>
                </a:solidFill>
              </a:rPr>
              <a:t>by</a:t>
            </a:r>
            <a:r>
              <a:rPr lang="en-US" sz="3200" dirty="0"/>
              <a:t> praying at the same time for us as well </a:t>
            </a:r>
          </a:p>
          <a:p>
            <a:r>
              <a:rPr lang="en-US" sz="3200" dirty="0">
                <a:solidFill>
                  <a:srgbClr val="0070C0"/>
                </a:solidFill>
              </a:rPr>
              <a:t>[namely] that </a:t>
            </a:r>
            <a:r>
              <a:rPr lang="en-US" sz="3200" dirty="0"/>
              <a:t>God will open up to us a door [of 			opportunity] for the word, </a:t>
            </a:r>
          </a:p>
          <a:p>
            <a:r>
              <a:rPr lang="en-US" sz="3200" dirty="0">
                <a:solidFill>
                  <a:srgbClr val="0070C0"/>
                </a:solidFill>
              </a:rPr>
              <a:t>that</a:t>
            </a:r>
            <a:r>
              <a:rPr lang="en-US" sz="3200" dirty="0"/>
              <a:t> we may speak forth the mystery of Christ </a:t>
            </a:r>
          </a:p>
          <a:p>
            <a:r>
              <a:rPr lang="en-US" sz="3200" dirty="0"/>
              <a:t>	for which [mystery] I have also been 				imprisoned; </a:t>
            </a:r>
          </a:p>
          <a:p>
            <a:r>
              <a:rPr lang="en-US" sz="3200" dirty="0">
                <a:solidFill>
                  <a:srgbClr val="0070C0"/>
                </a:solidFill>
              </a:rPr>
              <a:t>that</a:t>
            </a:r>
            <a:r>
              <a:rPr lang="en-US" sz="3200" dirty="0"/>
              <a:t> I might make it [the mystery] clear in the way I 		ought to [or, must] speak [it].</a:t>
            </a:r>
          </a:p>
        </p:txBody>
      </p:sp>
      <p:sp>
        <p:nvSpPr>
          <p:cNvPr id="5" name="TextBox 4"/>
          <p:cNvSpPr txBox="1"/>
          <p:nvPr/>
        </p:nvSpPr>
        <p:spPr>
          <a:xfrm>
            <a:off x="1028245" y="144780"/>
            <a:ext cx="7017177" cy="707886"/>
          </a:xfrm>
          <a:prstGeom prst="rect">
            <a:avLst/>
          </a:prstGeom>
          <a:noFill/>
        </p:spPr>
        <p:txBody>
          <a:bodyPr wrap="none" rtlCol="0">
            <a:spAutoFit/>
          </a:bodyPr>
          <a:lstStyle/>
          <a:p>
            <a:pPr algn="ctr"/>
            <a:r>
              <a:rPr lang="en-US" sz="4000" u="sng" dirty="0"/>
              <a:t>Structure of Colossians 4: 2 – 4 </a:t>
            </a:r>
          </a:p>
        </p:txBody>
      </p:sp>
    </p:spTree>
    <p:extLst>
      <p:ext uri="{BB962C8B-B14F-4D97-AF65-F5344CB8AC3E}">
        <p14:creationId xmlns:p14="http://schemas.microsoft.com/office/powerpoint/2010/main" val="409443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28043" y="3776192"/>
            <a:ext cx="5371177" cy="2997216"/>
          </a:xfrm>
          <a:prstGeom prst="rect">
            <a:avLst/>
          </a:prstGeom>
        </p:spPr>
      </p:pic>
      <p:sp>
        <p:nvSpPr>
          <p:cNvPr id="7" name="TextBox 6"/>
          <p:cNvSpPr txBox="1"/>
          <p:nvPr/>
        </p:nvSpPr>
        <p:spPr>
          <a:xfrm>
            <a:off x="239737" y="30659"/>
            <a:ext cx="6521594" cy="769441"/>
          </a:xfrm>
          <a:prstGeom prst="rect">
            <a:avLst/>
          </a:prstGeom>
          <a:noFill/>
        </p:spPr>
        <p:txBody>
          <a:bodyPr wrap="none" rtlCol="0">
            <a:spAutoFit/>
          </a:bodyPr>
          <a:lstStyle/>
          <a:p>
            <a:r>
              <a:rPr lang="en-US" sz="4400" dirty="0"/>
              <a:t>4 Characteristics of Prayer</a:t>
            </a:r>
          </a:p>
        </p:txBody>
      </p:sp>
      <p:sp>
        <p:nvSpPr>
          <p:cNvPr id="8" name="TextBox 7"/>
          <p:cNvSpPr txBox="1"/>
          <p:nvPr/>
        </p:nvSpPr>
        <p:spPr>
          <a:xfrm>
            <a:off x="239737" y="1326741"/>
            <a:ext cx="7447085" cy="3785652"/>
          </a:xfrm>
          <a:prstGeom prst="rect">
            <a:avLst/>
          </a:prstGeom>
          <a:noFill/>
        </p:spPr>
        <p:txBody>
          <a:bodyPr wrap="square" rtlCol="0">
            <a:spAutoFit/>
          </a:bodyPr>
          <a:lstStyle/>
          <a:p>
            <a:pPr marL="914400" lvl="1" indent="-457200">
              <a:buFont typeface="+mj-lt"/>
              <a:buAutoNum type="arabicPeriod"/>
            </a:pPr>
            <a:r>
              <a:rPr lang="en-US" sz="4800" dirty="0">
                <a:solidFill>
                  <a:schemeClr val="accent1"/>
                </a:solidFill>
              </a:rPr>
              <a:t>Persistence</a:t>
            </a:r>
          </a:p>
          <a:p>
            <a:pPr lvl="1"/>
            <a:endParaRPr lang="en-US" sz="4800" dirty="0"/>
          </a:p>
          <a:p>
            <a:pPr marL="800100" lvl="1" indent="-342900">
              <a:buFont typeface="+mj-lt"/>
              <a:buAutoNum type="arabicPeriod"/>
            </a:pPr>
            <a:endParaRPr lang="en-US" sz="4800" b="1" dirty="0"/>
          </a:p>
          <a:p>
            <a:pPr marL="857250" lvl="1" indent="-400050">
              <a:buFont typeface="+mj-lt"/>
              <a:buAutoNum type="alphaLcPeriod"/>
            </a:pPr>
            <a:endParaRPr lang="en-US" sz="4800" dirty="0"/>
          </a:p>
          <a:p>
            <a:pPr marL="857250" lvl="1" indent="-400050">
              <a:buFont typeface="+mj-lt"/>
              <a:buAutoNum type="alphaLcPeriod"/>
            </a:pPr>
            <a:endParaRPr lang="en-US" sz="4800" dirty="0"/>
          </a:p>
        </p:txBody>
      </p:sp>
    </p:spTree>
    <p:extLst>
      <p:ext uri="{BB962C8B-B14F-4D97-AF65-F5344CB8AC3E}">
        <p14:creationId xmlns:p14="http://schemas.microsoft.com/office/powerpoint/2010/main" val="583433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28043" y="3776192"/>
            <a:ext cx="5371177" cy="2997216"/>
          </a:xfrm>
          <a:prstGeom prst="rect">
            <a:avLst/>
          </a:prstGeom>
        </p:spPr>
      </p:pic>
      <p:sp>
        <p:nvSpPr>
          <p:cNvPr id="7" name="TextBox 6"/>
          <p:cNvSpPr txBox="1"/>
          <p:nvPr/>
        </p:nvSpPr>
        <p:spPr>
          <a:xfrm>
            <a:off x="239737" y="30659"/>
            <a:ext cx="6521594" cy="769441"/>
          </a:xfrm>
          <a:prstGeom prst="rect">
            <a:avLst/>
          </a:prstGeom>
          <a:noFill/>
        </p:spPr>
        <p:txBody>
          <a:bodyPr wrap="none" rtlCol="0">
            <a:spAutoFit/>
          </a:bodyPr>
          <a:lstStyle/>
          <a:p>
            <a:r>
              <a:rPr lang="en-US" sz="4400" dirty="0"/>
              <a:t>4 Characteristics of Prayer</a:t>
            </a:r>
          </a:p>
        </p:txBody>
      </p:sp>
      <p:sp>
        <p:nvSpPr>
          <p:cNvPr id="8" name="TextBox 7"/>
          <p:cNvSpPr txBox="1"/>
          <p:nvPr/>
        </p:nvSpPr>
        <p:spPr>
          <a:xfrm>
            <a:off x="239737" y="1326741"/>
            <a:ext cx="7447085" cy="4524315"/>
          </a:xfrm>
          <a:prstGeom prst="rect">
            <a:avLst/>
          </a:prstGeom>
          <a:noFill/>
        </p:spPr>
        <p:txBody>
          <a:bodyPr wrap="square" rtlCol="0">
            <a:spAutoFit/>
          </a:bodyPr>
          <a:lstStyle/>
          <a:p>
            <a:pPr marL="914400" lvl="1" indent="-457200">
              <a:buFont typeface="+mj-lt"/>
              <a:buAutoNum type="arabicPeriod"/>
            </a:pPr>
            <a:r>
              <a:rPr lang="en-US" sz="4800" dirty="0"/>
              <a:t>Persistence</a:t>
            </a:r>
          </a:p>
          <a:p>
            <a:pPr marL="914400" lvl="1" indent="-457200">
              <a:buFont typeface="+mj-lt"/>
              <a:buAutoNum type="arabicPeriod"/>
            </a:pPr>
            <a:r>
              <a:rPr lang="en-US" sz="4800" dirty="0">
                <a:solidFill>
                  <a:schemeClr val="accent1"/>
                </a:solidFill>
              </a:rPr>
              <a:t>Vigilance</a:t>
            </a:r>
          </a:p>
          <a:p>
            <a:pPr lvl="1"/>
            <a:endParaRPr lang="en-US" sz="4800" dirty="0"/>
          </a:p>
          <a:p>
            <a:pPr marL="800100" lvl="1" indent="-342900">
              <a:buFont typeface="+mj-lt"/>
              <a:buAutoNum type="arabicPeriod"/>
            </a:pPr>
            <a:endParaRPr lang="en-US" sz="4800" b="1" dirty="0"/>
          </a:p>
          <a:p>
            <a:pPr marL="857250" lvl="1" indent="-400050">
              <a:buFont typeface="+mj-lt"/>
              <a:buAutoNum type="alphaLcPeriod"/>
            </a:pPr>
            <a:endParaRPr lang="en-US" sz="4800" dirty="0"/>
          </a:p>
          <a:p>
            <a:pPr marL="857250" lvl="1" indent="-400050">
              <a:buFont typeface="+mj-lt"/>
              <a:buAutoNum type="alphaLcPeriod"/>
            </a:pPr>
            <a:endParaRPr lang="en-US" sz="4800" dirty="0"/>
          </a:p>
        </p:txBody>
      </p:sp>
    </p:spTree>
    <p:extLst>
      <p:ext uri="{BB962C8B-B14F-4D97-AF65-F5344CB8AC3E}">
        <p14:creationId xmlns:p14="http://schemas.microsoft.com/office/powerpoint/2010/main" val="3545542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28043" y="3776192"/>
            <a:ext cx="5371177" cy="2997216"/>
          </a:xfrm>
          <a:prstGeom prst="rect">
            <a:avLst/>
          </a:prstGeom>
        </p:spPr>
      </p:pic>
      <p:sp>
        <p:nvSpPr>
          <p:cNvPr id="7" name="TextBox 6"/>
          <p:cNvSpPr txBox="1"/>
          <p:nvPr/>
        </p:nvSpPr>
        <p:spPr>
          <a:xfrm>
            <a:off x="239737" y="30659"/>
            <a:ext cx="6521594" cy="769441"/>
          </a:xfrm>
          <a:prstGeom prst="rect">
            <a:avLst/>
          </a:prstGeom>
          <a:noFill/>
        </p:spPr>
        <p:txBody>
          <a:bodyPr wrap="none" rtlCol="0">
            <a:spAutoFit/>
          </a:bodyPr>
          <a:lstStyle/>
          <a:p>
            <a:r>
              <a:rPr lang="en-US" sz="4400" dirty="0"/>
              <a:t>4 Characteristics of Prayer</a:t>
            </a:r>
          </a:p>
        </p:txBody>
      </p:sp>
      <p:sp>
        <p:nvSpPr>
          <p:cNvPr id="8" name="TextBox 7"/>
          <p:cNvSpPr txBox="1"/>
          <p:nvPr/>
        </p:nvSpPr>
        <p:spPr>
          <a:xfrm>
            <a:off x="239737" y="1326741"/>
            <a:ext cx="7447085" cy="5262979"/>
          </a:xfrm>
          <a:prstGeom prst="rect">
            <a:avLst/>
          </a:prstGeom>
          <a:noFill/>
        </p:spPr>
        <p:txBody>
          <a:bodyPr wrap="square" rtlCol="0">
            <a:spAutoFit/>
          </a:bodyPr>
          <a:lstStyle/>
          <a:p>
            <a:pPr marL="914400" lvl="1" indent="-457200">
              <a:buFont typeface="+mj-lt"/>
              <a:buAutoNum type="arabicPeriod"/>
            </a:pPr>
            <a:r>
              <a:rPr lang="en-US" sz="4800" dirty="0"/>
              <a:t>Persistence</a:t>
            </a:r>
          </a:p>
          <a:p>
            <a:pPr marL="914400" lvl="1" indent="-457200">
              <a:buFont typeface="+mj-lt"/>
              <a:buAutoNum type="arabicPeriod"/>
            </a:pPr>
            <a:r>
              <a:rPr lang="en-US" sz="4800" dirty="0"/>
              <a:t>Vigilance</a:t>
            </a:r>
          </a:p>
          <a:p>
            <a:pPr marL="914400" lvl="1" indent="-457200">
              <a:buFont typeface="+mj-lt"/>
              <a:buAutoNum type="arabicPeriod"/>
            </a:pPr>
            <a:r>
              <a:rPr lang="en-US" sz="4800" dirty="0">
                <a:solidFill>
                  <a:schemeClr val="accent1"/>
                </a:solidFill>
              </a:rPr>
              <a:t>Thankfulness</a:t>
            </a:r>
          </a:p>
          <a:p>
            <a:pPr lvl="1"/>
            <a:endParaRPr lang="en-US" sz="4800" dirty="0"/>
          </a:p>
          <a:p>
            <a:pPr marL="800100" lvl="1" indent="-342900">
              <a:buFont typeface="+mj-lt"/>
              <a:buAutoNum type="arabicPeriod"/>
            </a:pPr>
            <a:endParaRPr lang="en-US" sz="4800" b="1" dirty="0"/>
          </a:p>
          <a:p>
            <a:pPr marL="857250" lvl="1" indent="-400050">
              <a:buFont typeface="+mj-lt"/>
              <a:buAutoNum type="alphaLcPeriod"/>
            </a:pPr>
            <a:endParaRPr lang="en-US" sz="4800" dirty="0"/>
          </a:p>
          <a:p>
            <a:pPr marL="857250" lvl="1" indent="-400050">
              <a:buFont typeface="+mj-lt"/>
              <a:buAutoNum type="alphaLcPeriod"/>
            </a:pPr>
            <a:endParaRPr lang="en-US" sz="4800" dirty="0"/>
          </a:p>
        </p:txBody>
      </p:sp>
    </p:spTree>
    <p:extLst>
      <p:ext uri="{BB962C8B-B14F-4D97-AF65-F5344CB8AC3E}">
        <p14:creationId xmlns:p14="http://schemas.microsoft.com/office/powerpoint/2010/main" val="1567298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28043" y="3776192"/>
            <a:ext cx="5371177" cy="2997216"/>
          </a:xfrm>
          <a:prstGeom prst="rect">
            <a:avLst/>
          </a:prstGeom>
        </p:spPr>
      </p:pic>
      <p:sp>
        <p:nvSpPr>
          <p:cNvPr id="7" name="TextBox 6"/>
          <p:cNvSpPr txBox="1"/>
          <p:nvPr/>
        </p:nvSpPr>
        <p:spPr>
          <a:xfrm>
            <a:off x="239737" y="30659"/>
            <a:ext cx="6521594" cy="769441"/>
          </a:xfrm>
          <a:prstGeom prst="rect">
            <a:avLst/>
          </a:prstGeom>
          <a:noFill/>
        </p:spPr>
        <p:txBody>
          <a:bodyPr wrap="none" rtlCol="0">
            <a:spAutoFit/>
          </a:bodyPr>
          <a:lstStyle/>
          <a:p>
            <a:r>
              <a:rPr lang="en-US" sz="4400" dirty="0"/>
              <a:t>4 Characteristics of Prayer</a:t>
            </a:r>
          </a:p>
        </p:txBody>
      </p:sp>
      <p:sp>
        <p:nvSpPr>
          <p:cNvPr id="8" name="TextBox 7"/>
          <p:cNvSpPr txBox="1"/>
          <p:nvPr/>
        </p:nvSpPr>
        <p:spPr>
          <a:xfrm>
            <a:off x="239737" y="1326741"/>
            <a:ext cx="7447085" cy="5262979"/>
          </a:xfrm>
          <a:prstGeom prst="rect">
            <a:avLst/>
          </a:prstGeom>
          <a:noFill/>
        </p:spPr>
        <p:txBody>
          <a:bodyPr wrap="square" rtlCol="0">
            <a:spAutoFit/>
          </a:bodyPr>
          <a:lstStyle/>
          <a:p>
            <a:pPr marL="914400" lvl="1" indent="-457200">
              <a:buFont typeface="+mj-lt"/>
              <a:buAutoNum type="arabicPeriod"/>
            </a:pPr>
            <a:r>
              <a:rPr lang="en-US" sz="4800" dirty="0"/>
              <a:t>Persistence</a:t>
            </a:r>
          </a:p>
          <a:p>
            <a:pPr marL="914400" lvl="1" indent="-457200">
              <a:buFont typeface="+mj-lt"/>
              <a:buAutoNum type="arabicPeriod"/>
            </a:pPr>
            <a:r>
              <a:rPr lang="en-US" sz="4800" dirty="0"/>
              <a:t>Vigilance</a:t>
            </a:r>
          </a:p>
          <a:p>
            <a:pPr marL="914400" lvl="1" indent="-457200">
              <a:buFont typeface="+mj-lt"/>
              <a:buAutoNum type="arabicPeriod"/>
            </a:pPr>
            <a:r>
              <a:rPr lang="en-US" sz="4800" dirty="0"/>
              <a:t>Thankfulness</a:t>
            </a:r>
          </a:p>
          <a:p>
            <a:pPr marL="914400" lvl="1" indent="-457200">
              <a:buFont typeface="+mj-lt"/>
              <a:buAutoNum type="arabicPeriod"/>
            </a:pPr>
            <a:r>
              <a:rPr lang="en-US" sz="4800" dirty="0">
                <a:solidFill>
                  <a:schemeClr val="accent1"/>
                </a:solidFill>
              </a:rPr>
              <a:t>Focus</a:t>
            </a:r>
          </a:p>
          <a:p>
            <a:pPr marL="800100" lvl="1" indent="-342900">
              <a:buFont typeface="+mj-lt"/>
              <a:buAutoNum type="arabicPeriod"/>
            </a:pPr>
            <a:endParaRPr lang="en-US" sz="4800" b="1" dirty="0"/>
          </a:p>
          <a:p>
            <a:pPr marL="857250" lvl="1" indent="-400050">
              <a:buFont typeface="+mj-lt"/>
              <a:buAutoNum type="alphaLcPeriod"/>
            </a:pPr>
            <a:endParaRPr lang="en-US" sz="4800" dirty="0"/>
          </a:p>
          <a:p>
            <a:pPr marL="857250" lvl="1" indent="-400050">
              <a:buFont typeface="+mj-lt"/>
              <a:buAutoNum type="alphaLcPeriod"/>
            </a:pPr>
            <a:endParaRPr lang="en-US" sz="4800" dirty="0"/>
          </a:p>
        </p:txBody>
      </p:sp>
    </p:spTree>
    <p:extLst>
      <p:ext uri="{BB962C8B-B14F-4D97-AF65-F5344CB8AC3E}">
        <p14:creationId xmlns:p14="http://schemas.microsoft.com/office/powerpoint/2010/main" val="23908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62401" y="0"/>
            <a:ext cx="18810515" cy="6858000"/>
          </a:xfrm>
          <a:prstGeom prst="rect">
            <a:avLst/>
          </a:prstGeom>
        </p:spPr>
      </p:pic>
      <p:sp>
        <p:nvSpPr>
          <p:cNvPr id="3" name="TextBox 2"/>
          <p:cNvSpPr txBox="1"/>
          <p:nvPr/>
        </p:nvSpPr>
        <p:spPr>
          <a:xfrm>
            <a:off x="5013960" y="251460"/>
            <a:ext cx="3810659" cy="1015663"/>
          </a:xfrm>
          <a:prstGeom prst="rect">
            <a:avLst/>
          </a:prstGeom>
          <a:noFill/>
        </p:spPr>
        <p:txBody>
          <a:bodyPr wrap="none" rtlCol="0">
            <a:spAutoFit/>
          </a:bodyPr>
          <a:lstStyle/>
          <a:p>
            <a:r>
              <a:rPr lang="en-US" sz="6000" dirty="0">
                <a:solidFill>
                  <a:schemeClr val="accent1"/>
                </a:solidFill>
              </a:rPr>
              <a:t>Conclusion</a:t>
            </a:r>
          </a:p>
        </p:txBody>
      </p:sp>
    </p:spTree>
    <p:extLst>
      <p:ext uri="{BB962C8B-B14F-4D97-AF65-F5344CB8AC3E}">
        <p14:creationId xmlns:p14="http://schemas.microsoft.com/office/powerpoint/2010/main" val="3931898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The priority of Prayer</a:t>
            </a:r>
          </a:p>
        </p:txBody>
      </p:sp>
      <p:sp>
        <p:nvSpPr>
          <p:cNvPr id="3" name="Content Placeholder 2"/>
          <p:cNvSpPr>
            <a:spLocks noGrp="1"/>
          </p:cNvSpPr>
          <p:nvPr>
            <p:ph idx="1"/>
          </p:nvPr>
        </p:nvSpPr>
        <p:spPr/>
        <p:txBody>
          <a:bodyPr>
            <a:noAutofit/>
          </a:bodyPr>
          <a:lstStyle/>
          <a:p>
            <a:pPr marL="420053" indent="-385763">
              <a:buFont typeface="+mj-lt"/>
              <a:buAutoNum type="romanUcPeriod"/>
            </a:pPr>
            <a:r>
              <a:rPr lang="en-US" sz="3200" dirty="0"/>
              <a:t>Intro – Priority of Prayer</a:t>
            </a:r>
          </a:p>
          <a:p>
            <a:pPr marL="420053" indent="-385763">
              <a:buFont typeface="+mj-lt"/>
              <a:buAutoNum type="romanUcPeriod"/>
            </a:pPr>
            <a:r>
              <a:rPr lang="en-US" sz="3200" dirty="0"/>
              <a:t>Outline of Colossians (with a focus on 4:2 – 4) </a:t>
            </a:r>
            <a:endParaRPr lang="en-US" sz="2800" dirty="0"/>
          </a:p>
          <a:p>
            <a:pPr marL="420053" indent="-385763">
              <a:buFont typeface="+mj-lt"/>
              <a:buAutoNum type="romanUcPeriod"/>
            </a:pPr>
            <a:r>
              <a:rPr lang="en-US" sz="3200" dirty="0"/>
              <a:t>Four characteristics of Prayer</a:t>
            </a:r>
          </a:p>
          <a:p>
            <a:pPr marL="420053" indent="-385763">
              <a:buFont typeface="+mj-lt"/>
              <a:buAutoNum type="romanUcPeriod"/>
            </a:pPr>
            <a:r>
              <a:rPr lang="en-US" sz="3200" dirty="0"/>
              <a:t>Conclusion</a:t>
            </a:r>
          </a:p>
        </p:txBody>
      </p:sp>
      <p:sp>
        <p:nvSpPr>
          <p:cNvPr id="4" name="TextBox 3"/>
          <p:cNvSpPr txBox="1"/>
          <p:nvPr/>
        </p:nvSpPr>
        <p:spPr>
          <a:xfrm>
            <a:off x="408039" y="5681990"/>
            <a:ext cx="8327921" cy="261610"/>
          </a:xfrm>
          <a:prstGeom prst="rect">
            <a:avLst/>
          </a:prstGeom>
          <a:noFill/>
        </p:spPr>
        <p:txBody>
          <a:bodyPr wrap="none" rtlCol="0">
            <a:spAutoFit/>
          </a:bodyPr>
          <a:lstStyle/>
          <a:p>
            <a:r>
              <a:rPr lang="en-US" sz="1100" dirty="0"/>
              <a:t>Outline adapted from James P Sweeney, “The Priority of Prayer in Colossians 4:2-4,” Bibliotheca Sacra 159, no. 635 (July 2002): 318–33.</a:t>
            </a:r>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8529" y="2820178"/>
            <a:ext cx="8066942" cy="2057400"/>
          </a:xfrm>
        </p:spPr>
        <p:txBody>
          <a:bodyPr/>
          <a:lstStyle/>
          <a:p>
            <a:r>
              <a:rPr lang="en-US" dirty="0"/>
              <a:t>The priority of prayer</a:t>
            </a:r>
          </a:p>
        </p:txBody>
      </p:sp>
      <p:sp>
        <p:nvSpPr>
          <p:cNvPr id="4" name="Subtitle 3"/>
          <p:cNvSpPr>
            <a:spLocks noGrp="1"/>
          </p:cNvSpPr>
          <p:nvPr>
            <p:ph type="subTitle" idx="1"/>
          </p:nvPr>
        </p:nvSpPr>
        <p:spPr/>
        <p:txBody>
          <a:bodyPr/>
          <a:lstStyle/>
          <a:p>
            <a:r>
              <a:rPr lang="en-US" dirty="0"/>
              <a:t>Colossians 4:2-4</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08689" y="404339"/>
            <a:ext cx="4596782" cy="3444539"/>
          </a:xfrm>
          <a:prstGeom prst="rect">
            <a:avLst/>
          </a:prstGeom>
        </p:spPr>
      </p:pic>
    </p:spTree>
    <p:extLst>
      <p:ext uri="{BB962C8B-B14F-4D97-AF65-F5344CB8AC3E}">
        <p14:creationId xmlns:p14="http://schemas.microsoft.com/office/powerpoint/2010/main" val="163557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08110" y="1652954"/>
            <a:ext cx="8512566" cy="3869348"/>
          </a:xfrm>
          <a:prstGeom prst="rect">
            <a:avLst/>
          </a:prstGeom>
        </p:spPr>
      </p:pic>
      <p:sp>
        <p:nvSpPr>
          <p:cNvPr id="6" name="TextBox 5"/>
          <p:cNvSpPr txBox="1"/>
          <p:nvPr/>
        </p:nvSpPr>
        <p:spPr>
          <a:xfrm>
            <a:off x="465992" y="439615"/>
            <a:ext cx="3054041" cy="1015663"/>
          </a:xfrm>
          <a:prstGeom prst="rect">
            <a:avLst/>
          </a:prstGeom>
          <a:noFill/>
        </p:spPr>
        <p:txBody>
          <a:bodyPr wrap="none" rtlCol="0">
            <a:spAutoFit/>
          </a:bodyPr>
          <a:lstStyle/>
          <a:p>
            <a:r>
              <a:rPr lang="en-US" sz="6000" dirty="0"/>
              <a:t>Colossae</a:t>
            </a:r>
          </a:p>
        </p:txBody>
      </p:sp>
      <p:sp>
        <p:nvSpPr>
          <p:cNvPr id="9" name="Oval 8"/>
          <p:cNvSpPr/>
          <p:nvPr/>
        </p:nvSpPr>
        <p:spPr>
          <a:xfrm>
            <a:off x="4317023" y="3508131"/>
            <a:ext cx="1397977" cy="879230"/>
          </a:xfrm>
          <a:prstGeom prst="ellipse">
            <a:avLst/>
          </a:prstGeom>
          <a:noFill/>
          <a:ln w="190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p:cNvSpPr txBox="1"/>
          <p:nvPr/>
        </p:nvSpPr>
        <p:spPr>
          <a:xfrm>
            <a:off x="5230114" y="6154615"/>
            <a:ext cx="3690562" cy="369332"/>
          </a:xfrm>
          <a:prstGeom prst="rect">
            <a:avLst/>
          </a:prstGeom>
          <a:noFill/>
        </p:spPr>
        <p:txBody>
          <a:bodyPr wrap="none" rtlCol="0">
            <a:spAutoFit/>
          </a:bodyPr>
          <a:lstStyle/>
          <a:p>
            <a:r>
              <a:rPr lang="en-US" dirty="0"/>
              <a:t>Image Source: Logos Bible Software</a:t>
            </a:r>
          </a:p>
        </p:txBody>
      </p:sp>
    </p:spTree>
    <p:extLst>
      <p:ext uri="{BB962C8B-B14F-4D97-AF65-F5344CB8AC3E}">
        <p14:creationId xmlns:p14="http://schemas.microsoft.com/office/powerpoint/2010/main" val="132321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2516" y="582067"/>
            <a:ext cx="7860322" cy="4893647"/>
          </a:xfrm>
          <a:prstGeom prst="rect">
            <a:avLst/>
          </a:prstGeom>
          <a:noFill/>
        </p:spPr>
        <p:txBody>
          <a:bodyPr wrap="square" rtlCol="0">
            <a:spAutoFit/>
          </a:bodyPr>
          <a:lstStyle/>
          <a:p>
            <a:pPr algn="just"/>
            <a:r>
              <a:rPr lang="en-US" sz="2400" dirty="0"/>
              <a:t>“</a:t>
            </a:r>
            <a:r>
              <a:rPr lang="en-US" sz="2400" dirty="0">
                <a:latin typeface="Calibri" panose="020F0502020204030204" pitchFamily="34" charset="0"/>
                <a:ea typeface="Calibri" panose="020F0502020204030204" pitchFamily="34" charset="0"/>
                <a:cs typeface="Times New Roman" panose="02020603050405020304" pitchFamily="18" charset="0"/>
              </a:rPr>
              <a:t>Although the Colossians had not yet succumbed, an encroaching heresy was threatening the predominantly gentile Colossian church. The nature of the heresy can only be deduced from Paul’s incidental references to it in his refutation. It was apparently a religious system that combined elements from Greek speculation, Jewish legalism, and Oriental mysticism. It involved a low view of the body and probably nature as a whole. Circumcision, dietary regulations, and ritual observances were included in this system, which utilized asceticism, worship of angels as intermediaries, and mystical experiences as an approach to the spiritual realm. Any attempt to fit Christ into such a system would undermine His person and redemptive work</a:t>
            </a:r>
            <a:r>
              <a:rPr lang="en-US" sz="2400" dirty="0"/>
              <a:t>.”</a:t>
            </a:r>
          </a:p>
        </p:txBody>
      </p:sp>
      <p:sp>
        <p:nvSpPr>
          <p:cNvPr id="4" name="TextBox 3"/>
          <p:cNvSpPr txBox="1"/>
          <p:nvPr/>
        </p:nvSpPr>
        <p:spPr>
          <a:xfrm>
            <a:off x="360481" y="6330464"/>
            <a:ext cx="8505598" cy="307777"/>
          </a:xfrm>
          <a:prstGeom prst="rect">
            <a:avLst/>
          </a:prstGeom>
          <a:noFill/>
        </p:spPr>
        <p:txBody>
          <a:bodyPr wrap="none" rtlCol="0">
            <a:spAutoFit/>
          </a:bodyPr>
          <a:lstStyle/>
          <a:p>
            <a:r>
              <a:rPr lang="en-US" sz="1400" dirty="0"/>
              <a:t>Bruce Wilkinson and Kenneth Boa, </a:t>
            </a:r>
            <a:r>
              <a:rPr lang="en-US" sz="1400" i="1" dirty="0"/>
              <a:t>Talk Thru the Bible</a:t>
            </a:r>
            <a:r>
              <a:rPr lang="en-US" sz="1400" dirty="0"/>
              <a:t> (Nashville, TN: Thomas Nelson Publishers, 1980), 412.</a:t>
            </a:r>
          </a:p>
        </p:txBody>
      </p:sp>
    </p:spTree>
    <p:extLst>
      <p:ext uri="{BB962C8B-B14F-4D97-AF65-F5344CB8AC3E}">
        <p14:creationId xmlns:p14="http://schemas.microsoft.com/office/powerpoint/2010/main" val="2111755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6477" y="298939"/>
            <a:ext cx="3847528" cy="584775"/>
          </a:xfrm>
          <a:prstGeom prst="rect">
            <a:avLst/>
          </a:prstGeom>
          <a:noFill/>
        </p:spPr>
        <p:txBody>
          <a:bodyPr wrap="none" rtlCol="0">
            <a:spAutoFit/>
          </a:bodyPr>
          <a:lstStyle/>
          <a:p>
            <a:r>
              <a:rPr lang="en-US" sz="3200" dirty="0"/>
              <a:t>Outline of Colossians</a:t>
            </a:r>
          </a:p>
        </p:txBody>
      </p:sp>
      <p:sp>
        <p:nvSpPr>
          <p:cNvPr id="3" name="TextBox 2"/>
          <p:cNvSpPr txBox="1"/>
          <p:nvPr/>
        </p:nvSpPr>
        <p:spPr>
          <a:xfrm>
            <a:off x="826477" y="1037492"/>
            <a:ext cx="7447085" cy="4893647"/>
          </a:xfrm>
          <a:prstGeom prst="rect">
            <a:avLst/>
          </a:prstGeom>
          <a:noFill/>
        </p:spPr>
        <p:txBody>
          <a:bodyPr wrap="square" rtlCol="0">
            <a:spAutoFit/>
          </a:bodyPr>
          <a:lstStyle/>
          <a:p>
            <a:pPr marL="400050" indent="-400050">
              <a:buFont typeface="+mj-lt"/>
              <a:buAutoNum type="arabicPeriod"/>
            </a:pPr>
            <a:r>
              <a:rPr lang="en-US" sz="2400" b="1" dirty="0">
                <a:solidFill>
                  <a:srgbClr val="C00000"/>
                </a:solidFill>
              </a:rPr>
              <a:t>Introduction 1:1 – 14</a:t>
            </a:r>
          </a:p>
          <a:p>
            <a:pPr marL="857250" lvl="1" indent="-400050">
              <a:buFont typeface="+mj-lt"/>
              <a:buAutoNum type="alphaLcPeriod"/>
            </a:pPr>
            <a:r>
              <a:rPr lang="en-US" sz="2400" dirty="0">
                <a:solidFill>
                  <a:srgbClr val="C00000"/>
                </a:solidFill>
              </a:rPr>
              <a:t>Paul’s Greeting  1:1 – 2 </a:t>
            </a:r>
          </a:p>
          <a:p>
            <a:pPr marL="857250" lvl="1" indent="-400050">
              <a:buFont typeface="+mj-lt"/>
              <a:buAutoNum type="alphaLcPeriod"/>
            </a:pPr>
            <a:r>
              <a:rPr lang="en-US" sz="2400" dirty="0">
                <a:solidFill>
                  <a:srgbClr val="C00000"/>
                </a:solidFill>
              </a:rPr>
              <a:t>Paul’s Thanksgiving  1:3 – 8 </a:t>
            </a:r>
          </a:p>
          <a:p>
            <a:pPr marL="857250" lvl="1" indent="-400050">
              <a:buFont typeface="+mj-lt"/>
              <a:buAutoNum type="alphaLcPeriod"/>
            </a:pPr>
            <a:r>
              <a:rPr lang="en-US" sz="2400" dirty="0">
                <a:solidFill>
                  <a:srgbClr val="C00000"/>
                </a:solidFill>
              </a:rPr>
              <a:t>Paul’s Prayer  1:9 – 14</a:t>
            </a:r>
          </a:p>
          <a:p>
            <a:pPr marL="342900" lvl="1" indent="-342900">
              <a:buAutoNum type="arabicPeriod" startAt="2"/>
            </a:pPr>
            <a:r>
              <a:rPr lang="en-US" sz="2400" b="1" dirty="0"/>
              <a:t>The Preeminence of Christ</a:t>
            </a:r>
          </a:p>
          <a:p>
            <a:pPr marL="342900" lvl="2" indent="-342900">
              <a:buAutoNum type="arabicPeriod" startAt="3"/>
            </a:pPr>
            <a:r>
              <a:rPr lang="en-US" sz="2400" b="1" dirty="0"/>
              <a:t>Warning Against False Philosophy  2:4 – 23 </a:t>
            </a:r>
          </a:p>
          <a:p>
            <a:pPr marL="342900" lvl="2" indent="-342900">
              <a:buAutoNum type="arabicPeriod" startAt="3"/>
            </a:pPr>
            <a:r>
              <a:rPr lang="en-US" sz="2400" b="1" dirty="0"/>
              <a:t>Position of the Believer – Christ is our life 3:1 – 4 </a:t>
            </a:r>
          </a:p>
          <a:p>
            <a:pPr marL="342900" lvl="2" indent="-342900">
              <a:buAutoNum type="arabicPeriod" startAt="3"/>
            </a:pPr>
            <a:r>
              <a:rPr lang="en-US" sz="2400" b="1" dirty="0"/>
              <a:t>The Practice of the Believer</a:t>
            </a:r>
          </a:p>
          <a:p>
            <a:pPr marL="342900" lvl="2" indent="-342900">
              <a:buAutoNum type="arabicPeriod" startAt="3"/>
            </a:pPr>
            <a:r>
              <a:rPr lang="en-US" sz="2400" b="1" dirty="0"/>
              <a:t>Conclusion  4:7 – 18 </a:t>
            </a:r>
          </a:p>
          <a:p>
            <a:pPr marL="857250" lvl="1" indent="-400050">
              <a:buFont typeface="+mj-lt"/>
              <a:buAutoNum type="alphaLcPeriod"/>
            </a:pPr>
            <a:endParaRPr lang="en-US" sz="2400" dirty="0"/>
          </a:p>
          <a:p>
            <a:pPr marL="800100" lvl="1" indent="-342900">
              <a:buFont typeface="+mj-lt"/>
              <a:buAutoNum type="arabicPeriod"/>
            </a:pPr>
            <a:endParaRPr lang="en-US" sz="2400" dirty="0"/>
          </a:p>
          <a:p>
            <a:pPr marL="857250" lvl="1" indent="-400050">
              <a:buFont typeface="+mj-lt"/>
              <a:buAutoNum type="alphaLcPeriod"/>
            </a:pPr>
            <a:endParaRPr lang="en-US" sz="2400" dirty="0"/>
          </a:p>
          <a:p>
            <a:pPr marL="857250" lvl="1" indent="-400050">
              <a:buFont typeface="+mj-lt"/>
              <a:buAutoNum type="alphaLcPeriod"/>
            </a:pPr>
            <a:endParaRPr lang="en-US" sz="2400" dirty="0"/>
          </a:p>
        </p:txBody>
      </p:sp>
      <p:sp>
        <p:nvSpPr>
          <p:cNvPr id="4" name="TextBox 3"/>
          <p:cNvSpPr txBox="1"/>
          <p:nvPr/>
        </p:nvSpPr>
        <p:spPr>
          <a:xfrm>
            <a:off x="1474177" y="6268917"/>
            <a:ext cx="6374502" cy="307777"/>
          </a:xfrm>
          <a:prstGeom prst="rect">
            <a:avLst/>
          </a:prstGeom>
          <a:noFill/>
        </p:spPr>
        <p:txBody>
          <a:bodyPr wrap="none" rtlCol="0">
            <a:spAutoFit/>
          </a:bodyPr>
          <a:lstStyle/>
          <a:p>
            <a:r>
              <a:rPr lang="en-US" sz="1400" dirty="0"/>
              <a:t>Outline adapted from Bruce Wilkinson and Kenneth Boa, </a:t>
            </a:r>
            <a:r>
              <a:rPr lang="en-US" sz="1400" i="1" dirty="0"/>
              <a:t>Talk Thru the Bible, 415.</a:t>
            </a:r>
            <a:endParaRPr lang="en-US" sz="1400" dirty="0"/>
          </a:p>
        </p:txBody>
      </p:sp>
    </p:spTree>
    <p:extLst>
      <p:ext uri="{BB962C8B-B14F-4D97-AF65-F5344CB8AC3E}">
        <p14:creationId xmlns:p14="http://schemas.microsoft.com/office/powerpoint/2010/main" val="90881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6477" y="298939"/>
            <a:ext cx="3847528" cy="584775"/>
          </a:xfrm>
          <a:prstGeom prst="rect">
            <a:avLst/>
          </a:prstGeom>
          <a:noFill/>
        </p:spPr>
        <p:txBody>
          <a:bodyPr wrap="none" rtlCol="0">
            <a:spAutoFit/>
          </a:bodyPr>
          <a:lstStyle/>
          <a:p>
            <a:r>
              <a:rPr lang="en-US" sz="3200" dirty="0"/>
              <a:t>Outline of Colossians</a:t>
            </a:r>
          </a:p>
        </p:txBody>
      </p:sp>
      <p:sp>
        <p:nvSpPr>
          <p:cNvPr id="3" name="TextBox 2"/>
          <p:cNvSpPr txBox="1"/>
          <p:nvPr/>
        </p:nvSpPr>
        <p:spPr>
          <a:xfrm>
            <a:off x="826477" y="1037492"/>
            <a:ext cx="7447085" cy="4893647"/>
          </a:xfrm>
          <a:prstGeom prst="rect">
            <a:avLst/>
          </a:prstGeom>
          <a:noFill/>
        </p:spPr>
        <p:txBody>
          <a:bodyPr wrap="square" rtlCol="0">
            <a:spAutoFit/>
          </a:bodyPr>
          <a:lstStyle/>
          <a:p>
            <a:pPr marL="400050" indent="-400050">
              <a:buFont typeface="+mj-lt"/>
              <a:buAutoNum type="arabicPeriod"/>
            </a:pPr>
            <a:r>
              <a:rPr lang="en-US" sz="2400" b="1" dirty="0"/>
              <a:t>Introduction 1:1 – 14</a:t>
            </a:r>
          </a:p>
          <a:p>
            <a:pPr marL="342900" lvl="1" indent="-342900">
              <a:buAutoNum type="arabicPeriod" startAt="2"/>
            </a:pPr>
            <a:r>
              <a:rPr lang="en-US" sz="2400" b="1" dirty="0">
                <a:solidFill>
                  <a:srgbClr val="C00000"/>
                </a:solidFill>
              </a:rPr>
              <a:t>The Preeminence of Christ</a:t>
            </a:r>
          </a:p>
          <a:p>
            <a:pPr marL="800100" lvl="2" indent="-342900">
              <a:buFont typeface="+mj-lt"/>
              <a:buAutoNum type="alphaLcPeriod" startAt="2"/>
            </a:pPr>
            <a:r>
              <a:rPr lang="en-US" sz="2400" dirty="0">
                <a:solidFill>
                  <a:srgbClr val="C00000"/>
                </a:solidFill>
              </a:rPr>
              <a:t>In Creation  1:15 – 18</a:t>
            </a:r>
          </a:p>
          <a:p>
            <a:pPr marL="800100" lvl="2" indent="-342900">
              <a:buFont typeface="+mj-lt"/>
              <a:buAutoNum type="alphaLcPeriod" startAt="2"/>
            </a:pPr>
            <a:r>
              <a:rPr lang="en-US" sz="2400" dirty="0">
                <a:solidFill>
                  <a:srgbClr val="C00000"/>
                </a:solidFill>
              </a:rPr>
              <a:t>In Redemption  1:19 – 23</a:t>
            </a:r>
          </a:p>
          <a:p>
            <a:pPr marL="800100" lvl="2" indent="-342900">
              <a:buFont typeface="+mj-lt"/>
              <a:buAutoNum type="alphaLcPeriod" startAt="2"/>
            </a:pPr>
            <a:r>
              <a:rPr lang="en-US" sz="2400" dirty="0">
                <a:solidFill>
                  <a:srgbClr val="C00000"/>
                </a:solidFill>
              </a:rPr>
              <a:t>In the Church  1:24 – 2:3</a:t>
            </a:r>
          </a:p>
          <a:p>
            <a:pPr marL="342900" lvl="2" indent="-342900">
              <a:buAutoNum type="arabicPeriod" startAt="3"/>
            </a:pPr>
            <a:r>
              <a:rPr lang="en-US" sz="2400" b="1" dirty="0"/>
              <a:t>Warning Against False Philosophy  2:4 – 23 </a:t>
            </a:r>
          </a:p>
          <a:p>
            <a:pPr marL="342900" lvl="2" indent="-342900">
              <a:buAutoNum type="arabicPeriod" startAt="3"/>
            </a:pPr>
            <a:r>
              <a:rPr lang="en-US" sz="2400" b="1" dirty="0"/>
              <a:t>Position of the Believer – Christ is our life 3:1 – 4 </a:t>
            </a:r>
          </a:p>
          <a:p>
            <a:pPr marL="342900" lvl="2" indent="-342900">
              <a:buAutoNum type="arabicPeriod" startAt="3"/>
            </a:pPr>
            <a:r>
              <a:rPr lang="en-US" sz="2400" b="1" dirty="0"/>
              <a:t>The Practice of the Believer</a:t>
            </a:r>
          </a:p>
          <a:p>
            <a:pPr marL="342900" lvl="2" indent="-342900">
              <a:buAutoNum type="arabicPeriod" startAt="3"/>
            </a:pPr>
            <a:r>
              <a:rPr lang="en-US" sz="2400" b="1" dirty="0"/>
              <a:t>Conclusion  4:7 – 18 </a:t>
            </a:r>
          </a:p>
          <a:p>
            <a:pPr marL="857250" lvl="1" indent="-400050">
              <a:buFont typeface="+mj-lt"/>
              <a:buAutoNum type="alphaLcPeriod"/>
            </a:pPr>
            <a:endParaRPr lang="en-US" sz="2400" dirty="0"/>
          </a:p>
          <a:p>
            <a:pPr marL="800100" lvl="1" indent="-342900">
              <a:buFont typeface="+mj-lt"/>
              <a:buAutoNum type="arabicPeriod"/>
            </a:pPr>
            <a:endParaRPr lang="en-US" sz="2400" dirty="0"/>
          </a:p>
          <a:p>
            <a:pPr marL="857250" lvl="1" indent="-400050">
              <a:buFont typeface="+mj-lt"/>
              <a:buAutoNum type="alphaLcPeriod"/>
            </a:pPr>
            <a:endParaRPr lang="en-US" sz="2400" dirty="0"/>
          </a:p>
          <a:p>
            <a:pPr marL="857250" lvl="1" indent="-400050">
              <a:buFont typeface="+mj-lt"/>
              <a:buAutoNum type="alphaLcPeriod"/>
            </a:pPr>
            <a:endParaRPr lang="en-US" sz="2400" dirty="0"/>
          </a:p>
        </p:txBody>
      </p:sp>
      <p:sp>
        <p:nvSpPr>
          <p:cNvPr id="5" name="TextBox 4"/>
          <p:cNvSpPr txBox="1"/>
          <p:nvPr/>
        </p:nvSpPr>
        <p:spPr>
          <a:xfrm>
            <a:off x="1474177" y="6268917"/>
            <a:ext cx="6374502" cy="307777"/>
          </a:xfrm>
          <a:prstGeom prst="rect">
            <a:avLst/>
          </a:prstGeom>
          <a:noFill/>
        </p:spPr>
        <p:txBody>
          <a:bodyPr wrap="none" rtlCol="0">
            <a:spAutoFit/>
          </a:bodyPr>
          <a:lstStyle/>
          <a:p>
            <a:r>
              <a:rPr lang="en-US" sz="1400" dirty="0"/>
              <a:t>Outline adapted from Bruce Wilkinson and Kenneth Boa, </a:t>
            </a:r>
            <a:r>
              <a:rPr lang="en-US" sz="1400" i="1" dirty="0"/>
              <a:t>Talk Thru the Bible, 415.</a:t>
            </a:r>
            <a:endParaRPr lang="en-US" sz="1400" dirty="0"/>
          </a:p>
        </p:txBody>
      </p:sp>
    </p:spTree>
    <p:extLst>
      <p:ext uri="{BB962C8B-B14F-4D97-AF65-F5344CB8AC3E}">
        <p14:creationId xmlns:p14="http://schemas.microsoft.com/office/powerpoint/2010/main" val="315346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6477" y="298939"/>
            <a:ext cx="3847528" cy="584775"/>
          </a:xfrm>
          <a:prstGeom prst="rect">
            <a:avLst/>
          </a:prstGeom>
          <a:noFill/>
        </p:spPr>
        <p:txBody>
          <a:bodyPr wrap="none" rtlCol="0">
            <a:spAutoFit/>
          </a:bodyPr>
          <a:lstStyle/>
          <a:p>
            <a:r>
              <a:rPr lang="en-US" sz="3200" dirty="0"/>
              <a:t>Outline of Colossians</a:t>
            </a:r>
          </a:p>
        </p:txBody>
      </p:sp>
      <p:sp>
        <p:nvSpPr>
          <p:cNvPr id="3" name="TextBox 2"/>
          <p:cNvSpPr txBox="1"/>
          <p:nvPr/>
        </p:nvSpPr>
        <p:spPr>
          <a:xfrm>
            <a:off x="826477" y="1037492"/>
            <a:ext cx="7447085" cy="5632311"/>
          </a:xfrm>
          <a:prstGeom prst="rect">
            <a:avLst/>
          </a:prstGeom>
          <a:noFill/>
        </p:spPr>
        <p:txBody>
          <a:bodyPr wrap="square" rtlCol="0">
            <a:spAutoFit/>
          </a:bodyPr>
          <a:lstStyle/>
          <a:p>
            <a:pPr marL="400050" indent="-400050">
              <a:buFont typeface="+mj-lt"/>
              <a:buAutoNum type="arabicPeriod"/>
            </a:pPr>
            <a:r>
              <a:rPr lang="en-US" sz="2400" b="1" dirty="0"/>
              <a:t>Introduction 1:1 – 14</a:t>
            </a:r>
          </a:p>
          <a:p>
            <a:pPr marL="342900" lvl="1" indent="-342900">
              <a:buAutoNum type="arabicPeriod" startAt="2"/>
            </a:pPr>
            <a:r>
              <a:rPr lang="en-US" sz="2400" b="1" dirty="0"/>
              <a:t>The Preeminence of Christ</a:t>
            </a:r>
          </a:p>
          <a:p>
            <a:pPr marL="342900" lvl="2" indent="-342900">
              <a:buAutoNum type="arabicPeriod" startAt="3"/>
            </a:pPr>
            <a:r>
              <a:rPr lang="en-US" sz="2400" b="1" dirty="0">
                <a:solidFill>
                  <a:srgbClr val="C00000"/>
                </a:solidFill>
              </a:rPr>
              <a:t>Warning Against False Philosophy  2:4 – 23</a:t>
            </a:r>
          </a:p>
          <a:p>
            <a:pPr marL="914400" lvl="3" indent="-457200">
              <a:buAutoNum type="alphaLcPeriod"/>
            </a:pPr>
            <a:r>
              <a:rPr lang="en-US" sz="2400" dirty="0">
                <a:solidFill>
                  <a:srgbClr val="C00000"/>
                </a:solidFill>
              </a:rPr>
              <a:t>Against Enticing Words  2:4 – 7 </a:t>
            </a:r>
          </a:p>
          <a:p>
            <a:pPr marL="914400" lvl="3" indent="-457200">
              <a:buAutoNum type="alphaLcPeriod"/>
            </a:pPr>
            <a:r>
              <a:rPr lang="en-US" sz="2400" dirty="0">
                <a:solidFill>
                  <a:srgbClr val="C00000"/>
                </a:solidFill>
              </a:rPr>
              <a:t>Against Vain Philosophy  2:8 – 10 </a:t>
            </a:r>
          </a:p>
          <a:p>
            <a:pPr marL="914400" lvl="3" indent="-457200">
              <a:buAutoNum type="alphaLcPeriod"/>
            </a:pPr>
            <a:r>
              <a:rPr lang="en-US" sz="2400" dirty="0">
                <a:solidFill>
                  <a:srgbClr val="C00000"/>
                </a:solidFill>
              </a:rPr>
              <a:t>Against Judgment of Men 2:11 – 17 </a:t>
            </a:r>
          </a:p>
          <a:p>
            <a:pPr marL="914400" lvl="3" indent="-457200">
              <a:buAutoNum type="alphaLcPeriod"/>
            </a:pPr>
            <a:r>
              <a:rPr lang="en-US" sz="2400" dirty="0">
                <a:solidFill>
                  <a:srgbClr val="C00000"/>
                </a:solidFill>
              </a:rPr>
              <a:t>Against Improper Worship  2:18 – 19 </a:t>
            </a:r>
          </a:p>
          <a:p>
            <a:pPr marL="914400" lvl="3" indent="-457200">
              <a:buAutoNum type="alphaLcPeriod"/>
            </a:pPr>
            <a:r>
              <a:rPr lang="en-US" sz="2400" dirty="0">
                <a:solidFill>
                  <a:srgbClr val="C00000"/>
                </a:solidFill>
              </a:rPr>
              <a:t>Against Doctrine of Men  2:20 – 23 </a:t>
            </a:r>
          </a:p>
          <a:p>
            <a:pPr marL="342900" lvl="2" indent="-342900">
              <a:buAutoNum type="arabicPeriod" startAt="3"/>
            </a:pPr>
            <a:r>
              <a:rPr lang="en-US" sz="2400" b="1" dirty="0"/>
              <a:t>Position of the Believer – Christ is our life 3:1 – 4 </a:t>
            </a:r>
          </a:p>
          <a:p>
            <a:pPr marL="342900" lvl="2" indent="-342900">
              <a:buAutoNum type="arabicPeriod" startAt="3"/>
            </a:pPr>
            <a:r>
              <a:rPr lang="en-US" sz="2400" b="1" dirty="0"/>
              <a:t>The Practice of the Believer</a:t>
            </a:r>
          </a:p>
          <a:p>
            <a:pPr marL="342900" lvl="2" indent="-342900">
              <a:buAutoNum type="arabicPeriod" startAt="3"/>
            </a:pPr>
            <a:r>
              <a:rPr lang="en-US" sz="2400" b="1" dirty="0"/>
              <a:t>Conclusion  4:7 – 18 </a:t>
            </a:r>
          </a:p>
          <a:p>
            <a:pPr marL="857250" lvl="1" indent="-400050">
              <a:buFont typeface="+mj-lt"/>
              <a:buAutoNum type="alphaLcPeriod"/>
            </a:pPr>
            <a:endParaRPr lang="en-US" sz="2400" dirty="0"/>
          </a:p>
          <a:p>
            <a:pPr marL="800100" lvl="1" indent="-342900">
              <a:buFont typeface="+mj-lt"/>
              <a:buAutoNum type="arabicPeriod"/>
            </a:pPr>
            <a:endParaRPr lang="en-US" sz="2400" dirty="0"/>
          </a:p>
          <a:p>
            <a:pPr marL="857250" lvl="1" indent="-400050">
              <a:buFont typeface="+mj-lt"/>
              <a:buAutoNum type="alphaLcPeriod"/>
            </a:pPr>
            <a:endParaRPr lang="en-US" sz="2400" dirty="0"/>
          </a:p>
          <a:p>
            <a:pPr marL="857250" lvl="1" indent="-400050">
              <a:buFont typeface="+mj-lt"/>
              <a:buAutoNum type="alphaLcPeriod"/>
            </a:pPr>
            <a:endParaRPr lang="en-US" sz="2400" dirty="0"/>
          </a:p>
        </p:txBody>
      </p:sp>
      <p:sp>
        <p:nvSpPr>
          <p:cNvPr id="4" name="TextBox 3"/>
          <p:cNvSpPr txBox="1"/>
          <p:nvPr/>
        </p:nvSpPr>
        <p:spPr>
          <a:xfrm>
            <a:off x="1474177" y="6268917"/>
            <a:ext cx="6374502" cy="307777"/>
          </a:xfrm>
          <a:prstGeom prst="rect">
            <a:avLst/>
          </a:prstGeom>
          <a:noFill/>
        </p:spPr>
        <p:txBody>
          <a:bodyPr wrap="none" rtlCol="0">
            <a:spAutoFit/>
          </a:bodyPr>
          <a:lstStyle/>
          <a:p>
            <a:r>
              <a:rPr lang="en-US" sz="1400" dirty="0"/>
              <a:t>Outline adapted from Bruce Wilkinson and Kenneth Boa, </a:t>
            </a:r>
            <a:r>
              <a:rPr lang="en-US" sz="1400" i="1" dirty="0"/>
              <a:t>Talk Thru the Bible, 415.</a:t>
            </a:r>
            <a:endParaRPr lang="en-US" sz="1400" dirty="0"/>
          </a:p>
        </p:txBody>
      </p:sp>
    </p:spTree>
    <p:extLst>
      <p:ext uri="{BB962C8B-B14F-4D97-AF65-F5344CB8AC3E}">
        <p14:creationId xmlns:p14="http://schemas.microsoft.com/office/powerpoint/2010/main" val="1537803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6477" y="298939"/>
            <a:ext cx="3847528" cy="584775"/>
          </a:xfrm>
          <a:prstGeom prst="rect">
            <a:avLst/>
          </a:prstGeom>
          <a:noFill/>
        </p:spPr>
        <p:txBody>
          <a:bodyPr wrap="none" rtlCol="0">
            <a:spAutoFit/>
          </a:bodyPr>
          <a:lstStyle/>
          <a:p>
            <a:r>
              <a:rPr lang="en-US" sz="3200" dirty="0"/>
              <a:t>Outline of Colossians</a:t>
            </a:r>
          </a:p>
        </p:txBody>
      </p:sp>
      <p:sp>
        <p:nvSpPr>
          <p:cNvPr id="3" name="TextBox 2"/>
          <p:cNvSpPr txBox="1"/>
          <p:nvPr/>
        </p:nvSpPr>
        <p:spPr>
          <a:xfrm>
            <a:off x="826477" y="1037492"/>
            <a:ext cx="7447085" cy="3785652"/>
          </a:xfrm>
          <a:prstGeom prst="rect">
            <a:avLst/>
          </a:prstGeom>
          <a:noFill/>
        </p:spPr>
        <p:txBody>
          <a:bodyPr wrap="square" rtlCol="0">
            <a:spAutoFit/>
          </a:bodyPr>
          <a:lstStyle/>
          <a:p>
            <a:pPr marL="400050" indent="-400050">
              <a:buFont typeface="+mj-lt"/>
              <a:buAutoNum type="arabicPeriod"/>
            </a:pPr>
            <a:r>
              <a:rPr lang="en-US" sz="2400" b="1" dirty="0"/>
              <a:t>Introduction 1:1 – 14</a:t>
            </a:r>
          </a:p>
          <a:p>
            <a:pPr marL="342900" lvl="1" indent="-342900">
              <a:buAutoNum type="arabicPeriod" startAt="2"/>
            </a:pPr>
            <a:r>
              <a:rPr lang="en-US" sz="2400" b="1" dirty="0"/>
              <a:t>The Preeminence of Christ</a:t>
            </a:r>
          </a:p>
          <a:p>
            <a:pPr marL="342900" lvl="2" indent="-342900">
              <a:buAutoNum type="arabicPeriod" startAt="3"/>
            </a:pPr>
            <a:r>
              <a:rPr lang="en-US" sz="2400" b="1" dirty="0"/>
              <a:t>Warning Against False Philosophy  2:4 – 23</a:t>
            </a:r>
          </a:p>
          <a:p>
            <a:pPr marL="342900" lvl="2" indent="-342900">
              <a:buAutoNum type="arabicPeriod" startAt="3"/>
            </a:pPr>
            <a:r>
              <a:rPr lang="en-US" sz="2400" b="1" dirty="0">
                <a:solidFill>
                  <a:srgbClr val="C00000"/>
                </a:solidFill>
              </a:rPr>
              <a:t>Position of the Believer – Christ is our life 3:1 – 4 </a:t>
            </a:r>
          </a:p>
          <a:p>
            <a:pPr marL="342900" lvl="2" indent="-342900">
              <a:buAutoNum type="arabicPeriod" startAt="3"/>
            </a:pPr>
            <a:r>
              <a:rPr lang="en-US" sz="2400" b="1" dirty="0"/>
              <a:t>The Practice of the Believer</a:t>
            </a:r>
          </a:p>
          <a:p>
            <a:pPr marL="342900" lvl="2" indent="-342900">
              <a:buAutoNum type="arabicPeriod" startAt="3"/>
            </a:pPr>
            <a:r>
              <a:rPr lang="en-US" sz="2400" b="1" dirty="0"/>
              <a:t>Conclusion  4:7 – 18 </a:t>
            </a:r>
          </a:p>
          <a:p>
            <a:pPr marL="857250" lvl="1" indent="-400050">
              <a:buFont typeface="+mj-lt"/>
              <a:buAutoNum type="alphaLcPeriod"/>
            </a:pPr>
            <a:endParaRPr lang="en-US" sz="2400" dirty="0"/>
          </a:p>
          <a:p>
            <a:pPr marL="800100" lvl="1" indent="-342900">
              <a:buFont typeface="+mj-lt"/>
              <a:buAutoNum type="arabicPeriod"/>
            </a:pPr>
            <a:endParaRPr lang="en-US" sz="2400" dirty="0"/>
          </a:p>
          <a:p>
            <a:pPr marL="857250" lvl="1" indent="-400050">
              <a:buFont typeface="+mj-lt"/>
              <a:buAutoNum type="alphaLcPeriod"/>
            </a:pPr>
            <a:endParaRPr lang="en-US" sz="2400" dirty="0"/>
          </a:p>
          <a:p>
            <a:pPr marL="857250" lvl="1" indent="-400050">
              <a:buFont typeface="+mj-lt"/>
              <a:buAutoNum type="alphaLcPeriod"/>
            </a:pPr>
            <a:endParaRPr lang="en-US" sz="2400" dirty="0"/>
          </a:p>
        </p:txBody>
      </p:sp>
      <p:sp>
        <p:nvSpPr>
          <p:cNvPr id="4" name="TextBox 3"/>
          <p:cNvSpPr txBox="1"/>
          <p:nvPr/>
        </p:nvSpPr>
        <p:spPr>
          <a:xfrm>
            <a:off x="1474177" y="6268917"/>
            <a:ext cx="6374502" cy="307777"/>
          </a:xfrm>
          <a:prstGeom prst="rect">
            <a:avLst/>
          </a:prstGeom>
          <a:noFill/>
        </p:spPr>
        <p:txBody>
          <a:bodyPr wrap="none" rtlCol="0">
            <a:spAutoFit/>
          </a:bodyPr>
          <a:lstStyle/>
          <a:p>
            <a:r>
              <a:rPr lang="en-US" sz="1400" dirty="0"/>
              <a:t>Outline adapted from Bruce Wilkinson and Kenneth Boa, </a:t>
            </a:r>
            <a:r>
              <a:rPr lang="en-US" sz="1400" i="1" dirty="0"/>
              <a:t>Talk Thru the Bible, 415.</a:t>
            </a:r>
            <a:endParaRPr lang="en-US" sz="1400" dirty="0"/>
          </a:p>
        </p:txBody>
      </p:sp>
    </p:spTree>
    <p:extLst>
      <p:ext uri="{BB962C8B-B14F-4D97-AF65-F5344CB8AC3E}">
        <p14:creationId xmlns:p14="http://schemas.microsoft.com/office/powerpoint/2010/main" val="2963921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6477" y="298939"/>
            <a:ext cx="3847528" cy="584775"/>
          </a:xfrm>
          <a:prstGeom prst="rect">
            <a:avLst/>
          </a:prstGeom>
          <a:noFill/>
        </p:spPr>
        <p:txBody>
          <a:bodyPr wrap="none" rtlCol="0">
            <a:spAutoFit/>
          </a:bodyPr>
          <a:lstStyle/>
          <a:p>
            <a:r>
              <a:rPr lang="en-US" sz="3200" dirty="0"/>
              <a:t>Outline of Colossians</a:t>
            </a:r>
          </a:p>
        </p:txBody>
      </p:sp>
      <p:sp>
        <p:nvSpPr>
          <p:cNvPr id="3" name="TextBox 2"/>
          <p:cNvSpPr txBox="1"/>
          <p:nvPr/>
        </p:nvSpPr>
        <p:spPr>
          <a:xfrm>
            <a:off x="826477" y="1037492"/>
            <a:ext cx="7447085" cy="6740307"/>
          </a:xfrm>
          <a:prstGeom prst="rect">
            <a:avLst/>
          </a:prstGeom>
          <a:noFill/>
        </p:spPr>
        <p:txBody>
          <a:bodyPr wrap="square" rtlCol="0">
            <a:spAutoFit/>
          </a:bodyPr>
          <a:lstStyle/>
          <a:p>
            <a:pPr marL="400050" indent="-400050">
              <a:buFont typeface="+mj-lt"/>
              <a:buAutoNum type="arabicPeriod"/>
            </a:pPr>
            <a:r>
              <a:rPr lang="en-US" sz="2400" b="1" dirty="0"/>
              <a:t>Introduction 1:1 – 14</a:t>
            </a:r>
          </a:p>
          <a:p>
            <a:pPr marL="342900" lvl="1" indent="-342900">
              <a:buAutoNum type="arabicPeriod" startAt="2"/>
            </a:pPr>
            <a:r>
              <a:rPr lang="en-US" sz="2400" b="1" dirty="0"/>
              <a:t>The Preeminence of Christ</a:t>
            </a:r>
          </a:p>
          <a:p>
            <a:pPr marL="342900" lvl="2" indent="-342900">
              <a:buAutoNum type="arabicPeriod" startAt="3"/>
            </a:pPr>
            <a:r>
              <a:rPr lang="en-US" sz="2400" b="1" dirty="0"/>
              <a:t>Warning Against False Philosophy  2:4 – 23</a:t>
            </a:r>
          </a:p>
          <a:p>
            <a:pPr marL="342900" lvl="2" indent="-342900">
              <a:buAutoNum type="arabicPeriod" startAt="3"/>
            </a:pPr>
            <a:r>
              <a:rPr lang="en-US" sz="2400" b="1" dirty="0"/>
              <a:t>Position of the Believer – Christ is our life 3:1 – 4 </a:t>
            </a:r>
          </a:p>
          <a:p>
            <a:pPr marL="342900" lvl="2" indent="-342900">
              <a:buAutoNum type="arabicPeriod" startAt="3"/>
            </a:pPr>
            <a:r>
              <a:rPr lang="en-US" sz="2400" b="1" dirty="0">
                <a:solidFill>
                  <a:srgbClr val="C00000"/>
                </a:solidFill>
              </a:rPr>
              <a:t>The Practice of the Believer</a:t>
            </a:r>
          </a:p>
          <a:p>
            <a:pPr marL="457200" lvl="3"/>
            <a:r>
              <a:rPr lang="en-US" sz="2400" dirty="0">
                <a:solidFill>
                  <a:srgbClr val="C00000"/>
                </a:solidFill>
              </a:rPr>
              <a:t>Private Life</a:t>
            </a:r>
          </a:p>
          <a:p>
            <a:pPr marL="914400" lvl="3" indent="-457200">
              <a:buAutoNum type="alphaLcPeriod"/>
            </a:pPr>
            <a:r>
              <a:rPr lang="en-US" sz="2400" dirty="0">
                <a:solidFill>
                  <a:srgbClr val="C00000"/>
                </a:solidFill>
              </a:rPr>
              <a:t>Put Off the Old Man  3:5 – 11 </a:t>
            </a:r>
          </a:p>
          <a:p>
            <a:pPr marL="914400" lvl="3" indent="-457200">
              <a:buAutoNum type="alphaLcPeriod"/>
            </a:pPr>
            <a:r>
              <a:rPr lang="en-US" sz="2400" dirty="0">
                <a:solidFill>
                  <a:srgbClr val="C00000"/>
                </a:solidFill>
              </a:rPr>
              <a:t>Put On the New Man  3:12 – 17 </a:t>
            </a:r>
          </a:p>
          <a:p>
            <a:pPr marL="457200" lvl="3"/>
            <a:r>
              <a:rPr lang="en-US" sz="2400" dirty="0">
                <a:solidFill>
                  <a:srgbClr val="C00000"/>
                </a:solidFill>
              </a:rPr>
              <a:t>Public Life</a:t>
            </a:r>
          </a:p>
          <a:p>
            <a:pPr marL="914400" lvl="3" indent="-457200">
              <a:buAutoNum type="alphaLcPeriod"/>
            </a:pPr>
            <a:r>
              <a:rPr lang="en-US" sz="2400" dirty="0">
                <a:solidFill>
                  <a:srgbClr val="C00000"/>
                </a:solidFill>
              </a:rPr>
              <a:t>Personal Commands for Holiness</a:t>
            </a:r>
          </a:p>
          <a:p>
            <a:pPr marL="1428750" lvl="4" indent="-514350">
              <a:buFont typeface="+mj-lt"/>
              <a:buAutoNum type="romanLcPeriod"/>
            </a:pPr>
            <a:r>
              <a:rPr lang="en-US" sz="2400" dirty="0">
                <a:solidFill>
                  <a:srgbClr val="C00000"/>
                </a:solidFill>
              </a:rPr>
              <a:t>In Family Life  3:18 – 21 </a:t>
            </a:r>
          </a:p>
          <a:p>
            <a:pPr marL="1428750" lvl="4" indent="-514350">
              <a:buFont typeface="+mj-lt"/>
              <a:buAutoNum type="romanLcPeriod"/>
            </a:pPr>
            <a:r>
              <a:rPr lang="en-US" sz="2400" dirty="0">
                <a:solidFill>
                  <a:srgbClr val="C00000"/>
                </a:solidFill>
              </a:rPr>
              <a:t>In Work  3:22 – 4:1</a:t>
            </a:r>
          </a:p>
          <a:p>
            <a:pPr marL="1428750" lvl="4" indent="-514350">
              <a:buFont typeface="+mj-lt"/>
              <a:buAutoNum type="romanLcPeriod"/>
            </a:pPr>
            <a:r>
              <a:rPr lang="en-US" sz="2400" dirty="0">
                <a:solidFill>
                  <a:srgbClr val="C00000"/>
                </a:solidFill>
              </a:rPr>
              <a:t>In Prayer  4:2 – 4 </a:t>
            </a:r>
          </a:p>
          <a:p>
            <a:pPr marL="342900" lvl="2" indent="-342900">
              <a:buAutoNum type="arabicPeriod" startAt="3"/>
            </a:pPr>
            <a:r>
              <a:rPr lang="en-US" sz="2400" b="1" dirty="0"/>
              <a:t>Conclusion  4:7 – 18 </a:t>
            </a:r>
          </a:p>
          <a:p>
            <a:pPr marL="857250" lvl="1" indent="-400050">
              <a:buFont typeface="+mj-lt"/>
              <a:buAutoNum type="alphaLcPeriod"/>
            </a:pPr>
            <a:endParaRPr lang="en-US" sz="2400" dirty="0"/>
          </a:p>
          <a:p>
            <a:pPr marL="800100" lvl="1" indent="-342900">
              <a:buFont typeface="+mj-lt"/>
              <a:buAutoNum type="arabicPeriod"/>
            </a:pPr>
            <a:endParaRPr lang="en-US" sz="2400" dirty="0"/>
          </a:p>
          <a:p>
            <a:pPr marL="857250" lvl="1" indent="-400050">
              <a:buFont typeface="+mj-lt"/>
              <a:buAutoNum type="alphaLcPeriod"/>
            </a:pPr>
            <a:endParaRPr lang="en-US" sz="2400" dirty="0"/>
          </a:p>
          <a:p>
            <a:pPr marL="857250" lvl="1" indent="-400050">
              <a:buFont typeface="+mj-lt"/>
              <a:buAutoNum type="alphaLcPeriod"/>
            </a:pPr>
            <a:endParaRPr lang="en-US" sz="2400" dirty="0"/>
          </a:p>
        </p:txBody>
      </p:sp>
      <p:sp>
        <p:nvSpPr>
          <p:cNvPr id="4" name="TextBox 3"/>
          <p:cNvSpPr txBox="1"/>
          <p:nvPr/>
        </p:nvSpPr>
        <p:spPr>
          <a:xfrm>
            <a:off x="1474177" y="6268917"/>
            <a:ext cx="6374502" cy="307777"/>
          </a:xfrm>
          <a:prstGeom prst="rect">
            <a:avLst/>
          </a:prstGeom>
          <a:noFill/>
        </p:spPr>
        <p:txBody>
          <a:bodyPr wrap="none" rtlCol="0">
            <a:spAutoFit/>
          </a:bodyPr>
          <a:lstStyle/>
          <a:p>
            <a:r>
              <a:rPr lang="en-US" sz="1400" dirty="0"/>
              <a:t>Outline adapted from Bruce Wilkinson and Kenneth Boa, </a:t>
            </a:r>
            <a:r>
              <a:rPr lang="en-US" sz="1400" i="1" dirty="0"/>
              <a:t>Talk Thru the Bible, 415.</a:t>
            </a:r>
            <a:endParaRPr lang="en-US" sz="1400" dirty="0"/>
          </a:p>
        </p:txBody>
      </p:sp>
    </p:spTree>
    <p:extLst>
      <p:ext uri="{BB962C8B-B14F-4D97-AF65-F5344CB8AC3E}">
        <p14:creationId xmlns:p14="http://schemas.microsoft.com/office/powerpoint/2010/main" val="970866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15_4109default" id="{E728D685-11FC-4812-BA85-57AC6F9C9F40}" vid="{BC4E008B-95FF-4815-904E-143A8EDFC1D4}"/>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180B1C-2212-497F-A259-C959ADD048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red line presentation (widescreen)</Template>
  <TotalTime>0</TotalTime>
  <Words>781</Words>
  <Application>Microsoft Office PowerPoint</Application>
  <PresentationFormat>On-screen Show (4:3)</PresentationFormat>
  <Paragraphs>136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Red Line Business 16x9</vt:lpstr>
      <vt:lpstr>The priority of prayer</vt:lpstr>
      <vt:lpstr>The priority of Prayer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Priority of Prayer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priority of prayer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2016-03-12T19:33:46Z</dcterms:created>
  <dcterms:modified xsi:type="dcterms:W3CDTF">2016-03-20T14:39:39Z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TC030310239991</vt:lpwstr>
  </property>
</Properties>
</file>