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handoutMasterIdLst>
    <p:handoutMasterId r:id="rId65"/>
  </p:handoutMasterIdLst>
  <p:sldIdLst>
    <p:sldId id="669" r:id="rId2"/>
    <p:sldId id="804" r:id="rId3"/>
    <p:sldId id="805" r:id="rId4"/>
    <p:sldId id="876" r:id="rId5"/>
    <p:sldId id="904" r:id="rId6"/>
    <p:sldId id="856" r:id="rId7"/>
    <p:sldId id="905" r:id="rId8"/>
    <p:sldId id="906" r:id="rId9"/>
    <p:sldId id="907" r:id="rId10"/>
    <p:sldId id="908" r:id="rId11"/>
    <p:sldId id="857" r:id="rId12"/>
    <p:sldId id="909" r:id="rId13"/>
    <p:sldId id="809" r:id="rId14"/>
    <p:sldId id="910" r:id="rId15"/>
    <p:sldId id="912" r:id="rId16"/>
    <p:sldId id="886" r:id="rId17"/>
    <p:sldId id="913" r:id="rId18"/>
    <p:sldId id="885" r:id="rId19"/>
    <p:sldId id="914" r:id="rId20"/>
    <p:sldId id="915" r:id="rId21"/>
    <p:sldId id="916" r:id="rId22"/>
    <p:sldId id="917" r:id="rId23"/>
    <p:sldId id="810" r:id="rId24"/>
    <p:sldId id="918" r:id="rId25"/>
    <p:sldId id="858" r:id="rId26"/>
    <p:sldId id="934" r:id="rId27"/>
    <p:sldId id="811" r:id="rId28"/>
    <p:sldId id="935" r:id="rId29"/>
    <p:sldId id="951" r:id="rId30"/>
    <p:sldId id="936" r:id="rId31"/>
    <p:sldId id="937" r:id="rId32"/>
    <p:sldId id="952" r:id="rId33"/>
    <p:sldId id="938" r:id="rId34"/>
    <p:sldId id="953" r:id="rId35"/>
    <p:sldId id="923" r:id="rId36"/>
    <p:sldId id="813" r:id="rId37"/>
    <p:sldId id="924" r:id="rId38"/>
    <p:sldId id="925" r:id="rId39"/>
    <p:sldId id="939" r:id="rId40"/>
    <p:sldId id="945" r:id="rId41"/>
    <p:sldId id="941" r:id="rId42"/>
    <p:sldId id="942" r:id="rId43"/>
    <p:sldId id="943" r:id="rId44"/>
    <p:sldId id="947" r:id="rId45"/>
    <p:sldId id="948" r:id="rId46"/>
    <p:sldId id="940" r:id="rId47"/>
    <p:sldId id="949" r:id="rId48"/>
    <p:sldId id="950" r:id="rId49"/>
    <p:sldId id="926" r:id="rId50"/>
    <p:sldId id="859" r:id="rId51"/>
    <p:sldId id="816" r:id="rId52"/>
    <p:sldId id="860" r:id="rId53"/>
    <p:sldId id="927" r:id="rId54"/>
    <p:sldId id="889" r:id="rId55"/>
    <p:sldId id="928" r:id="rId56"/>
    <p:sldId id="929" r:id="rId57"/>
    <p:sldId id="930" r:id="rId58"/>
    <p:sldId id="931" r:id="rId59"/>
    <p:sldId id="932" r:id="rId60"/>
    <p:sldId id="785" r:id="rId61"/>
    <p:sldId id="933" r:id="rId62"/>
    <p:sldId id="784" r:id="rId6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00CC"/>
    <a:srgbClr val="00FFFF"/>
    <a:srgbClr val="FF9900"/>
    <a:srgbClr val="00CCFF"/>
    <a:srgbClr val="FFFFFF"/>
    <a:srgbClr val="000066"/>
    <a:srgbClr val="000099"/>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175" autoAdjust="0"/>
  </p:normalViewPr>
  <p:slideViewPr>
    <p:cSldViewPr>
      <p:cViewPr varScale="1">
        <p:scale>
          <a:sx n="103" d="100"/>
          <a:sy n="103" d="100"/>
        </p:scale>
        <p:origin x="-177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1A5CB66D-BD9A-45C6-A029-C88554A17EE1}" type="datetimeFigureOut">
              <a:rPr lang="en-US"/>
              <a:pPr>
                <a:defRPr/>
              </a:pPr>
              <a:t>2/3/2016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22DF569-FB1B-4D6D-88E9-C802FE5D6BA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3A51911F-5FD4-45BD-AE09-90F910C9B02F}" type="datetimeFigureOut">
              <a:rPr lang="en-US"/>
              <a:pPr>
                <a:defRPr/>
              </a:pPr>
              <a:t>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1E6CAAF6-ADD1-4A1F-A4B9-6880554EFCC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EFDF370-5B17-48A8-9185-C4FE029F2F51}" type="slidenum">
              <a:rPr lang="en-US" altLang="en-US">
                <a:latin typeface="Calibri" panose="020F0502020204030204" pitchFamily="34" charset="0"/>
              </a:rPr>
              <a:pPr/>
              <a:t>1</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To what does “that” or “this” refer? Since it is a neuter pronoun </a:t>
            </a:r>
            <a:r>
              <a:rPr lang="en-US" b="1" dirty="0" smtClean="0"/>
              <a:t>it evidently does not refer to “grace” or “faith” both of which are feminine in gender in the Greek text</a:t>
            </a:r>
            <a:r>
              <a:rPr lang="en-US" dirty="0" smtClean="0"/>
              <a:t>. Probably it refers to the whole preceding clause that describes salvation (cf. 1:15; 3:1). Salvation is the gift of God.</a:t>
            </a:r>
            <a:r>
              <a:rPr lang="en-US" baseline="0" dirty="0" smtClean="0"/>
              <a:t>  </a:t>
            </a:r>
            <a:r>
              <a:rPr lang="en-US" dirty="0" smtClean="0"/>
              <a:t>Constable, T. (2003). Tom Constable’s Expository Notes on the Bible (</a:t>
            </a:r>
            <a:r>
              <a:rPr lang="en-US" dirty="0" err="1" smtClean="0"/>
              <a:t>Eph</a:t>
            </a:r>
            <a:r>
              <a:rPr lang="en-US" dirty="0" smtClean="0"/>
              <a:t> 2:8). </a:t>
            </a:r>
            <a:r>
              <a:rPr lang="en-US" dirty="0" err="1" smtClean="0"/>
              <a:t>Galaxie</a:t>
            </a:r>
            <a:r>
              <a:rPr lang="en-US" dirty="0" smtClean="0"/>
              <a:t> Software.</a:t>
            </a:r>
          </a:p>
          <a:p>
            <a:endParaRPr lang="en-US" dirty="0" smtClean="0"/>
          </a:p>
          <a:p>
            <a:r>
              <a:rPr lang="en-US" sz="1200" b="1" dirty="0" smtClean="0"/>
              <a:t>More plausible is the…view, viz., that </a:t>
            </a:r>
            <a:r>
              <a:rPr lang="el-GR" sz="1200" b="1" u="sng" kern="1200" dirty="0" smtClean="0">
                <a:solidFill>
                  <a:schemeClr val="tx1"/>
                </a:solidFill>
                <a:latin typeface="+mn-lt"/>
                <a:ea typeface="+mn-ea"/>
                <a:cs typeface="+mn-cs"/>
              </a:rPr>
              <a:t>τοῦτο</a:t>
            </a:r>
            <a:r>
              <a:rPr lang="en-US" sz="1200" b="1" u="sng" kern="1200" dirty="0" smtClean="0">
                <a:solidFill>
                  <a:schemeClr val="tx1"/>
                </a:solidFill>
                <a:latin typeface="+mn-lt"/>
                <a:ea typeface="+mn-ea"/>
                <a:cs typeface="+mn-cs"/>
              </a:rPr>
              <a:t> refers to the concept of a grace-by-faith salvation</a:t>
            </a:r>
            <a:r>
              <a:rPr lang="en-US" sz="1200" b="1" kern="1200" dirty="0" smtClean="0">
                <a:solidFill>
                  <a:schemeClr val="tx1"/>
                </a:solidFill>
                <a:latin typeface="+mn-lt"/>
                <a:ea typeface="+mn-ea"/>
                <a:cs typeface="+mn-cs"/>
              </a:rPr>
              <a:t>. As we have seen, </a:t>
            </a:r>
            <a:r>
              <a:rPr lang="el-GR" sz="1200" b="1" kern="1200" dirty="0" smtClean="0">
                <a:solidFill>
                  <a:schemeClr val="tx1"/>
                </a:solidFill>
                <a:latin typeface="+mn-lt"/>
                <a:ea typeface="+mn-ea"/>
                <a:cs typeface="+mn-cs"/>
              </a:rPr>
              <a:t>τοῦτο</a:t>
            </a:r>
            <a:r>
              <a:rPr lang="en-US" sz="1200" b="1" kern="1200" dirty="0" smtClean="0">
                <a:solidFill>
                  <a:schemeClr val="tx1"/>
                </a:solidFill>
                <a:latin typeface="+mn-lt"/>
                <a:ea typeface="+mn-ea"/>
                <a:cs typeface="+mn-cs"/>
              </a:rPr>
              <a:t> regularly takes a conceptual antecedent. Whether faith is seen as a gift here or anywhere else in the NT is not addressed by this.</a:t>
            </a:r>
            <a:r>
              <a:rPr lang="en-US" sz="1200" b="1" kern="1200" baseline="30000" dirty="0" smtClean="0">
                <a:solidFill>
                  <a:schemeClr val="tx1"/>
                </a:solidFill>
                <a:latin typeface="+mn-lt"/>
                <a:ea typeface="+mn-ea"/>
                <a:cs typeface="+mn-cs"/>
              </a:rPr>
              <a:t>53     </a:t>
            </a:r>
          </a:p>
          <a:p>
            <a:endParaRPr lang="en-US" sz="1200" kern="1200" baseline="30000" dirty="0" smtClean="0">
              <a:solidFill>
                <a:schemeClr val="tx1"/>
              </a:solidFill>
              <a:latin typeface="+mn-lt"/>
              <a:ea typeface="+mn-ea"/>
              <a:cs typeface="+mn-cs"/>
            </a:endParaRPr>
          </a:p>
          <a:p>
            <a:r>
              <a:rPr lang="en-US" dirty="0" smtClean="0"/>
              <a:t>(</a:t>
            </a:r>
            <a:r>
              <a:rPr lang="en-US" sz="1100" b="0" i="0" u="none" strike="noStrike" baseline="30000" dirty="0" smtClean="0"/>
              <a:t>53</a:t>
            </a:r>
            <a:r>
              <a:rPr lang="en-US" sz="1200" b="0" i="0" u="none" strike="noStrike" baseline="0" dirty="0" smtClean="0"/>
              <a:t> On an exegetical level, I am inclined to agree with Lincoln that “in Paul’s thinking faith can never be viewed as a meritorious work because in connection with justification he always contrasts faith with works of the law (cf. Gal 2:16; 3:2–5, 9, 10; Rom 3:27, 28)” (A. T. Lincoln, </a:t>
            </a:r>
            <a:r>
              <a:rPr lang="en-US" sz="1200" b="0" i="1" u="none" strike="noStrike" baseline="0" dirty="0" smtClean="0"/>
              <a:t>Ephesians</a:t>
            </a:r>
            <a:r>
              <a:rPr lang="en-US" sz="1200" b="0" i="0" u="none" strike="noStrike" baseline="0" dirty="0" smtClean="0"/>
              <a:t> [WBC] 111). If faith is not meritorious, but is instead the </a:t>
            </a:r>
            <a:r>
              <a:rPr lang="en-US" sz="1200" b="0" i="1" u="none" strike="noStrike" baseline="0" dirty="0" smtClean="0"/>
              <a:t>reception</a:t>
            </a:r>
            <a:r>
              <a:rPr lang="en-US" sz="1200" b="0" i="0" u="none" strike="noStrike" baseline="0" dirty="0" smtClean="0"/>
              <a:t> of the gift of salvation, then it is not a gift per se. Such a view does not preclude the notion that for faith to save, the Spirit of God must initiate the conversion process.  </a:t>
            </a:r>
            <a:r>
              <a:rPr lang="en-US" b="0" i="0" u="none" strike="noStrike" baseline="0" dirty="0" smtClean="0"/>
              <a:t> Wallace, D. B. (1996). </a:t>
            </a:r>
            <a:r>
              <a:rPr lang="en-US" b="0" i="1" u="none" strike="noStrike" baseline="0" dirty="0" smtClean="0"/>
              <a:t>Greek Grammar beyond the Basics: An Exegetical Syntax of the New Testament</a:t>
            </a:r>
            <a:r>
              <a:rPr lang="en-US" b="0" i="0" u="none" strike="noStrike" baseline="0" dirty="0" smtClean="0"/>
              <a:t> (p. 335). Grand Rapids, MI: Zondervan.)</a:t>
            </a:r>
          </a:p>
        </p:txBody>
      </p:sp>
      <p:sp>
        <p:nvSpPr>
          <p:cNvPr id="4" name="Slide Number Placeholder 3"/>
          <p:cNvSpPr>
            <a:spLocks noGrp="1"/>
          </p:cNvSpPr>
          <p:nvPr>
            <p:ph type="sldNum" sz="quarter" idx="10"/>
          </p:nvPr>
        </p:nvSpPr>
        <p:spPr/>
        <p:txBody>
          <a:bodyPr/>
          <a:lstStyle/>
          <a:p>
            <a:pPr>
              <a:defRPr/>
            </a:pPr>
            <a:fld id="{1E6CAAF6-ADD1-4A1F-A4B9-6880554EFCC2}" type="slidenum">
              <a:rPr lang="en-US" altLang="en-US" smtClean="0"/>
              <a:pPr>
                <a:defRPr/>
              </a:pPr>
              <a:t>32</a:t>
            </a:fld>
            <a:endParaRPr lang="en-US" altLang="en-US"/>
          </a:p>
        </p:txBody>
      </p:sp>
    </p:spTree>
    <p:extLst>
      <p:ext uri="{BB962C8B-B14F-4D97-AF65-F5344CB8AC3E}">
        <p14:creationId xmlns:p14="http://schemas.microsoft.com/office/powerpoint/2010/main" xmlns="" val="1485316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To what does “that” or “this” refer? Since it is a neuter pronoun </a:t>
            </a:r>
            <a:r>
              <a:rPr lang="en-US" b="1" dirty="0" smtClean="0"/>
              <a:t>it evidently does not refer to “grace” or “faith” both of which are feminine in gender in the Greek text</a:t>
            </a:r>
            <a:r>
              <a:rPr lang="en-US" dirty="0" smtClean="0"/>
              <a:t>. Probably it refers to the whole preceding clause that describes salvation (cf. 1:15; 3:1). Salvation is the gift of God.</a:t>
            </a:r>
            <a:r>
              <a:rPr lang="en-US" baseline="0" dirty="0" smtClean="0"/>
              <a:t>  </a:t>
            </a:r>
            <a:r>
              <a:rPr lang="en-US" dirty="0" smtClean="0"/>
              <a:t>Constable, T. (2003). Tom Constable’s Expository Notes on the Bible (</a:t>
            </a:r>
            <a:r>
              <a:rPr lang="en-US" dirty="0" err="1" smtClean="0"/>
              <a:t>Eph</a:t>
            </a:r>
            <a:r>
              <a:rPr lang="en-US" dirty="0" smtClean="0"/>
              <a:t> 2:8). </a:t>
            </a:r>
            <a:r>
              <a:rPr lang="en-US" dirty="0" err="1" smtClean="0"/>
              <a:t>Galaxie</a:t>
            </a:r>
            <a:r>
              <a:rPr lang="en-US" dirty="0" smtClean="0"/>
              <a:t> Software.</a:t>
            </a:r>
          </a:p>
          <a:p>
            <a:endParaRPr lang="en-US" dirty="0" smtClean="0"/>
          </a:p>
          <a:p>
            <a:r>
              <a:rPr lang="en-US" sz="1200" b="1" dirty="0" smtClean="0"/>
              <a:t>More plausible is the…view, viz., that </a:t>
            </a:r>
            <a:r>
              <a:rPr lang="el-GR" sz="1200" b="1" u="sng" kern="1200" dirty="0" smtClean="0">
                <a:solidFill>
                  <a:schemeClr val="tx1"/>
                </a:solidFill>
                <a:latin typeface="+mn-lt"/>
                <a:ea typeface="+mn-ea"/>
                <a:cs typeface="+mn-cs"/>
              </a:rPr>
              <a:t>τοῦτο</a:t>
            </a:r>
            <a:r>
              <a:rPr lang="en-US" sz="1200" b="1" u="sng" kern="1200" dirty="0" smtClean="0">
                <a:solidFill>
                  <a:schemeClr val="tx1"/>
                </a:solidFill>
                <a:latin typeface="+mn-lt"/>
                <a:ea typeface="+mn-ea"/>
                <a:cs typeface="+mn-cs"/>
              </a:rPr>
              <a:t> refers to the concept of a grace-by-faith salvation</a:t>
            </a:r>
            <a:r>
              <a:rPr lang="en-US" sz="1200" b="1" kern="1200" dirty="0" smtClean="0">
                <a:solidFill>
                  <a:schemeClr val="tx1"/>
                </a:solidFill>
                <a:latin typeface="+mn-lt"/>
                <a:ea typeface="+mn-ea"/>
                <a:cs typeface="+mn-cs"/>
              </a:rPr>
              <a:t>. As we have seen, </a:t>
            </a:r>
            <a:r>
              <a:rPr lang="el-GR" sz="1200" b="1" kern="1200" dirty="0" smtClean="0">
                <a:solidFill>
                  <a:schemeClr val="tx1"/>
                </a:solidFill>
                <a:latin typeface="+mn-lt"/>
                <a:ea typeface="+mn-ea"/>
                <a:cs typeface="+mn-cs"/>
              </a:rPr>
              <a:t>τοῦτο</a:t>
            </a:r>
            <a:r>
              <a:rPr lang="en-US" sz="1200" b="1" kern="1200" dirty="0" smtClean="0">
                <a:solidFill>
                  <a:schemeClr val="tx1"/>
                </a:solidFill>
                <a:latin typeface="+mn-lt"/>
                <a:ea typeface="+mn-ea"/>
                <a:cs typeface="+mn-cs"/>
              </a:rPr>
              <a:t> regularly takes a conceptual antecedent. Whether faith is seen as a gift here or anywhere else in the NT is not addressed by this.</a:t>
            </a:r>
            <a:r>
              <a:rPr lang="en-US" sz="1200" b="1" kern="1200" baseline="30000" dirty="0" smtClean="0">
                <a:solidFill>
                  <a:schemeClr val="tx1"/>
                </a:solidFill>
                <a:latin typeface="+mn-lt"/>
                <a:ea typeface="+mn-ea"/>
                <a:cs typeface="+mn-cs"/>
              </a:rPr>
              <a:t>53     </a:t>
            </a:r>
          </a:p>
          <a:p>
            <a:endParaRPr lang="en-US" sz="1200" kern="1200" baseline="30000" dirty="0" smtClean="0">
              <a:solidFill>
                <a:schemeClr val="tx1"/>
              </a:solidFill>
              <a:latin typeface="+mn-lt"/>
              <a:ea typeface="+mn-ea"/>
              <a:cs typeface="+mn-cs"/>
            </a:endParaRPr>
          </a:p>
          <a:p>
            <a:r>
              <a:rPr lang="en-US" dirty="0" smtClean="0"/>
              <a:t>(</a:t>
            </a:r>
            <a:r>
              <a:rPr lang="en-US" sz="1100" b="0" i="0" u="none" strike="noStrike" baseline="30000" dirty="0" smtClean="0"/>
              <a:t>53</a:t>
            </a:r>
            <a:r>
              <a:rPr lang="en-US" sz="1200" b="0" i="0" u="none" strike="noStrike" baseline="0" dirty="0" smtClean="0"/>
              <a:t> On an exegetical level, I am inclined to agree with Lincoln that “in Paul’s thinking faith can never be viewed as a meritorious work because in connection with justification he always contrasts faith with works of the law (cf. Gal 2:16; 3:2–5, 9, 10; Rom 3:27, 28)” (A. T. Lincoln, </a:t>
            </a:r>
            <a:r>
              <a:rPr lang="en-US" sz="1200" b="0" i="1" u="none" strike="noStrike" baseline="0" dirty="0" smtClean="0"/>
              <a:t>Ephesians</a:t>
            </a:r>
            <a:r>
              <a:rPr lang="en-US" sz="1200" b="0" i="0" u="none" strike="noStrike" baseline="0" dirty="0" smtClean="0"/>
              <a:t> [WBC] 111). If faith is not meritorious, but is instead the </a:t>
            </a:r>
            <a:r>
              <a:rPr lang="en-US" sz="1200" b="0" i="1" u="none" strike="noStrike" baseline="0" dirty="0" smtClean="0"/>
              <a:t>reception</a:t>
            </a:r>
            <a:r>
              <a:rPr lang="en-US" sz="1200" b="0" i="0" u="none" strike="noStrike" baseline="0" dirty="0" smtClean="0"/>
              <a:t> of the gift of salvation, then it is not a gift per se. Such a view does not preclude the notion that for faith to save, the Spirit of God must initiate the conversion process.  </a:t>
            </a:r>
            <a:r>
              <a:rPr lang="en-US" b="0" i="0" u="none" strike="noStrike" baseline="0" dirty="0" smtClean="0"/>
              <a:t> Wallace, D. B. (1996). </a:t>
            </a:r>
            <a:r>
              <a:rPr lang="en-US" b="0" i="1" u="none" strike="noStrike" baseline="0" dirty="0" smtClean="0"/>
              <a:t>Greek Grammar beyond the Basics: An Exegetical Syntax of the New Testament</a:t>
            </a:r>
            <a:r>
              <a:rPr lang="en-US" b="0" i="0" u="none" strike="noStrike" baseline="0" dirty="0" smtClean="0"/>
              <a:t> (p. 335). Grand Rapids, MI: Zondervan.)</a:t>
            </a:r>
          </a:p>
        </p:txBody>
      </p:sp>
      <p:sp>
        <p:nvSpPr>
          <p:cNvPr id="4" name="Slide Number Placeholder 3"/>
          <p:cNvSpPr>
            <a:spLocks noGrp="1"/>
          </p:cNvSpPr>
          <p:nvPr>
            <p:ph type="sldNum" sz="quarter" idx="10"/>
          </p:nvPr>
        </p:nvSpPr>
        <p:spPr/>
        <p:txBody>
          <a:bodyPr/>
          <a:lstStyle/>
          <a:p>
            <a:pPr>
              <a:defRPr/>
            </a:pPr>
            <a:fld id="{1E6CAAF6-ADD1-4A1F-A4B9-6880554EFCC2}" type="slidenum">
              <a:rPr lang="en-US" altLang="en-US" smtClean="0"/>
              <a:pPr>
                <a:defRPr/>
              </a:pPr>
              <a:t>34</a:t>
            </a:fld>
            <a:endParaRPr lang="en-US" altLang="en-US"/>
          </a:p>
        </p:txBody>
      </p:sp>
    </p:spTree>
    <p:extLst>
      <p:ext uri="{BB962C8B-B14F-4D97-AF65-F5344CB8AC3E}">
        <p14:creationId xmlns:p14="http://schemas.microsoft.com/office/powerpoint/2010/main" xmlns="" val="1485316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142792A-E7A1-4290-8036-CC456AECA72A}" type="datetimeFigureOut">
              <a:rPr lang="en-US"/>
              <a:pPr>
                <a:defRPr/>
              </a:pPr>
              <a:t>2/3/2016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C169B7-9F62-44E4-8103-23CFE8D0D643}" type="slidenum">
              <a:rPr lang="en-US" altLang="en-US"/>
              <a:pPr>
                <a:defRPr/>
              </a:pPr>
              <a:t>‹#›</a:t>
            </a:fld>
            <a:endParaRPr lang="en-US" altLang="en-US"/>
          </a:p>
        </p:txBody>
      </p:sp>
    </p:spTree>
    <p:extLst>
      <p:ext uri="{BB962C8B-B14F-4D97-AF65-F5344CB8AC3E}">
        <p14:creationId xmlns:p14="http://schemas.microsoft.com/office/powerpoint/2010/main" xmlns="" val="3968649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B2D715B-B684-43CC-8C64-B61C94215F5D}" type="datetimeFigureOut">
              <a:rPr lang="en-US"/>
              <a:pPr>
                <a:defRPr/>
              </a:pPr>
              <a:t>2/3/2016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08E0B8-9F60-4048-B105-8887EF316161}" type="slidenum">
              <a:rPr lang="en-US" altLang="en-US"/>
              <a:pPr>
                <a:defRPr/>
              </a:pPr>
              <a:t>‹#›</a:t>
            </a:fld>
            <a:endParaRPr lang="en-US" altLang="en-US"/>
          </a:p>
        </p:txBody>
      </p:sp>
    </p:spTree>
    <p:extLst>
      <p:ext uri="{BB962C8B-B14F-4D97-AF65-F5344CB8AC3E}">
        <p14:creationId xmlns:p14="http://schemas.microsoft.com/office/powerpoint/2010/main" xmlns="" val="1765010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6F3003A-0C19-4603-8D13-5739629E01B2}" type="datetimeFigureOut">
              <a:rPr lang="en-US"/>
              <a:pPr>
                <a:defRPr/>
              </a:pPr>
              <a:t>2/3/2016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AE2F54-E34F-4A08-BE02-4C5F51A6F909}" type="slidenum">
              <a:rPr lang="en-US" altLang="en-US"/>
              <a:pPr>
                <a:defRPr/>
              </a:pPr>
              <a:t>‹#›</a:t>
            </a:fld>
            <a:endParaRPr lang="en-US" altLang="en-US"/>
          </a:p>
        </p:txBody>
      </p:sp>
    </p:spTree>
    <p:extLst>
      <p:ext uri="{BB962C8B-B14F-4D97-AF65-F5344CB8AC3E}">
        <p14:creationId xmlns:p14="http://schemas.microsoft.com/office/powerpoint/2010/main" xmlns="" val="110245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6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a:solidFill>
                <a:schemeClr val="tx2"/>
              </a:solidFill>
              <a:cs typeface="Arial" panose="020B060402020202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a:cs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526081A-6350-412E-995A-C22BE8B4AB16}" type="datetimeFigureOut">
              <a:rPr lang="en-US"/>
              <a:pPr>
                <a:defRPr/>
              </a:pPr>
              <a:t>2/3/2016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EF0298-CB8E-4A11-A6BA-6658D4C9F754}" type="slidenum">
              <a:rPr lang="en-US" altLang="en-US"/>
              <a:pPr>
                <a:defRPr/>
              </a:pPr>
              <a:t>‹#›</a:t>
            </a:fld>
            <a:endParaRPr lang="en-US" altLang="en-US"/>
          </a:p>
        </p:txBody>
      </p:sp>
    </p:spTree>
    <p:extLst>
      <p:ext uri="{BB962C8B-B14F-4D97-AF65-F5344CB8AC3E}">
        <p14:creationId xmlns:p14="http://schemas.microsoft.com/office/powerpoint/2010/main" xmlns="" val="1014085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9B633DF-0EE4-40FE-B09B-D3484C6EB3DF}" type="datetimeFigureOut">
              <a:rPr lang="en-US"/>
              <a:pPr>
                <a:defRPr/>
              </a:pPr>
              <a:t>2/3/2016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4956F5-5E93-47D1-B1A3-E678194BC9B2}" type="slidenum">
              <a:rPr lang="en-US" altLang="en-US"/>
              <a:pPr>
                <a:defRPr/>
              </a:pPr>
              <a:t>‹#›</a:t>
            </a:fld>
            <a:endParaRPr lang="en-US" altLang="en-US"/>
          </a:p>
        </p:txBody>
      </p:sp>
    </p:spTree>
    <p:extLst>
      <p:ext uri="{BB962C8B-B14F-4D97-AF65-F5344CB8AC3E}">
        <p14:creationId xmlns:p14="http://schemas.microsoft.com/office/powerpoint/2010/main" xmlns="" val="1641589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DCDB46E-A7AB-40D3-9EBB-A3D4156AF76B}" type="datetimeFigureOut">
              <a:rPr lang="en-US"/>
              <a:pPr>
                <a:defRPr/>
              </a:pPr>
              <a:t>2/3/2016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683D037-37CF-4746-B046-7744609F0822}" type="slidenum">
              <a:rPr lang="en-US" altLang="en-US"/>
              <a:pPr>
                <a:defRPr/>
              </a:pPr>
              <a:t>‹#›</a:t>
            </a:fld>
            <a:endParaRPr lang="en-US" altLang="en-US"/>
          </a:p>
        </p:txBody>
      </p:sp>
    </p:spTree>
    <p:extLst>
      <p:ext uri="{BB962C8B-B14F-4D97-AF65-F5344CB8AC3E}">
        <p14:creationId xmlns:p14="http://schemas.microsoft.com/office/powerpoint/2010/main" xmlns="" val="2258218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6624874-5C76-43C3-9F0F-3C2B8A2FD737}" type="datetimeFigureOut">
              <a:rPr lang="en-US"/>
              <a:pPr>
                <a:defRPr/>
              </a:pPr>
              <a:t>2/3/2016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945140A-CB23-4DF5-B380-574465E0B341}" type="slidenum">
              <a:rPr lang="en-US" altLang="en-US"/>
              <a:pPr>
                <a:defRPr/>
              </a:pPr>
              <a:t>‹#›</a:t>
            </a:fld>
            <a:endParaRPr lang="en-US" altLang="en-US"/>
          </a:p>
        </p:txBody>
      </p:sp>
    </p:spTree>
    <p:extLst>
      <p:ext uri="{BB962C8B-B14F-4D97-AF65-F5344CB8AC3E}">
        <p14:creationId xmlns:p14="http://schemas.microsoft.com/office/powerpoint/2010/main" xmlns="" val="1703289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32E054F-30EF-414B-979C-F3D27C571A78}" type="datetimeFigureOut">
              <a:rPr lang="en-US"/>
              <a:pPr>
                <a:defRPr/>
              </a:pPr>
              <a:t>2/3/2016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DBC1A56-6BA5-4EF4-AE6E-4B7E733150F4}" type="slidenum">
              <a:rPr lang="en-US" altLang="en-US"/>
              <a:pPr>
                <a:defRPr/>
              </a:pPr>
              <a:t>‹#›</a:t>
            </a:fld>
            <a:endParaRPr lang="en-US" altLang="en-US"/>
          </a:p>
        </p:txBody>
      </p:sp>
    </p:spTree>
    <p:extLst>
      <p:ext uri="{BB962C8B-B14F-4D97-AF65-F5344CB8AC3E}">
        <p14:creationId xmlns:p14="http://schemas.microsoft.com/office/powerpoint/2010/main" xmlns="" val="1515838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D0048B8-B8BC-4BF8-8DB0-8C6A4906B474}" type="datetimeFigureOut">
              <a:rPr lang="en-US"/>
              <a:pPr>
                <a:defRPr/>
              </a:pPr>
              <a:t>2/3/2016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AB4A3F3-2789-4DBF-92CA-32AF01B2D2BC}" type="slidenum">
              <a:rPr lang="en-US" altLang="en-US"/>
              <a:pPr>
                <a:defRPr/>
              </a:pPr>
              <a:t>‹#›</a:t>
            </a:fld>
            <a:endParaRPr lang="en-US" altLang="en-US"/>
          </a:p>
        </p:txBody>
      </p:sp>
    </p:spTree>
    <p:extLst>
      <p:ext uri="{BB962C8B-B14F-4D97-AF65-F5344CB8AC3E}">
        <p14:creationId xmlns:p14="http://schemas.microsoft.com/office/powerpoint/2010/main" xmlns="" val="76270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7BF97EE-B804-4546-B123-D092BDC4C92E}" type="datetimeFigureOut">
              <a:rPr lang="en-US"/>
              <a:pPr>
                <a:defRPr/>
              </a:pPr>
              <a:t>2/3/2016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AE3E788-3C1E-4322-8553-F3B4C7086460}" type="slidenum">
              <a:rPr lang="en-US" altLang="en-US"/>
              <a:pPr>
                <a:defRPr/>
              </a:pPr>
              <a:t>‹#›</a:t>
            </a:fld>
            <a:endParaRPr lang="en-US" altLang="en-US"/>
          </a:p>
        </p:txBody>
      </p:sp>
    </p:spTree>
    <p:extLst>
      <p:ext uri="{BB962C8B-B14F-4D97-AF65-F5344CB8AC3E}">
        <p14:creationId xmlns:p14="http://schemas.microsoft.com/office/powerpoint/2010/main" xmlns="" val="629788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7D99B1B-6534-4491-A593-28246C6B9D95}" type="datetimeFigureOut">
              <a:rPr lang="en-US"/>
              <a:pPr>
                <a:defRPr/>
              </a:pPr>
              <a:t>2/3/2016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CE4E630-9A72-452C-8AF9-38F0545DCB6C}" type="slidenum">
              <a:rPr lang="en-US" altLang="en-US"/>
              <a:pPr>
                <a:defRPr/>
              </a:pPr>
              <a:t>‹#›</a:t>
            </a:fld>
            <a:endParaRPr lang="en-US" altLang="en-US"/>
          </a:p>
        </p:txBody>
      </p:sp>
    </p:spTree>
    <p:extLst>
      <p:ext uri="{BB962C8B-B14F-4D97-AF65-F5344CB8AC3E}">
        <p14:creationId xmlns:p14="http://schemas.microsoft.com/office/powerpoint/2010/main" xmlns="" val="1070323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D65B563-3F22-4731-AC79-DA6FA3F3BE5C}" type="datetimeFigureOut">
              <a:rPr lang="en-US"/>
              <a:pPr>
                <a:defRPr/>
              </a:pPr>
              <a:t>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453F1083-A0A1-40DA-BE8C-0E73FAD27CB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spiritandtruth.org/questions/151.ht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3124200" y="685800"/>
            <a:ext cx="2895600" cy="1371600"/>
          </a:xfrm>
        </p:spPr>
        <p:txBody>
          <a:bodyPr/>
          <a:lstStyle/>
          <a:p>
            <a:pPr eaLnBrk="1" hangingPunct="1">
              <a:defRPr/>
            </a:pPr>
            <a:r>
              <a:rPr lang="en-US" altLang="en-US" b="1" dirty="0">
                <a:solidFill>
                  <a:srgbClr val="00FFFF"/>
                </a:solidFill>
                <a:effectLst>
                  <a:outerShdw blurRad="38100" dist="38100" dir="2700000" algn="tl">
                    <a:srgbClr val="000000">
                      <a:alpha val="43137"/>
                    </a:srgbClr>
                  </a:outerShdw>
                </a:effectLst>
              </a:rPr>
              <a:t>Soteriology</a:t>
            </a:r>
            <a:br>
              <a:rPr lang="en-US" altLang="en-US" b="1" dirty="0">
                <a:solidFill>
                  <a:srgbClr val="00FFFF"/>
                </a:solidFill>
                <a:effectLst>
                  <a:outerShdw blurRad="38100" dist="38100" dir="2700000" algn="tl">
                    <a:srgbClr val="000000">
                      <a:alpha val="43137"/>
                    </a:srgbClr>
                  </a:outerShdw>
                </a:effectLst>
              </a:rPr>
            </a:br>
            <a:r>
              <a:rPr lang="en-US" altLang="en-US" sz="2800" b="1" dirty="0">
                <a:solidFill>
                  <a:srgbClr val="00FFFF"/>
                </a:solidFill>
                <a:effectLst>
                  <a:outerShdw blurRad="38100" dist="38100" dir="2700000" algn="tl">
                    <a:srgbClr val="000000">
                      <a:alpha val="43137"/>
                    </a:srgbClr>
                  </a:outerShdw>
                </a:effectLst>
              </a:rPr>
              <a:t>Session </a:t>
            </a:r>
            <a:r>
              <a:rPr lang="en-US" altLang="en-US" sz="2800" b="1" dirty="0" smtClean="0">
                <a:solidFill>
                  <a:srgbClr val="00FFFF"/>
                </a:solidFill>
                <a:effectLst>
                  <a:outerShdw blurRad="38100" dist="38100" dir="2700000" algn="tl">
                    <a:srgbClr val="000000">
                      <a:alpha val="43137"/>
                    </a:srgbClr>
                  </a:outerShdw>
                </a:effectLst>
              </a:rPr>
              <a:t>5</a:t>
            </a:r>
            <a:endParaRPr lang="en-US" altLang="en-US" b="1" dirty="0" smtClean="0">
              <a:solidFill>
                <a:srgbClr val="00FFFF"/>
              </a:solidFill>
              <a:effectLst>
                <a:outerShdw blurRad="38100" dist="38100" dir="2700000" algn="tl">
                  <a:srgbClr val="000000">
                    <a:alpha val="43137"/>
                  </a:srgbClr>
                </a:outerShdw>
              </a:effectLst>
            </a:endParaRPr>
          </a:p>
        </p:txBody>
      </p:sp>
      <p:sp>
        <p:nvSpPr>
          <p:cNvPr id="4099" name="Subtitle 2"/>
          <p:cNvSpPr>
            <a:spLocks noGrp="1"/>
          </p:cNvSpPr>
          <p:nvPr>
            <p:ph type="subTitle" idx="1"/>
          </p:nvPr>
        </p:nvSpPr>
        <p:spPr>
          <a:xfrm>
            <a:off x="838200" y="4572000"/>
            <a:ext cx="7467600" cy="1752600"/>
          </a:xfrm>
        </p:spPr>
        <p:txBody>
          <a:bodyPr/>
          <a:lstStyle/>
          <a:p>
            <a:pPr eaLnBrk="1" hangingPunct="1"/>
            <a:r>
              <a:rPr lang="en-US" altLang="en-US" dirty="0" smtClean="0">
                <a:solidFill>
                  <a:schemeClr val="bg1"/>
                </a:solidFill>
              </a:rPr>
              <a:t>Dr. Andy Woods</a:t>
            </a:r>
          </a:p>
          <a:p>
            <a:pPr eaLnBrk="1" hangingPunct="1"/>
            <a:endParaRPr lang="en-US" altLang="en-US" sz="2000" dirty="0" smtClean="0">
              <a:solidFill>
                <a:schemeClr val="bg1"/>
              </a:solidFill>
            </a:endParaRPr>
          </a:p>
          <a:p>
            <a:pPr eaLnBrk="1" hangingPunct="1"/>
            <a:r>
              <a:rPr lang="en-US" altLang="en-US" sz="2000" dirty="0" smtClean="0">
                <a:solidFill>
                  <a:schemeClr val="bg1"/>
                </a:solidFill>
              </a:rPr>
              <a:t>Senior Pastor – Sugar Land Bible Church</a:t>
            </a:r>
          </a:p>
          <a:p>
            <a:pPr eaLnBrk="1" hangingPunct="1"/>
            <a:r>
              <a:rPr lang="en-US" altLang="en-US" sz="2000" dirty="0" smtClean="0">
                <a:solidFill>
                  <a:schemeClr val="bg1"/>
                </a:solidFill>
              </a:rPr>
              <a:t>Professor of Bible &amp; Theology – College of Biblical Studies </a:t>
            </a:r>
          </a:p>
        </p:txBody>
      </p:sp>
      <p:pic>
        <p:nvPicPr>
          <p:cNvPr id="4100" name="Picture 3"/>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16363" y="2362200"/>
            <a:ext cx="1311275" cy="1828800"/>
          </a:xfrm>
          <a:prstGeom prst="rect">
            <a:avLst/>
          </a:prstGeom>
          <a:noFill/>
          <a:ln w="38100">
            <a:solidFill>
              <a:schemeClr val="bg1"/>
            </a:solidFill>
            <a:miter lim="800000"/>
            <a:headEnd/>
            <a:tailEnd/>
          </a:ln>
          <a:extLst>
            <a:ext uri="{909E8E84-426E-40DD-AFC4-6F175D3DCCD1}">
              <a14:hiddenFill xmlns:a14="http://schemas.microsoft.com/office/drawing/2010/main" xmlns="">
                <a:solidFill>
                  <a:srgbClr val="FFFFFF"/>
                </a:solidFill>
              </a14:hiddenFill>
            </a:ext>
          </a:extLst>
        </p:spPr>
      </p:pic>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a:xfrm>
            <a:off x="457200" y="274638"/>
            <a:ext cx="8229600" cy="639762"/>
          </a:xfrm>
        </p:spPr>
        <p:txBody>
          <a:bodyPr/>
          <a:lstStyle/>
          <a:p>
            <a:pPr marL="573088" indent="-573088" eaLnBrk="1" hangingPunct="1">
              <a:buFont typeface="+mj-lt"/>
              <a:buAutoNum type="romanUcPeriod" startAt="5"/>
              <a:defRPr/>
            </a:pPr>
            <a:r>
              <a:rPr lang="en-US" altLang="en-US" sz="3600" dirty="0" smtClean="0">
                <a:solidFill>
                  <a:srgbClr val="00FFFF"/>
                </a:solidFill>
                <a:effectLst>
                  <a:outerShdw blurRad="38100" dist="38100" dir="2700000" algn="tl">
                    <a:srgbClr val="000000">
                      <a:alpha val="43137"/>
                    </a:srgbClr>
                  </a:outerShdw>
                </a:effectLst>
                <a:latin typeface="+mn-lt"/>
              </a:rPr>
              <a:t>God’s One Condition of Salvation</a:t>
            </a:r>
            <a:endParaRPr lang="en-US" altLang="en-US" sz="3600" dirty="0">
              <a:solidFill>
                <a:srgbClr val="00FFFF"/>
              </a:solidFill>
              <a:effectLst>
                <a:outerShdw blurRad="38100" dist="38100" dir="2700000" algn="tl">
                  <a:srgbClr val="000000">
                    <a:alpha val="43137"/>
                  </a:srgbClr>
                </a:outerShdw>
              </a:effectLst>
              <a:latin typeface="+mn-lt"/>
            </a:endParaRPr>
          </a:p>
        </p:txBody>
      </p:sp>
      <p:sp>
        <p:nvSpPr>
          <p:cNvPr id="5" name="Rectangle 3"/>
          <p:cNvSpPr txBox="1">
            <a:spLocks/>
          </p:cNvSpPr>
          <p:nvPr/>
        </p:nvSpPr>
        <p:spPr bwMode="auto">
          <a:xfrm>
            <a:off x="457200" y="1143000"/>
            <a:ext cx="8458200" cy="5410200"/>
          </a:xfrm>
          <a:prstGeom prst="rect">
            <a:avLst/>
          </a:prstGeom>
          <a:noFill/>
          <a:ln>
            <a:noFill/>
          </a:ln>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eaLnBrk="1" hangingPunct="1">
              <a:spcBef>
                <a:spcPts val="600"/>
              </a:spcBef>
              <a:spcAft>
                <a:spcPts val="600"/>
              </a:spcAft>
              <a:buFont typeface="+mj-lt"/>
              <a:buAutoNum type="alphaUcPeriod"/>
              <a:defRPr/>
            </a:pPr>
            <a:r>
              <a:rPr lang="en-US" altLang="en-US" sz="2800" dirty="0">
                <a:solidFill>
                  <a:schemeClr val="bg1"/>
                </a:solidFill>
                <a:effectLst>
                  <a:outerShdw blurRad="38100" dist="38100" dir="2700000" algn="tl">
                    <a:srgbClr val="000000">
                      <a:alpha val="43137"/>
                    </a:srgbClr>
                  </a:outerShdw>
                </a:effectLst>
              </a:rPr>
              <a:t>Misconceptions – multiple steps, poor word choices</a:t>
            </a:r>
          </a:p>
          <a:p>
            <a:pPr marL="514350" indent="-514350" eaLnBrk="1" hangingPunct="1">
              <a:spcBef>
                <a:spcPts val="600"/>
              </a:spcBef>
              <a:spcAft>
                <a:spcPts val="600"/>
              </a:spcAft>
              <a:buFont typeface="+mj-lt"/>
              <a:buAutoNum type="alphaUcPeriod"/>
              <a:defRPr/>
            </a:pPr>
            <a:r>
              <a:rPr lang="en-US" altLang="en-US" sz="2800" b="1" u="sng" dirty="0">
                <a:solidFill>
                  <a:srgbClr val="FFFFCC"/>
                </a:solidFill>
                <a:effectLst>
                  <a:outerShdw blurRad="38100" dist="38100" dir="2700000" algn="tl">
                    <a:srgbClr val="000000">
                      <a:alpha val="43137"/>
                    </a:srgbClr>
                  </a:outerShdw>
                </a:effectLst>
              </a:rPr>
              <a:t>Around 200 passages teach that justification is conditioned on faith alone</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Why God has conditioned salvation on faith alone</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What saving faith </a:t>
            </a:r>
            <a:r>
              <a:rPr lang="en-US" altLang="en-US" sz="2800" dirty="0">
                <a:solidFill>
                  <a:schemeClr val="bg1"/>
                </a:solidFill>
                <a:effectLst>
                  <a:outerShdw blurRad="38100" dist="38100" dir="2700000" algn="tl">
                    <a:srgbClr val="000000">
                      <a:alpha val="43137"/>
                    </a:srgbClr>
                  </a:outerShdw>
                </a:effectLst>
              </a:rPr>
              <a:t>is – trust</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What saving faith is </a:t>
            </a:r>
            <a:r>
              <a:rPr lang="en-US" altLang="en-US" sz="2800" dirty="0">
                <a:solidFill>
                  <a:schemeClr val="bg1"/>
                </a:solidFill>
                <a:effectLst>
                  <a:outerShdw blurRad="38100" dist="38100" dir="2700000" algn="tl">
                    <a:srgbClr val="000000">
                      <a:alpha val="43137"/>
                    </a:srgbClr>
                  </a:outerShdw>
                </a:effectLst>
              </a:rPr>
              <a:t>not – Jas </a:t>
            </a:r>
            <a:r>
              <a:rPr lang="en-US" altLang="en-US" sz="2800" dirty="0" smtClean="0">
                <a:solidFill>
                  <a:schemeClr val="bg1"/>
                </a:solidFill>
                <a:effectLst>
                  <a:outerShdw blurRad="38100" dist="38100" dir="2700000" algn="tl">
                    <a:srgbClr val="000000">
                      <a:alpha val="43137"/>
                    </a:srgbClr>
                  </a:outerShdw>
                </a:effectLst>
              </a:rPr>
              <a:t>2:19</a:t>
            </a:r>
            <a:endParaRPr lang="en-US" altLang="en-US" sz="2800" dirty="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Content of saving </a:t>
            </a:r>
            <a:r>
              <a:rPr lang="en-US" altLang="en-US" sz="2800" dirty="0">
                <a:solidFill>
                  <a:schemeClr val="bg1"/>
                </a:solidFill>
                <a:effectLst>
                  <a:outerShdw blurRad="38100" dist="38100" dir="2700000" algn="tl">
                    <a:srgbClr val="000000">
                      <a:alpha val="43137"/>
                    </a:srgbClr>
                  </a:outerShdw>
                </a:effectLst>
              </a:rPr>
              <a:t>faith – John </a:t>
            </a:r>
            <a:r>
              <a:rPr lang="en-US" altLang="en-US" sz="2800" dirty="0" smtClean="0">
                <a:solidFill>
                  <a:schemeClr val="bg1"/>
                </a:solidFill>
                <a:effectLst>
                  <a:outerShdw blurRad="38100" dist="38100" dir="2700000" algn="tl">
                    <a:srgbClr val="000000">
                      <a:alpha val="43137"/>
                    </a:srgbClr>
                  </a:outerShdw>
                </a:effectLst>
              </a:rPr>
              <a:t>8:24; 20:30-31; </a:t>
            </a:r>
            <a:r>
              <a:rPr lang="en-US" altLang="en-US" sz="2800" dirty="0">
                <a:solidFill>
                  <a:schemeClr val="bg1"/>
                </a:solidFill>
                <a:effectLst>
                  <a:outerShdw blurRad="38100" dist="38100" dir="2700000" algn="tl">
                    <a:srgbClr val="000000">
                      <a:alpha val="43137"/>
                    </a:srgbClr>
                  </a:outerShdw>
                </a:effectLst>
              </a:rPr>
              <a:t>1</a:t>
            </a:r>
            <a:r>
              <a:rPr lang="en-US" altLang="en-US" sz="2800" dirty="0" smtClean="0">
                <a:solidFill>
                  <a:schemeClr val="bg1"/>
                </a:solidFill>
                <a:effectLst>
                  <a:outerShdw blurRad="38100" dist="38100" dir="2700000" algn="tl">
                    <a:srgbClr val="000000">
                      <a:alpha val="43137"/>
                    </a:srgbClr>
                  </a:outerShdw>
                </a:effectLst>
              </a:rPr>
              <a:t> </a:t>
            </a:r>
            <a:r>
              <a:rPr lang="en-US" altLang="en-US" sz="2800" dirty="0" err="1" smtClean="0">
                <a:solidFill>
                  <a:schemeClr val="bg1"/>
                </a:solidFill>
                <a:effectLst>
                  <a:outerShdw blurRad="38100" dist="38100" dir="2700000" algn="tl">
                    <a:srgbClr val="000000">
                      <a:alpha val="43137"/>
                    </a:srgbClr>
                  </a:outerShdw>
                </a:effectLst>
              </a:rPr>
              <a:t>Cor</a:t>
            </a:r>
            <a:r>
              <a:rPr lang="en-US" altLang="en-US" sz="2800" dirty="0" smtClean="0">
                <a:solidFill>
                  <a:schemeClr val="bg1"/>
                </a:solidFill>
                <a:effectLst>
                  <a:outerShdw blurRad="38100" dist="38100" dir="2700000" algn="tl">
                    <a:srgbClr val="000000">
                      <a:alpha val="43137"/>
                    </a:srgbClr>
                  </a:outerShdw>
                </a:effectLst>
              </a:rPr>
              <a:t> 15:1-4</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An evangelistic model</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Response to problem passages</a:t>
            </a:r>
          </a:p>
        </p:txBody>
      </p:sp>
    </p:spTree>
    <p:extLst>
      <p:ext uri="{BB962C8B-B14F-4D97-AF65-F5344CB8AC3E}">
        <p14:creationId xmlns:p14="http://schemas.microsoft.com/office/powerpoint/2010/main" xmlns="" val="4038170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z="3600" dirty="0">
                <a:solidFill>
                  <a:srgbClr val="00FFFF"/>
                </a:solidFill>
                <a:effectLst>
                  <a:outerShdw blurRad="38100" dist="38100" dir="2700000" algn="tl">
                    <a:srgbClr val="000000">
                      <a:alpha val="43137"/>
                    </a:srgbClr>
                  </a:outerShdw>
                </a:effectLst>
                <a:latin typeface="+mn-lt"/>
              </a:rPr>
              <a:t>Passage Conditioning Salvation </a:t>
            </a:r>
            <a:r>
              <a:rPr lang="en-US" sz="3600" dirty="0" smtClean="0">
                <a:solidFill>
                  <a:srgbClr val="00FFFF"/>
                </a:solidFill>
                <a:effectLst>
                  <a:outerShdw blurRad="38100" dist="38100" dir="2700000" algn="tl">
                    <a:srgbClr val="000000">
                      <a:alpha val="43137"/>
                    </a:srgbClr>
                  </a:outerShdw>
                </a:effectLst>
                <a:latin typeface="+mn-lt"/>
              </a:rPr>
              <a:t/>
            </a:r>
            <a:br>
              <a:rPr lang="en-US" sz="3600" dirty="0" smtClean="0">
                <a:solidFill>
                  <a:srgbClr val="00FFFF"/>
                </a:solidFill>
                <a:effectLst>
                  <a:outerShdw blurRad="38100" dist="38100" dir="2700000" algn="tl">
                    <a:srgbClr val="000000">
                      <a:alpha val="43137"/>
                    </a:srgbClr>
                  </a:outerShdw>
                </a:effectLst>
                <a:latin typeface="+mn-lt"/>
              </a:rPr>
            </a:br>
            <a:r>
              <a:rPr lang="en-US" sz="3600" dirty="0" smtClean="0">
                <a:solidFill>
                  <a:srgbClr val="00FFFF"/>
                </a:solidFill>
                <a:effectLst>
                  <a:outerShdw blurRad="38100" dist="38100" dir="2700000" algn="tl">
                    <a:srgbClr val="000000">
                      <a:alpha val="43137"/>
                    </a:srgbClr>
                  </a:outerShdw>
                </a:effectLst>
                <a:latin typeface="+mn-lt"/>
              </a:rPr>
              <a:t>on </a:t>
            </a:r>
            <a:r>
              <a:rPr lang="en-US" sz="3600" b="1" u="sng" dirty="0">
                <a:solidFill>
                  <a:srgbClr val="FFFFCC"/>
                </a:solidFill>
                <a:effectLst>
                  <a:outerShdw blurRad="38100" dist="38100" dir="2700000" algn="tl">
                    <a:srgbClr val="000000">
                      <a:alpha val="43137"/>
                    </a:srgbClr>
                  </a:outerShdw>
                </a:effectLst>
                <a:latin typeface="+mn-lt"/>
              </a:rPr>
              <a:t>Faith Alone</a:t>
            </a:r>
            <a:r>
              <a:rPr lang="en-US" sz="3600" b="1" dirty="0">
                <a:solidFill>
                  <a:srgbClr val="FFFFCC"/>
                </a:solidFill>
                <a:effectLst>
                  <a:outerShdw blurRad="38100" dist="38100" dir="2700000" algn="tl">
                    <a:srgbClr val="000000">
                      <a:alpha val="43137"/>
                    </a:srgbClr>
                  </a:outerShdw>
                </a:effectLst>
                <a:latin typeface="+mn-lt"/>
              </a:rPr>
              <a:t> </a:t>
            </a:r>
            <a:r>
              <a:rPr lang="en-US" sz="3600" i="1" dirty="0">
                <a:solidFill>
                  <a:srgbClr val="00FFFF"/>
                </a:solidFill>
                <a:effectLst>
                  <a:outerShdw blurRad="38100" dist="38100" dir="2700000" algn="tl">
                    <a:srgbClr val="000000">
                      <a:alpha val="43137"/>
                    </a:srgbClr>
                  </a:outerShdw>
                </a:effectLst>
                <a:latin typeface="+mn-lt"/>
              </a:rPr>
              <a:t>(Sola Fide)</a:t>
            </a:r>
          </a:p>
        </p:txBody>
      </p:sp>
      <p:sp>
        <p:nvSpPr>
          <p:cNvPr id="3" name="Content Placeholder 2"/>
          <p:cNvSpPr>
            <a:spLocks noGrp="1"/>
          </p:cNvSpPr>
          <p:nvPr>
            <p:ph idx="1"/>
          </p:nvPr>
        </p:nvSpPr>
        <p:spPr>
          <a:xfrm>
            <a:off x="381000" y="1600200"/>
            <a:ext cx="8229600" cy="3048000"/>
          </a:xfrm>
        </p:spPr>
        <p:txBody>
          <a:bodyPr/>
          <a:lstStyle/>
          <a:p>
            <a:pPr>
              <a:spcBef>
                <a:spcPts val="600"/>
              </a:spcBef>
              <a:spcAft>
                <a:spcPts val="600"/>
              </a:spcAft>
            </a:pPr>
            <a:r>
              <a:rPr lang="en-US" dirty="0" smtClean="0">
                <a:solidFill>
                  <a:schemeClr val="bg1"/>
                </a:solidFill>
                <a:effectLst>
                  <a:outerShdw blurRad="38100" dist="38100" dir="2700000" algn="tl">
                    <a:srgbClr val="000000">
                      <a:alpha val="43137"/>
                    </a:srgbClr>
                  </a:outerShdw>
                </a:effectLst>
                <a:cs typeface="Times New Roman" pitchFamily="18" charset="0"/>
              </a:rPr>
              <a:t>Genesis 15:6</a:t>
            </a:r>
          </a:p>
          <a:p>
            <a:pPr>
              <a:spcBef>
                <a:spcPts val="600"/>
              </a:spcBef>
              <a:spcAft>
                <a:spcPts val="600"/>
              </a:spcAft>
            </a:pPr>
            <a:r>
              <a:rPr lang="en-US" dirty="0" smtClean="0">
                <a:solidFill>
                  <a:schemeClr val="bg1"/>
                </a:solidFill>
                <a:effectLst>
                  <a:outerShdw blurRad="38100" dist="38100" dir="2700000" algn="tl">
                    <a:srgbClr val="000000">
                      <a:alpha val="43137"/>
                    </a:srgbClr>
                  </a:outerShdw>
                </a:effectLst>
                <a:cs typeface="Times New Roman" pitchFamily="18" charset="0"/>
              </a:rPr>
              <a:t>John 3:16; 5:24; 6:28-29, 47; 16:8-9; 20:30-31</a:t>
            </a:r>
          </a:p>
          <a:p>
            <a:pPr>
              <a:spcBef>
                <a:spcPts val="600"/>
              </a:spcBef>
              <a:spcAft>
                <a:spcPts val="600"/>
              </a:spcAft>
            </a:pPr>
            <a:r>
              <a:rPr lang="en-US" dirty="0" smtClean="0">
                <a:solidFill>
                  <a:schemeClr val="bg1"/>
                </a:solidFill>
                <a:effectLst>
                  <a:outerShdw blurRad="38100" dist="38100" dir="2700000" algn="tl">
                    <a:srgbClr val="000000">
                      <a:alpha val="43137"/>
                    </a:srgbClr>
                  </a:outerShdw>
                </a:effectLst>
                <a:cs typeface="Times New Roman" pitchFamily="18" charset="0"/>
              </a:rPr>
              <a:t>Acts 16:30-31</a:t>
            </a:r>
          </a:p>
          <a:p>
            <a:pPr>
              <a:spcBef>
                <a:spcPts val="600"/>
              </a:spcBef>
              <a:spcAft>
                <a:spcPts val="600"/>
              </a:spcAft>
            </a:pPr>
            <a:r>
              <a:rPr lang="en-US" dirty="0" smtClean="0">
                <a:solidFill>
                  <a:schemeClr val="bg1"/>
                </a:solidFill>
                <a:effectLst>
                  <a:outerShdw blurRad="38100" dist="38100" dir="2700000" algn="tl">
                    <a:srgbClr val="000000">
                      <a:alpha val="43137"/>
                    </a:srgbClr>
                  </a:outerShdw>
                </a:effectLst>
                <a:cs typeface="Times New Roman" pitchFamily="18" charset="0"/>
              </a:rPr>
              <a:t>Romans 1:16; Ephesians 2:8-9</a:t>
            </a:r>
          </a:p>
          <a:p>
            <a:pPr>
              <a:spcBef>
                <a:spcPts val="600"/>
              </a:spcBef>
              <a:spcAft>
                <a:spcPts val="600"/>
              </a:spcAft>
            </a:pPr>
            <a:r>
              <a:rPr lang="en-US" dirty="0" smtClean="0">
                <a:solidFill>
                  <a:schemeClr val="bg1"/>
                </a:solidFill>
                <a:effectLst>
                  <a:outerShdw blurRad="38100" dist="38100" dir="2700000" algn="tl">
                    <a:srgbClr val="000000">
                      <a:alpha val="43137"/>
                    </a:srgbClr>
                  </a:outerShdw>
                </a:effectLst>
                <a:cs typeface="Times New Roman" pitchFamily="18" charset="0"/>
              </a:rPr>
              <a:t>Hebrews 11:6</a:t>
            </a:r>
          </a:p>
        </p:txBody>
      </p:sp>
      <p:pic>
        <p:nvPicPr>
          <p:cNvPr id="4" name="Picture 2" descr="http://4.bp.blogspot.com/-JXH-bqfBcWE/TgJAJNX1UjI/AAAAAAAAAVA/qgy871X7QgQ/s1600/ABE.gif"/>
          <p:cNvPicPr>
            <a:picLocks noChangeAspect="1" noChangeArrowheads="1"/>
          </p:cNvPicPr>
          <p:nvPr/>
        </p:nvPicPr>
        <p:blipFill>
          <a:blip r:embed="rId2" cstate="print"/>
          <a:srcRect/>
          <a:stretch>
            <a:fillRect/>
          </a:stretch>
        </p:blipFill>
        <p:spPr bwMode="auto">
          <a:xfrm>
            <a:off x="6019800" y="3124200"/>
            <a:ext cx="2660904" cy="3291840"/>
          </a:xfrm>
          <a:prstGeom prst="rect">
            <a:avLst/>
          </a:prstGeom>
          <a:noFill/>
          <a:ln w="28575">
            <a:solidFill>
              <a:srgbClr val="FFFF00"/>
            </a:solid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z="3600" dirty="0">
                <a:solidFill>
                  <a:srgbClr val="00FFFF"/>
                </a:solidFill>
                <a:effectLst>
                  <a:outerShdw blurRad="38100" dist="38100" dir="2700000" algn="tl">
                    <a:srgbClr val="000000">
                      <a:alpha val="43137"/>
                    </a:srgbClr>
                  </a:outerShdw>
                </a:effectLst>
                <a:latin typeface="+mn-lt"/>
              </a:rPr>
              <a:t>Passage Conditioning Salvation </a:t>
            </a:r>
            <a:r>
              <a:rPr lang="en-US" sz="3600" dirty="0" smtClean="0">
                <a:solidFill>
                  <a:srgbClr val="00FFFF"/>
                </a:solidFill>
                <a:effectLst>
                  <a:outerShdw blurRad="38100" dist="38100" dir="2700000" algn="tl">
                    <a:srgbClr val="000000">
                      <a:alpha val="43137"/>
                    </a:srgbClr>
                  </a:outerShdw>
                </a:effectLst>
                <a:latin typeface="+mn-lt"/>
              </a:rPr>
              <a:t/>
            </a:r>
            <a:br>
              <a:rPr lang="en-US" sz="3600" dirty="0" smtClean="0">
                <a:solidFill>
                  <a:srgbClr val="00FFFF"/>
                </a:solidFill>
                <a:effectLst>
                  <a:outerShdw blurRad="38100" dist="38100" dir="2700000" algn="tl">
                    <a:srgbClr val="000000">
                      <a:alpha val="43137"/>
                    </a:srgbClr>
                  </a:outerShdw>
                </a:effectLst>
                <a:latin typeface="+mn-lt"/>
              </a:rPr>
            </a:br>
            <a:r>
              <a:rPr lang="en-US" sz="3600" dirty="0" smtClean="0">
                <a:solidFill>
                  <a:srgbClr val="00FFFF"/>
                </a:solidFill>
                <a:effectLst>
                  <a:outerShdw blurRad="38100" dist="38100" dir="2700000" algn="tl">
                    <a:srgbClr val="000000">
                      <a:alpha val="43137"/>
                    </a:srgbClr>
                  </a:outerShdw>
                </a:effectLst>
                <a:latin typeface="+mn-lt"/>
              </a:rPr>
              <a:t>on </a:t>
            </a:r>
            <a:r>
              <a:rPr lang="en-US" sz="3600" b="1" u="sng" dirty="0">
                <a:solidFill>
                  <a:srgbClr val="FFFFCC"/>
                </a:solidFill>
                <a:effectLst>
                  <a:outerShdw blurRad="38100" dist="38100" dir="2700000" algn="tl">
                    <a:srgbClr val="000000">
                      <a:alpha val="43137"/>
                    </a:srgbClr>
                  </a:outerShdw>
                </a:effectLst>
                <a:latin typeface="+mn-lt"/>
              </a:rPr>
              <a:t>Faith Alone</a:t>
            </a:r>
            <a:r>
              <a:rPr lang="en-US" sz="3600" b="1" dirty="0">
                <a:solidFill>
                  <a:srgbClr val="FFFFCC"/>
                </a:solidFill>
                <a:effectLst>
                  <a:outerShdw blurRad="38100" dist="38100" dir="2700000" algn="tl">
                    <a:srgbClr val="000000">
                      <a:alpha val="43137"/>
                    </a:srgbClr>
                  </a:outerShdw>
                </a:effectLst>
                <a:latin typeface="+mn-lt"/>
              </a:rPr>
              <a:t> </a:t>
            </a:r>
            <a:r>
              <a:rPr lang="en-US" sz="3600" i="1" dirty="0">
                <a:solidFill>
                  <a:srgbClr val="00FFFF"/>
                </a:solidFill>
                <a:effectLst>
                  <a:outerShdw blurRad="38100" dist="38100" dir="2700000" algn="tl">
                    <a:srgbClr val="000000">
                      <a:alpha val="43137"/>
                    </a:srgbClr>
                  </a:outerShdw>
                </a:effectLst>
                <a:latin typeface="+mn-lt"/>
              </a:rPr>
              <a:t>(Sola Fide)</a:t>
            </a:r>
          </a:p>
        </p:txBody>
      </p:sp>
      <p:sp>
        <p:nvSpPr>
          <p:cNvPr id="3" name="Content Placeholder 2"/>
          <p:cNvSpPr>
            <a:spLocks noGrp="1"/>
          </p:cNvSpPr>
          <p:nvPr>
            <p:ph idx="1"/>
          </p:nvPr>
        </p:nvSpPr>
        <p:spPr>
          <a:xfrm>
            <a:off x="381000" y="1600200"/>
            <a:ext cx="8229600" cy="3048000"/>
          </a:xfrm>
        </p:spPr>
        <p:txBody>
          <a:bodyPr/>
          <a:lstStyle/>
          <a:p>
            <a:pPr>
              <a:spcBef>
                <a:spcPts val="600"/>
              </a:spcBef>
              <a:spcAft>
                <a:spcPts val="600"/>
              </a:spcAft>
            </a:pPr>
            <a:r>
              <a:rPr lang="en-US" b="1" u="sng" dirty="0" smtClean="0">
                <a:solidFill>
                  <a:srgbClr val="FFFFCC"/>
                </a:solidFill>
                <a:cs typeface="Times New Roman" pitchFamily="18" charset="0"/>
              </a:rPr>
              <a:t>Genesis 15:6</a:t>
            </a:r>
          </a:p>
          <a:p>
            <a:pPr>
              <a:spcBef>
                <a:spcPts val="600"/>
              </a:spcBef>
              <a:spcAft>
                <a:spcPts val="600"/>
              </a:spcAft>
            </a:pPr>
            <a:r>
              <a:rPr lang="en-US" dirty="0" smtClean="0">
                <a:solidFill>
                  <a:schemeClr val="bg1"/>
                </a:solidFill>
                <a:cs typeface="Times New Roman" pitchFamily="18" charset="0"/>
              </a:rPr>
              <a:t>John 3:16; 5:24; 6:28-29, 47; 16:8-9; 20:30-31</a:t>
            </a:r>
          </a:p>
          <a:p>
            <a:pPr>
              <a:spcBef>
                <a:spcPts val="600"/>
              </a:spcBef>
              <a:spcAft>
                <a:spcPts val="600"/>
              </a:spcAft>
            </a:pPr>
            <a:r>
              <a:rPr lang="en-US" dirty="0" smtClean="0">
                <a:solidFill>
                  <a:schemeClr val="bg1"/>
                </a:solidFill>
                <a:cs typeface="Times New Roman" pitchFamily="18" charset="0"/>
              </a:rPr>
              <a:t>Acts 16:30-31</a:t>
            </a:r>
          </a:p>
          <a:p>
            <a:pPr>
              <a:spcBef>
                <a:spcPts val="600"/>
              </a:spcBef>
              <a:spcAft>
                <a:spcPts val="600"/>
              </a:spcAft>
            </a:pPr>
            <a:r>
              <a:rPr lang="en-US" dirty="0" smtClean="0">
                <a:solidFill>
                  <a:schemeClr val="bg1"/>
                </a:solidFill>
                <a:cs typeface="Times New Roman" pitchFamily="18" charset="0"/>
              </a:rPr>
              <a:t>Romans 1:16; Ephesians 2:8-9</a:t>
            </a:r>
          </a:p>
          <a:p>
            <a:pPr>
              <a:spcBef>
                <a:spcPts val="600"/>
              </a:spcBef>
              <a:spcAft>
                <a:spcPts val="600"/>
              </a:spcAft>
            </a:pPr>
            <a:r>
              <a:rPr lang="en-US" dirty="0" smtClean="0">
                <a:solidFill>
                  <a:schemeClr val="bg1"/>
                </a:solidFill>
                <a:cs typeface="Times New Roman" pitchFamily="18" charset="0"/>
              </a:rPr>
              <a:t>Hebrews 11:6</a:t>
            </a:r>
          </a:p>
        </p:txBody>
      </p:sp>
      <p:pic>
        <p:nvPicPr>
          <p:cNvPr id="4" name="Picture 2" descr="http://4.bp.blogspot.com/-JXH-bqfBcWE/TgJAJNX1UjI/AAAAAAAAAVA/qgy871X7QgQ/s1600/ABE.gif"/>
          <p:cNvPicPr>
            <a:picLocks noChangeAspect="1" noChangeArrowheads="1"/>
          </p:cNvPicPr>
          <p:nvPr/>
        </p:nvPicPr>
        <p:blipFill>
          <a:blip r:embed="rId2" cstate="print"/>
          <a:srcRect/>
          <a:stretch>
            <a:fillRect/>
          </a:stretch>
        </p:blipFill>
        <p:spPr bwMode="auto">
          <a:xfrm>
            <a:off x="6019800" y="3124200"/>
            <a:ext cx="2660904" cy="3291840"/>
          </a:xfrm>
          <a:prstGeom prst="rect">
            <a:avLst/>
          </a:prstGeom>
          <a:noFill/>
          <a:ln w="28575">
            <a:solidFill>
              <a:srgbClr val="FFFF00"/>
            </a:solidFill>
            <a:miter lim="800000"/>
            <a:headEnd/>
            <a:tailEnd/>
          </a:ln>
        </p:spPr>
      </p:pic>
    </p:spTree>
    <p:extLst>
      <p:ext uri="{BB962C8B-B14F-4D97-AF65-F5344CB8AC3E}">
        <p14:creationId xmlns:p14="http://schemas.microsoft.com/office/powerpoint/2010/main" xmlns="" val="267288421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4294967295"/>
          </p:nvPr>
        </p:nvSpPr>
        <p:spPr>
          <a:xfrm>
            <a:off x="228600" y="990600"/>
            <a:ext cx="6629400" cy="1524000"/>
          </a:xfrm>
          <a:solidFill>
            <a:schemeClr val="bg1"/>
          </a:solidFill>
          <a:ln w="28575">
            <a:solidFill>
              <a:srgbClr val="FF0000"/>
            </a:solidFill>
          </a:ln>
        </p:spPr>
        <p:txBody>
          <a:bodyPr/>
          <a:lstStyle/>
          <a:p>
            <a:pPr marL="0" indent="0" algn="ctr">
              <a:spcBef>
                <a:spcPts val="0"/>
              </a:spcBef>
              <a:spcAft>
                <a:spcPts val="0"/>
              </a:spcAft>
              <a:buNone/>
              <a:defRPr/>
            </a:pPr>
            <a:r>
              <a:rPr lang="en-US" altLang="en-US" sz="2800" b="1" dirty="0" smtClean="0"/>
              <a:t>Gen 15:6</a:t>
            </a:r>
          </a:p>
          <a:p>
            <a:pPr marL="0" indent="0" algn="just">
              <a:spcBef>
                <a:spcPts val="0"/>
              </a:spcBef>
              <a:spcAft>
                <a:spcPts val="0"/>
              </a:spcAft>
              <a:buNone/>
              <a:defRPr/>
            </a:pPr>
            <a:r>
              <a:rPr lang="en-US" altLang="en-US" sz="2800" dirty="0" smtClean="0"/>
              <a:t>Then he </a:t>
            </a:r>
            <a:r>
              <a:rPr lang="en-US" altLang="en-US" sz="2800" b="1" u="sng" dirty="0" smtClean="0">
                <a:solidFill>
                  <a:srgbClr val="0000CC"/>
                </a:solidFill>
              </a:rPr>
              <a:t>believed</a:t>
            </a:r>
            <a:r>
              <a:rPr lang="en-US" altLang="en-US" sz="2800" dirty="0" smtClean="0"/>
              <a:t> in the LORD; and He reckoned it to him as righteousness.</a:t>
            </a:r>
          </a:p>
        </p:txBody>
      </p:sp>
      <p:pic>
        <p:nvPicPr>
          <p:cNvPr id="104451" name="Picture 2" descr="http://4.bp.blogspot.com/-JXH-bqfBcWE/TgJAJNX1UjI/AAAAAAAAAVA/qgy871X7QgQ/s1600/ABE.gif"/>
          <p:cNvPicPr>
            <a:picLocks noChangeAspect="1" noChangeArrowheads="1"/>
          </p:cNvPicPr>
          <p:nvPr/>
        </p:nvPicPr>
        <p:blipFill>
          <a:blip r:embed="rId2" cstate="print"/>
          <a:srcRect/>
          <a:stretch>
            <a:fillRect/>
          </a:stretch>
        </p:blipFill>
        <p:spPr bwMode="auto">
          <a:xfrm>
            <a:off x="7086600" y="2209800"/>
            <a:ext cx="1847850" cy="2286000"/>
          </a:xfrm>
          <a:prstGeom prst="rect">
            <a:avLst/>
          </a:prstGeom>
          <a:noFill/>
          <a:ln w="9525">
            <a:noFill/>
            <a:miter lim="800000"/>
            <a:headEnd/>
            <a:tailEnd/>
          </a:ln>
        </p:spPr>
      </p:pic>
      <p:sp>
        <p:nvSpPr>
          <p:cNvPr id="4" name="Title 1"/>
          <p:cNvSpPr txBox="1">
            <a:spLocks/>
          </p:cNvSpPr>
          <p:nvPr/>
        </p:nvSpPr>
        <p:spPr>
          <a:xfrm>
            <a:off x="333375" y="274638"/>
            <a:ext cx="8477250" cy="715962"/>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US" sz="3600" dirty="0" smtClean="0">
                <a:solidFill>
                  <a:srgbClr val="00FFFF"/>
                </a:solidFill>
                <a:effectLst>
                  <a:outerShdw blurRad="38100" dist="38100" dir="2700000" algn="tl">
                    <a:srgbClr val="000000">
                      <a:alpha val="43137"/>
                    </a:srgbClr>
                  </a:outerShdw>
                </a:effectLst>
                <a:latin typeface="+mn-lt"/>
              </a:rPr>
              <a:t>Belief – God’s One Condition for Justification</a:t>
            </a:r>
            <a:endParaRPr lang="en-US" sz="3600" dirty="0">
              <a:solidFill>
                <a:srgbClr val="00FFFF"/>
              </a:solidFill>
              <a:effectLst>
                <a:outerShdw blurRad="38100" dist="38100" dir="2700000" algn="tl">
                  <a:srgbClr val="000000">
                    <a:alpha val="43137"/>
                  </a:srgbClr>
                </a:outerShdw>
              </a:effectLst>
              <a:latin typeface="+mn-lt"/>
            </a:endParaRPr>
          </a:p>
        </p:txBody>
      </p:sp>
      <p:sp>
        <p:nvSpPr>
          <p:cNvPr id="5" name="Content Placeholder 2"/>
          <p:cNvSpPr txBox="1">
            <a:spLocks/>
          </p:cNvSpPr>
          <p:nvPr/>
        </p:nvSpPr>
        <p:spPr bwMode="auto">
          <a:xfrm>
            <a:off x="228600" y="2667000"/>
            <a:ext cx="6629400" cy="1905000"/>
          </a:xfrm>
          <a:prstGeom prst="rect">
            <a:avLst/>
          </a:prstGeom>
          <a:solidFill>
            <a:schemeClr val="bg1"/>
          </a:solidFill>
          <a:ln w="28575">
            <a:solidFill>
              <a:srgbClr val="FF0000"/>
            </a:solidFill>
            <a:miter lim="800000"/>
            <a:headEnd/>
            <a:tailEnd/>
          </a:ln>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spcAft>
                <a:spcPts val="0"/>
              </a:spcAft>
              <a:buNone/>
              <a:defRPr/>
            </a:pPr>
            <a:r>
              <a:rPr lang="en-US" altLang="en-US" sz="2800" b="1" dirty="0"/>
              <a:t>John 3:16</a:t>
            </a:r>
          </a:p>
          <a:p>
            <a:pPr marL="0" indent="0">
              <a:spcBef>
                <a:spcPts val="0"/>
              </a:spcBef>
              <a:spcAft>
                <a:spcPts val="0"/>
              </a:spcAft>
              <a:buNone/>
              <a:defRPr/>
            </a:pPr>
            <a:r>
              <a:rPr lang="en-US" altLang="en-US" sz="2800" dirty="0" smtClean="0"/>
              <a:t>For </a:t>
            </a:r>
            <a:r>
              <a:rPr lang="en-US" altLang="en-US" sz="2800" dirty="0"/>
              <a:t>God so loved the world, that He gave His only begotten Son, that whoever </a:t>
            </a:r>
            <a:r>
              <a:rPr lang="en-US" altLang="en-US" sz="2800" b="1" u="sng" dirty="0">
                <a:solidFill>
                  <a:srgbClr val="0000CC"/>
                </a:solidFill>
              </a:rPr>
              <a:t>believes</a:t>
            </a:r>
            <a:r>
              <a:rPr lang="en-US" altLang="en-US" sz="2800" dirty="0"/>
              <a:t> in Him shall not perish, but have eternal life.</a:t>
            </a:r>
          </a:p>
        </p:txBody>
      </p:sp>
      <p:sp>
        <p:nvSpPr>
          <p:cNvPr id="6" name="Content Placeholder 2"/>
          <p:cNvSpPr txBox="1">
            <a:spLocks/>
          </p:cNvSpPr>
          <p:nvPr/>
        </p:nvSpPr>
        <p:spPr bwMode="auto">
          <a:xfrm>
            <a:off x="228600" y="4800600"/>
            <a:ext cx="6629400" cy="1828800"/>
          </a:xfrm>
          <a:prstGeom prst="rect">
            <a:avLst/>
          </a:prstGeom>
          <a:solidFill>
            <a:schemeClr val="bg1"/>
          </a:solidFill>
          <a:ln w="28575">
            <a:solidFill>
              <a:srgbClr val="FF0000"/>
            </a:solidFill>
            <a:miter lim="800000"/>
            <a:headEnd/>
            <a:tailEnd/>
          </a:ln>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spcAft>
                <a:spcPts val="0"/>
              </a:spcAft>
              <a:buNone/>
              <a:defRPr/>
            </a:pPr>
            <a:r>
              <a:rPr lang="en-US" altLang="en-US" sz="2800" b="1" dirty="0"/>
              <a:t>Acts 16:30-31</a:t>
            </a:r>
          </a:p>
          <a:p>
            <a:pPr marL="0" indent="0">
              <a:spcBef>
                <a:spcPts val="0"/>
              </a:spcBef>
              <a:spcAft>
                <a:spcPts val="0"/>
              </a:spcAft>
              <a:buNone/>
              <a:defRPr/>
            </a:pPr>
            <a:r>
              <a:rPr lang="en-US" altLang="en-US" sz="2800" dirty="0"/>
              <a:t>"Sirs, what must I do to be saved?" They said, "</a:t>
            </a:r>
            <a:r>
              <a:rPr lang="en-US" altLang="en-US" sz="2800" b="1" u="sng" dirty="0">
                <a:solidFill>
                  <a:srgbClr val="0000CC"/>
                </a:solidFill>
              </a:rPr>
              <a:t>Believe</a:t>
            </a:r>
            <a:r>
              <a:rPr lang="en-US" altLang="en-US" sz="2800" dirty="0"/>
              <a:t> in the Lord Jesus, and you will be saved..."</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z="3600" dirty="0">
                <a:solidFill>
                  <a:srgbClr val="00FFFF"/>
                </a:solidFill>
                <a:effectLst>
                  <a:outerShdw blurRad="38100" dist="38100" dir="2700000" algn="tl">
                    <a:srgbClr val="000000">
                      <a:alpha val="43137"/>
                    </a:srgbClr>
                  </a:outerShdw>
                </a:effectLst>
                <a:latin typeface="+mn-lt"/>
              </a:rPr>
              <a:t>Passage Conditioning Salvation </a:t>
            </a:r>
            <a:r>
              <a:rPr lang="en-US" sz="3600" dirty="0" smtClean="0">
                <a:solidFill>
                  <a:srgbClr val="00FFFF"/>
                </a:solidFill>
                <a:effectLst>
                  <a:outerShdw blurRad="38100" dist="38100" dir="2700000" algn="tl">
                    <a:srgbClr val="000000">
                      <a:alpha val="43137"/>
                    </a:srgbClr>
                  </a:outerShdw>
                </a:effectLst>
                <a:latin typeface="+mn-lt"/>
              </a:rPr>
              <a:t/>
            </a:r>
            <a:br>
              <a:rPr lang="en-US" sz="3600" dirty="0" smtClean="0">
                <a:solidFill>
                  <a:srgbClr val="00FFFF"/>
                </a:solidFill>
                <a:effectLst>
                  <a:outerShdw blurRad="38100" dist="38100" dir="2700000" algn="tl">
                    <a:srgbClr val="000000">
                      <a:alpha val="43137"/>
                    </a:srgbClr>
                  </a:outerShdw>
                </a:effectLst>
                <a:latin typeface="+mn-lt"/>
              </a:rPr>
            </a:br>
            <a:r>
              <a:rPr lang="en-US" sz="3600" dirty="0" smtClean="0">
                <a:solidFill>
                  <a:srgbClr val="00FFFF"/>
                </a:solidFill>
                <a:effectLst>
                  <a:outerShdw blurRad="38100" dist="38100" dir="2700000" algn="tl">
                    <a:srgbClr val="000000">
                      <a:alpha val="43137"/>
                    </a:srgbClr>
                  </a:outerShdw>
                </a:effectLst>
                <a:latin typeface="+mn-lt"/>
              </a:rPr>
              <a:t>on </a:t>
            </a:r>
            <a:r>
              <a:rPr lang="en-US" sz="3600" b="1" u="sng" dirty="0">
                <a:solidFill>
                  <a:srgbClr val="FFFFCC"/>
                </a:solidFill>
                <a:effectLst>
                  <a:outerShdw blurRad="38100" dist="38100" dir="2700000" algn="tl">
                    <a:srgbClr val="000000">
                      <a:alpha val="43137"/>
                    </a:srgbClr>
                  </a:outerShdw>
                </a:effectLst>
                <a:latin typeface="+mn-lt"/>
              </a:rPr>
              <a:t>Faith Alone</a:t>
            </a:r>
            <a:r>
              <a:rPr lang="en-US" sz="3600" b="1" dirty="0">
                <a:solidFill>
                  <a:srgbClr val="FFFFCC"/>
                </a:solidFill>
                <a:effectLst>
                  <a:outerShdw blurRad="38100" dist="38100" dir="2700000" algn="tl">
                    <a:srgbClr val="000000">
                      <a:alpha val="43137"/>
                    </a:srgbClr>
                  </a:outerShdw>
                </a:effectLst>
                <a:latin typeface="+mn-lt"/>
              </a:rPr>
              <a:t> </a:t>
            </a:r>
            <a:r>
              <a:rPr lang="en-US" sz="3600" i="1" dirty="0">
                <a:solidFill>
                  <a:srgbClr val="00FFFF"/>
                </a:solidFill>
                <a:effectLst>
                  <a:outerShdw blurRad="38100" dist="38100" dir="2700000" algn="tl">
                    <a:srgbClr val="000000">
                      <a:alpha val="43137"/>
                    </a:srgbClr>
                  </a:outerShdw>
                </a:effectLst>
                <a:latin typeface="+mn-lt"/>
              </a:rPr>
              <a:t>(Sola Fide)</a:t>
            </a:r>
          </a:p>
        </p:txBody>
      </p:sp>
      <p:sp>
        <p:nvSpPr>
          <p:cNvPr id="3" name="Content Placeholder 2"/>
          <p:cNvSpPr>
            <a:spLocks noGrp="1"/>
          </p:cNvSpPr>
          <p:nvPr>
            <p:ph idx="1"/>
          </p:nvPr>
        </p:nvSpPr>
        <p:spPr>
          <a:xfrm>
            <a:off x="381000" y="1600200"/>
            <a:ext cx="8229600" cy="3352800"/>
          </a:xfrm>
        </p:spPr>
        <p:txBody>
          <a:bodyPr/>
          <a:lstStyle/>
          <a:p>
            <a:pPr>
              <a:spcBef>
                <a:spcPts val="600"/>
              </a:spcBef>
              <a:spcAft>
                <a:spcPts val="600"/>
              </a:spcAft>
            </a:pPr>
            <a:r>
              <a:rPr lang="en-US" dirty="0">
                <a:solidFill>
                  <a:schemeClr val="bg1"/>
                </a:solidFill>
                <a:effectLst>
                  <a:outerShdw blurRad="38100" dist="38100" dir="2700000" algn="tl">
                    <a:srgbClr val="000000">
                      <a:alpha val="43137"/>
                    </a:srgbClr>
                  </a:outerShdw>
                </a:effectLst>
                <a:cs typeface="Times New Roman" pitchFamily="18" charset="0"/>
              </a:rPr>
              <a:t>Genesis 15:6</a:t>
            </a:r>
          </a:p>
          <a:p>
            <a:pPr>
              <a:spcBef>
                <a:spcPts val="600"/>
              </a:spcBef>
              <a:spcAft>
                <a:spcPts val="600"/>
              </a:spcAft>
            </a:pPr>
            <a:r>
              <a:rPr lang="en-US" b="1" u="sng" dirty="0">
                <a:solidFill>
                  <a:srgbClr val="FFFFCC"/>
                </a:solidFill>
                <a:effectLst>
                  <a:outerShdw blurRad="38100" dist="38100" dir="2700000" algn="tl">
                    <a:srgbClr val="000000">
                      <a:alpha val="43137"/>
                    </a:srgbClr>
                  </a:outerShdw>
                </a:effectLst>
                <a:cs typeface="Times New Roman" pitchFamily="18" charset="0"/>
              </a:rPr>
              <a:t>John 3:16; 5:24; 6:28-29, 47; 16:8-9; 20:30-31</a:t>
            </a:r>
          </a:p>
          <a:p>
            <a:pPr>
              <a:spcBef>
                <a:spcPts val="600"/>
              </a:spcBef>
              <a:spcAft>
                <a:spcPts val="600"/>
              </a:spcAft>
            </a:pPr>
            <a:r>
              <a:rPr lang="en-US" dirty="0" smtClean="0">
                <a:solidFill>
                  <a:schemeClr val="bg1"/>
                </a:solidFill>
                <a:effectLst>
                  <a:outerShdw blurRad="38100" dist="38100" dir="2700000" algn="tl">
                    <a:srgbClr val="000000">
                      <a:alpha val="43137"/>
                    </a:srgbClr>
                  </a:outerShdw>
                </a:effectLst>
                <a:cs typeface="Times New Roman" pitchFamily="18" charset="0"/>
              </a:rPr>
              <a:t>Acts 16:30-31</a:t>
            </a:r>
          </a:p>
          <a:p>
            <a:pPr>
              <a:spcBef>
                <a:spcPts val="600"/>
              </a:spcBef>
              <a:spcAft>
                <a:spcPts val="600"/>
              </a:spcAft>
            </a:pPr>
            <a:r>
              <a:rPr lang="en-US" dirty="0" smtClean="0">
                <a:solidFill>
                  <a:schemeClr val="bg1"/>
                </a:solidFill>
                <a:effectLst>
                  <a:outerShdw blurRad="38100" dist="38100" dir="2700000" algn="tl">
                    <a:srgbClr val="000000">
                      <a:alpha val="43137"/>
                    </a:srgbClr>
                  </a:outerShdw>
                </a:effectLst>
                <a:cs typeface="Times New Roman" pitchFamily="18" charset="0"/>
              </a:rPr>
              <a:t>Romans 1:16; Ephesians 2:8-9</a:t>
            </a:r>
          </a:p>
          <a:p>
            <a:pPr>
              <a:spcBef>
                <a:spcPts val="600"/>
              </a:spcBef>
              <a:spcAft>
                <a:spcPts val="600"/>
              </a:spcAft>
            </a:pPr>
            <a:r>
              <a:rPr lang="en-US" dirty="0" smtClean="0">
                <a:solidFill>
                  <a:schemeClr val="bg1"/>
                </a:solidFill>
                <a:effectLst>
                  <a:outerShdw blurRad="38100" dist="38100" dir="2700000" algn="tl">
                    <a:srgbClr val="000000">
                      <a:alpha val="43137"/>
                    </a:srgbClr>
                  </a:outerShdw>
                </a:effectLst>
                <a:cs typeface="Times New Roman" pitchFamily="18" charset="0"/>
              </a:rPr>
              <a:t>Hebrews 11:6</a:t>
            </a:r>
          </a:p>
        </p:txBody>
      </p:sp>
      <p:pic>
        <p:nvPicPr>
          <p:cNvPr id="4" name="Picture 2" descr="http://4.bp.blogspot.com/-JXH-bqfBcWE/TgJAJNX1UjI/AAAAAAAAAVA/qgy871X7QgQ/s1600/ABE.gif"/>
          <p:cNvPicPr>
            <a:picLocks noChangeAspect="1" noChangeArrowheads="1"/>
          </p:cNvPicPr>
          <p:nvPr/>
        </p:nvPicPr>
        <p:blipFill>
          <a:blip r:embed="rId2" cstate="print"/>
          <a:srcRect/>
          <a:stretch>
            <a:fillRect/>
          </a:stretch>
        </p:blipFill>
        <p:spPr bwMode="auto">
          <a:xfrm>
            <a:off x="6019800" y="3124200"/>
            <a:ext cx="2660904" cy="3291840"/>
          </a:xfrm>
          <a:prstGeom prst="rect">
            <a:avLst/>
          </a:prstGeom>
          <a:noFill/>
          <a:ln w="28575">
            <a:solidFill>
              <a:srgbClr val="FFFF00"/>
            </a:solidFill>
            <a:miter lim="800000"/>
            <a:headEnd/>
            <a:tailEnd/>
          </a:ln>
        </p:spPr>
      </p:pic>
    </p:spTree>
    <p:extLst>
      <p:ext uri="{BB962C8B-B14F-4D97-AF65-F5344CB8AC3E}">
        <p14:creationId xmlns:p14="http://schemas.microsoft.com/office/powerpoint/2010/main" xmlns="" val="419208578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4294967295"/>
          </p:nvPr>
        </p:nvSpPr>
        <p:spPr>
          <a:xfrm>
            <a:off x="228600" y="990600"/>
            <a:ext cx="6629400" cy="1524000"/>
          </a:xfrm>
          <a:solidFill>
            <a:schemeClr val="bg1"/>
          </a:solidFill>
          <a:ln w="28575">
            <a:solidFill>
              <a:srgbClr val="FF0000"/>
            </a:solidFill>
          </a:ln>
        </p:spPr>
        <p:txBody>
          <a:bodyPr/>
          <a:lstStyle/>
          <a:p>
            <a:pPr marL="0" indent="0" algn="ctr">
              <a:spcBef>
                <a:spcPts val="0"/>
              </a:spcBef>
              <a:spcAft>
                <a:spcPts val="0"/>
              </a:spcAft>
              <a:buNone/>
              <a:defRPr/>
            </a:pPr>
            <a:r>
              <a:rPr lang="en-US" altLang="en-US" sz="2800" b="1" dirty="0" smtClean="0"/>
              <a:t>Gen 15:6</a:t>
            </a:r>
          </a:p>
          <a:p>
            <a:pPr marL="0" indent="0" algn="just">
              <a:spcBef>
                <a:spcPts val="0"/>
              </a:spcBef>
              <a:spcAft>
                <a:spcPts val="0"/>
              </a:spcAft>
              <a:buNone/>
              <a:defRPr/>
            </a:pPr>
            <a:r>
              <a:rPr lang="en-US" altLang="en-US" sz="2800" dirty="0" smtClean="0"/>
              <a:t>Then he </a:t>
            </a:r>
            <a:r>
              <a:rPr lang="en-US" altLang="en-US" sz="2800" b="1" u="sng" dirty="0" smtClean="0">
                <a:solidFill>
                  <a:srgbClr val="0000CC"/>
                </a:solidFill>
              </a:rPr>
              <a:t>believed</a:t>
            </a:r>
            <a:r>
              <a:rPr lang="en-US" altLang="en-US" sz="2800" dirty="0" smtClean="0"/>
              <a:t> in the LORD; and He reckoned it to him as righteousness.</a:t>
            </a:r>
          </a:p>
        </p:txBody>
      </p:sp>
      <p:pic>
        <p:nvPicPr>
          <p:cNvPr id="104451" name="Picture 2" descr="http://4.bp.blogspot.com/-JXH-bqfBcWE/TgJAJNX1UjI/AAAAAAAAAVA/qgy871X7QgQ/s1600/ABE.gif"/>
          <p:cNvPicPr>
            <a:picLocks noChangeAspect="1" noChangeArrowheads="1"/>
          </p:cNvPicPr>
          <p:nvPr/>
        </p:nvPicPr>
        <p:blipFill>
          <a:blip r:embed="rId2" cstate="print"/>
          <a:srcRect/>
          <a:stretch>
            <a:fillRect/>
          </a:stretch>
        </p:blipFill>
        <p:spPr bwMode="auto">
          <a:xfrm>
            <a:off x="7086600" y="2209800"/>
            <a:ext cx="1847850" cy="2286000"/>
          </a:xfrm>
          <a:prstGeom prst="rect">
            <a:avLst/>
          </a:prstGeom>
          <a:noFill/>
          <a:ln w="9525">
            <a:noFill/>
            <a:miter lim="800000"/>
            <a:headEnd/>
            <a:tailEnd/>
          </a:ln>
        </p:spPr>
      </p:pic>
      <p:sp>
        <p:nvSpPr>
          <p:cNvPr id="4" name="Title 1"/>
          <p:cNvSpPr txBox="1">
            <a:spLocks/>
          </p:cNvSpPr>
          <p:nvPr/>
        </p:nvSpPr>
        <p:spPr>
          <a:xfrm>
            <a:off x="333375" y="274638"/>
            <a:ext cx="8477250" cy="715962"/>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US" sz="3600" dirty="0" smtClean="0">
                <a:solidFill>
                  <a:srgbClr val="00FFFF"/>
                </a:solidFill>
                <a:effectLst>
                  <a:outerShdw blurRad="38100" dist="38100" dir="2700000" algn="tl">
                    <a:srgbClr val="000000">
                      <a:alpha val="43137"/>
                    </a:srgbClr>
                  </a:outerShdw>
                </a:effectLst>
                <a:latin typeface="+mn-lt"/>
              </a:rPr>
              <a:t>Belief – God’s One Condition for Justification</a:t>
            </a:r>
            <a:endParaRPr lang="en-US" sz="3600" dirty="0">
              <a:solidFill>
                <a:srgbClr val="00FFFF"/>
              </a:solidFill>
              <a:effectLst>
                <a:outerShdw blurRad="38100" dist="38100" dir="2700000" algn="tl">
                  <a:srgbClr val="000000">
                    <a:alpha val="43137"/>
                  </a:srgbClr>
                </a:outerShdw>
              </a:effectLst>
              <a:latin typeface="+mn-lt"/>
            </a:endParaRPr>
          </a:p>
        </p:txBody>
      </p:sp>
      <p:sp>
        <p:nvSpPr>
          <p:cNvPr id="5" name="Content Placeholder 2"/>
          <p:cNvSpPr txBox="1">
            <a:spLocks/>
          </p:cNvSpPr>
          <p:nvPr/>
        </p:nvSpPr>
        <p:spPr bwMode="auto">
          <a:xfrm>
            <a:off x="228600" y="2667000"/>
            <a:ext cx="6629400" cy="1905000"/>
          </a:xfrm>
          <a:prstGeom prst="rect">
            <a:avLst/>
          </a:prstGeom>
          <a:solidFill>
            <a:schemeClr val="bg1"/>
          </a:solidFill>
          <a:ln w="28575">
            <a:solidFill>
              <a:srgbClr val="FF0000"/>
            </a:solidFill>
            <a:miter lim="800000"/>
            <a:headEnd/>
            <a:tailEnd/>
          </a:ln>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spcAft>
                <a:spcPts val="0"/>
              </a:spcAft>
              <a:buNone/>
              <a:defRPr/>
            </a:pPr>
            <a:r>
              <a:rPr lang="en-US" altLang="en-US" sz="2800" b="1" dirty="0"/>
              <a:t>John 3:16</a:t>
            </a:r>
          </a:p>
          <a:p>
            <a:pPr marL="0" indent="0">
              <a:spcBef>
                <a:spcPts val="0"/>
              </a:spcBef>
              <a:spcAft>
                <a:spcPts val="0"/>
              </a:spcAft>
              <a:buNone/>
              <a:defRPr/>
            </a:pPr>
            <a:r>
              <a:rPr lang="en-US" altLang="en-US" sz="2800" dirty="0" smtClean="0"/>
              <a:t>For </a:t>
            </a:r>
            <a:r>
              <a:rPr lang="en-US" altLang="en-US" sz="2800" dirty="0"/>
              <a:t>God so loved the world, that He gave His only begotten Son, that whoever </a:t>
            </a:r>
            <a:r>
              <a:rPr lang="en-US" altLang="en-US" sz="2800" b="1" u="sng" dirty="0">
                <a:solidFill>
                  <a:srgbClr val="0000CC"/>
                </a:solidFill>
              </a:rPr>
              <a:t>believes</a:t>
            </a:r>
            <a:r>
              <a:rPr lang="en-US" altLang="en-US" sz="2800" dirty="0"/>
              <a:t> in Him shall not perish, but have eternal life.</a:t>
            </a:r>
          </a:p>
        </p:txBody>
      </p:sp>
      <p:sp>
        <p:nvSpPr>
          <p:cNvPr id="6" name="Content Placeholder 2"/>
          <p:cNvSpPr txBox="1">
            <a:spLocks/>
          </p:cNvSpPr>
          <p:nvPr/>
        </p:nvSpPr>
        <p:spPr bwMode="auto">
          <a:xfrm>
            <a:off x="228600" y="4800600"/>
            <a:ext cx="6629400" cy="1828800"/>
          </a:xfrm>
          <a:prstGeom prst="rect">
            <a:avLst/>
          </a:prstGeom>
          <a:solidFill>
            <a:schemeClr val="bg1"/>
          </a:solidFill>
          <a:ln w="28575">
            <a:solidFill>
              <a:srgbClr val="FF0000"/>
            </a:solidFill>
            <a:miter lim="800000"/>
            <a:headEnd/>
            <a:tailEnd/>
          </a:ln>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spcAft>
                <a:spcPts val="0"/>
              </a:spcAft>
              <a:buNone/>
              <a:defRPr/>
            </a:pPr>
            <a:r>
              <a:rPr lang="en-US" altLang="en-US" sz="2800" b="1" dirty="0"/>
              <a:t>Acts 16:30-31</a:t>
            </a:r>
          </a:p>
          <a:p>
            <a:pPr marL="0" indent="0">
              <a:spcBef>
                <a:spcPts val="0"/>
              </a:spcBef>
              <a:spcAft>
                <a:spcPts val="0"/>
              </a:spcAft>
              <a:buNone/>
              <a:defRPr/>
            </a:pPr>
            <a:r>
              <a:rPr lang="en-US" altLang="en-US" sz="2800" dirty="0"/>
              <a:t>"Sirs, what must I do to be saved?" They said, "</a:t>
            </a:r>
            <a:r>
              <a:rPr lang="en-US" altLang="en-US" sz="2800" b="1" u="sng" dirty="0">
                <a:solidFill>
                  <a:srgbClr val="0000CC"/>
                </a:solidFill>
              </a:rPr>
              <a:t>Believe</a:t>
            </a:r>
            <a:r>
              <a:rPr lang="en-US" altLang="en-US" sz="2800" dirty="0"/>
              <a:t> in the Lord Jesus, and you will be saved..."</a:t>
            </a:r>
          </a:p>
        </p:txBody>
      </p:sp>
    </p:spTree>
    <p:extLst>
      <p:ext uri="{BB962C8B-B14F-4D97-AF65-F5344CB8AC3E}">
        <p14:creationId xmlns:p14="http://schemas.microsoft.com/office/powerpoint/2010/main" xmlns="" val="278060500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3" y="163513"/>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533400" y="1676400"/>
            <a:ext cx="8077200" cy="2646363"/>
          </a:xfrm>
          <a:prstGeom prst="rect">
            <a:avLst/>
          </a:prstGeom>
          <a:noFill/>
          <a:ln w="28575">
            <a:noFill/>
            <a:miter lim="800000"/>
            <a:headEnd/>
            <a:tailEnd/>
          </a:ln>
        </p:spPr>
        <p:txBody>
          <a:bodyPr>
            <a:spAutoFit/>
          </a:bodyPr>
          <a:lstStyle/>
          <a:p>
            <a:pPr algn="ctr">
              <a:spcBef>
                <a:spcPts val="600"/>
              </a:spcBef>
              <a:spcAft>
                <a:spcPts val="600"/>
              </a:spcAft>
            </a:pPr>
            <a:r>
              <a:rPr lang="en-US" altLang="en-US" sz="3600" b="1" dirty="0">
                <a:solidFill>
                  <a:srgbClr val="FFFFCC"/>
                </a:solidFill>
              </a:rPr>
              <a:t>John 5:24 (NASB)</a:t>
            </a:r>
          </a:p>
          <a:p>
            <a:pPr algn="just">
              <a:spcBef>
                <a:spcPts val="600"/>
              </a:spcBef>
              <a:spcAft>
                <a:spcPts val="600"/>
              </a:spcAft>
            </a:pPr>
            <a:r>
              <a:rPr lang="en-US" altLang="en-US" sz="3000" dirty="0">
                <a:solidFill>
                  <a:schemeClr val="bg1"/>
                </a:solidFill>
              </a:rPr>
              <a:t>“Truly, truly, I say to you, he who hears My word, and </a:t>
            </a:r>
            <a:r>
              <a:rPr lang="en-US" altLang="en-US" sz="3000" b="1" u="sng" dirty="0">
                <a:solidFill>
                  <a:srgbClr val="FFFFCC"/>
                </a:solidFill>
              </a:rPr>
              <a:t>believes Him</a:t>
            </a:r>
            <a:r>
              <a:rPr lang="en-US" altLang="en-US" sz="3000" b="1" dirty="0">
                <a:solidFill>
                  <a:srgbClr val="FFFFCC"/>
                </a:solidFill>
              </a:rPr>
              <a:t> </a:t>
            </a:r>
            <a:r>
              <a:rPr lang="en-US" altLang="en-US" sz="3000" dirty="0">
                <a:solidFill>
                  <a:schemeClr val="bg1"/>
                </a:solidFill>
              </a:rPr>
              <a:t>who sent Me, </a:t>
            </a:r>
            <a:r>
              <a:rPr lang="en-US" altLang="en-US" sz="3000" b="1" u="sng" dirty="0">
                <a:solidFill>
                  <a:srgbClr val="FFFFCC"/>
                </a:solidFill>
              </a:rPr>
              <a:t>has eternal life</a:t>
            </a:r>
            <a:r>
              <a:rPr lang="en-US" altLang="en-US" sz="3000" dirty="0">
                <a:solidFill>
                  <a:schemeClr val="bg1"/>
                </a:solidFill>
              </a:rPr>
              <a:t>, and does not come into judgment, but </a:t>
            </a:r>
            <a:r>
              <a:rPr lang="en-US" altLang="en-US" sz="3000" b="1" u="sng" dirty="0">
                <a:solidFill>
                  <a:srgbClr val="FFFFCC"/>
                </a:solidFill>
              </a:rPr>
              <a:t>has passed out </a:t>
            </a:r>
            <a:r>
              <a:rPr lang="en-US" altLang="en-US" sz="3000" dirty="0">
                <a:solidFill>
                  <a:schemeClr val="bg1"/>
                </a:solidFill>
              </a:rPr>
              <a:t>of death into life.”</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z="3600" dirty="0">
                <a:solidFill>
                  <a:srgbClr val="00FFFF"/>
                </a:solidFill>
                <a:effectLst>
                  <a:outerShdw blurRad="38100" dist="38100" dir="2700000" algn="tl">
                    <a:srgbClr val="000000">
                      <a:alpha val="43137"/>
                    </a:srgbClr>
                  </a:outerShdw>
                </a:effectLst>
                <a:latin typeface="+mn-lt"/>
              </a:rPr>
              <a:t>Passage Conditioning Salvation </a:t>
            </a:r>
            <a:r>
              <a:rPr lang="en-US" sz="3600" dirty="0" smtClean="0">
                <a:solidFill>
                  <a:srgbClr val="00FFFF"/>
                </a:solidFill>
                <a:effectLst>
                  <a:outerShdw blurRad="38100" dist="38100" dir="2700000" algn="tl">
                    <a:srgbClr val="000000">
                      <a:alpha val="43137"/>
                    </a:srgbClr>
                  </a:outerShdw>
                </a:effectLst>
                <a:latin typeface="+mn-lt"/>
              </a:rPr>
              <a:t/>
            </a:r>
            <a:br>
              <a:rPr lang="en-US" sz="3600" dirty="0" smtClean="0">
                <a:solidFill>
                  <a:srgbClr val="00FFFF"/>
                </a:solidFill>
                <a:effectLst>
                  <a:outerShdw blurRad="38100" dist="38100" dir="2700000" algn="tl">
                    <a:srgbClr val="000000">
                      <a:alpha val="43137"/>
                    </a:srgbClr>
                  </a:outerShdw>
                </a:effectLst>
                <a:latin typeface="+mn-lt"/>
              </a:rPr>
            </a:br>
            <a:r>
              <a:rPr lang="en-US" sz="3600" dirty="0" smtClean="0">
                <a:solidFill>
                  <a:srgbClr val="00FFFF"/>
                </a:solidFill>
                <a:effectLst>
                  <a:outerShdw blurRad="38100" dist="38100" dir="2700000" algn="tl">
                    <a:srgbClr val="000000">
                      <a:alpha val="43137"/>
                    </a:srgbClr>
                  </a:outerShdw>
                </a:effectLst>
                <a:latin typeface="+mn-lt"/>
              </a:rPr>
              <a:t>on </a:t>
            </a:r>
            <a:r>
              <a:rPr lang="en-US" sz="3600" b="1" u="sng" dirty="0">
                <a:solidFill>
                  <a:srgbClr val="FFFFCC"/>
                </a:solidFill>
                <a:effectLst>
                  <a:outerShdw blurRad="38100" dist="38100" dir="2700000" algn="tl">
                    <a:srgbClr val="000000">
                      <a:alpha val="43137"/>
                    </a:srgbClr>
                  </a:outerShdw>
                </a:effectLst>
                <a:latin typeface="+mn-lt"/>
              </a:rPr>
              <a:t>Faith Alone</a:t>
            </a:r>
            <a:r>
              <a:rPr lang="en-US" sz="3600" b="1" dirty="0">
                <a:solidFill>
                  <a:srgbClr val="FFFFCC"/>
                </a:solidFill>
                <a:effectLst>
                  <a:outerShdw blurRad="38100" dist="38100" dir="2700000" algn="tl">
                    <a:srgbClr val="000000">
                      <a:alpha val="43137"/>
                    </a:srgbClr>
                  </a:outerShdw>
                </a:effectLst>
                <a:latin typeface="+mn-lt"/>
              </a:rPr>
              <a:t> </a:t>
            </a:r>
            <a:r>
              <a:rPr lang="en-US" sz="3600" i="1" dirty="0">
                <a:solidFill>
                  <a:srgbClr val="00FFFF"/>
                </a:solidFill>
                <a:effectLst>
                  <a:outerShdw blurRad="38100" dist="38100" dir="2700000" algn="tl">
                    <a:srgbClr val="000000">
                      <a:alpha val="43137"/>
                    </a:srgbClr>
                  </a:outerShdw>
                </a:effectLst>
                <a:latin typeface="+mn-lt"/>
              </a:rPr>
              <a:t>(Sola Fide)</a:t>
            </a:r>
          </a:p>
        </p:txBody>
      </p:sp>
      <p:sp>
        <p:nvSpPr>
          <p:cNvPr id="3" name="Content Placeholder 2"/>
          <p:cNvSpPr>
            <a:spLocks noGrp="1"/>
          </p:cNvSpPr>
          <p:nvPr>
            <p:ph idx="1"/>
          </p:nvPr>
        </p:nvSpPr>
        <p:spPr>
          <a:xfrm>
            <a:off x="381000" y="1600200"/>
            <a:ext cx="8229600" cy="3352800"/>
          </a:xfrm>
        </p:spPr>
        <p:txBody>
          <a:bodyPr/>
          <a:lstStyle/>
          <a:p>
            <a:pPr>
              <a:spcBef>
                <a:spcPts val="600"/>
              </a:spcBef>
              <a:spcAft>
                <a:spcPts val="600"/>
              </a:spcAft>
            </a:pPr>
            <a:r>
              <a:rPr lang="en-US" dirty="0">
                <a:solidFill>
                  <a:schemeClr val="bg1"/>
                </a:solidFill>
                <a:effectLst>
                  <a:outerShdw blurRad="38100" dist="38100" dir="2700000" algn="tl">
                    <a:srgbClr val="000000">
                      <a:alpha val="43137"/>
                    </a:srgbClr>
                  </a:outerShdw>
                </a:effectLst>
                <a:cs typeface="Times New Roman" pitchFamily="18" charset="0"/>
              </a:rPr>
              <a:t>Genesis 15:6</a:t>
            </a:r>
          </a:p>
          <a:p>
            <a:pPr>
              <a:spcBef>
                <a:spcPts val="600"/>
              </a:spcBef>
              <a:spcAft>
                <a:spcPts val="600"/>
              </a:spcAft>
            </a:pPr>
            <a:r>
              <a:rPr lang="en-US" b="1" u="sng" dirty="0">
                <a:solidFill>
                  <a:srgbClr val="FFFFCC"/>
                </a:solidFill>
                <a:effectLst>
                  <a:outerShdw blurRad="38100" dist="38100" dir="2700000" algn="tl">
                    <a:srgbClr val="000000">
                      <a:alpha val="43137"/>
                    </a:srgbClr>
                  </a:outerShdw>
                </a:effectLst>
                <a:cs typeface="Times New Roman" pitchFamily="18" charset="0"/>
              </a:rPr>
              <a:t>John 3:16; 5:24; 6:28-29, 47; 16:8-9; 20:30-31</a:t>
            </a:r>
          </a:p>
          <a:p>
            <a:pPr>
              <a:spcBef>
                <a:spcPts val="600"/>
              </a:spcBef>
              <a:spcAft>
                <a:spcPts val="600"/>
              </a:spcAft>
            </a:pPr>
            <a:r>
              <a:rPr lang="en-US" dirty="0" smtClean="0">
                <a:solidFill>
                  <a:schemeClr val="bg1"/>
                </a:solidFill>
                <a:effectLst>
                  <a:outerShdw blurRad="38100" dist="38100" dir="2700000" algn="tl">
                    <a:srgbClr val="000000">
                      <a:alpha val="43137"/>
                    </a:srgbClr>
                  </a:outerShdw>
                </a:effectLst>
                <a:cs typeface="Times New Roman" pitchFamily="18" charset="0"/>
              </a:rPr>
              <a:t>Acts 16:30-31</a:t>
            </a:r>
          </a:p>
          <a:p>
            <a:pPr>
              <a:spcBef>
                <a:spcPts val="600"/>
              </a:spcBef>
              <a:spcAft>
                <a:spcPts val="600"/>
              </a:spcAft>
            </a:pPr>
            <a:r>
              <a:rPr lang="en-US" dirty="0" smtClean="0">
                <a:solidFill>
                  <a:schemeClr val="bg1"/>
                </a:solidFill>
                <a:effectLst>
                  <a:outerShdw blurRad="38100" dist="38100" dir="2700000" algn="tl">
                    <a:srgbClr val="000000">
                      <a:alpha val="43137"/>
                    </a:srgbClr>
                  </a:outerShdw>
                </a:effectLst>
                <a:cs typeface="Times New Roman" pitchFamily="18" charset="0"/>
              </a:rPr>
              <a:t>Romans 1:16; Ephesians 2:8-9</a:t>
            </a:r>
          </a:p>
          <a:p>
            <a:pPr>
              <a:spcBef>
                <a:spcPts val="600"/>
              </a:spcBef>
              <a:spcAft>
                <a:spcPts val="600"/>
              </a:spcAft>
            </a:pPr>
            <a:r>
              <a:rPr lang="en-US" dirty="0" smtClean="0">
                <a:solidFill>
                  <a:schemeClr val="bg1"/>
                </a:solidFill>
                <a:effectLst>
                  <a:outerShdw blurRad="38100" dist="38100" dir="2700000" algn="tl">
                    <a:srgbClr val="000000">
                      <a:alpha val="43137"/>
                    </a:srgbClr>
                  </a:outerShdw>
                </a:effectLst>
                <a:cs typeface="Times New Roman" pitchFamily="18" charset="0"/>
              </a:rPr>
              <a:t>Hebrews 11:6</a:t>
            </a:r>
          </a:p>
        </p:txBody>
      </p:sp>
      <p:pic>
        <p:nvPicPr>
          <p:cNvPr id="4" name="Picture 2" descr="http://4.bp.blogspot.com/-JXH-bqfBcWE/TgJAJNX1UjI/AAAAAAAAAVA/qgy871X7QgQ/s1600/ABE.gif"/>
          <p:cNvPicPr>
            <a:picLocks noChangeAspect="1" noChangeArrowheads="1"/>
          </p:cNvPicPr>
          <p:nvPr/>
        </p:nvPicPr>
        <p:blipFill>
          <a:blip r:embed="rId2" cstate="print"/>
          <a:srcRect/>
          <a:stretch>
            <a:fillRect/>
          </a:stretch>
        </p:blipFill>
        <p:spPr bwMode="auto">
          <a:xfrm>
            <a:off x="6019800" y="3124200"/>
            <a:ext cx="2660904" cy="3291840"/>
          </a:xfrm>
          <a:prstGeom prst="rect">
            <a:avLst/>
          </a:prstGeom>
          <a:noFill/>
          <a:ln w="28575">
            <a:solidFill>
              <a:srgbClr val="FFFF00"/>
            </a:solidFill>
            <a:miter lim="800000"/>
            <a:headEnd/>
            <a:tailEnd/>
          </a:ln>
        </p:spPr>
      </p:pic>
    </p:spTree>
    <p:extLst>
      <p:ext uri="{BB962C8B-B14F-4D97-AF65-F5344CB8AC3E}">
        <p14:creationId xmlns:p14="http://schemas.microsoft.com/office/powerpoint/2010/main" xmlns="" val="164712657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p:cNvSpPr>
          <p:nvPr>
            <p:ph type="title" idx="4294967295"/>
          </p:nvPr>
        </p:nvSpPr>
        <p:spPr>
          <a:xfrm>
            <a:off x="2819400" y="274638"/>
            <a:ext cx="3505200" cy="801687"/>
          </a:xfrm>
        </p:spPr>
        <p:txBody>
          <a:bodyPr lIns="92075" tIns="46038" rIns="92075" bIns="46038"/>
          <a:lstStyle/>
          <a:p>
            <a:r>
              <a:rPr lang="en-US" altLang="en-US" sz="4000" smtClean="0">
                <a:solidFill>
                  <a:schemeClr val="bg1"/>
                </a:solidFill>
                <a:latin typeface="Arial" charset="0"/>
                <a:cs typeface="Arial" charset="0"/>
              </a:rPr>
              <a:t>John 20:30-31</a:t>
            </a:r>
          </a:p>
        </p:txBody>
      </p:sp>
      <p:sp>
        <p:nvSpPr>
          <p:cNvPr id="27650" name="Rectangle 3"/>
          <p:cNvSpPr>
            <a:spLocks noGrp="1"/>
          </p:cNvSpPr>
          <p:nvPr>
            <p:ph type="body" idx="4294967295"/>
          </p:nvPr>
        </p:nvSpPr>
        <p:spPr>
          <a:xfrm>
            <a:off x="3810000" y="1219200"/>
            <a:ext cx="5257800" cy="4724400"/>
          </a:xfrm>
        </p:spPr>
        <p:txBody>
          <a:bodyPr/>
          <a:lstStyle/>
          <a:p>
            <a:pPr marL="0" indent="0">
              <a:buFont typeface="Arial" charset="0"/>
              <a:buNone/>
              <a:defRPr/>
            </a:pPr>
            <a:r>
              <a:rPr lang="en-US" sz="3000" dirty="0" smtClean="0">
                <a:solidFill>
                  <a:schemeClr val="bg1"/>
                </a:solidFill>
                <a:effectLst>
                  <a:outerShdw blurRad="38100" dist="38100" dir="2700000" algn="tl">
                    <a:srgbClr val="000000"/>
                  </a:outerShdw>
                </a:effectLst>
                <a:cs typeface="Arial" charset="0"/>
              </a:rPr>
              <a:t>“Therefore many other </a:t>
            </a:r>
            <a:r>
              <a:rPr lang="en-US" sz="3000" b="1" u="sng" dirty="0" smtClean="0">
                <a:solidFill>
                  <a:srgbClr val="FFFFCC"/>
                </a:solidFill>
                <a:effectLst>
                  <a:outerShdw blurRad="38100" dist="38100" dir="2700000" algn="tl">
                    <a:srgbClr val="000000"/>
                  </a:outerShdw>
                </a:effectLst>
                <a:cs typeface="Arial" charset="0"/>
              </a:rPr>
              <a:t>signs</a:t>
            </a:r>
            <a:r>
              <a:rPr lang="en-US" sz="3000" dirty="0" smtClean="0">
                <a:solidFill>
                  <a:schemeClr val="bg1"/>
                </a:solidFill>
                <a:effectLst>
                  <a:outerShdw blurRad="38100" dist="38100" dir="2700000" algn="tl">
                    <a:srgbClr val="000000"/>
                  </a:outerShdw>
                </a:effectLst>
                <a:cs typeface="Arial" charset="0"/>
              </a:rPr>
              <a:t> Jesus also performed in the presence of the disciples, which are not written in this book; but these have been written so that you may </a:t>
            </a:r>
            <a:r>
              <a:rPr lang="en-US" sz="3000" b="1" u="sng" dirty="0">
                <a:solidFill>
                  <a:srgbClr val="FFFFCC"/>
                </a:solidFill>
                <a:effectLst>
                  <a:outerShdw blurRad="38100" dist="38100" dir="2700000" algn="tl">
                    <a:srgbClr val="000000"/>
                  </a:outerShdw>
                </a:effectLst>
                <a:cs typeface="Arial" charset="0"/>
              </a:rPr>
              <a:t>believe</a:t>
            </a:r>
            <a:r>
              <a:rPr lang="en-US" sz="3000" dirty="0" smtClean="0">
                <a:solidFill>
                  <a:schemeClr val="bg1"/>
                </a:solidFill>
                <a:effectLst>
                  <a:outerShdw blurRad="38100" dist="38100" dir="2700000" algn="tl">
                    <a:srgbClr val="000000"/>
                  </a:outerShdw>
                </a:effectLst>
                <a:cs typeface="Arial" charset="0"/>
              </a:rPr>
              <a:t> that </a:t>
            </a:r>
            <a:r>
              <a:rPr lang="en-US" sz="3000" b="1" u="sng" dirty="0">
                <a:solidFill>
                  <a:srgbClr val="FFFFCC"/>
                </a:solidFill>
                <a:effectLst>
                  <a:outerShdw blurRad="38100" dist="38100" dir="2700000" algn="tl">
                    <a:srgbClr val="000000"/>
                  </a:outerShdw>
                </a:effectLst>
                <a:cs typeface="Arial" charset="0"/>
              </a:rPr>
              <a:t>Jesus</a:t>
            </a:r>
            <a:r>
              <a:rPr lang="en-US" sz="3000" b="1" u="sng" dirty="0" smtClean="0">
                <a:solidFill>
                  <a:schemeClr val="bg1"/>
                </a:solidFill>
                <a:effectLst>
                  <a:outerShdw blurRad="38100" dist="38100" dir="2700000" algn="tl">
                    <a:srgbClr val="000000"/>
                  </a:outerShdw>
                </a:effectLst>
                <a:cs typeface="Arial" charset="0"/>
              </a:rPr>
              <a:t> </a:t>
            </a:r>
            <a:r>
              <a:rPr lang="en-US" sz="3000" b="1" u="sng" dirty="0">
                <a:solidFill>
                  <a:srgbClr val="FFFFCC"/>
                </a:solidFill>
                <a:effectLst>
                  <a:outerShdw blurRad="38100" dist="38100" dir="2700000" algn="tl">
                    <a:srgbClr val="000000"/>
                  </a:outerShdw>
                </a:effectLst>
                <a:cs typeface="Arial" charset="0"/>
              </a:rPr>
              <a:t>is the Christ, the Son of God</a:t>
            </a:r>
            <a:r>
              <a:rPr lang="en-US" sz="3000" dirty="0" smtClean="0">
                <a:solidFill>
                  <a:schemeClr val="bg1"/>
                </a:solidFill>
                <a:effectLst>
                  <a:outerShdw blurRad="38100" dist="38100" dir="2700000" algn="tl">
                    <a:srgbClr val="000000"/>
                  </a:outerShdw>
                </a:effectLst>
                <a:cs typeface="Arial" charset="0"/>
              </a:rPr>
              <a:t>; and that </a:t>
            </a:r>
            <a:r>
              <a:rPr lang="en-US" sz="3000" b="1" u="sng" dirty="0">
                <a:solidFill>
                  <a:srgbClr val="FFFFCC"/>
                </a:solidFill>
                <a:effectLst>
                  <a:outerShdw blurRad="38100" dist="38100" dir="2700000" algn="tl">
                    <a:srgbClr val="000000"/>
                  </a:outerShdw>
                </a:effectLst>
                <a:cs typeface="Arial" charset="0"/>
              </a:rPr>
              <a:t>believing</a:t>
            </a:r>
            <a:r>
              <a:rPr lang="en-US" sz="3000" b="1" dirty="0" smtClean="0">
                <a:solidFill>
                  <a:schemeClr val="bg1"/>
                </a:solidFill>
                <a:effectLst>
                  <a:outerShdw blurRad="38100" dist="38100" dir="2700000" algn="tl">
                    <a:srgbClr val="000000"/>
                  </a:outerShdw>
                </a:effectLst>
                <a:cs typeface="Arial" charset="0"/>
              </a:rPr>
              <a:t> you may have </a:t>
            </a:r>
            <a:r>
              <a:rPr lang="en-US" sz="3000" b="1" u="sng" dirty="0">
                <a:solidFill>
                  <a:srgbClr val="FFFFCC"/>
                </a:solidFill>
                <a:effectLst>
                  <a:outerShdw blurRad="38100" dist="38100" dir="2700000" algn="tl">
                    <a:srgbClr val="000000"/>
                  </a:outerShdw>
                </a:effectLst>
                <a:cs typeface="Arial" charset="0"/>
              </a:rPr>
              <a:t>life</a:t>
            </a:r>
            <a:r>
              <a:rPr lang="en-US" sz="3000" b="1" dirty="0" smtClean="0">
                <a:solidFill>
                  <a:schemeClr val="bg1"/>
                </a:solidFill>
                <a:effectLst>
                  <a:outerShdw blurRad="38100" dist="38100" dir="2700000" algn="tl">
                    <a:srgbClr val="000000"/>
                  </a:outerShdw>
                </a:effectLst>
                <a:cs typeface="Arial" charset="0"/>
              </a:rPr>
              <a:t> in His name</a:t>
            </a:r>
            <a:r>
              <a:rPr lang="en-US" sz="3000" dirty="0" smtClean="0">
                <a:solidFill>
                  <a:schemeClr val="bg1"/>
                </a:solidFill>
                <a:effectLst>
                  <a:outerShdw blurRad="38100" dist="38100" dir="2700000" algn="tl">
                    <a:srgbClr val="000000"/>
                  </a:outerShdw>
                </a:effectLst>
                <a:cs typeface="Arial" charset="0"/>
              </a:rPr>
              <a:t>.”</a:t>
            </a:r>
          </a:p>
        </p:txBody>
      </p:sp>
      <p:pic>
        <p:nvPicPr>
          <p:cNvPr id="5126" name="Picture 6" descr="http://www.maggiesnotebook.com/wp-content/uploads/2011/08/Apostle_John_35.jpg"/>
          <p:cNvPicPr>
            <a:picLocks noChangeAspect="1" noChangeArrowheads="1"/>
          </p:cNvPicPr>
          <p:nvPr/>
        </p:nvPicPr>
        <p:blipFill>
          <a:blip r:embed="rId2" cstate="print">
            <a:extLst/>
          </a:blip>
          <a:srcRect/>
          <a:stretch>
            <a:fillRect/>
          </a:stretch>
        </p:blipFill>
        <p:spPr bwMode="auto">
          <a:xfrm>
            <a:off x="381000" y="1609724"/>
            <a:ext cx="3072834" cy="3724276"/>
          </a:xfrm>
          <a:prstGeom prst="rect">
            <a:avLst/>
          </a:prstGeom>
          <a:solidFill>
            <a:srgbClr val="FFFFFF">
              <a:shade val="85000"/>
            </a:srgbClr>
          </a:solidFill>
          <a:ln w="762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z="3600" dirty="0">
                <a:solidFill>
                  <a:srgbClr val="00FFFF"/>
                </a:solidFill>
                <a:effectLst>
                  <a:outerShdw blurRad="38100" dist="38100" dir="2700000" algn="tl">
                    <a:srgbClr val="000000">
                      <a:alpha val="43137"/>
                    </a:srgbClr>
                  </a:outerShdw>
                </a:effectLst>
                <a:latin typeface="+mn-lt"/>
              </a:rPr>
              <a:t>Passage Conditioning Salvation </a:t>
            </a:r>
            <a:r>
              <a:rPr lang="en-US" sz="3600" dirty="0" smtClean="0">
                <a:solidFill>
                  <a:srgbClr val="00FFFF"/>
                </a:solidFill>
                <a:effectLst>
                  <a:outerShdw blurRad="38100" dist="38100" dir="2700000" algn="tl">
                    <a:srgbClr val="000000">
                      <a:alpha val="43137"/>
                    </a:srgbClr>
                  </a:outerShdw>
                </a:effectLst>
                <a:latin typeface="+mn-lt"/>
              </a:rPr>
              <a:t/>
            </a:r>
            <a:br>
              <a:rPr lang="en-US" sz="3600" dirty="0" smtClean="0">
                <a:solidFill>
                  <a:srgbClr val="00FFFF"/>
                </a:solidFill>
                <a:effectLst>
                  <a:outerShdw blurRad="38100" dist="38100" dir="2700000" algn="tl">
                    <a:srgbClr val="000000">
                      <a:alpha val="43137"/>
                    </a:srgbClr>
                  </a:outerShdw>
                </a:effectLst>
                <a:latin typeface="+mn-lt"/>
              </a:rPr>
            </a:br>
            <a:r>
              <a:rPr lang="en-US" sz="3600" dirty="0" smtClean="0">
                <a:solidFill>
                  <a:srgbClr val="00FFFF"/>
                </a:solidFill>
                <a:effectLst>
                  <a:outerShdw blurRad="38100" dist="38100" dir="2700000" algn="tl">
                    <a:srgbClr val="000000">
                      <a:alpha val="43137"/>
                    </a:srgbClr>
                  </a:outerShdw>
                </a:effectLst>
                <a:latin typeface="+mn-lt"/>
              </a:rPr>
              <a:t>on </a:t>
            </a:r>
            <a:r>
              <a:rPr lang="en-US" sz="3600" b="1" u="sng" dirty="0">
                <a:solidFill>
                  <a:srgbClr val="FFFFCC"/>
                </a:solidFill>
                <a:effectLst>
                  <a:outerShdw blurRad="38100" dist="38100" dir="2700000" algn="tl">
                    <a:srgbClr val="000000">
                      <a:alpha val="43137"/>
                    </a:srgbClr>
                  </a:outerShdw>
                </a:effectLst>
                <a:latin typeface="+mn-lt"/>
              </a:rPr>
              <a:t>Faith Alone</a:t>
            </a:r>
            <a:r>
              <a:rPr lang="en-US" sz="3600" b="1" dirty="0">
                <a:solidFill>
                  <a:srgbClr val="FFFFCC"/>
                </a:solidFill>
                <a:effectLst>
                  <a:outerShdw blurRad="38100" dist="38100" dir="2700000" algn="tl">
                    <a:srgbClr val="000000">
                      <a:alpha val="43137"/>
                    </a:srgbClr>
                  </a:outerShdw>
                </a:effectLst>
                <a:latin typeface="+mn-lt"/>
              </a:rPr>
              <a:t> </a:t>
            </a:r>
            <a:r>
              <a:rPr lang="en-US" sz="3600" i="1" dirty="0">
                <a:solidFill>
                  <a:srgbClr val="00FFFF"/>
                </a:solidFill>
                <a:effectLst>
                  <a:outerShdw blurRad="38100" dist="38100" dir="2700000" algn="tl">
                    <a:srgbClr val="000000">
                      <a:alpha val="43137"/>
                    </a:srgbClr>
                  </a:outerShdw>
                </a:effectLst>
                <a:latin typeface="+mn-lt"/>
              </a:rPr>
              <a:t>(Sola Fide)</a:t>
            </a:r>
          </a:p>
        </p:txBody>
      </p:sp>
      <p:sp>
        <p:nvSpPr>
          <p:cNvPr id="3" name="Content Placeholder 2"/>
          <p:cNvSpPr>
            <a:spLocks noGrp="1"/>
          </p:cNvSpPr>
          <p:nvPr>
            <p:ph idx="1"/>
          </p:nvPr>
        </p:nvSpPr>
        <p:spPr>
          <a:xfrm>
            <a:off x="381000" y="1600200"/>
            <a:ext cx="8229600" cy="3352800"/>
          </a:xfrm>
        </p:spPr>
        <p:txBody>
          <a:bodyPr/>
          <a:lstStyle/>
          <a:p>
            <a:pPr>
              <a:spcBef>
                <a:spcPts val="600"/>
              </a:spcBef>
              <a:spcAft>
                <a:spcPts val="600"/>
              </a:spcAft>
            </a:pPr>
            <a:r>
              <a:rPr lang="en-US" dirty="0">
                <a:solidFill>
                  <a:schemeClr val="bg1"/>
                </a:solidFill>
                <a:effectLst>
                  <a:outerShdw blurRad="38100" dist="38100" dir="2700000" algn="tl">
                    <a:srgbClr val="000000">
                      <a:alpha val="43137"/>
                    </a:srgbClr>
                  </a:outerShdw>
                </a:effectLst>
                <a:cs typeface="Times New Roman" pitchFamily="18" charset="0"/>
              </a:rPr>
              <a:t>Genesis 15:6</a:t>
            </a:r>
          </a:p>
          <a:p>
            <a:pPr>
              <a:spcBef>
                <a:spcPts val="600"/>
              </a:spcBef>
              <a:spcAft>
                <a:spcPts val="600"/>
              </a:spcAft>
            </a:pPr>
            <a:r>
              <a:rPr lang="en-US" dirty="0">
                <a:solidFill>
                  <a:schemeClr val="bg1"/>
                </a:solidFill>
                <a:effectLst>
                  <a:outerShdw blurRad="38100" dist="38100" dir="2700000" algn="tl">
                    <a:srgbClr val="000000">
                      <a:alpha val="43137"/>
                    </a:srgbClr>
                  </a:outerShdw>
                </a:effectLst>
                <a:cs typeface="Times New Roman" pitchFamily="18" charset="0"/>
              </a:rPr>
              <a:t>John 3:16; 5:24; 6:28-29, 47; 16:8-9; 20:30-31</a:t>
            </a:r>
          </a:p>
          <a:p>
            <a:pPr>
              <a:spcBef>
                <a:spcPts val="600"/>
              </a:spcBef>
              <a:spcAft>
                <a:spcPts val="600"/>
              </a:spcAft>
            </a:pPr>
            <a:r>
              <a:rPr lang="en-US" b="1" u="sng" dirty="0">
                <a:solidFill>
                  <a:srgbClr val="FFFFCC"/>
                </a:solidFill>
                <a:effectLst>
                  <a:outerShdw blurRad="38100" dist="38100" dir="2700000" algn="tl">
                    <a:srgbClr val="000000">
                      <a:alpha val="43137"/>
                    </a:srgbClr>
                  </a:outerShdw>
                </a:effectLst>
                <a:cs typeface="Times New Roman" pitchFamily="18" charset="0"/>
              </a:rPr>
              <a:t>Acts 16:30-31</a:t>
            </a:r>
          </a:p>
          <a:p>
            <a:pPr>
              <a:spcBef>
                <a:spcPts val="600"/>
              </a:spcBef>
              <a:spcAft>
                <a:spcPts val="600"/>
              </a:spcAft>
            </a:pPr>
            <a:r>
              <a:rPr lang="en-US" dirty="0" smtClean="0">
                <a:solidFill>
                  <a:schemeClr val="bg1"/>
                </a:solidFill>
                <a:effectLst>
                  <a:outerShdw blurRad="38100" dist="38100" dir="2700000" algn="tl">
                    <a:srgbClr val="000000">
                      <a:alpha val="43137"/>
                    </a:srgbClr>
                  </a:outerShdw>
                </a:effectLst>
                <a:cs typeface="Times New Roman" pitchFamily="18" charset="0"/>
              </a:rPr>
              <a:t>Romans 1:16; Ephesians 2:8-9</a:t>
            </a:r>
          </a:p>
          <a:p>
            <a:pPr>
              <a:spcBef>
                <a:spcPts val="600"/>
              </a:spcBef>
              <a:spcAft>
                <a:spcPts val="600"/>
              </a:spcAft>
            </a:pPr>
            <a:r>
              <a:rPr lang="en-US" dirty="0" smtClean="0">
                <a:solidFill>
                  <a:schemeClr val="bg1"/>
                </a:solidFill>
                <a:effectLst>
                  <a:outerShdw blurRad="38100" dist="38100" dir="2700000" algn="tl">
                    <a:srgbClr val="000000">
                      <a:alpha val="43137"/>
                    </a:srgbClr>
                  </a:outerShdw>
                </a:effectLst>
                <a:cs typeface="Times New Roman" pitchFamily="18" charset="0"/>
              </a:rPr>
              <a:t>Hebrews 11:6</a:t>
            </a:r>
          </a:p>
        </p:txBody>
      </p:sp>
      <p:pic>
        <p:nvPicPr>
          <p:cNvPr id="4" name="Picture 2" descr="http://4.bp.blogspot.com/-JXH-bqfBcWE/TgJAJNX1UjI/AAAAAAAAAVA/qgy871X7QgQ/s1600/ABE.gif"/>
          <p:cNvPicPr>
            <a:picLocks noChangeAspect="1" noChangeArrowheads="1"/>
          </p:cNvPicPr>
          <p:nvPr/>
        </p:nvPicPr>
        <p:blipFill>
          <a:blip r:embed="rId2" cstate="print"/>
          <a:srcRect/>
          <a:stretch>
            <a:fillRect/>
          </a:stretch>
        </p:blipFill>
        <p:spPr bwMode="auto">
          <a:xfrm>
            <a:off x="6019800" y="3124200"/>
            <a:ext cx="2660904" cy="3291840"/>
          </a:xfrm>
          <a:prstGeom prst="rect">
            <a:avLst/>
          </a:prstGeom>
          <a:noFill/>
          <a:ln w="28575">
            <a:solidFill>
              <a:srgbClr val="FFFF00"/>
            </a:solidFill>
            <a:miter lim="800000"/>
            <a:headEnd/>
            <a:tailEnd/>
          </a:ln>
        </p:spPr>
      </p:pic>
    </p:spTree>
    <p:extLst>
      <p:ext uri="{BB962C8B-B14F-4D97-AF65-F5344CB8AC3E}">
        <p14:creationId xmlns:p14="http://schemas.microsoft.com/office/powerpoint/2010/main" xmlns="" val="28928481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lstStyle/>
          <a:p>
            <a:pPr eaLnBrk="1" hangingPunct="1">
              <a:defRPr/>
            </a:pPr>
            <a:r>
              <a:rPr lang="en-US" altLang="en-US" b="1" dirty="0">
                <a:solidFill>
                  <a:srgbClr val="00FFFF"/>
                </a:solidFill>
                <a:effectLst>
                  <a:outerShdw blurRad="38100" dist="38100" dir="2700000" algn="tl">
                    <a:srgbClr val="000000">
                      <a:alpha val="43137"/>
                    </a:srgbClr>
                  </a:outerShdw>
                </a:effectLst>
              </a:rPr>
              <a:t>Soteriology Overview</a:t>
            </a:r>
          </a:p>
        </p:txBody>
      </p:sp>
      <p:sp>
        <p:nvSpPr>
          <p:cNvPr id="4" name="Title 1"/>
          <p:cNvSpPr txBox="1">
            <a:spLocks/>
          </p:cNvSpPr>
          <p:nvPr/>
        </p:nvSpPr>
        <p:spPr bwMode="auto">
          <a:xfrm>
            <a:off x="381000" y="2857500"/>
            <a:ext cx="8382000" cy="1028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857250" indent="-857250" eaLnBrk="1" hangingPunct="1">
              <a:lnSpc>
                <a:spcPct val="90000"/>
              </a:lnSpc>
              <a:spcBef>
                <a:spcPct val="20000"/>
              </a:spcBef>
              <a:defRPr/>
            </a:pPr>
            <a:r>
              <a:rPr lang="en-US" altLang="en-US" b="1" dirty="0" smtClean="0">
                <a:solidFill>
                  <a:srgbClr val="FFFFCC"/>
                </a:solidFill>
                <a:effectLst>
                  <a:outerShdw blurRad="38100" dist="38100" dir="2700000" algn="tl">
                    <a:srgbClr val="000000">
                      <a:alpha val="43137"/>
                    </a:srgbClr>
                  </a:outerShdw>
                </a:effectLst>
              </a:rPr>
              <a:t>V. God’s One Condition of Salvation</a:t>
            </a:r>
          </a:p>
        </p:txBody>
      </p:sp>
      <p:sp>
        <p:nvSpPr>
          <p:cNvPr id="6" name="Rectangle 5"/>
          <p:cNvSpPr/>
          <p:nvPr/>
        </p:nvSpPr>
        <p:spPr>
          <a:xfrm>
            <a:off x="2971800" y="1828800"/>
            <a:ext cx="3200400" cy="1046440"/>
          </a:xfrm>
          <a:prstGeom prst="rect">
            <a:avLst/>
          </a:prstGeom>
        </p:spPr>
        <p:txBody>
          <a:bodyPr wrap="square">
            <a:spAutoFit/>
          </a:bodyPr>
          <a:lstStyle/>
          <a:p>
            <a:r>
              <a:rPr lang="en-US" altLang="en-US" sz="4400" b="1" dirty="0" smtClean="0">
                <a:solidFill>
                  <a:srgbClr val="00FFFF"/>
                </a:solidFill>
                <a:effectLst>
                  <a:outerShdw blurRad="38100" dist="38100" dir="2700000" algn="tl">
                    <a:srgbClr val="000000">
                      <a:alpha val="43137"/>
                    </a:srgbClr>
                  </a:outerShdw>
                </a:effectLst>
                <a:latin typeface="Calibri"/>
                <a:ea typeface="+mj-ea"/>
                <a:cs typeface="+mj-cs"/>
              </a:rPr>
              <a:t>This Session</a:t>
            </a:r>
            <a:r>
              <a:rPr lang="en-US" altLang="en-US" sz="4400" b="1" dirty="0">
                <a:solidFill>
                  <a:srgbClr val="00FFFF"/>
                </a:solidFill>
                <a:effectLst>
                  <a:outerShdw blurRad="38100" dist="38100" dir="2700000" algn="tl">
                    <a:srgbClr val="000000">
                      <a:alpha val="43137"/>
                    </a:srgbClr>
                  </a:outerShdw>
                </a:effectLst>
                <a:latin typeface="Calibri"/>
                <a:ea typeface="+mj-ea"/>
                <a:cs typeface="+mj-cs"/>
              </a:rPr>
              <a:t/>
            </a:r>
            <a:br>
              <a:rPr lang="en-US" altLang="en-US" sz="4400" b="1" dirty="0">
                <a:solidFill>
                  <a:srgbClr val="00FFFF"/>
                </a:solidFill>
                <a:effectLst>
                  <a:outerShdw blurRad="38100" dist="38100" dir="2700000" algn="tl">
                    <a:srgbClr val="000000">
                      <a:alpha val="43137"/>
                    </a:srgbClr>
                  </a:outerShdw>
                </a:effectLst>
                <a:latin typeface="Calibri"/>
                <a:ea typeface="+mj-ea"/>
                <a:cs typeface="+mj-cs"/>
              </a:rPr>
            </a:br>
            <a:endParaRPr lang="en-US" dirty="0"/>
          </a:p>
        </p:txBody>
      </p:sp>
      <p:pic>
        <p:nvPicPr>
          <p:cNvPr id="7" name="Content Placeholder 6"/>
          <p:cNvPicPr>
            <a:picLocks noGrp="1" noChangeAspect="1" noChangeArrowheads="1"/>
          </p:cNvPicPr>
          <p:nvPr>
            <p:ph idx="4294967295"/>
          </p:nvPr>
        </p:nvPicPr>
        <p:blipFill>
          <a:blip r:embed="rId2" cstate="print">
            <a:extLst/>
          </a:blip>
          <a:srcRect/>
          <a:stretch>
            <a:fillRect/>
          </a:stretch>
        </p:blipFill>
        <p:spPr>
          <a:xfrm flipH="1">
            <a:off x="3657600" y="4038600"/>
            <a:ext cx="1807617" cy="2498725"/>
          </a:xfrm>
          <a:solidFill>
            <a:srgbClr val="FFFFFF">
              <a:shade val="85000"/>
            </a:srgbClr>
          </a:solidFill>
          <a:ln w="88900" cap="sq">
            <a:solidFill>
              <a:srgbClr val="FFFFFF"/>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315406015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4294967295"/>
          </p:nvPr>
        </p:nvSpPr>
        <p:spPr>
          <a:xfrm>
            <a:off x="228600" y="990600"/>
            <a:ext cx="6629400" cy="1524000"/>
          </a:xfrm>
          <a:solidFill>
            <a:schemeClr val="bg1"/>
          </a:solidFill>
          <a:ln w="28575">
            <a:solidFill>
              <a:srgbClr val="FF0000"/>
            </a:solidFill>
          </a:ln>
        </p:spPr>
        <p:txBody>
          <a:bodyPr/>
          <a:lstStyle/>
          <a:p>
            <a:pPr marL="0" indent="0" algn="ctr">
              <a:spcBef>
                <a:spcPts val="0"/>
              </a:spcBef>
              <a:spcAft>
                <a:spcPts val="0"/>
              </a:spcAft>
              <a:buNone/>
              <a:defRPr/>
            </a:pPr>
            <a:r>
              <a:rPr lang="en-US" altLang="en-US" sz="2800" b="1" dirty="0" smtClean="0"/>
              <a:t>Gen 15:6</a:t>
            </a:r>
          </a:p>
          <a:p>
            <a:pPr marL="0" indent="0" algn="just">
              <a:spcBef>
                <a:spcPts val="0"/>
              </a:spcBef>
              <a:spcAft>
                <a:spcPts val="0"/>
              </a:spcAft>
              <a:buNone/>
              <a:defRPr/>
            </a:pPr>
            <a:r>
              <a:rPr lang="en-US" altLang="en-US" sz="2800" dirty="0" smtClean="0"/>
              <a:t>Then he </a:t>
            </a:r>
            <a:r>
              <a:rPr lang="en-US" altLang="en-US" sz="2800" b="1" u="sng" dirty="0" smtClean="0">
                <a:solidFill>
                  <a:srgbClr val="0000CC"/>
                </a:solidFill>
              </a:rPr>
              <a:t>believed</a:t>
            </a:r>
            <a:r>
              <a:rPr lang="en-US" altLang="en-US" sz="2800" dirty="0" smtClean="0"/>
              <a:t> in the LORD; and He reckoned it to him as righteousness.</a:t>
            </a:r>
          </a:p>
        </p:txBody>
      </p:sp>
      <p:pic>
        <p:nvPicPr>
          <p:cNvPr id="104451" name="Picture 2" descr="http://4.bp.blogspot.com/-JXH-bqfBcWE/TgJAJNX1UjI/AAAAAAAAAVA/qgy871X7QgQ/s1600/ABE.gif"/>
          <p:cNvPicPr>
            <a:picLocks noChangeAspect="1" noChangeArrowheads="1"/>
          </p:cNvPicPr>
          <p:nvPr/>
        </p:nvPicPr>
        <p:blipFill>
          <a:blip r:embed="rId2" cstate="print"/>
          <a:srcRect/>
          <a:stretch>
            <a:fillRect/>
          </a:stretch>
        </p:blipFill>
        <p:spPr bwMode="auto">
          <a:xfrm>
            <a:off x="7086600" y="2209800"/>
            <a:ext cx="1847850" cy="2286000"/>
          </a:xfrm>
          <a:prstGeom prst="rect">
            <a:avLst/>
          </a:prstGeom>
          <a:noFill/>
          <a:ln w="9525">
            <a:noFill/>
            <a:miter lim="800000"/>
            <a:headEnd/>
            <a:tailEnd/>
          </a:ln>
        </p:spPr>
      </p:pic>
      <p:sp>
        <p:nvSpPr>
          <p:cNvPr id="4" name="Title 1"/>
          <p:cNvSpPr txBox="1">
            <a:spLocks/>
          </p:cNvSpPr>
          <p:nvPr/>
        </p:nvSpPr>
        <p:spPr>
          <a:xfrm>
            <a:off x="333375" y="274638"/>
            <a:ext cx="8477250" cy="715962"/>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US" sz="3600" dirty="0" smtClean="0">
                <a:solidFill>
                  <a:srgbClr val="00FFFF"/>
                </a:solidFill>
                <a:effectLst>
                  <a:outerShdw blurRad="38100" dist="38100" dir="2700000" algn="tl">
                    <a:srgbClr val="000000">
                      <a:alpha val="43137"/>
                    </a:srgbClr>
                  </a:outerShdw>
                </a:effectLst>
                <a:latin typeface="+mn-lt"/>
              </a:rPr>
              <a:t>Belief – God’s One Condition for Justification</a:t>
            </a:r>
            <a:endParaRPr lang="en-US" sz="3600" dirty="0">
              <a:solidFill>
                <a:srgbClr val="00FFFF"/>
              </a:solidFill>
              <a:effectLst>
                <a:outerShdw blurRad="38100" dist="38100" dir="2700000" algn="tl">
                  <a:srgbClr val="000000">
                    <a:alpha val="43137"/>
                  </a:srgbClr>
                </a:outerShdw>
              </a:effectLst>
              <a:latin typeface="+mn-lt"/>
            </a:endParaRPr>
          </a:p>
        </p:txBody>
      </p:sp>
      <p:sp>
        <p:nvSpPr>
          <p:cNvPr id="5" name="Content Placeholder 2"/>
          <p:cNvSpPr txBox="1">
            <a:spLocks/>
          </p:cNvSpPr>
          <p:nvPr/>
        </p:nvSpPr>
        <p:spPr bwMode="auto">
          <a:xfrm>
            <a:off x="228600" y="2667000"/>
            <a:ext cx="6629400" cy="1905000"/>
          </a:xfrm>
          <a:prstGeom prst="rect">
            <a:avLst/>
          </a:prstGeom>
          <a:solidFill>
            <a:schemeClr val="bg1"/>
          </a:solidFill>
          <a:ln w="28575">
            <a:solidFill>
              <a:srgbClr val="FF0000"/>
            </a:solidFill>
            <a:miter lim="800000"/>
            <a:headEnd/>
            <a:tailEnd/>
          </a:ln>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spcAft>
                <a:spcPts val="0"/>
              </a:spcAft>
              <a:buNone/>
              <a:defRPr/>
            </a:pPr>
            <a:r>
              <a:rPr lang="en-US" altLang="en-US" sz="2800" b="1" dirty="0"/>
              <a:t>John 3:16</a:t>
            </a:r>
          </a:p>
          <a:p>
            <a:pPr marL="0" indent="0">
              <a:spcBef>
                <a:spcPts val="0"/>
              </a:spcBef>
              <a:spcAft>
                <a:spcPts val="0"/>
              </a:spcAft>
              <a:buNone/>
              <a:defRPr/>
            </a:pPr>
            <a:r>
              <a:rPr lang="en-US" altLang="en-US" sz="2800" dirty="0" smtClean="0"/>
              <a:t>For </a:t>
            </a:r>
            <a:r>
              <a:rPr lang="en-US" altLang="en-US" sz="2800" dirty="0"/>
              <a:t>God so loved the world, that He gave His only begotten Son, that whoever </a:t>
            </a:r>
            <a:r>
              <a:rPr lang="en-US" altLang="en-US" sz="2800" b="1" u="sng" dirty="0">
                <a:solidFill>
                  <a:srgbClr val="0000CC"/>
                </a:solidFill>
              </a:rPr>
              <a:t>believes</a:t>
            </a:r>
            <a:r>
              <a:rPr lang="en-US" altLang="en-US" sz="2800" dirty="0"/>
              <a:t> in Him shall not perish, but have eternal life.</a:t>
            </a:r>
          </a:p>
        </p:txBody>
      </p:sp>
      <p:sp>
        <p:nvSpPr>
          <p:cNvPr id="6" name="Content Placeholder 2"/>
          <p:cNvSpPr txBox="1">
            <a:spLocks/>
          </p:cNvSpPr>
          <p:nvPr/>
        </p:nvSpPr>
        <p:spPr bwMode="auto">
          <a:xfrm>
            <a:off x="228600" y="4800600"/>
            <a:ext cx="6629400" cy="1828800"/>
          </a:xfrm>
          <a:prstGeom prst="rect">
            <a:avLst/>
          </a:prstGeom>
          <a:solidFill>
            <a:schemeClr val="bg1"/>
          </a:solidFill>
          <a:ln w="28575">
            <a:solidFill>
              <a:srgbClr val="FF0000"/>
            </a:solidFill>
            <a:miter lim="800000"/>
            <a:headEnd/>
            <a:tailEnd/>
          </a:ln>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spcAft>
                <a:spcPts val="0"/>
              </a:spcAft>
              <a:buNone/>
              <a:defRPr/>
            </a:pPr>
            <a:r>
              <a:rPr lang="en-US" altLang="en-US" sz="2800" b="1" dirty="0"/>
              <a:t>Acts 16:30-31</a:t>
            </a:r>
          </a:p>
          <a:p>
            <a:pPr marL="0" indent="0">
              <a:spcBef>
                <a:spcPts val="0"/>
              </a:spcBef>
              <a:spcAft>
                <a:spcPts val="0"/>
              </a:spcAft>
              <a:buNone/>
              <a:defRPr/>
            </a:pPr>
            <a:r>
              <a:rPr lang="en-US" altLang="en-US" sz="2800" dirty="0"/>
              <a:t>"Sirs, what must I do to be saved?" They said, "</a:t>
            </a:r>
            <a:r>
              <a:rPr lang="en-US" altLang="en-US" sz="2800" b="1" u="sng" dirty="0">
                <a:solidFill>
                  <a:srgbClr val="0000CC"/>
                </a:solidFill>
              </a:rPr>
              <a:t>Believe</a:t>
            </a:r>
            <a:r>
              <a:rPr lang="en-US" altLang="en-US" sz="2800" dirty="0"/>
              <a:t> in the Lord Jesus, and you will be saved..."</a:t>
            </a:r>
          </a:p>
        </p:txBody>
      </p:sp>
    </p:spTree>
    <p:extLst>
      <p:ext uri="{BB962C8B-B14F-4D97-AF65-F5344CB8AC3E}">
        <p14:creationId xmlns:p14="http://schemas.microsoft.com/office/powerpoint/2010/main" xmlns="" val="316923531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z="3600" dirty="0">
                <a:solidFill>
                  <a:srgbClr val="00FFFF"/>
                </a:solidFill>
                <a:effectLst>
                  <a:outerShdw blurRad="38100" dist="38100" dir="2700000" algn="tl">
                    <a:srgbClr val="000000">
                      <a:alpha val="43137"/>
                    </a:srgbClr>
                  </a:outerShdw>
                </a:effectLst>
                <a:latin typeface="+mn-lt"/>
              </a:rPr>
              <a:t>Passage Conditioning Salvation </a:t>
            </a:r>
            <a:r>
              <a:rPr lang="en-US" sz="3600" dirty="0" smtClean="0">
                <a:solidFill>
                  <a:srgbClr val="00FFFF"/>
                </a:solidFill>
                <a:effectLst>
                  <a:outerShdw blurRad="38100" dist="38100" dir="2700000" algn="tl">
                    <a:srgbClr val="000000">
                      <a:alpha val="43137"/>
                    </a:srgbClr>
                  </a:outerShdw>
                </a:effectLst>
                <a:latin typeface="+mn-lt"/>
              </a:rPr>
              <a:t/>
            </a:r>
            <a:br>
              <a:rPr lang="en-US" sz="3600" dirty="0" smtClean="0">
                <a:solidFill>
                  <a:srgbClr val="00FFFF"/>
                </a:solidFill>
                <a:effectLst>
                  <a:outerShdw blurRad="38100" dist="38100" dir="2700000" algn="tl">
                    <a:srgbClr val="000000">
                      <a:alpha val="43137"/>
                    </a:srgbClr>
                  </a:outerShdw>
                </a:effectLst>
                <a:latin typeface="+mn-lt"/>
              </a:rPr>
            </a:br>
            <a:r>
              <a:rPr lang="en-US" sz="3600" dirty="0" smtClean="0">
                <a:solidFill>
                  <a:srgbClr val="00FFFF"/>
                </a:solidFill>
                <a:effectLst>
                  <a:outerShdw blurRad="38100" dist="38100" dir="2700000" algn="tl">
                    <a:srgbClr val="000000">
                      <a:alpha val="43137"/>
                    </a:srgbClr>
                  </a:outerShdw>
                </a:effectLst>
                <a:latin typeface="+mn-lt"/>
              </a:rPr>
              <a:t>on </a:t>
            </a:r>
            <a:r>
              <a:rPr lang="en-US" sz="3600" b="1" u="sng" dirty="0">
                <a:solidFill>
                  <a:srgbClr val="FFFFCC"/>
                </a:solidFill>
                <a:effectLst>
                  <a:outerShdw blurRad="38100" dist="38100" dir="2700000" algn="tl">
                    <a:srgbClr val="000000">
                      <a:alpha val="43137"/>
                    </a:srgbClr>
                  </a:outerShdw>
                </a:effectLst>
                <a:latin typeface="+mn-lt"/>
              </a:rPr>
              <a:t>Faith Alone</a:t>
            </a:r>
            <a:r>
              <a:rPr lang="en-US" sz="3600" b="1" dirty="0">
                <a:solidFill>
                  <a:srgbClr val="FFFFCC"/>
                </a:solidFill>
                <a:effectLst>
                  <a:outerShdw blurRad="38100" dist="38100" dir="2700000" algn="tl">
                    <a:srgbClr val="000000">
                      <a:alpha val="43137"/>
                    </a:srgbClr>
                  </a:outerShdw>
                </a:effectLst>
                <a:latin typeface="+mn-lt"/>
              </a:rPr>
              <a:t> </a:t>
            </a:r>
            <a:r>
              <a:rPr lang="en-US" sz="3600" i="1" dirty="0">
                <a:solidFill>
                  <a:srgbClr val="00FFFF"/>
                </a:solidFill>
                <a:effectLst>
                  <a:outerShdw blurRad="38100" dist="38100" dir="2700000" algn="tl">
                    <a:srgbClr val="000000">
                      <a:alpha val="43137"/>
                    </a:srgbClr>
                  </a:outerShdw>
                </a:effectLst>
                <a:latin typeface="+mn-lt"/>
              </a:rPr>
              <a:t>(Sola Fide)</a:t>
            </a:r>
          </a:p>
        </p:txBody>
      </p:sp>
      <p:sp>
        <p:nvSpPr>
          <p:cNvPr id="3" name="Content Placeholder 2"/>
          <p:cNvSpPr>
            <a:spLocks noGrp="1"/>
          </p:cNvSpPr>
          <p:nvPr>
            <p:ph idx="1"/>
          </p:nvPr>
        </p:nvSpPr>
        <p:spPr>
          <a:xfrm>
            <a:off x="381000" y="1600200"/>
            <a:ext cx="8229600" cy="3352800"/>
          </a:xfrm>
        </p:spPr>
        <p:txBody>
          <a:bodyPr/>
          <a:lstStyle/>
          <a:p>
            <a:pPr>
              <a:spcBef>
                <a:spcPts val="600"/>
              </a:spcBef>
              <a:spcAft>
                <a:spcPts val="600"/>
              </a:spcAft>
            </a:pPr>
            <a:r>
              <a:rPr lang="en-US" dirty="0">
                <a:solidFill>
                  <a:schemeClr val="bg1"/>
                </a:solidFill>
                <a:effectLst>
                  <a:outerShdw blurRad="38100" dist="38100" dir="2700000" algn="tl">
                    <a:srgbClr val="000000">
                      <a:alpha val="43137"/>
                    </a:srgbClr>
                  </a:outerShdw>
                </a:effectLst>
                <a:cs typeface="Times New Roman" pitchFamily="18" charset="0"/>
              </a:rPr>
              <a:t>Genesis 15:6</a:t>
            </a:r>
          </a:p>
          <a:p>
            <a:pPr>
              <a:spcBef>
                <a:spcPts val="600"/>
              </a:spcBef>
              <a:spcAft>
                <a:spcPts val="600"/>
              </a:spcAft>
            </a:pPr>
            <a:r>
              <a:rPr lang="en-US" dirty="0">
                <a:solidFill>
                  <a:schemeClr val="bg1"/>
                </a:solidFill>
                <a:effectLst>
                  <a:outerShdw blurRad="38100" dist="38100" dir="2700000" algn="tl">
                    <a:srgbClr val="000000">
                      <a:alpha val="43137"/>
                    </a:srgbClr>
                  </a:outerShdw>
                </a:effectLst>
                <a:cs typeface="Times New Roman" pitchFamily="18" charset="0"/>
              </a:rPr>
              <a:t>John 3:16; 5:24; 6:28-29, 47; 16:8-9; 20:30-31</a:t>
            </a:r>
          </a:p>
          <a:p>
            <a:pPr>
              <a:spcBef>
                <a:spcPts val="600"/>
              </a:spcBef>
              <a:spcAft>
                <a:spcPts val="600"/>
              </a:spcAft>
            </a:pPr>
            <a:r>
              <a:rPr lang="en-US" dirty="0">
                <a:solidFill>
                  <a:schemeClr val="bg1"/>
                </a:solidFill>
                <a:effectLst>
                  <a:outerShdw blurRad="38100" dist="38100" dir="2700000" algn="tl">
                    <a:srgbClr val="000000">
                      <a:alpha val="43137"/>
                    </a:srgbClr>
                  </a:outerShdw>
                </a:effectLst>
                <a:cs typeface="Times New Roman" pitchFamily="18" charset="0"/>
              </a:rPr>
              <a:t>Acts 16:30-31</a:t>
            </a:r>
          </a:p>
          <a:p>
            <a:pPr>
              <a:spcBef>
                <a:spcPts val="600"/>
              </a:spcBef>
              <a:spcAft>
                <a:spcPts val="600"/>
              </a:spcAft>
            </a:pPr>
            <a:r>
              <a:rPr lang="en-US" b="1" u="sng" dirty="0">
                <a:solidFill>
                  <a:srgbClr val="FFFFCC"/>
                </a:solidFill>
                <a:effectLst>
                  <a:outerShdw blurRad="38100" dist="38100" dir="2700000" algn="tl">
                    <a:srgbClr val="000000">
                      <a:alpha val="43137"/>
                    </a:srgbClr>
                  </a:outerShdw>
                </a:effectLst>
                <a:cs typeface="Times New Roman" pitchFamily="18" charset="0"/>
              </a:rPr>
              <a:t>Romans 1:16; Ephesians 2:8-9</a:t>
            </a:r>
          </a:p>
          <a:p>
            <a:pPr>
              <a:spcBef>
                <a:spcPts val="600"/>
              </a:spcBef>
              <a:spcAft>
                <a:spcPts val="600"/>
              </a:spcAft>
            </a:pPr>
            <a:r>
              <a:rPr lang="en-US" dirty="0" smtClean="0">
                <a:solidFill>
                  <a:schemeClr val="bg1"/>
                </a:solidFill>
                <a:effectLst>
                  <a:outerShdw blurRad="38100" dist="38100" dir="2700000" algn="tl">
                    <a:srgbClr val="000000">
                      <a:alpha val="43137"/>
                    </a:srgbClr>
                  </a:outerShdw>
                </a:effectLst>
                <a:cs typeface="Times New Roman" pitchFamily="18" charset="0"/>
              </a:rPr>
              <a:t>Hebrews 11:6</a:t>
            </a:r>
          </a:p>
        </p:txBody>
      </p:sp>
      <p:pic>
        <p:nvPicPr>
          <p:cNvPr id="4" name="Picture 2" descr="http://4.bp.blogspot.com/-JXH-bqfBcWE/TgJAJNX1UjI/AAAAAAAAAVA/qgy871X7QgQ/s1600/ABE.gif"/>
          <p:cNvPicPr>
            <a:picLocks noChangeAspect="1" noChangeArrowheads="1"/>
          </p:cNvPicPr>
          <p:nvPr/>
        </p:nvPicPr>
        <p:blipFill>
          <a:blip r:embed="rId2" cstate="print"/>
          <a:srcRect/>
          <a:stretch>
            <a:fillRect/>
          </a:stretch>
        </p:blipFill>
        <p:spPr bwMode="auto">
          <a:xfrm>
            <a:off x="6019800" y="3124200"/>
            <a:ext cx="2660904" cy="3291840"/>
          </a:xfrm>
          <a:prstGeom prst="rect">
            <a:avLst/>
          </a:prstGeom>
          <a:noFill/>
          <a:ln w="28575">
            <a:solidFill>
              <a:srgbClr val="FFFF00"/>
            </a:solidFill>
            <a:miter lim="800000"/>
            <a:headEnd/>
            <a:tailEnd/>
          </a:ln>
        </p:spPr>
      </p:pic>
    </p:spTree>
    <p:extLst>
      <p:ext uri="{BB962C8B-B14F-4D97-AF65-F5344CB8AC3E}">
        <p14:creationId xmlns:p14="http://schemas.microsoft.com/office/powerpoint/2010/main" xmlns="" val="334716932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z="3600" dirty="0">
                <a:solidFill>
                  <a:srgbClr val="00FFFF"/>
                </a:solidFill>
                <a:effectLst>
                  <a:outerShdw blurRad="38100" dist="38100" dir="2700000" algn="tl">
                    <a:srgbClr val="000000">
                      <a:alpha val="43137"/>
                    </a:srgbClr>
                  </a:outerShdw>
                </a:effectLst>
                <a:latin typeface="+mn-lt"/>
              </a:rPr>
              <a:t>Passage Conditioning Salvation </a:t>
            </a:r>
            <a:r>
              <a:rPr lang="en-US" sz="3600" dirty="0" smtClean="0">
                <a:solidFill>
                  <a:srgbClr val="00FFFF"/>
                </a:solidFill>
                <a:effectLst>
                  <a:outerShdw blurRad="38100" dist="38100" dir="2700000" algn="tl">
                    <a:srgbClr val="000000">
                      <a:alpha val="43137"/>
                    </a:srgbClr>
                  </a:outerShdw>
                </a:effectLst>
                <a:latin typeface="+mn-lt"/>
              </a:rPr>
              <a:t/>
            </a:r>
            <a:br>
              <a:rPr lang="en-US" sz="3600" dirty="0" smtClean="0">
                <a:solidFill>
                  <a:srgbClr val="00FFFF"/>
                </a:solidFill>
                <a:effectLst>
                  <a:outerShdw blurRad="38100" dist="38100" dir="2700000" algn="tl">
                    <a:srgbClr val="000000">
                      <a:alpha val="43137"/>
                    </a:srgbClr>
                  </a:outerShdw>
                </a:effectLst>
                <a:latin typeface="+mn-lt"/>
              </a:rPr>
            </a:br>
            <a:r>
              <a:rPr lang="en-US" sz="3600" dirty="0" smtClean="0">
                <a:solidFill>
                  <a:srgbClr val="00FFFF"/>
                </a:solidFill>
                <a:effectLst>
                  <a:outerShdw blurRad="38100" dist="38100" dir="2700000" algn="tl">
                    <a:srgbClr val="000000">
                      <a:alpha val="43137"/>
                    </a:srgbClr>
                  </a:outerShdw>
                </a:effectLst>
                <a:latin typeface="+mn-lt"/>
              </a:rPr>
              <a:t>on </a:t>
            </a:r>
            <a:r>
              <a:rPr lang="en-US" sz="3600" b="1" u="sng" dirty="0">
                <a:solidFill>
                  <a:srgbClr val="FFFFCC"/>
                </a:solidFill>
                <a:effectLst>
                  <a:outerShdw blurRad="38100" dist="38100" dir="2700000" algn="tl">
                    <a:srgbClr val="000000">
                      <a:alpha val="43137"/>
                    </a:srgbClr>
                  </a:outerShdw>
                </a:effectLst>
                <a:latin typeface="+mn-lt"/>
              </a:rPr>
              <a:t>Faith Alone</a:t>
            </a:r>
            <a:r>
              <a:rPr lang="en-US" sz="3600" b="1" dirty="0">
                <a:solidFill>
                  <a:srgbClr val="FFFFCC"/>
                </a:solidFill>
                <a:effectLst>
                  <a:outerShdw blurRad="38100" dist="38100" dir="2700000" algn="tl">
                    <a:srgbClr val="000000">
                      <a:alpha val="43137"/>
                    </a:srgbClr>
                  </a:outerShdw>
                </a:effectLst>
                <a:latin typeface="+mn-lt"/>
              </a:rPr>
              <a:t> </a:t>
            </a:r>
            <a:r>
              <a:rPr lang="en-US" sz="3600" i="1" dirty="0">
                <a:solidFill>
                  <a:srgbClr val="00FFFF"/>
                </a:solidFill>
                <a:effectLst>
                  <a:outerShdw blurRad="38100" dist="38100" dir="2700000" algn="tl">
                    <a:srgbClr val="000000">
                      <a:alpha val="43137"/>
                    </a:srgbClr>
                  </a:outerShdw>
                </a:effectLst>
                <a:latin typeface="+mn-lt"/>
              </a:rPr>
              <a:t>(Sola Fide)</a:t>
            </a:r>
          </a:p>
        </p:txBody>
      </p:sp>
      <p:sp>
        <p:nvSpPr>
          <p:cNvPr id="3" name="Content Placeholder 2"/>
          <p:cNvSpPr>
            <a:spLocks noGrp="1"/>
          </p:cNvSpPr>
          <p:nvPr>
            <p:ph idx="1"/>
          </p:nvPr>
        </p:nvSpPr>
        <p:spPr>
          <a:xfrm>
            <a:off x="381000" y="1600200"/>
            <a:ext cx="8229600" cy="3352800"/>
          </a:xfrm>
        </p:spPr>
        <p:txBody>
          <a:bodyPr/>
          <a:lstStyle/>
          <a:p>
            <a:pPr>
              <a:spcBef>
                <a:spcPts val="600"/>
              </a:spcBef>
              <a:spcAft>
                <a:spcPts val="600"/>
              </a:spcAft>
            </a:pPr>
            <a:r>
              <a:rPr lang="en-US" dirty="0">
                <a:solidFill>
                  <a:schemeClr val="bg1"/>
                </a:solidFill>
                <a:effectLst>
                  <a:outerShdw blurRad="38100" dist="38100" dir="2700000" algn="tl">
                    <a:srgbClr val="000000">
                      <a:alpha val="43137"/>
                    </a:srgbClr>
                  </a:outerShdw>
                </a:effectLst>
                <a:cs typeface="Times New Roman" pitchFamily="18" charset="0"/>
              </a:rPr>
              <a:t>Genesis 15:6</a:t>
            </a:r>
          </a:p>
          <a:p>
            <a:pPr>
              <a:spcBef>
                <a:spcPts val="600"/>
              </a:spcBef>
              <a:spcAft>
                <a:spcPts val="600"/>
              </a:spcAft>
            </a:pPr>
            <a:r>
              <a:rPr lang="en-US" dirty="0">
                <a:solidFill>
                  <a:schemeClr val="bg1"/>
                </a:solidFill>
                <a:effectLst>
                  <a:outerShdw blurRad="38100" dist="38100" dir="2700000" algn="tl">
                    <a:srgbClr val="000000">
                      <a:alpha val="43137"/>
                    </a:srgbClr>
                  </a:outerShdw>
                </a:effectLst>
                <a:cs typeface="Times New Roman" pitchFamily="18" charset="0"/>
              </a:rPr>
              <a:t>John 3:16; 5:24; 6:28-29, 47; 16:8-9; 20:30-31</a:t>
            </a:r>
          </a:p>
          <a:p>
            <a:pPr>
              <a:spcBef>
                <a:spcPts val="600"/>
              </a:spcBef>
              <a:spcAft>
                <a:spcPts val="600"/>
              </a:spcAft>
            </a:pPr>
            <a:r>
              <a:rPr lang="en-US" dirty="0">
                <a:solidFill>
                  <a:schemeClr val="bg1"/>
                </a:solidFill>
                <a:effectLst>
                  <a:outerShdw blurRad="38100" dist="38100" dir="2700000" algn="tl">
                    <a:srgbClr val="000000">
                      <a:alpha val="43137"/>
                    </a:srgbClr>
                  </a:outerShdw>
                </a:effectLst>
                <a:cs typeface="Times New Roman" pitchFamily="18" charset="0"/>
              </a:rPr>
              <a:t>Acts 16:30-31</a:t>
            </a:r>
          </a:p>
          <a:p>
            <a:pPr>
              <a:spcBef>
                <a:spcPts val="600"/>
              </a:spcBef>
              <a:spcAft>
                <a:spcPts val="600"/>
              </a:spcAft>
            </a:pPr>
            <a:r>
              <a:rPr lang="en-US" dirty="0">
                <a:solidFill>
                  <a:schemeClr val="bg1"/>
                </a:solidFill>
                <a:effectLst>
                  <a:outerShdw blurRad="38100" dist="38100" dir="2700000" algn="tl">
                    <a:srgbClr val="000000">
                      <a:alpha val="43137"/>
                    </a:srgbClr>
                  </a:outerShdw>
                </a:effectLst>
                <a:cs typeface="Times New Roman" pitchFamily="18" charset="0"/>
              </a:rPr>
              <a:t>Romans 1:16; Ephesians 2:8-9</a:t>
            </a:r>
          </a:p>
          <a:p>
            <a:pPr>
              <a:spcBef>
                <a:spcPts val="600"/>
              </a:spcBef>
              <a:spcAft>
                <a:spcPts val="600"/>
              </a:spcAft>
            </a:pPr>
            <a:r>
              <a:rPr lang="en-US" b="1" u="sng" dirty="0">
                <a:solidFill>
                  <a:srgbClr val="FFFFCC"/>
                </a:solidFill>
                <a:effectLst>
                  <a:outerShdw blurRad="38100" dist="38100" dir="2700000" algn="tl">
                    <a:srgbClr val="000000">
                      <a:alpha val="43137"/>
                    </a:srgbClr>
                  </a:outerShdw>
                </a:effectLst>
                <a:cs typeface="Times New Roman" pitchFamily="18" charset="0"/>
              </a:rPr>
              <a:t>Hebrews 11:6</a:t>
            </a:r>
          </a:p>
        </p:txBody>
      </p:sp>
      <p:pic>
        <p:nvPicPr>
          <p:cNvPr id="4" name="Picture 2" descr="http://4.bp.blogspot.com/-JXH-bqfBcWE/TgJAJNX1UjI/AAAAAAAAAVA/qgy871X7QgQ/s1600/ABE.gif"/>
          <p:cNvPicPr>
            <a:picLocks noChangeAspect="1" noChangeArrowheads="1"/>
          </p:cNvPicPr>
          <p:nvPr/>
        </p:nvPicPr>
        <p:blipFill>
          <a:blip r:embed="rId2" cstate="print"/>
          <a:srcRect/>
          <a:stretch>
            <a:fillRect/>
          </a:stretch>
        </p:blipFill>
        <p:spPr bwMode="auto">
          <a:xfrm>
            <a:off x="6019800" y="3124200"/>
            <a:ext cx="2660904" cy="3291840"/>
          </a:xfrm>
          <a:prstGeom prst="rect">
            <a:avLst/>
          </a:prstGeom>
          <a:noFill/>
          <a:ln w="28575">
            <a:solidFill>
              <a:srgbClr val="FFFF00"/>
            </a:solidFill>
            <a:miter lim="800000"/>
            <a:headEnd/>
            <a:tailEnd/>
          </a:ln>
        </p:spPr>
      </p:pic>
    </p:spTree>
    <p:extLst>
      <p:ext uri="{BB962C8B-B14F-4D97-AF65-F5344CB8AC3E}">
        <p14:creationId xmlns:p14="http://schemas.microsoft.com/office/powerpoint/2010/main" xmlns="" val="23129183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a:xfrm>
            <a:off x="457200" y="5521325"/>
            <a:ext cx="8229600" cy="1143000"/>
          </a:xfrm>
        </p:spPr>
        <p:txBody>
          <a:bodyPr/>
          <a:lstStyle/>
          <a:p>
            <a:pPr eaLnBrk="1" hangingPunct="1"/>
            <a:r>
              <a:rPr lang="en-US" altLang="en-US" sz="2000" smtClean="0">
                <a:solidFill>
                  <a:schemeClr val="bg1"/>
                </a:solidFill>
              </a:rPr>
              <a:t>Lewis Sperry Chafer, vol. 7, </a:t>
            </a:r>
            <a:r>
              <a:rPr lang="en-US" altLang="en-US" sz="2000" i="1" smtClean="0">
                <a:solidFill>
                  <a:schemeClr val="bg1"/>
                </a:solidFill>
              </a:rPr>
              <a:t>Systematic Theology</a:t>
            </a:r>
            <a:r>
              <a:rPr lang="en-US" altLang="en-US" sz="2000" baseline="30000" smtClean="0">
                <a:solidFill>
                  <a:schemeClr val="bg1"/>
                </a:solidFill>
                <a:hlinkClick r:id="rId2"/>
              </a:rPr>
              <a:t>b</a:t>
            </a:r>
            <a:r>
              <a:rPr lang="en-US" altLang="en-US" sz="2000" smtClean="0">
                <a:solidFill>
                  <a:schemeClr val="bg1"/>
                </a:solidFill>
              </a:rPr>
              <a:t> </a:t>
            </a:r>
            <a:br>
              <a:rPr lang="en-US" altLang="en-US" sz="2000" smtClean="0">
                <a:solidFill>
                  <a:schemeClr val="bg1"/>
                </a:solidFill>
              </a:rPr>
            </a:br>
            <a:r>
              <a:rPr lang="en-US" altLang="en-US" sz="2000" smtClean="0">
                <a:solidFill>
                  <a:schemeClr val="bg1"/>
                </a:solidFill>
              </a:rPr>
              <a:t>(Grand Rapids, MI: Kregel Publications, 1993), 265-66.</a:t>
            </a:r>
          </a:p>
        </p:txBody>
      </p:sp>
      <p:sp>
        <p:nvSpPr>
          <p:cNvPr id="105475" name="Content Placeholder 2"/>
          <p:cNvSpPr>
            <a:spLocks noGrp="1"/>
          </p:cNvSpPr>
          <p:nvPr>
            <p:ph idx="1"/>
          </p:nvPr>
        </p:nvSpPr>
        <p:spPr>
          <a:xfrm>
            <a:off x="3657600" y="1143000"/>
            <a:ext cx="5029200" cy="2667000"/>
          </a:xfrm>
        </p:spPr>
        <p:txBody>
          <a:bodyPr/>
          <a:lstStyle/>
          <a:p>
            <a:pPr marL="0" indent="0" eaLnBrk="1" hangingPunct="1">
              <a:buNone/>
            </a:pPr>
            <a:r>
              <a:rPr lang="en-US" altLang="en-US" dirty="0" smtClean="0">
                <a:solidFill>
                  <a:schemeClr val="bg1"/>
                </a:solidFill>
              </a:rPr>
              <a:t>“</a:t>
            </a:r>
            <a:r>
              <a:rPr lang="en-US" altLang="en-US" u="sng" dirty="0" smtClean="0">
                <a:solidFill>
                  <a:schemeClr val="bg1"/>
                </a:solidFill>
              </a:rPr>
              <a:t>…because upwards of 150 passages of Scripture condition salvation upon believing only</a:t>
            </a:r>
            <a:r>
              <a:rPr lang="en-US" altLang="en-US" dirty="0" smtClean="0">
                <a:solidFill>
                  <a:schemeClr val="bg1"/>
                </a:solidFill>
              </a:rPr>
              <a:t> (cf. John 3:16; Acts 16:31</a:t>
            </a:r>
            <a:r>
              <a:rPr lang="en-US" altLang="en-US" dirty="0" smtClean="0">
                <a:solidFill>
                  <a:schemeClr val="bg1"/>
                </a:solidFill>
              </a:rPr>
              <a:t>).” </a:t>
            </a:r>
            <a:endParaRPr lang="en-US" altLang="en-US" dirty="0" smtClean="0">
              <a:solidFill>
                <a:schemeClr val="bg1"/>
              </a:solidFill>
            </a:endParaRPr>
          </a:p>
        </p:txBody>
      </p:sp>
      <p:pic>
        <p:nvPicPr>
          <p:cNvPr id="47108" name="Picture 2" descr="http://t1.gstatic.com/images?q=tbn:ANd9GcQxv3vyi4YqgamHAJTIgWkNJkLqWWIuAG2pkecTpX67vjz6XE96Kw"/>
          <p:cNvPicPr>
            <a:picLocks noChangeAspect="1" noChangeArrowheads="1"/>
          </p:cNvPicPr>
          <p:nvPr/>
        </p:nvPicPr>
        <p:blipFill>
          <a:blip r:embed="rId3" cstate="print">
            <a:extLst/>
          </a:blip>
          <a:srcRect/>
          <a:stretch>
            <a:fillRect/>
          </a:stretch>
        </p:blipFill>
        <p:spPr bwMode="auto">
          <a:xfrm>
            <a:off x="457200" y="1405102"/>
            <a:ext cx="2895600" cy="408129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5" name="Title 1"/>
          <p:cNvSpPr txBox="1">
            <a:spLocks/>
          </p:cNvSpPr>
          <p:nvPr/>
        </p:nvSpPr>
        <p:spPr>
          <a:xfrm>
            <a:off x="457200" y="274638"/>
            <a:ext cx="8229600" cy="715962"/>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US" sz="3600" dirty="0" smtClean="0">
                <a:solidFill>
                  <a:srgbClr val="00FFFF"/>
                </a:solidFill>
                <a:effectLst>
                  <a:outerShdw blurRad="38100" dist="38100" dir="2700000" algn="tl">
                    <a:srgbClr val="000000">
                      <a:alpha val="43137"/>
                    </a:srgbClr>
                  </a:outerShdw>
                </a:effectLst>
                <a:latin typeface="+mn-lt"/>
              </a:rPr>
              <a:t>Belief-God’s One Condition for Justification</a:t>
            </a:r>
            <a:endParaRPr lang="en-US" sz="3600" dirty="0">
              <a:solidFill>
                <a:srgbClr val="00FFFF"/>
              </a:solidFill>
              <a:effectLst>
                <a:outerShdw blurRad="38100" dist="38100" dir="2700000" algn="tl">
                  <a:srgbClr val="000000">
                    <a:alpha val="43137"/>
                  </a:srgbClr>
                </a:outerShdw>
              </a:effectLst>
              <a:latin typeface="+mn-lt"/>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a:xfrm>
            <a:off x="457200" y="274638"/>
            <a:ext cx="8229600" cy="639762"/>
          </a:xfrm>
        </p:spPr>
        <p:txBody>
          <a:bodyPr/>
          <a:lstStyle/>
          <a:p>
            <a:pPr marL="573088" indent="-573088" eaLnBrk="1" hangingPunct="1">
              <a:buFont typeface="+mj-lt"/>
              <a:buAutoNum type="romanUcPeriod" startAt="5"/>
              <a:defRPr/>
            </a:pPr>
            <a:r>
              <a:rPr lang="en-US" altLang="en-US" sz="3600" dirty="0" smtClean="0">
                <a:solidFill>
                  <a:srgbClr val="00FFFF"/>
                </a:solidFill>
                <a:effectLst>
                  <a:outerShdw blurRad="38100" dist="38100" dir="2700000" algn="tl">
                    <a:srgbClr val="000000">
                      <a:alpha val="43137"/>
                    </a:srgbClr>
                  </a:outerShdw>
                </a:effectLst>
                <a:latin typeface="+mn-lt"/>
              </a:rPr>
              <a:t>God’s One Condition of Salvation</a:t>
            </a:r>
            <a:endParaRPr lang="en-US" altLang="en-US" sz="3600" dirty="0">
              <a:solidFill>
                <a:srgbClr val="00FFFF"/>
              </a:solidFill>
              <a:effectLst>
                <a:outerShdw blurRad="38100" dist="38100" dir="2700000" algn="tl">
                  <a:srgbClr val="000000">
                    <a:alpha val="43137"/>
                  </a:srgbClr>
                </a:outerShdw>
              </a:effectLst>
              <a:latin typeface="+mn-lt"/>
            </a:endParaRPr>
          </a:p>
        </p:txBody>
      </p:sp>
      <p:sp>
        <p:nvSpPr>
          <p:cNvPr id="5" name="Rectangle 3"/>
          <p:cNvSpPr txBox="1">
            <a:spLocks/>
          </p:cNvSpPr>
          <p:nvPr/>
        </p:nvSpPr>
        <p:spPr bwMode="auto">
          <a:xfrm>
            <a:off x="457200" y="1143000"/>
            <a:ext cx="8458200" cy="5410200"/>
          </a:xfrm>
          <a:prstGeom prst="rect">
            <a:avLst/>
          </a:prstGeom>
          <a:noFill/>
          <a:ln>
            <a:noFill/>
          </a:ln>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eaLnBrk="1" hangingPunct="1">
              <a:spcBef>
                <a:spcPts val="600"/>
              </a:spcBef>
              <a:spcAft>
                <a:spcPts val="600"/>
              </a:spcAft>
              <a:buFont typeface="+mj-lt"/>
              <a:buAutoNum type="alphaUcPeriod"/>
              <a:defRPr/>
            </a:pPr>
            <a:r>
              <a:rPr lang="en-US" altLang="en-US" sz="2800" dirty="0">
                <a:solidFill>
                  <a:schemeClr val="bg1"/>
                </a:solidFill>
                <a:effectLst>
                  <a:outerShdw blurRad="38100" dist="38100" dir="2700000" algn="tl">
                    <a:srgbClr val="000000">
                      <a:alpha val="43137"/>
                    </a:srgbClr>
                  </a:outerShdw>
                </a:effectLst>
              </a:rPr>
              <a:t>Misconceptions – multiple steps, poor word choices</a:t>
            </a:r>
          </a:p>
          <a:p>
            <a:pPr marL="514350" indent="-514350" eaLnBrk="1" hangingPunct="1">
              <a:spcBef>
                <a:spcPts val="600"/>
              </a:spcBef>
              <a:spcAft>
                <a:spcPts val="600"/>
              </a:spcAft>
              <a:buFont typeface="+mj-lt"/>
              <a:buAutoNum type="alphaUcPeriod"/>
              <a:defRPr/>
            </a:pPr>
            <a:r>
              <a:rPr lang="en-US" altLang="en-US" sz="2800" dirty="0">
                <a:solidFill>
                  <a:schemeClr val="bg1"/>
                </a:solidFill>
                <a:effectLst>
                  <a:outerShdw blurRad="38100" dist="38100" dir="2700000" algn="tl">
                    <a:srgbClr val="000000">
                      <a:alpha val="43137"/>
                    </a:srgbClr>
                  </a:outerShdw>
                </a:effectLst>
              </a:rPr>
              <a:t>Around 200 passages teach that justification is conditioned on faith alone</a:t>
            </a:r>
          </a:p>
          <a:p>
            <a:pPr marL="514350" indent="-514350" eaLnBrk="1" hangingPunct="1">
              <a:spcBef>
                <a:spcPts val="600"/>
              </a:spcBef>
              <a:spcAft>
                <a:spcPts val="600"/>
              </a:spcAft>
              <a:buFont typeface="+mj-lt"/>
              <a:buAutoNum type="alphaUcPeriod"/>
              <a:defRPr/>
            </a:pPr>
            <a:r>
              <a:rPr lang="en-US" altLang="en-US" sz="2800" b="1" u="sng" dirty="0">
                <a:solidFill>
                  <a:srgbClr val="FFFFCC"/>
                </a:solidFill>
                <a:effectLst>
                  <a:outerShdw blurRad="38100" dist="38100" dir="2700000" algn="tl">
                    <a:srgbClr val="000000">
                      <a:alpha val="43137"/>
                    </a:srgbClr>
                  </a:outerShdw>
                </a:effectLst>
              </a:rPr>
              <a:t>Why God has conditioned salvation on faith alone</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What saving faith </a:t>
            </a:r>
            <a:r>
              <a:rPr lang="en-US" altLang="en-US" sz="2800" dirty="0">
                <a:solidFill>
                  <a:schemeClr val="bg1"/>
                </a:solidFill>
                <a:effectLst>
                  <a:outerShdw blurRad="38100" dist="38100" dir="2700000" algn="tl">
                    <a:srgbClr val="000000">
                      <a:alpha val="43137"/>
                    </a:srgbClr>
                  </a:outerShdw>
                </a:effectLst>
              </a:rPr>
              <a:t>is – trust</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What saving faith is </a:t>
            </a:r>
            <a:r>
              <a:rPr lang="en-US" altLang="en-US" sz="2800" dirty="0">
                <a:solidFill>
                  <a:schemeClr val="bg1"/>
                </a:solidFill>
                <a:effectLst>
                  <a:outerShdw blurRad="38100" dist="38100" dir="2700000" algn="tl">
                    <a:srgbClr val="000000">
                      <a:alpha val="43137"/>
                    </a:srgbClr>
                  </a:outerShdw>
                </a:effectLst>
              </a:rPr>
              <a:t>not – Jas </a:t>
            </a:r>
            <a:r>
              <a:rPr lang="en-US" altLang="en-US" sz="2800" dirty="0" smtClean="0">
                <a:solidFill>
                  <a:schemeClr val="bg1"/>
                </a:solidFill>
                <a:effectLst>
                  <a:outerShdw blurRad="38100" dist="38100" dir="2700000" algn="tl">
                    <a:srgbClr val="000000">
                      <a:alpha val="43137"/>
                    </a:srgbClr>
                  </a:outerShdw>
                </a:effectLst>
              </a:rPr>
              <a:t>2:19</a:t>
            </a:r>
            <a:endParaRPr lang="en-US" altLang="en-US" sz="2800" dirty="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Content of saving </a:t>
            </a:r>
            <a:r>
              <a:rPr lang="en-US" altLang="en-US" sz="2800" dirty="0">
                <a:solidFill>
                  <a:schemeClr val="bg1"/>
                </a:solidFill>
                <a:effectLst>
                  <a:outerShdw blurRad="38100" dist="38100" dir="2700000" algn="tl">
                    <a:srgbClr val="000000">
                      <a:alpha val="43137"/>
                    </a:srgbClr>
                  </a:outerShdw>
                </a:effectLst>
              </a:rPr>
              <a:t>faith – John </a:t>
            </a:r>
            <a:r>
              <a:rPr lang="en-US" altLang="en-US" sz="2800" dirty="0" smtClean="0">
                <a:solidFill>
                  <a:schemeClr val="bg1"/>
                </a:solidFill>
                <a:effectLst>
                  <a:outerShdw blurRad="38100" dist="38100" dir="2700000" algn="tl">
                    <a:srgbClr val="000000">
                      <a:alpha val="43137"/>
                    </a:srgbClr>
                  </a:outerShdw>
                </a:effectLst>
              </a:rPr>
              <a:t>8:24; 20:30-31; </a:t>
            </a:r>
            <a:r>
              <a:rPr lang="en-US" altLang="en-US" sz="2800" dirty="0">
                <a:solidFill>
                  <a:schemeClr val="bg1"/>
                </a:solidFill>
                <a:effectLst>
                  <a:outerShdw blurRad="38100" dist="38100" dir="2700000" algn="tl">
                    <a:srgbClr val="000000">
                      <a:alpha val="43137"/>
                    </a:srgbClr>
                  </a:outerShdw>
                </a:effectLst>
              </a:rPr>
              <a:t>1</a:t>
            </a:r>
            <a:r>
              <a:rPr lang="en-US" altLang="en-US" sz="2800" dirty="0" smtClean="0">
                <a:solidFill>
                  <a:schemeClr val="bg1"/>
                </a:solidFill>
                <a:effectLst>
                  <a:outerShdw blurRad="38100" dist="38100" dir="2700000" algn="tl">
                    <a:srgbClr val="000000">
                      <a:alpha val="43137"/>
                    </a:srgbClr>
                  </a:outerShdw>
                </a:effectLst>
              </a:rPr>
              <a:t> </a:t>
            </a:r>
            <a:r>
              <a:rPr lang="en-US" altLang="en-US" sz="2800" dirty="0" err="1" smtClean="0">
                <a:solidFill>
                  <a:schemeClr val="bg1"/>
                </a:solidFill>
                <a:effectLst>
                  <a:outerShdw blurRad="38100" dist="38100" dir="2700000" algn="tl">
                    <a:srgbClr val="000000">
                      <a:alpha val="43137"/>
                    </a:srgbClr>
                  </a:outerShdw>
                </a:effectLst>
              </a:rPr>
              <a:t>Cor</a:t>
            </a:r>
            <a:r>
              <a:rPr lang="en-US" altLang="en-US" sz="2800" dirty="0" smtClean="0">
                <a:solidFill>
                  <a:schemeClr val="bg1"/>
                </a:solidFill>
                <a:effectLst>
                  <a:outerShdw blurRad="38100" dist="38100" dir="2700000" algn="tl">
                    <a:srgbClr val="000000">
                      <a:alpha val="43137"/>
                    </a:srgbClr>
                  </a:outerShdw>
                </a:effectLst>
              </a:rPr>
              <a:t> 15:1-4</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An evangelistic model</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Response to problem passages</a:t>
            </a:r>
          </a:p>
        </p:txBody>
      </p:sp>
    </p:spTree>
    <p:extLst>
      <p:ext uri="{BB962C8B-B14F-4D97-AF65-F5344CB8AC3E}">
        <p14:creationId xmlns:p14="http://schemas.microsoft.com/office/powerpoint/2010/main" xmlns="" val="35130615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4294967295"/>
          </p:nvPr>
        </p:nvSpPr>
        <p:spPr>
          <a:xfrm>
            <a:off x="419100" y="1600200"/>
            <a:ext cx="8305800" cy="3048000"/>
          </a:xfrm>
        </p:spPr>
        <p:txBody>
          <a:bodyPr/>
          <a:lstStyle/>
          <a:p>
            <a:pPr algn="just">
              <a:spcBef>
                <a:spcPts val="1200"/>
              </a:spcBef>
              <a:spcAft>
                <a:spcPts val="1200"/>
              </a:spcAft>
              <a:buFont typeface="Arial" panose="020B0604020202020204" pitchFamily="34" charset="0"/>
              <a:buChar char="•"/>
              <a:defRPr/>
            </a:pPr>
            <a:r>
              <a:rPr lang="en-US" altLang="en-US" sz="3000" dirty="0" smtClean="0">
                <a:solidFill>
                  <a:schemeClr val="bg1"/>
                </a:solidFill>
                <a:effectLst>
                  <a:outerShdw blurRad="38100" dist="38100" dir="2700000" algn="tl">
                    <a:srgbClr val="000000">
                      <a:alpha val="43137"/>
                    </a:srgbClr>
                  </a:outerShdw>
                </a:effectLst>
              </a:rPr>
              <a:t>Faith in non-meritorious (Isa. 64:6; Rom. 4:4-5)</a:t>
            </a:r>
          </a:p>
          <a:p>
            <a:pPr algn="just">
              <a:spcBef>
                <a:spcPts val="1200"/>
              </a:spcBef>
              <a:spcAft>
                <a:spcPts val="1200"/>
              </a:spcAft>
              <a:buFont typeface="Arial" panose="020B0604020202020204" pitchFamily="34" charset="0"/>
              <a:buChar char="•"/>
              <a:defRPr/>
            </a:pPr>
            <a:r>
              <a:rPr lang="en-US" altLang="en-US" sz="3000" dirty="0" smtClean="0">
                <a:solidFill>
                  <a:schemeClr val="bg1"/>
                </a:solidFill>
                <a:effectLst>
                  <a:outerShdw blurRad="38100" dist="38100" dir="2700000" algn="tl">
                    <a:srgbClr val="000000">
                      <a:alpha val="43137"/>
                    </a:srgbClr>
                  </a:outerShdw>
                </a:effectLst>
              </a:rPr>
              <a:t>Faith is by grace and not works (Rom. 11:6</a:t>
            </a:r>
            <a:r>
              <a:rPr lang="en-US" altLang="en-US" sz="3000" dirty="0" smtClean="0">
                <a:solidFill>
                  <a:schemeClr val="bg1"/>
                </a:solidFill>
                <a:effectLst>
                  <a:outerShdw blurRad="38100" dist="38100" dir="2700000" algn="tl">
                    <a:srgbClr val="000000">
                      <a:alpha val="43137"/>
                    </a:srgbClr>
                  </a:outerShdw>
                </a:effectLst>
              </a:rPr>
              <a:t>)</a:t>
            </a:r>
          </a:p>
          <a:p>
            <a:pPr algn="just">
              <a:spcBef>
                <a:spcPts val="1200"/>
              </a:spcBef>
              <a:spcAft>
                <a:spcPts val="1200"/>
              </a:spcAft>
              <a:buFont typeface="Arial" panose="020B0604020202020204" pitchFamily="34" charset="0"/>
              <a:buChar char="•"/>
              <a:defRPr/>
            </a:pPr>
            <a:r>
              <a:rPr lang="en-US" altLang="en-US" sz="3000" dirty="0" smtClean="0">
                <a:solidFill>
                  <a:schemeClr val="bg1"/>
                </a:solidFill>
                <a:effectLst>
                  <a:outerShdw blurRad="38100" dist="38100" dir="2700000" algn="tl">
                    <a:srgbClr val="000000">
                      <a:alpha val="43137"/>
                    </a:srgbClr>
                  </a:outerShdw>
                </a:effectLst>
              </a:rPr>
              <a:t>Faith maintains God’s glory (Isa. 42:8)</a:t>
            </a:r>
            <a:endParaRPr lang="en-US" altLang="en-US" sz="3000" dirty="0" smtClean="0">
              <a:solidFill>
                <a:schemeClr val="bg1"/>
              </a:solidFill>
              <a:effectLst>
                <a:outerShdw blurRad="38100" dist="38100" dir="2700000" algn="tl">
                  <a:srgbClr val="000000">
                    <a:alpha val="43137"/>
                  </a:srgbClr>
                </a:outerShdw>
              </a:effectLst>
            </a:endParaRPr>
          </a:p>
          <a:p>
            <a:pPr algn="just">
              <a:spcBef>
                <a:spcPts val="1200"/>
              </a:spcBef>
              <a:spcAft>
                <a:spcPts val="1200"/>
              </a:spcAft>
              <a:buFont typeface="Arial" panose="020B0604020202020204" pitchFamily="34" charset="0"/>
              <a:buChar char="•"/>
              <a:defRPr/>
            </a:pPr>
            <a:r>
              <a:rPr lang="en-US" altLang="en-US" sz="3000" dirty="0" smtClean="0">
                <a:solidFill>
                  <a:schemeClr val="bg1"/>
                </a:solidFill>
                <a:effectLst>
                  <a:outerShdw blurRad="38100" dist="38100" dir="2700000" algn="tl">
                    <a:srgbClr val="000000">
                      <a:alpha val="43137"/>
                    </a:srgbClr>
                  </a:outerShdw>
                </a:effectLst>
              </a:rPr>
              <a:t>Faith eliminates boasting (Rom. 3:27; Eph. 2:8-9)</a:t>
            </a:r>
          </a:p>
          <a:p>
            <a:pPr algn="just">
              <a:spcBef>
                <a:spcPts val="1200"/>
              </a:spcBef>
              <a:spcAft>
                <a:spcPts val="1200"/>
              </a:spcAft>
              <a:buFont typeface="Arial" panose="020B0604020202020204" pitchFamily="34" charset="0"/>
              <a:buChar char="•"/>
              <a:defRPr/>
            </a:pPr>
            <a:r>
              <a:rPr lang="en-US" altLang="en-US" sz="3000" dirty="0" smtClean="0">
                <a:solidFill>
                  <a:schemeClr val="bg1"/>
                </a:solidFill>
                <a:effectLst>
                  <a:outerShdw blurRad="38100" dist="38100" dir="2700000" algn="tl">
                    <a:srgbClr val="000000">
                      <a:alpha val="43137"/>
                    </a:srgbClr>
                  </a:outerShdw>
                </a:effectLst>
              </a:rPr>
              <a:t>Faith maintains the Gospel’s offense (Gal. 5:11)</a:t>
            </a:r>
          </a:p>
        </p:txBody>
      </p:sp>
      <p:sp>
        <p:nvSpPr>
          <p:cNvPr id="4" name="Title 1"/>
          <p:cNvSpPr txBox="1">
            <a:spLocks/>
          </p:cNvSpPr>
          <p:nvPr/>
        </p:nvSpPr>
        <p:spPr>
          <a:xfrm>
            <a:off x="457200" y="304800"/>
            <a:ext cx="8229600" cy="12192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US" sz="3600" dirty="0" smtClean="0">
                <a:solidFill>
                  <a:srgbClr val="00FFFF"/>
                </a:solidFill>
                <a:effectLst>
                  <a:outerShdw blurRad="38100" dist="38100" dir="2700000" algn="tl">
                    <a:srgbClr val="000000">
                      <a:alpha val="43137"/>
                    </a:srgbClr>
                  </a:outerShdw>
                </a:effectLst>
                <a:latin typeface="+mn-lt"/>
              </a:rPr>
              <a:t>Why Has God Designed </a:t>
            </a:r>
          </a:p>
          <a:p>
            <a:pPr eaLnBrk="1" hangingPunct="1">
              <a:defRPr/>
            </a:pPr>
            <a:r>
              <a:rPr lang="en-US" sz="3600" dirty="0" smtClean="0">
                <a:solidFill>
                  <a:srgbClr val="00FFFF"/>
                </a:solidFill>
                <a:effectLst>
                  <a:outerShdw blurRad="38100" dist="38100" dir="2700000" algn="tl">
                    <a:srgbClr val="000000">
                      <a:alpha val="43137"/>
                    </a:srgbClr>
                  </a:outerShdw>
                </a:effectLst>
                <a:latin typeface="+mn-lt"/>
              </a:rPr>
              <a:t>Justification by Faith Alone?</a:t>
            </a:r>
            <a:endParaRPr lang="en-US" sz="3600" dirty="0">
              <a:solidFill>
                <a:srgbClr val="00FFFF"/>
              </a:solidFill>
              <a:effectLst>
                <a:outerShdw blurRad="38100" dist="38100" dir="2700000" algn="tl">
                  <a:srgbClr val="000000">
                    <a:alpha val="43137"/>
                  </a:srgbClr>
                </a:outerShdw>
              </a:effectLst>
              <a:latin typeface="+mn-lt"/>
            </a:endParaRPr>
          </a:p>
        </p:txBody>
      </p:sp>
      <p:pic>
        <p:nvPicPr>
          <p:cNvPr id="5" name="Picture 2" descr="http://4.bp.blogspot.com/-JXH-bqfBcWE/TgJAJNX1UjI/AAAAAAAAAVA/qgy871X7QgQ/s1600/ABE.gif"/>
          <p:cNvPicPr>
            <a:picLocks noChangeAspect="1" noChangeArrowheads="1"/>
          </p:cNvPicPr>
          <p:nvPr/>
        </p:nvPicPr>
        <p:blipFill>
          <a:blip r:embed="rId2" cstate="print"/>
          <a:srcRect/>
          <a:stretch>
            <a:fillRect/>
          </a:stretch>
        </p:blipFill>
        <p:spPr bwMode="auto">
          <a:xfrm>
            <a:off x="7620000" y="5181600"/>
            <a:ext cx="1278890" cy="1582132"/>
          </a:xfrm>
          <a:prstGeom prst="rect">
            <a:avLst/>
          </a:prstGeom>
          <a:noFill/>
          <a:ln w="28575">
            <a:solidFill>
              <a:srgbClr val="FFFF00"/>
            </a:solid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4294967295"/>
          </p:nvPr>
        </p:nvSpPr>
        <p:spPr>
          <a:xfrm>
            <a:off x="419100" y="1600200"/>
            <a:ext cx="8305800" cy="3048000"/>
          </a:xfrm>
        </p:spPr>
        <p:txBody>
          <a:bodyPr/>
          <a:lstStyle/>
          <a:p>
            <a:pPr algn="just">
              <a:spcBef>
                <a:spcPts val="1200"/>
              </a:spcBef>
              <a:spcAft>
                <a:spcPts val="1200"/>
              </a:spcAft>
              <a:buFont typeface="Arial" panose="020B0604020202020204" pitchFamily="34" charset="0"/>
              <a:buChar char="•"/>
              <a:defRPr/>
            </a:pPr>
            <a:r>
              <a:rPr lang="en-US" altLang="en-US" sz="3000" b="1" u="sng" dirty="0" smtClean="0">
                <a:solidFill>
                  <a:srgbClr val="FFFFCC"/>
                </a:solidFill>
                <a:effectLst>
                  <a:outerShdw blurRad="38100" dist="38100" dir="2700000" algn="tl">
                    <a:srgbClr val="000000">
                      <a:alpha val="43137"/>
                    </a:srgbClr>
                  </a:outerShdw>
                </a:effectLst>
              </a:rPr>
              <a:t>Faith in non-meritorious (Isa. 64:6; Rom. 4:4-5)</a:t>
            </a:r>
          </a:p>
          <a:p>
            <a:pPr algn="just">
              <a:spcBef>
                <a:spcPts val="1200"/>
              </a:spcBef>
              <a:spcAft>
                <a:spcPts val="1200"/>
              </a:spcAft>
              <a:buFont typeface="Arial" panose="020B0604020202020204" pitchFamily="34" charset="0"/>
              <a:buChar char="•"/>
              <a:defRPr/>
            </a:pPr>
            <a:r>
              <a:rPr lang="en-US" altLang="en-US" sz="3000" dirty="0" smtClean="0">
                <a:solidFill>
                  <a:schemeClr val="bg1"/>
                </a:solidFill>
                <a:effectLst>
                  <a:outerShdw blurRad="38100" dist="38100" dir="2700000" algn="tl">
                    <a:srgbClr val="000000">
                      <a:alpha val="43137"/>
                    </a:srgbClr>
                  </a:outerShdw>
                </a:effectLst>
              </a:rPr>
              <a:t>Faith is by grace and not works (Rom. 11:6</a:t>
            </a:r>
            <a:r>
              <a:rPr lang="en-US" altLang="en-US" sz="3000" dirty="0" smtClean="0">
                <a:solidFill>
                  <a:schemeClr val="bg1"/>
                </a:solidFill>
                <a:effectLst>
                  <a:outerShdw blurRad="38100" dist="38100" dir="2700000" algn="tl">
                    <a:srgbClr val="000000">
                      <a:alpha val="43137"/>
                    </a:srgbClr>
                  </a:outerShdw>
                </a:effectLst>
              </a:rPr>
              <a:t>)</a:t>
            </a:r>
          </a:p>
          <a:p>
            <a:pPr algn="just">
              <a:spcBef>
                <a:spcPts val="1200"/>
              </a:spcBef>
              <a:spcAft>
                <a:spcPts val="1200"/>
              </a:spcAft>
              <a:buFont typeface="Arial" panose="020B0604020202020204" pitchFamily="34" charset="0"/>
              <a:buChar char="•"/>
              <a:defRPr/>
            </a:pPr>
            <a:r>
              <a:rPr lang="en-US" altLang="en-US" sz="3000" dirty="0" smtClean="0">
                <a:solidFill>
                  <a:schemeClr val="bg1"/>
                </a:solidFill>
                <a:effectLst>
                  <a:outerShdw blurRad="38100" dist="38100" dir="2700000" algn="tl">
                    <a:srgbClr val="000000">
                      <a:alpha val="43137"/>
                    </a:srgbClr>
                  </a:outerShdw>
                </a:effectLst>
              </a:rPr>
              <a:t>Faith maintains God’s glory (Isa. 42:8)</a:t>
            </a:r>
            <a:endParaRPr lang="en-US" altLang="en-US" sz="3000" dirty="0" smtClean="0">
              <a:solidFill>
                <a:schemeClr val="bg1"/>
              </a:solidFill>
              <a:effectLst>
                <a:outerShdw blurRad="38100" dist="38100" dir="2700000" algn="tl">
                  <a:srgbClr val="000000">
                    <a:alpha val="43137"/>
                  </a:srgbClr>
                </a:outerShdw>
              </a:effectLst>
            </a:endParaRPr>
          </a:p>
          <a:p>
            <a:pPr algn="just">
              <a:spcBef>
                <a:spcPts val="1200"/>
              </a:spcBef>
              <a:spcAft>
                <a:spcPts val="1200"/>
              </a:spcAft>
              <a:buFont typeface="Arial" panose="020B0604020202020204" pitchFamily="34" charset="0"/>
              <a:buChar char="•"/>
              <a:defRPr/>
            </a:pPr>
            <a:r>
              <a:rPr lang="en-US" altLang="en-US" sz="3000" dirty="0" smtClean="0">
                <a:solidFill>
                  <a:schemeClr val="bg1"/>
                </a:solidFill>
                <a:effectLst>
                  <a:outerShdw blurRad="38100" dist="38100" dir="2700000" algn="tl">
                    <a:srgbClr val="000000">
                      <a:alpha val="43137"/>
                    </a:srgbClr>
                  </a:outerShdw>
                </a:effectLst>
              </a:rPr>
              <a:t>Faith eliminates boasting (Rom. 3:27; Eph. 2:8-9)</a:t>
            </a:r>
          </a:p>
          <a:p>
            <a:pPr algn="just">
              <a:spcBef>
                <a:spcPts val="1200"/>
              </a:spcBef>
              <a:spcAft>
                <a:spcPts val="1200"/>
              </a:spcAft>
              <a:buFont typeface="Arial" panose="020B0604020202020204" pitchFamily="34" charset="0"/>
              <a:buChar char="•"/>
              <a:defRPr/>
            </a:pPr>
            <a:r>
              <a:rPr lang="en-US" altLang="en-US" sz="3000" dirty="0" smtClean="0">
                <a:solidFill>
                  <a:schemeClr val="bg1"/>
                </a:solidFill>
                <a:effectLst>
                  <a:outerShdw blurRad="38100" dist="38100" dir="2700000" algn="tl">
                    <a:srgbClr val="000000">
                      <a:alpha val="43137"/>
                    </a:srgbClr>
                  </a:outerShdw>
                </a:effectLst>
              </a:rPr>
              <a:t>Faith maintains the Gospel’s offense (Gal. 5:11)</a:t>
            </a:r>
          </a:p>
        </p:txBody>
      </p:sp>
      <p:sp>
        <p:nvSpPr>
          <p:cNvPr id="4" name="Title 1"/>
          <p:cNvSpPr txBox="1">
            <a:spLocks/>
          </p:cNvSpPr>
          <p:nvPr/>
        </p:nvSpPr>
        <p:spPr>
          <a:xfrm>
            <a:off x="457200" y="304800"/>
            <a:ext cx="8229600" cy="12192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US" sz="3600" dirty="0" smtClean="0">
                <a:solidFill>
                  <a:srgbClr val="00FFFF"/>
                </a:solidFill>
                <a:effectLst>
                  <a:outerShdw blurRad="38100" dist="38100" dir="2700000" algn="tl">
                    <a:srgbClr val="000000">
                      <a:alpha val="43137"/>
                    </a:srgbClr>
                  </a:outerShdw>
                </a:effectLst>
                <a:latin typeface="+mn-lt"/>
              </a:rPr>
              <a:t>Why Has God Designed </a:t>
            </a:r>
          </a:p>
          <a:p>
            <a:pPr eaLnBrk="1" hangingPunct="1">
              <a:defRPr/>
            </a:pPr>
            <a:r>
              <a:rPr lang="en-US" sz="3600" dirty="0" smtClean="0">
                <a:solidFill>
                  <a:srgbClr val="00FFFF"/>
                </a:solidFill>
                <a:effectLst>
                  <a:outerShdw blurRad="38100" dist="38100" dir="2700000" algn="tl">
                    <a:srgbClr val="000000">
                      <a:alpha val="43137"/>
                    </a:srgbClr>
                  </a:outerShdw>
                </a:effectLst>
                <a:latin typeface="+mn-lt"/>
              </a:rPr>
              <a:t>Justification by Faith Alone?</a:t>
            </a:r>
            <a:endParaRPr lang="en-US" sz="3600" dirty="0">
              <a:solidFill>
                <a:srgbClr val="00FFFF"/>
              </a:solidFill>
              <a:effectLst>
                <a:outerShdw blurRad="38100" dist="38100" dir="2700000" algn="tl">
                  <a:srgbClr val="000000">
                    <a:alpha val="43137"/>
                  </a:srgbClr>
                </a:outerShdw>
              </a:effectLst>
              <a:latin typeface="+mn-lt"/>
            </a:endParaRPr>
          </a:p>
        </p:txBody>
      </p:sp>
      <p:pic>
        <p:nvPicPr>
          <p:cNvPr id="5" name="Picture 2" descr="http://4.bp.blogspot.com/-JXH-bqfBcWE/TgJAJNX1UjI/AAAAAAAAAVA/qgy871X7QgQ/s1600/ABE.gif"/>
          <p:cNvPicPr>
            <a:picLocks noChangeAspect="1" noChangeArrowheads="1"/>
          </p:cNvPicPr>
          <p:nvPr/>
        </p:nvPicPr>
        <p:blipFill>
          <a:blip r:embed="rId2" cstate="print"/>
          <a:srcRect/>
          <a:stretch>
            <a:fillRect/>
          </a:stretch>
        </p:blipFill>
        <p:spPr bwMode="auto">
          <a:xfrm>
            <a:off x="7620000" y="5181600"/>
            <a:ext cx="1278890" cy="1582132"/>
          </a:xfrm>
          <a:prstGeom prst="rect">
            <a:avLst/>
          </a:prstGeom>
          <a:noFill/>
          <a:ln w="28575">
            <a:solidFill>
              <a:srgbClr val="FFFF00"/>
            </a:solid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p:cNvSpPr>
          <p:nvPr>
            <p:ph type="title" idx="4294967295"/>
          </p:nvPr>
        </p:nvSpPr>
        <p:spPr>
          <a:xfrm>
            <a:off x="2743200" y="152400"/>
            <a:ext cx="3505200" cy="801688"/>
          </a:xfrm>
        </p:spPr>
        <p:txBody>
          <a:bodyPr/>
          <a:lstStyle/>
          <a:p>
            <a:r>
              <a:rPr lang="en-US" altLang="en-US" sz="4000" smtClean="0">
                <a:solidFill>
                  <a:schemeClr val="bg1"/>
                </a:solidFill>
                <a:latin typeface="Arial" charset="0"/>
                <a:cs typeface="Arial" charset="0"/>
              </a:rPr>
              <a:t>Romans 4:4-5</a:t>
            </a:r>
          </a:p>
        </p:txBody>
      </p:sp>
      <p:sp>
        <p:nvSpPr>
          <p:cNvPr id="106499" name="Rectangle 3"/>
          <p:cNvSpPr>
            <a:spLocks noGrp="1"/>
          </p:cNvSpPr>
          <p:nvPr>
            <p:ph type="body" idx="4294967295"/>
          </p:nvPr>
        </p:nvSpPr>
        <p:spPr>
          <a:xfrm>
            <a:off x="3048000" y="1295400"/>
            <a:ext cx="5715000" cy="3048000"/>
          </a:xfrm>
        </p:spPr>
        <p:txBody>
          <a:bodyPr/>
          <a:lstStyle/>
          <a:p>
            <a:pPr marL="0" indent="0" algn="just">
              <a:buFont typeface="Wingdings" pitchFamily="2" charset="2"/>
              <a:buNone/>
            </a:pPr>
            <a:r>
              <a:rPr lang="en-US" altLang="en-US" sz="3000" smtClean="0">
                <a:solidFill>
                  <a:schemeClr val="bg1"/>
                </a:solidFill>
                <a:latin typeface="Arial" charset="0"/>
                <a:cs typeface="Arial" charset="0"/>
              </a:rPr>
              <a:t>“</a:t>
            </a:r>
            <a:r>
              <a:rPr lang="en-US" altLang="en-US" sz="3000" baseline="30000" smtClean="0">
                <a:solidFill>
                  <a:schemeClr val="bg1"/>
                </a:solidFill>
              </a:rPr>
              <a:t> </a:t>
            </a:r>
            <a:r>
              <a:rPr lang="en-US" altLang="en-US" sz="3000" smtClean="0">
                <a:solidFill>
                  <a:schemeClr val="bg1"/>
                </a:solidFill>
              </a:rPr>
              <a:t>Now to the one who works, his wage is not credited as a favor, but as what is due. </a:t>
            </a:r>
            <a:r>
              <a:rPr lang="en-US" altLang="en-US" sz="3000" b="1" u="sng" smtClean="0">
                <a:solidFill>
                  <a:srgbClr val="FFFFCC"/>
                </a:solidFill>
              </a:rPr>
              <a:t>But to the one who does not work, but believes in Him</a:t>
            </a:r>
            <a:r>
              <a:rPr lang="en-US" altLang="en-US" sz="3000" b="1" smtClean="0">
                <a:solidFill>
                  <a:srgbClr val="FFFFCC"/>
                </a:solidFill>
              </a:rPr>
              <a:t> </a:t>
            </a:r>
            <a:r>
              <a:rPr lang="en-US" altLang="en-US" sz="3000" smtClean="0">
                <a:solidFill>
                  <a:schemeClr val="bg1"/>
                </a:solidFill>
              </a:rPr>
              <a:t>who justifies the ungodly, his faith is credited as righteousness</a:t>
            </a:r>
            <a:r>
              <a:rPr lang="en-US" altLang="en-US" sz="3000" smtClean="0">
                <a:solidFill>
                  <a:schemeClr val="bg1"/>
                </a:solidFill>
                <a:latin typeface="Arial" charset="0"/>
                <a:cs typeface="Arial" charset="0"/>
              </a:rPr>
              <a:t>.”</a:t>
            </a:r>
          </a:p>
        </p:txBody>
      </p:sp>
      <p:pic>
        <p:nvPicPr>
          <p:cNvPr id="106500" name="Picture 2" descr="https://solzemli.files.wordpress.com/2010/03/saint_paul_theapostle.jpg"/>
          <p:cNvPicPr>
            <a:picLocks noChangeAspect="1" noChangeArrowheads="1"/>
          </p:cNvPicPr>
          <p:nvPr/>
        </p:nvPicPr>
        <p:blipFill>
          <a:blip r:embed="rId2" cstate="print"/>
          <a:srcRect/>
          <a:stretch>
            <a:fillRect/>
          </a:stretch>
        </p:blipFill>
        <p:spPr bwMode="auto">
          <a:xfrm>
            <a:off x="381000" y="1447800"/>
            <a:ext cx="2457450" cy="3600450"/>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4294967295"/>
          </p:nvPr>
        </p:nvSpPr>
        <p:spPr>
          <a:xfrm>
            <a:off x="419100" y="1600200"/>
            <a:ext cx="8305800" cy="3048000"/>
          </a:xfrm>
        </p:spPr>
        <p:txBody>
          <a:bodyPr/>
          <a:lstStyle/>
          <a:p>
            <a:pPr algn="just">
              <a:spcBef>
                <a:spcPts val="1200"/>
              </a:spcBef>
              <a:spcAft>
                <a:spcPts val="1200"/>
              </a:spcAft>
              <a:buFont typeface="Arial" panose="020B0604020202020204" pitchFamily="34" charset="0"/>
              <a:buChar char="•"/>
              <a:defRPr/>
            </a:pPr>
            <a:r>
              <a:rPr lang="en-US" altLang="en-US" sz="3000" dirty="0" smtClean="0">
                <a:solidFill>
                  <a:schemeClr val="bg1"/>
                </a:solidFill>
                <a:effectLst>
                  <a:outerShdw blurRad="38100" dist="38100" dir="2700000" algn="tl">
                    <a:srgbClr val="000000">
                      <a:alpha val="43137"/>
                    </a:srgbClr>
                  </a:outerShdw>
                </a:effectLst>
              </a:rPr>
              <a:t>Faith in non-meritorious (Isa. 64:6; Rom. 4:4-5)</a:t>
            </a:r>
          </a:p>
          <a:p>
            <a:pPr algn="just">
              <a:spcBef>
                <a:spcPts val="1200"/>
              </a:spcBef>
              <a:spcAft>
                <a:spcPts val="1200"/>
              </a:spcAft>
              <a:buFont typeface="Arial" panose="020B0604020202020204" pitchFamily="34" charset="0"/>
              <a:buChar char="•"/>
              <a:defRPr/>
            </a:pPr>
            <a:r>
              <a:rPr lang="en-US" altLang="en-US" sz="3000" b="1" u="sng" dirty="0" smtClean="0">
                <a:solidFill>
                  <a:srgbClr val="FFFFCC"/>
                </a:solidFill>
              </a:rPr>
              <a:t>Faith is by grace and not works (Rom. 11:6</a:t>
            </a:r>
            <a:r>
              <a:rPr lang="en-US" altLang="en-US" sz="3000" b="1" u="sng" dirty="0" smtClean="0">
                <a:solidFill>
                  <a:srgbClr val="FFFFCC"/>
                </a:solidFill>
              </a:rPr>
              <a:t>)</a:t>
            </a:r>
          </a:p>
          <a:p>
            <a:pPr algn="just">
              <a:spcBef>
                <a:spcPts val="1200"/>
              </a:spcBef>
              <a:spcAft>
                <a:spcPts val="1200"/>
              </a:spcAft>
              <a:buFont typeface="Arial" panose="020B0604020202020204" pitchFamily="34" charset="0"/>
              <a:buChar char="•"/>
              <a:defRPr/>
            </a:pPr>
            <a:r>
              <a:rPr lang="en-US" altLang="en-US" sz="3000" dirty="0" smtClean="0">
                <a:solidFill>
                  <a:schemeClr val="bg1"/>
                </a:solidFill>
                <a:effectLst>
                  <a:outerShdw blurRad="38100" dist="38100" dir="2700000" algn="tl">
                    <a:srgbClr val="000000">
                      <a:alpha val="43137"/>
                    </a:srgbClr>
                  </a:outerShdw>
                </a:effectLst>
              </a:rPr>
              <a:t>Faith maintains God’s glory (Isa. 42:8)</a:t>
            </a:r>
            <a:endParaRPr lang="en-US" altLang="en-US" sz="3000" dirty="0" smtClean="0">
              <a:solidFill>
                <a:schemeClr val="bg1"/>
              </a:solidFill>
              <a:effectLst>
                <a:outerShdw blurRad="38100" dist="38100" dir="2700000" algn="tl">
                  <a:srgbClr val="000000">
                    <a:alpha val="43137"/>
                  </a:srgbClr>
                </a:outerShdw>
              </a:effectLst>
            </a:endParaRPr>
          </a:p>
          <a:p>
            <a:pPr algn="just">
              <a:spcBef>
                <a:spcPts val="1200"/>
              </a:spcBef>
              <a:spcAft>
                <a:spcPts val="1200"/>
              </a:spcAft>
              <a:buFont typeface="Arial" panose="020B0604020202020204" pitchFamily="34" charset="0"/>
              <a:buChar char="•"/>
              <a:defRPr/>
            </a:pPr>
            <a:r>
              <a:rPr lang="en-US" altLang="en-US" sz="3000" dirty="0" smtClean="0">
                <a:solidFill>
                  <a:schemeClr val="bg1"/>
                </a:solidFill>
                <a:effectLst>
                  <a:outerShdw blurRad="38100" dist="38100" dir="2700000" algn="tl">
                    <a:srgbClr val="000000">
                      <a:alpha val="43137"/>
                    </a:srgbClr>
                  </a:outerShdw>
                </a:effectLst>
              </a:rPr>
              <a:t>Faith eliminates boasting (Rom. 3:27; Eph. 2:8-9)</a:t>
            </a:r>
          </a:p>
          <a:p>
            <a:pPr algn="just">
              <a:spcBef>
                <a:spcPts val="1200"/>
              </a:spcBef>
              <a:spcAft>
                <a:spcPts val="1200"/>
              </a:spcAft>
              <a:buFont typeface="Arial" panose="020B0604020202020204" pitchFamily="34" charset="0"/>
              <a:buChar char="•"/>
              <a:defRPr/>
            </a:pPr>
            <a:r>
              <a:rPr lang="en-US" altLang="en-US" sz="3000" dirty="0" smtClean="0">
                <a:solidFill>
                  <a:schemeClr val="bg1"/>
                </a:solidFill>
                <a:effectLst>
                  <a:outerShdw blurRad="38100" dist="38100" dir="2700000" algn="tl">
                    <a:srgbClr val="000000">
                      <a:alpha val="43137"/>
                    </a:srgbClr>
                  </a:outerShdw>
                </a:effectLst>
              </a:rPr>
              <a:t>Faith maintains the Gospel’s offense (Gal. 5:11)</a:t>
            </a:r>
          </a:p>
        </p:txBody>
      </p:sp>
      <p:sp>
        <p:nvSpPr>
          <p:cNvPr id="4" name="Title 1"/>
          <p:cNvSpPr txBox="1">
            <a:spLocks/>
          </p:cNvSpPr>
          <p:nvPr/>
        </p:nvSpPr>
        <p:spPr>
          <a:xfrm>
            <a:off x="457200" y="304800"/>
            <a:ext cx="8229600" cy="12192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US" sz="3600" dirty="0" smtClean="0">
                <a:solidFill>
                  <a:srgbClr val="00FFFF"/>
                </a:solidFill>
                <a:effectLst>
                  <a:outerShdw blurRad="38100" dist="38100" dir="2700000" algn="tl">
                    <a:srgbClr val="000000">
                      <a:alpha val="43137"/>
                    </a:srgbClr>
                  </a:outerShdw>
                </a:effectLst>
                <a:latin typeface="+mn-lt"/>
              </a:rPr>
              <a:t>Why Has God Designed </a:t>
            </a:r>
          </a:p>
          <a:p>
            <a:pPr eaLnBrk="1" hangingPunct="1">
              <a:defRPr/>
            </a:pPr>
            <a:r>
              <a:rPr lang="en-US" sz="3600" dirty="0" smtClean="0">
                <a:solidFill>
                  <a:srgbClr val="00FFFF"/>
                </a:solidFill>
                <a:effectLst>
                  <a:outerShdw blurRad="38100" dist="38100" dir="2700000" algn="tl">
                    <a:srgbClr val="000000">
                      <a:alpha val="43137"/>
                    </a:srgbClr>
                  </a:outerShdw>
                </a:effectLst>
                <a:latin typeface="+mn-lt"/>
              </a:rPr>
              <a:t>Justification by Faith Alone?</a:t>
            </a:r>
            <a:endParaRPr lang="en-US" sz="3600" dirty="0">
              <a:solidFill>
                <a:srgbClr val="00FFFF"/>
              </a:solidFill>
              <a:effectLst>
                <a:outerShdw blurRad="38100" dist="38100" dir="2700000" algn="tl">
                  <a:srgbClr val="000000">
                    <a:alpha val="43137"/>
                  </a:srgbClr>
                </a:outerShdw>
              </a:effectLst>
              <a:latin typeface="+mn-lt"/>
            </a:endParaRPr>
          </a:p>
        </p:txBody>
      </p:sp>
      <p:pic>
        <p:nvPicPr>
          <p:cNvPr id="5" name="Picture 2" descr="http://4.bp.blogspot.com/-JXH-bqfBcWE/TgJAJNX1UjI/AAAAAAAAAVA/qgy871X7QgQ/s1600/ABE.gif"/>
          <p:cNvPicPr>
            <a:picLocks noChangeAspect="1" noChangeArrowheads="1"/>
          </p:cNvPicPr>
          <p:nvPr/>
        </p:nvPicPr>
        <p:blipFill>
          <a:blip r:embed="rId2" cstate="print"/>
          <a:srcRect/>
          <a:stretch>
            <a:fillRect/>
          </a:stretch>
        </p:blipFill>
        <p:spPr bwMode="auto">
          <a:xfrm>
            <a:off x="7620000" y="5181600"/>
            <a:ext cx="1278890" cy="1582132"/>
          </a:xfrm>
          <a:prstGeom prst="rect">
            <a:avLst/>
          </a:prstGeom>
          <a:noFill/>
          <a:ln w="28575">
            <a:solidFill>
              <a:srgbClr val="FFFF00"/>
            </a:solid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p:cNvSpPr>
          <p:nvPr>
            <p:ph type="title" idx="4294967295"/>
          </p:nvPr>
        </p:nvSpPr>
        <p:spPr>
          <a:xfrm>
            <a:off x="2743200" y="152400"/>
            <a:ext cx="3505200" cy="801688"/>
          </a:xfrm>
        </p:spPr>
        <p:txBody>
          <a:bodyPr/>
          <a:lstStyle/>
          <a:p>
            <a:r>
              <a:rPr lang="en-US" altLang="en-US" sz="4000" dirty="0" smtClean="0">
                <a:solidFill>
                  <a:schemeClr val="bg1"/>
                </a:solidFill>
                <a:latin typeface="Arial" charset="0"/>
                <a:cs typeface="Arial" charset="0"/>
              </a:rPr>
              <a:t>Romans </a:t>
            </a:r>
            <a:r>
              <a:rPr lang="en-US" altLang="en-US" sz="4000" dirty="0" smtClean="0">
                <a:solidFill>
                  <a:schemeClr val="bg1"/>
                </a:solidFill>
                <a:latin typeface="Arial" charset="0"/>
                <a:cs typeface="Arial" charset="0"/>
              </a:rPr>
              <a:t>11:6</a:t>
            </a:r>
            <a:endParaRPr lang="en-US" altLang="en-US" sz="4000" dirty="0" smtClean="0">
              <a:solidFill>
                <a:schemeClr val="bg1"/>
              </a:solidFill>
              <a:latin typeface="Arial" charset="0"/>
              <a:cs typeface="Arial" charset="0"/>
            </a:endParaRPr>
          </a:p>
        </p:txBody>
      </p:sp>
      <p:sp>
        <p:nvSpPr>
          <p:cNvPr id="106499" name="Rectangle 3"/>
          <p:cNvSpPr>
            <a:spLocks noGrp="1"/>
          </p:cNvSpPr>
          <p:nvPr>
            <p:ph type="body" idx="4294967295"/>
          </p:nvPr>
        </p:nvSpPr>
        <p:spPr>
          <a:xfrm>
            <a:off x="3048000" y="1295400"/>
            <a:ext cx="5715000" cy="3048000"/>
          </a:xfrm>
        </p:spPr>
        <p:txBody>
          <a:bodyPr/>
          <a:lstStyle/>
          <a:p>
            <a:pPr marL="0" indent="0" algn="just">
              <a:buFont typeface="Wingdings" pitchFamily="2" charset="2"/>
              <a:buNone/>
            </a:pPr>
            <a:r>
              <a:rPr lang="en-US" altLang="en-US" sz="4000" dirty="0" smtClean="0">
                <a:solidFill>
                  <a:schemeClr val="bg1"/>
                </a:solidFill>
                <a:latin typeface="Arial" charset="0"/>
                <a:cs typeface="Arial" charset="0"/>
              </a:rPr>
              <a:t>“</a:t>
            </a:r>
            <a:r>
              <a:rPr lang="en-US" sz="4000" dirty="0" smtClean="0">
                <a:solidFill>
                  <a:schemeClr val="bg1"/>
                </a:solidFill>
                <a:effectLst>
                  <a:outerShdw blurRad="38100" dist="38100" dir="2700000" algn="tl">
                    <a:srgbClr val="000000">
                      <a:alpha val="43137"/>
                    </a:srgbClr>
                  </a:outerShdw>
                </a:effectLst>
              </a:rPr>
              <a:t>But </a:t>
            </a:r>
            <a:r>
              <a:rPr lang="en-US" sz="4000" dirty="0" smtClean="0">
                <a:solidFill>
                  <a:schemeClr val="bg1"/>
                </a:solidFill>
                <a:effectLst>
                  <a:outerShdw blurRad="38100" dist="38100" dir="2700000" algn="tl">
                    <a:srgbClr val="000000">
                      <a:alpha val="43137"/>
                    </a:srgbClr>
                  </a:outerShdw>
                </a:effectLst>
              </a:rPr>
              <a:t>if it is by </a:t>
            </a:r>
            <a:r>
              <a:rPr lang="en-US" sz="4000" b="1" u="sng" dirty="0" smtClean="0">
                <a:solidFill>
                  <a:schemeClr val="bg1"/>
                </a:solidFill>
              </a:rPr>
              <a:t>grace</a:t>
            </a:r>
            <a:r>
              <a:rPr lang="en-US" sz="4000" dirty="0" smtClean="0">
                <a:solidFill>
                  <a:schemeClr val="bg1"/>
                </a:solidFill>
                <a:effectLst>
                  <a:outerShdw blurRad="38100" dist="38100" dir="2700000" algn="tl">
                    <a:srgbClr val="000000">
                      <a:alpha val="43137"/>
                    </a:srgbClr>
                  </a:outerShdw>
                </a:effectLst>
              </a:rPr>
              <a:t>, it is no </a:t>
            </a:r>
            <a:r>
              <a:rPr lang="en-US" sz="4000" dirty="0" smtClean="0">
                <a:solidFill>
                  <a:schemeClr val="bg1"/>
                </a:solidFill>
                <a:effectLst>
                  <a:outerShdw blurRad="38100" dist="38100" dir="2700000" algn="tl">
                    <a:srgbClr val="000000">
                      <a:alpha val="43137"/>
                    </a:srgbClr>
                  </a:outerShdw>
                </a:effectLst>
              </a:rPr>
              <a:t>longer on </a:t>
            </a:r>
            <a:r>
              <a:rPr lang="en-US" sz="4000" dirty="0" smtClean="0">
                <a:solidFill>
                  <a:schemeClr val="bg1"/>
                </a:solidFill>
                <a:effectLst>
                  <a:outerShdw blurRad="38100" dist="38100" dir="2700000" algn="tl">
                    <a:srgbClr val="000000">
                      <a:alpha val="43137"/>
                    </a:srgbClr>
                  </a:outerShdw>
                </a:effectLst>
              </a:rPr>
              <a:t>the basis of </a:t>
            </a:r>
            <a:r>
              <a:rPr lang="en-US" sz="4000" b="1" u="sng" dirty="0" smtClean="0">
                <a:solidFill>
                  <a:schemeClr val="bg1"/>
                </a:solidFill>
                <a:effectLst>
                  <a:outerShdw blurRad="38100" dist="38100" dir="2700000" algn="tl">
                    <a:srgbClr val="000000">
                      <a:alpha val="43137"/>
                    </a:srgbClr>
                  </a:outerShdw>
                </a:effectLst>
              </a:rPr>
              <a:t>works</a:t>
            </a:r>
            <a:r>
              <a:rPr lang="en-US" sz="4000" dirty="0" smtClean="0">
                <a:solidFill>
                  <a:schemeClr val="bg1"/>
                </a:solidFill>
                <a:effectLst>
                  <a:outerShdw blurRad="38100" dist="38100" dir="2700000" algn="tl">
                    <a:srgbClr val="000000">
                      <a:alpha val="43137"/>
                    </a:srgbClr>
                  </a:outerShdw>
                </a:effectLst>
              </a:rPr>
              <a:t>, otherwise grace is no longer </a:t>
            </a:r>
            <a:r>
              <a:rPr lang="en-US" sz="4000" dirty="0" smtClean="0">
                <a:solidFill>
                  <a:schemeClr val="bg1"/>
                </a:solidFill>
                <a:effectLst>
                  <a:outerShdw blurRad="38100" dist="38100" dir="2700000" algn="tl">
                    <a:srgbClr val="000000">
                      <a:alpha val="43137"/>
                    </a:srgbClr>
                  </a:outerShdw>
                </a:effectLst>
              </a:rPr>
              <a:t>grace</a:t>
            </a:r>
            <a:r>
              <a:rPr lang="en-US" altLang="en-US" sz="4000" dirty="0" smtClean="0">
                <a:solidFill>
                  <a:schemeClr val="bg1"/>
                </a:solidFill>
                <a:effectLst>
                  <a:outerShdw blurRad="38100" dist="38100" dir="2700000" algn="tl">
                    <a:srgbClr val="000000">
                      <a:alpha val="43137"/>
                    </a:srgbClr>
                  </a:outerShdw>
                </a:effectLst>
                <a:latin typeface="Arial" charset="0"/>
                <a:cs typeface="Arial" charset="0"/>
              </a:rPr>
              <a:t>.”</a:t>
            </a:r>
            <a:endParaRPr lang="en-US" altLang="en-US" sz="4000" dirty="0" smtClean="0">
              <a:solidFill>
                <a:schemeClr val="bg1"/>
              </a:solidFill>
              <a:effectLst>
                <a:outerShdw blurRad="38100" dist="38100" dir="2700000" algn="tl">
                  <a:srgbClr val="000000">
                    <a:alpha val="43137"/>
                  </a:srgbClr>
                </a:outerShdw>
              </a:effectLst>
              <a:latin typeface="Arial" charset="0"/>
              <a:cs typeface="Arial" charset="0"/>
            </a:endParaRPr>
          </a:p>
        </p:txBody>
      </p:sp>
      <p:pic>
        <p:nvPicPr>
          <p:cNvPr id="106500" name="Picture 2" descr="https://solzemli.files.wordpress.com/2010/03/saint_paul_theapostle.jpg"/>
          <p:cNvPicPr>
            <a:picLocks noChangeAspect="1" noChangeArrowheads="1"/>
          </p:cNvPicPr>
          <p:nvPr/>
        </p:nvPicPr>
        <p:blipFill>
          <a:blip r:embed="rId2" cstate="print"/>
          <a:srcRect/>
          <a:stretch>
            <a:fillRect/>
          </a:stretch>
        </p:blipFill>
        <p:spPr bwMode="auto">
          <a:xfrm>
            <a:off x="381000" y="1447800"/>
            <a:ext cx="2457450" cy="3600450"/>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lstStyle/>
          <a:p>
            <a:pPr eaLnBrk="1" hangingPunct="1">
              <a:defRPr/>
            </a:pPr>
            <a:r>
              <a:rPr lang="en-US" altLang="en-US" b="1" dirty="0">
                <a:solidFill>
                  <a:srgbClr val="00FFFF"/>
                </a:solidFill>
                <a:effectLst>
                  <a:outerShdw blurRad="38100" dist="38100" dir="2700000" algn="tl">
                    <a:srgbClr val="000000">
                      <a:alpha val="43137"/>
                    </a:srgbClr>
                  </a:outerShdw>
                </a:effectLst>
              </a:rPr>
              <a:t>Soteriology Overview</a:t>
            </a:r>
          </a:p>
        </p:txBody>
      </p:sp>
      <p:sp>
        <p:nvSpPr>
          <p:cNvPr id="5" name="Rectangle 3"/>
          <p:cNvSpPr txBox="1">
            <a:spLocks/>
          </p:cNvSpPr>
          <p:nvPr/>
        </p:nvSpPr>
        <p:spPr bwMode="auto">
          <a:xfrm>
            <a:off x="1333500" y="1600200"/>
            <a:ext cx="6591300" cy="4525963"/>
          </a:xfrm>
          <a:prstGeom prst="rect">
            <a:avLst/>
          </a:prstGeom>
          <a:noFill/>
          <a:ln>
            <a:noFill/>
          </a:ln>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14400" indent="-914400"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Definition</a:t>
            </a:r>
          </a:p>
          <a:p>
            <a:pPr marL="914400" indent="-914400"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Election</a:t>
            </a:r>
          </a:p>
          <a:p>
            <a:pPr marL="914400" indent="-914400"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Atonement</a:t>
            </a:r>
          </a:p>
          <a:p>
            <a:pPr marL="914400" indent="-914400"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Salvation words</a:t>
            </a:r>
          </a:p>
          <a:p>
            <a:pPr marL="914400" indent="-914400" eaLnBrk="1" hangingPunct="1">
              <a:lnSpc>
                <a:spcPct val="90000"/>
              </a:lnSpc>
              <a:buFont typeface="+mj-lt"/>
              <a:buAutoNum type="romanUcPeriod"/>
              <a:defRPr/>
            </a:pPr>
            <a:r>
              <a:rPr lang="en-US" altLang="en-US" b="1" u="sng" dirty="0">
                <a:solidFill>
                  <a:srgbClr val="FFFFCC"/>
                </a:solidFill>
                <a:effectLst>
                  <a:outerShdw blurRad="38100" dist="38100" dir="2700000" algn="tl">
                    <a:srgbClr val="000000">
                      <a:alpha val="43137"/>
                    </a:srgbClr>
                  </a:outerShdw>
                </a:effectLst>
              </a:rPr>
              <a:t>God’s one condition of salvation</a:t>
            </a:r>
          </a:p>
          <a:p>
            <a:pPr marL="914400" indent="-914400" eaLnBrk="1" hangingPunct="1">
              <a:lnSpc>
                <a:spcPct val="90000"/>
              </a:lnSpc>
              <a:buFont typeface="+mj-lt"/>
              <a:buAutoNum type="romanUcPeriod"/>
              <a:defRPr/>
            </a:pPr>
            <a:r>
              <a:rPr lang="en-US" altLang="en-US" dirty="0" smtClean="0">
                <a:solidFill>
                  <a:schemeClr val="bg1"/>
                </a:solidFill>
                <a:effectLst>
                  <a:outerShdw blurRad="38100" dist="38100" dir="2700000" algn="tl">
                    <a:srgbClr val="000000">
                      <a:alpha val="43137"/>
                    </a:srgbClr>
                  </a:outerShdw>
                </a:effectLst>
              </a:rPr>
              <a:t>Results of salvation</a:t>
            </a:r>
          </a:p>
          <a:p>
            <a:pPr marL="914400" indent="-914400" eaLnBrk="1" hangingPunct="1">
              <a:lnSpc>
                <a:spcPct val="90000"/>
              </a:lnSpc>
              <a:buFont typeface="+mj-lt"/>
              <a:buAutoNum type="romanUcPeriod"/>
              <a:defRPr/>
            </a:pPr>
            <a:r>
              <a:rPr lang="en-US" altLang="en-US" dirty="0" smtClean="0">
                <a:solidFill>
                  <a:schemeClr val="bg1"/>
                </a:solidFill>
                <a:effectLst>
                  <a:outerShdw blurRad="38100" dist="38100" dir="2700000" algn="tl">
                    <a:srgbClr val="000000">
                      <a:alpha val="43137"/>
                    </a:srgbClr>
                  </a:outerShdw>
                </a:effectLst>
              </a:rPr>
              <a:t>Eternal security</a:t>
            </a:r>
          </a:p>
          <a:p>
            <a:pPr marL="914400" indent="-914400" eaLnBrk="1" hangingPunct="1">
              <a:lnSpc>
                <a:spcPct val="90000"/>
              </a:lnSpc>
              <a:buFont typeface="+mj-lt"/>
              <a:buAutoNum type="romanUcPeriod"/>
              <a:defRPr/>
            </a:pPr>
            <a:r>
              <a:rPr lang="en-US" altLang="en-US" dirty="0" smtClean="0">
                <a:solidFill>
                  <a:schemeClr val="bg1"/>
                </a:solidFill>
                <a:effectLst>
                  <a:outerShdw blurRad="38100" dist="38100" dir="2700000" algn="tl">
                    <a:srgbClr val="000000">
                      <a:alpha val="43137"/>
                    </a:srgbClr>
                  </a:outerShdw>
                </a:effectLst>
              </a:rPr>
              <a:t>Faulty views of salvation</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4294967295"/>
          </p:nvPr>
        </p:nvSpPr>
        <p:spPr>
          <a:xfrm>
            <a:off x="419100" y="1600200"/>
            <a:ext cx="8305800" cy="3048000"/>
          </a:xfrm>
        </p:spPr>
        <p:txBody>
          <a:bodyPr/>
          <a:lstStyle/>
          <a:p>
            <a:pPr algn="just">
              <a:spcBef>
                <a:spcPts val="1200"/>
              </a:spcBef>
              <a:spcAft>
                <a:spcPts val="1200"/>
              </a:spcAft>
              <a:buFont typeface="Arial" panose="020B0604020202020204" pitchFamily="34" charset="0"/>
              <a:buChar char="•"/>
              <a:defRPr/>
            </a:pPr>
            <a:r>
              <a:rPr lang="en-US" altLang="en-US" sz="3000" dirty="0" smtClean="0">
                <a:solidFill>
                  <a:schemeClr val="bg1"/>
                </a:solidFill>
                <a:effectLst>
                  <a:outerShdw blurRad="38100" dist="38100" dir="2700000" algn="tl">
                    <a:srgbClr val="000000">
                      <a:alpha val="43137"/>
                    </a:srgbClr>
                  </a:outerShdw>
                </a:effectLst>
              </a:rPr>
              <a:t>Faith in non-meritorious (Isa. 64:6; Rom. 4:4-5)</a:t>
            </a:r>
          </a:p>
          <a:p>
            <a:pPr algn="just">
              <a:spcBef>
                <a:spcPts val="1200"/>
              </a:spcBef>
              <a:spcAft>
                <a:spcPts val="1200"/>
              </a:spcAft>
              <a:buFont typeface="Arial" panose="020B0604020202020204" pitchFamily="34" charset="0"/>
              <a:buChar char="•"/>
              <a:defRPr/>
            </a:pPr>
            <a:r>
              <a:rPr lang="en-US" altLang="en-US" sz="3000" dirty="0" smtClean="0">
                <a:solidFill>
                  <a:schemeClr val="bg1"/>
                </a:solidFill>
                <a:effectLst>
                  <a:outerShdw blurRad="38100" dist="38100" dir="2700000" algn="tl">
                    <a:srgbClr val="000000">
                      <a:alpha val="43137"/>
                    </a:srgbClr>
                  </a:outerShdw>
                </a:effectLst>
              </a:rPr>
              <a:t>Faith is by grace and not works (Rom. 11:6</a:t>
            </a:r>
            <a:r>
              <a:rPr lang="en-US" altLang="en-US" sz="3000" dirty="0" smtClean="0">
                <a:solidFill>
                  <a:schemeClr val="bg1"/>
                </a:solidFill>
                <a:effectLst>
                  <a:outerShdw blurRad="38100" dist="38100" dir="2700000" algn="tl">
                    <a:srgbClr val="000000">
                      <a:alpha val="43137"/>
                    </a:srgbClr>
                  </a:outerShdw>
                </a:effectLst>
              </a:rPr>
              <a:t>)</a:t>
            </a:r>
          </a:p>
          <a:p>
            <a:pPr algn="just">
              <a:spcBef>
                <a:spcPts val="1200"/>
              </a:spcBef>
              <a:spcAft>
                <a:spcPts val="1200"/>
              </a:spcAft>
              <a:buFont typeface="Arial" panose="020B0604020202020204" pitchFamily="34" charset="0"/>
              <a:buChar char="•"/>
              <a:defRPr/>
            </a:pPr>
            <a:r>
              <a:rPr lang="en-US" altLang="en-US" sz="3000" b="1" u="sng" dirty="0" smtClean="0">
                <a:solidFill>
                  <a:srgbClr val="FFFFCC"/>
                </a:solidFill>
                <a:effectLst>
                  <a:outerShdw blurRad="38100" dist="38100" dir="2700000" algn="tl">
                    <a:srgbClr val="000000">
                      <a:alpha val="43137"/>
                    </a:srgbClr>
                  </a:outerShdw>
                </a:effectLst>
              </a:rPr>
              <a:t>Faith maintains God’s glory (Isa. 42:8)</a:t>
            </a:r>
            <a:endParaRPr lang="en-US" altLang="en-US" sz="3000" b="1" u="sng" dirty="0" smtClean="0">
              <a:solidFill>
                <a:srgbClr val="FFFFCC"/>
              </a:solidFill>
              <a:effectLst>
                <a:outerShdw blurRad="38100" dist="38100" dir="2700000" algn="tl">
                  <a:srgbClr val="000000">
                    <a:alpha val="43137"/>
                  </a:srgbClr>
                </a:outerShdw>
              </a:effectLst>
            </a:endParaRPr>
          </a:p>
          <a:p>
            <a:pPr algn="just">
              <a:spcBef>
                <a:spcPts val="1200"/>
              </a:spcBef>
              <a:spcAft>
                <a:spcPts val="1200"/>
              </a:spcAft>
              <a:buFont typeface="Arial" panose="020B0604020202020204" pitchFamily="34" charset="0"/>
              <a:buChar char="•"/>
              <a:defRPr/>
            </a:pPr>
            <a:r>
              <a:rPr lang="en-US" altLang="en-US" sz="3000" dirty="0" smtClean="0">
                <a:solidFill>
                  <a:schemeClr val="bg1"/>
                </a:solidFill>
                <a:effectLst>
                  <a:outerShdw blurRad="38100" dist="38100" dir="2700000" algn="tl">
                    <a:srgbClr val="000000">
                      <a:alpha val="43137"/>
                    </a:srgbClr>
                  </a:outerShdw>
                </a:effectLst>
              </a:rPr>
              <a:t>Faith eliminates boasting (Rom. 3:27; Eph. 2:8-9)</a:t>
            </a:r>
          </a:p>
          <a:p>
            <a:pPr algn="just">
              <a:spcBef>
                <a:spcPts val="1200"/>
              </a:spcBef>
              <a:spcAft>
                <a:spcPts val="1200"/>
              </a:spcAft>
              <a:buFont typeface="Arial" panose="020B0604020202020204" pitchFamily="34" charset="0"/>
              <a:buChar char="•"/>
              <a:defRPr/>
            </a:pPr>
            <a:r>
              <a:rPr lang="en-US" altLang="en-US" sz="3000" dirty="0" smtClean="0">
                <a:solidFill>
                  <a:schemeClr val="bg1"/>
                </a:solidFill>
                <a:effectLst>
                  <a:outerShdw blurRad="38100" dist="38100" dir="2700000" algn="tl">
                    <a:srgbClr val="000000">
                      <a:alpha val="43137"/>
                    </a:srgbClr>
                  </a:outerShdw>
                </a:effectLst>
              </a:rPr>
              <a:t>Faith maintains the Gospel’s offense (Gal. 5:11)</a:t>
            </a:r>
          </a:p>
        </p:txBody>
      </p:sp>
      <p:sp>
        <p:nvSpPr>
          <p:cNvPr id="4" name="Title 1"/>
          <p:cNvSpPr txBox="1">
            <a:spLocks/>
          </p:cNvSpPr>
          <p:nvPr/>
        </p:nvSpPr>
        <p:spPr>
          <a:xfrm>
            <a:off x="457200" y="304800"/>
            <a:ext cx="8229600" cy="12192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US" sz="3600" dirty="0" smtClean="0">
                <a:solidFill>
                  <a:srgbClr val="00FFFF"/>
                </a:solidFill>
                <a:effectLst>
                  <a:outerShdw blurRad="38100" dist="38100" dir="2700000" algn="tl">
                    <a:srgbClr val="000000">
                      <a:alpha val="43137"/>
                    </a:srgbClr>
                  </a:outerShdw>
                </a:effectLst>
                <a:latin typeface="+mn-lt"/>
              </a:rPr>
              <a:t>Why Has God Designed </a:t>
            </a:r>
          </a:p>
          <a:p>
            <a:pPr eaLnBrk="1" hangingPunct="1">
              <a:defRPr/>
            </a:pPr>
            <a:r>
              <a:rPr lang="en-US" sz="3600" dirty="0" smtClean="0">
                <a:solidFill>
                  <a:srgbClr val="00FFFF"/>
                </a:solidFill>
                <a:effectLst>
                  <a:outerShdw blurRad="38100" dist="38100" dir="2700000" algn="tl">
                    <a:srgbClr val="000000">
                      <a:alpha val="43137"/>
                    </a:srgbClr>
                  </a:outerShdw>
                </a:effectLst>
                <a:latin typeface="+mn-lt"/>
              </a:rPr>
              <a:t>Justification by Faith Alone?</a:t>
            </a:r>
            <a:endParaRPr lang="en-US" sz="3600" dirty="0">
              <a:solidFill>
                <a:srgbClr val="00FFFF"/>
              </a:solidFill>
              <a:effectLst>
                <a:outerShdw blurRad="38100" dist="38100" dir="2700000" algn="tl">
                  <a:srgbClr val="000000">
                    <a:alpha val="43137"/>
                  </a:srgbClr>
                </a:outerShdw>
              </a:effectLst>
              <a:latin typeface="+mn-lt"/>
            </a:endParaRPr>
          </a:p>
        </p:txBody>
      </p:sp>
      <p:pic>
        <p:nvPicPr>
          <p:cNvPr id="5" name="Picture 2" descr="http://4.bp.blogspot.com/-JXH-bqfBcWE/TgJAJNX1UjI/AAAAAAAAAVA/qgy871X7QgQ/s1600/ABE.gif"/>
          <p:cNvPicPr>
            <a:picLocks noChangeAspect="1" noChangeArrowheads="1"/>
          </p:cNvPicPr>
          <p:nvPr/>
        </p:nvPicPr>
        <p:blipFill>
          <a:blip r:embed="rId2" cstate="print"/>
          <a:srcRect/>
          <a:stretch>
            <a:fillRect/>
          </a:stretch>
        </p:blipFill>
        <p:spPr bwMode="auto">
          <a:xfrm>
            <a:off x="7620000" y="5181600"/>
            <a:ext cx="1278890" cy="1582132"/>
          </a:xfrm>
          <a:prstGeom prst="rect">
            <a:avLst/>
          </a:prstGeom>
          <a:noFill/>
          <a:ln w="28575">
            <a:solidFill>
              <a:srgbClr val="FFFF00"/>
            </a:solid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4294967295"/>
          </p:nvPr>
        </p:nvSpPr>
        <p:spPr>
          <a:xfrm>
            <a:off x="419100" y="1600200"/>
            <a:ext cx="8305800" cy="3048000"/>
          </a:xfrm>
        </p:spPr>
        <p:txBody>
          <a:bodyPr/>
          <a:lstStyle/>
          <a:p>
            <a:pPr algn="just">
              <a:spcBef>
                <a:spcPts val="1200"/>
              </a:spcBef>
              <a:spcAft>
                <a:spcPts val="1200"/>
              </a:spcAft>
              <a:buFont typeface="Arial" panose="020B0604020202020204" pitchFamily="34" charset="0"/>
              <a:buChar char="•"/>
              <a:defRPr/>
            </a:pPr>
            <a:r>
              <a:rPr lang="en-US" altLang="en-US" sz="3000" dirty="0" smtClean="0">
                <a:solidFill>
                  <a:schemeClr val="bg1"/>
                </a:solidFill>
                <a:effectLst>
                  <a:outerShdw blurRad="38100" dist="38100" dir="2700000" algn="tl">
                    <a:srgbClr val="000000">
                      <a:alpha val="43137"/>
                    </a:srgbClr>
                  </a:outerShdw>
                </a:effectLst>
              </a:rPr>
              <a:t>Faith in non-meritorious (Isa. 64:6; Rom. 4:4-5)</a:t>
            </a:r>
          </a:p>
          <a:p>
            <a:pPr algn="just">
              <a:spcBef>
                <a:spcPts val="1200"/>
              </a:spcBef>
              <a:spcAft>
                <a:spcPts val="1200"/>
              </a:spcAft>
              <a:buFont typeface="Arial" panose="020B0604020202020204" pitchFamily="34" charset="0"/>
              <a:buChar char="•"/>
              <a:defRPr/>
            </a:pPr>
            <a:r>
              <a:rPr lang="en-US" altLang="en-US" sz="3000" dirty="0" smtClean="0">
                <a:solidFill>
                  <a:schemeClr val="bg1"/>
                </a:solidFill>
                <a:effectLst>
                  <a:outerShdw blurRad="38100" dist="38100" dir="2700000" algn="tl">
                    <a:srgbClr val="000000">
                      <a:alpha val="43137"/>
                    </a:srgbClr>
                  </a:outerShdw>
                </a:effectLst>
              </a:rPr>
              <a:t>Faith is by grace and not works (Rom. 11:6</a:t>
            </a:r>
            <a:r>
              <a:rPr lang="en-US" altLang="en-US" sz="3000" dirty="0" smtClean="0">
                <a:solidFill>
                  <a:schemeClr val="bg1"/>
                </a:solidFill>
                <a:effectLst>
                  <a:outerShdw blurRad="38100" dist="38100" dir="2700000" algn="tl">
                    <a:srgbClr val="000000">
                      <a:alpha val="43137"/>
                    </a:srgbClr>
                  </a:outerShdw>
                </a:effectLst>
              </a:rPr>
              <a:t>)</a:t>
            </a:r>
          </a:p>
          <a:p>
            <a:pPr algn="just">
              <a:spcBef>
                <a:spcPts val="1200"/>
              </a:spcBef>
              <a:spcAft>
                <a:spcPts val="1200"/>
              </a:spcAft>
              <a:buFont typeface="Arial" panose="020B0604020202020204" pitchFamily="34" charset="0"/>
              <a:buChar char="•"/>
              <a:defRPr/>
            </a:pPr>
            <a:r>
              <a:rPr lang="en-US" altLang="en-US" sz="3000" dirty="0" smtClean="0">
                <a:solidFill>
                  <a:schemeClr val="bg1"/>
                </a:solidFill>
                <a:effectLst>
                  <a:outerShdw blurRad="38100" dist="38100" dir="2700000" algn="tl">
                    <a:srgbClr val="000000">
                      <a:alpha val="43137"/>
                    </a:srgbClr>
                  </a:outerShdw>
                </a:effectLst>
              </a:rPr>
              <a:t>Faith maintains God’s glory (Isa. 42:8)</a:t>
            </a:r>
            <a:endParaRPr lang="en-US" altLang="en-US" sz="3000" dirty="0" smtClean="0">
              <a:solidFill>
                <a:schemeClr val="bg1"/>
              </a:solidFill>
              <a:effectLst>
                <a:outerShdw blurRad="38100" dist="38100" dir="2700000" algn="tl">
                  <a:srgbClr val="000000">
                    <a:alpha val="43137"/>
                  </a:srgbClr>
                </a:outerShdw>
              </a:effectLst>
            </a:endParaRPr>
          </a:p>
          <a:p>
            <a:pPr algn="just">
              <a:spcBef>
                <a:spcPts val="1200"/>
              </a:spcBef>
              <a:spcAft>
                <a:spcPts val="1200"/>
              </a:spcAft>
              <a:buFont typeface="Arial" panose="020B0604020202020204" pitchFamily="34" charset="0"/>
              <a:buChar char="•"/>
              <a:defRPr/>
            </a:pPr>
            <a:r>
              <a:rPr lang="en-US" altLang="en-US" sz="3000" b="1" u="sng" dirty="0" smtClean="0">
                <a:solidFill>
                  <a:srgbClr val="FFFFCC"/>
                </a:solidFill>
                <a:effectLst>
                  <a:outerShdw blurRad="38100" dist="38100" dir="2700000" algn="tl">
                    <a:srgbClr val="000000">
                      <a:alpha val="43137"/>
                    </a:srgbClr>
                  </a:outerShdw>
                </a:effectLst>
              </a:rPr>
              <a:t>Faith eliminates boasting (Rom. 3:27; Eph. 2:8-9)</a:t>
            </a:r>
          </a:p>
          <a:p>
            <a:pPr algn="just">
              <a:spcBef>
                <a:spcPts val="1200"/>
              </a:spcBef>
              <a:spcAft>
                <a:spcPts val="1200"/>
              </a:spcAft>
              <a:buFont typeface="Arial" panose="020B0604020202020204" pitchFamily="34" charset="0"/>
              <a:buChar char="•"/>
              <a:defRPr/>
            </a:pPr>
            <a:r>
              <a:rPr lang="en-US" altLang="en-US" sz="3000" dirty="0" smtClean="0">
                <a:solidFill>
                  <a:schemeClr val="bg1"/>
                </a:solidFill>
                <a:effectLst>
                  <a:outerShdw blurRad="38100" dist="38100" dir="2700000" algn="tl">
                    <a:srgbClr val="000000">
                      <a:alpha val="43137"/>
                    </a:srgbClr>
                  </a:outerShdw>
                </a:effectLst>
              </a:rPr>
              <a:t>Faith maintains the Gospel’s offense (Gal. 5:11)</a:t>
            </a:r>
          </a:p>
        </p:txBody>
      </p:sp>
      <p:sp>
        <p:nvSpPr>
          <p:cNvPr id="4" name="Title 1"/>
          <p:cNvSpPr txBox="1">
            <a:spLocks/>
          </p:cNvSpPr>
          <p:nvPr/>
        </p:nvSpPr>
        <p:spPr>
          <a:xfrm>
            <a:off x="457200" y="304800"/>
            <a:ext cx="8229600" cy="12192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US" sz="3600" dirty="0" smtClean="0">
                <a:solidFill>
                  <a:srgbClr val="00FFFF"/>
                </a:solidFill>
                <a:effectLst>
                  <a:outerShdw blurRad="38100" dist="38100" dir="2700000" algn="tl">
                    <a:srgbClr val="000000">
                      <a:alpha val="43137"/>
                    </a:srgbClr>
                  </a:outerShdw>
                </a:effectLst>
                <a:latin typeface="+mn-lt"/>
              </a:rPr>
              <a:t>Why Has God Designed </a:t>
            </a:r>
          </a:p>
          <a:p>
            <a:pPr eaLnBrk="1" hangingPunct="1">
              <a:defRPr/>
            </a:pPr>
            <a:r>
              <a:rPr lang="en-US" sz="3600" dirty="0" smtClean="0">
                <a:solidFill>
                  <a:srgbClr val="00FFFF"/>
                </a:solidFill>
                <a:effectLst>
                  <a:outerShdw blurRad="38100" dist="38100" dir="2700000" algn="tl">
                    <a:srgbClr val="000000">
                      <a:alpha val="43137"/>
                    </a:srgbClr>
                  </a:outerShdw>
                </a:effectLst>
                <a:latin typeface="+mn-lt"/>
              </a:rPr>
              <a:t>Justification by Faith Alone?</a:t>
            </a:r>
            <a:endParaRPr lang="en-US" sz="3600" dirty="0">
              <a:solidFill>
                <a:srgbClr val="00FFFF"/>
              </a:solidFill>
              <a:effectLst>
                <a:outerShdw blurRad="38100" dist="38100" dir="2700000" algn="tl">
                  <a:srgbClr val="000000">
                    <a:alpha val="43137"/>
                  </a:srgbClr>
                </a:outerShdw>
              </a:effectLst>
              <a:latin typeface="+mn-lt"/>
            </a:endParaRPr>
          </a:p>
        </p:txBody>
      </p:sp>
      <p:pic>
        <p:nvPicPr>
          <p:cNvPr id="5" name="Picture 2" descr="http://4.bp.blogspot.com/-JXH-bqfBcWE/TgJAJNX1UjI/AAAAAAAAAVA/qgy871X7QgQ/s1600/ABE.gif"/>
          <p:cNvPicPr>
            <a:picLocks noChangeAspect="1" noChangeArrowheads="1"/>
          </p:cNvPicPr>
          <p:nvPr/>
        </p:nvPicPr>
        <p:blipFill>
          <a:blip r:embed="rId2" cstate="print"/>
          <a:srcRect/>
          <a:stretch>
            <a:fillRect/>
          </a:stretch>
        </p:blipFill>
        <p:spPr bwMode="auto">
          <a:xfrm>
            <a:off x="7620000" y="5181600"/>
            <a:ext cx="1278890" cy="1582132"/>
          </a:xfrm>
          <a:prstGeom prst="rect">
            <a:avLst/>
          </a:prstGeom>
          <a:noFill/>
          <a:ln w="28575">
            <a:solidFill>
              <a:srgbClr val="FFFF00"/>
            </a:solid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idx="4294967295"/>
          </p:nvPr>
        </p:nvSpPr>
        <p:spPr>
          <a:xfrm>
            <a:off x="2095500" y="265113"/>
            <a:ext cx="4953000" cy="801687"/>
          </a:xfrm>
        </p:spPr>
        <p:txBody>
          <a:bodyPr lIns="92075" tIns="46038" rIns="92075" bIns="46038"/>
          <a:lstStyle/>
          <a:p>
            <a:r>
              <a:rPr lang="en-US" altLang="en-US" sz="3600" dirty="0" smtClean="0">
                <a:solidFill>
                  <a:schemeClr val="bg1"/>
                </a:solidFill>
                <a:latin typeface="Arial" panose="020B0604020202020204" pitchFamily="34" charset="0"/>
                <a:cs typeface="Arial" panose="020B0604020202020204" pitchFamily="34" charset="0"/>
              </a:rPr>
              <a:t>Ephesians 2:8-9</a:t>
            </a:r>
          </a:p>
        </p:txBody>
      </p:sp>
      <p:sp>
        <p:nvSpPr>
          <p:cNvPr id="27650" name="Rectangle 3"/>
          <p:cNvSpPr>
            <a:spLocks noGrp="1"/>
          </p:cNvSpPr>
          <p:nvPr>
            <p:ph type="body" idx="4294967295"/>
          </p:nvPr>
        </p:nvSpPr>
        <p:spPr>
          <a:xfrm>
            <a:off x="3048000" y="1752600"/>
            <a:ext cx="5715000" cy="3429000"/>
          </a:xfrm>
        </p:spPr>
        <p:txBody>
          <a:bodyPr/>
          <a:lstStyle/>
          <a:p>
            <a:pPr marL="0" indent="0" algn="just">
              <a:buFont typeface="Arial" charset="0"/>
              <a:buNone/>
              <a:defRPr/>
            </a:pPr>
            <a:r>
              <a:rPr lang="en-US" sz="3600" dirty="0" smtClean="0">
                <a:solidFill>
                  <a:schemeClr val="bg1"/>
                </a:solidFill>
                <a:effectLst>
                  <a:outerShdw blurRad="38100" dist="38100" dir="2700000" algn="tl">
                    <a:srgbClr val="000000"/>
                  </a:outerShdw>
                </a:effectLst>
              </a:rPr>
              <a:t>"</a:t>
            </a:r>
            <a:r>
              <a:rPr lang="en-US" sz="3600" dirty="0" smtClean="0">
                <a:solidFill>
                  <a:schemeClr val="bg1"/>
                </a:solidFill>
              </a:rPr>
              <a:t>For by grace you have been saved through </a:t>
            </a:r>
            <a:r>
              <a:rPr lang="en-US" sz="3600" b="1" u="sng" dirty="0" smtClean="0">
                <a:solidFill>
                  <a:srgbClr val="FFFFCC"/>
                </a:solidFill>
              </a:rPr>
              <a:t>faith</a:t>
            </a:r>
            <a:r>
              <a:rPr lang="en-US" sz="3600" dirty="0" smtClean="0">
                <a:solidFill>
                  <a:schemeClr val="bg1"/>
                </a:solidFill>
              </a:rPr>
              <a:t>; and that not of yourselves, </a:t>
            </a:r>
            <a:r>
              <a:rPr lang="en-US" sz="3600" i="1" dirty="0" smtClean="0">
                <a:solidFill>
                  <a:schemeClr val="bg1"/>
                </a:solidFill>
              </a:rPr>
              <a:t>it is</a:t>
            </a:r>
            <a:r>
              <a:rPr lang="en-US" sz="3600" dirty="0" smtClean="0">
                <a:solidFill>
                  <a:schemeClr val="bg1"/>
                </a:solidFill>
              </a:rPr>
              <a:t> the </a:t>
            </a:r>
            <a:r>
              <a:rPr lang="en-US" sz="3600" b="1" u="sng" dirty="0">
                <a:solidFill>
                  <a:srgbClr val="FFFFCC"/>
                </a:solidFill>
              </a:rPr>
              <a:t>gift</a:t>
            </a:r>
            <a:r>
              <a:rPr lang="en-US" sz="3600" dirty="0" smtClean="0">
                <a:solidFill>
                  <a:schemeClr val="bg1"/>
                </a:solidFill>
              </a:rPr>
              <a:t> of God; not as a result of works, </a:t>
            </a:r>
            <a:r>
              <a:rPr lang="en-US" sz="3600" b="1" u="sng" dirty="0" smtClean="0">
                <a:solidFill>
                  <a:srgbClr val="FFFFCC"/>
                </a:solidFill>
                <a:effectLst>
                  <a:outerShdw blurRad="38100" dist="38100" dir="2700000" algn="tl">
                    <a:srgbClr val="000000">
                      <a:alpha val="43137"/>
                    </a:srgbClr>
                  </a:outerShdw>
                </a:effectLst>
              </a:rPr>
              <a:t>so that no one may boast.</a:t>
            </a:r>
            <a:r>
              <a:rPr lang="en-US" sz="3600" dirty="0" smtClean="0">
                <a:solidFill>
                  <a:schemeClr val="bg1"/>
                </a:solidFill>
                <a:effectLst>
                  <a:outerShdw blurRad="38100" dist="38100" dir="2700000" algn="tl">
                    <a:srgbClr val="000000"/>
                  </a:outerShdw>
                </a:effectLst>
              </a:rPr>
              <a:t>"</a:t>
            </a:r>
            <a:endParaRPr lang="en-US" sz="3600" dirty="0" smtClean="0">
              <a:solidFill>
                <a:schemeClr val="bg1"/>
              </a:solidFill>
              <a:effectLst>
                <a:outerShdw blurRad="38100" dist="38100" dir="2700000" algn="tl">
                  <a:srgbClr val="000000"/>
                </a:outerShdw>
              </a:effectLst>
              <a:latin typeface="Arial" charset="0"/>
              <a:cs typeface="Arial" charset="0"/>
            </a:endParaRPr>
          </a:p>
        </p:txBody>
      </p:sp>
      <p:pic>
        <p:nvPicPr>
          <p:cNvPr id="52228" name="Picture 2" descr="https://solzemli.files.wordpress.com/2010/03/saint_paul_theapostle.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1000" y="1447800"/>
            <a:ext cx="2457450" cy="3600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4294967295"/>
          </p:nvPr>
        </p:nvSpPr>
        <p:spPr>
          <a:xfrm>
            <a:off x="419100" y="1600200"/>
            <a:ext cx="8305800" cy="3048000"/>
          </a:xfrm>
        </p:spPr>
        <p:txBody>
          <a:bodyPr/>
          <a:lstStyle/>
          <a:p>
            <a:pPr algn="just">
              <a:spcBef>
                <a:spcPts val="1200"/>
              </a:spcBef>
              <a:spcAft>
                <a:spcPts val="1200"/>
              </a:spcAft>
              <a:buFont typeface="Arial" panose="020B0604020202020204" pitchFamily="34" charset="0"/>
              <a:buChar char="•"/>
              <a:defRPr/>
            </a:pPr>
            <a:r>
              <a:rPr lang="en-US" altLang="en-US" sz="3000" dirty="0" smtClean="0">
                <a:solidFill>
                  <a:schemeClr val="bg1"/>
                </a:solidFill>
                <a:effectLst>
                  <a:outerShdw blurRad="38100" dist="38100" dir="2700000" algn="tl">
                    <a:srgbClr val="000000">
                      <a:alpha val="43137"/>
                    </a:srgbClr>
                  </a:outerShdw>
                </a:effectLst>
              </a:rPr>
              <a:t>Faith in non-meritorious (Isa. 64:6; Rom. 4:4-5)</a:t>
            </a:r>
          </a:p>
          <a:p>
            <a:pPr algn="just">
              <a:spcBef>
                <a:spcPts val="1200"/>
              </a:spcBef>
              <a:spcAft>
                <a:spcPts val="1200"/>
              </a:spcAft>
              <a:buFont typeface="Arial" panose="020B0604020202020204" pitchFamily="34" charset="0"/>
              <a:buChar char="•"/>
              <a:defRPr/>
            </a:pPr>
            <a:r>
              <a:rPr lang="en-US" altLang="en-US" sz="3000" dirty="0" smtClean="0">
                <a:solidFill>
                  <a:schemeClr val="bg1"/>
                </a:solidFill>
                <a:effectLst>
                  <a:outerShdw blurRad="38100" dist="38100" dir="2700000" algn="tl">
                    <a:srgbClr val="000000">
                      <a:alpha val="43137"/>
                    </a:srgbClr>
                  </a:outerShdw>
                </a:effectLst>
              </a:rPr>
              <a:t>Faith is by grace and not works (Rom. 11:6</a:t>
            </a:r>
            <a:r>
              <a:rPr lang="en-US" altLang="en-US" sz="3000" dirty="0" smtClean="0">
                <a:solidFill>
                  <a:schemeClr val="bg1"/>
                </a:solidFill>
                <a:effectLst>
                  <a:outerShdw blurRad="38100" dist="38100" dir="2700000" algn="tl">
                    <a:srgbClr val="000000">
                      <a:alpha val="43137"/>
                    </a:srgbClr>
                  </a:outerShdw>
                </a:effectLst>
              </a:rPr>
              <a:t>)</a:t>
            </a:r>
          </a:p>
          <a:p>
            <a:pPr algn="just">
              <a:spcBef>
                <a:spcPts val="1200"/>
              </a:spcBef>
              <a:spcAft>
                <a:spcPts val="1200"/>
              </a:spcAft>
              <a:buFont typeface="Arial" panose="020B0604020202020204" pitchFamily="34" charset="0"/>
              <a:buChar char="•"/>
              <a:defRPr/>
            </a:pPr>
            <a:r>
              <a:rPr lang="en-US" altLang="en-US" sz="3000" dirty="0" smtClean="0">
                <a:solidFill>
                  <a:schemeClr val="bg1"/>
                </a:solidFill>
                <a:effectLst>
                  <a:outerShdw blurRad="38100" dist="38100" dir="2700000" algn="tl">
                    <a:srgbClr val="000000">
                      <a:alpha val="43137"/>
                    </a:srgbClr>
                  </a:outerShdw>
                </a:effectLst>
              </a:rPr>
              <a:t>Faith maintains God’s glory (Isa. 42:8)</a:t>
            </a:r>
            <a:endParaRPr lang="en-US" altLang="en-US" sz="3000" dirty="0" smtClean="0">
              <a:solidFill>
                <a:schemeClr val="bg1"/>
              </a:solidFill>
              <a:effectLst>
                <a:outerShdw blurRad="38100" dist="38100" dir="2700000" algn="tl">
                  <a:srgbClr val="000000">
                    <a:alpha val="43137"/>
                  </a:srgbClr>
                </a:outerShdw>
              </a:effectLst>
            </a:endParaRPr>
          </a:p>
          <a:p>
            <a:pPr algn="just">
              <a:spcBef>
                <a:spcPts val="1200"/>
              </a:spcBef>
              <a:spcAft>
                <a:spcPts val="1200"/>
              </a:spcAft>
              <a:buFont typeface="Arial" panose="020B0604020202020204" pitchFamily="34" charset="0"/>
              <a:buChar char="•"/>
              <a:defRPr/>
            </a:pPr>
            <a:r>
              <a:rPr lang="en-US" altLang="en-US" sz="3000" dirty="0" smtClean="0">
                <a:solidFill>
                  <a:schemeClr val="bg1"/>
                </a:solidFill>
                <a:effectLst>
                  <a:outerShdw blurRad="38100" dist="38100" dir="2700000" algn="tl">
                    <a:srgbClr val="000000">
                      <a:alpha val="43137"/>
                    </a:srgbClr>
                  </a:outerShdw>
                </a:effectLst>
              </a:rPr>
              <a:t>Faith eliminates boasting (Rom. 3:27; Eph. 2:8-9)</a:t>
            </a:r>
          </a:p>
          <a:p>
            <a:pPr algn="just">
              <a:spcBef>
                <a:spcPts val="1200"/>
              </a:spcBef>
              <a:spcAft>
                <a:spcPts val="1200"/>
              </a:spcAft>
              <a:buFont typeface="Arial" panose="020B0604020202020204" pitchFamily="34" charset="0"/>
              <a:buChar char="•"/>
              <a:defRPr/>
            </a:pPr>
            <a:r>
              <a:rPr lang="en-US" altLang="en-US" sz="3000" b="1" u="sng" dirty="0" smtClean="0">
                <a:solidFill>
                  <a:srgbClr val="FFFFCC"/>
                </a:solidFill>
                <a:effectLst>
                  <a:outerShdw blurRad="38100" dist="38100" dir="2700000" algn="tl">
                    <a:srgbClr val="000000">
                      <a:alpha val="43137"/>
                    </a:srgbClr>
                  </a:outerShdw>
                </a:effectLst>
              </a:rPr>
              <a:t>Faith maintains the Gospel’s offense (Gal. 5:11)</a:t>
            </a:r>
          </a:p>
        </p:txBody>
      </p:sp>
      <p:sp>
        <p:nvSpPr>
          <p:cNvPr id="4" name="Title 1"/>
          <p:cNvSpPr txBox="1">
            <a:spLocks/>
          </p:cNvSpPr>
          <p:nvPr/>
        </p:nvSpPr>
        <p:spPr>
          <a:xfrm>
            <a:off x="457200" y="304800"/>
            <a:ext cx="8229600" cy="12192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US" sz="3600" dirty="0" smtClean="0">
                <a:solidFill>
                  <a:srgbClr val="00FFFF"/>
                </a:solidFill>
                <a:effectLst>
                  <a:outerShdw blurRad="38100" dist="38100" dir="2700000" algn="tl">
                    <a:srgbClr val="000000">
                      <a:alpha val="43137"/>
                    </a:srgbClr>
                  </a:outerShdw>
                </a:effectLst>
                <a:latin typeface="+mn-lt"/>
              </a:rPr>
              <a:t>Why Has God Designed </a:t>
            </a:r>
          </a:p>
          <a:p>
            <a:pPr eaLnBrk="1" hangingPunct="1">
              <a:defRPr/>
            </a:pPr>
            <a:r>
              <a:rPr lang="en-US" sz="3600" dirty="0" smtClean="0">
                <a:solidFill>
                  <a:srgbClr val="00FFFF"/>
                </a:solidFill>
                <a:effectLst>
                  <a:outerShdw blurRad="38100" dist="38100" dir="2700000" algn="tl">
                    <a:srgbClr val="000000">
                      <a:alpha val="43137"/>
                    </a:srgbClr>
                  </a:outerShdw>
                </a:effectLst>
                <a:latin typeface="+mn-lt"/>
              </a:rPr>
              <a:t>Justification by Faith Alone?</a:t>
            </a:r>
            <a:endParaRPr lang="en-US" sz="3600" dirty="0">
              <a:solidFill>
                <a:srgbClr val="00FFFF"/>
              </a:solidFill>
              <a:effectLst>
                <a:outerShdw blurRad="38100" dist="38100" dir="2700000" algn="tl">
                  <a:srgbClr val="000000">
                    <a:alpha val="43137"/>
                  </a:srgbClr>
                </a:outerShdw>
              </a:effectLst>
              <a:latin typeface="+mn-lt"/>
            </a:endParaRPr>
          </a:p>
        </p:txBody>
      </p:sp>
      <p:pic>
        <p:nvPicPr>
          <p:cNvPr id="5" name="Picture 2" descr="http://4.bp.blogspot.com/-JXH-bqfBcWE/TgJAJNX1UjI/AAAAAAAAAVA/qgy871X7QgQ/s1600/ABE.gif"/>
          <p:cNvPicPr>
            <a:picLocks noChangeAspect="1" noChangeArrowheads="1"/>
          </p:cNvPicPr>
          <p:nvPr/>
        </p:nvPicPr>
        <p:blipFill>
          <a:blip r:embed="rId2" cstate="print"/>
          <a:srcRect/>
          <a:stretch>
            <a:fillRect/>
          </a:stretch>
        </p:blipFill>
        <p:spPr bwMode="auto">
          <a:xfrm>
            <a:off x="7620000" y="5181600"/>
            <a:ext cx="1278890" cy="1582132"/>
          </a:xfrm>
          <a:prstGeom prst="rect">
            <a:avLst/>
          </a:prstGeom>
          <a:noFill/>
          <a:ln w="28575">
            <a:solidFill>
              <a:srgbClr val="FFFF00"/>
            </a:solid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idx="4294967295"/>
          </p:nvPr>
        </p:nvSpPr>
        <p:spPr>
          <a:xfrm>
            <a:off x="2095500" y="265113"/>
            <a:ext cx="4953000" cy="801687"/>
          </a:xfrm>
        </p:spPr>
        <p:txBody>
          <a:bodyPr lIns="92075" tIns="46038" rIns="92075" bIns="46038"/>
          <a:lstStyle/>
          <a:p>
            <a:r>
              <a:rPr lang="en-US" altLang="en-US" sz="3600" dirty="0" smtClean="0">
                <a:solidFill>
                  <a:schemeClr val="bg1"/>
                </a:solidFill>
                <a:latin typeface="Arial" panose="020B0604020202020204" pitchFamily="34" charset="0"/>
                <a:cs typeface="Arial" panose="020B0604020202020204" pitchFamily="34" charset="0"/>
              </a:rPr>
              <a:t>Galatians 5</a:t>
            </a:r>
            <a:r>
              <a:rPr lang="en-US" altLang="en-US" sz="3600" dirty="0" smtClean="0">
                <a:solidFill>
                  <a:schemeClr val="bg1"/>
                </a:solidFill>
                <a:latin typeface="Arial" panose="020B0604020202020204" pitchFamily="34" charset="0"/>
                <a:cs typeface="Arial" panose="020B0604020202020204" pitchFamily="34" charset="0"/>
              </a:rPr>
              <a:t>:11</a:t>
            </a:r>
            <a:endParaRPr lang="en-US" altLang="en-US" sz="3600" dirty="0" smtClean="0">
              <a:solidFill>
                <a:schemeClr val="bg1"/>
              </a:solidFill>
              <a:latin typeface="Arial" panose="020B0604020202020204" pitchFamily="34" charset="0"/>
              <a:cs typeface="Arial" panose="020B0604020202020204" pitchFamily="34" charset="0"/>
            </a:endParaRPr>
          </a:p>
        </p:txBody>
      </p:sp>
      <p:sp>
        <p:nvSpPr>
          <p:cNvPr id="27650" name="Rectangle 3"/>
          <p:cNvSpPr>
            <a:spLocks noGrp="1"/>
          </p:cNvSpPr>
          <p:nvPr>
            <p:ph type="body" idx="4294967295"/>
          </p:nvPr>
        </p:nvSpPr>
        <p:spPr>
          <a:xfrm>
            <a:off x="3048000" y="1752600"/>
            <a:ext cx="5715000" cy="3429000"/>
          </a:xfrm>
        </p:spPr>
        <p:txBody>
          <a:bodyPr/>
          <a:lstStyle/>
          <a:p>
            <a:pPr marL="0" indent="0" algn="just">
              <a:buFont typeface="Arial" charset="0"/>
              <a:buNone/>
              <a:defRPr/>
            </a:pPr>
            <a:r>
              <a:rPr lang="en-US" dirty="0" smtClean="0">
                <a:solidFill>
                  <a:schemeClr val="bg1"/>
                </a:solidFill>
                <a:effectLst>
                  <a:outerShdw blurRad="38100" dist="38100" dir="2700000" algn="tl">
                    <a:srgbClr val="000000"/>
                  </a:outerShdw>
                </a:effectLst>
              </a:rPr>
              <a:t>"</a:t>
            </a:r>
            <a:r>
              <a:rPr lang="en-US" dirty="0" smtClean="0">
                <a:solidFill>
                  <a:schemeClr val="bg1"/>
                </a:solidFill>
              </a:rPr>
              <a:t>But </a:t>
            </a:r>
            <a:r>
              <a:rPr lang="en-US" dirty="0" smtClean="0">
                <a:solidFill>
                  <a:schemeClr val="bg1"/>
                </a:solidFill>
              </a:rPr>
              <a:t>I, brethren, if I still preach circumcision, why am I still persecuted? Then the </a:t>
            </a:r>
            <a:r>
              <a:rPr lang="en-US" b="1" u="sng" dirty="0" smtClean="0">
                <a:solidFill>
                  <a:schemeClr val="bg1"/>
                </a:solidFill>
              </a:rPr>
              <a:t>stumbling block</a:t>
            </a:r>
            <a:r>
              <a:rPr lang="en-US" dirty="0" smtClean="0">
                <a:solidFill>
                  <a:schemeClr val="bg1"/>
                </a:solidFill>
              </a:rPr>
              <a:t> of the cross has been </a:t>
            </a:r>
            <a:r>
              <a:rPr lang="en-US" dirty="0" smtClean="0">
                <a:solidFill>
                  <a:schemeClr val="bg1"/>
                </a:solidFill>
              </a:rPr>
              <a:t>abolished</a:t>
            </a:r>
            <a:r>
              <a:rPr lang="en-US" b="1" dirty="0" smtClean="0">
                <a:solidFill>
                  <a:schemeClr val="bg1"/>
                </a:solidFill>
                <a:effectLst>
                  <a:outerShdw blurRad="38100" dist="38100" dir="2700000" algn="tl">
                    <a:srgbClr val="000000">
                      <a:alpha val="43137"/>
                    </a:srgbClr>
                  </a:outerShdw>
                </a:effectLst>
              </a:rPr>
              <a:t>.</a:t>
            </a:r>
            <a:r>
              <a:rPr lang="en-US" dirty="0" smtClean="0">
                <a:solidFill>
                  <a:schemeClr val="bg1"/>
                </a:solidFill>
                <a:effectLst>
                  <a:outerShdw blurRad="38100" dist="38100" dir="2700000" algn="tl">
                    <a:srgbClr val="000000"/>
                  </a:outerShdw>
                </a:effectLst>
              </a:rPr>
              <a:t>"</a:t>
            </a:r>
            <a:endParaRPr lang="en-US" dirty="0" smtClean="0">
              <a:solidFill>
                <a:schemeClr val="bg1"/>
              </a:solidFill>
              <a:effectLst>
                <a:outerShdw blurRad="38100" dist="38100" dir="2700000" algn="tl">
                  <a:srgbClr val="000000"/>
                </a:outerShdw>
              </a:effectLst>
              <a:latin typeface="Arial" charset="0"/>
              <a:cs typeface="Arial" charset="0"/>
            </a:endParaRPr>
          </a:p>
        </p:txBody>
      </p:sp>
      <p:pic>
        <p:nvPicPr>
          <p:cNvPr id="52228" name="Picture 2" descr="https://solzemli.files.wordpress.com/2010/03/saint_paul_theapostle.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1000" y="1447800"/>
            <a:ext cx="2457450" cy="3600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a:xfrm>
            <a:off x="457200" y="274638"/>
            <a:ext cx="8229600" cy="639762"/>
          </a:xfrm>
        </p:spPr>
        <p:txBody>
          <a:bodyPr/>
          <a:lstStyle/>
          <a:p>
            <a:pPr marL="573088" indent="-573088" eaLnBrk="1" hangingPunct="1">
              <a:buFont typeface="+mj-lt"/>
              <a:buAutoNum type="romanUcPeriod" startAt="5"/>
              <a:defRPr/>
            </a:pPr>
            <a:r>
              <a:rPr lang="en-US" altLang="en-US" sz="3600" dirty="0" smtClean="0">
                <a:solidFill>
                  <a:srgbClr val="00FFFF"/>
                </a:solidFill>
                <a:effectLst>
                  <a:outerShdw blurRad="38100" dist="38100" dir="2700000" algn="tl">
                    <a:srgbClr val="000000">
                      <a:alpha val="43137"/>
                    </a:srgbClr>
                  </a:outerShdw>
                </a:effectLst>
                <a:latin typeface="+mn-lt"/>
              </a:rPr>
              <a:t>God’s One Condition of Salvation</a:t>
            </a:r>
            <a:endParaRPr lang="en-US" altLang="en-US" sz="3600" dirty="0">
              <a:solidFill>
                <a:srgbClr val="00FFFF"/>
              </a:solidFill>
              <a:effectLst>
                <a:outerShdw blurRad="38100" dist="38100" dir="2700000" algn="tl">
                  <a:srgbClr val="000000">
                    <a:alpha val="43137"/>
                  </a:srgbClr>
                </a:outerShdw>
              </a:effectLst>
              <a:latin typeface="+mn-lt"/>
            </a:endParaRPr>
          </a:p>
        </p:txBody>
      </p:sp>
      <p:sp>
        <p:nvSpPr>
          <p:cNvPr id="5" name="Rectangle 3"/>
          <p:cNvSpPr txBox="1">
            <a:spLocks/>
          </p:cNvSpPr>
          <p:nvPr/>
        </p:nvSpPr>
        <p:spPr bwMode="auto">
          <a:xfrm>
            <a:off x="457200" y="1143000"/>
            <a:ext cx="8458200" cy="5410200"/>
          </a:xfrm>
          <a:prstGeom prst="rect">
            <a:avLst/>
          </a:prstGeom>
          <a:noFill/>
          <a:ln>
            <a:noFill/>
          </a:ln>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eaLnBrk="1" hangingPunct="1">
              <a:spcBef>
                <a:spcPts val="600"/>
              </a:spcBef>
              <a:spcAft>
                <a:spcPts val="600"/>
              </a:spcAft>
              <a:buFont typeface="+mj-lt"/>
              <a:buAutoNum type="alphaUcPeriod"/>
              <a:defRPr/>
            </a:pPr>
            <a:r>
              <a:rPr lang="en-US" altLang="en-US" sz="2800" dirty="0">
                <a:solidFill>
                  <a:schemeClr val="bg1"/>
                </a:solidFill>
                <a:effectLst>
                  <a:outerShdw blurRad="38100" dist="38100" dir="2700000" algn="tl">
                    <a:srgbClr val="000000">
                      <a:alpha val="43137"/>
                    </a:srgbClr>
                  </a:outerShdw>
                </a:effectLst>
              </a:rPr>
              <a:t>Misconceptions – multiple steps, poor word choices</a:t>
            </a:r>
          </a:p>
          <a:p>
            <a:pPr marL="514350" indent="-514350" eaLnBrk="1" hangingPunct="1">
              <a:spcBef>
                <a:spcPts val="600"/>
              </a:spcBef>
              <a:spcAft>
                <a:spcPts val="600"/>
              </a:spcAft>
              <a:buFont typeface="+mj-lt"/>
              <a:buAutoNum type="alphaUcPeriod"/>
              <a:defRPr/>
            </a:pPr>
            <a:r>
              <a:rPr lang="en-US" altLang="en-US" sz="2800" dirty="0">
                <a:solidFill>
                  <a:schemeClr val="bg1"/>
                </a:solidFill>
                <a:effectLst>
                  <a:outerShdw blurRad="38100" dist="38100" dir="2700000" algn="tl">
                    <a:srgbClr val="000000">
                      <a:alpha val="43137"/>
                    </a:srgbClr>
                  </a:outerShdw>
                </a:effectLst>
              </a:rPr>
              <a:t>Around 200 passages teach that justification is conditioned on faith alone</a:t>
            </a:r>
          </a:p>
          <a:p>
            <a:pPr marL="514350" indent="-514350" eaLnBrk="1" hangingPunct="1">
              <a:spcBef>
                <a:spcPts val="600"/>
              </a:spcBef>
              <a:spcAft>
                <a:spcPts val="600"/>
              </a:spcAft>
              <a:buFont typeface="+mj-lt"/>
              <a:buAutoNum type="alphaUcPeriod"/>
              <a:defRPr/>
            </a:pPr>
            <a:r>
              <a:rPr lang="en-US" altLang="en-US" sz="2800" dirty="0">
                <a:solidFill>
                  <a:schemeClr val="bg1"/>
                </a:solidFill>
                <a:effectLst>
                  <a:outerShdw blurRad="38100" dist="38100" dir="2700000" algn="tl">
                    <a:srgbClr val="000000">
                      <a:alpha val="43137"/>
                    </a:srgbClr>
                  </a:outerShdw>
                </a:effectLst>
              </a:rPr>
              <a:t>Why God has conditioned salvation on faith alone</a:t>
            </a:r>
          </a:p>
          <a:p>
            <a:pPr marL="514350" indent="-514350" eaLnBrk="1" hangingPunct="1">
              <a:spcBef>
                <a:spcPts val="600"/>
              </a:spcBef>
              <a:spcAft>
                <a:spcPts val="600"/>
              </a:spcAft>
              <a:buFont typeface="+mj-lt"/>
              <a:buAutoNum type="alphaUcPeriod"/>
              <a:defRPr/>
            </a:pPr>
            <a:r>
              <a:rPr lang="en-US" altLang="en-US" sz="2800" b="1" u="sng" dirty="0">
                <a:solidFill>
                  <a:srgbClr val="FFFFCC"/>
                </a:solidFill>
                <a:effectLst>
                  <a:outerShdw blurRad="38100" dist="38100" dir="2700000" algn="tl">
                    <a:srgbClr val="000000">
                      <a:alpha val="43137"/>
                    </a:srgbClr>
                  </a:outerShdw>
                </a:effectLst>
              </a:rPr>
              <a:t>What saving faith is – trust</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What saving faith is </a:t>
            </a:r>
            <a:r>
              <a:rPr lang="en-US" altLang="en-US" sz="2800" dirty="0">
                <a:solidFill>
                  <a:schemeClr val="bg1"/>
                </a:solidFill>
                <a:effectLst>
                  <a:outerShdw blurRad="38100" dist="38100" dir="2700000" algn="tl">
                    <a:srgbClr val="000000">
                      <a:alpha val="43137"/>
                    </a:srgbClr>
                  </a:outerShdw>
                </a:effectLst>
              </a:rPr>
              <a:t>not – Jas </a:t>
            </a:r>
            <a:r>
              <a:rPr lang="en-US" altLang="en-US" sz="2800" dirty="0" smtClean="0">
                <a:solidFill>
                  <a:schemeClr val="bg1"/>
                </a:solidFill>
                <a:effectLst>
                  <a:outerShdw blurRad="38100" dist="38100" dir="2700000" algn="tl">
                    <a:srgbClr val="000000">
                      <a:alpha val="43137"/>
                    </a:srgbClr>
                  </a:outerShdw>
                </a:effectLst>
              </a:rPr>
              <a:t>2:19</a:t>
            </a:r>
            <a:endParaRPr lang="en-US" altLang="en-US" sz="2800" dirty="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Content of saving </a:t>
            </a:r>
            <a:r>
              <a:rPr lang="en-US" altLang="en-US" sz="2800" dirty="0">
                <a:solidFill>
                  <a:schemeClr val="bg1"/>
                </a:solidFill>
                <a:effectLst>
                  <a:outerShdw blurRad="38100" dist="38100" dir="2700000" algn="tl">
                    <a:srgbClr val="000000">
                      <a:alpha val="43137"/>
                    </a:srgbClr>
                  </a:outerShdw>
                </a:effectLst>
              </a:rPr>
              <a:t>faith – John </a:t>
            </a:r>
            <a:r>
              <a:rPr lang="en-US" altLang="en-US" sz="2800" dirty="0" smtClean="0">
                <a:solidFill>
                  <a:schemeClr val="bg1"/>
                </a:solidFill>
                <a:effectLst>
                  <a:outerShdw blurRad="38100" dist="38100" dir="2700000" algn="tl">
                    <a:srgbClr val="000000">
                      <a:alpha val="43137"/>
                    </a:srgbClr>
                  </a:outerShdw>
                </a:effectLst>
              </a:rPr>
              <a:t>8:24; 20:30-31; </a:t>
            </a:r>
            <a:r>
              <a:rPr lang="en-US" altLang="en-US" sz="2800" dirty="0">
                <a:solidFill>
                  <a:schemeClr val="bg1"/>
                </a:solidFill>
                <a:effectLst>
                  <a:outerShdw blurRad="38100" dist="38100" dir="2700000" algn="tl">
                    <a:srgbClr val="000000">
                      <a:alpha val="43137"/>
                    </a:srgbClr>
                  </a:outerShdw>
                </a:effectLst>
              </a:rPr>
              <a:t>1</a:t>
            </a:r>
            <a:r>
              <a:rPr lang="en-US" altLang="en-US" sz="2800" dirty="0" smtClean="0">
                <a:solidFill>
                  <a:schemeClr val="bg1"/>
                </a:solidFill>
                <a:effectLst>
                  <a:outerShdw blurRad="38100" dist="38100" dir="2700000" algn="tl">
                    <a:srgbClr val="000000">
                      <a:alpha val="43137"/>
                    </a:srgbClr>
                  </a:outerShdw>
                </a:effectLst>
              </a:rPr>
              <a:t> </a:t>
            </a:r>
            <a:r>
              <a:rPr lang="en-US" altLang="en-US" sz="2800" dirty="0" err="1" smtClean="0">
                <a:solidFill>
                  <a:schemeClr val="bg1"/>
                </a:solidFill>
                <a:effectLst>
                  <a:outerShdw blurRad="38100" dist="38100" dir="2700000" algn="tl">
                    <a:srgbClr val="000000">
                      <a:alpha val="43137"/>
                    </a:srgbClr>
                  </a:outerShdw>
                </a:effectLst>
              </a:rPr>
              <a:t>Cor</a:t>
            </a:r>
            <a:r>
              <a:rPr lang="en-US" altLang="en-US" sz="2800" dirty="0" smtClean="0">
                <a:solidFill>
                  <a:schemeClr val="bg1"/>
                </a:solidFill>
                <a:effectLst>
                  <a:outerShdw blurRad="38100" dist="38100" dir="2700000" algn="tl">
                    <a:srgbClr val="000000">
                      <a:alpha val="43137"/>
                    </a:srgbClr>
                  </a:outerShdw>
                </a:effectLst>
              </a:rPr>
              <a:t> 15:1-4</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An evangelistic model</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Response to problem passages</a:t>
            </a:r>
          </a:p>
        </p:txBody>
      </p:sp>
    </p:spTree>
    <p:extLst>
      <p:ext uri="{BB962C8B-B14F-4D97-AF65-F5344CB8AC3E}">
        <p14:creationId xmlns:p14="http://schemas.microsoft.com/office/powerpoint/2010/main" xmlns="" val="236148040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438400" y="152400"/>
            <a:ext cx="4267200" cy="762000"/>
          </a:xfrm>
        </p:spPr>
        <p:txBody>
          <a:bodyPr/>
          <a:lstStyle/>
          <a:p>
            <a:pPr>
              <a:defRPr/>
            </a:pPr>
            <a:r>
              <a:rPr lang="en-US" altLang="en-US" sz="3600" dirty="0">
                <a:solidFill>
                  <a:srgbClr val="00FFFF"/>
                </a:solidFill>
                <a:effectLst>
                  <a:outerShdw blurRad="38100" dist="38100" dir="2700000" algn="tl">
                    <a:srgbClr val="000000">
                      <a:alpha val="43137"/>
                    </a:srgbClr>
                  </a:outerShdw>
                </a:effectLst>
                <a:latin typeface="+mn-lt"/>
              </a:rPr>
              <a:t>“Believe” Defined</a:t>
            </a:r>
          </a:p>
        </p:txBody>
      </p:sp>
      <p:sp>
        <p:nvSpPr>
          <p:cNvPr id="108547" name="Content Placeholder 2"/>
          <p:cNvSpPr>
            <a:spLocks noGrp="1"/>
          </p:cNvSpPr>
          <p:nvPr>
            <p:ph idx="1"/>
          </p:nvPr>
        </p:nvSpPr>
        <p:spPr>
          <a:xfrm>
            <a:off x="533400" y="1143000"/>
            <a:ext cx="7569200" cy="4267200"/>
          </a:xfrm>
        </p:spPr>
        <p:txBody>
          <a:bodyPr/>
          <a:lstStyle/>
          <a:p>
            <a:pPr marL="0" indent="0" algn="just">
              <a:buFont typeface="Wingdings" pitchFamily="2" charset="2"/>
              <a:buNone/>
            </a:pPr>
            <a:r>
              <a:rPr lang="en-US" altLang="en-US" i="1" dirty="0" err="1" smtClean="0">
                <a:solidFill>
                  <a:schemeClr val="bg1"/>
                </a:solidFill>
              </a:rPr>
              <a:t>pisteuō</a:t>
            </a:r>
            <a:r>
              <a:rPr lang="en-US" altLang="en-US" dirty="0" smtClean="0">
                <a:solidFill>
                  <a:schemeClr val="bg1"/>
                </a:solidFill>
              </a:rPr>
              <a:t>…“to believe,” also “to be </a:t>
            </a:r>
            <a:r>
              <a:rPr lang="en-US" altLang="en-US" b="1" u="sng" dirty="0" smtClean="0">
                <a:solidFill>
                  <a:srgbClr val="FFFFCC"/>
                </a:solidFill>
              </a:rPr>
              <a:t>persuaded</a:t>
            </a:r>
            <a:r>
              <a:rPr lang="en-US" altLang="en-US" dirty="0" smtClean="0">
                <a:solidFill>
                  <a:schemeClr val="bg1"/>
                </a:solidFill>
              </a:rPr>
              <a:t> of,” and hence, “to place </a:t>
            </a:r>
            <a:r>
              <a:rPr lang="en-US" altLang="en-US" b="1" u="sng" dirty="0" smtClean="0">
                <a:solidFill>
                  <a:srgbClr val="FFFFCC"/>
                </a:solidFill>
              </a:rPr>
              <a:t>confidence</a:t>
            </a:r>
            <a:r>
              <a:rPr lang="en-US" altLang="en-US" dirty="0" smtClean="0">
                <a:solidFill>
                  <a:schemeClr val="bg1"/>
                </a:solidFill>
              </a:rPr>
              <a:t> in, to </a:t>
            </a:r>
            <a:r>
              <a:rPr lang="en-US" altLang="en-US" b="1" u="sng" dirty="0" smtClean="0">
                <a:solidFill>
                  <a:srgbClr val="FFFFCC"/>
                </a:solidFill>
              </a:rPr>
              <a:t>trust</a:t>
            </a:r>
            <a:r>
              <a:rPr lang="en-US" altLang="en-US" dirty="0" smtClean="0">
                <a:solidFill>
                  <a:schemeClr val="bg1"/>
                </a:solidFill>
              </a:rPr>
              <a:t>,” signifies, in this sense of the word, </a:t>
            </a:r>
            <a:r>
              <a:rPr lang="en-US" altLang="en-US" b="1" u="sng" dirty="0" smtClean="0">
                <a:solidFill>
                  <a:srgbClr val="FFFFCC"/>
                </a:solidFill>
              </a:rPr>
              <a:t>reliance</a:t>
            </a:r>
            <a:r>
              <a:rPr lang="en-US" altLang="en-US" dirty="0" smtClean="0">
                <a:solidFill>
                  <a:schemeClr val="bg1"/>
                </a:solidFill>
              </a:rPr>
              <a:t> upon, not mere credence. It is most frequent in the writings of the apostle John, especially the Gospel. He does not use the noun…Of the writers of the Gospels…uses of the verb…John </a:t>
            </a:r>
            <a:r>
              <a:rPr lang="en-US" altLang="en-US" b="1" u="sng" dirty="0" smtClean="0">
                <a:solidFill>
                  <a:srgbClr val="FFFFCC"/>
                </a:solidFill>
              </a:rPr>
              <a:t>ninety-nine</a:t>
            </a:r>
            <a:r>
              <a:rPr lang="en-US" altLang="en-US" dirty="0" smtClean="0">
                <a:solidFill>
                  <a:schemeClr val="bg1"/>
                </a:solidFill>
              </a:rPr>
              <a:t>.</a:t>
            </a:r>
          </a:p>
        </p:txBody>
      </p:sp>
      <p:sp>
        <p:nvSpPr>
          <p:cNvPr id="108548" name="TextBox 3"/>
          <p:cNvSpPr txBox="1">
            <a:spLocks noChangeArrowheads="1"/>
          </p:cNvSpPr>
          <p:nvPr/>
        </p:nvSpPr>
        <p:spPr bwMode="auto">
          <a:xfrm>
            <a:off x="800100" y="6096000"/>
            <a:ext cx="7543800" cy="584200"/>
          </a:xfrm>
          <a:prstGeom prst="rect">
            <a:avLst/>
          </a:prstGeom>
          <a:noFill/>
          <a:ln w="9525">
            <a:noFill/>
            <a:miter lim="800000"/>
            <a:headEnd/>
            <a:tailEnd/>
          </a:ln>
        </p:spPr>
        <p:txBody>
          <a:bodyPr>
            <a:spAutoFit/>
          </a:bodyPr>
          <a:lstStyle/>
          <a:p>
            <a:pPr algn="ctr"/>
            <a:r>
              <a:rPr lang="en-US" altLang="en-US" sz="1600">
                <a:solidFill>
                  <a:schemeClr val="bg1"/>
                </a:solidFill>
              </a:rPr>
              <a:t>W. E. Vine, Merrill F. Unger, and William White, </a:t>
            </a:r>
            <a:r>
              <a:rPr lang="en-US" altLang="en-US" sz="1600" i="1">
                <a:solidFill>
                  <a:schemeClr val="bg1"/>
                </a:solidFill>
              </a:rPr>
              <a:t>Vine's Complete Expository Dictionary of the Old and New Testament Words</a:t>
            </a:r>
            <a:r>
              <a:rPr lang="en-US" altLang="en-US" sz="1600">
                <a:solidFill>
                  <a:schemeClr val="bg1"/>
                </a:solidFill>
              </a:rPr>
              <a:t> (Nashville: Nelson, 1996), 61.</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a:xfrm>
            <a:off x="457200" y="274638"/>
            <a:ext cx="8229600" cy="639762"/>
          </a:xfrm>
        </p:spPr>
        <p:txBody>
          <a:bodyPr/>
          <a:lstStyle/>
          <a:p>
            <a:pPr marL="573088" indent="-573088" eaLnBrk="1" hangingPunct="1">
              <a:buFont typeface="+mj-lt"/>
              <a:buAutoNum type="romanUcPeriod" startAt="5"/>
              <a:defRPr/>
            </a:pPr>
            <a:r>
              <a:rPr lang="en-US" altLang="en-US" sz="3600" dirty="0" smtClean="0">
                <a:solidFill>
                  <a:srgbClr val="00FFFF"/>
                </a:solidFill>
                <a:effectLst>
                  <a:outerShdw blurRad="38100" dist="38100" dir="2700000" algn="tl">
                    <a:srgbClr val="000000">
                      <a:alpha val="43137"/>
                    </a:srgbClr>
                  </a:outerShdw>
                </a:effectLst>
                <a:latin typeface="+mn-lt"/>
              </a:rPr>
              <a:t>God’s One Condition of Salvation</a:t>
            </a:r>
            <a:endParaRPr lang="en-US" altLang="en-US" sz="3600" dirty="0">
              <a:solidFill>
                <a:srgbClr val="00FFFF"/>
              </a:solidFill>
              <a:effectLst>
                <a:outerShdw blurRad="38100" dist="38100" dir="2700000" algn="tl">
                  <a:srgbClr val="000000">
                    <a:alpha val="43137"/>
                  </a:srgbClr>
                </a:outerShdw>
              </a:effectLst>
              <a:latin typeface="+mn-lt"/>
            </a:endParaRPr>
          </a:p>
        </p:txBody>
      </p:sp>
      <p:sp>
        <p:nvSpPr>
          <p:cNvPr id="5" name="Rectangle 3"/>
          <p:cNvSpPr txBox="1">
            <a:spLocks/>
          </p:cNvSpPr>
          <p:nvPr/>
        </p:nvSpPr>
        <p:spPr bwMode="auto">
          <a:xfrm>
            <a:off x="457200" y="1143000"/>
            <a:ext cx="8458200" cy="5410200"/>
          </a:xfrm>
          <a:prstGeom prst="rect">
            <a:avLst/>
          </a:prstGeom>
          <a:noFill/>
          <a:ln>
            <a:noFill/>
          </a:ln>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eaLnBrk="1" hangingPunct="1">
              <a:spcBef>
                <a:spcPts val="600"/>
              </a:spcBef>
              <a:spcAft>
                <a:spcPts val="600"/>
              </a:spcAft>
              <a:buFont typeface="+mj-lt"/>
              <a:buAutoNum type="alphaUcPeriod"/>
              <a:defRPr/>
            </a:pPr>
            <a:r>
              <a:rPr lang="en-US" altLang="en-US" sz="2800" dirty="0">
                <a:solidFill>
                  <a:schemeClr val="bg1"/>
                </a:solidFill>
                <a:effectLst>
                  <a:outerShdw blurRad="38100" dist="38100" dir="2700000" algn="tl">
                    <a:srgbClr val="000000">
                      <a:alpha val="43137"/>
                    </a:srgbClr>
                  </a:outerShdw>
                </a:effectLst>
              </a:rPr>
              <a:t>Misconceptions – multiple steps, poor word choices</a:t>
            </a:r>
          </a:p>
          <a:p>
            <a:pPr marL="514350" indent="-514350" eaLnBrk="1" hangingPunct="1">
              <a:spcBef>
                <a:spcPts val="600"/>
              </a:spcBef>
              <a:spcAft>
                <a:spcPts val="600"/>
              </a:spcAft>
              <a:buFont typeface="+mj-lt"/>
              <a:buAutoNum type="alphaUcPeriod"/>
              <a:defRPr/>
            </a:pPr>
            <a:r>
              <a:rPr lang="en-US" altLang="en-US" sz="2800" dirty="0">
                <a:solidFill>
                  <a:schemeClr val="bg1"/>
                </a:solidFill>
                <a:effectLst>
                  <a:outerShdw blurRad="38100" dist="38100" dir="2700000" algn="tl">
                    <a:srgbClr val="000000">
                      <a:alpha val="43137"/>
                    </a:srgbClr>
                  </a:outerShdw>
                </a:effectLst>
              </a:rPr>
              <a:t>Around 200 passages teach that justification is conditioned on faith alone</a:t>
            </a:r>
          </a:p>
          <a:p>
            <a:pPr marL="514350" indent="-514350" eaLnBrk="1" hangingPunct="1">
              <a:spcBef>
                <a:spcPts val="600"/>
              </a:spcBef>
              <a:spcAft>
                <a:spcPts val="600"/>
              </a:spcAft>
              <a:buFont typeface="+mj-lt"/>
              <a:buAutoNum type="alphaUcPeriod"/>
              <a:defRPr/>
            </a:pPr>
            <a:r>
              <a:rPr lang="en-US" altLang="en-US" sz="2800" dirty="0">
                <a:solidFill>
                  <a:schemeClr val="bg1"/>
                </a:solidFill>
                <a:effectLst>
                  <a:outerShdw blurRad="38100" dist="38100" dir="2700000" algn="tl">
                    <a:srgbClr val="000000">
                      <a:alpha val="43137"/>
                    </a:srgbClr>
                  </a:outerShdw>
                </a:effectLst>
              </a:rPr>
              <a:t>Why God has conditioned salvation on faith alone</a:t>
            </a:r>
          </a:p>
          <a:p>
            <a:pPr marL="514350" indent="-514350" eaLnBrk="1" hangingPunct="1">
              <a:spcBef>
                <a:spcPts val="600"/>
              </a:spcBef>
              <a:spcAft>
                <a:spcPts val="600"/>
              </a:spcAft>
              <a:buFont typeface="+mj-lt"/>
              <a:buAutoNum type="alphaUcPeriod"/>
              <a:defRPr/>
            </a:pPr>
            <a:r>
              <a:rPr lang="en-US" altLang="en-US" sz="2800" b="1" u="sng" dirty="0">
                <a:solidFill>
                  <a:srgbClr val="FFFFCC"/>
                </a:solidFill>
                <a:effectLst>
                  <a:outerShdw blurRad="38100" dist="38100" dir="2700000" algn="tl">
                    <a:srgbClr val="000000">
                      <a:alpha val="43137"/>
                    </a:srgbClr>
                  </a:outerShdw>
                </a:effectLst>
              </a:rPr>
              <a:t>What saving faith is – trust</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What saving faith is </a:t>
            </a:r>
            <a:r>
              <a:rPr lang="en-US" altLang="en-US" sz="2800" dirty="0">
                <a:solidFill>
                  <a:schemeClr val="bg1"/>
                </a:solidFill>
                <a:effectLst>
                  <a:outerShdw blurRad="38100" dist="38100" dir="2700000" algn="tl">
                    <a:srgbClr val="000000">
                      <a:alpha val="43137"/>
                    </a:srgbClr>
                  </a:outerShdw>
                </a:effectLst>
              </a:rPr>
              <a:t>not – Jas </a:t>
            </a:r>
            <a:r>
              <a:rPr lang="en-US" altLang="en-US" sz="2800" dirty="0" smtClean="0">
                <a:solidFill>
                  <a:schemeClr val="bg1"/>
                </a:solidFill>
                <a:effectLst>
                  <a:outerShdw blurRad="38100" dist="38100" dir="2700000" algn="tl">
                    <a:srgbClr val="000000">
                      <a:alpha val="43137"/>
                    </a:srgbClr>
                  </a:outerShdw>
                </a:effectLst>
              </a:rPr>
              <a:t>2:19</a:t>
            </a:r>
            <a:endParaRPr lang="en-US" altLang="en-US" sz="2800" dirty="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Content of saving </a:t>
            </a:r>
            <a:r>
              <a:rPr lang="en-US" altLang="en-US" sz="2800" dirty="0">
                <a:solidFill>
                  <a:schemeClr val="bg1"/>
                </a:solidFill>
                <a:effectLst>
                  <a:outerShdw blurRad="38100" dist="38100" dir="2700000" algn="tl">
                    <a:srgbClr val="000000">
                      <a:alpha val="43137"/>
                    </a:srgbClr>
                  </a:outerShdw>
                </a:effectLst>
              </a:rPr>
              <a:t>faith – John </a:t>
            </a:r>
            <a:r>
              <a:rPr lang="en-US" altLang="en-US" sz="2800" dirty="0" smtClean="0">
                <a:solidFill>
                  <a:schemeClr val="bg1"/>
                </a:solidFill>
                <a:effectLst>
                  <a:outerShdw blurRad="38100" dist="38100" dir="2700000" algn="tl">
                    <a:srgbClr val="000000">
                      <a:alpha val="43137"/>
                    </a:srgbClr>
                  </a:outerShdw>
                </a:effectLst>
              </a:rPr>
              <a:t>8:24; 20:30-31; </a:t>
            </a:r>
            <a:r>
              <a:rPr lang="en-US" altLang="en-US" sz="2800" dirty="0">
                <a:solidFill>
                  <a:schemeClr val="bg1"/>
                </a:solidFill>
                <a:effectLst>
                  <a:outerShdw blurRad="38100" dist="38100" dir="2700000" algn="tl">
                    <a:srgbClr val="000000">
                      <a:alpha val="43137"/>
                    </a:srgbClr>
                  </a:outerShdw>
                </a:effectLst>
              </a:rPr>
              <a:t>1</a:t>
            </a:r>
            <a:r>
              <a:rPr lang="en-US" altLang="en-US" sz="2800" dirty="0" smtClean="0">
                <a:solidFill>
                  <a:schemeClr val="bg1"/>
                </a:solidFill>
                <a:effectLst>
                  <a:outerShdw blurRad="38100" dist="38100" dir="2700000" algn="tl">
                    <a:srgbClr val="000000">
                      <a:alpha val="43137"/>
                    </a:srgbClr>
                  </a:outerShdw>
                </a:effectLst>
              </a:rPr>
              <a:t> </a:t>
            </a:r>
            <a:r>
              <a:rPr lang="en-US" altLang="en-US" sz="2800" dirty="0" err="1" smtClean="0">
                <a:solidFill>
                  <a:schemeClr val="bg1"/>
                </a:solidFill>
                <a:effectLst>
                  <a:outerShdw blurRad="38100" dist="38100" dir="2700000" algn="tl">
                    <a:srgbClr val="000000">
                      <a:alpha val="43137"/>
                    </a:srgbClr>
                  </a:outerShdw>
                </a:effectLst>
              </a:rPr>
              <a:t>Cor</a:t>
            </a:r>
            <a:r>
              <a:rPr lang="en-US" altLang="en-US" sz="2800" dirty="0" smtClean="0">
                <a:solidFill>
                  <a:schemeClr val="bg1"/>
                </a:solidFill>
                <a:effectLst>
                  <a:outerShdw blurRad="38100" dist="38100" dir="2700000" algn="tl">
                    <a:srgbClr val="000000">
                      <a:alpha val="43137"/>
                    </a:srgbClr>
                  </a:outerShdw>
                </a:effectLst>
              </a:rPr>
              <a:t> 15:1-4</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An evangelistic model</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Response to problem passages</a:t>
            </a:r>
          </a:p>
        </p:txBody>
      </p:sp>
    </p:spTree>
    <p:extLst>
      <p:ext uri="{BB962C8B-B14F-4D97-AF65-F5344CB8AC3E}">
        <p14:creationId xmlns:p14="http://schemas.microsoft.com/office/powerpoint/2010/main" xmlns="" val="235395620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a:xfrm>
            <a:off x="457200" y="274638"/>
            <a:ext cx="8229600" cy="639762"/>
          </a:xfrm>
        </p:spPr>
        <p:txBody>
          <a:bodyPr/>
          <a:lstStyle/>
          <a:p>
            <a:pPr marL="573088" indent="-573088" eaLnBrk="1" hangingPunct="1">
              <a:buFont typeface="+mj-lt"/>
              <a:buAutoNum type="romanUcPeriod" startAt="5"/>
              <a:defRPr/>
            </a:pPr>
            <a:r>
              <a:rPr lang="en-US" altLang="en-US" sz="3600" dirty="0" smtClean="0">
                <a:solidFill>
                  <a:srgbClr val="00FFFF"/>
                </a:solidFill>
                <a:effectLst>
                  <a:outerShdw blurRad="38100" dist="38100" dir="2700000" algn="tl">
                    <a:srgbClr val="000000">
                      <a:alpha val="43137"/>
                    </a:srgbClr>
                  </a:outerShdw>
                </a:effectLst>
                <a:latin typeface="+mn-lt"/>
              </a:rPr>
              <a:t>God’s One Condition of Salvation</a:t>
            </a:r>
            <a:endParaRPr lang="en-US" altLang="en-US" sz="3600" dirty="0">
              <a:solidFill>
                <a:srgbClr val="00FFFF"/>
              </a:solidFill>
              <a:effectLst>
                <a:outerShdw blurRad="38100" dist="38100" dir="2700000" algn="tl">
                  <a:srgbClr val="000000">
                    <a:alpha val="43137"/>
                  </a:srgbClr>
                </a:outerShdw>
              </a:effectLst>
              <a:latin typeface="+mn-lt"/>
            </a:endParaRPr>
          </a:p>
        </p:txBody>
      </p:sp>
      <p:sp>
        <p:nvSpPr>
          <p:cNvPr id="5" name="Rectangle 3"/>
          <p:cNvSpPr txBox="1">
            <a:spLocks/>
          </p:cNvSpPr>
          <p:nvPr/>
        </p:nvSpPr>
        <p:spPr bwMode="auto">
          <a:xfrm>
            <a:off x="457200" y="1143000"/>
            <a:ext cx="8458200" cy="5410200"/>
          </a:xfrm>
          <a:prstGeom prst="rect">
            <a:avLst/>
          </a:prstGeom>
          <a:noFill/>
          <a:ln>
            <a:noFill/>
          </a:ln>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eaLnBrk="1" hangingPunct="1">
              <a:spcBef>
                <a:spcPts val="600"/>
              </a:spcBef>
              <a:spcAft>
                <a:spcPts val="600"/>
              </a:spcAft>
              <a:buFont typeface="+mj-lt"/>
              <a:buAutoNum type="alphaUcPeriod"/>
              <a:defRPr/>
            </a:pPr>
            <a:r>
              <a:rPr lang="en-US" altLang="en-US" sz="2800" dirty="0">
                <a:solidFill>
                  <a:schemeClr val="bg1"/>
                </a:solidFill>
                <a:effectLst>
                  <a:outerShdw blurRad="38100" dist="38100" dir="2700000" algn="tl">
                    <a:srgbClr val="000000">
                      <a:alpha val="43137"/>
                    </a:srgbClr>
                  </a:outerShdw>
                </a:effectLst>
              </a:rPr>
              <a:t>Misconceptions – multiple steps, poor word choices</a:t>
            </a:r>
          </a:p>
          <a:p>
            <a:pPr marL="514350" indent="-514350" eaLnBrk="1" hangingPunct="1">
              <a:spcBef>
                <a:spcPts val="600"/>
              </a:spcBef>
              <a:spcAft>
                <a:spcPts val="600"/>
              </a:spcAft>
              <a:buFont typeface="+mj-lt"/>
              <a:buAutoNum type="alphaUcPeriod"/>
              <a:defRPr/>
            </a:pPr>
            <a:r>
              <a:rPr lang="en-US" altLang="en-US" sz="2800" dirty="0">
                <a:solidFill>
                  <a:schemeClr val="bg1"/>
                </a:solidFill>
                <a:effectLst>
                  <a:outerShdw blurRad="38100" dist="38100" dir="2700000" algn="tl">
                    <a:srgbClr val="000000">
                      <a:alpha val="43137"/>
                    </a:srgbClr>
                  </a:outerShdw>
                </a:effectLst>
              </a:rPr>
              <a:t>Around 200 passages teach that justification is conditioned on faith alone</a:t>
            </a:r>
          </a:p>
          <a:p>
            <a:pPr marL="514350" indent="-514350" eaLnBrk="1" hangingPunct="1">
              <a:spcBef>
                <a:spcPts val="600"/>
              </a:spcBef>
              <a:spcAft>
                <a:spcPts val="600"/>
              </a:spcAft>
              <a:buFont typeface="+mj-lt"/>
              <a:buAutoNum type="alphaUcPeriod"/>
              <a:defRPr/>
            </a:pPr>
            <a:r>
              <a:rPr lang="en-US" altLang="en-US" sz="2800" dirty="0">
                <a:solidFill>
                  <a:schemeClr val="bg1"/>
                </a:solidFill>
                <a:effectLst>
                  <a:outerShdw blurRad="38100" dist="38100" dir="2700000" algn="tl">
                    <a:srgbClr val="000000">
                      <a:alpha val="43137"/>
                    </a:srgbClr>
                  </a:outerShdw>
                </a:effectLst>
              </a:rPr>
              <a:t>Why God has conditioned salvation on faith alone</a:t>
            </a:r>
          </a:p>
          <a:p>
            <a:pPr marL="514350" indent="-514350" eaLnBrk="1" hangingPunct="1">
              <a:spcBef>
                <a:spcPts val="600"/>
              </a:spcBef>
              <a:spcAft>
                <a:spcPts val="600"/>
              </a:spcAft>
              <a:buFont typeface="+mj-lt"/>
              <a:buAutoNum type="alphaUcPeriod"/>
              <a:defRPr/>
            </a:pPr>
            <a:r>
              <a:rPr lang="en-US" altLang="en-US" sz="2800" dirty="0">
                <a:solidFill>
                  <a:schemeClr val="bg1"/>
                </a:solidFill>
                <a:effectLst>
                  <a:outerShdw blurRad="38100" dist="38100" dir="2700000" algn="tl">
                    <a:srgbClr val="000000">
                      <a:alpha val="43137"/>
                    </a:srgbClr>
                  </a:outerShdw>
                </a:effectLst>
              </a:rPr>
              <a:t>What saving faith is – trust</a:t>
            </a:r>
          </a:p>
          <a:p>
            <a:pPr marL="514350" indent="-514350" eaLnBrk="1" hangingPunct="1">
              <a:spcBef>
                <a:spcPts val="600"/>
              </a:spcBef>
              <a:spcAft>
                <a:spcPts val="600"/>
              </a:spcAft>
              <a:buFont typeface="+mj-lt"/>
              <a:buAutoNum type="alphaUcPeriod"/>
              <a:defRPr/>
            </a:pPr>
            <a:r>
              <a:rPr lang="en-US" altLang="en-US" sz="2800" b="1" u="sng" dirty="0">
                <a:solidFill>
                  <a:srgbClr val="FFFFCC"/>
                </a:solidFill>
                <a:effectLst>
                  <a:outerShdw blurRad="38100" dist="38100" dir="2700000" algn="tl">
                    <a:srgbClr val="000000">
                      <a:alpha val="43137"/>
                    </a:srgbClr>
                  </a:outerShdw>
                </a:effectLst>
              </a:rPr>
              <a:t>What saving faith is not – Jas 2:19</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Content of saving </a:t>
            </a:r>
            <a:r>
              <a:rPr lang="en-US" altLang="en-US" sz="2800" dirty="0">
                <a:solidFill>
                  <a:schemeClr val="bg1"/>
                </a:solidFill>
                <a:effectLst>
                  <a:outerShdw blurRad="38100" dist="38100" dir="2700000" algn="tl">
                    <a:srgbClr val="000000">
                      <a:alpha val="43137"/>
                    </a:srgbClr>
                  </a:outerShdw>
                </a:effectLst>
              </a:rPr>
              <a:t>faith – John </a:t>
            </a:r>
            <a:r>
              <a:rPr lang="en-US" altLang="en-US" sz="2800" dirty="0" smtClean="0">
                <a:solidFill>
                  <a:schemeClr val="bg1"/>
                </a:solidFill>
                <a:effectLst>
                  <a:outerShdw blurRad="38100" dist="38100" dir="2700000" algn="tl">
                    <a:srgbClr val="000000">
                      <a:alpha val="43137"/>
                    </a:srgbClr>
                  </a:outerShdw>
                </a:effectLst>
              </a:rPr>
              <a:t>8:24; 20:30-31; </a:t>
            </a:r>
            <a:r>
              <a:rPr lang="en-US" altLang="en-US" sz="2800" dirty="0">
                <a:solidFill>
                  <a:schemeClr val="bg1"/>
                </a:solidFill>
                <a:effectLst>
                  <a:outerShdw blurRad="38100" dist="38100" dir="2700000" algn="tl">
                    <a:srgbClr val="000000">
                      <a:alpha val="43137"/>
                    </a:srgbClr>
                  </a:outerShdw>
                </a:effectLst>
              </a:rPr>
              <a:t>1</a:t>
            </a:r>
            <a:r>
              <a:rPr lang="en-US" altLang="en-US" sz="2800" dirty="0" smtClean="0">
                <a:solidFill>
                  <a:schemeClr val="bg1"/>
                </a:solidFill>
                <a:effectLst>
                  <a:outerShdw blurRad="38100" dist="38100" dir="2700000" algn="tl">
                    <a:srgbClr val="000000">
                      <a:alpha val="43137"/>
                    </a:srgbClr>
                  </a:outerShdw>
                </a:effectLst>
              </a:rPr>
              <a:t> </a:t>
            </a:r>
            <a:r>
              <a:rPr lang="en-US" altLang="en-US" sz="2800" dirty="0" err="1" smtClean="0">
                <a:solidFill>
                  <a:schemeClr val="bg1"/>
                </a:solidFill>
                <a:effectLst>
                  <a:outerShdw blurRad="38100" dist="38100" dir="2700000" algn="tl">
                    <a:srgbClr val="000000">
                      <a:alpha val="43137"/>
                    </a:srgbClr>
                  </a:outerShdw>
                </a:effectLst>
              </a:rPr>
              <a:t>Cor</a:t>
            </a:r>
            <a:r>
              <a:rPr lang="en-US" altLang="en-US" sz="2800" dirty="0" smtClean="0">
                <a:solidFill>
                  <a:schemeClr val="bg1"/>
                </a:solidFill>
                <a:effectLst>
                  <a:outerShdw blurRad="38100" dist="38100" dir="2700000" algn="tl">
                    <a:srgbClr val="000000">
                      <a:alpha val="43137"/>
                    </a:srgbClr>
                  </a:outerShdw>
                </a:effectLst>
              </a:rPr>
              <a:t> 15:1-4</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An evangelistic model</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Response to problem passages</a:t>
            </a:r>
          </a:p>
        </p:txBody>
      </p:sp>
    </p:spTree>
    <p:extLst>
      <p:ext uri="{BB962C8B-B14F-4D97-AF65-F5344CB8AC3E}">
        <p14:creationId xmlns:p14="http://schemas.microsoft.com/office/powerpoint/2010/main" xmlns="" val="153412057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4294967295"/>
          </p:nvPr>
        </p:nvSpPr>
        <p:spPr>
          <a:xfrm>
            <a:off x="419100" y="1600200"/>
            <a:ext cx="8305800" cy="3048000"/>
          </a:xfrm>
        </p:spPr>
        <p:txBody>
          <a:bodyPr/>
          <a:lstStyle/>
          <a:p>
            <a:pPr algn="just">
              <a:spcBef>
                <a:spcPts val="1200"/>
              </a:spcBef>
              <a:spcAft>
                <a:spcPts val="1200"/>
              </a:spcAft>
              <a:buFont typeface="Arial" panose="020B0604020202020204" pitchFamily="34" charset="0"/>
              <a:buChar char="•"/>
              <a:defRPr/>
            </a:pPr>
            <a:r>
              <a:rPr lang="en-US" altLang="en-US" dirty="0" smtClean="0">
                <a:solidFill>
                  <a:schemeClr val="bg1"/>
                </a:solidFill>
                <a:effectLst>
                  <a:outerShdw blurRad="38100" dist="38100" dir="2700000" algn="tl">
                    <a:srgbClr val="000000">
                      <a:alpha val="43137"/>
                    </a:srgbClr>
                  </a:outerShdw>
                </a:effectLst>
              </a:rPr>
              <a:t>Not merely intellectual assent</a:t>
            </a:r>
            <a:r>
              <a:rPr lang="en-US" altLang="en-US" dirty="0" smtClean="0">
                <a:solidFill>
                  <a:schemeClr val="bg1"/>
                </a:solidFill>
                <a:effectLst>
                  <a:outerShdw blurRad="38100" dist="38100" dir="2700000" algn="tl">
                    <a:srgbClr val="000000">
                      <a:alpha val="43137"/>
                    </a:srgbClr>
                  </a:outerShdw>
                </a:effectLst>
              </a:rPr>
              <a:t> (</a:t>
            </a:r>
            <a:r>
              <a:rPr lang="en-US" altLang="en-US" dirty="0" smtClean="0">
                <a:solidFill>
                  <a:schemeClr val="bg1"/>
                </a:solidFill>
                <a:effectLst>
                  <a:outerShdw blurRad="38100" dist="38100" dir="2700000" algn="tl">
                    <a:srgbClr val="000000">
                      <a:alpha val="43137"/>
                    </a:srgbClr>
                  </a:outerShdw>
                </a:effectLst>
              </a:rPr>
              <a:t>Jas. 2:19</a:t>
            </a:r>
            <a:r>
              <a:rPr lang="en-US" altLang="en-US" dirty="0" smtClean="0">
                <a:solidFill>
                  <a:schemeClr val="bg1"/>
                </a:solidFill>
                <a:effectLst>
                  <a:outerShdw blurRad="38100" dist="38100" dir="2700000" algn="tl">
                    <a:srgbClr val="000000">
                      <a:alpha val="43137"/>
                    </a:srgbClr>
                  </a:outerShdw>
                </a:effectLst>
              </a:rPr>
              <a:t>)</a:t>
            </a:r>
          </a:p>
          <a:p>
            <a:pPr algn="just">
              <a:spcBef>
                <a:spcPts val="1200"/>
              </a:spcBef>
              <a:spcAft>
                <a:spcPts val="1200"/>
              </a:spcAft>
              <a:buFont typeface="Arial" panose="020B0604020202020204" pitchFamily="34" charset="0"/>
              <a:buChar char="•"/>
              <a:defRPr/>
            </a:pPr>
            <a:r>
              <a:rPr lang="en-US" altLang="en-US" dirty="0" smtClean="0">
                <a:solidFill>
                  <a:schemeClr val="bg1"/>
                </a:solidFill>
                <a:effectLst>
                  <a:outerShdw blurRad="38100" dist="38100" dir="2700000" algn="tl">
                    <a:srgbClr val="000000">
                      <a:alpha val="43137"/>
                    </a:srgbClr>
                  </a:outerShdw>
                </a:effectLst>
              </a:rPr>
              <a:t>Illustrations</a:t>
            </a:r>
          </a:p>
          <a:p>
            <a:pPr lvl="1" algn="just">
              <a:spcBef>
                <a:spcPts val="1200"/>
              </a:spcBef>
              <a:spcAft>
                <a:spcPts val="1200"/>
              </a:spcAft>
              <a:buFont typeface="Arial" panose="020B0604020202020204" pitchFamily="34" charset="0"/>
              <a:buChar char="•"/>
              <a:defRPr/>
            </a:pPr>
            <a:r>
              <a:rPr lang="en-US" altLang="en-US" sz="3200" dirty="0" smtClean="0">
                <a:solidFill>
                  <a:schemeClr val="bg1"/>
                </a:solidFill>
                <a:effectLst>
                  <a:outerShdw blurRad="38100" dist="38100" dir="2700000" algn="tl">
                    <a:srgbClr val="000000">
                      <a:alpha val="43137"/>
                    </a:srgbClr>
                  </a:outerShdw>
                </a:effectLst>
              </a:rPr>
              <a:t>Charles Blondin</a:t>
            </a:r>
          </a:p>
          <a:p>
            <a:pPr lvl="1" algn="just">
              <a:spcBef>
                <a:spcPts val="1200"/>
              </a:spcBef>
              <a:spcAft>
                <a:spcPts val="1200"/>
              </a:spcAft>
              <a:buFont typeface="Arial" panose="020B0604020202020204" pitchFamily="34" charset="0"/>
              <a:buChar char="•"/>
              <a:defRPr/>
            </a:pPr>
            <a:r>
              <a:rPr lang="en-US" altLang="en-US" sz="3200" dirty="0" smtClean="0">
                <a:solidFill>
                  <a:schemeClr val="bg1"/>
                </a:solidFill>
                <a:effectLst>
                  <a:outerShdw blurRad="38100" dist="38100" dir="2700000" algn="tl">
                    <a:srgbClr val="000000">
                      <a:alpha val="43137"/>
                    </a:srgbClr>
                  </a:outerShdw>
                </a:effectLst>
              </a:rPr>
              <a:t>George Washington </a:t>
            </a:r>
          </a:p>
          <a:p>
            <a:pPr lvl="1" algn="just">
              <a:spcBef>
                <a:spcPts val="1200"/>
              </a:spcBef>
              <a:spcAft>
                <a:spcPts val="1200"/>
              </a:spcAft>
              <a:buFont typeface="Arial" panose="020B0604020202020204" pitchFamily="34" charset="0"/>
              <a:buChar char="•"/>
              <a:defRPr/>
            </a:pPr>
            <a:r>
              <a:rPr lang="en-US" altLang="en-US" sz="3200" dirty="0" smtClean="0">
                <a:solidFill>
                  <a:schemeClr val="bg1"/>
                </a:solidFill>
                <a:effectLst>
                  <a:outerShdw blurRad="38100" dist="38100" dir="2700000" algn="tl">
                    <a:srgbClr val="000000">
                      <a:alpha val="43137"/>
                    </a:srgbClr>
                  </a:outerShdw>
                </a:effectLst>
              </a:rPr>
              <a:t>Airplane boarding</a:t>
            </a:r>
            <a:endParaRPr lang="en-US" altLang="en-US" sz="3200" dirty="0" smtClean="0">
              <a:solidFill>
                <a:schemeClr val="bg1"/>
              </a:solidFill>
              <a:effectLst>
                <a:outerShdw blurRad="38100" dist="38100" dir="2700000" algn="tl">
                  <a:srgbClr val="000000">
                    <a:alpha val="43137"/>
                  </a:srgbClr>
                </a:outerShdw>
              </a:effectLst>
            </a:endParaRPr>
          </a:p>
        </p:txBody>
      </p:sp>
      <p:sp>
        <p:nvSpPr>
          <p:cNvPr id="4" name="Title 1"/>
          <p:cNvSpPr txBox="1">
            <a:spLocks/>
          </p:cNvSpPr>
          <p:nvPr/>
        </p:nvSpPr>
        <p:spPr>
          <a:xfrm>
            <a:off x="457200" y="304800"/>
            <a:ext cx="8229600" cy="12192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US" sz="3600" dirty="0" smtClean="0">
                <a:solidFill>
                  <a:srgbClr val="00FFFF"/>
                </a:solidFill>
                <a:effectLst>
                  <a:outerShdw blurRad="38100" dist="38100" dir="2700000" algn="tl">
                    <a:srgbClr val="000000">
                      <a:alpha val="43137"/>
                    </a:srgbClr>
                  </a:outerShdw>
                </a:effectLst>
                <a:latin typeface="+mn-lt"/>
              </a:rPr>
              <a:t>What Saving Faith is Not</a:t>
            </a:r>
            <a:endParaRPr lang="en-US" sz="3600" dirty="0" smtClean="0">
              <a:solidFill>
                <a:srgbClr val="00FFFF"/>
              </a:solidFill>
              <a:effectLst>
                <a:outerShdw blurRad="38100" dist="38100" dir="2700000" algn="tl">
                  <a:srgbClr val="000000">
                    <a:alpha val="43137"/>
                  </a:srgbClr>
                </a:outerShdw>
              </a:effectLst>
              <a:latin typeface="+mn-lt"/>
            </a:endParaRPr>
          </a:p>
        </p:txBody>
      </p:sp>
      <p:pic>
        <p:nvPicPr>
          <p:cNvPr id="5" name="Picture 2" descr="http://4.bp.blogspot.com/-JXH-bqfBcWE/TgJAJNX1UjI/AAAAAAAAAVA/qgy871X7QgQ/s1600/ABE.gif"/>
          <p:cNvPicPr>
            <a:picLocks noChangeAspect="1" noChangeArrowheads="1"/>
          </p:cNvPicPr>
          <p:nvPr/>
        </p:nvPicPr>
        <p:blipFill>
          <a:blip r:embed="rId2" cstate="print"/>
          <a:srcRect/>
          <a:stretch>
            <a:fillRect/>
          </a:stretch>
        </p:blipFill>
        <p:spPr bwMode="auto">
          <a:xfrm>
            <a:off x="5181600" y="2209800"/>
            <a:ext cx="3412490" cy="4221637"/>
          </a:xfrm>
          <a:prstGeom prst="rect">
            <a:avLst/>
          </a:prstGeom>
          <a:noFill/>
          <a:ln w="28575">
            <a:solidFill>
              <a:srgbClr val="FFFF00"/>
            </a:solid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a:xfrm>
            <a:off x="457200" y="274638"/>
            <a:ext cx="8229600" cy="639762"/>
          </a:xfrm>
        </p:spPr>
        <p:txBody>
          <a:bodyPr/>
          <a:lstStyle/>
          <a:p>
            <a:pPr marL="573088" indent="-573088" eaLnBrk="1" hangingPunct="1">
              <a:buFont typeface="+mj-lt"/>
              <a:buAutoNum type="romanUcPeriod" startAt="5"/>
              <a:defRPr/>
            </a:pPr>
            <a:r>
              <a:rPr lang="en-US" altLang="en-US" sz="3600" dirty="0" smtClean="0">
                <a:solidFill>
                  <a:srgbClr val="00FFFF"/>
                </a:solidFill>
                <a:effectLst>
                  <a:outerShdw blurRad="38100" dist="38100" dir="2700000" algn="tl">
                    <a:srgbClr val="000000">
                      <a:alpha val="43137"/>
                    </a:srgbClr>
                  </a:outerShdw>
                </a:effectLst>
                <a:latin typeface="+mn-lt"/>
              </a:rPr>
              <a:t>God’s One Condition of Salvation</a:t>
            </a:r>
            <a:endParaRPr lang="en-US" altLang="en-US" sz="3600" dirty="0">
              <a:solidFill>
                <a:srgbClr val="00FFFF"/>
              </a:solidFill>
              <a:effectLst>
                <a:outerShdw blurRad="38100" dist="38100" dir="2700000" algn="tl">
                  <a:srgbClr val="000000">
                    <a:alpha val="43137"/>
                  </a:srgbClr>
                </a:outerShdw>
              </a:effectLst>
              <a:latin typeface="+mn-lt"/>
            </a:endParaRPr>
          </a:p>
        </p:txBody>
      </p:sp>
      <p:sp>
        <p:nvSpPr>
          <p:cNvPr id="5" name="Rectangle 3"/>
          <p:cNvSpPr txBox="1">
            <a:spLocks/>
          </p:cNvSpPr>
          <p:nvPr/>
        </p:nvSpPr>
        <p:spPr bwMode="auto">
          <a:xfrm>
            <a:off x="457199" y="1143000"/>
            <a:ext cx="8258175" cy="5410200"/>
          </a:xfrm>
          <a:prstGeom prst="rect">
            <a:avLst/>
          </a:prstGeom>
          <a:noFill/>
          <a:ln>
            <a:noFill/>
          </a:ln>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Misconceptions – multiple steps, poor word choices</a:t>
            </a:r>
            <a:endParaRPr lang="en-US" altLang="en-US" sz="2800" dirty="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Around 200 passages teach that justification is conditioned on faith alone</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Why God has conditioned salvation on faith alone</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What saving faith </a:t>
            </a:r>
            <a:r>
              <a:rPr lang="en-US" altLang="en-US" sz="2800" dirty="0">
                <a:solidFill>
                  <a:schemeClr val="bg1"/>
                </a:solidFill>
                <a:effectLst>
                  <a:outerShdw blurRad="38100" dist="38100" dir="2700000" algn="tl">
                    <a:srgbClr val="000000">
                      <a:alpha val="43137"/>
                    </a:srgbClr>
                  </a:outerShdw>
                </a:effectLst>
              </a:rPr>
              <a:t>is – trust</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What saving faith is </a:t>
            </a:r>
            <a:r>
              <a:rPr lang="en-US" altLang="en-US" sz="2800" dirty="0">
                <a:solidFill>
                  <a:schemeClr val="bg1"/>
                </a:solidFill>
                <a:effectLst>
                  <a:outerShdw blurRad="38100" dist="38100" dir="2700000" algn="tl">
                    <a:srgbClr val="000000">
                      <a:alpha val="43137"/>
                    </a:srgbClr>
                  </a:outerShdw>
                </a:effectLst>
              </a:rPr>
              <a:t>not – Jas </a:t>
            </a:r>
            <a:r>
              <a:rPr lang="en-US" altLang="en-US" sz="2800" dirty="0" smtClean="0">
                <a:solidFill>
                  <a:schemeClr val="bg1"/>
                </a:solidFill>
                <a:effectLst>
                  <a:outerShdw blurRad="38100" dist="38100" dir="2700000" algn="tl">
                    <a:srgbClr val="000000">
                      <a:alpha val="43137"/>
                    </a:srgbClr>
                  </a:outerShdw>
                </a:effectLst>
              </a:rPr>
              <a:t>2:19</a:t>
            </a:r>
            <a:endParaRPr lang="en-US" altLang="en-US" sz="2800" dirty="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Content of saving </a:t>
            </a:r>
            <a:r>
              <a:rPr lang="en-US" altLang="en-US" sz="2800" dirty="0">
                <a:solidFill>
                  <a:schemeClr val="bg1"/>
                </a:solidFill>
                <a:effectLst>
                  <a:outerShdw blurRad="38100" dist="38100" dir="2700000" algn="tl">
                    <a:srgbClr val="000000">
                      <a:alpha val="43137"/>
                    </a:srgbClr>
                  </a:outerShdw>
                </a:effectLst>
              </a:rPr>
              <a:t>faith – John </a:t>
            </a:r>
            <a:r>
              <a:rPr lang="en-US" altLang="en-US" sz="2800" dirty="0" smtClean="0">
                <a:solidFill>
                  <a:schemeClr val="bg1"/>
                </a:solidFill>
                <a:effectLst>
                  <a:outerShdw blurRad="38100" dist="38100" dir="2700000" algn="tl">
                    <a:srgbClr val="000000">
                      <a:alpha val="43137"/>
                    </a:srgbClr>
                  </a:outerShdw>
                </a:effectLst>
              </a:rPr>
              <a:t>8:24; 20:30-31; </a:t>
            </a:r>
            <a:r>
              <a:rPr lang="en-US" altLang="en-US" sz="2800" dirty="0">
                <a:solidFill>
                  <a:schemeClr val="bg1"/>
                </a:solidFill>
                <a:effectLst>
                  <a:outerShdw blurRad="38100" dist="38100" dir="2700000" algn="tl">
                    <a:srgbClr val="000000">
                      <a:alpha val="43137"/>
                    </a:srgbClr>
                  </a:outerShdw>
                </a:effectLst>
              </a:rPr>
              <a:t>1</a:t>
            </a:r>
            <a:r>
              <a:rPr lang="en-US" altLang="en-US" sz="2800" dirty="0" smtClean="0">
                <a:solidFill>
                  <a:schemeClr val="bg1"/>
                </a:solidFill>
                <a:effectLst>
                  <a:outerShdw blurRad="38100" dist="38100" dir="2700000" algn="tl">
                    <a:srgbClr val="000000">
                      <a:alpha val="43137"/>
                    </a:srgbClr>
                  </a:outerShdw>
                </a:effectLst>
              </a:rPr>
              <a:t> </a:t>
            </a:r>
            <a:r>
              <a:rPr lang="en-US" altLang="en-US" sz="2800" dirty="0" err="1" smtClean="0">
                <a:solidFill>
                  <a:schemeClr val="bg1"/>
                </a:solidFill>
                <a:effectLst>
                  <a:outerShdw blurRad="38100" dist="38100" dir="2700000" algn="tl">
                    <a:srgbClr val="000000">
                      <a:alpha val="43137"/>
                    </a:srgbClr>
                  </a:outerShdw>
                </a:effectLst>
              </a:rPr>
              <a:t>Cor</a:t>
            </a:r>
            <a:r>
              <a:rPr lang="en-US" altLang="en-US" sz="2800" dirty="0" smtClean="0">
                <a:solidFill>
                  <a:schemeClr val="bg1"/>
                </a:solidFill>
                <a:effectLst>
                  <a:outerShdw blurRad="38100" dist="38100" dir="2700000" algn="tl">
                    <a:srgbClr val="000000">
                      <a:alpha val="43137"/>
                    </a:srgbClr>
                  </a:outerShdw>
                </a:effectLst>
              </a:rPr>
              <a:t> 15:1-4</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An evangelistic model</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Response to problem passages</a:t>
            </a:r>
          </a:p>
        </p:txBody>
      </p:sp>
    </p:spTree>
    <p:extLst>
      <p:ext uri="{BB962C8B-B14F-4D97-AF65-F5344CB8AC3E}">
        <p14:creationId xmlns:p14="http://schemas.microsoft.com/office/powerpoint/2010/main" xmlns="" val="394873214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4294967295"/>
          </p:nvPr>
        </p:nvSpPr>
        <p:spPr>
          <a:xfrm>
            <a:off x="419100" y="1600200"/>
            <a:ext cx="8305800" cy="3048000"/>
          </a:xfrm>
        </p:spPr>
        <p:txBody>
          <a:bodyPr/>
          <a:lstStyle/>
          <a:p>
            <a:pPr algn="just">
              <a:spcBef>
                <a:spcPts val="1200"/>
              </a:spcBef>
              <a:spcAft>
                <a:spcPts val="1200"/>
              </a:spcAft>
              <a:buFont typeface="Arial" panose="020B0604020202020204" pitchFamily="34" charset="0"/>
              <a:buChar char="•"/>
              <a:defRPr/>
            </a:pPr>
            <a:r>
              <a:rPr lang="en-US" altLang="en-US" b="1" u="sng" dirty="0" smtClean="0">
                <a:solidFill>
                  <a:srgbClr val="FFFFCC"/>
                </a:solidFill>
                <a:effectLst>
                  <a:outerShdw blurRad="38100" dist="38100" dir="2700000" algn="tl">
                    <a:srgbClr val="000000">
                      <a:alpha val="43137"/>
                    </a:srgbClr>
                  </a:outerShdw>
                </a:effectLst>
              </a:rPr>
              <a:t>Not merely intellectual assent</a:t>
            </a:r>
            <a:r>
              <a:rPr lang="en-US" altLang="en-US" b="1" u="sng" dirty="0" smtClean="0">
                <a:solidFill>
                  <a:srgbClr val="FFFFCC"/>
                </a:solidFill>
                <a:effectLst>
                  <a:outerShdw blurRad="38100" dist="38100" dir="2700000" algn="tl">
                    <a:srgbClr val="000000">
                      <a:alpha val="43137"/>
                    </a:srgbClr>
                  </a:outerShdw>
                </a:effectLst>
              </a:rPr>
              <a:t> (</a:t>
            </a:r>
            <a:r>
              <a:rPr lang="en-US" altLang="en-US" b="1" u="sng" dirty="0" smtClean="0">
                <a:solidFill>
                  <a:srgbClr val="FFFFCC"/>
                </a:solidFill>
                <a:effectLst>
                  <a:outerShdw blurRad="38100" dist="38100" dir="2700000" algn="tl">
                    <a:srgbClr val="000000">
                      <a:alpha val="43137"/>
                    </a:srgbClr>
                  </a:outerShdw>
                </a:effectLst>
              </a:rPr>
              <a:t>Jas. 2:19</a:t>
            </a:r>
            <a:r>
              <a:rPr lang="en-US" altLang="en-US" b="1" u="sng" dirty="0" smtClean="0">
                <a:solidFill>
                  <a:srgbClr val="FFFFCC"/>
                </a:solidFill>
                <a:effectLst>
                  <a:outerShdw blurRad="38100" dist="38100" dir="2700000" algn="tl">
                    <a:srgbClr val="000000">
                      <a:alpha val="43137"/>
                    </a:srgbClr>
                  </a:outerShdw>
                </a:effectLst>
              </a:rPr>
              <a:t>)</a:t>
            </a:r>
          </a:p>
          <a:p>
            <a:pPr algn="just">
              <a:spcBef>
                <a:spcPts val="1200"/>
              </a:spcBef>
              <a:spcAft>
                <a:spcPts val="1200"/>
              </a:spcAft>
              <a:buFont typeface="Arial" panose="020B0604020202020204" pitchFamily="34" charset="0"/>
              <a:buChar char="•"/>
              <a:defRPr/>
            </a:pPr>
            <a:r>
              <a:rPr lang="en-US" altLang="en-US" dirty="0" smtClean="0">
                <a:solidFill>
                  <a:schemeClr val="bg1"/>
                </a:solidFill>
                <a:effectLst>
                  <a:outerShdw blurRad="38100" dist="38100" dir="2700000" algn="tl">
                    <a:srgbClr val="000000">
                      <a:alpha val="43137"/>
                    </a:srgbClr>
                  </a:outerShdw>
                </a:effectLst>
              </a:rPr>
              <a:t>Illustrations</a:t>
            </a:r>
          </a:p>
          <a:p>
            <a:pPr lvl="1" algn="just">
              <a:spcBef>
                <a:spcPts val="1200"/>
              </a:spcBef>
              <a:spcAft>
                <a:spcPts val="1200"/>
              </a:spcAft>
              <a:buFont typeface="Arial" panose="020B0604020202020204" pitchFamily="34" charset="0"/>
              <a:buChar char="•"/>
              <a:defRPr/>
            </a:pPr>
            <a:r>
              <a:rPr lang="en-US" altLang="en-US" sz="3200" dirty="0" smtClean="0">
                <a:solidFill>
                  <a:schemeClr val="bg1"/>
                </a:solidFill>
                <a:effectLst>
                  <a:outerShdw blurRad="38100" dist="38100" dir="2700000" algn="tl">
                    <a:srgbClr val="000000">
                      <a:alpha val="43137"/>
                    </a:srgbClr>
                  </a:outerShdw>
                </a:effectLst>
              </a:rPr>
              <a:t>Charles Blondin</a:t>
            </a:r>
          </a:p>
          <a:p>
            <a:pPr lvl="1" algn="just">
              <a:spcBef>
                <a:spcPts val="1200"/>
              </a:spcBef>
              <a:spcAft>
                <a:spcPts val="1200"/>
              </a:spcAft>
              <a:buFont typeface="Arial" panose="020B0604020202020204" pitchFamily="34" charset="0"/>
              <a:buChar char="•"/>
              <a:defRPr/>
            </a:pPr>
            <a:r>
              <a:rPr lang="en-US" altLang="en-US" sz="3200" dirty="0" smtClean="0">
                <a:solidFill>
                  <a:schemeClr val="bg1"/>
                </a:solidFill>
                <a:effectLst>
                  <a:outerShdw blurRad="38100" dist="38100" dir="2700000" algn="tl">
                    <a:srgbClr val="000000">
                      <a:alpha val="43137"/>
                    </a:srgbClr>
                  </a:outerShdw>
                </a:effectLst>
              </a:rPr>
              <a:t>George Washington </a:t>
            </a:r>
          </a:p>
          <a:p>
            <a:pPr lvl="1" algn="just">
              <a:spcBef>
                <a:spcPts val="1200"/>
              </a:spcBef>
              <a:spcAft>
                <a:spcPts val="1200"/>
              </a:spcAft>
              <a:buFont typeface="Arial" panose="020B0604020202020204" pitchFamily="34" charset="0"/>
              <a:buChar char="•"/>
              <a:defRPr/>
            </a:pPr>
            <a:r>
              <a:rPr lang="en-US" altLang="en-US" sz="3200" dirty="0" smtClean="0">
                <a:solidFill>
                  <a:schemeClr val="bg1"/>
                </a:solidFill>
                <a:effectLst>
                  <a:outerShdw blurRad="38100" dist="38100" dir="2700000" algn="tl">
                    <a:srgbClr val="000000">
                      <a:alpha val="43137"/>
                    </a:srgbClr>
                  </a:outerShdw>
                </a:effectLst>
              </a:rPr>
              <a:t>Airplane boarding</a:t>
            </a:r>
            <a:endParaRPr lang="en-US" altLang="en-US" sz="3200" dirty="0" smtClean="0">
              <a:solidFill>
                <a:schemeClr val="bg1"/>
              </a:solidFill>
              <a:effectLst>
                <a:outerShdw blurRad="38100" dist="38100" dir="2700000" algn="tl">
                  <a:srgbClr val="000000">
                    <a:alpha val="43137"/>
                  </a:srgbClr>
                </a:outerShdw>
              </a:effectLst>
            </a:endParaRPr>
          </a:p>
        </p:txBody>
      </p:sp>
      <p:sp>
        <p:nvSpPr>
          <p:cNvPr id="4" name="Title 1"/>
          <p:cNvSpPr txBox="1">
            <a:spLocks/>
          </p:cNvSpPr>
          <p:nvPr/>
        </p:nvSpPr>
        <p:spPr>
          <a:xfrm>
            <a:off x="457200" y="304800"/>
            <a:ext cx="8229600" cy="12192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US" sz="3600" dirty="0" smtClean="0">
                <a:solidFill>
                  <a:srgbClr val="00FFFF"/>
                </a:solidFill>
                <a:effectLst>
                  <a:outerShdw blurRad="38100" dist="38100" dir="2700000" algn="tl">
                    <a:srgbClr val="000000">
                      <a:alpha val="43137"/>
                    </a:srgbClr>
                  </a:outerShdw>
                </a:effectLst>
                <a:latin typeface="+mn-lt"/>
              </a:rPr>
              <a:t>What Saving Faith is Not</a:t>
            </a:r>
            <a:endParaRPr lang="en-US" sz="3600" dirty="0" smtClean="0">
              <a:solidFill>
                <a:srgbClr val="00FFFF"/>
              </a:solidFill>
              <a:effectLst>
                <a:outerShdw blurRad="38100" dist="38100" dir="2700000" algn="tl">
                  <a:srgbClr val="000000">
                    <a:alpha val="43137"/>
                  </a:srgbClr>
                </a:outerShdw>
              </a:effectLst>
              <a:latin typeface="+mn-lt"/>
            </a:endParaRPr>
          </a:p>
        </p:txBody>
      </p:sp>
      <p:pic>
        <p:nvPicPr>
          <p:cNvPr id="5" name="Picture 2" descr="http://4.bp.blogspot.com/-JXH-bqfBcWE/TgJAJNX1UjI/AAAAAAAAAVA/qgy871X7QgQ/s1600/ABE.gif"/>
          <p:cNvPicPr>
            <a:picLocks noChangeAspect="1" noChangeArrowheads="1"/>
          </p:cNvPicPr>
          <p:nvPr/>
        </p:nvPicPr>
        <p:blipFill>
          <a:blip r:embed="rId2" cstate="print"/>
          <a:srcRect/>
          <a:stretch>
            <a:fillRect/>
          </a:stretch>
        </p:blipFill>
        <p:spPr bwMode="auto">
          <a:xfrm>
            <a:off x="5181600" y="2209800"/>
            <a:ext cx="3412490" cy="4221637"/>
          </a:xfrm>
          <a:prstGeom prst="rect">
            <a:avLst/>
          </a:prstGeom>
          <a:noFill/>
          <a:ln w="28575">
            <a:solidFill>
              <a:srgbClr val="FFFF00"/>
            </a:solid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3" y="163513"/>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533400" y="1676400"/>
            <a:ext cx="8077200" cy="1785104"/>
          </a:xfrm>
          <a:prstGeom prst="rect">
            <a:avLst/>
          </a:prstGeom>
          <a:noFill/>
          <a:ln w="28575">
            <a:noFill/>
            <a:miter lim="800000"/>
            <a:headEnd/>
            <a:tailEnd/>
          </a:ln>
        </p:spPr>
        <p:txBody>
          <a:bodyPr>
            <a:spAutoFit/>
          </a:bodyPr>
          <a:lstStyle/>
          <a:p>
            <a:pPr algn="ctr">
              <a:spcBef>
                <a:spcPts val="600"/>
              </a:spcBef>
              <a:spcAft>
                <a:spcPts val="600"/>
              </a:spcAft>
            </a:pPr>
            <a:r>
              <a:rPr lang="en-US" altLang="en-US" sz="3600" b="1" dirty="0" smtClean="0">
                <a:solidFill>
                  <a:srgbClr val="FFFFCC"/>
                </a:solidFill>
              </a:rPr>
              <a:t>James </a:t>
            </a:r>
            <a:r>
              <a:rPr lang="en-US" altLang="en-US" sz="3600" b="1" dirty="0" smtClean="0">
                <a:solidFill>
                  <a:srgbClr val="FFFFCC"/>
                </a:solidFill>
              </a:rPr>
              <a:t>2</a:t>
            </a:r>
            <a:r>
              <a:rPr lang="en-US" altLang="en-US" sz="3600" b="1" dirty="0" smtClean="0">
                <a:solidFill>
                  <a:srgbClr val="FFFFCC"/>
                </a:solidFill>
              </a:rPr>
              <a:t>:19 </a:t>
            </a:r>
            <a:r>
              <a:rPr lang="en-US" altLang="en-US" sz="3600" b="1" dirty="0">
                <a:solidFill>
                  <a:srgbClr val="FFFFCC"/>
                </a:solidFill>
              </a:rPr>
              <a:t>(NASB)</a:t>
            </a:r>
          </a:p>
          <a:p>
            <a:pPr algn="just">
              <a:spcBef>
                <a:spcPts val="600"/>
              </a:spcBef>
              <a:spcAft>
                <a:spcPts val="600"/>
              </a:spcAft>
            </a:pPr>
            <a:r>
              <a:rPr lang="en-US" altLang="en-US" sz="3200" dirty="0" smtClean="0">
                <a:solidFill>
                  <a:schemeClr val="bg1"/>
                </a:solidFill>
              </a:rPr>
              <a:t>“</a:t>
            </a:r>
            <a:r>
              <a:rPr lang="en-US" sz="3200" dirty="0" smtClean="0">
                <a:solidFill>
                  <a:schemeClr val="bg1"/>
                </a:solidFill>
              </a:rPr>
              <a:t>You </a:t>
            </a:r>
            <a:r>
              <a:rPr lang="en-US" sz="3200" dirty="0" smtClean="0">
                <a:solidFill>
                  <a:schemeClr val="bg1"/>
                </a:solidFill>
              </a:rPr>
              <a:t>believe that </a:t>
            </a:r>
            <a:r>
              <a:rPr lang="en-US" sz="3200" b="1" u="sng" dirty="0" smtClean="0">
                <a:solidFill>
                  <a:schemeClr val="bg1"/>
                </a:solidFill>
              </a:rPr>
              <a:t>God </a:t>
            </a:r>
            <a:r>
              <a:rPr lang="en-US" sz="3200" b="1" u="sng" dirty="0" smtClean="0">
                <a:solidFill>
                  <a:schemeClr val="bg1"/>
                </a:solidFill>
              </a:rPr>
              <a:t>is one</a:t>
            </a:r>
            <a:r>
              <a:rPr lang="en-US" sz="3200" dirty="0" smtClean="0">
                <a:solidFill>
                  <a:schemeClr val="bg1"/>
                </a:solidFill>
              </a:rPr>
              <a:t>. You do well; the </a:t>
            </a:r>
            <a:r>
              <a:rPr lang="en-US" sz="3200" b="1" u="sng" dirty="0" smtClean="0">
                <a:solidFill>
                  <a:schemeClr val="bg1"/>
                </a:solidFill>
              </a:rPr>
              <a:t>demons also believe</a:t>
            </a:r>
            <a:r>
              <a:rPr lang="en-US" sz="3200" dirty="0" smtClean="0">
                <a:solidFill>
                  <a:schemeClr val="bg1"/>
                </a:solidFill>
              </a:rPr>
              <a:t>, and </a:t>
            </a:r>
            <a:r>
              <a:rPr lang="en-US" sz="3200" dirty="0" smtClean="0">
                <a:solidFill>
                  <a:schemeClr val="bg1"/>
                </a:solidFill>
              </a:rPr>
              <a:t>shudder</a:t>
            </a:r>
            <a:r>
              <a:rPr lang="en-US" altLang="en-US" sz="3200" dirty="0" smtClean="0">
                <a:solidFill>
                  <a:schemeClr val="bg1"/>
                </a:solidFill>
              </a:rPr>
              <a:t>.”</a:t>
            </a:r>
            <a:endParaRPr lang="en-US" altLang="en-US" sz="3200" dirty="0">
              <a:solidFill>
                <a:schemeClr val="bg1"/>
              </a:solidFill>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3" y="163513"/>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533400" y="228600"/>
            <a:ext cx="8077200" cy="4247317"/>
          </a:xfrm>
          <a:prstGeom prst="rect">
            <a:avLst/>
          </a:prstGeom>
          <a:noFill/>
          <a:ln w="28575">
            <a:noFill/>
            <a:miter lim="800000"/>
            <a:headEnd/>
            <a:tailEnd/>
          </a:ln>
        </p:spPr>
        <p:txBody>
          <a:bodyPr>
            <a:spAutoFit/>
          </a:bodyPr>
          <a:lstStyle/>
          <a:p>
            <a:pPr algn="ctr">
              <a:spcBef>
                <a:spcPts val="600"/>
              </a:spcBef>
              <a:spcAft>
                <a:spcPts val="600"/>
              </a:spcAft>
            </a:pPr>
            <a:r>
              <a:rPr lang="en-US" altLang="en-US" sz="3600" b="1" dirty="0" smtClean="0">
                <a:solidFill>
                  <a:srgbClr val="FFFFCC"/>
                </a:solidFill>
              </a:rPr>
              <a:t>Matthew</a:t>
            </a:r>
            <a:r>
              <a:rPr lang="en-US" altLang="en-US" sz="3600" b="1" dirty="0" smtClean="0">
                <a:solidFill>
                  <a:srgbClr val="FFFFCC"/>
                </a:solidFill>
              </a:rPr>
              <a:t> 8:28-29 </a:t>
            </a:r>
            <a:r>
              <a:rPr lang="en-US" altLang="en-US" sz="3600" b="1" dirty="0">
                <a:solidFill>
                  <a:srgbClr val="FFFFCC"/>
                </a:solidFill>
              </a:rPr>
              <a:t>(NASB)</a:t>
            </a:r>
          </a:p>
          <a:p>
            <a:pPr algn="just">
              <a:spcBef>
                <a:spcPts val="600"/>
              </a:spcBef>
              <a:spcAft>
                <a:spcPts val="600"/>
              </a:spcAft>
            </a:pPr>
            <a:r>
              <a:rPr lang="en-US" altLang="en-US" sz="2800" dirty="0" smtClean="0">
                <a:solidFill>
                  <a:schemeClr val="bg1"/>
                </a:solidFill>
              </a:rPr>
              <a:t>“</a:t>
            </a:r>
            <a:r>
              <a:rPr lang="en-US" sz="2800" dirty="0" smtClean="0">
                <a:solidFill>
                  <a:schemeClr val="bg1"/>
                </a:solidFill>
              </a:rPr>
              <a:t>When </a:t>
            </a:r>
            <a:r>
              <a:rPr lang="en-US" sz="2800" dirty="0" smtClean="0">
                <a:solidFill>
                  <a:schemeClr val="bg1"/>
                </a:solidFill>
              </a:rPr>
              <a:t>He came to the other side into the country of the </a:t>
            </a:r>
            <a:r>
              <a:rPr lang="en-US" sz="2800" dirty="0" err="1" smtClean="0">
                <a:solidFill>
                  <a:schemeClr val="bg1"/>
                </a:solidFill>
              </a:rPr>
              <a:t>Gadarenes</a:t>
            </a:r>
            <a:r>
              <a:rPr lang="en-US" sz="2800" dirty="0" smtClean="0">
                <a:solidFill>
                  <a:schemeClr val="bg1"/>
                </a:solidFill>
              </a:rPr>
              <a:t>, two men who were </a:t>
            </a:r>
            <a:r>
              <a:rPr lang="en-US" sz="2800" b="1" u="sng" dirty="0" smtClean="0">
                <a:solidFill>
                  <a:schemeClr val="bg1"/>
                </a:solidFill>
              </a:rPr>
              <a:t>demon-possessed</a:t>
            </a:r>
            <a:r>
              <a:rPr lang="en-US" sz="2800" dirty="0" smtClean="0">
                <a:solidFill>
                  <a:schemeClr val="bg1"/>
                </a:solidFill>
              </a:rPr>
              <a:t> met Him as they were coming out of the tombs. </a:t>
            </a:r>
            <a:r>
              <a:rPr lang="en-US" sz="2800" i="1" dirty="0" smtClean="0">
                <a:solidFill>
                  <a:schemeClr val="bg1"/>
                </a:solidFill>
              </a:rPr>
              <a:t>They were</a:t>
            </a:r>
            <a:r>
              <a:rPr lang="en-US" sz="2800" dirty="0" smtClean="0">
                <a:solidFill>
                  <a:schemeClr val="bg1"/>
                </a:solidFill>
              </a:rPr>
              <a:t> so extremely violent that no one could pass by that way. </a:t>
            </a:r>
            <a:r>
              <a:rPr lang="en-US" sz="2800" baseline="30000" dirty="0" smtClean="0">
                <a:solidFill>
                  <a:schemeClr val="bg1"/>
                </a:solidFill>
              </a:rPr>
              <a:t>29 </a:t>
            </a:r>
            <a:r>
              <a:rPr lang="en-US" sz="2800" dirty="0" smtClean="0">
                <a:solidFill>
                  <a:schemeClr val="bg1"/>
                </a:solidFill>
              </a:rPr>
              <a:t>And </a:t>
            </a:r>
            <a:r>
              <a:rPr lang="en-US" sz="2800" b="1" u="sng" dirty="0" smtClean="0">
                <a:solidFill>
                  <a:schemeClr val="bg1"/>
                </a:solidFill>
              </a:rPr>
              <a:t>they cried out</a:t>
            </a:r>
            <a:r>
              <a:rPr lang="en-US" sz="2800" dirty="0" smtClean="0">
                <a:solidFill>
                  <a:schemeClr val="bg1"/>
                </a:solidFill>
              </a:rPr>
              <a:t>, saying, </a:t>
            </a:r>
            <a:r>
              <a:rPr lang="en-US" sz="2800" dirty="0" smtClean="0">
                <a:solidFill>
                  <a:schemeClr val="bg1"/>
                </a:solidFill>
              </a:rPr>
              <a:t>“What </a:t>
            </a:r>
            <a:r>
              <a:rPr lang="en-US" sz="2800" dirty="0" smtClean="0">
                <a:solidFill>
                  <a:schemeClr val="bg1"/>
                </a:solidFill>
              </a:rPr>
              <a:t>business do we have with each other, </a:t>
            </a:r>
            <a:r>
              <a:rPr lang="en-US" sz="2800" b="1" u="sng" dirty="0" smtClean="0">
                <a:solidFill>
                  <a:schemeClr val="bg1"/>
                </a:solidFill>
              </a:rPr>
              <a:t>Son of God</a:t>
            </a:r>
            <a:r>
              <a:rPr lang="en-US" sz="2800" dirty="0" smtClean="0">
                <a:solidFill>
                  <a:schemeClr val="bg1"/>
                </a:solidFill>
              </a:rPr>
              <a:t>? Have You come here to </a:t>
            </a:r>
            <a:r>
              <a:rPr lang="en-US" sz="2800" b="1" u="sng" dirty="0" smtClean="0">
                <a:solidFill>
                  <a:schemeClr val="bg1"/>
                </a:solidFill>
              </a:rPr>
              <a:t>torment us before </a:t>
            </a:r>
            <a:r>
              <a:rPr lang="en-US" sz="2800" b="1" u="sng" dirty="0" smtClean="0">
                <a:solidFill>
                  <a:schemeClr val="bg1"/>
                </a:solidFill>
              </a:rPr>
              <a:t>the </a:t>
            </a:r>
            <a:r>
              <a:rPr lang="en-US" sz="2800" b="1" u="sng" dirty="0" smtClean="0">
                <a:solidFill>
                  <a:schemeClr val="bg1"/>
                </a:solidFill>
              </a:rPr>
              <a:t>time</a:t>
            </a:r>
            <a:r>
              <a:rPr lang="en-US" sz="2800" dirty="0" smtClean="0">
                <a:solidFill>
                  <a:schemeClr val="bg1"/>
                </a:solidFill>
              </a:rPr>
              <a:t>?”</a:t>
            </a:r>
            <a:endParaRPr lang="en-US" altLang="en-US" sz="2800" dirty="0">
              <a:solidFill>
                <a:schemeClr val="bg1"/>
              </a:solidFill>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3" y="163513"/>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533400" y="1676400"/>
            <a:ext cx="8077200" cy="2277547"/>
          </a:xfrm>
          <a:prstGeom prst="rect">
            <a:avLst/>
          </a:prstGeom>
          <a:noFill/>
          <a:ln w="28575">
            <a:noFill/>
            <a:miter lim="800000"/>
            <a:headEnd/>
            <a:tailEnd/>
          </a:ln>
        </p:spPr>
        <p:txBody>
          <a:bodyPr>
            <a:spAutoFit/>
          </a:bodyPr>
          <a:lstStyle/>
          <a:p>
            <a:pPr algn="ctr">
              <a:spcBef>
                <a:spcPts val="600"/>
              </a:spcBef>
              <a:spcAft>
                <a:spcPts val="600"/>
              </a:spcAft>
            </a:pPr>
            <a:r>
              <a:rPr lang="en-US" altLang="en-US" sz="3600" b="1" dirty="0" smtClean="0">
                <a:solidFill>
                  <a:srgbClr val="FFFFCC"/>
                </a:solidFill>
              </a:rPr>
              <a:t>Acts</a:t>
            </a:r>
            <a:r>
              <a:rPr lang="en-US" altLang="en-US" sz="3600" b="1" dirty="0" smtClean="0">
                <a:solidFill>
                  <a:srgbClr val="FFFFCC"/>
                </a:solidFill>
              </a:rPr>
              <a:t> 19:15 </a:t>
            </a:r>
            <a:r>
              <a:rPr lang="en-US" altLang="en-US" sz="3600" b="1" dirty="0">
                <a:solidFill>
                  <a:srgbClr val="FFFFCC"/>
                </a:solidFill>
              </a:rPr>
              <a:t>(NASB)</a:t>
            </a:r>
          </a:p>
          <a:p>
            <a:pPr algn="just">
              <a:spcBef>
                <a:spcPts val="600"/>
              </a:spcBef>
              <a:spcAft>
                <a:spcPts val="600"/>
              </a:spcAft>
            </a:pPr>
            <a:r>
              <a:rPr lang="en-US" altLang="en-US" sz="3200" dirty="0" smtClean="0">
                <a:solidFill>
                  <a:schemeClr val="bg2"/>
                </a:solidFill>
              </a:rPr>
              <a:t>“</a:t>
            </a:r>
            <a:r>
              <a:rPr lang="en-US" sz="3200" dirty="0" smtClean="0">
                <a:solidFill>
                  <a:schemeClr val="bg2"/>
                </a:solidFill>
              </a:rPr>
              <a:t>And the </a:t>
            </a:r>
            <a:r>
              <a:rPr lang="en-US" sz="3200" b="1" u="sng" dirty="0" smtClean="0">
                <a:solidFill>
                  <a:schemeClr val="bg2"/>
                </a:solidFill>
              </a:rPr>
              <a:t>evil spirit answered</a:t>
            </a:r>
            <a:r>
              <a:rPr lang="en-US" sz="3200" dirty="0" smtClean="0">
                <a:solidFill>
                  <a:schemeClr val="bg2"/>
                </a:solidFill>
              </a:rPr>
              <a:t> and said to them, “</a:t>
            </a:r>
            <a:r>
              <a:rPr lang="en-US" sz="3200" b="1" u="sng" dirty="0" smtClean="0">
                <a:solidFill>
                  <a:schemeClr val="bg2"/>
                </a:solidFill>
              </a:rPr>
              <a:t>I recognize Jesus</a:t>
            </a:r>
            <a:r>
              <a:rPr lang="en-US" sz="3200" dirty="0" smtClean="0">
                <a:solidFill>
                  <a:schemeClr val="bg2"/>
                </a:solidFill>
              </a:rPr>
              <a:t>, and I know about Paul, but who are you</a:t>
            </a:r>
            <a:r>
              <a:rPr lang="en-US" sz="3200" dirty="0" smtClean="0">
                <a:solidFill>
                  <a:schemeClr val="bg2"/>
                </a:solidFill>
              </a:rPr>
              <a:t>?”</a:t>
            </a:r>
            <a:endParaRPr lang="en-US" altLang="en-US" sz="3200" dirty="0">
              <a:solidFill>
                <a:schemeClr val="bg2"/>
              </a:solidFill>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4294967295"/>
          </p:nvPr>
        </p:nvSpPr>
        <p:spPr>
          <a:xfrm>
            <a:off x="419100" y="1600200"/>
            <a:ext cx="8305800" cy="3048000"/>
          </a:xfrm>
        </p:spPr>
        <p:txBody>
          <a:bodyPr/>
          <a:lstStyle/>
          <a:p>
            <a:pPr algn="just">
              <a:spcBef>
                <a:spcPts val="1200"/>
              </a:spcBef>
              <a:spcAft>
                <a:spcPts val="1200"/>
              </a:spcAft>
              <a:buFont typeface="Arial" panose="020B0604020202020204" pitchFamily="34" charset="0"/>
              <a:buChar char="•"/>
              <a:defRPr/>
            </a:pPr>
            <a:r>
              <a:rPr lang="en-US" altLang="en-US" dirty="0" smtClean="0">
                <a:solidFill>
                  <a:schemeClr val="bg1"/>
                </a:solidFill>
                <a:effectLst>
                  <a:outerShdw blurRad="38100" dist="38100" dir="2700000" algn="tl">
                    <a:srgbClr val="000000">
                      <a:alpha val="43137"/>
                    </a:srgbClr>
                  </a:outerShdw>
                </a:effectLst>
              </a:rPr>
              <a:t>Not merely intellectual assent</a:t>
            </a:r>
            <a:r>
              <a:rPr lang="en-US" altLang="en-US" dirty="0" smtClean="0">
                <a:solidFill>
                  <a:schemeClr val="bg1"/>
                </a:solidFill>
                <a:effectLst>
                  <a:outerShdw blurRad="38100" dist="38100" dir="2700000" algn="tl">
                    <a:srgbClr val="000000">
                      <a:alpha val="43137"/>
                    </a:srgbClr>
                  </a:outerShdw>
                </a:effectLst>
              </a:rPr>
              <a:t> (</a:t>
            </a:r>
            <a:r>
              <a:rPr lang="en-US" altLang="en-US" dirty="0" smtClean="0">
                <a:solidFill>
                  <a:schemeClr val="bg1"/>
                </a:solidFill>
                <a:effectLst>
                  <a:outerShdw blurRad="38100" dist="38100" dir="2700000" algn="tl">
                    <a:srgbClr val="000000">
                      <a:alpha val="43137"/>
                    </a:srgbClr>
                  </a:outerShdw>
                </a:effectLst>
              </a:rPr>
              <a:t>Jas. 2:19</a:t>
            </a:r>
            <a:r>
              <a:rPr lang="en-US" altLang="en-US" dirty="0" smtClean="0">
                <a:solidFill>
                  <a:schemeClr val="bg1"/>
                </a:solidFill>
                <a:effectLst>
                  <a:outerShdw blurRad="38100" dist="38100" dir="2700000" algn="tl">
                    <a:srgbClr val="000000">
                      <a:alpha val="43137"/>
                    </a:srgbClr>
                  </a:outerShdw>
                </a:effectLst>
              </a:rPr>
              <a:t>)</a:t>
            </a:r>
          </a:p>
          <a:p>
            <a:pPr algn="just">
              <a:spcBef>
                <a:spcPts val="1200"/>
              </a:spcBef>
              <a:spcAft>
                <a:spcPts val="1200"/>
              </a:spcAft>
              <a:buFont typeface="Arial" panose="020B0604020202020204" pitchFamily="34" charset="0"/>
              <a:buChar char="•"/>
              <a:defRPr/>
            </a:pPr>
            <a:r>
              <a:rPr lang="en-US" altLang="en-US" b="1" u="sng" dirty="0" smtClean="0">
                <a:solidFill>
                  <a:srgbClr val="FFFFCC"/>
                </a:solidFill>
                <a:effectLst>
                  <a:outerShdw blurRad="38100" dist="38100" dir="2700000" algn="tl">
                    <a:srgbClr val="000000">
                      <a:alpha val="43137"/>
                    </a:srgbClr>
                  </a:outerShdw>
                </a:effectLst>
              </a:rPr>
              <a:t>Illustrations</a:t>
            </a:r>
          </a:p>
          <a:p>
            <a:pPr lvl="1" algn="just">
              <a:spcBef>
                <a:spcPts val="1200"/>
              </a:spcBef>
              <a:spcAft>
                <a:spcPts val="1200"/>
              </a:spcAft>
              <a:buFont typeface="Arial" panose="020B0604020202020204" pitchFamily="34" charset="0"/>
              <a:buChar char="•"/>
              <a:defRPr/>
            </a:pPr>
            <a:r>
              <a:rPr lang="en-US" altLang="en-US" sz="3200" dirty="0" smtClean="0">
                <a:solidFill>
                  <a:schemeClr val="bg1"/>
                </a:solidFill>
                <a:effectLst>
                  <a:outerShdw blurRad="38100" dist="38100" dir="2700000" algn="tl">
                    <a:srgbClr val="000000">
                      <a:alpha val="43137"/>
                    </a:srgbClr>
                  </a:outerShdw>
                </a:effectLst>
              </a:rPr>
              <a:t>Charles Blondin</a:t>
            </a:r>
          </a:p>
          <a:p>
            <a:pPr lvl="1" algn="just">
              <a:spcBef>
                <a:spcPts val="1200"/>
              </a:spcBef>
              <a:spcAft>
                <a:spcPts val="1200"/>
              </a:spcAft>
              <a:buFont typeface="Arial" panose="020B0604020202020204" pitchFamily="34" charset="0"/>
              <a:buChar char="•"/>
              <a:defRPr/>
            </a:pPr>
            <a:r>
              <a:rPr lang="en-US" altLang="en-US" sz="3200" dirty="0" smtClean="0">
                <a:solidFill>
                  <a:schemeClr val="bg1"/>
                </a:solidFill>
                <a:effectLst>
                  <a:outerShdw blurRad="38100" dist="38100" dir="2700000" algn="tl">
                    <a:srgbClr val="000000">
                      <a:alpha val="43137"/>
                    </a:srgbClr>
                  </a:outerShdw>
                </a:effectLst>
              </a:rPr>
              <a:t>George Washington </a:t>
            </a:r>
          </a:p>
          <a:p>
            <a:pPr lvl="1" algn="just">
              <a:spcBef>
                <a:spcPts val="1200"/>
              </a:spcBef>
              <a:spcAft>
                <a:spcPts val="1200"/>
              </a:spcAft>
              <a:buFont typeface="Arial" panose="020B0604020202020204" pitchFamily="34" charset="0"/>
              <a:buChar char="•"/>
              <a:defRPr/>
            </a:pPr>
            <a:r>
              <a:rPr lang="en-US" altLang="en-US" sz="3200" dirty="0" smtClean="0">
                <a:solidFill>
                  <a:schemeClr val="bg1"/>
                </a:solidFill>
                <a:effectLst>
                  <a:outerShdw blurRad="38100" dist="38100" dir="2700000" algn="tl">
                    <a:srgbClr val="000000">
                      <a:alpha val="43137"/>
                    </a:srgbClr>
                  </a:outerShdw>
                </a:effectLst>
              </a:rPr>
              <a:t>Airplane boarding</a:t>
            </a:r>
            <a:endParaRPr lang="en-US" altLang="en-US" sz="3200" dirty="0" smtClean="0">
              <a:solidFill>
                <a:schemeClr val="bg1"/>
              </a:solidFill>
              <a:effectLst>
                <a:outerShdw blurRad="38100" dist="38100" dir="2700000" algn="tl">
                  <a:srgbClr val="000000">
                    <a:alpha val="43137"/>
                  </a:srgbClr>
                </a:outerShdw>
              </a:effectLst>
            </a:endParaRPr>
          </a:p>
        </p:txBody>
      </p:sp>
      <p:sp>
        <p:nvSpPr>
          <p:cNvPr id="4" name="Title 1"/>
          <p:cNvSpPr txBox="1">
            <a:spLocks/>
          </p:cNvSpPr>
          <p:nvPr/>
        </p:nvSpPr>
        <p:spPr>
          <a:xfrm>
            <a:off x="457200" y="304800"/>
            <a:ext cx="8229600" cy="12192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US" sz="3600" dirty="0" smtClean="0">
                <a:solidFill>
                  <a:srgbClr val="00FFFF"/>
                </a:solidFill>
                <a:effectLst>
                  <a:outerShdw blurRad="38100" dist="38100" dir="2700000" algn="tl">
                    <a:srgbClr val="000000">
                      <a:alpha val="43137"/>
                    </a:srgbClr>
                  </a:outerShdw>
                </a:effectLst>
                <a:latin typeface="+mn-lt"/>
              </a:rPr>
              <a:t>What Saving Faith is Not</a:t>
            </a:r>
            <a:endParaRPr lang="en-US" sz="3600" dirty="0" smtClean="0">
              <a:solidFill>
                <a:srgbClr val="00FFFF"/>
              </a:solidFill>
              <a:effectLst>
                <a:outerShdw blurRad="38100" dist="38100" dir="2700000" algn="tl">
                  <a:srgbClr val="000000">
                    <a:alpha val="43137"/>
                  </a:srgbClr>
                </a:outerShdw>
              </a:effectLst>
              <a:latin typeface="+mn-lt"/>
            </a:endParaRPr>
          </a:p>
        </p:txBody>
      </p:sp>
      <p:pic>
        <p:nvPicPr>
          <p:cNvPr id="5" name="Picture 2" descr="http://4.bp.blogspot.com/-JXH-bqfBcWE/TgJAJNX1UjI/AAAAAAAAAVA/qgy871X7QgQ/s1600/ABE.gif"/>
          <p:cNvPicPr>
            <a:picLocks noChangeAspect="1" noChangeArrowheads="1"/>
          </p:cNvPicPr>
          <p:nvPr/>
        </p:nvPicPr>
        <p:blipFill>
          <a:blip r:embed="rId2" cstate="print"/>
          <a:srcRect/>
          <a:stretch>
            <a:fillRect/>
          </a:stretch>
        </p:blipFill>
        <p:spPr bwMode="auto">
          <a:xfrm>
            <a:off x="5181600" y="2209800"/>
            <a:ext cx="3412490" cy="4221637"/>
          </a:xfrm>
          <a:prstGeom prst="rect">
            <a:avLst/>
          </a:prstGeom>
          <a:noFill/>
          <a:ln w="28575">
            <a:solidFill>
              <a:srgbClr val="FFFF00"/>
            </a:solid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4294967295"/>
          </p:nvPr>
        </p:nvSpPr>
        <p:spPr>
          <a:xfrm>
            <a:off x="419100" y="1600200"/>
            <a:ext cx="8305800" cy="3048000"/>
          </a:xfrm>
        </p:spPr>
        <p:txBody>
          <a:bodyPr/>
          <a:lstStyle/>
          <a:p>
            <a:pPr algn="just">
              <a:spcBef>
                <a:spcPts val="1200"/>
              </a:spcBef>
              <a:spcAft>
                <a:spcPts val="1200"/>
              </a:spcAft>
              <a:buFont typeface="Arial" panose="020B0604020202020204" pitchFamily="34" charset="0"/>
              <a:buChar char="•"/>
              <a:defRPr/>
            </a:pPr>
            <a:r>
              <a:rPr lang="en-US" altLang="en-US" dirty="0" smtClean="0">
                <a:solidFill>
                  <a:schemeClr val="bg1"/>
                </a:solidFill>
                <a:effectLst>
                  <a:outerShdw blurRad="38100" dist="38100" dir="2700000" algn="tl">
                    <a:srgbClr val="000000">
                      <a:alpha val="43137"/>
                    </a:srgbClr>
                  </a:outerShdw>
                </a:effectLst>
              </a:rPr>
              <a:t>Not merely intellectual assent</a:t>
            </a:r>
            <a:r>
              <a:rPr lang="en-US" altLang="en-US" dirty="0" smtClean="0">
                <a:solidFill>
                  <a:schemeClr val="bg1"/>
                </a:solidFill>
                <a:effectLst>
                  <a:outerShdw blurRad="38100" dist="38100" dir="2700000" algn="tl">
                    <a:srgbClr val="000000">
                      <a:alpha val="43137"/>
                    </a:srgbClr>
                  </a:outerShdw>
                </a:effectLst>
              </a:rPr>
              <a:t> (</a:t>
            </a:r>
            <a:r>
              <a:rPr lang="en-US" altLang="en-US" dirty="0" smtClean="0">
                <a:solidFill>
                  <a:schemeClr val="bg1"/>
                </a:solidFill>
                <a:effectLst>
                  <a:outerShdw blurRad="38100" dist="38100" dir="2700000" algn="tl">
                    <a:srgbClr val="000000">
                      <a:alpha val="43137"/>
                    </a:srgbClr>
                  </a:outerShdw>
                </a:effectLst>
              </a:rPr>
              <a:t>Jas. 2:19</a:t>
            </a:r>
            <a:r>
              <a:rPr lang="en-US" altLang="en-US" dirty="0" smtClean="0">
                <a:solidFill>
                  <a:schemeClr val="bg1"/>
                </a:solidFill>
                <a:effectLst>
                  <a:outerShdw blurRad="38100" dist="38100" dir="2700000" algn="tl">
                    <a:srgbClr val="000000">
                      <a:alpha val="43137"/>
                    </a:srgbClr>
                  </a:outerShdw>
                </a:effectLst>
              </a:rPr>
              <a:t>)</a:t>
            </a:r>
          </a:p>
          <a:p>
            <a:pPr algn="just">
              <a:spcBef>
                <a:spcPts val="1200"/>
              </a:spcBef>
              <a:spcAft>
                <a:spcPts val="1200"/>
              </a:spcAft>
              <a:buFont typeface="Arial" panose="020B0604020202020204" pitchFamily="34" charset="0"/>
              <a:buChar char="•"/>
              <a:defRPr/>
            </a:pPr>
            <a:r>
              <a:rPr lang="en-US" altLang="en-US" b="1" dirty="0" smtClean="0">
                <a:solidFill>
                  <a:srgbClr val="FFFFCC"/>
                </a:solidFill>
                <a:effectLst>
                  <a:outerShdw blurRad="38100" dist="38100" dir="2700000" algn="tl">
                    <a:srgbClr val="000000">
                      <a:alpha val="43137"/>
                    </a:srgbClr>
                  </a:outerShdw>
                </a:effectLst>
              </a:rPr>
              <a:t>Illustrations</a:t>
            </a:r>
          </a:p>
          <a:p>
            <a:pPr lvl="1" algn="just">
              <a:spcBef>
                <a:spcPts val="1200"/>
              </a:spcBef>
              <a:spcAft>
                <a:spcPts val="1200"/>
              </a:spcAft>
              <a:buFont typeface="Arial" panose="020B0604020202020204" pitchFamily="34" charset="0"/>
              <a:buChar char="•"/>
              <a:defRPr/>
            </a:pPr>
            <a:r>
              <a:rPr lang="en-US" altLang="en-US" sz="3200" b="1" u="sng" dirty="0" smtClean="0">
                <a:solidFill>
                  <a:srgbClr val="FFFFCC"/>
                </a:solidFill>
                <a:effectLst>
                  <a:outerShdw blurRad="38100" dist="38100" dir="2700000" algn="tl">
                    <a:srgbClr val="000000">
                      <a:alpha val="43137"/>
                    </a:srgbClr>
                  </a:outerShdw>
                </a:effectLst>
              </a:rPr>
              <a:t>Charles Blondin</a:t>
            </a:r>
          </a:p>
          <a:p>
            <a:pPr lvl="1" algn="just">
              <a:spcBef>
                <a:spcPts val="1200"/>
              </a:spcBef>
              <a:spcAft>
                <a:spcPts val="1200"/>
              </a:spcAft>
              <a:buFont typeface="Arial" panose="020B0604020202020204" pitchFamily="34" charset="0"/>
              <a:buChar char="•"/>
              <a:defRPr/>
            </a:pPr>
            <a:r>
              <a:rPr lang="en-US" altLang="en-US" sz="3200" dirty="0" smtClean="0">
                <a:solidFill>
                  <a:schemeClr val="bg1"/>
                </a:solidFill>
                <a:effectLst>
                  <a:outerShdw blurRad="38100" dist="38100" dir="2700000" algn="tl">
                    <a:srgbClr val="000000">
                      <a:alpha val="43137"/>
                    </a:srgbClr>
                  </a:outerShdw>
                </a:effectLst>
              </a:rPr>
              <a:t>George Washington </a:t>
            </a:r>
          </a:p>
          <a:p>
            <a:pPr lvl="1" algn="just">
              <a:spcBef>
                <a:spcPts val="1200"/>
              </a:spcBef>
              <a:spcAft>
                <a:spcPts val="1200"/>
              </a:spcAft>
              <a:buFont typeface="Arial" panose="020B0604020202020204" pitchFamily="34" charset="0"/>
              <a:buChar char="•"/>
              <a:defRPr/>
            </a:pPr>
            <a:r>
              <a:rPr lang="en-US" altLang="en-US" sz="3200" dirty="0" smtClean="0">
                <a:solidFill>
                  <a:schemeClr val="bg1"/>
                </a:solidFill>
                <a:effectLst>
                  <a:outerShdw blurRad="38100" dist="38100" dir="2700000" algn="tl">
                    <a:srgbClr val="000000">
                      <a:alpha val="43137"/>
                    </a:srgbClr>
                  </a:outerShdw>
                </a:effectLst>
              </a:rPr>
              <a:t>Airplane boarding</a:t>
            </a:r>
            <a:endParaRPr lang="en-US" altLang="en-US" sz="3200" dirty="0" smtClean="0">
              <a:solidFill>
                <a:schemeClr val="bg1"/>
              </a:solidFill>
              <a:effectLst>
                <a:outerShdw blurRad="38100" dist="38100" dir="2700000" algn="tl">
                  <a:srgbClr val="000000">
                    <a:alpha val="43137"/>
                  </a:srgbClr>
                </a:outerShdw>
              </a:effectLst>
            </a:endParaRPr>
          </a:p>
        </p:txBody>
      </p:sp>
      <p:sp>
        <p:nvSpPr>
          <p:cNvPr id="4" name="Title 1"/>
          <p:cNvSpPr txBox="1">
            <a:spLocks/>
          </p:cNvSpPr>
          <p:nvPr/>
        </p:nvSpPr>
        <p:spPr>
          <a:xfrm>
            <a:off x="457200" y="304800"/>
            <a:ext cx="8229600" cy="12192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US" sz="3600" dirty="0" smtClean="0">
                <a:solidFill>
                  <a:srgbClr val="00FFFF"/>
                </a:solidFill>
                <a:effectLst>
                  <a:outerShdw blurRad="38100" dist="38100" dir="2700000" algn="tl">
                    <a:srgbClr val="000000">
                      <a:alpha val="43137"/>
                    </a:srgbClr>
                  </a:outerShdw>
                </a:effectLst>
                <a:latin typeface="+mn-lt"/>
              </a:rPr>
              <a:t>What Saving Faith is Not</a:t>
            </a:r>
            <a:endParaRPr lang="en-US" sz="3600" dirty="0" smtClean="0">
              <a:solidFill>
                <a:srgbClr val="00FFFF"/>
              </a:solidFill>
              <a:effectLst>
                <a:outerShdw blurRad="38100" dist="38100" dir="2700000" algn="tl">
                  <a:srgbClr val="000000">
                    <a:alpha val="43137"/>
                  </a:srgbClr>
                </a:outerShdw>
              </a:effectLst>
              <a:latin typeface="+mn-lt"/>
            </a:endParaRPr>
          </a:p>
        </p:txBody>
      </p:sp>
      <p:pic>
        <p:nvPicPr>
          <p:cNvPr id="5" name="Picture 2" descr="http://4.bp.blogspot.com/-JXH-bqfBcWE/TgJAJNX1UjI/AAAAAAAAAVA/qgy871X7QgQ/s1600/ABE.gif"/>
          <p:cNvPicPr>
            <a:picLocks noChangeAspect="1" noChangeArrowheads="1"/>
          </p:cNvPicPr>
          <p:nvPr/>
        </p:nvPicPr>
        <p:blipFill>
          <a:blip r:embed="rId2" cstate="print"/>
          <a:srcRect/>
          <a:stretch>
            <a:fillRect/>
          </a:stretch>
        </p:blipFill>
        <p:spPr bwMode="auto">
          <a:xfrm>
            <a:off x="5181600" y="2209800"/>
            <a:ext cx="3412490" cy="4221637"/>
          </a:xfrm>
          <a:prstGeom prst="rect">
            <a:avLst/>
          </a:prstGeom>
          <a:noFill/>
          <a:ln w="28575">
            <a:solidFill>
              <a:srgbClr val="FFFF00"/>
            </a:solid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ture"/>
          <p:cNvPicPr>
            <a:picLocks noChangeAspect="1" noChangeArrowheads="1"/>
          </p:cNvPicPr>
          <p:nvPr/>
        </p:nvPicPr>
        <p:blipFill>
          <a:blip r:embed="rId2" cstate="print"/>
          <a:srcRect/>
          <a:stretch>
            <a:fillRect/>
          </a:stretch>
        </p:blipFill>
        <p:spPr bwMode="auto">
          <a:xfrm>
            <a:off x="152400" y="228600"/>
            <a:ext cx="8782050" cy="6323076"/>
          </a:xfrm>
          <a:prstGeom prst="rect">
            <a:avLst/>
          </a:prstGeom>
          <a:noFill/>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4294967295"/>
          </p:nvPr>
        </p:nvSpPr>
        <p:spPr>
          <a:xfrm>
            <a:off x="419100" y="1600200"/>
            <a:ext cx="8305800" cy="3048000"/>
          </a:xfrm>
        </p:spPr>
        <p:txBody>
          <a:bodyPr/>
          <a:lstStyle/>
          <a:p>
            <a:pPr algn="just">
              <a:spcBef>
                <a:spcPts val="1200"/>
              </a:spcBef>
              <a:spcAft>
                <a:spcPts val="1200"/>
              </a:spcAft>
              <a:buFont typeface="Arial" panose="020B0604020202020204" pitchFamily="34" charset="0"/>
              <a:buChar char="•"/>
              <a:defRPr/>
            </a:pPr>
            <a:r>
              <a:rPr lang="en-US" altLang="en-US" dirty="0" smtClean="0">
                <a:solidFill>
                  <a:schemeClr val="bg1"/>
                </a:solidFill>
                <a:effectLst>
                  <a:outerShdw blurRad="38100" dist="38100" dir="2700000" algn="tl">
                    <a:srgbClr val="000000">
                      <a:alpha val="43137"/>
                    </a:srgbClr>
                  </a:outerShdw>
                </a:effectLst>
              </a:rPr>
              <a:t>Not merely intellectual assent</a:t>
            </a:r>
            <a:r>
              <a:rPr lang="en-US" altLang="en-US" dirty="0" smtClean="0">
                <a:solidFill>
                  <a:schemeClr val="bg1"/>
                </a:solidFill>
                <a:effectLst>
                  <a:outerShdw blurRad="38100" dist="38100" dir="2700000" algn="tl">
                    <a:srgbClr val="000000">
                      <a:alpha val="43137"/>
                    </a:srgbClr>
                  </a:outerShdw>
                </a:effectLst>
              </a:rPr>
              <a:t> (</a:t>
            </a:r>
            <a:r>
              <a:rPr lang="en-US" altLang="en-US" dirty="0" smtClean="0">
                <a:solidFill>
                  <a:schemeClr val="bg1"/>
                </a:solidFill>
                <a:effectLst>
                  <a:outerShdw blurRad="38100" dist="38100" dir="2700000" algn="tl">
                    <a:srgbClr val="000000">
                      <a:alpha val="43137"/>
                    </a:srgbClr>
                  </a:outerShdw>
                </a:effectLst>
              </a:rPr>
              <a:t>Jas. 2:19</a:t>
            </a:r>
            <a:r>
              <a:rPr lang="en-US" altLang="en-US" dirty="0" smtClean="0">
                <a:solidFill>
                  <a:schemeClr val="bg1"/>
                </a:solidFill>
                <a:effectLst>
                  <a:outerShdw blurRad="38100" dist="38100" dir="2700000" algn="tl">
                    <a:srgbClr val="000000">
                      <a:alpha val="43137"/>
                    </a:srgbClr>
                  </a:outerShdw>
                </a:effectLst>
              </a:rPr>
              <a:t>)</a:t>
            </a:r>
          </a:p>
          <a:p>
            <a:pPr algn="just">
              <a:spcBef>
                <a:spcPts val="1200"/>
              </a:spcBef>
              <a:spcAft>
                <a:spcPts val="1200"/>
              </a:spcAft>
              <a:buFont typeface="Arial" panose="020B0604020202020204" pitchFamily="34" charset="0"/>
              <a:buChar char="•"/>
              <a:defRPr/>
            </a:pPr>
            <a:r>
              <a:rPr lang="en-US" altLang="en-US" b="1" dirty="0" smtClean="0">
                <a:solidFill>
                  <a:srgbClr val="FFFFCC"/>
                </a:solidFill>
                <a:effectLst>
                  <a:outerShdw blurRad="38100" dist="38100" dir="2700000" algn="tl">
                    <a:srgbClr val="000000">
                      <a:alpha val="43137"/>
                    </a:srgbClr>
                  </a:outerShdw>
                </a:effectLst>
              </a:rPr>
              <a:t>Illustrations</a:t>
            </a:r>
          </a:p>
          <a:p>
            <a:pPr lvl="1" algn="just">
              <a:spcBef>
                <a:spcPts val="1200"/>
              </a:spcBef>
              <a:spcAft>
                <a:spcPts val="1200"/>
              </a:spcAft>
              <a:buFont typeface="Arial" panose="020B0604020202020204" pitchFamily="34" charset="0"/>
              <a:buChar char="•"/>
              <a:defRPr/>
            </a:pPr>
            <a:r>
              <a:rPr lang="en-US" altLang="en-US" sz="3200" dirty="0" smtClean="0">
                <a:solidFill>
                  <a:schemeClr val="bg1"/>
                </a:solidFill>
              </a:rPr>
              <a:t>Charles Blondin</a:t>
            </a:r>
          </a:p>
          <a:p>
            <a:pPr lvl="1" algn="just">
              <a:spcBef>
                <a:spcPts val="1200"/>
              </a:spcBef>
              <a:spcAft>
                <a:spcPts val="1200"/>
              </a:spcAft>
              <a:buFont typeface="Arial" panose="020B0604020202020204" pitchFamily="34" charset="0"/>
              <a:buChar char="•"/>
              <a:defRPr/>
            </a:pPr>
            <a:r>
              <a:rPr lang="en-US" altLang="en-US" sz="3200" b="1" u="sng" dirty="0" smtClean="0">
                <a:solidFill>
                  <a:srgbClr val="FFFFCC"/>
                </a:solidFill>
                <a:effectLst>
                  <a:outerShdw blurRad="38100" dist="38100" dir="2700000" algn="tl">
                    <a:srgbClr val="000000">
                      <a:alpha val="43137"/>
                    </a:srgbClr>
                  </a:outerShdw>
                </a:effectLst>
              </a:rPr>
              <a:t>George Washington </a:t>
            </a:r>
          </a:p>
          <a:p>
            <a:pPr lvl="1" algn="just">
              <a:spcBef>
                <a:spcPts val="1200"/>
              </a:spcBef>
              <a:spcAft>
                <a:spcPts val="1200"/>
              </a:spcAft>
              <a:buFont typeface="Arial" panose="020B0604020202020204" pitchFamily="34" charset="0"/>
              <a:buChar char="•"/>
              <a:defRPr/>
            </a:pPr>
            <a:r>
              <a:rPr lang="en-US" altLang="en-US" sz="3200" dirty="0" smtClean="0">
                <a:solidFill>
                  <a:schemeClr val="bg1"/>
                </a:solidFill>
                <a:effectLst>
                  <a:outerShdw blurRad="38100" dist="38100" dir="2700000" algn="tl">
                    <a:srgbClr val="000000">
                      <a:alpha val="43137"/>
                    </a:srgbClr>
                  </a:outerShdw>
                </a:effectLst>
              </a:rPr>
              <a:t>Airplane boarding</a:t>
            </a:r>
            <a:endParaRPr lang="en-US" altLang="en-US" sz="3200" dirty="0" smtClean="0">
              <a:solidFill>
                <a:schemeClr val="bg1"/>
              </a:solidFill>
              <a:effectLst>
                <a:outerShdw blurRad="38100" dist="38100" dir="2700000" algn="tl">
                  <a:srgbClr val="000000">
                    <a:alpha val="43137"/>
                  </a:srgbClr>
                </a:outerShdw>
              </a:effectLst>
            </a:endParaRPr>
          </a:p>
        </p:txBody>
      </p:sp>
      <p:sp>
        <p:nvSpPr>
          <p:cNvPr id="4" name="Title 1"/>
          <p:cNvSpPr txBox="1">
            <a:spLocks/>
          </p:cNvSpPr>
          <p:nvPr/>
        </p:nvSpPr>
        <p:spPr>
          <a:xfrm>
            <a:off x="457200" y="304800"/>
            <a:ext cx="8229600" cy="12192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US" sz="3600" dirty="0" smtClean="0">
                <a:solidFill>
                  <a:srgbClr val="00FFFF"/>
                </a:solidFill>
                <a:effectLst>
                  <a:outerShdw blurRad="38100" dist="38100" dir="2700000" algn="tl">
                    <a:srgbClr val="000000">
                      <a:alpha val="43137"/>
                    </a:srgbClr>
                  </a:outerShdw>
                </a:effectLst>
                <a:latin typeface="+mn-lt"/>
              </a:rPr>
              <a:t>What Saving Faith is Not</a:t>
            </a:r>
            <a:endParaRPr lang="en-US" sz="3600" dirty="0" smtClean="0">
              <a:solidFill>
                <a:srgbClr val="00FFFF"/>
              </a:solidFill>
              <a:effectLst>
                <a:outerShdw blurRad="38100" dist="38100" dir="2700000" algn="tl">
                  <a:srgbClr val="000000">
                    <a:alpha val="43137"/>
                  </a:srgbClr>
                </a:outerShdw>
              </a:effectLst>
              <a:latin typeface="+mn-lt"/>
            </a:endParaRPr>
          </a:p>
        </p:txBody>
      </p:sp>
      <p:pic>
        <p:nvPicPr>
          <p:cNvPr id="5" name="Picture 2" descr="http://4.bp.blogspot.com/-JXH-bqfBcWE/TgJAJNX1UjI/AAAAAAAAAVA/qgy871X7QgQ/s1600/ABE.gif"/>
          <p:cNvPicPr>
            <a:picLocks noChangeAspect="1" noChangeArrowheads="1"/>
          </p:cNvPicPr>
          <p:nvPr/>
        </p:nvPicPr>
        <p:blipFill>
          <a:blip r:embed="rId2" cstate="print"/>
          <a:srcRect/>
          <a:stretch>
            <a:fillRect/>
          </a:stretch>
        </p:blipFill>
        <p:spPr bwMode="auto">
          <a:xfrm>
            <a:off x="5181600" y="2209800"/>
            <a:ext cx="3412490" cy="4221637"/>
          </a:xfrm>
          <a:prstGeom prst="rect">
            <a:avLst/>
          </a:prstGeom>
          <a:noFill/>
          <a:ln w="28575">
            <a:solidFill>
              <a:srgbClr val="FFFF00"/>
            </a:solid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4294967295"/>
          </p:nvPr>
        </p:nvSpPr>
        <p:spPr>
          <a:xfrm>
            <a:off x="419100" y="1600200"/>
            <a:ext cx="8305800" cy="3048000"/>
          </a:xfrm>
        </p:spPr>
        <p:txBody>
          <a:bodyPr/>
          <a:lstStyle/>
          <a:p>
            <a:pPr algn="just">
              <a:spcBef>
                <a:spcPts val="1200"/>
              </a:spcBef>
              <a:spcAft>
                <a:spcPts val="1200"/>
              </a:spcAft>
              <a:buFont typeface="Arial" panose="020B0604020202020204" pitchFamily="34" charset="0"/>
              <a:buChar char="•"/>
              <a:defRPr/>
            </a:pPr>
            <a:r>
              <a:rPr lang="en-US" altLang="en-US" dirty="0" smtClean="0">
                <a:solidFill>
                  <a:schemeClr val="bg1"/>
                </a:solidFill>
                <a:effectLst>
                  <a:outerShdw blurRad="38100" dist="38100" dir="2700000" algn="tl">
                    <a:srgbClr val="000000">
                      <a:alpha val="43137"/>
                    </a:srgbClr>
                  </a:outerShdw>
                </a:effectLst>
              </a:rPr>
              <a:t>Not merely intellectual assent</a:t>
            </a:r>
            <a:r>
              <a:rPr lang="en-US" altLang="en-US" dirty="0" smtClean="0">
                <a:solidFill>
                  <a:schemeClr val="bg1"/>
                </a:solidFill>
                <a:effectLst>
                  <a:outerShdw blurRad="38100" dist="38100" dir="2700000" algn="tl">
                    <a:srgbClr val="000000">
                      <a:alpha val="43137"/>
                    </a:srgbClr>
                  </a:outerShdw>
                </a:effectLst>
              </a:rPr>
              <a:t> (</a:t>
            </a:r>
            <a:r>
              <a:rPr lang="en-US" altLang="en-US" dirty="0" smtClean="0">
                <a:solidFill>
                  <a:schemeClr val="bg1"/>
                </a:solidFill>
                <a:effectLst>
                  <a:outerShdw blurRad="38100" dist="38100" dir="2700000" algn="tl">
                    <a:srgbClr val="000000">
                      <a:alpha val="43137"/>
                    </a:srgbClr>
                  </a:outerShdw>
                </a:effectLst>
              </a:rPr>
              <a:t>Jas. 2:19</a:t>
            </a:r>
            <a:r>
              <a:rPr lang="en-US" altLang="en-US" dirty="0" smtClean="0">
                <a:solidFill>
                  <a:schemeClr val="bg1"/>
                </a:solidFill>
                <a:effectLst>
                  <a:outerShdw blurRad="38100" dist="38100" dir="2700000" algn="tl">
                    <a:srgbClr val="000000">
                      <a:alpha val="43137"/>
                    </a:srgbClr>
                  </a:outerShdw>
                </a:effectLst>
              </a:rPr>
              <a:t>)</a:t>
            </a:r>
          </a:p>
          <a:p>
            <a:pPr algn="just">
              <a:spcBef>
                <a:spcPts val="1200"/>
              </a:spcBef>
              <a:spcAft>
                <a:spcPts val="1200"/>
              </a:spcAft>
              <a:buFont typeface="Arial" panose="020B0604020202020204" pitchFamily="34" charset="0"/>
              <a:buChar char="•"/>
              <a:defRPr/>
            </a:pPr>
            <a:r>
              <a:rPr lang="en-US" altLang="en-US" b="1" dirty="0" smtClean="0">
                <a:solidFill>
                  <a:srgbClr val="FFFFCC"/>
                </a:solidFill>
                <a:effectLst>
                  <a:outerShdw blurRad="38100" dist="38100" dir="2700000" algn="tl">
                    <a:srgbClr val="000000">
                      <a:alpha val="43137"/>
                    </a:srgbClr>
                  </a:outerShdw>
                </a:effectLst>
              </a:rPr>
              <a:t>Illustrations</a:t>
            </a:r>
          </a:p>
          <a:p>
            <a:pPr lvl="1" algn="just">
              <a:spcBef>
                <a:spcPts val="1200"/>
              </a:spcBef>
              <a:spcAft>
                <a:spcPts val="1200"/>
              </a:spcAft>
              <a:buFont typeface="Arial" panose="020B0604020202020204" pitchFamily="34" charset="0"/>
              <a:buChar char="•"/>
              <a:defRPr/>
            </a:pPr>
            <a:r>
              <a:rPr lang="en-US" altLang="en-US" sz="3200" dirty="0" smtClean="0">
                <a:solidFill>
                  <a:srgbClr val="FFFFCC"/>
                </a:solidFill>
              </a:rPr>
              <a:t>Charles Blondin</a:t>
            </a:r>
          </a:p>
          <a:p>
            <a:pPr lvl="1" algn="just">
              <a:spcBef>
                <a:spcPts val="1200"/>
              </a:spcBef>
              <a:spcAft>
                <a:spcPts val="1200"/>
              </a:spcAft>
              <a:buFont typeface="Arial" panose="020B0604020202020204" pitchFamily="34" charset="0"/>
              <a:buChar char="•"/>
              <a:defRPr/>
            </a:pPr>
            <a:r>
              <a:rPr lang="en-US" altLang="en-US" sz="3200" dirty="0" smtClean="0">
                <a:solidFill>
                  <a:schemeClr val="bg1"/>
                </a:solidFill>
                <a:effectLst>
                  <a:outerShdw blurRad="38100" dist="38100" dir="2700000" algn="tl">
                    <a:srgbClr val="000000">
                      <a:alpha val="43137"/>
                    </a:srgbClr>
                  </a:outerShdw>
                </a:effectLst>
              </a:rPr>
              <a:t>George Washington </a:t>
            </a:r>
          </a:p>
          <a:p>
            <a:pPr lvl="1" algn="just">
              <a:spcBef>
                <a:spcPts val="1200"/>
              </a:spcBef>
              <a:spcAft>
                <a:spcPts val="1200"/>
              </a:spcAft>
              <a:buFont typeface="Arial" panose="020B0604020202020204" pitchFamily="34" charset="0"/>
              <a:buChar char="•"/>
              <a:defRPr/>
            </a:pPr>
            <a:r>
              <a:rPr lang="en-US" altLang="en-US" sz="3200" b="1" u="sng" dirty="0" smtClean="0">
                <a:solidFill>
                  <a:srgbClr val="FFFFCC"/>
                </a:solidFill>
                <a:effectLst>
                  <a:outerShdw blurRad="38100" dist="38100" dir="2700000" algn="tl">
                    <a:srgbClr val="000000">
                      <a:alpha val="43137"/>
                    </a:srgbClr>
                  </a:outerShdw>
                </a:effectLst>
              </a:rPr>
              <a:t>Airplane boarding</a:t>
            </a:r>
            <a:endParaRPr lang="en-US" altLang="en-US" sz="3200" b="1" u="sng" dirty="0" smtClean="0">
              <a:solidFill>
                <a:srgbClr val="FFFFCC"/>
              </a:solidFill>
              <a:effectLst>
                <a:outerShdw blurRad="38100" dist="38100" dir="2700000" algn="tl">
                  <a:srgbClr val="000000">
                    <a:alpha val="43137"/>
                  </a:srgbClr>
                </a:outerShdw>
              </a:effectLst>
            </a:endParaRPr>
          </a:p>
        </p:txBody>
      </p:sp>
      <p:sp>
        <p:nvSpPr>
          <p:cNvPr id="4" name="Title 1"/>
          <p:cNvSpPr txBox="1">
            <a:spLocks/>
          </p:cNvSpPr>
          <p:nvPr/>
        </p:nvSpPr>
        <p:spPr>
          <a:xfrm>
            <a:off x="457200" y="304800"/>
            <a:ext cx="8229600" cy="12192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US" sz="3600" dirty="0" smtClean="0">
                <a:solidFill>
                  <a:srgbClr val="00FFFF"/>
                </a:solidFill>
                <a:effectLst>
                  <a:outerShdw blurRad="38100" dist="38100" dir="2700000" algn="tl">
                    <a:srgbClr val="000000">
                      <a:alpha val="43137"/>
                    </a:srgbClr>
                  </a:outerShdw>
                </a:effectLst>
                <a:latin typeface="+mn-lt"/>
              </a:rPr>
              <a:t>What Saving Faith is Not</a:t>
            </a:r>
            <a:endParaRPr lang="en-US" sz="3600" dirty="0" smtClean="0">
              <a:solidFill>
                <a:srgbClr val="00FFFF"/>
              </a:solidFill>
              <a:effectLst>
                <a:outerShdw blurRad="38100" dist="38100" dir="2700000" algn="tl">
                  <a:srgbClr val="000000">
                    <a:alpha val="43137"/>
                  </a:srgbClr>
                </a:outerShdw>
              </a:effectLst>
              <a:latin typeface="+mn-lt"/>
            </a:endParaRPr>
          </a:p>
        </p:txBody>
      </p:sp>
      <p:pic>
        <p:nvPicPr>
          <p:cNvPr id="5" name="Picture 2" descr="http://4.bp.blogspot.com/-JXH-bqfBcWE/TgJAJNX1UjI/AAAAAAAAAVA/qgy871X7QgQ/s1600/ABE.gif"/>
          <p:cNvPicPr>
            <a:picLocks noChangeAspect="1" noChangeArrowheads="1"/>
          </p:cNvPicPr>
          <p:nvPr/>
        </p:nvPicPr>
        <p:blipFill>
          <a:blip r:embed="rId2" cstate="print"/>
          <a:srcRect/>
          <a:stretch>
            <a:fillRect/>
          </a:stretch>
        </p:blipFill>
        <p:spPr bwMode="auto">
          <a:xfrm>
            <a:off x="5181600" y="2209800"/>
            <a:ext cx="3412490" cy="4221637"/>
          </a:xfrm>
          <a:prstGeom prst="rect">
            <a:avLst/>
          </a:prstGeom>
          <a:noFill/>
          <a:ln w="28575">
            <a:solidFill>
              <a:srgbClr val="FFFF00"/>
            </a:solid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a:xfrm>
            <a:off x="457200" y="274638"/>
            <a:ext cx="8229600" cy="639762"/>
          </a:xfrm>
        </p:spPr>
        <p:txBody>
          <a:bodyPr/>
          <a:lstStyle/>
          <a:p>
            <a:pPr marL="573088" indent="-573088" eaLnBrk="1" hangingPunct="1">
              <a:buFont typeface="+mj-lt"/>
              <a:buAutoNum type="romanUcPeriod" startAt="5"/>
              <a:defRPr/>
            </a:pPr>
            <a:r>
              <a:rPr lang="en-US" altLang="en-US" sz="3600" dirty="0" smtClean="0">
                <a:solidFill>
                  <a:srgbClr val="00FFFF"/>
                </a:solidFill>
                <a:effectLst>
                  <a:outerShdw blurRad="38100" dist="38100" dir="2700000" algn="tl">
                    <a:srgbClr val="000000">
                      <a:alpha val="43137"/>
                    </a:srgbClr>
                  </a:outerShdw>
                </a:effectLst>
                <a:latin typeface="+mn-lt"/>
              </a:rPr>
              <a:t>God’s One Condition of Salvation</a:t>
            </a:r>
            <a:endParaRPr lang="en-US" altLang="en-US" sz="3600" dirty="0">
              <a:solidFill>
                <a:srgbClr val="00FFFF"/>
              </a:solidFill>
              <a:effectLst>
                <a:outerShdw blurRad="38100" dist="38100" dir="2700000" algn="tl">
                  <a:srgbClr val="000000">
                    <a:alpha val="43137"/>
                  </a:srgbClr>
                </a:outerShdw>
              </a:effectLst>
              <a:latin typeface="+mn-lt"/>
            </a:endParaRPr>
          </a:p>
        </p:txBody>
      </p:sp>
      <p:sp>
        <p:nvSpPr>
          <p:cNvPr id="5" name="Rectangle 3"/>
          <p:cNvSpPr txBox="1">
            <a:spLocks/>
          </p:cNvSpPr>
          <p:nvPr/>
        </p:nvSpPr>
        <p:spPr bwMode="auto">
          <a:xfrm>
            <a:off x="457200" y="1143000"/>
            <a:ext cx="8458200" cy="5410200"/>
          </a:xfrm>
          <a:prstGeom prst="rect">
            <a:avLst/>
          </a:prstGeom>
          <a:noFill/>
          <a:ln>
            <a:noFill/>
          </a:ln>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eaLnBrk="1" hangingPunct="1">
              <a:spcBef>
                <a:spcPts val="600"/>
              </a:spcBef>
              <a:spcAft>
                <a:spcPts val="600"/>
              </a:spcAft>
              <a:buFont typeface="+mj-lt"/>
              <a:buAutoNum type="alphaUcPeriod"/>
              <a:defRPr/>
            </a:pPr>
            <a:r>
              <a:rPr lang="en-US" altLang="en-US" sz="2800" dirty="0">
                <a:solidFill>
                  <a:schemeClr val="bg1"/>
                </a:solidFill>
                <a:effectLst>
                  <a:outerShdw blurRad="38100" dist="38100" dir="2700000" algn="tl">
                    <a:srgbClr val="000000">
                      <a:alpha val="43137"/>
                    </a:srgbClr>
                  </a:outerShdw>
                </a:effectLst>
              </a:rPr>
              <a:t>Misconceptions – multiple steps, poor word choices</a:t>
            </a:r>
          </a:p>
          <a:p>
            <a:pPr marL="514350" indent="-514350" eaLnBrk="1" hangingPunct="1">
              <a:spcBef>
                <a:spcPts val="600"/>
              </a:spcBef>
              <a:spcAft>
                <a:spcPts val="600"/>
              </a:spcAft>
              <a:buFont typeface="+mj-lt"/>
              <a:buAutoNum type="alphaUcPeriod"/>
              <a:defRPr/>
            </a:pPr>
            <a:r>
              <a:rPr lang="en-US" altLang="en-US" sz="2800" dirty="0">
                <a:solidFill>
                  <a:schemeClr val="bg1"/>
                </a:solidFill>
                <a:effectLst>
                  <a:outerShdw blurRad="38100" dist="38100" dir="2700000" algn="tl">
                    <a:srgbClr val="000000">
                      <a:alpha val="43137"/>
                    </a:srgbClr>
                  </a:outerShdw>
                </a:effectLst>
              </a:rPr>
              <a:t>Around 200 passages teach that justification is conditioned on faith alone</a:t>
            </a:r>
          </a:p>
          <a:p>
            <a:pPr marL="514350" indent="-514350" eaLnBrk="1" hangingPunct="1">
              <a:spcBef>
                <a:spcPts val="600"/>
              </a:spcBef>
              <a:spcAft>
                <a:spcPts val="600"/>
              </a:spcAft>
              <a:buFont typeface="+mj-lt"/>
              <a:buAutoNum type="alphaUcPeriod"/>
              <a:defRPr/>
            </a:pPr>
            <a:r>
              <a:rPr lang="en-US" altLang="en-US" sz="2800" dirty="0">
                <a:solidFill>
                  <a:schemeClr val="bg1"/>
                </a:solidFill>
                <a:effectLst>
                  <a:outerShdw blurRad="38100" dist="38100" dir="2700000" algn="tl">
                    <a:srgbClr val="000000">
                      <a:alpha val="43137"/>
                    </a:srgbClr>
                  </a:outerShdw>
                </a:effectLst>
              </a:rPr>
              <a:t>Why God has conditioned salvation on faith alone</a:t>
            </a:r>
          </a:p>
          <a:p>
            <a:pPr marL="514350" indent="-514350" eaLnBrk="1" hangingPunct="1">
              <a:spcBef>
                <a:spcPts val="600"/>
              </a:spcBef>
              <a:spcAft>
                <a:spcPts val="600"/>
              </a:spcAft>
              <a:buFont typeface="+mj-lt"/>
              <a:buAutoNum type="alphaUcPeriod"/>
              <a:defRPr/>
            </a:pPr>
            <a:r>
              <a:rPr lang="en-US" altLang="en-US" sz="2800" dirty="0">
                <a:solidFill>
                  <a:schemeClr val="bg1"/>
                </a:solidFill>
                <a:effectLst>
                  <a:outerShdw blurRad="38100" dist="38100" dir="2700000" algn="tl">
                    <a:srgbClr val="000000">
                      <a:alpha val="43137"/>
                    </a:srgbClr>
                  </a:outerShdw>
                </a:effectLst>
              </a:rPr>
              <a:t>What saving faith is – trust</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What saving faith is </a:t>
            </a:r>
            <a:r>
              <a:rPr lang="en-US" altLang="en-US" sz="2800" dirty="0">
                <a:solidFill>
                  <a:schemeClr val="bg1"/>
                </a:solidFill>
                <a:effectLst>
                  <a:outerShdw blurRad="38100" dist="38100" dir="2700000" algn="tl">
                    <a:srgbClr val="000000">
                      <a:alpha val="43137"/>
                    </a:srgbClr>
                  </a:outerShdw>
                </a:effectLst>
              </a:rPr>
              <a:t>not – Jas </a:t>
            </a:r>
            <a:r>
              <a:rPr lang="en-US" altLang="en-US" sz="2800" dirty="0" smtClean="0">
                <a:solidFill>
                  <a:schemeClr val="bg1"/>
                </a:solidFill>
                <a:effectLst>
                  <a:outerShdw blurRad="38100" dist="38100" dir="2700000" algn="tl">
                    <a:srgbClr val="000000">
                      <a:alpha val="43137"/>
                    </a:srgbClr>
                  </a:outerShdw>
                </a:effectLst>
              </a:rPr>
              <a:t>2:19</a:t>
            </a:r>
            <a:endParaRPr lang="en-US" altLang="en-US" sz="2800" dirty="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Font typeface="+mj-lt"/>
              <a:buAutoNum type="alphaUcPeriod"/>
              <a:defRPr/>
            </a:pPr>
            <a:r>
              <a:rPr lang="en-US" altLang="en-US" sz="2800" b="1" u="sng" dirty="0">
                <a:solidFill>
                  <a:srgbClr val="FFFFCC"/>
                </a:solidFill>
                <a:effectLst>
                  <a:outerShdw blurRad="38100" dist="38100" dir="2700000" algn="tl">
                    <a:srgbClr val="000000">
                      <a:alpha val="43137"/>
                    </a:srgbClr>
                  </a:outerShdw>
                </a:effectLst>
              </a:rPr>
              <a:t>Content of saving faith – John 8:24; 20:30-31; 1 </a:t>
            </a:r>
            <a:r>
              <a:rPr lang="en-US" altLang="en-US" sz="2800" b="1" u="sng" dirty="0" err="1">
                <a:solidFill>
                  <a:srgbClr val="FFFFCC"/>
                </a:solidFill>
                <a:effectLst>
                  <a:outerShdw blurRad="38100" dist="38100" dir="2700000" algn="tl">
                    <a:srgbClr val="000000">
                      <a:alpha val="43137"/>
                    </a:srgbClr>
                  </a:outerShdw>
                </a:effectLst>
              </a:rPr>
              <a:t>Cor</a:t>
            </a:r>
            <a:r>
              <a:rPr lang="en-US" altLang="en-US" sz="2800" b="1" u="sng" dirty="0">
                <a:solidFill>
                  <a:srgbClr val="FFFFCC"/>
                </a:solidFill>
                <a:effectLst>
                  <a:outerShdw blurRad="38100" dist="38100" dir="2700000" algn="tl">
                    <a:srgbClr val="000000">
                      <a:alpha val="43137"/>
                    </a:srgbClr>
                  </a:outerShdw>
                </a:effectLst>
              </a:rPr>
              <a:t> 15:1-4</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An evangelistic model</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Response to problem passages</a:t>
            </a:r>
          </a:p>
        </p:txBody>
      </p:sp>
    </p:spTree>
    <p:extLst>
      <p:ext uri="{BB962C8B-B14F-4D97-AF65-F5344CB8AC3E}">
        <p14:creationId xmlns:p14="http://schemas.microsoft.com/office/powerpoint/2010/main" xmlns="" val="327174425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a:xfrm>
            <a:off x="457200" y="274638"/>
            <a:ext cx="8229600" cy="639762"/>
          </a:xfrm>
        </p:spPr>
        <p:txBody>
          <a:bodyPr/>
          <a:lstStyle/>
          <a:p>
            <a:pPr marL="573088" indent="-573088" eaLnBrk="1" hangingPunct="1">
              <a:buFont typeface="+mj-lt"/>
              <a:buAutoNum type="romanUcPeriod" startAt="5"/>
              <a:defRPr/>
            </a:pPr>
            <a:r>
              <a:rPr lang="en-US" altLang="en-US" sz="3600" dirty="0" smtClean="0">
                <a:solidFill>
                  <a:srgbClr val="00FFFF"/>
                </a:solidFill>
                <a:effectLst>
                  <a:outerShdw blurRad="38100" dist="38100" dir="2700000" algn="tl">
                    <a:srgbClr val="000000">
                      <a:alpha val="43137"/>
                    </a:srgbClr>
                  </a:outerShdw>
                </a:effectLst>
                <a:latin typeface="+mn-lt"/>
              </a:rPr>
              <a:t>God’s One Condition of Salvation</a:t>
            </a:r>
            <a:endParaRPr lang="en-US" altLang="en-US" sz="3600" dirty="0">
              <a:solidFill>
                <a:srgbClr val="00FFFF"/>
              </a:solidFill>
              <a:effectLst>
                <a:outerShdw blurRad="38100" dist="38100" dir="2700000" algn="tl">
                  <a:srgbClr val="000000">
                    <a:alpha val="43137"/>
                  </a:srgbClr>
                </a:outerShdw>
              </a:effectLst>
              <a:latin typeface="+mn-lt"/>
            </a:endParaRPr>
          </a:p>
        </p:txBody>
      </p:sp>
      <p:sp>
        <p:nvSpPr>
          <p:cNvPr id="5" name="Rectangle 3"/>
          <p:cNvSpPr txBox="1">
            <a:spLocks/>
          </p:cNvSpPr>
          <p:nvPr/>
        </p:nvSpPr>
        <p:spPr bwMode="auto">
          <a:xfrm>
            <a:off x="457200" y="1143000"/>
            <a:ext cx="8458200" cy="5410200"/>
          </a:xfrm>
          <a:prstGeom prst="rect">
            <a:avLst/>
          </a:prstGeom>
          <a:noFill/>
          <a:ln>
            <a:noFill/>
          </a:ln>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eaLnBrk="1" hangingPunct="1">
              <a:spcBef>
                <a:spcPts val="600"/>
              </a:spcBef>
              <a:spcAft>
                <a:spcPts val="600"/>
              </a:spcAft>
              <a:buFont typeface="+mj-lt"/>
              <a:buAutoNum type="alphaUcPeriod"/>
              <a:defRPr/>
            </a:pPr>
            <a:r>
              <a:rPr lang="en-US" altLang="en-US" sz="2800" b="1" u="sng" dirty="0">
                <a:solidFill>
                  <a:srgbClr val="FFFFCC"/>
                </a:solidFill>
                <a:effectLst>
                  <a:outerShdw blurRad="38100" dist="38100" dir="2700000" algn="tl">
                    <a:srgbClr val="000000">
                      <a:alpha val="43137"/>
                    </a:srgbClr>
                  </a:outerShdw>
                </a:effectLst>
              </a:rPr>
              <a:t>Misconceptions – multiple steps, poor word choices</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Around 200 passages teach that justification is conditioned on faith alone</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Why God has conditioned salvation on faith alone</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What saving faith </a:t>
            </a:r>
            <a:r>
              <a:rPr lang="en-US" altLang="en-US" sz="2800" dirty="0">
                <a:solidFill>
                  <a:schemeClr val="bg1"/>
                </a:solidFill>
                <a:effectLst>
                  <a:outerShdw blurRad="38100" dist="38100" dir="2700000" algn="tl">
                    <a:srgbClr val="000000">
                      <a:alpha val="43137"/>
                    </a:srgbClr>
                  </a:outerShdw>
                </a:effectLst>
              </a:rPr>
              <a:t>is – trust</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What saving faith is </a:t>
            </a:r>
            <a:r>
              <a:rPr lang="en-US" altLang="en-US" sz="2800" dirty="0">
                <a:solidFill>
                  <a:schemeClr val="bg1"/>
                </a:solidFill>
                <a:effectLst>
                  <a:outerShdw blurRad="38100" dist="38100" dir="2700000" algn="tl">
                    <a:srgbClr val="000000">
                      <a:alpha val="43137"/>
                    </a:srgbClr>
                  </a:outerShdw>
                </a:effectLst>
              </a:rPr>
              <a:t>not – Jas </a:t>
            </a:r>
            <a:r>
              <a:rPr lang="en-US" altLang="en-US" sz="2800" dirty="0" smtClean="0">
                <a:solidFill>
                  <a:schemeClr val="bg1"/>
                </a:solidFill>
                <a:effectLst>
                  <a:outerShdw blurRad="38100" dist="38100" dir="2700000" algn="tl">
                    <a:srgbClr val="000000">
                      <a:alpha val="43137"/>
                    </a:srgbClr>
                  </a:outerShdw>
                </a:effectLst>
              </a:rPr>
              <a:t>2:19</a:t>
            </a:r>
            <a:endParaRPr lang="en-US" altLang="en-US" sz="2800" dirty="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Content of saving </a:t>
            </a:r>
            <a:r>
              <a:rPr lang="en-US" altLang="en-US" sz="2800" dirty="0">
                <a:solidFill>
                  <a:schemeClr val="bg1"/>
                </a:solidFill>
                <a:effectLst>
                  <a:outerShdw blurRad="38100" dist="38100" dir="2700000" algn="tl">
                    <a:srgbClr val="000000">
                      <a:alpha val="43137"/>
                    </a:srgbClr>
                  </a:outerShdw>
                </a:effectLst>
              </a:rPr>
              <a:t>faith – John </a:t>
            </a:r>
            <a:r>
              <a:rPr lang="en-US" altLang="en-US" sz="2800" dirty="0" smtClean="0">
                <a:solidFill>
                  <a:schemeClr val="bg1"/>
                </a:solidFill>
                <a:effectLst>
                  <a:outerShdw blurRad="38100" dist="38100" dir="2700000" algn="tl">
                    <a:srgbClr val="000000">
                      <a:alpha val="43137"/>
                    </a:srgbClr>
                  </a:outerShdw>
                </a:effectLst>
              </a:rPr>
              <a:t>8:24; 20:30-31; </a:t>
            </a:r>
            <a:r>
              <a:rPr lang="en-US" altLang="en-US" sz="2800" dirty="0">
                <a:solidFill>
                  <a:schemeClr val="bg1"/>
                </a:solidFill>
                <a:effectLst>
                  <a:outerShdw blurRad="38100" dist="38100" dir="2700000" algn="tl">
                    <a:srgbClr val="000000">
                      <a:alpha val="43137"/>
                    </a:srgbClr>
                  </a:outerShdw>
                </a:effectLst>
              </a:rPr>
              <a:t>1</a:t>
            </a:r>
            <a:r>
              <a:rPr lang="en-US" altLang="en-US" sz="2800" dirty="0" smtClean="0">
                <a:solidFill>
                  <a:schemeClr val="bg1"/>
                </a:solidFill>
                <a:effectLst>
                  <a:outerShdw blurRad="38100" dist="38100" dir="2700000" algn="tl">
                    <a:srgbClr val="000000">
                      <a:alpha val="43137"/>
                    </a:srgbClr>
                  </a:outerShdw>
                </a:effectLst>
              </a:rPr>
              <a:t> </a:t>
            </a:r>
            <a:r>
              <a:rPr lang="en-US" altLang="en-US" sz="2800" dirty="0" err="1" smtClean="0">
                <a:solidFill>
                  <a:schemeClr val="bg1"/>
                </a:solidFill>
                <a:effectLst>
                  <a:outerShdw blurRad="38100" dist="38100" dir="2700000" algn="tl">
                    <a:srgbClr val="000000">
                      <a:alpha val="43137"/>
                    </a:srgbClr>
                  </a:outerShdw>
                </a:effectLst>
              </a:rPr>
              <a:t>Cor</a:t>
            </a:r>
            <a:r>
              <a:rPr lang="en-US" altLang="en-US" sz="2800" dirty="0" smtClean="0">
                <a:solidFill>
                  <a:schemeClr val="bg1"/>
                </a:solidFill>
                <a:effectLst>
                  <a:outerShdw blurRad="38100" dist="38100" dir="2700000" algn="tl">
                    <a:srgbClr val="000000">
                      <a:alpha val="43137"/>
                    </a:srgbClr>
                  </a:outerShdw>
                </a:effectLst>
              </a:rPr>
              <a:t> 15:1-4</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An evangelistic model</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Response to problem passages</a:t>
            </a:r>
          </a:p>
        </p:txBody>
      </p:sp>
    </p:spTree>
    <p:extLst>
      <p:ext uri="{BB962C8B-B14F-4D97-AF65-F5344CB8AC3E}">
        <p14:creationId xmlns:p14="http://schemas.microsoft.com/office/powerpoint/2010/main" xmlns="" val="174072060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p:cNvSpPr>
          <p:nvPr>
            <p:ph type="title" idx="4294967295"/>
          </p:nvPr>
        </p:nvSpPr>
        <p:spPr>
          <a:xfrm>
            <a:off x="2819400" y="274638"/>
            <a:ext cx="3505200" cy="801687"/>
          </a:xfrm>
        </p:spPr>
        <p:txBody>
          <a:bodyPr lIns="92075" tIns="46038" rIns="92075" bIns="46038"/>
          <a:lstStyle/>
          <a:p>
            <a:r>
              <a:rPr lang="en-US" altLang="en-US" dirty="0" smtClean="0">
                <a:solidFill>
                  <a:srgbClr val="00FFFF"/>
                </a:solidFill>
                <a:latin typeface="+mn-lt"/>
                <a:cs typeface="Arial" charset="0"/>
              </a:rPr>
              <a:t>John 8:24</a:t>
            </a:r>
          </a:p>
        </p:txBody>
      </p:sp>
      <p:sp>
        <p:nvSpPr>
          <p:cNvPr id="27650" name="Rectangle 3"/>
          <p:cNvSpPr>
            <a:spLocks noGrp="1"/>
          </p:cNvSpPr>
          <p:nvPr>
            <p:ph type="body" idx="4294967295"/>
          </p:nvPr>
        </p:nvSpPr>
        <p:spPr>
          <a:xfrm>
            <a:off x="3810000" y="1219200"/>
            <a:ext cx="5257800" cy="4724400"/>
          </a:xfrm>
        </p:spPr>
        <p:txBody>
          <a:bodyPr/>
          <a:lstStyle/>
          <a:p>
            <a:pPr marL="0" indent="0">
              <a:buFont typeface="Arial" charset="0"/>
              <a:buNone/>
              <a:defRPr/>
            </a:pPr>
            <a:r>
              <a:rPr lang="en-US" sz="4400" dirty="0" smtClean="0">
                <a:solidFill>
                  <a:schemeClr val="bg1"/>
                </a:solidFill>
                <a:effectLst>
                  <a:outerShdw blurRad="38100" dist="38100" dir="2700000" algn="tl">
                    <a:srgbClr val="000000"/>
                  </a:outerShdw>
                </a:effectLst>
                <a:cs typeface="Arial" charset="0"/>
              </a:rPr>
              <a:t>“</a:t>
            </a:r>
            <a:r>
              <a:rPr lang="en-US" sz="4400" dirty="0" smtClean="0">
                <a:solidFill>
                  <a:schemeClr val="bg1"/>
                </a:solidFill>
              </a:rPr>
              <a:t>Therefore I said to you that you will die in your sins; for unless you </a:t>
            </a:r>
            <a:r>
              <a:rPr lang="en-US" sz="4400" b="1" u="sng" dirty="0">
                <a:solidFill>
                  <a:srgbClr val="FFFFCC"/>
                </a:solidFill>
              </a:rPr>
              <a:t>believe that I am </a:t>
            </a:r>
            <a:r>
              <a:rPr lang="en-US" sz="4400" i="1" dirty="0" smtClean="0">
                <a:solidFill>
                  <a:schemeClr val="bg1"/>
                </a:solidFill>
              </a:rPr>
              <a:t>He</a:t>
            </a:r>
            <a:r>
              <a:rPr lang="en-US" sz="4400" dirty="0" smtClean="0">
                <a:solidFill>
                  <a:schemeClr val="bg1"/>
                </a:solidFill>
              </a:rPr>
              <a:t>, </a:t>
            </a:r>
            <a:r>
              <a:rPr lang="en-US" sz="4400" dirty="0">
                <a:solidFill>
                  <a:schemeClr val="bg1"/>
                </a:solidFill>
              </a:rPr>
              <a:t>you will die in your sins.”</a:t>
            </a:r>
          </a:p>
        </p:txBody>
      </p:sp>
      <p:pic>
        <p:nvPicPr>
          <p:cNvPr id="5126" name="Picture 6" descr="http://www.maggiesnotebook.com/wp-content/uploads/2011/08/Apostle_John_35.jpg"/>
          <p:cNvPicPr>
            <a:picLocks noChangeAspect="1" noChangeArrowheads="1"/>
          </p:cNvPicPr>
          <p:nvPr/>
        </p:nvPicPr>
        <p:blipFill>
          <a:blip r:embed="rId2" cstate="print">
            <a:extLst/>
          </a:blip>
          <a:srcRect/>
          <a:stretch>
            <a:fillRect/>
          </a:stretch>
        </p:blipFill>
        <p:spPr bwMode="auto">
          <a:xfrm>
            <a:off x="381000" y="1609724"/>
            <a:ext cx="3072834" cy="3724276"/>
          </a:xfrm>
          <a:prstGeom prst="rect">
            <a:avLst/>
          </a:prstGeom>
          <a:solidFill>
            <a:srgbClr val="FFFFFF">
              <a:shade val="85000"/>
            </a:srgbClr>
          </a:solidFill>
          <a:ln w="762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p:cNvSpPr>
          <p:nvPr>
            <p:ph type="title" idx="4294967295"/>
          </p:nvPr>
        </p:nvSpPr>
        <p:spPr>
          <a:xfrm>
            <a:off x="2819400" y="274638"/>
            <a:ext cx="3505200" cy="801687"/>
          </a:xfrm>
        </p:spPr>
        <p:txBody>
          <a:bodyPr lIns="92075" tIns="46038" rIns="92075" bIns="46038"/>
          <a:lstStyle/>
          <a:p>
            <a:r>
              <a:rPr lang="en-US" altLang="en-US" dirty="0" smtClean="0">
                <a:solidFill>
                  <a:srgbClr val="00FFFF"/>
                </a:solidFill>
                <a:latin typeface="+mn-lt"/>
                <a:cs typeface="Arial" charset="0"/>
              </a:rPr>
              <a:t>John 20:30-31</a:t>
            </a:r>
          </a:p>
        </p:txBody>
      </p:sp>
      <p:sp>
        <p:nvSpPr>
          <p:cNvPr id="27650" name="Rectangle 3"/>
          <p:cNvSpPr>
            <a:spLocks noGrp="1"/>
          </p:cNvSpPr>
          <p:nvPr>
            <p:ph type="body" idx="4294967295"/>
          </p:nvPr>
        </p:nvSpPr>
        <p:spPr>
          <a:xfrm>
            <a:off x="3810000" y="1219200"/>
            <a:ext cx="5257800" cy="4724400"/>
          </a:xfrm>
        </p:spPr>
        <p:txBody>
          <a:bodyPr/>
          <a:lstStyle/>
          <a:p>
            <a:pPr marL="0" indent="0">
              <a:buFont typeface="Arial" charset="0"/>
              <a:buNone/>
              <a:defRPr/>
            </a:pPr>
            <a:r>
              <a:rPr lang="en-US" sz="3000" dirty="0" smtClean="0">
                <a:solidFill>
                  <a:schemeClr val="bg1"/>
                </a:solidFill>
                <a:effectLst>
                  <a:outerShdw blurRad="38100" dist="38100" dir="2700000" algn="tl">
                    <a:srgbClr val="000000"/>
                  </a:outerShdw>
                </a:effectLst>
                <a:cs typeface="Arial" charset="0"/>
              </a:rPr>
              <a:t>“Therefore many other </a:t>
            </a:r>
            <a:r>
              <a:rPr lang="en-US" sz="3000" b="1" u="sng" dirty="0" smtClean="0">
                <a:solidFill>
                  <a:srgbClr val="FFFFCC"/>
                </a:solidFill>
                <a:effectLst>
                  <a:outerShdw blurRad="38100" dist="38100" dir="2700000" algn="tl">
                    <a:srgbClr val="000000"/>
                  </a:outerShdw>
                </a:effectLst>
                <a:cs typeface="Arial" charset="0"/>
              </a:rPr>
              <a:t>signs</a:t>
            </a:r>
            <a:r>
              <a:rPr lang="en-US" sz="3000" dirty="0" smtClean="0">
                <a:solidFill>
                  <a:schemeClr val="bg1"/>
                </a:solidFill>
                <a:effectLst>
                  <a:outerShdw blurRad="38100" dist="38100" dir="2700000" algn="tl">
                    <a:srgbClr val="000000"/>
                  </a:outerShdw>
                </a:effectLst>
                <a:cs typeface="Arial" charset="0"/>
              </a:rPr>
              <a:t> Jesus also performed in the presence of the disciples, which are not written in this book; but these have been written so that you may </a:t>
            </a:r>
            <a:r>
              <a:rPr lang="en-US" sz="3000" b="1" u="sng" dirty="0">
                <a:solidFill>
                  <a:srgbClr val="FFFFCC"/>
                </a:solidFill>
                <a:effectLst>
                  <a:outerShdw blurRad="38100" dist="38100" dir="2700000" algn="tl">
                    <a:srgbClr val="000000"/>
                  </a:outerShdw>
                </a:effectLst>
                <a:cs typeface="Arial" charset="0"/>
              </a:rPr>
              <a:t>believe</a:t>
            </a:r>
            <a:r>
              <a:rPr lang="en-US" sz="3000" dirty="0" smtClean="0">
                <a:solidFill>
                  <a:schemeClr val="bg1"/>
                </a:solidFill>
                <a:effectLst>
                  <a:outerShdw blurRad="38100" dist="38100" dir="2700000" algn="tl">
                    <a:srgbClr val="000000"/>
                  </a:outerShdw>
                </a:effectLst>
                <a:cs typeface="Arial" charset="0"/>
              </a:rPr>
              <a:t> that </a:t>
            </a:r>
            <a:r>
              <a:rPr lang="en-US" sz="3000" b="1" u="sng" dirty="0">
                <a:solidFill>
                  <a:srgbClr val="FFFFCC"/>
                </a:solidFill>
                <a:effectLst>
                  <a:outerShdw blurRad="38100" dist="38100" dir="2700000" algn="tl">
                    <a:srgbClr val="000000"/>
                  </a:outerShdw>
                </a:effectLst>
                <a:cs typeface="Arial" charset="0"/>
              </a:rPr>
              <a:t>Jesus</a:t>
            </a:r>
            <a:r>
              <a:rPr lang="en-US" sz="3000" b="1" u="sng" dirty="0" smtClean="0">
                <a:solidFill>
                  <a:schemeClr val="bg1"/>
                </a:solidFill>
                <a:effectLst>
                  <a:outerShdw blurRad="38100" dist="38100" dir="2700000" algn="tl">
                    <a:srgbClr val="000000"/>
                  </a:outerShdw>
                </a:effectLst>
                <a:cs typeface="Arial" charset="0"/>
              </a:rPr>
              <a:t> </a:t>
            </a:r>
            <a:r>
              <a:rPr lang="en-US" sz="3000" b="1" u="sng" dirty="0">
                <a:solidFill>
                  <a:srgbClr val="FFFFCC"/>
                </a:solidFill>
                <a:effectLst>
                  <a:outerShdw blurRad="38100" dist="38100" dir="2700000" algn="tl">
                    <a:srgbClr val="000000"/>
                  </a:outerShdw>
                </a:effectLst>
                <a:cs typeface="Arial" charset="0"/>
              </a:rPr>
              <a:t>is the Christ, the Son of God</a:t>
            </a:r>
            <a:r>
              <a:rPr lang="en-US" sz="3000" dirty="0" smtClean="0">
                <a:solidFill>
                  <a:schemeClr val="bg1"/>
                </a:solidFill>
                <a:effectLst>
                  <a:outerShdw blurRad="38100" dist="38100" dir="2700000" algn="tl">
                    <a:srgbClr val="000000"/>
                  </a:outerShdw>
                </a:effectLst>
                <a:cs typeface="Arial" charset="0"/>
              </a:rPr>
              <a:t>; and that </a:t>
            </a:r>
            <a:r>
              <a:rPr lang="en-US" sz="3000" b="1" u="sng" dirty="0">
                <a:solidFill>
                  <a:srgbClr val="FFFFCC"/>
                </a:solidFill>
                <a:effectLst>
                  <a:outerShdw blurRad="38100" dist="38100" dir="2700000" algn="tl">
                    <a:srgbClr val="000000"/>
                  </a:outerShdw>
                </a:effectLst>
                <a:cs typeface="Arial" charset="0"/>
              </a:rPr>
              <a:t>believing</a:t>
            </a:r>
            <a:r>
              <a:rPr lang="en-US" sz="3000" b="1" dirty="0" smtClean="0">
                <a:solidFill>
                  <a:schemeClr val="bg1"/>
                </a:solidFill>
                <a:effectLst>
                  <a:outerShdw blurRad="38100" dist="38100" dir="2700000" algn="tl">
                    <a:srgbClr val="000000"/>
                  </a:outerShdw>
                </a:effectLst>
                <a:cs typeface="Arial" charset="0"/>
              </a:rPr>
              <a:t> you may have </a:t>
            </a:r>
            <a:r>
              <a:rPr lang="en-US" sz="3000" b="1" u="sng" dirty="0">
                <a:solidFill>
                  <a:srgbClr val="FFFFCC"/>
                </a:solidFill>
                <a:effectLst>
                  <a:outerShdw blurRad="38100" dist="38100" dir="2700000" algn="tl">
                    <a:srgbClr val="000000"/>
                  </a:outerShdw>
                </a:effectLst>
                <a:cs typeface="Arial" charset="0"/>
              </a:rPr>
              <a:t>life</a:t>
            </a:r>
            <a:r>
              <a:rPr lang="en-US" sz="3000" b="1" dirty="0" smtClean="0">
                <a:solidFill>
                  <a:schemeClr val="bg1"/>
                </a:solidFill>
                <a:effectLst>
                  <a:outerShdw blurRad="38100" dist="38100" dir="2700000" algn="tl">
                    <a:srgbClr val="000000"/>
                  </a:outerShdw>
                </a:effectLst>
                <a:cs typeface="Arial" charset="0"/>
              </a:rPr>
              <a:t> in His name</a:t>
            </a:r>
            <a:r>
              <a:rPr lang="en-US" sz="3000" dirty="0" smtClean="0">
                <a:solidFill>
                  <a:schemeClr val="bg1"/>
                </a:solidFill>
                <a:effectLst>
                  <a:outerShdw blurRad="38100" dist="38100" dir="2700000" algn="tl">
                    <a:srgbClr val="000000"/>
                  </a:outerShdw>
                </a:effectLst>
                <a:cs typeface="Arial" charset="0"/>
              </a:rPr>
              <a:t>.”</a:t>
            </a:r>
          </a:p>
        </p:txBody>
      </p:sp>
      <p:pic>
        <p:nvPicPr>
          <p:cNvPr id="5126" name="Picture 6" descr="http://www.maggiesnotebook.com/wp-content/uploads/2011/08/Apostle_John_35.jpg"/>
          <p:cNvPicPr>
            <a:picLocks noChangeAspect="1" noChangeArrowheads="1"/>
          </p:cNvPicPr>
          <p:nvPr/>
        </p:nvPicPr>
        <p:blipFill>
          <a:blip r:embed="rId2" cstate="print">
            <a:extLst/>
          </a:blip>
          <a:srcRect/>
          <a:stretch>
            <a:fillRect/>
          </a:stretch>
        </p:blipFill>
        <p:spPr bwMode="auto">
          <a:xfrm>
            <a:off x="381000" y="1609724"/>
            <a:ext cx="3072834" cy="3724276"/>
          </a:xfrm>
          <a:prstGeom prst="rect">
            <a:avLst/>
          </a:prstGeom>
          <a:solidFill>
            <a:srgbClr val="FFFFFF">
              <a:shade val="85000"/>
            </a:srgbClr>
          </a:solidFill>
          <a:ln w="762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p:cNvSpPr>
          <p:nvPr>
            <p:ph type="body" idx="4294967295"/>
          </p:nvPr>
        </p:nvSpPr>
        <p:spPr>
          <a:xfrm>
            <a:off x="2971800" y="381000"/>
            <a:ext cx="5867400" cy="5867400"/>
          </a:xfrm>
          <a:solidFill>
            <a:schemeClr val="bg1"/>
          </a:solidFill>
          <a:ln w="38100">
            <a:solidFill>
              <a:srgbClr val="FF0000"/>
            </a:solidFill>
          </a:ln>
        </p:spPr>
        <p:txBody>
          <a:bodyPr/>
          <a:lstStyle/>
          <a:p>
            <a:pPr marL="0" indent="0" algn="ctr">
              <a:buNone/>
            </a:pPr>
            <a:r>
              <a:rPr lang="en-US" sz="3000" dirty="0" smtClean="0">
                <a:cs typeface="Arial" charset="0"/>
              </a:rPr>
              <a:t> </a:t>
            </a:r>
            <a:r>
              <a:rPr lang="en-US" sz="3000" b="1" dirty="0">
                <a:cs typeface="Arial" charset="0"/>
              </a:rPr>
              <a:t>1 Cor. </a:t>
            </a:r>
            <a:r>
              <a:rPr lang="en-US" sz="3000" b="1" dirty="0" smtClean="0">
                <a:cs typeface="Arial" charset="0"/>
              </a:rPr>
              <a:t>15:3-4</a:t>
            </a:r>
          </a:p>
          <a:p>
            <a:pPr marL="0" indent="0" algn="just">
              <a:buNone/>
            </a:pPr>
            <a:r>
              <a:rPr lang="en-US" sz="3000" dirty="0" smtClean="0">
                <a:cs typeface="Arial" charset="0"/>
              </a:rPr>
              <a:t>“</a:t>
            </a:r>
            <a:r>
              <a:rPr lang="en-US" sz="2800" dirty="0" smtClean="0"/>
              <a:t>Now I make known to you, brethren, the gospel which I preached to you, which also you received, in which also you stand, </a:t>
            </a:r>
            <a:r>
              <a:rPr lang="en-US" sz="2800" baseline="30000" dirty="0" smtClean="0"/>
              <a:t>2 </a:t>
            </a:r>
            <a:r>
              <a:rPr lang="en-US" sz="2800" dirty="0" smtClean="0"/>
              <a:t>by which also you are saved, if you hold fast the word which I preached to you, unless you believed in vain.</a:t>
            </a:r>
            <a:r>
              <a:rPr lang="en-US" sz="2800" baseline="30000" dirty="0" smtClean="0"/>
              <a:t>3  </a:t>
            </a:r>
            <a:r>
              <a:rPr lang="en-US" sz="2800" dirty="0" smtClean="0"/>
              <a:t>For I delivered to you as of </a:t>
            </a:r>
            <a:r>
              <a:rPr lang="en-US" sz="2800" b="1" u="sng" dirty="0" smtClean="0">
                <a:solidFill>
                  <a:srgbClr val="0000CC"/>
                </a:solidFill>
              </a:rPr>
              <a:t>first importance</a:t>
            </a:r>
            <a:r>
              <a:rPr lang="en-US" sz="2800" dirty="0" smtClean="0">
                <a:solidFill>
                  <a:srgbClr val="0000CC"/>
                </a:solidFill>
              </a:rPr>
              <a:t> </a:t>
            </a:r>
            <a:r>
              <a:rPr lang="en-US" sz="2800" dirty="0" smtClean="0"/>
              <a:t>what I also received, that </a:t>
            </a:r>
            <a:r>
              <a:rPr lang="en-US" sz="2800" b="1" u="sng" dirty="0">
                <a:solidFill>
                  <a:srgbClr val="0000CC"/>
                </a:solidFill>
              </a:rPr>
              <a:t>Christ died </a:t>
            </a:r>
            <a:r>
              <a:rPr lang="en-US" sz="2800" dirty="0" smtClean="0"/>
              <a:t>for </a:t>
            </a:r>
            <a:r>
              <a:rPr lang="en-US" sz="2800" b="1" u="sng" dirty="0">
                <a:solidFill>
                  <a:srgbClr val="0000CC"/>
                </a:solidFill>
              </a:rPr>
              <a:t>our sins</a:t>
            </a:r>
            <a:r>
              <a:rPr lang="en-US" sz="2800" b="1" dirty="0">
                <a:solidFill>
                  <a:srgbClr val="0000CC"/>
                </a:solidFill>
              </a:rPr>
              <a:t> </a:t>
            </a:r>
            <a:r>
              <a:rPr lang="en-US" sz="2800" dirty="0" smtClean="0"/>
              <a:t>according to the Scriptures, </a:t>
            </a:r>
            <a:r>
              <a:rPr lang="en-US" sz="2800" baseline="30000" dirty="0" smtClean="0"/>
              <a:t>4 </a:t>
            </a:r>
            <a:r>
              <a:rPr lang="en-US" sz="2800" dirty="0" smtClean="0"/>
              <a:t>and that He was buried, and that </a:t>
            </a:r>
            <a:r>
              <a:rPr lang="en-US" sz="2800" b="1" u="sng" dirty="0">
                <a:solidFill>
                  <a:srgbClr val="0000CC"/>
                </a:solidFill>
              </a:rPr>
              <a:t>He was raised</a:t>
            </a:r>
            <a:r>
              <a:rPr lang="en-US" sz="2800" dirty="0" smtClean="0"/>
              <a:t> on the third day according to the Scriptures</a:t>
            </a:r>
            <a:r>
              <a:rPr lang="en-US" sz="3000" dirty="0" smtClean="0">
                <a:cs typeface="Arial" charset="0"/>
              </a:rPr>
              <a:t>.”</a:t>
            </a:r>
          </a:p>
        </p:txBody>
      </p:sp>
      <p:pic>
        <p:nvPicPr>
          <p:cNvPr id="1026" name="Picture 2" descr="http://www.apostlepaul.net/wp-content/uploads/2011/12/Apostle-Paul-2333517590_428b53de7d_o.jpg"/>
          <p:cNvPicPr>
            <a:picLocks noChangeAspect="1" noChangeArrowheads="1"/>
          </p:cNvPicPr>
          <p:nvPr/>
        </p:nvPicPr>
        <p:blipFill>
          <a:blip r:embed="rId2" cstate="print"/>
          <a:srcRect/>
          <a:stretch>
            <a:fillRect/>
          </a:stretch>
        </p:blipFill>
        <p:spPr bwMode="auto">
          <a:xfrm>
            <a:off x="261579" y="1905000"/>
            <a:ext cx="2481621" cy="3200400"/>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a:xfrm>
            <a:off x="457200" y="274638"/>
            <a:ext cx="8229600" cy="639762"/>
          </a:xfrm>
        </p:spPr>
        <p:txBody>
          <a:bodyPr/>
          <a:lstStyle/>
          <a:p>
            <a:pPr marL="573088" indent="-573088" eaLnBrk="1" hangingPunct="1">
              <a:buFont typeface="+mj-lt"/>
              <a:buAutoNum type="romanUcPeriod" startAt="5"/>
              <a:defRPr/>
            </a:pPr>
            <a:r>
              <a:rPr lang="en-US" altLang="en-US" sz="3600" dirty="0" smtClean="0">
                <a:solidFill>
                  <a:srgbClr val="00FFFF"/>
                </a:solidFill>
                <a:effectLst>
                  <a:outerShdw blurRad="38100" dist="38100" dir="2700000" algn="tl">
                    <a:srgbClr val="000000">
                      <a:alpha val="43137"/>
                    </a:srgbClr>
                  </a:outerShdw>
                </a:effectLst>
                <a:latin typeface="+mn-lt"/>
              </a:rPr>
              <a:t>God’s One Condition of Salvation</a:t>
            </a:r>
            <a:endParaRPr lang="en-US" altLang="en-US" sz="3600" dirty="0">
              <a:solidFill>
                <a:srgbClr val="00FFFF"/>
              </a:solidFill>
              <a:effectLst>
                <a:outerShdw blurRad="38100" dist="38100" dir="2700000" algn="tl">
                  <a:srgbClr val="000000">
                    <a:alpha val="43137"/>
                  </a:srgbClr>
                </a:outerShdw>
              </a:effectLst>
              <a:latin typeface="+mn-lt"/>
            </a:endParaRPr>
          </a:p>
        </p:txBody>
      </p:sp>
      <p:sp>
        <p:nvSpPr>
          <p:cNvPr id="5" name="Rectangle 3"/>
          <p:cNvSpPr txBox="1">
            <a:spLocks/>
          </p:cNvSpPr>
          <p:nvPr/>
        </p:nvSpPr>
        <p:spPr bwMode="auto">
          <a:xfrm>
            <a:off x="457200" y="1143000"/>
            <a:ext cx="8458200" cy="5410200"/>
          </a:xfrm>
          <a:prstGeom prst="rect">
            <a:avLst/>
          </a:prstGeom>
          <a:noFill/>
          <a:ln>
            <a:noFill/>
          </a:ln>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eaLnBrk="1" hangingPunct="1">
              <a:spcBef>
                <a:spcPts val="600"/>
              </a:spcBef>
              <a:spcAft>
                <a:spcPts val="600"/>
              </a:spcAft>
              <a:buFont typeface="+mj-lt"/>
              <a:buAutoNum type="alphaUcPeriod"/>
              <a:defRPr/>
            </a:pPr>
            <a:r>
              <a:rPr lang="en-US" altLang="en-US" sz="2800" dirty="0">
                <a:solidFill>
                  <a:schemeClr val="bg1"/>
                </a:solidFill>
                <a:effectLst>
                  <a:outerShdw blurRad="38100" dist="38100" dir="2700000" algn="tl">
                    <a:srgbClr val="000000">
                      <a:alpha val="43137"/>
                    </a:srgbClr>
                  </a:outerShdw>
                </a:effectLst>
              </a:rPr>
              <a:t>Misconceptions – multiple steps, poor word choices</a:t>
            </a:r>
          </a:p>
          <a:p>
            <a:pPr marL="514350" indent="-514350" eaLnBrk="1" hangingPunct="1">
              <a:spcBef>
                <a:spcPts val="600"/>
              </a:spcBef>
              <a:spcAft>
                <a:spcPts val="600"/>
              </a:spcAft>
              <a:buFont typeface="+mj-lt"/>
              <a:buAutoNum type="alphaUcPeriod"/>
              <a:defRPr/>
            </a:pPr>
            <a:r>
              <a:rPr lang="en-US" altLang="en-US" sz="2800" dirty="0">
                <a:solidFill>
                  <a:schemeClr val="bg1"/>
                </a:solidFill>
                <a:effectLst>
                  <a:outerShdw blurRad="38100" dist="38100" dir="2700000" algn="tl">
                    <a:srgbClr val="000000">
                      <a:alpha val="43137"/>
                    </a:srgbClr>
                  </a:outerShdw>
                </a:effectLst>
              </a:rPr>
              <a:t>Around 200 passages teach that justification is conditioned on faith alone</a:t>
            </a:r>
          </a:p>
          <a:p>
            <a:pPr marL="514350" indent="-514350" eaLnBrk="1" hangingPunct="1">
              <a:spcBef>
                <a:spcPts val="600"/>
              </a:spcBef>
              <a:spcAft>
                <a:spcPts val="600"/>
              </a:spcAft>
              <a:buFont typeface="+mj-lt"/>
              <a:buAutoNum type="alphaUcPeriod"/>
              <a:defRPr/>
            </a:pPr>
            <a:r>
              <a:rPr lang="en-US" altLang="en-US" sz="2800" dirty="0">
                <a:solidFill>
                  <a:schemeClr val="bg1"/>
                </a:solidFill>
                <a:effectLst>
                  <a:outerShdw blurRad="38100" dist="38100" dir="2700000" algn="tl">
                    <a:srgbClr val="000000">
                      <a:alpha val="43137"/>
                    </a:srgbClr>
                  </a:outerShdw>
                </a:effectLst>
              </a:rPr>
              <a:t>Why God has conditioned salvation on faith alone</a:t>
            </a:r>
          </a:p>
          <a:p>
            <a:pPr marL="514350" indent="-514350" eaLnBrk="1" hangingPunct="1">
              <a:spcBef>
                <a:spcPts val="600"/>
              </a:spcBef>
              <a:spcAft>
                <a:spcPts val="600"/>
              </a:spcAft>
              <a:buFont typeface="+mj-lt"/>
              <a:buAutoNum type="alphaUcPeriod"/>
              <a:defRPr/>
            </a:pPr>
            <a:r>
              <a:rPr lang="en-US" altLang="en-US" sz="2800" dirty="0">
                <a:solidFill>
                  <a:schemeClr val="bg1"/>
                </a:solidFill>
                <a:effectLst>
                  <a:outerShdw blurRad="38100" dist="38100" dir="2700000" algn="tl">
                    <a:srgbClr val="000000">
                      <a:alpha val="43137"/>
                    </a:srgbClr>
                  </a:outerShdw>
                </a:effectLst>
              </a:rPr>
              <a:t>What saving faith is – trust</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What saving faith is </a:t>
            </a:r>
            <a:r>
              <a:rPr lang="en-US" altLang="en-US" sz="2800" dirty="0">
                <a:solidFill>
                  <a:schemeClr val="bg1"/>
                </a:solidFill>
                <a:effectLst>
                  <a:outerShdw blurRad="38100" dist="38100" dir="2700000" algn="tl">
                    <a:srgbClr val="000000">
                      <a:alpha val="43137"/>
                    </a:srgbClr>
                  </a:outerShdw>
                </a:effectLst>
              </a:rPr>
              <a:t>not – Jas </a:t>
            </a:r>
            <a:r>
              <a:rPr lang="en-US" altLang="en-US" sz="2800" dirty="0" smtClean="0">
                <a:solidFill>
                  <a:schemeClr val="bg1"/>
                </a:solidFill>
                <a:effectLst>
                  <a:outerShdw blurRad="38100" dist="38100" dir="2700000" algn="tl">
                    <a:srgbClr val="000000">
                      <a:alpha val="43137"/>
                    </a:srgbClr>
                  </a:outerShdw>
                </a:effectLst>
              </a:rPr>
              <a:t>2:19</a:t>
            </a:r>
            <a:endParaRPr lang="en-US" altLang="en-US" sz="2800" dirty="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Font typeface="+mj-lt"/>
              <a:buAutoNum type="alphaUcPeriod"/>
              <a:defRPr/>
            </a:pPr>
            <a:r>
              <a:rPr lang="en-US" altLang="en-US" sz="2800" dirty="0">
                <a:solidFill>
                  <a:schemeClr val="bg1"/>
                </a:solidFill>
                <a:effectLst>
                  <a:outerShdw blurRad="38100" dist="38100" dir="2700000" algn="tl">
                    <a:srgbClr val="000000">
                      <a:alpha val="43137"/>
                    </a:srgbClr>
                  </a:outerShdw>
                </a:effectLst>
              </a:rPr>
              <a:t>Content of saving faith – John 8:24; 20:30-31; 1 </a:t>
            </a:r>
            <a:r>
              <a:rPr lang="en-US" altLang="en-US" sz="2800" dirty="0" err="1">
                <a:solidFill>
                  <a:schemeClr val="bg1"/>
                </a:solidFill>
                <a:effectLst>
                  <a:outerShdw blurRad="38100" dist="38100" dir="2700000" algn="tl">
                    <a:srgbClr val="000000">
                      <a:alpha val="43137"/>
                    </a:srgbClr>
                  </a:outerShdw>
                </a:effectLst>
              </a:rPr>
              <a:t>Cor</a:t>
            </a:r>
            <a:r>
              <a:rPr lang="en-US" altLang="en-US" sz="2800" dirty="0">
                <a:solidFill>
                  <a:schemeClr val="bg1"/>
                </a:solidFill>
                <a:effectLst>
                  <a:outerShdw blurRad="38100" dist="38100" dir="2700000" algn="tl">
                    <a:srgbClr val="000000">
                      <a:alpha val="43137"/>
                    </a:srgbClr>
                  </a:outerShdw>
                </a:effectLst>
              </a:rPr>
              <a:t> 15:1-4</a:t>
            </a:r>
          </a:p>
          <a:p>
            <a:pPr marL="514350" indent="-514350" eaLnBrk="1" hangingPunct="1">
              <a:spcBef>
                <a:spcPts val="600"/>
              </a:spcBef>
              <a:spcAft>
                <a:spcPts val="600"/>
              </a:spcAft>
              <a:buFont typeface="+mj-lt"/>
              <a:buAutoNum type="alphaUcPeriod"/>
              <a:defRPr/>
            </a:pPr>
            <a:r>
              <a:rPr lang="en-US" altLang="en-US" sz="2800" b="1" u="sng" dirty="0">
                <a:solidFill>
                  <a:srgbClr val="FFFFCC"/>
                </a:solidFill>
                <a:effectLst>
                  <a:outerShdw blurRad="38100" dist="38100" dir="2700000" algn="tl">
                    <a:srgbClr val="000000">
                      <a:alpha val="43137"/>
                    </a:srgbClr>
                  </a:outerShdw>
                </a:effectLst>
              </a:rPr>
              <a:t>An evangelistic model</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Response to problem passages</a:t>
            </a:r>
          </a:p>
        </p:txBody>
      </p:sp>
    </p:spTree>
    <p:extLst>
      <p:ext uri="{BB962C8B-B14F-4D97-AF65-F5344CB8AC3E}">
        <p14:creationId xmlns:p14="http://schemas.microsoft.com/office/powerpoint/2010/main" xmlns="" val="66965929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lstStyle/>
          <a:p>
            <a:r>
              <a:rPr lang="en-US" sz="3600" dirty="0">
                <a:solidFill>
                  <a:srgbClr val="00FFFF"/>
                </a:solidFill>
                <a:effectLst>
                  <a:outerShdw blurRad="38100" dist="38100" dir="2700000" algn="tl">
                    <a:srgbClr val="000000">
                      <a:alpha val="43137"/>
                    </a:srgbClr>
                  </a:outerShdw>
                </a:effectLst>
                <a:latin typeface="+mn-lt"/>
              </a:rPr>
              <a:t>An Evangelistic Model</a:t>
            </a:r>
          </a:p>
        </p:txBody>
      </p:sp>
      <p:sp>
        <p:nvSpPr>
          <p:cNvPr id="3" name="Content Placeholder 2"/>
          <p:cNvSpPr>
            <a:spLocks noGrp="1"/>
          </p:cNvSpPr>
          <p:nvPr>
            <p:ph idx="1"/>
          </p:nvPr>
        </p:nvSpPr>
        <p:spPr>
          <a:xfrm>
            <a:off x="57150" y="990600"/>
            <a:ext cx="9029700" cy="5638800"/>
          </a:xfrm>
        </p:spPr>
        <p:txBody>
          <a:bodyPr/>
          <a:lstStyle/>
          <a:p>
            <a:pPr marL="461963" indent="-461963">
              <a:spcBef>
                <a:spcPts val="600"/>
              </a:spcBef>
              <a:spcAft>
                <a:spcPts val="600"/>
              </a:spcAft>
              <a:buFont typeface="+mj-lt"/>
              <a:buAutoNum type="arabicPeriod"/>
            </a:pPr>
            <a:r>
              <a:rPr lang="en-US" sz="2650" dirty="0" smtClean="0">
                <a:solidFill>
                  <a:schemeClr val="bg1"/>
                </a:solidFill>
                <a:effectLst>
                  <a:outerShdw blurRad="38100" dist="38100" dir="2700000" algn="tl">
                    <a:srgbClr val="000000">
                      <a:alpha val="43137"/>
                    </a:srgbClr>
                  </a:outerShdw>
                </a:effectLst>
              </a:rPr>
              <a:t>Bad News #1: You are a sinner before a holy God – Rom 3:23</a:t>
            </a:r>
          </a:p>
          <a:p>
            <a:pPr marL="461963" indent="-461963">
              <a:spcBef>
                <a:spcPts val="600"/>
              </a:spcBef>
              <a:spcAft>
                <a:spcPts val="600"/>
              </a:spcAft>
              <a:buFont typeface="+mj-lt"/>
              <a:buAutoNum type="arabicPeriod"/>
            </a:pPr>
            <a:r>
              <a:rPr lang="en-US" sz="2650" dirty="0" smtClean="0">
                <a:solidFill>
                  <a:schemeClr val="bg1"/>
                </a:solidFill>
                <a:effectLst>
                  <a:outerShdw blurRad="38100" dist="38100" dir="2700000" algn="tl">
                    <a:srgbClr val="000000">
                      <a:alpha val="43137"/>
                    </a:srgbClr>
                  </a:outerShdw>
                </a:effectLst>
              </a:rPr>
              <a:t>Bad News #2: The penalty for your sin is </a:t>
            </a:r>
            <a:r>
              <a:rPr lang="en-US" sz="2650" dirty="0">
                <a:solidFill>
                  <a:schemeClr val="bg1"/>
                </a:solidFill>
                <a:effectLst>
                  <a:outerShdw blurRad="38100" dist="38100" dir="2700000" algn="tl">
                    <a:srgbClr val="000000">
                      <a:alpha val="43137"/>
                    </a:srgbClr>
                  </a:outerShdw>
                </a:effectLst>
              </a:rPr>
              <a:t>death – Gen </a:t>
            </a:r>
            <a:r>
              <a:rPr lang="en-US" sz="2650" dirty="0" smtClean="0">
                <a:solidFill>
                  <a:schemeClr val="bg1"/>
                </a:solidFill>
                <a:effectLst>
                  <a:outerShdw blurRad="38100" dist="38100" dir="2700000" algn="tl">
                    <a:srgbClr val="000000">
                      <a:alpha val="43137"/>
                    </a:srgbClr>
                  </a:outerShdw>
                </a:effectLst>
              </a:rPr>
              <a:t>2:17; Romans 6:23; criminal illustration</a:t>
            </a:r>
          </a:p>
          <a:p>
            <a:pPr marL="461963" indent="-461963">
              <a:spcBef>
                <a:spcPts val="600"/>
              </a:spcBef>
              <a:spcAft>
                <a:spcPts val="600"/>
              </a:spcAft>
              <a:buFont typeface="+mj-lt"/>
              <a:buAutoNum type="arabicPeriod"/>
            </a:pPr>
            <a:r>
              <a:rPr lang="en-US" sz="2650" dirty="0" smtClean="0">
                <a:solidFill>
                  <a:schemeClr val="bg1"/>
                </a:solidFill>
                <a:effectLst>
                  <a:outerShdw blurRad="38100" dist="38100" dir="2700000" algn="tl">
                    <a:srgbClr val="000000">
                      <a:alpha val="43137"/>
                    </a:srgbClr>
                  </a:outerShdw>
                </a:effectLst>
              </a:rPr>
              <a:t>Good News #1: God in His infinite love provided His Son Jesus Christ who died for you and paid your sin </a:t>
            </a:r>
            <a:r>
              <a:rPr lang="en-US" sz="2650" dirty="0">
                <a:solidFill>
                  <a:schemeClr val="bg1"/>
                </a:solidFill>
                <a:effectLst>
                  <a:outerShdw blurRad="38100" dist="38100" dir="2700000" algn="tl">
                    <a:srgbClr val="000000">
                      <a:alpha val="43137"/>
                    </a:srgbClr>
                  </a:outerShdw>
                </a:effectLst>
              </a:rPr>
              <a:t>penalty – Rom </a:t>
            </a:r>
            <a:r>
              <a:rPr lang="en-US" sz="2650" dirty="0" smtClean="0">
                <a:solidFill>
                  <a:schemeClr val="bg1"/>
                </a:solidFill>
                <a:effectLst>
                  <a:outerShdw blurRad="38100" dist="38100" dir="2700000" algn="tl">
                    <a:srgbClr val="000000">
                      <a:alpha val="43137"/>
                    </a:srgbClr>
                  </a:outerShdw>
                </a:effectLst>
              </a:rPr>
              <a:t>5:8</a:t>
            </a:r>
          </a:p>
          <a:p>
            <a:pPr marL="461963" indent="-461963">
              <a:spcBef>
                <a:spcPts val="600"/>
              </a:spcBef>
              <a:spcAft>
                <a:spcPts val="600"/>
              </a:spcAft>
              <a:buFont typeface="+mj-lt"/>
              <a:buAutoNum type="arabicPeriod"/>
            </a:pPr>
            <a:r>
              <a:rPr lang="en-US" sz="2650" dirty="0" smtClean="0">
                <a:solidFill>
                  <a:schemeClr val="bg1"/>
                </a:solidFill>
                <a:effectLst>
                  <a:outerShdw blurRad="38100" dist="38100" dir="2700000" algn="tl">
                    <a:srgbClr val="000000">
                      <a:alpha val="43137"/>
                    </a:srgbClr>
                  </a:outerShdw>
                </a:effectLst>
              </a:rPr>
              <a:t>Good News #2: You can be saved from hell by depending upon Jesus Christ alone to save </a:t>
            </a:r>
            <a:r>
              <a:rPr lang="en-US" sz="2650" dirty="0">
                <a:solidFill>
                  <a:schemeClr val="bg1"/>
                </a:solidFill>
                <a:effectLst>
                  <a:outerShdw blurRad="38100" dist="38100" dir="2700000" algn="tl">
                    <a:srgbClr val="000000">
                      <a:alpha val="43137"/>
                    </a:srgbClr>
                  </a:outerShdw>
                </a:effectLst>
              </a:rPr>
              <a:t>you – </a:t>
            </a:r>
            <a:r>
              <a:rPr lang="en-US" sz="2650" dirty="0" err="1">
                <a:solidFill>
                  <a:schemeClr val="bg1"/>
                </a:solidFill>
                <a:effectLst>
                  <a:outerShdw blurRad="38100" dist="38100" dir="2700000" algn="tl">
                    <a:srgbClr val="000000">
                      <a:alpha val="43137"/>
                    </a:srgbClr>
                  </a:outerShdw>
                </a:effectLst>
              </a:rPr>
              <a:t>Eph</a:t>
            </a:r>
            <a:r>
              <a:rPr lang="en-US" sz="2650" dirty="0">
                <a:solidFill>
                  <a:schemeClr val="bg1"/>
                </a:solidFill>
                <a:effectLst>
                  <a:outerShdw blurRad="38100" dist="38100" dir="2700000" algn="tl">
                    <a:srgbClr val="000000">
                      <a:alpha val="43137"/>
                    </a:srgbClr>
                  </a:outerShdw>
                </a:effectLst>
              </a:rPr>
              <a:t> </a:t>
            </a:r>
            <a:r>
              <a:rPr lang="en-US" sz="2650" dirty="0" smtClean="0">
                <a:solidFill>
                  <a:schemeClr val="bg1"/>
                </a:solidFill>
                <a:effectLst>
                  <a:outerShdw blurRad="38100" dist="38100" dir="2700000" algn="tl">
                    <a:srgbClr val="000000">
                      <a:alpha val="43137"/>
                    </a:srgbClr>
                  </a:outerShdw>
                </a:effectLst>
              </a:rPr>
              <a:t>2:8-9; explain: grace, faith, gift, and not of works; chair illustration</a:t>
            </a:r>
          </a:p>
          <a:p>
            <a:pPr marL="461963" indent="-461963">
              <a:spcBef>
                <a:spcPts val="600"/>
              </a:spcBef>
              <a:spcAft>
                <a:spcPts val="600"/>
              </a:spcAft>
              <a:buFont typeface="+mj-lt"/>
              <a:buAutoNum type="arabicPeriod"/>
            </a:pPr>
            <a:r>
              <a:rPr lang="en-US" sz="2650" dirty="0" smtClean="0">
                <a:solidFill>
                  <a:schemeClr val="bg1"/>
                </a:solidFill>
                <a:effectLst>
                  <a:outerShdw blurRad="38100" dist="38100" dir="2700000" algn="tl">
                    <a:srgbClr val="000000">
                      <a:alpha val="43137"/>
                    </a:srgbClr>
                  </a:outerShdw>
                </a:effectLst>
              </a:rPr>
              <a:t>Good News #3: God wants you to know FOR SURE that you are saved and have eternal life – John 5:24; 6:47; 1 John 5:13</a:t>
            </a:r>
            <a:endParaRPr lang="en-US" sz="2650" dirty="0">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lstStyle/>
          <a:p>
            <a:r>
              <a:rPr lang="en-US" sz="3600" dirty="0">
                <a:solidFill>
                  <a:srgbClr val="00FFFF"/>
                </a:solidFill>
                <a:effectLst>
                  <a:outerShdw blurRad="38100" dist="38100" dir="2700000" algn="tl">
                    <a:srgbClr val="000000">
                      <a:alpha val="43137"/>
                    </a:srgbClr>
                  </a:outerShdw>
                </a:effectLst>
                <a:latin typeface="+mn-lt"/>
              </a:rPr>
              <a:t>An Evangelistic Model</a:t>
            </a:r>
          </a:p>
        </p:txBody>
      </p:sp>
      <p:sp>
        <p:nvSpPr>
          <p:cNvPr id="3" name="Content Placeholder 2"/>
          <p:cNvSpPr>
            <a:spLocks noGrp="1"/>
          </p:cNvSpPr>
          <p:nvPr>
            <p:ph idx="1"/>
          </p:nvPr>
        </p:nvSpPr>
        <p:spPr>
          <a:xfrm>
            <a:off x="57150" y="990600"/>
            <a:ext cx="9029700" cy="5638800"/>
          </a:xfrm>
        </p:spPr>
        <p:txBody>
          <a:bodyPr/>
          <a:lstStyle/>
          <a:p>
            <a:pPr marL="461963" indent="-461963">
              <a:spcBef>
                <a:spcPts val="600"/>
              </a:spcBef>
              <a:spcAft>
                <a:spcPts val="600"/>
              </a:spcAft>
              <a:buFont typeface="+mj-lt"/>
              <a:buAutoNum type="arabicPeriod"/>
            </a:pPr>
            <a:r>
              <a:rPr lang="en-US" sz="2650" b="1" u="sng" dirty="0" smtClean="0">
                <a:solidFill>
                  <a:srgbClr val="FFFFCC"/>
                </a:solidFill>
                <a:effectLst>
                  <a:outerShdw blurRad="38100" dist="38100" dir="2700000" algn="tl">
                    <a:srgbClr val="000000">
                      <a:alpha val="43137"/>
                    </a:srgbClr>
                  </a:outerShdw>
                </a:effectLst>
              </a:rPr>
              <a:t>Bad </a:t>
            </a:r>
            <a:r>
              <a:rPr lang="en-US" sz="2650" b="1" u="sng" dirty="0">
                <a:solidFill>
                  <a:srgbClr val="FFFFCC"/>
                </a:solidFill>
                <a:effectLst>
                  <a:outerShdw blurRad="38100" dist="38100" dir="2700000" algn="tl">
                    <a:srgbClr val="000000">
                      <a:alpha val="43137"/>
                    </a:srgbClr>
                  </a:outerShdw>
                </a:effectLst>
              </a:rPr>
              <a:t>News #1</a:t>
            </a:r>
            <a:r>
              <a:rPr lang="en-US" sz="2650" b="1" dirty="0">
                <a:solidFill>
                  <a:srgbClr val="FFFFCC"/>
                </a:solidFill>
                <a:effectLst>
                  <a:outerShdw blurRad="38100" dist="38100" dir="2700000" algn="tl">
                    <a:srgbClr val="000000">
                      <a:alpha val="43137"/>
                    </a:srgbClr>
                  </a:outerShdw>
                </a:effectLst>
              </a:rPr>
              <a:t>:</a:t>
            </a:r>
            <a:r>
              <a:rPr lang="en-US" sz="2650" dirty="0">
                <a:solidFill>
                  <a:schemeClr val="bg1"/>
                </a:solidFill>
                <a:effectLst>
                  <a:outerShdw blurRad="38100" dist="38100" dir="2700000" algn="tl">
                    <a:srgbClr val="000000">
                      <a:alpha val="43137"/>
                    </a:srgbClr>
                  </a:outerShdw>
                </a:effectLst>
              </a:rPr>
              <a:t> You are a sinner before a holy God – Rom 3:23</a:t>
            </a:r>
          </a:p>
          <a:p>
            <a:pPr marL="461963" indent="-461963">
              <a:spcBef>
                <a:spcPts val="600"/>
              </a:spcBef>
              <a:spcAft>
                <a:spcPts val="600"/>
              </a:spcAft>
              <a:buFont typeface="+mj-lt"/>
              <a:buAutoNum type="arabicPeriod"/>
            </a:pPr>
            <a:r>
              <a:rPr lang="en-US" sz="2650" dirty="0" smtClean="0">
                <a:solidFill>
                  <a:schemeClr val="bg1"/>
                </a:solidFill>
                <a:effectLst>
                  <a:outerShdw blurRad="38100" dist="38100" dir="2700000" algn="tl">
                    <a:srgbClr val="000000">
                      <a:alpha val="43137"/>
                    </a:srgbClr>
                  </a:outerShdw>
                </a:effectLst>
              </a:rPr>
              <a:t>Bad News #2: The penalty for your sin is </a:t>
            </a:r>
            <a:r>
              <a:rPr lang="en-US" sz="2650" dirty="0">
                <a:solidFill>
                  <a:schemeClr val="bg1"/>
                </a:solidFill>
                <a:effectLst>
                  <a:outerShdw blurRad="38100" dist="38100" dir="2700000" algn="tl">
                    <a:srgbClr val="000000">
                      <a:alpha val="43137"/>
                    </a:srgbClr>
                  </a:outerShdw>
                </a:effectLst>
              </a:rPr>
              <a:t>death – Gen </a:t>
            </a:r>
            <a:r>
              <a:rPr lang="en-US" sz="2650" dirty="0" smtClean="0">
                <a:solidFill>
                  <a:schemeClr val="bg1"/>
                </a:solidFill>
                <a:effectLst>
                  <a:outerShdw blurRad="38100" dist="38100" dir="2700000" algn="tl">
                    <a:srgbClr val="000000">
                      <a:alpha val="43137"/>
                    </a:srgbClr>
                  </a:outerShdw>
                </a:effectLst>
              </a:rPr>
              <a:t>2:17; Romans 6:23; criminal illustration</a:t>
            </a:r>
          </a:p>
          <a:p>
            <a:pPr marL="461963" indent="-461963">
              <a:spcBef>
                <a:spcPts val="600"/>
              </a:spcBef>
              <a:spcAft>
                <a:spcPts val="600"/>
              </a:spcAft>
              <a:buFont typeface="+mj-lt"/>
              <a:buAutoNum type="arabicPeriod"/>
            </a:pPr>
            <a:r>
              <a:rPr lang="en-US" sz="2650" dirty="0" smtClean="0">
                <a:solidFill>
                  <a:schemeClr val="bg1"/>
                </a:solidFill>
                <a:effectLst>
                  <a:outerShdw blurRad="38100" dist="38100" dir="2700000" algn="tl">
                    <a:srgbClr val="000000">
                      <a:alpha val="43137"/>
                    </a:srgbClr>
                  </a:outerShdw>
                </a:effectLst>
              </a:rPr>
              <a:t>Good News #1: God in His infinite love provided His Son Jesus Christ who died for you and paid your sin </a:t>
            </a:r>
            <a:r>
              <a:rPr lang="en-US" sz="2650" dirty="0">
                <a:solidFill>
                  <a:schemeClr val="bg1"/>
                </a:solidFill>
                <a:effectLst>
                  <a:outerShdw blurRad="38100" dist="38100" dir="2700000" algn="tl">
                    <a:srgbClr val="000000">
                      <a:alpha val="43137"/>
                    </a:srgbClr>
                  </a:outerShdw>
                </a:effectLst>
              </a:rPr>
              <a:t>penalty – Rom </a:t>
            </a:r>
            <a:r>
              <a:rPr lang="en-US" sz="2650" dirty="0" smtClean="0">
                <a:solidFill>
                  <a:schemeClr val="bg1"/>
                </a:solidFill>
                <a:effectLst>
                  <a:outerShdw blurRad="38100" dist="38100" dir="2700000" algn="tl">
                    <a:srgbClr val="000000">
                      <a:alpha val="43137"/>
                    </a:srgbClr>
                  </a:outerShdw>
                </a:effectLst>
              </a:rPr>
              <a:t>5:8</a:t>
            </a:r>
          </a:p>
          <a:p>
            <a:pPr marL="461963" indent="-461963">
              <a:spcBef>
                <a:spcPts val="600"/>
              </a:spcBef>
              <a:spcAft>
                <a:spcPts val="600"/>
              </a:spcAft>
              <a:buFont typeface="+mj-lt"/>
              <a:buAutoNum type="arabicPeriod"/>
            </a:pPr>
            <a:r>
              <a:rPr lang="en-US" sz="2650" dirty="0" smtClean="0">
                <a:solidFill>
                  <a:schemeClr val="bg1"/>
                </a:solidFill>
                <a:effectLst>
                  <a:outerShdw blurRad="38100" dist="38100" dir="2700000" algn="tl">
                    <a:srgbClr val="000000">
                      <a:alpha val="43137"/>
                    </a:srgbClr>
                  </a:outerShdw>
                </a:effectLst>
              </a:rPr>
              <a:t>Good News #2: You can be saved from hell by depending upon Jesus Christ alone to save </a:t>
            </a:r>
            <a:r>
              <a:rPr lang="en-US" sz="2650" dirty="0">
                <a:solidFill>
                  <a:schemeClr val="bg1"/>
                </a:solidFill>
                <a:effectLst>
                  <a:outerShdw blurRad="38100" dist="38100" dir="2700000" algn="tl">
                    <a:srgbClr val="000000">
                      <a:alpha val="43137"/>
                    </a:srgbClr>
                  </a:outerShdw>
                </a:effectLst>
              </a:rPr>
              <a:t>you – </a:t>
            </a:r>
            <a:r>
              <a:rPr lang="en-US" sz="2650" dirty="0" err="1">
                <a:solidFill>
                  <a:schemeClr val="bg1"/>
                </a:solidFill>
                <a:effectLst>
                  <a:outerShdw blurRad="38100" dist="38100" dir="2700000" algn="tl">
                    <a:srgbClr val="000000">
                      <a:alpha val="43137"/>
                    </a:srgbClr>
                  </a:outerShdw>
                </a:effectLst>
              </a:rPr>
              <a:t>Eph</a:t>
            </a:r>
            <a:r>
              <a:rPr lang="en-US" sz="2650" dirty="0">
                <a:solidFill>
                  <a:schemeClr val="bg1"/>
                </a:solidFill>
                <a:effectLst>
                  <a:outerShdw blurRad="38100" dist="38100" dir="2700000" algn="tl">
                    <a:srgbClr val="000000">
                      <a:alpha val="43137"/>
                    </a:srgbClr>
                  </a:outerShdw>
                </a:effectLst>
              </a:rPr>
              <a:t> </a:t>
            </a:r>
            <a:r>
              <a:rPr lang="en-US" sz="2650" dirty="0" smtClean="0">
                <a:solidFill>
                  <a:schemeClr val="bg1"/>
                </a:solidFill>
                <a:effectLst>
                  <a:outerShdw blurRad="38100" dist="38100" dir="2700000" algn="tl">
                    <a:srgbClr val="000000">
                      <a:alpha val="43137"/>
                    </a:srgbClr>
                  </a:outerShdw>
                </a:effectLst>
              </a:rPr>
              <a:t>2:8-9; explain: grace, faith, gift, and not of works; chair illustration</a:t>
            </a:r>
          </a:p>
          <a:p>
            <a:pPr marL="461963" indent="-461963">
              <a:spcBef>
                <a:spcPts val="600"/>
              </a:spcBef>
              <a:spcAft>
                <a:spcPts val="600"/>
              </a:spcAft>
              <a:buFont typeface="+mj-lt"/>
              <a:buAutoNum type="arabicPeriod"/>
            </a:pPr>
            <a:r>
              <a:rPr lang="en-US" sz="2650" dirty="0" smtClean="0">
                <a:solidFill>
                  <a:schemeClr val="bg1"/>
                </a:solidFill>
                <a:effectLst>
                  <a:outerShdw blurRad="38100" dist="38100" dir="2700000" algn="tl">
                    <a:srgbClr val="000000">
                      <a:alpha val="43137"/>
                    </a:srgbClr>
                  </a:outerShdw>
                </a:effectLst>
              </a:rPr>
              <a:t>Good News #3: God wants you to know FOR SURE that you are saved and have eternal life – John 5:24; 6:47; 1 John 5:13</a:t>
            </a:r>
            <a:endParaRPr lang="en-US" sz="265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15342644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lstStyle/>
          <a:p>
            <a:r>
              <a:rPr lang="en-US" sz="3600" dirty="0">
                <a:solidFill>
                  <a:srgbClr val="00FFFF"/>
                </a:solidFill>
                <a:effectLst>
                  <a:outerShdw blurRad="38100" dist="38100" dir="2700000" algn="tl">
                    <a:srgbClr val="000000">
                      <a:alpha val="43137"/>
                    </a:srgbClr>
                  </a:outerShdw>
                </a:effectLst>
                <a:latin typeface="+mn-lt"/>
              </a:rPr>
              <a:t>An Evangelistic Model</a:t>
            </a:r>
          </a:p>
        </p:txBody>
      </p:sp>
      <p:sp>
        <p:nvSpPr>
          <p:cNvPr id="3" name="Content Placeholder 2"/>
          <p:cNvSpPr>
            <a:spLocks noGrp="1"/>
          </p:cNvSpPr>
          <p:nvPr>
            <p:ph idx="1"/>
          </p:nvPr>
        </p:nvSpPr>
        <p:spPr>
          <a:xfrm>
            <a:off x="57150" y="990600"/>
            <a:ext cx="9029700" cy="5638800"/>
          </a:xfrm>
        </p:spPr>
        <p:txBody>
          <a:bodyPr/>
          <a:lstStyle/>
          <a:p>
            <a:pPr marL="461963" indent="-461963">
              <a:spcBef>
                <a:spcPts val="600"/>
              </a:spcBef>
              <a:spcAft>
                <a:spcPts val="600"/>
              </a:spcAft>
              <a:buFont typeface="+mj-lt"/>
              <a:buAutoNum type="arabicPeriod"/>
            </a:pPr>
            <a:r>
              <a:rPr lang="en-US" sz="2650" dirty="0" smtClean="0">
                <a:solidFill>
                  <a:schemeClr val="bg1"/>
                </a:solidFill>
                <a:effectLst>
                  <a:outerShdw blurRad="38100" dist="38100" dir="2700000" algn="tl">
                    <a:srgbClr val="000000">
                      <a:alpha val="43137"/>
                    </a:srgbClr>
                  </a:outerShdw>
                </a:effectLst>
              </a:rPr>
              <a:t>Bad News #1: You are a sinner before a holy God – Rom 3:23</a:t>
            </a:r>
          </a:p>
          <a:p>
            <a:pPr marL="461963" indent="-461963">
              <a:spcBef>
                <a:spcPts val="600"/>
              </a:spcBef>
              <a:spcAft>
                <a:spcPts val="600"/>
              </a:spcAft>
              <a:buFont typeface="+mj-lt"/>
              <a:buAutoNum type="arabicPeriod"/>
            </a:pPr>
            <a:r>
              <a:rPr lang="en-US" sz="2650" b="1" u="sng" dirty="0">
                <a:solidFill>
                  <a:srgbClr val="FFFFCC"/>
                </a:solidFill>
                <a:effectLst>
                  <a:outerShdw blurRad="38100" dist="38100" dir="2700000" algn="tl">
                    <a:srgbClr val="000000">
                      <a:alpha val="43137"/>
                    </a:srgbClr>
                  </a:outerShdw>
                </a:effectLst>
              </a:rPr>
              <a:t>Bad News #2</a:t>
            </a:r>
            <a:r>
              <a:rPr lang="en-US" sz="2650" b="1" dirty="0">
                <a:solidFill>
                  <a:srgbClr val="FFFFCC"/>
                </a:solidFill>
                <a:effectLst>
                  <a:outerShdw blurRad="38100" dist="38100" dir="2700000" algn="tl">
                    <a:srgbClr val="000000">
                      <a:alpha val="43137"/>
                    </a:srgbClr>
                  </a:outerShdw>
                </a:effectLst>
              </a:rPr>
              <a:t>: </a:t>
            </a:r>
            <a:r>
              <a:rPr lang="en-US" sz="2650" dirty="0">
                <a:solidFill>
                  <a:schemeClr val="bg1"/>
                </a:solidFill>
                <a:effectLst>
                  <a:outerShdw blurRad="38100" dist="38100" dir="2700000" algn="tl">
                    <a:srgbClr val="000000">
                      <a:alpha val="43137"/>
                    </a:srgbClr>
                  </a:outerShdw>
                </a:effectLst>
              </a:rPr>
              <a:t>The penalty for your sin is death – Gen 2:17; Romans 6:23; criminal illustration</a:t>
            </a:r>
          </a:p>
          <a:p>
            <a:pPr marL="461963" indent="-461963">
              <a:spcBef>
                <a:spcPts val="600"/>
              </a:spcBef>
              <a:spcAft>
                <a:spcPts val="600"/>
              </a:spcAft>
              <a:buFont typeface="+mj-lt"/>
              <a:buAutoNum type="arabicPeriod"/>
            </a:pPr>
            <a:r>
              <a:rPr lang="en-US" sz="2650" dirty="0" smtClean="0">
                <a:solidFill>
                  <a:schemeClr val="bg1"/>
                </a:solidFill>
                <a:effectLst>
                  <a:outerShdw blurRad="38100" dist="38100" dir="2700000" algn="tl">
                    <a:srgbClr val="000000">
                      <a:alpha val="43137"/>
                    </a:srgbClr>
                  </a:outerShdw>
                </a:effectLst>
              </a:rPr>
              <a:t>Good News #1: God in His infinite love provided His Son Jesus Christ who died for you and paid your sin </a:t>
            </a:r>
            <a:r>
              <a:rPr lang="en-US" sz="2650" dirty="0">
                <a:solidFill>
                  <a:schemeClr val="bg1"/>
                </a:solidFill>
                <a:effectLst>
                  <a:outerShdw blurRad="38100" dist="38100" dir="2700000" algn="tl">
                    <a:srgbClr val="000000">
                      <a:alpha val="43137"/>
                    </a:srgbClr>
                  </a:outerShdw>
                </a:effectLst>
              </a:rPr>
              <a:t>penalty – Rom </a:t>
            </a:r>
            <a:r>
              <a:rPr lang="en-US" sz="2650" dirty="0" smtClean="0">
                <a:solidFill>
                  <a:schemeClr val="bg1"/>
                </a:solidFill>
                <a:effectLst>
                  <a:outerShdw blurRad="38100" dist="38100" dir="2700000" algn="tl">
                    <a:srgbClr val="000000">
                      <a:alpha val="43137"/>
                    </a:srgbClr>
                  </a:outerShdw>
                </a:effectLst>
              </a:rPr>
              <a:t>5:8</a:t>
            </a:r>
          </a:p>
          <a:p>
            <a:pPr marL="461963" indent="-461963">
              <a:spcBef>
                <a:spcPts val="600"/>
              </a:spcBef>
              <a:spcAft>
                <a:spcPts val="600"/>
              </a:spcAft>
              <a:buFont typeface="+mj-lt"/>
              <a:buAutoNum type="arabicPeriod"/>
            </a:pPr>
            <a:r>
              <a:rPr lang="en-US" sz="2650" dirty="0" smtClean="0">
                <a:solidFill>
                  <a:schemeClr val="bg1"/>
                </a:solidFill>
                <a:effectLst>
                  <a:outerShdw blurRad="38100" dist="38100" dir="2700000" algn="tl">
                    <a:srgbClr val="000000">
                      <a:alpha val="43137"/>
                    </a:srgbClr>
                  </a:outerShdw>
                </a:effectLst>
              </a:rPr>
              <a:t>Good News #2: You can be saved from hell by depending upon Jesus Christ alone to save </a:t>
            </a:r>
            <a:r>
              <a:rPr lang="en-US" sz="2650" dirty="0">
                <a:solidFill>
                  <a:schemeClr val="bg1"/>
                </a:solidFill>
                <a:effectLst>
                  <a:outerShdw blurRad="38100" dist="38100" dir="2700000" algn="tl">
                    <a:srgbClr val="000000">
                      <a:alpha val="43137"/>
                    </a:srgbClr>
                  </a:outerShdw>
                </a:effectLst>
              </a:rPr>
              <a:t>you – </a:t>
            </a:r>
            <a:r>
              <a:rPr lang="en-US" sz="2650" dirty="0" err="1">
                <a:solidFill>
                  <a:schemeClr val="bg1"/>
                </a:solidFill>
                <a:effectLst>
                  <a:outerShdw blurRad="38100" dist="38100" dir="2700000" algn="tl">
                    <a:srgbClr val="000000">
                      <a:alpha val="43137"/>
                    </a:srgbClr>
                  </a:outerShdw>
                </a:effectLst>
              </a:rPr>
              <a:t>Eph</a:t>
            </a:r>
            <a:r>
              <a:rPr lang="en-US" sz="2650" dirty="0">
                <a:solidFill>
                  <a:schemeClr val="bg1"/>
                </a:solidFill>
                <a:effectLst>
                  <a:outerShdw blurRad="38100" dist="38100" dir="2700000" algn="tl">
                    <a:srgbClr val="000000">
                      <a:alpha val="43137"/>
                    </a:srgbClr>
                  </a:outerShdw>
                </a:effectLst>
              </a:rPr>
              <a:t> </a:t>
            </a:r>
            <a:r>
              <a:rPr lang="en-US" sz="2650" dirty="0" smtClean="0">
                <a:solidFill>
                  <a:schemeClr val="bg1"/>
                </a:solidFill>
                <a:effectLst>
                  <a:outerShdw blurRad="38100" dist="38100" dir="2700000" algn="tl">
                    <a:srgbClr val="000000">
                      <a:alpha val="43137"/>
                    </a:srgbClr>
                  </a:outerShdw>
                </a:effectLst>
              </a:rPr>
              <a:t>2:8-9; explain: grace, faith, gift, and not of works; chair illustration</a:t>
            </a:r>
          </a:p>
          <a:p>
            <a:pPr marL="461963" indent="-461963">
              <a:spcBef>
                <a:spcPts val="600"/>
              </a:spcBef>
              <a:spcAft>
                <a:spcPts val="600"/>
              </a:spcAft>
              <a:buFont typeface="+mj-lt"/>
              <a:buAutoNum type="arabicPeriod"/>
            </a:pPr>
            <a:r>
              <a:rPr lang="en-US" sz="2650" dirty="0" smtClean="0">
                <a:solidFill>
                  <a:schemeClr val="bg1"/>
                </a:solidFill>
                <a:effectLst>
                  <a:outerShdw blurRad="38100" dist="38100" dir="2700000" algn="tl">
                    <a:srgbClr val="000000">
                      <a:alpha val="43137"/>
                    </a:srgbClr>
                  </a:outerShdw>
                </a:effectLst>
              </a:rPr>
              <a:t>Good News #3: God wants you to know FOR SURE that you are saved and have eternal life – John 5:24; 6:47; 1 John 5:13</a:t>
            </a:r>
            <a:endParaRPr lang="en-US" sz="265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29455382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lstStyle/>
          <a:p>
            <a:r>
              <a:rPr lang="en-US" sz="3600" dirty="0">
                <a:solidFill>
                  <a:srgbClr val="00FFFF"/>
                </a:solidFill>
                <a:effectLst>
                  <a:outerShdw blurRad="38100" dist="38100" dir="2700000" algn="tl">
                    <a:srgbClr val="000000">
                      <a:alpha val="43137"/>
                    </a:srgbClr>
                  </a:outerShdw>
                </a:effectLst>
                <a:latin typeface="+mn-lt"/>
              </a:rPr>
              <a:t>An Evangelistic Model</a:t>
            </a:r>
          </a:p>
        </p:txBody>
      </p:sp>
      <p:sp>
        <p:nvSpPr>
          <p:cNvPr id="3" name="Content Placeholder 2"/>
          <p:cNvSpPr>
            <a:spLocks noGrp="1"/>
          </p:cNvSpPr>
          <p:nvPr>
            <p:ph idx="1"/>
          </p:nvPr>
        </p:nvSpPr>
        <p:spPr>
          <a:xfrm>
            <a:off x="57150" y="990600"/>
            <a:ext cx="9029700" cy="5638800"/>
          </a:xfrm>
        </p:spPr>
        <p:txBody>
          <a:bodyPr/>
          <a:lstStyle/>
          <a:p>
            <a:pPr marL="461963" indent="-461963">
              <a:spcBef>
                <a:spcPts val="600"/>
              </a:spcBef>
              <a:spcAft>
                <a:spcPts val="600"/>
              </a:spcAft>
              <a:buFont typeface="+mj-lt"/>
              <a:buAutoNum type="arabicPeriod"/>
            </a:pPr>
            <a:r>
              <a:rPr lang="en-US" sz="2650" dirty="0" smtClean="0">
                <a:solidFill>
                  <a:schemeClr val="bg1"/>
                </a:solidFill>
                <a:effectLst>
                  <a:outerShdw blurRad="38100" dist="38100" dir="2700000" algn="tl">
                    <a:srgbClr val="000000">
                      <a:alpha val="43137"/>
                    </a:srgbClr>
                  </a:outerShdw>
                </a:effectLst>
              </a:rPr>
              <a:t>Bad News #1: You are a sinner before a holy God – Rom 3:23</a:t>
            </a:r>
          </a:p>
          <a:p>
            <a:pPr marL="461963" indent="-461963">
              <a:spcBef>
                <a:spcPts val="600"/>
              </a:spcBef>
              <a:spcAft>
                <a:spcPts val="600"/>
              </a:spcAft>
              <a:buFont typeface="+mj-lt"/>
              <a:buAutoNum type="arabicPeriod"/>
            </a:pPr>
            <a:r>
              <a:rPr lang="en-US" sz="2650" dirty="0">
                <a:solidFill>
                  <a:schemeClr val="bg1"/>
                </a:solidFill>
                <a:effectLst>
                  <a:outerShdw blurRad="38100" dist="38100" dir="2700000" algn="tl">
                    <a:srgbClr val="000000">
                      <a:alpha val="43137"/>
                    </a:srgbClr>
                  </a:outerShdw>
                </a:effectLst>
              </a:rPr>
              <a:t>Bad News #2: The penalty for your sin is death – Gen 2:17; Romans 6:23; criminal illustration</a:t>
            </a:r>
          </a:p>
          <a:p>
            <a:pPr marL="461963" indent="-461963">
              <a:spcBef>
                <a:spcPts val="600"/>
              </a:spcBef>
              <a:spcAft>
                <a:spcPts val="600"/>
              </a:spcAft>
              <a:buFont typeface="+mj-lt"/>
              <a:buAutoNum type="arabicPeriod"/>
            </a:pPr>
            <a:r>
              <a:rPr lang="en-US" sz="2650" b="1" u="sng" dirty="0" smtClean="0">
                <a:solidFill>
                  <a:srgbClr val="FFFFCC"/>
                </a:solidFill>
                <a:effectLst>
                  <a:outerShdw blurRad="38100" dist="38100" dir="2700000" algn="tl">
                    <a:srgbClr val="000000">
                      <a:alpha val="43137"/>
                    </a:srgbClr>
                  </a:outerShdw>
                </a:effectLst>
              </a:rPr>
              <a:t>Good </a:t>
            </a:r>
            <a:r>
              <a:rPr lang="en-US" sz="2650" b="1" u="sng" dirty="0">
                <a:solidFill>
                  <a:srgbClr val="FFFFCC"/>
                </a:solidFill>
                <a:effectLst>
                  <a:outerShdw blurRad="38100" dist="38100" dir="2700000" algn="tl">
                    <a:srgbClr val="000000">
                      <a:alpha val="43137"/>
                    </a:srgbClr>
                  </a:outerShdw>
                </a:effectLst>
              </a:rPr>
              <a:t>News #1</a:t>
            </a:r>
            <a:r>
              <a:rPr lang="en-US" sz="2650" b="1" dirty="0">
                <a:solidFill>
                  <a:srgbClr val="FFFFCC"/>
                </a:solidFill>
                <a:effectLst>
                  <a:outerShdw blurRad="38100" dist="38100" dir="2700000" algn="tl">
                    <a:srgbClr val="000000">
                      <a:alpha val="43137"/>
                    </a:srgbClr>
                  </a:outerShdw>
                </a:effectLst>
              </a:rPr>
              <a:t>: </a:t>
            </a:r>
            <a:r>
              <a:rPr lang="en-US" sz="2650" dirty="0" smtClean="0">
                <a:solidFill>
                  <a:schemeClr val="bg1"/>
                </a:solidFill>
                <a:effectLst>
                  <a:outerShdw blurRad="38100" dist="38100" dir="2700000" algn="tl">
                    <a:srgbClr val="000000">
                      <a:alpha val="43137"/>
                    </a:srgbClr>
                  </a:outerShdw>
                </a:effectLst>
              </a:rPr>
              <a:t>God in His infinite love provided His Son Jesus Christ who died for you and paid your sin </a:t>
            </a:r>
            <a:r>
              <a:rPr lang="en-US" sz="2650" dirty="0">
                <a:solidFill>
                  <a:schemeClr val="bg1"/>
                </a:solidFill>
                <a:effectLst>
                  <a:outerShdw blurRad="38100" dist="38100" dir="2700000" algn="tl">
                    <a:srgbClr val="000000">
                      <a:alpha val="43137"/>
                    </a:srgbClr>
                  </a:outerShdw>
                </a:effectLst>
              </a:rPr>
              <a:t>penalty – Rom </a:t>
            </a:r>
            <a:r>
              <a:rPr lang="en-US" sz="2650" dirty="0" smtClean="0">
                <a:solidFill>
                  <a:schemeClr val="bg1"/>
                </a:solidFill>
                <a:effectLst>
                  <a:outerShdw blurRad="38100" dist="38100" dir="2700000" algn="tl">
                    <a:srgbClr val="000000">
                      <a:alpha val="43137"/>
                    </a:srgbClr>
                  </a:outerShdw>
                </a:effectLst>
              </a:rPr>
              <a:t>5:8</a:t>
            </a:r>
          </a:p>
          <a:p>
            <a:pPr marL="461963" indent="-461963">
              <a:spcBef>
                <a:spcPts val="600"/>
              </a:spcBef>
              <a:spcAft>
                <a:spcPts val="600"/>
              </a:spcAft>
              <a:buFont typeface="+mj-lt"/>
              <a:buAutoNum type="arabicPeriod"/>
            </a:pPr>
            <a:r>
              <a:rPr lang="en-US" sz="2650" dirty="0" smtClean="0">
                <a:solidFill>
                  <a:schemeClr val="bg1"/>
                </a:solidFill>
                <a:effectLst>
                  <a:outerShdw blurRad="38100" dist="38100" dir="2700000" algn="tl">
                    <a:srgbClr val="000000">
                      <a:alpha val="43137"/>
                    </a:srgbClr>
                  </a:outerShdw>
                </a:effectLst>
              </a:rPr>
              <a:t>Good News #2: You can be saved from hell by depending upon Jesus Christ alone to save </a:t>
            </a:r>
            <a:r>
              <a:rPr lang="en-US" sz="2650" dirty="0">
                <a:solidFill>
                  <a:schemeClr val="bg1"/>
                </a:solidFill>
                <a:effectLst>
                  <a:outerShdw blurRad="38100" dist="38100" dir="2700000" algn="tl">
                    <a:srgbClr val="000000">
                      <a:alpha val="43137"/>
                    </a:srgbClr>
                  </a:outerShdw>
                </a:effectLst>
              </a:rPr>
              <a:t>you – </a:t>
            </a:r>
            <a:r>
              <a:rPr lang="en-US" sz="2650" dirty="0" err="1">
                <a:solidFill>
                  <a:schemeClr val="bg1"/>
                </a:solidFill>
                <a:effectLst>
                  <a:outerShdw blurRad="38100" dist="38100" dir="2700000" algn="tl">
                    <a:srgbClr val="000000">
                      <a:alpha val="43137"/>
                    </a:srgbClr>
                  </a:outerShdw>
                </a:effectLst>
              </a:rPr>
              <a:t>Eph</a:t>
            </a:r>
            <a:r>
              <a:rPr lang="en-US" sz="2650" dirty="0">
                <a:solidFill>
                  <a:schemeClr val="bg1"/>
                </a:solidFill>
                <a:effectLst>
                  <a:outerShdw blurRad="38100" dist="38100" dir="2700000" algn="tl">
                    <a:srgbClr val="000000">
                      <a:alpha val="43137"/>
                    </a:srgbClr>
                  </a:outerShdw>
                </a:effectLst>
              </a:rPr>
              <a:t> </a:t>
            </a:r>
            <a:r>
              <a:rPr lang="en-US" sz="2650" dirty="0" smtClean="0">
                <a:solidFill>
                  <a:schemeClr val="bg1"/>
                </a:solidFill>
                <a:effectLst>
                  <a:outerShdw blurRad="38100" dist="38100" dir="2700000" algn="tl">
                    <a:srgbClr val="000000">
                      <a:alpha val="43137"/>
                    </a:srgbClr>
                  </a:outerShdw>
                </a:effectLst>
              </a:rPr>
              <a:t>2:8-9; explain: grace, faith, gift, and not of works; chair illustration</a:t>
            </a:r>
          </a:p>
          <a:p>
            <a:pPr marL="461963" indent="-461963">
              <a:spcBef>
                <a:spcPts val="600"/>
              </a:spcBef>
              <a:spcAft>
                <a:spcPts val="600"/>
              </a:spcAft>
              <a:buFont typeface="+mj-lt"/>
              <a:buAutoNum type="arabicPeriod"/>
            </a:pPr>
            <a:r>
              <a:rPr lang="en-US" sz="2650" dirty="0" smtClean="0">
                <a:solidFill>
                  <a:schemeClr val="bg1"/>
                </a:solidFill>
                <a:effectLst>
                  <a:outerShdw blurRad="38100" dist="38100" dir="2700000" algn="tl">
                    <a:srgbClr val="000000">
                      <a:alpha val="43137"/>
                    </a:srgbClr>
                  </a:outerShdw>
                </a:effectLst>
              </a:rPr>
              <a:t>Good News #3: God wants you to know FOR SURE that you are saved and have eternal life – John 5:24; 6:47; 1 John 5:13</a:t>
            </a:r>
            <a:endParaRPr lang="en-US" sz="265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20018567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lstStyle/>
          <a:p>
            <a:r>
              <a:rPr lang="en-US" sz="3600" dirty="0">
                <a:solidFill>
                  <a:srgbClr val="00FFFF"/>
                </a:solidFill>
                <a:effectLst>
                  <a:outerShdw blurRad="38100" dist="38100" dir="2700000" algn="tl">
                    <a:srgbClr val="000000">
                      <a:alpha val="43137"/>
                    </a:srgbClr>
                  </a:outerShdw>
                </a:effectLst>
                <a:latin typeface="+mn-lt"/>
              </a:rPr>
              <a:t>An Evangelistic Model</a:t>
            </a:r>
          </a:p>
        </p:txBody>
      </p:sp>
      <p:sp>
        <p:nvSpPr>
          <p:cNvPr id="3" name="Content Placeholder 2"/>
          <p:cNvSpPr>
            <a:spLocks noGrp="1"/>
          </p:cNvSpPr>
          <p:nvPr>
            <p:ph idx="1"/>
          </p:nvPr>
        </p:nvSpPr>
        <p:spPr>
          <a:xfrm>
            <a:off x="57150" y="990600"/>
            <a:ext cx="9029700" cy="5638800"/>
          </a:xfrm>
        </p:spPr>
        <p:txBody>
          <a:bodyPr/>
          <a:lstStyle/>
          <a:p>
            <a:pPr marL="461963" indent="-461963">
              <a:spcBef>
                <a:spcPts val="600"/>
              </a:spcBef>
              <a:spcAft>
                <a:spcPts val="600"/>
              </a:spcAft>
              <a:buFont typeface="+mj-lt"/>
              <a:buAutoNum type="arabicPeriod"/>
            </a:pPr>
            <a:r>
              <a:rPr lang="en-US" sz="2650" dirty="0" smtClean="0">
                <a:solidFill>
                  <a:schemeClr val="bg1"/>
                </a:solidFill>
                <a:effectLst>
                  <a:outerShdw blurRad="38100" dist="38100" dir="2700000" algn="tl">
                    <a:srgbClr val="000000">
                      <a:alpha val="43137"/>
                    </a:srgbClr>
                  </a:outerShdw>
                </a:effectLst>
              </a:rPr>
              <a:t>Bad News #1: You are a sinner before a holy God – Rom 3:23</a:t>
            </a:r>
          </a:p>
          <a:p>
            <a:pPr marL="461963" indent="-461963">
              <a:spcBef>
                <a:spcPts val="600"/>
              </a:spcBef>
              <a:spcAft>
                <a:spcPts val="600"/>
              </a:spcAft>
              <a:buFont typeface="+mj-lt"/>
              <a:buAutoNum type="arabicPeriod"/>
            </a:pPr>
            <a:r>
              <a:rPr lang="en-US" sz="2650" dirty="0">
                <a:solidFill>
                  <a:schemeClr val="bg1"/>
                </a:solidFill>
                <a:effectLst>
                  <a:outerShdw blurRad="38100" dist="38100" dir="2700000" algn="tl">
                    <a:srgbClr val="000000">
                      <a:alpha val="43137"/>
                    </a:srgbClr>
                  </a:outerShdw>
                </a:effectLst>
              </a:rPr>
              <a:t>Bad News #2: The penalty for your sin is death – Gen 2:17; Romans 6:23; criminal illustration</a:t>
            </a:r>
          </a:p>
          <a:p>
            <a:pPr marL="461963" indent="-461963">
              <a:spcBef>
                <a:spcPts val="600"/>
              </a:spcBef>
              <a:spcAft>
                <a:spcPts val="600"/>
              </a:spcAft>
              <a:buFont typeface="+mj-lt"/>
              <a:buAutoNum type="arabicPeriod"/>
            </a:pPr>
            <a:r>
              <a:rPr lang="en-US" sz="2650" dirty="0">
                <a:solidFill>
                  <a:schemeClr val="bg1"/>
                </a:solidFill>
                <a:effectLst>
                  <a:outerShdw blurRad="38100" dist="38100" dir="2700000" algn="tl">
                    <a:srgbClr val="000000">
                      <a:alpha val="43137"/>
                    </a:srgbClr>
                  </a:outerShdw>
                </a:effectLst>
              </a:rPr>
              <a:t>Good News #1: God </a:t>
            </a:r>
            <a:r>
              <a:rPr lang="en-US" sz="2650" dirty="0" smtClean="0">
                <a:solidFill>
                  <a:schemeClr val="bg1"/>
                </a:solidFill>
                <a:effectLst>
                  <a:outerShdw blurRad="38100" dist="38100" dir="2700000" algn="tl">
                    <a:srgbClr val="000000">
                      <a:alpha val="43137"/>
                    </a:srgbClr>
                  </a:outerShdw>
                </a:effectLst>
              </a:rPr>
              <a:t>in His infinite love provided His Son Jesus Christ who died for you and paid your sin </a:t>
            </a:r>
            <a:r>
              <a:rPr lang="en-US" sz="2650" dirty="0">
                <a:solidFill>
                  <a:schemeClr val="bg1"/>
                </a:solidFill>
                <a:effectLst>
                  <a:outerShdw blurRad="38100" dist="38100" dir="2700000" algn="tl">
                    <a:srgbClr val="000000">
                      <a:alpha val="43137"/>
                    </a:srgbClr>
                  </a:outerShdw>
                </a:effectLst>
              </a:rPr>
              <a:t>penalty – Rom </a:t>
            </a:r>
            <a:r>
              <a:rPr lang="en-US" sz="2650" dirty="0" smtClean="0">
                <a:solidFill>
                  <a:schemeClr val="bg1"/>
                </a:solidFill>
                <a:effectLst>
                  <a:outerShdw blurRad="38100" dist="38100" dir="2700000" algn="tl">
                    <a:srgbClr val="000000">
                      <a:alpha val="43137"/>
                    </a:srgbClr>
                  </a:outerShdw>
                </a:effectLst>
              </a:rPr>
              <a:t>5:8</a:t>
            </a:r>
          </a:p>
          <a:p>
            <a:pPr marL="461963" indent="-461963">
              <a:spcBef>
                <a:spcPts val="600"/>
              </a:spcBef>
              <a:spcAft>
                <a:spcPts val="600"/>
              </a:spcAft>
              <a:buFont typeface="+mj-lt"/>
              <a:buAutoNum type="arabicPeriod"/>
            </a:pPr>
            <a:r>
              <a:rPr lang="en-US" sz="2650" b="1" u="sng" dirty="0">
                <a:solidFill>
                  <a:srgbClr val="FFFFCC"/>
                </a:solidFill>
                <a:effectLst>
                  <a:outerShdw blurRad="38100" dist="38100" dir="2700000" algn="tl">
                    <a:srgbClr val="000000">
                      <a:alpha val="43137"/>
                    </a:srgbClr>
                  </a:outerShdw>
                </a:effectLst>
              </a:rPr>
              <a:t>Good News #2</a:t>
            </a:r>
            <a:r>
              <a:rPr lang="en-US" sz="2650" b="1" dirty="0">
                <a:solidFill>
                  <a:srgbClr val="FFFFCC"/>
                </a:solidFill>
                <a:effectLst>
                  <a:outerShdw blurRad="38100" dist="38100" dir="2700000" algn="tl">
                    <a:srgbClr val="000000">
                      <a:alpha val="43137"/>
                    </a:srgbClr>
                  </a:outerShdw>
                </a:effectLst>
              </a:rPr>
              <a:t>: </a:t>
            </a:r>
            <a:r>
              <a:rPr lang="en-US" sz="2650" dirty="0" smtClean="0">
                <a:solidFill>
                  <a:schemeClr val="bg1"/>
                </a:solidFill>
                <a:effectLst>
                  <a:outerShdw blurRad="38100" dist="38100" dir="2700000" algn="tl">
                    <a:srgbClr val="000000">
                      <a:alpha val="43137"/>
                    </a:srgbClr>
                  </a:outerShdw>
                </a:effectLst>
              </a:rPr>
              <a:t>You can be saved from hell by depending upon Jesus Christ alone to save </a:t>
            </a:r>
            <a:r>
              <a:rPr lang="en-US" sz="2650" dirty="0">
                <a:solidFill>
                  <a:schemeClr val="bg1"/>
                </a:solidFill>
                <a:effectLst>
                  <a:outerShdw blurRad="38100" dist="38100" dir="2700000" algn="tl">
                    <a:srgbClr val="000000">
                      <a:alpha val="43137"/>
                    </a:srgbClr>
                  </a:outerShdw>
                </a:effectLst>
              </a:rPr>
              <a:t>you – </a:t>
            </a:r>
            <a:r>
              <a:rPr lang="en-US" sz="2650" dirty="0" err="1">
                <a:solidFill>
                  <a:schemeClr val="bg1"/>
                </a:solidFill>
                <a:effectLst>
                  <a:outerShdw blurRad="38100" dist="38100" dir="2700000" algn="tl">
                    <a:srgbClr val="000000">
                      <a:alpha val="43137"/>
                    </a:srgbClr>
                  </a:outerShdw>
                </a:effectLst>
              </a:rPr>
              <a:t>Eph</a:t>
            </a:r>
            <a:r>
              <a:rPr lang="en-US" sz="2650" dirty="0">
                <a:solidFill>
                  <a:schemeClr val="bg1"/>
                </a:solidFill>
                <a:effectLst>
                  <a:outerShdw blurRad="38100" dist="38100" dir="2700000" algn="tl">
                    <a:srgbClr val="000000">
                      <a:alpha val="43137"/>
                    </a:srgbClr>
                  </a:outerShdw>
                </a:effectLst>
              </a:rPr>
              <a:t> </a:t>
            </a:r>
            <a:r>
              <a:rPr lang="en-US" sz="2650" dirty="0" smtClean="0">
                <a:solidFill>
                  <a:schemeClr val="bg1"/>
                </a:solidFill>
                <a:effectLst>
                  <a:outerShdw blurRad="38100" dist="38100" dir="2700000" algn="tl">
                    <a:srgbClr val="000000">
                      <a:alpha val="43137"/>
                    </a:srgbClr>
                  </a:outerShdw>
                </a:effectLst>
              </a:rPr>
              <a:t>2:8-9; explain: grace, faith, gift, and not of works; chair illustration</a:t>
            </a:r>
          </a:p>
          <a:p>
            <a:pPr marL="461963" indent="-461963">
              <a:spcBef>
                <a:spcPts val="600"/>
              </a:spcBef>
              <a:spcAft>
                <a:spcPts val="600"/>
              </a:spcAft>
              <a:buFont typeface="+mj-lt"/>
              <a:buAutoNum type="arabicPeriod"/>
            </a:pPr>
            <a:r>
              <a:rPr lang="en-US" sz="2650" dirty="0" smtClean="0">
                <a:solidFill>
                  <a:schemeClr val="bg1"/>
                </a:solidFill>
                <a:effectLst>
                  <a:outerShdw blurRad="38100" dist="38100" dir="2700000" algn="tl">
                    <a:srgbClr val="000000">
                      <a:alpha val="43137"/>
                    </a:srgbClr>
                  </a:outerShdw>
                </a:effectLst>
              </a:rPr>
              <a:t>Good News #3: God wants you to know FOR SURE that you are saved and have eternal life – John 5:24; 6:47; 1 John 5:13</a:t>
            </a:r>
            <a:endParaRPr lang="en-US" sz="265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39478947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lstStyle/>
          <a:p>
            <a:r>
              <a:rPr lang="en-US" sz="3600" dirty="0">
                <a:solidFill>
                  <a:srgbClr val="00FFFF"/>
                </a:solidFill>
                <a:effectLst>
                  <a:outerShdw blurRad="38100" dist="38100" dir="2700000" algn="tl">
                    <a:srgbClr val="000000">
                      <a:alpha val="43137"/>
                    </a:srgbClr>
                  </a:outerShdw>
                </a:effectLst>
                <a:latin typeface="+mn-lt"/>
              </a:rPr>
              <a:t>An Evangelistic Model</a:t>
            </a:r>
          </a:p>
        </p:txBody>
      </p:sp>
      <p:sp>
        <p:nvSpPr>
          <p:cNvPr id="3" name="Content Placeholder 2"/>
          <p:cNvSpPr>
            <a:spLocks noGrp="1"/>
          </p:cNvSpPr>
          <p:nvPr>
            <p:ph idx="1"/>
          </p:nvPr>
        </p:nvSpPr>
        <p:spPr>
          <a:xfrm>
            <a:off x="57150" y="990600"/>
            <a:ext cx="9029700" cy="5638800"/>
          </a:xfrm>
        </p:spPr>
        <p:txBody>
          <a:bodyPr/>
          <a:lstStyle/>
          <a:p>
            <a:pPr marL="461963" indent="-461963">
              <a:spcBef>
                <a:spcPts val="600"/>
              </a:spcBef>
              <a:spcAft>
                <a:spcPts val="600"/>
              </a:spcAft>
              <a:buFont typeface="+mj-lt"/>
              <a:buAutoNum type="arabicPeriod"/>
            </a:pPr>
            <a:r>
              <a:rPr lang="en-US" sz="2650" dirty="0" smtClean="0">
                <a:solidFill>
                  <a:schemeClr val="bg1"/>
                </a:solidFill>
                <a:effectLst>
                  <a:outerShdw blurRad="38100" dist="38100" dir="2700000" algn="tl">
                    <a:srgbClr val="000000">
                      <a:alpha val="43137"/>
                    </a:srgbClr>
                  </a:outerShdw>
                </a:effectLst>
              </a:rPr>
              <a:t>Bad News #1: You are a sinner before a holy God – Rom 3:23</a:t>
            </a:r>
          </a:p>
          <a:p>
            <a:pPr marL="461963" indent="-461963">
              <a:spcBef>
                <a:spcPts val="600"/>
              </a:spcBef>
              <a:spcAft>
                <a:spcPts val="600"/>
              </a:spcAft>
              <a:buFont typeface="+mj-lt"/>
              <a:buAutoNum type="arabicPeriod"/>
            </a:pPr>
            <a:r>
              <a:rPr lang="en-US" sz="2650" dirty="0">
                <a:solidFill>
                  <a:schemeClr val="bg1"/>
                </a:solidFill>
                <a:effectLst>
                  <a:outerShdw blurRad="38100" dist="38100" dir="2700000" algn="tl">
                    <a:srgbClr val="000000">
                      <a:alpha val="43137"/>
                    </a:srgbClr>
                  </a:outerShdw>
                </a:effectLst>
              </a:rPr>
              <a:t>Bad News #2: The penalty for your sin is death – Gen 2:17; Romans 6:23; criminal illustration</a:t>
            </a:r>
          </a:p>
          <a:p>
            <a:pPr marL="461963" indent="-461963">
              <a:spcBef>
                <a:spcPts val="600"/>
              </a:spcBef>
              <a:spcAft>
                <a:spcPts val="600"/>
              </a:spcAft>
              <a:buFont typeface="+mj-lt"/>
              <a:buAutoNum type="arabicPeriod"/>
            </a:pPr>
            <a:r>
              <a:rPr lang="en-US" sz="2650" dirty="0">
                <a:solidFill>
                  <a:schemeClr val="bg1"/>
                </a:solidFill>
                <a:effectLst>
                  <a:outerShdw blurRad="38100" dist="38100" dir="2700000" algn="tl">
                    <a:srgbClr val="000000">
                      <a:alpha val="43137"/>
                    </a:srgbClr>
                  </a:outerShdw>
                </a:effectLst>
              </a:rPr>
              <a:t>Good News #1: God </a:t>
            </a:r>
            <a:r>
              <a:rPr lang="en-US" sz="2650" dirty="0" smtClean="0">
                <a:solidFill>
                  <a:schemeClr val="bg1"/>
                </a:solidFill>
                <a:effectLst>
                  <a:outerShdw blurRad="38100" dist="38100" dir="2700000" algn="tl">
                    <a:srgbClr val="000000">
                      <a:alpha val="43137"/>
                    </a:srgbClr>
                  </a:outerShdw>
                </a:effectLst>
              </a:rPr>
              <a:t>in His infinite love provided His Son Jesus Christ who died for you and paid your sin </a:t>
            </a:r>
            <a:r>
              <a:rPr lang="en-US" sz="2650" dirty="0">
                <a:solidFill>
                  <a:schemeClr val="bg1"/>
                </a:solidFill>
                <a:effectLst>
                  <a:outerShdw blurRad="38100" dist="38100" dir="2700000" algn="tl">
                    <a:srgbClr val="000000">
                      <a:alpha val="43137"/>
                    </a:srgbClr>
                  </a:outerShdw>
                </a:effectLst>
              </a:rPr>
              <a:t>penalty – Rom </a:t>
            </a:r>
            <a:r>
              <a:rPr lang="en-US" sz="2650" dirty="0" smtClean="0">
                <a:solidFill>
                  <a:schemeClr val="bg1"/>
                </a:solidFill>
                <a:effectLst>
                  <a:outerShdw blurRad="38100" dist="38100" dir="2700000" algn="tl">
                    <a:srgbClr val="000000">
                      <a:alpha val="43137"/>
                    </a:srgbClr>
                  </a:outerShdw>
                </a:effectLst>
              </a:rPr>
              <a:t>5:8</a:t>
            </a:r>
          </a:p>
          <a:p>
            <a:pPr marL="461963" indent="-461963">
              <a:spcBef>
                <a:spcPts val="600"/>
              </a:spcBef>
              <a:spcAft>
                <a:spcPts val="600"/>
              </a:spcAft>
              <a:buFont typeface="+mj-lt"/>
              <a:buAutoNum type="arabicPeriod"/>
            </a:pPr>
            <a:r>
              <a:rPr lang="en-US" sz="2650" dirty="0">
                <a:solidFill>
                  <a:schemeClr val="bg1"/>
                </a:solidFill>
                <a:effectLst>
                  <a:outerShdw blurRad="38100" dist="38100" dir="2700000" algn="tl">
                    <a:srgbClr val="000000">
                      <a:alpha val="43137"/>
                    </a:srgbClr>
                  </a:outerShdw>
                </a:effectLst>
              </a:rPr>
              <a:t>Good News #2: You </a:t>
            </a:r>
            <a:r>
              <a:rPr lang="en-US" sz="2650" dirty="0" smtClean="0">
                <a:solidFill>
                  <a:schemeClr val="bg1"/>
                </a:solidFill>
                <a:effectLst>
                  <a:outerShdw blurRad="38100" dist="38100" dir="2700000" algn="tl">
                    <a:srgbClr val="000000">
                      <a:alpha val="43137"/>
                    </a:srgbClr>
                  </a:outerShdw>
                </a:effectLst>
              </a:rPr>
              <a:t>can be saved from hell by depending upon Jesus Christ alone to save </a:t>
            </a:r>
            <a:r>
              <a:rPr lang="en-US" sz="2650" dirty="0">
                <a:solidFill>
                  <a:schemeClr val="bg1"/>
                </a:solidFill>
                <a:effectLst>
                  <a:outerShdw blurRad="38100" dist="38100" dir="2700000" algn="tl">
                    <a:srgbClr val="000000">
                      <a:alpha val="43137"/>
                    </a:srgbClr>
                  </a:outerShdw>
                </a:effectLst>
              </a:rPr>
              <a:t>you – </a:t>
            </a:r>
            <a:r>
              <a:rPr lang="en-US" sz="2650" dirty="0" err="1">
                <a:solidFill>
                  <a:schemeClr val="bg1"/>
                </a:solidFill>
                <a:effectLst>
                  <a:outerShdw blurRad="38100" dist="38100" dir="2700000" algn="tl">
                    <a:srgbClr val="000000">
                      <a:alpha val="43137"/>
                    </a:srgbClr>
                  </a:outerShdw>
                </a:effectLst>
              </a:rPr>
              <a:t>Eph</a:t>
            </a:r>
            <a:r>
              <a:rPr lang="en-US" sz="2650" dirty="0">
                <a:solidFill>
                  <a:schemeClr val="bg1"/>
                </a:solidFill>
                <a:effectLst>
                  <a:outerShdw blurRad="38100" dist="38100" dir="2700000" algn="tl">
                    <a:srgbClr val="000000">
                      <a:alpha val="43137"/>
                    </a:srgbClr>
                  </a:outerShdw>
                </a:effectLst>
              </a:rPr>
              <a:t> </a:t>
            </a:r>
            <a:r>
              <a:rPr lang="en-US" sz="2650" dirty="0" smtClean="0">
                <a:solidFill>
                  <a:schemeClr val="bg1"/>
                </a:solidFill>
                <a:effectLst>
                  <a:outerShdw blurRad="38100" dist="38100" dir="2700000" algn="tl">
                    <a:srgbClr val="000000">
                      <a:alpha val="43137"/>
                    </a:srgbClr>
                  </a:outerShdw>
                </a:effectLst>
              </a:rPr>
              <a:t>2:8-9; explain: grace, faith, gift, and not of works; chair illustration</a:t>
            </a:r>
          </a:p>
          <a:p>
            <a:pPr marL="461963" indent="-461963">
              <a:spcBef>
                <a:spcPts val="600"/>
              </a:spcBef>
              <a:spcAft>
                <a:spcPts val="600"/>
              </a:spcAft>
              <a:buFont typeface="+mj-lt"/>
              <a:buAutoNum type="arabicPeriod"/>
            </a:pPr>
            <a:r>
              <a:rPr lang="en-US" sz="2650" b="1" u="sng" dirty="0">
                <a:solidFill>
                  <a:srgbClr val="FFFFCC"/>
                </a:solidFill>
                <a:effectLst>
                  <a:outerShdw blurRad="38100" dist="38100" dir="2700000" algn="tl">
                    <a:srgbClr val="000000">
                      <a:alpha val="43137"/>
                    </a:srgbClr>
                  </a:outerShdw>
                </a:effectLst>
              </a:rPr>
              <a:t>Good News #3</a:t>
            </a:r>
            <a:r>
              <a:rPr lang="en-US" sz="2650" b="1" dirty="0">
                <a:solidFill>
                  <a:srgbClr val="FFFFCC"/>
                </a:solidFill>
                <a:effectLst>
                  <a:outerShdw blurRad="38100" dist="38100" dir="2700000" algn="tl">
                    <a:srgbClr val="000000">
                      <a:alpha val="43137"/>
                    </a:srgbClr>
                  </a:outerShdw>
                </a:effectLst>
              </a:rPr>
              <a:t>: </a:t>
            </a:r>
            <a:r>
              <a:rPr lang="en-US" sz="2650" dirty="0" smtClean="0">
                <a:solidFill>
                  <a:schemeClr val="bg1"/>
                </a:solidFill>
                <a:effectLst>
                  <a:outerShdw blurRad="38100" dist="38100" dir="2700000" algn="tl">
                    <a:srgbClr val="000000">
                      <a:alpha val="43137"/>
                    </a:srgbClr>
                  </a:outerShdw>
                </a:effectLst>
              </a:rPr>
              <a:t>God wants you to know FOR SURE that you are saved and have eternal life – John 5:24; 6:47; 1 John 5:13</a:t>
            </a:r>
            <a:endParaRPr lang="en-US" sz="265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17873845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lstStyle/>
          <a:p>
            <a:r>
              <a:rPr lang="en-US" sz="3600" dirty="0">
                <a:solidFill>
                  <a:srgbClr val="00FFFF"/>
                </a:solidFill>
                <a:effectLst>
                  <a:outerShdw blurRad="38100" dist="38100" dir="2700000" algn="tl">
                    <a:srgbClr val="000000">
                      <a:alpha val="43137"/>
                    </a:srgbClr>
                  </a:outerShdw>
                </a:effectLst>
                <a:latin typeface="+mn-lt"/>
              </a:rPr>
              <a:t>Poor Word Choices</a:t>
            </a:r>
          </a:p>
        </p:txBody>
      </p:sp>
      <p:sp>
        <p:nvSpPr>
          <p:cNvPr id="3" name="Content Placeholder 2"/>
          <p:cNvSpPr>
            <a:spLocks noGrp="1"/>
          </p:cNvSpPr>
          <p:nvPr>
            <p:ph idx="1"/>
          </p:nvPr>
        </p:nvSpPr>
        <p:spPr>
          <a:xfrm>
            <a:off x="381000" y="1143000"/>
            <a:ext cx="4191000" cy="4297363"/>
          </a:xfrm>
        </p:spPr>
        <p:txBody>
          <a:bodyPr/>
          <a:lstStyle/>
          <a:p>
            <a:pPr>
              <a:spcBef>
                <a:spcPts val="600"/>
              </a:spcBef>
              <a:spcAft>
                <a:spcPts val="600"/>
              </a:spcAft>
            </a:pPr>
            <a:r>
              <a:rPr lang="en-US" sz="2800" dirty="0" smtClean="0">
                <a:solidFill>
                  <a:schemeClr val="bg1"/>
                </a:solidFill>
                <a:effectLst>
                  <a:outerShdw blurRad="38100" dist="38100" dir="2700000" algn="tl">
                    <a:srgbClr val="000000">
                      <a:alpha val="43137"/>
                    </a:srgbClr>
                  </a:outerShdw>
                </a:effectLst>
                <a:cs typeface="Times New Roman" pitchFamily="18" charset="0"/>
              </a:rPr>
              <a:t>ABC method</a:t>
            </a:r>
            <a:r>
              <a:rPr lang="en-US" altLang="en-US" sz="2800" dirty="0">
                <a:solidFill>
                  <a:schemeClr val="bg1"/>
                </a:solidFill>
                <a:effectLst>
                  <a:outerShdw blurRad="38100" dist="38100" dir="2700000" algn="tl">
                    <a:srgbClr val="000000">
                      <a:alpha val="43137"/>
                    </a:srgbClr>
                  </a:outerShdw>
                </a:effectLst>
              </a:rPr>
              <a:t> – </a:t>
            </a:r>
            <a:r>
              <a:rPr lang="en-US" sz="2800" u="sng" dirty="0" smtClean="0">
                <a:solidFill>
                  <a:schemeClr val="bg1"/>
                </a:solidFill>
                <a:effectLst>
                  <a:outerShdw blurRad="38100" dist="38100" dir="2700000" algn="tl">
                    <a:srgbClr val="000000">
                      <a:alpha val="43137"/>
                    </a:srgbClr>
                  </a:outerShdw>
                </a:effectLst>
                <a:cs typeface="Times New Roman" pitchFamily="18" charset="0"/>
              </a:rPr>
              <a:t>A</a:t>
            </a:r>
            <a:r>
              <a:rPr lang="en-US" sz="2800" dirty="0" smtClean="0">
                <a:solidFill>
                  <a:schemeClr val="bg1"/>
                </a:solidFill>
                <a:effectLst>
                  <a:outerShdw blurRad="38100" dist="38100" dir="2700000" algn="tl">
                    <a:srgbClr val="000000">
                      <a:alpha val="43137"/>
                    </a:srgbClr>
                  </a:outerShdw>
                </a:effectLst>
                <a:cs typeface="Times New Roman" pitchFamily="18" charset="0"/>
              </a:rPr>
              <a:t>dmit, </a:t>
            </a:r>
            <a:r>
              <a:rPr lang="en-US" sz="2800" b="1" u="sng" dirty="0" smtClean="0">
                <a:solidFill>
                  <a:schemeClr val="bg1"/>
                </a:solidFill>
                <a:effectLst>
                  <a:outerShdw blurRad="38100" dist="38100" dir="2700000" algn="tl">
                    <a:srgbClr val="000000">
                      <a:alpha val="43137"/>
                    </a:srgbClr>
                  </a:outerShdw>
                </a:effectLst>
                <a:cs typeface="Times New Roman" pitchFamily="18" charset="0"/>
              </a:rPr>
              <a:t>B</a:t>
            </a:r>
            <a:r>
              <a:rPr lang="en-US" sz="2800" dirty="0" smtClean="0">
                <a:solidFill>
                  <a:schemeClr val="bg1"/>
                </a:solidFill>
                <a:effectLst>
                  <a:outerShdw blurRad="38100" dist="38100" dir="2700000" algn="tl">
                    <a:srgbClr val="000000">
                      <a:alpha val="43137"/>
                    </a:srgbClr>
                  </a:outerShdw>
                </a:effectLst>
                <a:cs typeface="Times New Roman" pitchFamily="18" charset="0"/>
              </a:rPr>
              <a:t>elieve, </a:t>
            </a:r>
            <a:r>
              <a:rPr lang="en-US" sz="2800" u="sng" dirty="0" smtClean="0">
                <a:solidFill>
                  <a:schemeClr val="bg1"/>
                </a:solidFill>
                <a:effectLst>
                  <a:outerShdw blurRad="38100" dist="38100" dir="2700000" algn="tl">
                    <a:srgbClr val="000000">
                      <a:alpha val="43137"/>
                    </a:srgbClr>
                  </a:outerShdw>
                </a:effectLst>
                <a:cs typeface="Times New Roman" pitchFamily="18" charset="0"/>
              </a:rPr>
              <a:t>C</a:t>
            </a:r>
            <a:r>
              <a:rPr lang="en-US" sz="2800" dirty="0" smtClean="0">
                <a:solidFill>
                  <a:schemeClr val="bg1"/>
                </a:solidFill>
                <a:effectLst>
                  <a:outerShdw blurRad="38100" dist="38100" dir="2700000" algn="tl">
                    <a:srgbClr val="000000">
                      <a:alpha val="43137"/>
                    </a:srgbClr>
                  </a:outerShdw>
                </a:effectLst>
                <a:cs typeface="Times New Roman" pitchFamily="18" charset="0"/>
              </a:rPr>
              <a:t>onfess</a:t>
            </a:r>
          </a:p>
          <a:p>
            <a:pPr>
              <a:spcBef>
                <a:spcPts val="600"/>
              </a:spcBef>
              <a:spcAft>
                <a:spcPts val="600"/>
              </a:spcAft>
            </a:pPr>
            <a:r>
              <a:rPr lang="en-US" sz="2800" dirty="0" smtClean="0">
                <a:solidFill>
                  <a:schemeClr val="bg1"/>
                </a:solidFill>
                <a:effectLst>
                  <a:outerShdw blurRad="38100" dist="38100" dir="2700000" algn="tl">
                    <a:srgbClr val="000000">
                      <a:alpha val="43137"/>
                    </a:srgbClr>
                  </a:outerShdw>
                </a:effectLst>
                <a:cs typeface="Times New Roman" pitchFamily="18" charset="0"/>
              </a:rPr>
              <a:t>Miscellaneous poor word choices</a:t>
            </a:r>
            <a:r>
              <a:rPr lang="en-US" altLang="en-US" sz="2800" dirty="0">
                <a:solidFill>
                  <a:schemeClr val="bg1"/>
                </a:solidFill>
                <a:effectLst>
                  <a:outerShdw blurRad="38100" dist="38100" dir="2700000" algn="tl">
                    <a:srgbClr val="000000">
                      <a:alpha val="43137"/>
                    </a:srgbClr>
                  </a:outerShdw>
                </a:effectLst>
              </a:rPr>
              <a:t> – </a:t>
            </a:r>
            <a:r>
              <a:rPr lang="en-US" sz="2800" dirty="0" smtClean="0">
                <a:solidFill>
                  <a:schemeClr val="bg1"/>
                </a:solidFill>
                <a:effectLst>
                  <a:outerShdw blurRad="38100" dist="38100" dir="2700000" algn="tl">
                    <a:srgbClr val="000000">
                      <a:alpha val="43137"/>
                    </a:srgbClr>
                  </a:outerShdw>
                </a:effectLst>
                <a:cs typeface="Times New Roman" pitchFamily="18" charset="0"/>
              </a:rPr>
              <a:t>confess, deny, yield, surrender, sorrow, make, ask, forsake, receive, accept, invite</a:t>
            </a:r>
          </a:p>
          <a:p>
            <a:pPr>
              <a:spcBef>
                <a:spcPts val="600"/>
              </a:spcBef>
              <a:spcAft>
                <a:spcPts val="600"/>
              </a:spcAft>
            </a:pPr>
            <a:r>
              <a:rPr lang="en-US" sz="2800" dirty="0" smtClean="0">
                <a:solidFill>
                  <a:schemeClr val="bg1"/>
                </a:solidFill>
                <a:effectLst>
                  <a:outerShdw blurRad="38100" dist="38100" dir="2700000" algn="tl">
                    <a:srgbClr val="000000">
                      <a:alpha val="43137"/>
                    </a:srgbClr>
                  </a:outerShdw>
                </a:effectLst>
                <a:cs typeface="Times New Roman" pitchFamily="18" charset="0"/>
              </a:rPr>
              <a:t>Negative influence of Charles Finney</a:t>
            </a:r>
            <a:endParaRPr lang="en-US" sz="2800" dirty="0">
              <a:solidFill>
                <a:schemeClr val="bg1"/>
              </a:solidFill>
              <a:effectLst>
                <a:outerShdw blurRad="38100" dist="38100" dir="2700000" algn="tl">
                  <a:srgbClr val="000000">
                    <a:alpha val="43137"/>
                  </a:srgbClr>
                </a:outerShdw>
              </a:effectLst>
              <a:cs typeface="Times New Roman" pitchFamily="18" charset="0"/>
            </a:endParaRPr>
          </a:p>
        </p:txBody>
      </p:sp>
      <p:pic>
        <p:nvPicPr>
          <p:cNvPr id="4" name="Picture 3"/>
          <p:cNvPicPr>
            <a:picLocks noChangeAspect="1"/>
          </p:cNvPicPr>
          <p:nvPr/>
        </p:nvPicPr>
        <p:blipFill>
          <a:blip r:embed="rId2" cstate="print"/>
          <a:stretch>
            <a:fillRect/>
          </a:stretch>
        </p:blipFill>
        <p:spPr>
          <a:xfrm>
            <a:off x="5257800" y="1295399"/>
            <a:ext cx="3200400" cy="395956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2895600" y="2857500"/>
            <a:ext cx="3352800" cy="1143000"/>
          </a:xfrm>
        </p:spPr>
        <p:txBody>
          <a:bodyPr lIns="92075" tIns="46038" rIns="92075" bIns="46038"/>
          <a:lstStyle/>
          <a:p>
            <a:pPr>
              <a:defRPr/>
            </a:pPr>
            <a:r>
              <a:rPr lang="en-US" altLang="en-US" b="1" dirty="0">
                <a:solidFill>
                  <a:srgbClr val="00FFFF"/>
                </a:solidFill>
                <a:effectLst>
                  <a:outerShdw blurRad="38100" dist="38100" dir="2700000" algn="tl">
                    <a:srgbClr val="000000">
                      <a:alpha val="43137"/>
                    </a:srgbClr>
                  </a:outerShdw>
                </a:effectLst>
              </a:rPr>
              <a:t>CONCLUSION</a:t>
            </a:r>
          </a:p>
        </p:txBody>
      </p:sp>
    </p:spTree>
    <p:extLst>
      <p:ext uri="{BB962C8B-B14F-4D97-AF65-F5344CB8AC3E}">
        <p14:creationId xmlns:p14="http://schemas.microsoft.com/office/powerpoint/2010/main" xmlns="" val="205250840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a:xfrm>
            <a:off x="457200" y="274638"/>
            <a:ext cx="8229600" cy="639762"/>
          </a:xfrm>
        </p:spPr>
        <p:txBody>
          <a:bodyPr/>
          <a:lstStyle/>
          <a:p>
            <a:pPr marL="573088" indent="-573088" eaLnBrk="1" hangingPunct="1">
              <a:buFont typeface="+mj-lt"/>
              <a:buAutoNum type="romanUcPeriod" startAt="5"/>
              <a:defRPr/>
            </a:pPr>
            <a:r>
              <a:rPr lang="en-US" altLang="en-US" sz="3600" dirty="0" smtClean="0">
                <a:solidFill>
                  <a:srgbClr val="00FFFF"/>
                </a:solidFill>
                <a:effectLst>
                  <a:outerShdw blurRad="38100" dist="38100" dir="2700000" algn="tl">
                    <a:srgbClr val="000000">
                      <a:alpha val="43137"/>
                    </a:srgbClr>
                  </a:outerShdw>
                </a:effectLst>
                <a:latin typeface="+mn-lt"/>
              </a:rPr>
              <a:t>God’s One Condition of Salvation</a:t>
            </a:r>
            <a:endParaRPr lang="en-US" altLang="en-US" sz="3600" dirty="0">
              <a:solidFill>
                <a:srgbClr val="00FFFF"/>
              </a:solidFill>
              <a:effectLst>
                <a:outerShdw blurRad="38100" dist="38100" dir="2700000" algn="tl">
                  <a:srgbClr val="000000">
                    <a:alpha val="43137"/>
                  </a:srgbClr>
                </a:outerShdw>
              </a:effectLst>
              <a:latin typeface="+mn-lt"/>
            </a:endParaRPr>
          </a:p>
        </p:txBody>
      </p:sp>
      <p:sp>
        <p:nvSpPr>
          <p:cNvPr id="5" name="Rectangle 3"/>
          <p:cNvSpPr txBox="1">
            <a:spLocks/>
          </p:cNvSpPr>
          <p:nvPr/>
        </p:nvSpPr>
        <p:spPr bwMode="auto">
          <a:xfrm>
            <a:off x="457200" y="1143000"/>
            <a:ext cx="8458200" cy="5410200"/>
          </a:xfrm>
          <a:prstGeom prst="rect">
            <a:avLst/>
          </a:prstGeom>
          <a:noFill/>
          <a:ln>
            <a:noFill/>
          </a:ln>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eaLnBrk="1" hangingPunct="1">
              <a:spcBef>
                <a:spcPts val="600"/>
              </a:spcBef>
              <a:spcAft>
                <a:spcPts val="600"/>
              </a:spcAft>
              <a:buFont typeface="+mj-lt"/>
              <a:buAutoNum type="alphaUcPeriod"/>
              <a:defRPr/>
            </a:pPr>
            <a:r>
              <a:rPr lang="en-US" altLang="en-US" sz="2800" dirty="0">
                <a:solidFill>
                  <a:schemeClr val="bg1"/>
                </a:solidFill>
                <a:effectLst>
                  <a:outerShdw blurRad="38100" dist="38100" dir="2700000" algn="tl">
                    <a:srgbClr val="000000">
                      <a:alpha val="43137"/>
                    </a:srgbClr>
                  </a:outerShdw>
                </a:effectLst>
              </a:rPr>
              <a:t>Misconceptions – multiple steps, poor word choices</a:t>
            </a:r>
          </a:p>
          <a:p>
            <a:pPr marL="514350" indent="-514350" eaLnBrk="1" hangingPunct="1">
              <a:spcBef>
                <a:spcPts val="600"/>
              </a:spcBef>
              <a:spcAft>
                <a:spcPts val="600"/>
              </a:spcAft>
              <a:buFont typeface="+mj-lt"/>
              <a:buAutoNum type="alphaUcPeriod"/>
              <a:defRPr/>
            </a:pPr>
            <a:r>
              <a:rPr lang="en-US" altLang="en-US" sz="2800" dirty="0">
                <a:solidFill>
                  <a:schemeClr val="bg1"/>
                </a:solidFill>
                <a:effectLst>
                  <a:outerShdw blurRad="38100" dist="38100" dir="2700000" algn="tl">
                    <a:srgbClr val="000000">
                      <a:alpha val="43137"/>
                    </a:srgbClr>
                  </a:outerShdw>
                </a:effectLst>
              </a:rPr>
              <a:t>Around 200 passages teach that justification is conditioned on faith alone</a:t>
            </a:r>
          </a:p>
          <a:p>
            <a:pPr marL="514350" indent="-514350" eaLnBrk="1" hangingPunct="1">
              <a:spcBef>
                <a:spcPts val="600"/>
              </a:spcBef>
              <a:spcAft>
                <a:spcPts val="600"/>
              </a:spcAft>
              <a:buFont typeface="+mj-lt"/>
              <a:buAutoNum type="alphaUcPeriod"/>
              <a:defRPr/>
            </a:pPr>
            <a:r>
              <a:rPr lang="en-US" altLang="en-US" sz="2800" dirty="0">
                <a:solidFill>
                  <a:schemeClr val="bg1"/>
                </a:solidFill>
                <a:effectLst>
                  <a:outerShdw blurRad="38100" dist="38100" dir="2700000" algn="tl">
                    <a:srgbClr val="000000">
                      <a:alpha val="43137"/>
                    </a:srgbClr>
                  </a:outerShdw>
                </a:effectLst>
              </a:rPr>
              <a:t>Why God has conditioned salvation on faith alone</a:t>
            </a:r>
          </a:p>
          <a:p>
            <a:pPr marL="514350" indent="-514350" eaLnBrk="1" hangingPunct="1">
              <a:spcBef>
                <a:spcPts val="600"/>
              </a:spcBef>
              <a:spcAft>
                <a:spcPts val="600"/>
              </a:spcAft>
              <a:buFont typeface="+mj-lt"/>
              <a:buAutoNum type="alphaUcPeriod"/>
              <a:defRPr/>
            </a:pPr>
            <a:r>
              <a:rPr lang="en-US" altLang="en-US" sz="2800" dirty="0">
                <a:solidFill>
                  <a:schemeClr val="bg1"/>
                </a:solidFill>
                <a:effectLst>
                  <a:outerShdw blurRad="38100" dist="38100" dir="2700000" algn="tl">
                    <a:srgbClr val="000000">
                      <a:alpha val="43137"/>
                    </a:srgbClr>
                  </a:outerShdw>
                </a:effectLst>
              </a:rPr>
              <a:t>What saving faith is – trust</a:t>
            </a:r>
          </a:p>
          <a:p>
            <a:pPr marL="514350" indent="-514350" eaLnBrk="1" hangingPunct="1">
              <a:spcBef>
                <a:spcPts val="600"/>
              </a:spcBef>
              <a:spcAft>
                <a:spcPts val="600"/>
              </a:spcAft>
              <a:buFont typeface="+mj-lt"/>
              <a:buAutoNum type="alphaUcPeriod"/>
              <a:defRPr/>
            </a:pPr>
            <a:r>
              <a:rPr lang="en-US" altLang="en-US" sz="2800" dirty="0" smtClean="0">
                <a:solidFill>
                  <a:schemeClr val="bg1"/>
                </a:solidFill>
                <a:effectLst>
                  <a:outerShdw blurRad="38100" dist="38100" dir="2700000" algn="tl">
                    <a:srgbClr val="000000">
                      <a:alpha val="43137"/>
                    </a:srgbClr>
                  </a:outerShdw>
                </a:effectLst>
              </a:rPr>
              <a:t>What saving faith is </a:t>
            </a:r>
            <a:r>
              <a:rPr lang="en-US" altLang="en-US" sz="2800" dirty="0">
                <a:solidFill>
                  <a:schemeClr val="bg1"/>
                </a:solidFill>
                <a:effectLst>
                  <a:outerShdw blurRad="38100" dist="38100" dir="2700000" algn="tl">
                    <a:srgbClr val="000000">
                      <a:alpha val="43137"/>
                    </a:srgbClr>
                  </a:outerShdw>
                </a:effectLst>
              </a:rPr>
              <a:t>not – Jas </a:t>
            </a:r>
            <a:r>
              <a:rPr lang="en-US" altLang="en-US" sz="2800" dirty="0" smtClean="0">
                <a:solidFill>
                  <a:schemeClr val="bg1"/>
                </a:solidFill>
                <a:effectLst>
                  <a:outerShdw blurRad="38100" dist="38100" dir="2700000" algn="tl">
                    <a:srgbClr val="000000">
                      <a:alpha val="43137"/>
                    </a:srgbClr>
                  </a:outerShdw>
                </a:effectLst>
              </a:rPr>
              <a:t>2:19</a:t>
            </a:r>
            <a:endParaRPr lang="en-US" altLang="en-US" sz="2800" dirty="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Font typeface="+mj-lt"/>
              <a:buAutoNum type="alphaUcPeriod"/>
              <a:defRPr/>
            </a:pPr>
            <a:r>
              <a:rPr lang="en-US" altLang="en-US" sz="2800" dirty="0">
                <a:solidFill>
                  <a:schemeClr val="bg1"/>
                </a:solidFill>
                <a:effectLst>
                  <a:outerShdw blurRad="38100" dist="38100" dir="2700000" algn="tl">
                    <a:srgbClr val="000000">
                      <a:alpha val="43137"/>
                    </a:srgbClr>
                  </a:outerShdw>
                </a:effectLst>
              </a:rPr>
              <a:t>Content of saving faith – John 8:24; 20:30-31; 1 </a:t>
            </a:r>
            <a:r>
              <a:rPr lang="en-US" altLang="en-US" sz="2800" dirty="0" err="1">
                <a:solidFill>
                  <a:schemeClr val="bg1"/>
                </a:solidFill>
                <a:effectLst>
                  <a:outerShdw blurRad="38100" dist="38100" dir="2700000" algn="tl">
                    <a:srgbClr val="000000">
                      <a:alpha val="43137"/>
                    </a:srgbClr>
                  </a:outerShdw>
                </a:effectLst>
              </a:rPr>
              <a:t>Cor</a:t>
            </a:r>
            <a:r>
              <a:rPr lang="en-US" altLang="en-US" sz="2800" dirty="0">
                <a:solidFill>
                  <a:schemeClr val="bg1"/>
                </a:solidFill>
                <a:effectLst>
                  <a:outerShdw blurRad="38100" dist="38100" dir="2700000" algn="tl">
                    <a:srgbClr val="000000">
                      <a:alpha val="43137"/>
                    </a:srgbClr>
                  </a:outerShdw>
                </a:effectLst>
              </a:rPr>
              <a:t> 15:1-4</a:t>
            </a:r>
          </a:p>
          <a:p>
            <a:pPr marL="514350" indent="-514350" eaLnBrk="1" hangingPunct="1">
              <a:spcBef>
                <a:spcPts val="600"/>
              </a:spcBef>
              <a:spcAft>
                <a:spcPts val="600"/>
              </a:spcAft>
              <a:buFont typeface="+mj-lt"/>
              <a:buAutoNum type="alphaUcPeriod"/>
              <a:defRPr/>
            </a:pPr>
            <a:r>
              <a:rPr lang="en-US" altLang="en-US" sz="2800" dirty="0">
                <a:solidFill>
                  <a:schemeClr val="bg1"/>
                </a:solidFill>
                <a:effectLst>
                  <a:outerShdw blurRad="38100" dist="38100" dir="2700000" algn="tl">
                    <a:srgbClr val="000000">
                      <a:alpha val="43137"/>
                    </a:srgbClr>
                  </a:outerShdw>
                </a:effectLst>
              </a:rPr>
              <a:t>An evangelistic model</a:t>
            </a:r>
          </a:p>
          <a:p>
            <a:pPr marL="514350" indent="-514350" eaLnBrk="1" hangingPunct="1">
              <a:spcBef>
                <a:spcPts val="600"/>
              </a:spcBef>
              <a:spcAft>
                <a:spcPts val="600"/>
              </a:spcAft>
              <a:buFont typeface="+mj-lt"/>
              <a:buAutoNum type="alphaUcPeriod"/>
              <a:defRPr/>
            </a:pPr>
            <a:r>
              <a:rPr lang="en-US" altLang="en-US" sz="2800" b="1" dirty="0">
                <a:solidFill>
                  <a:srgbClr val="FFFFCC"/>
                </a:solidFill>
                <a:effectLst>
                  <a:outerShdw blurRad="38100" dist="38100" dir="2700000" algn="tl">
                    <a:srgbClr val="000000">
                      <a:alpha val="43137"/>
                    </a:srgbClr>
                  </a:outerShdw>
                </a:effectLst>
              </a:rPr>
              <a:t>Response to problem passages</a:t>
            </a:r>
          </a:p>
        </p:txBody>
      </p:sp>
    </p:spTree>
    <p:extLst>
      <p:ext uri="{BB962C8B-B14F-4D97-AF65-F5344CB8AC3E}">
        <p14:creationId xmlns:p14="http://schemas.microsoft.com/office/powerpoint/2010/main" xmlns="" val="229882910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lstStyle/>
          <a:p>
            <a:pPr eaLnBrk="1" hangingPunct="1">
              <a:defRPr/>
            </a:pPr>
            <a:r>
              <a:rPr lang="en-US" altLang="en-US" b="1" dirty="0">
                <a:solidFill>
                  <a:srgbClr val="00FFFF"/>
                </a:solidFill>
                <a:effectLst>
                  <a:outerShdw blurRad="38100" dist="38100" dir="2700000" algn="tl">
                    <a:srgbClr val="000000">
                      <a:alpha val="43137"/>
                    </a:srgbClr>
                  </a:outerShdw>
                </a:effectLst>
              </a:rPr>
              <a:t>Soteriology Overview</a:t>
            </a:r>
          </a:p>
        </p:txBody>
      </p:sp>
      <p:sp>
        <p:nvSpPr>
          <p:cNvPr id="4" name="Title 1"/>
          <p:cNvSpPr txBox="1">
            <a:spLocks/>
          </p:cNvSpPr>
          <p:nvPr/>
        </p:nvSpPr>
        <p:spPr bwMode="auto">
          <a:xfrm>
            <a:off x="381000" y="2857500"/>
            <a:ext cx="8382000" cy="1028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857250" indent="-857250" eaLnBrk="1" hangingPunct="1">
              <a:lnSpc>
                <a:spcPct val="90000"/>
              </a:lnSpc>
              <a:spcBef>
                <a:spcPct val="20000"/>
              </a:spcBef>
              <a:defRPr/>
            </a:pPr>
            <a:r>
              <a:rPr lang="en-US" altLang="en-US" sz="3600" b="1" dirty="0" smtClean="0">
                <a:solidFill>
                  <a:srgbClr val="FFFFCC"/>
                </a:solidFill>
                <a:effectLst>
                  <a:outerShdw blurRad="38100" dist="38100" dir="2700000" algn="tl">
                    <a:srgbClr val="000000">
                      <a:alpha val="43137"/>
                    </a:srgbClr>
                  </a:outerShdw>
                </a:effectLst>
              </a:rPr>
              <a:t>V. God’s One Condition of Salvation </a:t>
            </a:r>
          </a:p>
          <a:p>
            <a:pPr marL="857250" indent="-857250" eaLnBrk="1" hangingPunct="1">
              <a:lnSpc>
                <a:spcPct val="90000"/>
              </a:lnSpc>
              <a:spcBef>
                <a:spcPct val="20000"/>
              </a:spcBef>
              <a:defRPr/>
            </a:pPr>
            <a:r>
              <a:rPr lang="en-US" altLang="en-US" sz="2800" b="1" dirty="0">
                <a:solidFill>
                  <a:srgbClr val="00FFFF"/>
                </a:solidFill>
                <a:effectLst>
                  <a:outerShdw blurRad="38100" dist="38100" dir="2700000" algn="tl">
                    <a:srgbClr val="000000">
                      <a:alpha val="43137"/>
                    </a:srgbClr>
                  </a:outerShdw>
                </a:effectLst>
                <a:latin typeface="Calibri"/>
              </a:rPr>
              <a:t>(Response to Problem Passages)</a:t>
            </a:r>
          </a:p>
        </p:txBody>
      </p:sp>
      <p:sp>
        <p:nvSpPr>
          <p:cNvPr id="6" name="Rectangle 5"/>
          <p:cNvSpPr/>
          <p:nvPr/>
        </p:nvSpPr>
        <p:spPr>
          <a:xfrm>
            <a:off x="2971800" y="1828800"/>
            <a:ext cx="3200400" cy="1046440"/>
          </a:xfrm>
          <a:prstGeom prst="rect">
            <a:avLst/>
          </a:prstGeom>
        </p:spPr>
        <p:txBody>
          <a:bodyPr wrap="square">
            <a:spAutoFit/>
          </a:bodyPr>
          <a:lstStyle/>
          <a:p>
            <a:r>
              <a:rPr lang="en-US" altLang="en-US" sz="4400" b="1" dirty="0">
                <a:solidFill>
                  <a:srgbClr val="00FFFF"/>
                </a:solidFill>
                <a:effectLst>
                  <a:outerShdw blurRad="38100" dist="38100" dir="2700000" algn="tl">
                    <a:srgbClr val="000000">
                      <a:alpha val="43137"/>
                    </a:srgbClr>
                  </a:outerShdw>
                </a:effectLst>
                <a:latin typeface="Calibri"/>
                <a:ea typeface="+mj-ea"/>
                <a:cs typeface="+mj-cs"/>
              </a:rPr>
              <a:t>Next </a:t>
            </a:r>
            <a:r>
              <a:rPr lang="en-US" altLang="en-US" sz="4400" b="1" dirty="0" smtClean="0">
                <a:solidFill>
                  <a:srgbClr val="00FFFF"/>
                </a:solidFill>
                <a:effectLst>
                  <a:outerShdw blurRad="38100" dist="38100" dir="2700000" algn="tl">
                    <a:srgbClr val="000000">
                      <a:alpha val="43137"/>
                    </a:srgbClr>
                  </a:outerShdw>
                </a:effectLst>
                <a:latin typeface="Calibri"/>
                <a:ea typeface="+mj-ea"/>
                <a:cs typeface="+mj-cs"/>
              </a:rPr>
              <a:t>Session</a:t>
            </a:r>
            <a:r>
              <a:rPr lang="en-US" altLang="en-US" sz="4400" b="1" dirty="0">
                <a:solidFill>
                  <a:srgbClr val="00FFFF"/>
                </a:solidFill>
                <a:effectLst>
                  <a:outerShdw blurRad="38100" dist="38100" dir="2700000" algn="tl">
                    <a:srgbClr val="000000">
                      <a:alpha val="43137"/>
                    </a:srgbClr>
                  </a:outerShdw>
                </a:effectLst>
                <a:latin typeface="Calibri"/>
                <a:ea typeface="+mj-ea"/>
                <a:cs typeface="+mj-cs"/>
              </a:rPr>
              <a:t/>
            </a:r>
            <a:br>
              <a:rPr lang="en-US" altLang="en-US" sz="4400" b="1" dirty="0">
                <a:solidFill>
                  <a:srgbClr val="00FFFF"/>
                </a:solidFill>
                <a:effectLst>
                  <a:outerShdw blurRad="38100" dist="38100" dir="2700000" algn="tl">
                    <a:srgbClr val="000000">
                      <a:alpha val="43137"/>
                    </a:srgbClr>
                  </a:outerShdw>
                </a:effectLst>
                <a:latin typeface="Calibri"/>
                <a:ea typeface="+mj-ea"/>
                <a:cs typeface="+mj-cs"/>
              </a:rPr>
            </a:br>
            <a:endParaRPr lang="en-US" dirty="0"/>
          </a:p>
        </p:txBody>
      </p:sp>
      <p:pic>
        <p:nvPicPr>
          <p:cNvPr id="7" name="Content Placeholder 6"/>
          <p:cNvPicPr>
            <a:picLocks noGrp="1" noChangeAspect="1" noChangeArrowheads="1"/>
          </p:cNvPicPr>
          <p:nvPr>
            <p:ph idx="4294967295"/>
          </p:nvPr>
        </p:nvPicPr>
        <p:blipFill>
          <a:blip r:embed="rId2" cstate="print">
            <a:extLst/>
          </a:blip>
          <a:srcRect/>
          <a:stretch>
            <a:fillRect/>
          </a:stretch>
        </p:blipFill>
        <p:spPr>
          <a:xfrm flipH="1">
            <a:off x="3668192" y="4054475"/>
            <a:ext cx="1807617" cy="2498725"/>
          </a:xfrm>
          <a:solidFill>
            <a:srgbClr val="FFFFFF">
              <a:shade val="85000"/>
            </a:srgbClr>
          </a:solidFill>
          <a:ln w="88900" cap="sq">
            <a:solidFill>
              <a:srgbClr val="FFFFFF"/>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315406015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lstStyle/>
          <a:p>
            <a:r>
              <a:rPr lang="en-US" sz="3600" dirty="0">
                <a:solidFill>
                  <a:srgbClr val="00FFFF"/>
                </a:solidFill>
                <a:effectLst>
                  <a:outerShdw blurRad="38100" dist="38100" dir="2700000" algn="tl">
                    <a:srgbClr val="000000">
                      <a:alpha val="43137"/>
                    </a:srgbClr>
                  </a:outerShdw>
                </a:effectLst>
                <a:latin typeface="+mn-lt"/>
              </a:rPr>
              <a:t>Poor Word Choices</a:t>
            </a:r>
          </a:p>
        </p:txBody>
      </p:sp>
      <p:sp>
        <p:nvSpPr>
          <p:cNvPr id="3" name="Content Placeholder 2"/>
          <p:cNvSpPr>
            <a:spLocks noGrp="1"/>
          </p:cNvSpPr>
          <p:nvPr>
            <p:ph idx="1"/>
          </p:nvPr>
        </p:nvSpPr>
        <p:spPr>
          <a:xfrm>
            <a:off x="381000" y="1143000"/>
            <a:ext cx="4191000" cy="4297363"/>
          </a:xfrm>
        </p:spPr>
        <p:txBody>
          <a:bodyPr/>
          <a:lstStyle/>
          <a:p>
            <a:pPr>
              <a:spcBef>
                <a:spcPts val="600"/>
              </a:spcBef>
              <a:spcAft>
                <a:spcPts val="600"/>
              </a:spcAft>
            </a:pPr>
            <a:r>
              <a:rPr lang="en-US" sz="2800" b="1" dirty="0" smtClean="0">
                <a:solidFill>
                  <a:srgbClr val="FFFFCC"/>
                </a:solidFill>
                <a:effectLst>
                  <a:outerShdw blurRad="38100" dist="38100" dir="2700000" algn="tl">
                    <a:srgbClr val="000000">
                      <a:alpha val="43137"/>
                    </a:srgbClr>
                  </a:outerShdw>
                </a:effectLst>
                <a:cs typeface="Times New Roman" pitchFamily="18" charset="0"/>
              </a:rPr>
              <a:t>ABC method</a:t>
            </a:r>
            <a:r>
              <a:rPr lang="en-US" altLang="en-US" sz="2800" b="1" dirty="0">
                <a:solidFill>
                  <a:srgbClr val="FFFFCC"/>
                </a:solidFill>
                <a:effectLst>
                  <a:outerShdw blurRad="38100" dist="38100" dir="2700000" algn="tl">
                    <a:srgbClr val="000000">
                      <a:alpha val="43137"/>
                    </a:srgbClr>
                  </a:outerShdw>
                </a:effectLst>
              </a:rPr>
              <a:t> – </a:t>
            </a:r>
            <a:r>
              <a:rPr lang="en-US" sz="2800" b="1" u="sng" dirty="0" smtClean="0">
                <a:solidFill>
                  <a:srgbClr val="FFFFCC"/>
                </a:solidFill>
                <a:effectLst>
                  <a:outerShdw blurRad="38100" dist="38100" dir="2700000" algn="tl">
                    <a:srgbClr val="000000">
                      <a:alpha val="43137"/>
                    </a:srgbClr>
                  </a:outerShdw>
                </a:effectLst>
                <a:cs typeface="Times New Roman" pitchFamily="18" charset="0"/>
              </a:rPr>
              <a:t>A</a:t>
            </a:r>
            <a:r>
              <a:rPr lang="en-US" sz="2800" b="1" dirty="0" smtClean="0">
                <a:solidFill>
                  <a:srgbClr val="FFFFCC"/>
                </a:solidFill>
                <a:effectLst>
                  <a:outerShdw blurRad="38100" dist="38100" dir="2700000" algn="tl">
                    <a:srgbClr val="000000">
                      <a:alpha val="43137"/>
                    </a:srgbClr>
                  </a:outerShdw>
                </a:effectLst>
                <a:cs typeface="Times New Roman" pitchFamily="18" charset="0"/>
              </a:rPr>
              <a:t>dmit, </a:t>
            </a:r>
            <a:r>
              <a:rPr lang="en-US" sz="2800" b="1" u="sng" dirty="0" smtClean="0">
                <a:solidFill>
                  <a:srgbClr val="FFFFCC"/>
                </a:solidFill>
                <a:effectLst>
                  <a:outerShdw blurRad="38100" dist="38100" dir="2700000" algn="tl">
                    <a:srgbClr val="000000">
                      <a:alpha val="43137"/>
                    </a:srgbClr>
                  </a:outerShdw>
                </a:effectLst>
                <a:cs typeface="Times New Roman" pitchFamily="18" charset="0"/>
              </a:rPr>
              <a:t>B</a:t>
            </a:r>
            <a:r>
              <a:rPr lang="en-US" sz="2800" b="1" dirty="0" smtClean="0">
                <a:solidFill>
                  <a:srgbClr val="FFFFCC"/>
                </a:solidFill>
                <a:effectLst>
                  <a:outerShdw blurRad="38100" dist="38100" dir="2700000" algn="tl">
                    <a:srgbClr val="000000">
                      <a:alpha val="43137"/>
                    </a:srgbClr>
                  </a:outerShdw>
                </a:effectLst>
                <a:cs typeface="Times New Roman" pitchFamily="18" charset="0"/>
              </a:rPr>
              <a:t>elieve, </a:t>
            </a:r>
            <a:r>
              <a:rPr lang="en-US" sz="2800" b="1" u="sng" dirty="0" smtClean="0">
                <a:solidFill>
                  <a:srgbClr val="FFFFCC"/>
                </a:solidFill>
                <a:effectLst>
                  <a:outerShdw blurRad="38100" dist="38100" dir="2700000" algn="tl">
                    <a:srgbClr val="000000">
                      <a:alpha val="43137"/>
                    </a:srgbClr>
                  </a:outerShdw>
                </a:effectLst>
                <a:cs typeface="Times New Roman" pitchFamily="18" charset="0"/>
              </a:rPr>
              <a:t>C</a:t>
            </a:r>
            <a:r>
              <a:rPr lang="en-US" sz="2800" b="1" dirty="0" smtClean="0">
                <a:solidFill>
                  <a:srgbClr val="FFFFCC"/>
                </a:solidFill>
                <a:effectLst>
                  <a:outerShdw blurRad="38100" dist="38100" dir="2700000" algn="tl">
                    <a:srgbClr val="000000">
                      <a:alpha val="43137"/>
                    </a:srgbClr>
                  </a:outerShdw>
                </a:effectLst>
                <a:cs typeface="Times New Roman" pitchFamily="18" charset="0"/>
              </a:rPr>
              <a:t>onfess</a:t>
            </a:r>
          </a:p>
          <a:p>
            <a:pPr>
              <a:spcBef>
                <a:spcPts val="600"/>
              </a:spcBef>
              <a:spcAft>
                <a:spcPts val="600"/>
              </a:spcAft>
            </a:pPr>
            <a:r>
              <a:rPr lang="en-US" sz="2800" dirty="0" smtClean="0">
                <a:solidFill>
                  <a:schemeClr val="bg1"/>
                </a:solidFill>
                <a:effectLst>
                  <a:outerShdw blurRad="38100" dist="38100" dir="2700000" algn="tl">
                    <a:srgbClr val="000000">
                      <a:alpha val="43137"/>
                    </a:srgbClr>
                  </a:outerShdw>
                </a:effectLst>
                <a:cs typeface="Times New Roman" pitchFamily="18" charset="0"/>
              </a:rPr>
              <a:t>Miscellaneous poor word choices</a:t>
            </a:r>
            <a:r>
              <a:rPr lang="en-US" altLang="en-US" sz="2800" dirty="0">
                <a:solidFill>
                  <a:schemeClr val="bg1"/>
                </a:solidFill>
                <a:effectLst>
                  <a:outerShdw blurRad="38100" dist="38100" dir="2700000" algn="tl">
                    <a:srgbClr val="000000">
                      <a:alpha val="43137"/>
                    </a:srgbClr>
                  </a:outerShdw>
                </a:effectLst>
              </a:rPr>
              <a:t> – </a:t>
            </a:r>
            <a:r>
              <a:rPr lang="en-US" sz="2800" dirty="0" smtClean="0">
                <a:solidFill>
                  <a:schemeClr val="bg1"/>
                </a:solidFill>
                <a:effectLst>
                  <a:outerShdw blurRad="38100" dist="38100" dir="2700000" algn="tl">
                    <a:srgbClr val="000000">
                      <a:alpha val="43137"/>
                    </a:srgbClr>
                  </a:outerShdw>
                </a:effectLst>
                <a:cs typeface="Times New Roman" pitchFamily="18" charset="0"/>
              </a:rPr>
              <a:t>confess, deny, yield, surrender, sorrow, make, ask, forsake, receive, accept, invite</a:t>
            </a:r>
          </a:p>
          <a:p>
            <a:pPr>
              <a:spcBef>
                <a:spcPts val="600"/>
              </a:spcBef>
              <a:spcAft>
                <a:spcPts val="600"/>
              </a:spcAft>
            </a:pPr>
            <a:r>
              <a:rPr lang="en-US" sz="2800" dirty="0" smtClean="0">
                <a:solidFill>
                  <a:schemeClr val="bg1"/>
                </a:solidFill>
                <a:effectLst>
                  <a:outerShdw blurRad="38100" dist="38100" dir="2700000" algn="tl">
                    <a:srgbClr val="000000">
                      <a:alpha val="43137"/>
                    </a:srgbClr>
                  </a:outerShdw>
                </a:effectLst>
                <a:cs typeface="Times New Roman" pitchFamily="18" charset="0"/>
              </a:rPr>
              <a:t>Negative influence of Charles Finney</a:t>
            </a:r>
            <a:endParaRPr lang="en-US" sz="2800" dirty="0">
              <a:solidFill>
                <a:schemeClr val="bg1"/>
              </a:solidFill>
              <a:effectLst>
                <a:outerShdw blurRad="38100" dist="38100" dir="2700000" algn="tl">
                  <a:srgbClr val="000000">
                    <a:alpha val="43137"/>
                  </a:srgbClr>
                </a:outerShdw>
              </a:effectLst>
              <a:cs typeface="Times New Roman" pitchFamily="18" charset="0"/>
            </a:endParaRPr>
          </a:p>
        </p:txBody>
      </p:sp>
      <p:pic>
        <p:nvPicPr>
          <p:cNvPr id="4" name="Picture 3"/>
          <p:cNvPicPr>
            <a:picLocks noChangeAspect="1"/>
          </p:cNvPicPr>
          <p:nvPr/>
        </p:nvPicPr>
        <p:blipFill>
          <a:blip r:embed="rId2" cstate="print"/>
          <a:stretch>
            <a:fillRect/>
          </a:stretch>
        </p:blipFill>
        <p:spPr>
          <a:xfrm>
            <a:off x="5257800" y="1295399"/>
            <a:ext cx="3200400" cy="395956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281754967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lstStyle/>
          <a:p>
            <a:r>
              <a:rPr lang="en-US" sz="3600" dirty="0">
                <a:solidFill>
                  <a:srgbClr val="00FFFF"/>
                </a:solidFill>
                <a:effectLst>
                  <a:outerShdw blurRad="38100" dist="38100" dir="2700000" algn="tl">
                    <a:srgbClr val="000000">
                      <a:alpha val="43137"/>
                    </a:srgbClr>
                  </a:outerShdw>
                </a:effectLst>
                <a:latin typeface="+mn-lt"/>
              </a:rPr>
              <a:t>Poor Word Choices</a:t>
            </a:r>
          </a:p>
        </p:txBody>
      </p:sp>
      <p:sp>
        <p:nvSpPr>
          <p:cNvPr id="3" name="Content Placeholder 2"/>
          <p:cNvSpPr>
            <a:spLocks noGrp="1"/>
          </p:cNvSpPr>
          <p:nvPr>
            <p:ph idx="1"/>
          </p:nvPr>
        </p:nvSpPr>
        <p:spPr>
          <a:xfrm>
            <a:off x="381000" y="1143000"/>
            <a:ext cx="4191000" cy="4297363"/>
          </a:xfrm>
        </p:spPr>
        <p:txBody>
          <a:bodyPr/>
          <a:lstStyle/>
          <a:p>
            <a:pPr>
              <a:spcBef>
                <a:spcPts val="600"/>
              </a:spcBef>
              <a:spcAft>
                <a:spcPts val="600"/>
              </a:spcAft>
            </a:pPr>
            <a:r>
              <a:rPr lang="en-US" sz="2800" dirty="0">
                <a:solidFill>
                  <a:schemeClr val="bg1"/>
                </a:solidFill>
                <a:effectLst>
                  <a:outerShdw blurRad="38100" dist="38100" dir="2700000" algn="tl">
                    <a:srgbClr val="000000">
                      <a:alpha val="43137"/>
                    </a:srgbClr>
                  </a:outerShdw>
                </a:effectLst>
                <a:cs typeface="Times New Roman" pitchFamily="18" charset="0"/>
              </a:rPr>
              <a:t>ABC method</a:t>
            </a:r>
            <a:r>
              <a:rPr lang="en-US" altLang="en-US" sz="2800" dirty="0">
                <a:solidFill>
                  <a:schemeClr val="bg1"/>
                </a:solidFill>
                <a:effectLst>
                  <a:outerShdw blurRad="38100" dist="38100" dir="2700000" algn="tl">
                    <a:srgbClr val="000000">
                      <a:alpha val="43137"/>
                    </a:srgbClr>
                  </a:outerShdw>
                </a:effectLst>
                <a:cs typeface="Times New Roman" pitchFamily="18" charset="0"/>
              </a:rPr>
              <a:t> – </a:t>
            </a:r>
            <a:r>
              <a:rPr lang="en-US" sz="2800" u="sng" dirty="0">
                <a:solidFill>
                  <a:schemeClr val="bg1"/>
                </a:solidFill>
                <a:effectLst>
                  <a:outerShdw blurRad="38100" dist="38100" dir="2700000" algn="tl">
                    <a:srgbClr val="000000">
                      <a:alpha val="43137"/>
                    </a:srgbClr>
                  </a:outerShdw>
                </a:effectLst>
                <a:cs typeface="Times New Roman" pitchFamily="18" charset="0"/>
              </a:rPr>
              <a:t>A</a:t>
            </a:r>
            <a:r>
              <a:rPr lang="en-US" sz="2800" dirty="0">
                <a:solidFill>
                  <a:schemeClr val="bg1"/>
                </a:solidFill>
                <a:effectLst>
                  <a:outerShdw blurRad="38100" dist="38100" dir="2700000" algn="tl">
                    <a:srgbClr val="000000">
                      <a:alpha val="43137"/>
                    </a:srgbClr>
                  </a:outerShdw>
                </a:effectLst>
                <a:cs typeface="Times New Roman" pitchFamily="18" charset="0"/>
              </a:rPr>
              <a:t>dmit, </a:t>
            </a:r>
            <a:r>
              <a:rPr lang="en-US" sz="2800" u="sng" dirty="0">
                <a:solidFill>
                  <a:schemeClr val="bg1"/>
                </a:solidFill>
                <a:effectLst>
                  <a:outerShdw blurRad="38100" dist="38100" dir="2700000" algn="tl">
                    <a:srgbClr val="000000">
                      <a:alpha val="43137"/>
                    </a:srgbClr>
                  </a:outerShdw>
                </a:effectLst>
                <a:cs typeface="Times New Roman" pitchFamily="18" charset="0"/>
              </a:rPr>
              <a:t>B</a:t>
            </a:r>
            <a:r>
              <a:rPr lang="en-US" sz="2800" dirty="0">
                <a:solidFill>
                  <a:schemeClr val="bg1"/>
                </a:solidFill>
                <a:effectLst>
                  <a:outerShdw blurRad="38100" dist="38100" dir="2700000" algn="tl">
                    <a:srgbClr val="000000">
                      <a:alpha val="43137"/>
                    </a:srgbClr>
                  </a:outerShdw>
                </a:effectLst>
                <a:cs typeface="Times New Roman" pitchFamily="18" charset="0"/>
              </a:rPr>
              <a:t>elieve, </a:t>
            </a:r>
            <a:r>
              <a:rPr lang="en-US" sz="2800" u="sng" dirty="0">
                <a:solidFill>
                  <a:schemeClr val="bg1"/>
                </a:solidFill>
                <a:effectLst>
                  <a:outerShdw blurRad="38100" dist="38100" dir="2700000" algn="tl">
                    <a:srgbClr val="000000">
                      <a:alpha val="43137"/>
                    </a:srgbClr>
                  </a:outerShdw>
                </a:effectLst>
                <a:cs typeface="Times New Roman" pitchFamily="18" charset="0"/>
              </a:rPr>
              <a:t>C</a:t>
            </a:r>
            <a:r>
              <a:rPr lang="en-US" sz="2800" dirty="0">
                <a:solidFill>
                  <a:schemeClr val="bg1"/>
                </a:solidFill>
                <a:effectLst>
                  <a:outerShdw blurRad="38100" dist="38100" dir="2700000" algn="tl">
                    <a:srgbClr val="000000">
                      <a:alpha val="43137"/>
                    </a:srgbClr>
                  </a:outerShdw>
                </a:effectLst>
                <a:cs typeface="Times New Roman" pitchFamily="18" charset="0"/>
              </a:rPr>
              <a:t>onfess</a:t>
            </a:r>
          </a:p>
          <a:p>
            <a:pPr>
              <a:spcBef>
                <a:spcPts val="600"/>
              </a:spcBef>
              <a:spcAft>
                <a:spcPts val="600"/>
              </a:spcAft>
            </a:pPr>
            <a:r>
              <a:rPr lang="en-US" sz="2800" b="1" u="sng" dirty="0">
                <a:solidFill>
                  <a:srgbClr val="FFFFCC"/>
                </a:solidFill>
                <a:effectLst>
                  <a:outerShdw blurRad="38100" dist="38100" dir="2700000" algn="tl">
                    <a:srgbClr val="000000">
                      <a:alpha val="43137"/>
                    </a:srgbClr>
                  </a:outerShdw>
                </a:effectLst>
                <a:cs typeface="Times New Roman" pitchFamily="18" charset="0"/>
              </a:rPr>
              <a:t>Miscellaneous poor word choices</a:t>
            </a:r>
            <a:r>
              <a:rPr lang="en-US" altLang="en-US" sz="2800" b="1" u="sng" dirty="0">
                <a:solidFill>
                  <a:srgbClr val="FFFFCC"/>
                </a:solidFill>
                <a:effectLst>
                  <a:outerShdw blurRad="38100" dist="38100" dir="2700000" algn="tl">
                    <a:srgbClr val="000000">
                      <a:alpha val="43137"/>
                    </a:srgbClr>
                  </a:outerShdw>
                </a:effectLst>
                <a:cs typeface="Times New Roman" pitchFamily="18" charset="0"/>
              </a:rPr>
              <a:t> – </a:t>
            </a:r>
            <a:r>
              <a:rPr lang="en-US" sz="2800" b="1" u="sng" dirty="0">
                <a:solidFill>
                  <a:srgbClr val="FFFFCC"/>
                </a:solidFill>
                <a:effectLst>
                  <a:outerShdw blurRad="38100" dist="38100" dir="2700000" algn="tl">
                    <a:srgbClr val="000000">
                      <a:alpha val="43137"/>
                    </a:srgbClr>
                  </a:outerShdw>
                </a:effectLst>
                <a:cs typeface="Times New Roman" pitchFamily="18" charset="0"/>
              </a:rPr>
              <a:t>confess, deny, yield, surrender, sorrow, make, ask, forsake, receive, accept, invite</a:t>
            </a:r>
          </a:p>
          <a:p>
            <a:pPr>
              <a:spcBef>
                <a:spcPts val="600"/>
              </a:spcBef>
              <a:spcAft>
                <a:spcPts val="600"/>
              </a:spcAft>
            </a:pPr>
            <a:r>
              <a:rPr lang="en-US" sz="2800" dirty="0" smtClean="0">
                <a:solidFill>
                  <a:schemeClr val="bg1"/>
                </a:solidFill>
                <a:effectLst>
                  <a:outerShdw blurRad="38100" dist="38100" dir="2700000" algn="tl">
                    <a:srgbClr val="000000">
                      <a:alpha val="43137"/>
                    </a:srgbClr>
                  </a:outerShdw>
                </a:effectLst>
                <a:cs typeface="Times New Roman" pitchFamily="18" charset="0"/>
              </a:rPr>
              <a:t>Negative influence of Charles Finney</a:t>
            </a:r>
            <a:endParaRPr lang="en-US" sz="2800" dirty="0">
              <a:solidFill>
                <a:schemeClr val="bg1"/>
              </a:solidFill>
              <a:effectLst>
                <a:outerShdw blurRad="38100" dist="38100" dir="2700000" algn="tl">
                  <a:srgbClr val="000000">
                    <a:alpha val="43137"/>
                  </a:srgbClr>
                </a:outerShdw>
              </a:effectLst>
              <a:cs typeface="Times New Roman" pitchFamily="18" charset="0"/>
            </a:endParaRPr>
          </a:p>
        </p:txBody>
      </p:sp>
      <p:pic>
        <p:nvPicPr>
          <p:cNvPr id="4" name="Picture 3"/>
          <p:cNvPicPr>
            <a:picLocks noChangeAspect="1"/>
          </p:cNvPicPr>
          <p:nvPr/>
        </p:nvPicPr>
        <p:blipFill>
          <a:blip r:embed="rId2" cstate="print"/>
          <a:stretch>
            <a:fillRect/>
          </a:stretch>
        </p:blipFill>
        <p:spPr>
          <a:xfrm>
            <a:off x="5257800" y="1295399"/>
            <a:ext cx="3200400" cy="395956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18077904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lstStyle/>
          <a:p>
            <a:r>
              <a:rPr lang="en-US" sz="3600" dirty="0">
                <a:solidFill>
                  <a:srgbClr val="00FFFF"/>
                </a:solidFill>
                <a:effectLst>
                  <a:outerShdw blurRad="38100" dist="38100" dir="2700000" algn="tl">
                    <a:srgbClr val="000000">
                      <a:alpha val="43137"/>
                    </a:srgbClr>
                  </a:outerShdw>
                </a:effectLst>
                <a:latin typeface="+mn-lt"/>
              </a:rPr>
              <a:t>Poor Word Choices</a:t>
            </a:r>
          </a:p>
        </p:txBody>
      </p:sp>
      <p:sp>
        <p:nvSpPr>
          <p:cNvPr id="3" name="Content Placeholder 2"/>
          <p:cNvSpPr>
            <a:spLocks noGrp="1"/>
          </p:cNvSpPr>
          <p:nvPr>
            <p:ph idx="1"/>
          </p:nvPr>
        </p:nvSpPr>
        <p:spPr>
          <a:xfrm>
            <a:off x="381000" y="1143000"/>
            <a:ext cx="4191000" cy="4297363"/>
          </a:xfrm>
        </p:spPr>
        <p:txBody>
          <a:bodyPr/>
          <a:lstStyle/>
          <a:p>
            <a:pPr>
              <a:spcBef>
                <a:spcPts val="600"/>
              </a:spcBef>
              <a:spcAft>
                <a:spcPts val="600"/>
              </a:spcAft>
            </a:pPr>
            <a:r>
              <a:rPr lang="en-US" sz="2800" dirty="0">
                <a:solidFill>
                  <a:schemeClr val="bg1"/>
                </a:solidFill>
                <a:effectLst>
                  <a:outerShdw blurRad="38100" dist="38100" dir="2700000" algn="tl">
                    <a:srgbClr val="000000">
                      <a:alpha val="43137"/>
                    </a:srgbClr>
                  </a:outerShdw>
                </a:effectLst>
                <a:cs typeface="Times New Roman" pitchFamily="18" charset="0"/>
              </a:rPr>
              <a:t>ABC method</a:t>
            </a:r>
            <a:r>
              <a:rPr lang="en-US" altLang="en-US" sz="2800" dirty="0">
                <a:solidFill>
                  <a:schemeClr val="bg1"/>
                </a:solidFill>
                <a:effectLst>
                  <a:outerShdw blurRad="38100" dist="38100" dir="2700000" algn="tl">
                    <a:srgbClr val="000000">
                      <a:alpha val="43137"/>
                    </a:srgbClr>
                  </a:outerShdw>
                </a:effectLst>
                <a:cs typeface="Times New Roman" pitchFamily="18" charset="0"/>
              </a:rPr>
              <a:t> – </a:t>
            </a:r>
            <a:r>
              <a:rPr lang="en-US" sz="2800" u="sng" dirty="0">
                <a:solidFill>
                  <a:schemeClr val="bg1"/>
                </a:solidFill>
                <a:effectLst>
                  <a:outerShdw blurRad="38100" dist="38100" dir="2700000" algn="tl">
                    <a:srgbClr val="000000">
                      <a:alpha val="43137"/>
                    </a:srgbClr>
                  </a:outerShdw>
                </a:effectLst>
                <a:cs typeface="Times New Roman" pitchFamily="18" charset="0"/>
              </a:rPr>
              <a:t>A</a:t>
            </a:r>
            <a:r>
              <a:rPr lang="en-US" sz="2800" dirty="0">
                <a:solidFill>
                  <a:schemeClr val="bg1"/>
                </a:solidFill>
                <a:effectLst>
                  <a:outerShdw blurRad="38100" dist="38100" dir="2700000" algn="tl">
                    <a:srgbClr val="000000">
                      <a:alpha val="43137"/>
                    </a:srgbClr>
                  </a:outerShdw>
                </a:effectLst>
                <a:cs typeface="Times New Roman" pitchFamily="18" charset="0"/>
              </a:rPr>
              <a:t>dmit, </a:t>
            </a:r>
            <a:r>
              <a:rPr lang="en-US" sz="2800" u="sng" dirty="0">
                <a:solidFill>
                  <a:schemeClr val="bg1"/>
                </a:solidFill>
                <a:effectLst>
                  <a:outerShdw blurRad="38100" dist="38100" dir="2700000" algn="tl">
                    <a:srgbClr val="000000">
                      <a:alpha val="43137"/>
                    </a:srgbClr>
                  </a:outerShdw>
                </a:effectLst>
                <a:cs typeface="Times New Roman" pitchFamily="18" charset="0"/>
              </a:rPr>
              <a:t>B</a:t>
            </a:r>
            <a:r>
              <a:rPr lang="en-US" sz="2800" dirty="0">
                <a:solidFill>
                  <a:schemeClr val="bg1"/>
                </a:solidFill>
                <a:effectLst>
                  <a:outerShdw blurRad="38100" dist="38100" dir="2700000" algn="tl">
                    <a:srgbClr val="000000">
                      <a:alpha val="43137"/>
                    </a:srgbClr>
                  </a:outerShdw>
                </a:effectLst>
                <a:cs typeface="Times New Roman" pitchFamily="18" charset="0"/>
              </a:rPr>
              <a:t>elieve, </a:t>
            </a:r>
            <a:r>
              <a:rPr lang="en-US" sz="2800" u="sng" dirty="0">
                <a:solidFill>
                  <a:schemeClr val="bg1"/>
                </a:solidFill>
                <a:effectLst>
                  <a:outerShdw blurRad="38100" dist="38100" dir="2700000" algn="tl">
                    <a:srgbClr val="000000">
                      <a:alpha val="43137"/>
                    </a:srgbClr>
                  </a:outerShdw>
                </a:effectLst>
                <a:cs typeface="Times New Roman" pitchFamily="18" charset="0"/>
              </a:rPr>
              <a:t>C</a:t>
            </a:r>
            <a:r>
              <a:rPr lang="en-US" sz="2800" dirty="0">
                <a:solidFill>
                  <a:schemeClr val="bg1"/>
                </a:solidFill>
                <a:effectLst>
                  <a:outerShdw blurRad="38100" dist="38100" dir="2700000" algn="tl">
                    <a:srgbClr val="000000">
                      <a:alpha val="43137"/>
                    </a:srgbClr>
                  </a:outerShdw>
                </a:effectLst>
                <a:cs typeface="Times New Roman" pitchFamily="18" charset="0"/>
              </a:rPr>
              <a:t>onfess</a:t>
            </a:r>
          </a:p>
          <a:p>
            <a:pPr>
              <a:spcBef>
                <a:spcPts val="600"/>
              </a:spcBef>
              <a:spcAft>
                <a:spcPts val="600"/>
              </a:spcAft>
            </a:pPr>
            <a:r>
              <a:rPr lang="en-US" sz="2800" dirty="0">
                <a:solidFill>
                  <a:schemeClr val="bg1"/>
                </a:solidFill>
                <a:effectLst>
                  <a:outerShdw blurRad="38100" dist="38100" dir="2700000" algn="tl">
                    <a:srgbClr val="000000">
                      <a:alpha val="43137"/>
                    </a:srgbClr>
                  </a:outerShdw>
                </a:effectLst>
                <a:cs typeface="Times New Roman" pitchFamily="18" charset="0"/>
              </a:rPr>
              <a:t>Miscellaneous poor word choices</a:t>
            </a:r>
            <a:r>
              <a:rPr lang="en-US" altLang="en-US" sz="2800" dirty="0">
                <a:solidFill>
                  <a:schemeClr val="bg1"/>
                </a:solidFill>
                <a:effectLst>
                  <a:outerShdw blurRad="38100" dist="38100" dir="2700000" algn="tl">
                    <a:srgbClr val="000000">
                      <a:alpha val="43137"/>
                    </a:srgbClr>
                  </a:outerShdw>
                </a:effectLst>
                <a:cs typeface="Times New Roman" pitchFamily="18" charset="0"/>
              </a:rPr>
              <a:t> – </a:t>
            </a:r>
            <a:r>
              <a:rPr lang="en-US" sz="2800" dirty="0">
                <a:solidFill>
                  <a:schemeClr val="bg1"/>
                </a:solidFill>
                <a:effectLst>
                  <a:outerShdw blurRad="38100" dist="38100" dir="2700000" algn="tl">
                    <a:srgbClr val="000000">
                      <a:alpha val="43137"/>
                    </a:srgbClr>
                  </a:outerShdw>
                </a:effectLst>
                <a:cs typeface="Times New Roman" pitchFamily="18" charset="0"/>
              </a:rPr>
              <a:t>confess, deny, yield, surrender, sorrow, make, ask, forsake, receive, accept, invite</a:t>
            </a:r>
          </a:p>
          <a:p>
            <a:pPr>
              <a:spcBef>
                <a:spcPts val="600"/>
              </a:spcBef>
              <a:spcAft>
                <a:spcPts val="600"/>
              </a:spcAft>
            </a:pPr>
            <a:r>
              <a:rPr lang="en-US" sz="2800" b="1" u="sng" dirty="0">
                <a:solidFill>
                  <a:srgbClr val="FFFFCC"/>
                </a:solidFill>
                <a:effectLst>
                  <a:outerShdw blurRad="38100" dist="38100" dir="2700000" algn="tl">
                    <a:srgbClr val="000000">
                      <a:alpha val="43137"/>
                    </a:srgbClr>
                  </a:outerShdw>
                </a:effectLst>
                <a:cs typeface="Times New Roman" pitchFamily="18" charset="0"/>
              </a:rPr>
              <a:t>Negative influence of Charles Finney</a:t>
            </a:r>
          </a:p>
        </p:txBody>
      </p:sp>
      <p:pic>
        <p:nvPicPr>
          <p:cNvPr id="4" name="Picture 3"/>
          <p:cNvPicPr>
            <a:picLocks noChangeAspect="1"/>
          </p:cNvPicPr>
          <p:nvPr/>
        </p:nvPicPr>
        <p:blipFill>
          <a:blip r:embed="rId2" cstate="print"/>
          <a:stretch>
            <a:fillRect/>
          </a:stretch>
        </p:blipFill>
        <p:spPr>
          <a:xfrm>
            <a:off x="5257800" y="1295399"/>
            <a:ext cx="3200400" cy="395956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252145463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6424</TotalTime>
  <Words>3834</Words>
  <Application>Microsoft Office PowerPoint</Application>
  <PresentationFormat>On-screen Show (4:3)</PresentationFormat>
  <Paragraphs>348</Paragraphs>
  <Slides>62</Slides>
  <Notes>3</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Office Theme</vt:lpstr>
      <vt:lpstr>Soteriology Session 5</vt:lpstr>
      <vt:lpstr>Soteriology Overview</vt:lpstr>
      <vt:lpstr>Soteriology Overview</vt:lpstr>
      <vt:lpstr>God’s One Condition of Salvation</vt:lpstr>
      <vt:lpstr>God’s One Condition of Salvation</vt:lpstr>
      <vt:lpstr>Poor Word Choices</vt:lpstr>
      <vt:lpstr>Poor Word Choices</vt:lpstr>
      <vt:lpstr>Poor Word Choices</vt:lpstr>
      <vt:lpstr>Poor Word Choices</vt:lpstr>
      <vt:lpstr>God’s One Condition of Salvation</vt:lpstr>
      <vt:lpstr>Passage Conditioning Salvation  on Faith Alone (Sola Fide)</vt:lpstr>
      <vt:lpstr>Passage Conditioning Salvation  on Faith Alone (Sola Fide)</vt:lpstr>
      <vt:lpstr>Slide 13</vt:lpstr>
      <vt:lpstr>Passage Conditioning Salvation  on Faith Alone (Sola Fide)</vt:lpstr>
      <vt:lpstr>Slide 15</vt:lpstr>
      <vt:lpstr>Slide 16</vt:lpstr>
      <vt:lpstr>Passage Conditioning Salvation  on Faith Alone (Sola Fide)</vt:lpstr>
      <vt:lpstr>John 20:30-31</vt:lpstr>
      <vt:lpstr>Passage Conditioning Salvation  on Faith Alone (Sola Fide)</vt:lpstr>
      <vt:lpstr>Slide 20</vt:lpstr>
      <vt:lpstr>Passage Conditioning Salvation  on Faith Alone (Sola Fide)</vt:lpstr>
      <vt:lpstr>Passage Conditioning Salvation  on Faith Alone (Sola Fide)</vt:lpstr>
      <vt:lpstr>Lewis Sperry Chafer, vol. 7, Systematic Theologyb  (Grand Rapids, MI: Kregel Publications, 1993), 265-66.</vt:lpstr>
      <vt:lpstr>God’s One Condition of Salvation</vt:lpstr>
      <vt:lpstr>Slide 25</vt:lpstr>
      <vt:lpstr>Slide 26</vt:lpstr>
      <vt:lpstr>Romans 4:4-5</vt:lpstr>
      <vt:lpstr>Slide 28</vt:lpstr>
      <vt:lpstr>Romans 11:6</vt:lpstr>
      <vt:lpstr>Slide 30</vt:lpstr>
      <vt:lpstr>Slide 31</vt:lpstr>
      <vt:lpstr>Ephesians 2:8-9</vt:lpstr>
      <vt:lpstr>Slide 33</vt:lpstr>
      <vt:lpstr>Galatians 5:11</vt:lpstr>
      <vt:lpstr>God’s One Condition of Salvation</vt:lpstr>
      <vt:lpstr>“Believe” Defined</vt:lpstr>
      <vt:lpstr>God’s One Condition of Salvation</vt:lpstr>
      <vt:lpstr>God’s One Condition of Salvation</vt:lpstr>
      <vt:lpstr>Slide 39</vt:lpstr>
      <vt:lpstr>Slide 40</vt:lpstr>
      <vt:lpstr>Slide 41</vt:lpstr>
      <vt:lpstr>Slide 42</vt:lpstr>
      <vt:lpstr>Slide 43</vt:lpstr>
      <vt:lpstr>Slide 44</vt:lpstr>
      <vt:lpstr>Slide 45</vt:lpstr>
      <vt:lpstr>Slide 46</vt:lpstr>
      <vt:lpstr>Slide 47</vt:lpstr>
      <vt:lpstr>Slide 48</vt:lpstr>
      <vt:lpstr>God’s One Condition of Salvation</vt:lpstr>
      <vt:lpstr>John 8:24</vt:lpstr>
      <vt:lpstr>John 20:30-31</vt:lpstr>
      <vt:lpstr>Slide 52</vt:lpstr>
      <vt:lpstr>God’s One Condition of Salvation</vt:lpstr>
      <vt:lpstr>An Evangelistic Model</vt:lpstr>
      <vt:lpstr>An Evangelistic Model</vt:lpstr>
      <vt:lpstr>An Evangelistic Model</vt:lpstr>
      <vt:lpstr>An Evangelistic Model</vt:lpstr>
      <vt:lpstr>An Evangelistic Model</vt:lpstr>
      <vt:lpstr>An Evangelistic Model</vt:lpstr>
      <vt:lpstr>CONCLUSION</vt:lpstr>
      <vt:lpstr>God’s One Condition of Salvation</vt:lpstr>
      <vt:lpstr>Soteriology Overview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Soteriology</dc:title>
  <dc:creator>Andy</dc:creator>
  <cp:lastModifiedBy>Andy Woods</cp:lastModifiedBy>
  <cp:revision>290</cp:revision>
  <dcterms:created xsi:type="dcterms:W3CDTF">2010-07-12T13:39:06Z</dcterms:created>
  <dcterms:modified xsi:type="dcterms:W3CDTF">2016-02-03T17:41:15Z</dcterms:modified>
</cp:coreProperties>
</file>