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8"/>
  </p:notesMasterIdLst>
  <p:handoutMasterIdLst>
    <p:handoutMasterId r:id="rId59"/>
  </p:handoutMasterIdLst>
  <p:sldIdLst>
    <p:sldId id="1510" r:id="rId2"/>
    <p:sldId id="1511" r:id="rId3"/>
    <p:sldId id="1512" r:id="rId4"/>
    <p:sldId id="1513" r:id="rId5"/>
    <p:sldId id="1514" r:id="rId6"/>
    <p:sldId id="1515" r:id="rId7"/>
    <p:sldId id="1559" r:id="rId8"/>
    <p:sldId id="1560" r:id="rId9"/>
    <p:sldId id="1516" r:id="rId10"/>
    <p:sldId id="1517" r:id="rId11"/>
    <p:sldId id="1518" r:id="rId12"/>
    <p:sldId id="1519" r:id="rId13"/>
    <p:sldId id="1520" r:id="rId14"/>
    <p:sldId id="1521" r:id="rId15"/>
    <p:sldId id="1522" r:id="rId16"/>
    <p:sldId id="1523" r:id="rId17"/>
    <p:sldId id="1524" r:id="rId18"/>
    <p:sldId id="1525" r:id="rId19"/>
    <p:sldId id="1561" r:id="rId20"/>
    <p:sldId id="1526" r:id="rId21"/>
    <p:sldId id="1527" r:id="rId22"/>
    <p:sldId id="1528" r:id="rId23"/>
    <p:sldId id="1562" r:id="rId24"/>
    <p:sldId id="1529" r:id="rId25"/>
    <p:sldId id="1530" r:id="rId26"/>
    <p:sldId id="1531" r:id="rId27"/>
    <p:sldId id="1532" r:id="rId28"/>
    <p:sldId id="1563" r:id="rId29"/>
    <p:sldId id="1533" r:id="rId30"/>
    <p:sldId id="1534" r:id="rId31"/>
    <p:sldId id="1535" r:id="rId32"/>
    <p:sldId id="1536" r:id="rId33"/>
    <p:sldId id="1537" r:id="rId34"/>
    <p:sldId id="1538" r:id="rId35"/>
    <p:sldId id="1564" r:id="rId36"/>
    <p:sldId id="1539" r:id="rId37"/>
    <p:sldId id="1540" r:id="rId38"/>
    <p:sldId id="1565" r:id="rId39"/>
    <p:sldId id="1541" r:id="rId40"/>
    <p:sldId id="1542" r:id="rId41"/>
    <p:sldId id="1543" r:id="rId42"/>
    <p:sldId id="1544" r:id="rId43"/>
    <p:sldId id="1545" r:id="rId44"/>
    <p:sldId id="1546" r:id="rId45"/>
    <p:sldId id="1547" r:id="rId46"/>
    <p:sldId id="1548" r:id="rId47"/>
    <p:sldId id="1549" r:id="rId48"/>
    <p:sldId id="1550" r:id="rId49"/>
    <p:sldId id="1551" r:id="rId50"/>
    <p:sldId id="1552" r:id="rId51"/>
    <p:sldId id="1553" r:id="rId52"/>
    <p:sldId id="1554" r:id="rId53"/>
    <p:sldId id="1557" r:id="rId54"/>
    <p:sldId id="1555" r:id="rId55"/>
    <p:sldId id="1556" r:id="rId56"/>
    <p:sldId id="1558" r:id="rId57"/>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00FF"/>
    <a:srgbClr val="FFFFCC"/>
    <a:srgbClr val="FFFF99"/>
    <a:srgbClr val="0099FF"/>
    <a:srgbClr val="FFFF00"/>
    <a:srgbClr val="A50021"/>
    <a:srgbClr val="CCECFF"/>
    <a:srgbClr val="E1C5B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95370" autoAdjust="0"/>
  </p:normalViewPr>
  <p:slideViewPr>
    <p:cSldViewPr>
      <p:cViewPr varScale="1">
        <p:scale>
          <a:sx n="107" d="100"/>
          <a:sy n="107" d="100"/>
        </p:scale>
        <p:origin x="-18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6867" name="Rectangle 3"/>
          <p:cNvSpPr>
            <a:spLocks noGrp="1" noChangeArrowheads="1"/>
          </p:cNvSpPr>
          <p:nvPr>
            <p:ph type="dt" sz="quarter" idx="1"/>
          </p:nvPr>
        </p:nvSpPr>
        <p:spPr bwMode="auto">
          <a:xfrm>
            <a:off x="389890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endParaRPr lang="en-US"/>
          </a:p>
        </p:txBody>
      </p:sp>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fld id="{5800389A-3474-4B41-9CB2-F1B2DAE08F62}" type="datetimeFigureOut">
              <a:rPr lang="en-US"/>
              <a:pPr>
                <a:defRPr/>
              </a:pPr>
              <a:t>1/30/2016</a:t>
            </a:fld>
            <a:endParaRPr lang="en-US" dirty="0"/>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6632" tIns="48316" rIns="96632" bIns="48316" rtlCol="0" anchor="ctr"/>
          <a:lstStyle/>
          <a:p>
            <a:pPr lvl="0"/>
            <a:endParaRPr lang="en-US" noProof="0" dirty="0" smtClean="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3D084339-C7C3-4022-975D-A91B6BCBB8E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169988" y="1946275"/>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xmlns=""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xmlns=""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xmlns=""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17B9EAEA-3DE9-461E-904F-514208BF6A8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smtClean="0"/>
          </a:p>
        </p:txBody>
      </p:sp>
      <p:sp>
        <p:nvSpPr>
          <p:cNvPr id="4" name="Text Placeholder 3"/>
          <p:cNvSpPr>
            <a:spLocks noGrp="1"/>
          </p:cNvSpPr>
          <p:nvPr>
            <p:ph type="body"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A9D72FF3-281E-405A-BCD2-0DFF94F9942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8" charset="0"/>
                <a:cs typeface="+mn-cs"/>
              </a:defRPr>
            </a:lvl1pPr>
          </a:lstStyle>
          <a:p>
            <a:pPr>
              <a:defRPr/>
            </a:pPr>
            <a:endParaRPr lang="en-US"/>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8" charset="0"/>
                <a:cs typeface="+mn-cs"/>
              </a:defRPr>
            </a:lvl1pPr>
          </a:lstStyle>
          <a:p>
            <a:pPr>
              <a:defRPr/>
            </a:pPr>
            <a:endParaRPr lang="en-US"/>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3776912B-AC69-41FE-A101-09E856C32C50}" type="slidenum">
              <a:rPr lang="en-US" altLang="en-US"/>
              <a:pPr/>
              <a:t>‹#›</a:t>
            </a:fld>
            <a:endParaRPr lang="en-US" altLang="en-US"/>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19" r:id="rId14"/>
    <p:sldLayoutId id="2147488920" r:id="rId15"/>
    <p:sldLayoutId id="2147488921" r:id="rId16"/>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381000" y="2209800"/>
            <a:ext cx="8458200" cy="1524000"/>
          </a:xfrm>
        </p:spPr>
        <p:txBody>
          <a:bodyPr/>
          <a:lstStyle/>
          <a:p>
            <a:pPr eaLnBrk="1" hangingPunct="1"/>
            <a:r>
              <a:rPr lang="en-US" sz="4000" smtClean="0">
                <a:solidFill>
                  <a:schemeClr val="tx2"/>
                </a:solidFill>
              </a:rPr>
              <a:t>THE LAST DAYS APOSTASY OF THE CHURCH</a:t>
            </a:r>
          </a:p>
        </p:txBody>
      </p:sp>
      <p:sp>
        <p:nvSpPr>
          <p:cNvPr id="2051" name="Rectangle 3"/>
          <p:cNvSpPr>
            <a:spLocks noGrp="1" noChangeArrowheads="1"/>
          </p:cNvSpPr>
          <p:nvPr>
            <p:ph type="subTitle" idx="1"/>
          </p:nvPr>
        </p:nvSpPr>
        <p:spPr>
          <a:xfrm>
            <a:off x="3276600" y="3962400"/>
            <a:ext cx="3048000" cy="1066800"/>
          </a:xfrm>
        </p:spPr>
        <p:txBody>
          <a:bodyPr/>
          <a:lstStyle/>
          <a:p>
            <a:pPr eaLnBrk="1" hangingPunct="1">
              <a:defRPr/>
            </a:pPr>
            <a:r>
              <a:rPr lang="en-US" dirty="0" smtClean="0"/>
              <a:t>Dr. Andy Woods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381000"/>
            <a:ext cx="8229600" cy="10668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685800" y="1752600"/>
            <a:ext cx="5181600" cy="3916363"/>
          </a:xfrm>
        </p:spPr>
        <p:txBody>
          <a:bodyPr/>
          <a:lstStyle/>
          <a:p>
            <a:pPr eaLnBrk="1" hangingPunct="1">
              <a:lnSpc>
                <a:spcPct val="90000"/>
              </a:lnSpc>
              <a:buFont typeface="Wingdings" pitchFamily="2" charset="2"/>
              <a:buNone/>
              <a:defRPr/>
            </a:pPr>
            <a:r>
              <a:rPr lang="en-US" dirty="0" smtClean="0"/>
              <a:t>Wheat &amp; Tares:</a:t>
            </a:r>
          </a:p>
          <a:p>
            <a:pPr eaLnBrk="1" hangingPunct="1">
              <a:lnSpc>
                <a:spcPct val="90000"/>
              </a:lnSpc>
              <a:buFont typeface="Wingdings" pitchFamily="2" charset="2"/>
              <a:buNone/>
              <a:defRPr/>
            </a:pPr>
            <a:endParaRPr lang="en-US" dirty="0" smtClean="0"/>
          </a:p>
          <a:p>
            <a:pPr marL="0" indent="0" eaLnBrk="1" hangingPunct="1">
              <a:lnSpc>
                <a:spcPct val="90000"/>
              </a:lnSpc>
              <a:buFont typeface="Wingdings" pitchFamily="2" charset="2"/>
              <a:buNone/>
              <a:defRPr/>
            </a:pPr>
            <a:r>
              <a:rPr lang="en-US" dirty="0" smtClean="0"/>
              <a:t>Difficult to distinguish between the saved and the unsaved within professing Christendom</a:t>
            </a:r>
          </a:p>
        </p:txBody>
      </p:sp>
      <p:pic>
        <p:nvPicPr>
          <p:cNvPr id="20484" name="Picture 2"/>
          <p:cNvPicPr>
            <a:picLocks noChangeAspect="1" noChangeArrowheads="1"/>
          </p:cNvPicPr>
          <p:nvPr/>
        </p:nvPicPr>
        <p:blipFill>
          <a:blip r:embed="rId2" cstate="print"/>
          <a:srcRect/>
          <a:stretch>
            <a:fillRect/>
          </a:stretch>
        </p:blipFill>
        <p:spPr bwMode="auto">
          <a:xfrm>
            <a:off x="6019800" y="1828800"/>
            <a:ext cx="2028825"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33825" y="1600200"/>
            <a:ext cx="4219575" cy="2590800"/>
          </a:xfrm>
          <a:prstGeom prst="rect">
            <a:avLst/>
          </a:prstGeom>
          <a:ln>
            <a:noFill/>
          </a:ln>
          <a:effectLst>
            <a:softEdge rad="112500"/>
          </a:effectLst>
        </p:spPr>
      </p:pic>
      <p:sp>
        <p:nvSpPr>
          <p:cNvPr id="21507" name="Rectangle 2"/>
          <p:cNvSpPr>
            <a:spLocks noGrp="1" noChangeArrowheads="1"/>
          </p:cNvSpPr>
          <p:nvPr>
            <p:ph type="title"/>
          </p:nvPr>
        </p:nvSpPr>
        <p:spPr>
          <a:xfrm>
            <a:off x="457200" y="533400"/>
            <a:ext cx="8229600" cy="11430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457200" y="2286000"/>
            <a:ext cx="8077200" cy="3916363"/>
          </a:xfrm>
        </p:spPr>
        <p:txBody>
          <a:bodyPr/>
          <a:lstStyle/>
          <a:p>
            <a:pPr marL="0" eaLnBrk="1" hangingPunct="1">
              <a:lnSpc>
                <a:spcPct val="90000"/>
              </a:lnSpc>
              <a:buFont typeface="Wingdings" pitchFamily="2" charset="2"/>
              <a:buNone/>
              <a:defRPr/>
            </a:pPr>
            <a:r>
              <a:rPr lang="en-US" dirty="0" smtClean="0"/>
              <a:t>The Mustard Seed:</a:t>
            </a:r>
          </a:p>
          <a:p>
            <a:pPr marL="0" eaLnBrk="1" hangingPunct="1">
              <a:lnSpc>
                <a:spcPct val="90000"/>
              </a:lnSpc>
              <a:buFont typeface="Wingdings" pitchFamily="2" charset="2"/>
              <a:buNone/>
              <a:defRPr/>
            </a:pPr>
            <a:endParaRPr lang="en-US" dirty="0"/>
          </a:p>
          <a:p>
            <a:pPr marL="0" eaLnBrk="1" hangingPunct="1">
              <a:lnSpc>
                <a:spcPct val="90000"/>
              </a:lnSpc>
              <a:buFont typeface="Wingdings" pitchFamily="2" charset="2"/>
              <a:buNone/>
              <a:defRPr/>
            </a:pPr>
            <a:endParaRPr lang="en-US" dirty="0" smtClean="0"/>
          </a:p>
          <a:p>
            <a:pPr marL="0" eaLnBrk="1" hangingPunct="1">
              <a:lnSpc>
                <a:spcPct val="90000"/>
              </a:lnSpc>
              <a:buFont typeface="Wingdings" pitchFamily="2" charset="2"/>
              <a:buNone/>
              <a:defRPr/>
            </a:pPr>
            <a:endParaRPr lang="en-US" dirty="0" smtClean="0"/>
          </a:p>
          <a:p>
            <a:pPr marL="0" eaLnBrk="1" hangingPunct="1">
              <a:lnSpc>
                <a:spcPct val="90000"/>
              </a:lnSpc>
              <a:buFont typeface="Wingdings" pitchFamily="2" charset="2"/>
              <a:buNone/>
              <a:defRPr/>
            </a:pPr>
            <a:r>
              <a:rPr lang="en-US" dirty="0" smtClean="0"/>
              <a:t>Christendom will experience great numerical and geographical expansion from a humble beginning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533400"/>
            <a:ext cx="8229600" cy="11430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381000" y="2362200"/>
            <a:ext cx="8229600" cy="3306763"/>
          </a:xfrm>
        </p:spPr>
        <p:txBody>
          <a:bodyPr/>
          <a:lstStyle/>
          <a:p>
            <a:pPr marL="0" eaLnBrk="1" hangingPunct="1">
              <a:lnSpc>
                <a:spcPct val="90000"/>
              </a:lnSpc>
              <a:buFont typeface="Wingdings" pitchFamily="2" charset="2"/>
              <a:buNone/>
              <a:defRPr/>
            </a:pPr>
            <a:r>
              <a:rPr lang="en-US" dirty="0" smtClean="0"/>
              <a:t>Yeast in the Dough:</a:t>
            </a:r>
          </a:p>
          <a:p>
            <a:pPr marL="0" eaLnBrk="1" hangingPunct="1">
              <a:lnSpc>
                <a:spcPct val="90000"/>
              </a:lnSpc>
              <a:buFont typeface="Wingdings" pitchFamily="2" charset="2"/>
              <a:buNone/>
              <a:defRPr/>
            </a:pPr>
            <a:endParaRPr lang="en-US" dirty="0" smtClean="0"/>
          </a:p>
          <a:p>
            <a:pPr marL="0" eaLnBrk="1" hangingPunct="1">
              <a:lnSpc>
                <a:spcPct val="90000"/>
              </a:lnSpc>
              <a:buFont typeface="Wingdings" pitchFamily="2" charset="2"/>
              <a:buNone/>
              <a:defRPr/>
            </a:pPr>
            <a:endParaRPr lang="en-US" dirty="0"/>
          </a:p>
          <a:p>
            <a:pPr marL="0" eaLnBrk="1" hangingPunct="1">
              <a:lnSpc>
                <a:spcPct val="90000"/>
              </a:lnSpc>
              <a:buFont typeface="Wingdings" pitchFamily="2" charset="2"/>
              <a:buNone/>
              <a:defRPr/>
            </a:pPr>
            <a:r>
              <a:rPr lang="en-US" dirty="0" smtClean="0"/>
              <a:t>Christendom will experience internal corruption throughout the age</a:t>
            </a:r>
          </a:p>
          <a:p>
            <a:pPr marL="0" eaLnBrk="1" hangingPunct="1">
              <a:lnSpc>
                <a:spcPct val="90000"/>
              </a:lnSpc>
              <a:buFont typeface="Wingdings" pitchFamily="2" charset="2"/>
              <a:buNone/>
              <a:defRPr/>
            </a:pPr>
            <a:endParaRPr lang="en-US" dirty="0"/>
          </a:p>
        </p:txBody>
      </p:sp>
      <p:pic>
        <p:nvPicPr>
          <p:cNvPr id="22532" name="Picture 2"/>
          <p:cNvPicPr>
            <a:picLocks noChangeAspect="1" noChangeArrowheads="1"/>
          </p:cNvPicPr>
          <p:nvPr/>
        </p:nvPicPr>
        <p:blipFill>
          <a:blip r:embed="rId2" cstate="print"/>
          <a:srcRect/>
          <a:stretch>
            <a:fillRect/>
          </a:stretch>
        </p:blipFill>
        <p:spPr bwMode="auto">
          <a:xfrm>
            <a:off x="5038725" y="1905000"/>
            <a:ext cx="2251075" cy="168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533400"/>
            <a:ext cx="8229600" cy="10668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914400" y="4313238"/>
            <a:ext cx="7315200" cy="2011362"/>
          </a:xfrm>
        </p:spPr>
        <p:txBody>
          <a:bodyPr/>
          <a:lstStyle/>
          <a:p>
            <a:pPr algn="ctr" eaLnBrk="1" hangingPunct="1">
              <a:lnSpc>
                <a:spcPct val="90000"/>
              </a:lnSpc>
              <a:buFont typeface="Wingdings" pitchFamily="2" charset="2"/>
              <a:buNone/>
              <a:defRPr/>
            </a:pPr>
            <a:r>
              <a:rPr lang="en-US" dirty="0" smtClean="0"/>
              <a:t>The Hidden Treasure:</a:t>
            </a:r>
          </a:p>
          <a:p>
            <a:pPr algn="ctr" eaLnBrk="1" hangingPunct="1">
              <a:lnSpc>
                <a:spcPct val="90000"/>
              </a:lnSpc>
              <a:buFont typeface="Wingdings" pitchFamily="2" charset="2"/>
              <a:buNone/>
              <a:defRPr/>
            </a:pPr>
            <a:r>
              <a:rPr lang="en-US" dirty="0" smtClean="0"/>
              <a:t>Israel </a:t>
            </a:r>
            <a:r>
              <a:rPr lang="en-US" dirty="0"/>
              <a:t>will remain in unbelief only to be converted at the age’s </a:t>
            </a:r>
            <a:r>
              <a:rPr lang="en-US" dirty="0" smtClean="0"/>
              <a:t>conclusion</a:t>
            </a:r>
            <a:endParaRPr lang="en-US" dirty="0"/>
          </a:p>
        </p:txBody>
      </p:sp>
      <p:pic>
        <p:nvPicPr>
          <p:cNvPr id="23556" name="Picture 3"/>
          <p:cNvPicPr>
            <a:picLocks noChangeAspect="1" noChangeArrowheads="1"/>
          </p:cNvPicPr>
          <p:nvPr/>
        </p:nvPicPr>
        <p:blipFill>
          <a:blip r:embed="rId2" cstate="print"/>
          <a:srcRect t="5479" r="6850" b="4111"/>
          <a:stretch>
            <a:fillRect/>
          </a:stretch>
        </p:blipFill>
        <p:spPr bwMode="auto">
          <a:xfrm>
            <a:off x="2514600" y="1600200"/>
            <a:ext cx="38862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8229600" cy="11430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685800" y="4343400"/>
            <a:ext cx="7924800" cy="1325563"/>
          </a:xfrm>
        </p:spPr>
        <p:txBody>
          <a:bodyPr/>
          <a:lstStyle/>
          <a:p>
            <a:pPr algn="ctr" eaLnBrk="1" hangingPunct="1">
              <a:lnSpc>
                <a:spcPct val="90000"/>
              </a:lnSpc>
              <a:buFont typeface="Wingdings" pitchFamily="2" charset="2"/>
              <a:buNone/>
              <a:defRPr/>
            </a:pPr>
            <a:r>
              <a:rPr lang="en-US" dirty="0" smtClean="0"/>
              <a:t>The Pearl of Great Price:</a:t>
            </a:r>
          </a:p>
          <a:p>
            <a:pPr algn="ctr" eaLnBrk="1" hangingPunct="1">
              <a:lnSpc>
                <a:spcPct val="90000"/>
              </a:lnSpc>
              <a:buFont typeface="Wingdings" pitchFamily="2" charset="2"/>
              <a:buNone/>
              <a:defRPr/>
            </a:pPr>
            <a:r>
              <a:rPr lang="en-US" dirty="0" smtClean="0"/>
              <a:t>The </a:t>
            </a:r>
            <a:r>
              <a:rPr lang="en-US" dirty="0"/>
              <a:t>Lord will gain a treasure from among the </a:t>
            </a:r>
            <a:r>
              <a:rPr lang="en-US" dirty="0" smtClean="0"/>
              <a:t>Gentiles</a:t>
            </a:r>
            <a:endParaRPr lang="en-US" dirty="0"/>
          </a:p>
        </p:txBody>
      </p:sp>
      <p:pic>
        <p:nvPicPr>
          <p:cNvPr id="2052" name="Picture 4"/>
          <p:cNvPicPr>
            <a:picLocks noChangeAspect="1" noChangeArrowheads="1"/>
          </p:cNvPicPr>
          <p:nvPr/>
        </p:nvPicPr>
        <p:blipFill>
          <a:blip r:embed="rId2" cstate="print"/>
          <a:srcRect/>
          <a:stretch>
            <a:fillRect/>
          </a:stretch>
        </p:blipFill>
        <p:spPr bwMode="auto">
          <a:xfrm>
            <a:off x="2590800" y="1219200"/>
            <a:ext cx="3657600" cy="27432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28600"/>
            <a:ext cx="8229600" cy="11430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381000" y="4313238"/>
            <a:ext cx="8229600" cy="2163762"/>
          </a:xfrm>
        </p:spPr>
        <p:txBody>
          <a:bodyPr/>
          <a:lstStyle/>
          <a:p>
            <a:pPr algn="ctr" eaLnBrk="1" hangingPunct="1">
              <a:lnSpc>
                <a:spcPct val="90000"/>
              </a:lnSpc>
              <a:buFont typeface="Wingdings" pitchFamily="2" charset="2"/>
              <a:buNone/>
              <a:defRPr/>
            </a:pPr>
            <a:r>
              <a:rPr lang="en-US" dirty="0" smtClean="0"/>
              <a:t>The Dragnet:</a:t>
            </a:r>
          </a:p>
          <a:p>
            <a:pPr algn="ctr" eaLnBrk="1" hangingPunct="1">
              <a:lnSpc>
                <a:spcPct val="90000"/>
              </a:lnSpc>
              <a:buFont typeface="Wingdings" pitchFamily="2" charset="2"/>
              <a:buNone/>
              <a:defRPr/>
            </a:pPr>
            <a:r>
              <a:rPr lang="en-US" dirty="0" smtClean="0"/>
              <a:t>The </a:t>
            </a:r>
            <a:r>
              <a:rPr lang="en-US" dirty="0"/>
              <a:t>coexistence of the righteous and the wicked only to be separated at the age’s </a:t>
            </a:r>
            <a:r>
              <a:rPr lang="en-US" dirty="0" smtClean="0"/>
              <a:t>conclusion</a:t>
            </a:r>
            <a:endParaRPr lang="en-US" dirty="0"/>
          </a:p>
        </p:txBody>
      </p:sp>
      <p:pic>
        <p:nvPicPr>
          <p:cNvPr id="25604" name="Picture 2"/>
          <p:cNvPicPr>
            <a:picLocks noChangeAspect="1" noChangeArrowheads="1"/>
          </p:cNvPicPr>
          <p:nvPr/>
        </p:nvPicPr>
        <p:blipFill>
          <a:blip r:embed="rId2" cstate="print"/>
          <a:srcRect/>
          <a:stretch>
            <a:fillRect/>
          </a:stretch>
        </p:blipFill>
        <p:spPr bwMode="auto">
          <a:xfrm>
            <a:off x="2667000" y="1373188"/>
            <a:ext cx="3705225" cy="2741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1143000"/>
          </a:xfrm>
        </p:spPr>
        <p:txBody>
          <a:bodyPr/>
          <a:lstStyle/>
          <a:p>
            <a:pPr algn="ctr" eaLnBrk="1" hangingPunct="1"/>
            <a:r>
              <a:rPr lang="en-US" smtClean="0"/>
              <a:t>Matthew 13 Parables</a:t>
            </a:r>
          </a:p>
        </p:txBody>
      </p:sp>
      <p:sp>
        <p:nvSpPr>
          <p:cNvPr id="8195" name="Rectangle 3"/>
          <p:cNvSpPr>
            <a:spLocks noGrp="1" noChangeArrowheads="1"/>
          </p:cNvSpPr>
          <p:nvPr>
            <p:ph type="body" idx="1"/>
          </p:nvPr>
        </p:nvSpPr>
        <p:spPr>
          <a:xfrm>
            <a:off x="381000" y="3962400"/>
            <a:ext cx="8229600" cy="1706563"/>
          </a:xfrm>
        </p:spPr>
        <p:txBody>
          <a:bodyPr/>
          <a:lstStyle/>
          <a:p>
            <a:pPr algn="ctr" eaLnBrk="1" hangingPunct="1">
              <a:lnSpc>
                <a:spcPct val="90000"/>
              </a:lnSpc>
              <a:buFont typeface="Wingdings" pitchFamily="2" charset="2"/>
              <a:buNone/>
              <a:defRPr/>
            </a:pPr>
            <a:r>
              <a:rPr lang="en-US" dirty="0" smtClean="0"/>
              <a:t>The </a:t>
            </a:r>
            <a:r>
              <a:rPr lang="en-US" smtClean="0"/>
              <a:t>Householder:</a:t>
            </a:r>
          </a:p>
          <a:p>
            <a:pPr algn="ctr" eaLnBrk="1" hangingPunct="1">
              <a:lnSpc>
                <a:spcPct val="90000"/>
              </a:lnSpc>
              <a:buFont typeface="Wingdings" pitchFamily="2" charset="2"/>
              <a:buNone/>
              <a:defRPr/>
            </a:pPr>
            <a:r>
              <a:rPr lang="en-US" smtClean="0"/>
              <a:t>NT </a:t>
            </a:r>
            <a:r>
              <a:rPr lang="en-US" dirty="0" smtClean="0"/>
              <a:t>truths </a:t>
            </a:r>
            <a:r>
              <a:rPr lang="en-US" dirty="0"/>
              <a:t>must be considered alongside OT revelation </a:t>
            </a:r>
            <a:r>
              <a:rPr lang="en-US" dirty="0" smtClean="0"/>
              <a:t>to </a:t>
            </a:r>
            <a:r>
              <a:rPr lang="en-US" dirty="0"/>
              <a:t>comprehend the totality of God’s kingdom agenda</a:t>
            </a:r>
          </a:p>
        </p:txBody>
      </p:sp>
      <p:pic>
        <p:nvPicPr>
          <p:cNvPr id="1030" name="Picture 6"/>
          <p:cNvPicPr>
            <a:picLocks noChangeAspect="1" noChangeArrowheads="1"/>
          </p:cNvPicPr>
          <p:nvPr/>
        </p:nvPicPr>
        <p:blipFill>
          <a:blip r:embed="rId2" cstate="print"/>
          <a:srcRect/>
          <a:stretch>
            <a:fillRect/>
          </a:stretch>
        </p:blipFill>
        <p:spPr bwMode="auto">
          <a:xfrm>
            <a:off x="2590800" y="1066800"/>
            <a:ext cx="3657600" cy="272965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dirty="0" smtClean="0"/>
              <a:t>Sign of the last days</a:t>
            </a:r>
          </a:p>
          <a:p>
            <a:pPr marL="514350" indent="-514350" eaLnBrk="1" hangingPunct="1">
              <a:lnSpc>
                <a:spcPct val="90000"/>
              </a:lnSpc>
              <a:buFont typeface="Times New Roman" pitchFamily="18" charset="0"/>
              <a:buAutoNum type="arabicParenR"/>
              <a:defRPr/>
            </a:pPr>
            <a:endParaRPr lang="en-US" sz="2800" dirty="0" smtClean="0">
              <a:effectLst/>
            </a:endParaRPr>
          </a:p>
          <a:p>
            <a:pPr marL="514350" indent="-514350" eaLnBrk="1" hangingPunct="1">
              <a:lnSpc>
                <a:spcPct val="90000"/>
              </a:lnSpc>
              <a:buFont typeface="Times New Roman" pitchFamily="18" charset="0"/>
              <a:buAutoNum type="arabicParenR"/>
              <a:defRPr/>
            </a:pPr>
            <a:r>
              <a:rPr lang="en-US" sz="2800" b="1" u="sng" dirty="0" smtClean="0"/>
              <a:t>A massive NT subject</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Impacts every major doctrine</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Primarily internal</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Knows no limits</a:t>
            </a:r>
          </a:p>
        </p:txBody>
      </p:sp>
      <p:pic>
        <p:nvPicPr>
          <p:cNvPr id="27652"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l="38576" t="11629" r="14745" b="37309"/>
          <a:stretch>
            <a:fillRect/>
          </a:stretch>
        </p:blipFill>
        <p:spPr bwMode="auto">
          <a:xfrm>
            <a:off x="5257800" y="1600200"/>
            <a:ext cx="3138488" cy="3063875"/>
          </a:xfrm>
          <a:prstGeom prst="rect">
            <a:avLst/>
          </a:prstGeom>
          <a:noFill/>
          <a:ln w="9525">
            <a:noFill/>
            <a:miter lim="800000"/>
            <a:headEnd/>
            <a:tailEnd/>
          </a:ln>
        </p:spPr>
      </p:pic>
      <p:sp>
        <p:nvSpPr>
          <p:cNvPr id="28675" name="Rectangle 2"/>
          <p:cNvSpPr>
            <a:spLocks noGrp="1" noChangeArrowheads="1"/>
          </p:cNvSpPr>
          <p:nvPr>
            <p:ph type="title"/>
          </p:nvPr>
        </p:nvSpPr>
        <p:spPr>
          <a:xfrm>
            <a:off x="838200" y="457200"/>
            <a:ext cx="7772400" cy="1143000"/>
          </a:xfrm>
        </p:spPr>
        <p:txBody>
          <a:bodyPr/>
          <a:lstStyle/>
          <a:p>
            <a:pPr algn="ctr" eaLnBrk="1" hangingPunct="1"/>
            <a:r>
              <a:rPr lang="en-US" sz="4000" smtClean="0"/>
              <a:t>Apostasy is A Massive NT Subject</a:t>
            </a:r>
          </a:p>
        </p:txBody>
      </p:sp>
      <p:sp>
        <p:nvSpPr>
          <p:cNvPr id="9219" name="Rectangle 3"/>
          <p:cNvSpPr>
            <a:spLocks noGrp="1" noChangeArrowheads="1"/>
          </p:cNvSpPr>
          <p:nvPr>
            <p:ph sz="half" idx="1"/>
          </p:nvPr>
        </p:nvSpPr>
        <p:spPr>
          <a:xfrm>
            <a:off x="152400" y="1600200"/>
            <a:ext cx="5105400" cy="4460875"/>
          </a:xfrm>
        </p:spPr>
        <p:txBody>
          <a:bodyPr/>
          <a:lstStyle/>
          <a:p>
            <a:pPr eaLnBrk="1" hangingPunct="1">
              <a:lnSpc>
                <a:spcPct val="90000"/>
              </a:lnSpc>
              <a:defRPr/>
            </a:pPr>
            <a:r>
              <a:rPr lang="en-US" b="1" dirty="0" smtClean="0"/>
              <a:t>Gospels</a:t>
            </a:r>
            <a:r>
              <a:rPr lang="en-US" dirty="0" smtClean="0"/>
              <a:t> (Matt 13)</a:t>
            </a:r>
            <a:endParaRPr lang="en-US" dirty="0"/>
          </a:p>
          <a:p>
            <a:pPr eaLnBrk="1" hangingPunct="1">
              <a:lnSpc>
                <a:spcPct val="90000"/>
              </a:lnSpc>
              <a:defRPr/>
            </a:pPr>
            <a:r>
              <a:rPr lang="en-US" b="1" dirty="0"/>
              <a:t>Early </a:t>
            </a:r>
            <a:r>
              <a:rPr lang="en-US" b="1" dirty="0" smtClean="0"/>
              <a:t>church</a:t>
            </a:r>
            <a:r>
              <a:rPr lang="en-US" dirty="0" smtClean="0"/>
              <a:t> (Acts 20:29-31)</a:t>
            </a:r>
            <a:endParaRPr lang="en-US" dirty="0"/>
          </a:p>
          <a:p>
            <a:pPr eaLnBrk="1" hangingPunct="1">
              <a:lnSpc>
                <a:spcPct val="90000"/>
              </a:lnSpc>
              <a:defRPr/>
            </a:pPr>
            <a:r>
              <a:rPr lang="en-US" b="1" dirty="0"/>
              <a:t>Pauline </a:t>
            </a:r>
            <a:r>
              <a:rPr lang="en-US" b="1" dirty="0" smtClean="0"/>
              <a:t>letters</a:t>
            </a:r>
            <a:r>
              <a:rPr lang="en-US" dirty="0" smtClean="0"/>
              <a:t> </a:t>
            </a:r>
            <a:r>
              <a:rPr lang="en-US" sz="2400" dirty="0" smtClean="0"/>
              <a:t>(Rom 16:17-18; Gal 1:6-9; 2 </a:t>
            </a:r>
            <a:r>
              <a:rPr lang="en-US" sz="2400" dirty="0" err="1" smtClean="0"/>
              <a:t>Cor</a:t>
            </a:r>
            <a:r>
              <a:rPr lang="en-US" sz="2400" dirty="0" smtClean="0"/>
              <a:t> 11:1-15; Philip 3:2, 18-19; Col 2:8; 1 Tim 4; 2 Tim 3</a:t>
            </a:r>
            <a:r>
              <a:rPr lang="en-US" sz="2400" dirty="0" smtClean="0">
                <a:cs typeface="Arial" charset="0"/>
              </a:rPr>
              <a:t>–4; Titus 1:10)</a:t>
            </a:r>
            <a:r>
              <a:rPr lang="en-US" sz="2400" dirty="0" smtClean="0"/>
              <a:t> </a:t>
            </a:r>
            <a:endParaRPr lang="en-US" sz="2400" dirty="0"/>
          </a:p>
          <a:p>
            <a:pPr eaLnBrk="1" hangingPunct="1">
              <a:lnSpc>
                <a:spcPct val="90000"/>
              </a:lnSpc>
              <a:defRPr/>
            </a:pPr>
            <a:r>
              <a:rPr lang="en-US" b="1" dirty="0"/>
              <a:t>General </a:t>
            </a:r>
            <a:r>
              <a:rPr lang="en-US" b="1" dirty="0" smtClean="0"/>
              <a:t>letters</a:t>
            </a:r>
            <a:r>
              <a:rPr lang="en-US" dirty="0" smtClean="0"/>
              <a:t> (Heb 2:1-4; 2 Pet 2</a:t>
            </a:r>
            <a:r>
              <a:rPr lang="en-US" dirty="0" smtClean="0">
                <a:cs typeface="Arial" charset="0"/>
              </a:rPr>
              <a:t>–3; Jude; 1 John 4:1-6)</a:t>
            </a:r>
            <a:endParaRPr lang="en-US" dirty="0"/>
          </a:p>
          <a:p>
            <a:pPr eaLnBrk="1" hangingPunct="1">
              <a:lnSpc>
                <a:spcPct val="90000"/>
              </a:lnSpc>
              <a:defRPr/>
            </a:pPr>
            <a:r>
              <a:rPr lang="en-US" b="1" dirty="0" smtClean="0"/>
              <a:t>Revelation</a:t>
            </a:r>
            <a:r>
              <a:rPr lang="en-US" dirty="0" smtClean="0"/>
              <a:t> (2</a:t>
            </a:r>
            <a:r>
              <a:rPr lang="en-US" dirty="0" smtClean="0">
                <a:cs typeface="Arial" charset="0"/>
              </a:rPr>
              <a:t>–3)</a:t>
            </a:r>
            <a:endParaRPr lang="en-US" dirty="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p:cNvPicPr>
            <a:picLocks noGrp="1" noChangeAspect="1" noChangeArrowheads="1"/>
          </p:cNvPicPr>
          <p:nvPr>
            <p:ph idx="1"/>
          </p:nvPr>
        </p:nvPicPr>
        <p:blipFill>
          <a:blip r:embed="rId2" cstate="print"/>
          <a:srcRect/>
          <a:stretch>
            <a:fillRect/>
          </a:stretch>
        </p:blipFill>
        <p:spPr>
          <a:xfrm>
            <a:off x="1600200" y="1143000"/>
            <a:ext cx="6335713" cy="4525963"/>
          </a:xfrm>
        </p:spPr>
      </p:pic>
      <p:pic>
        <p:nvPicPr>
          <p:cNvPr id="26627" name="Picture 2" descr="C:\Users\BulloKr\AppData\Local\Microsoft\Windows\Temporary Internet Files\Content.Outlook\N34490JH\image (2).jpg"/>
          <p:cNvPicPr>
            <a:picLocks noChangeAspect="1" noChangeArrowheads="1"/>
          </p:cNvPicPr>
          <p:nvPr/>
        </p:nvPicPr>
        <p:blipFill>
          <a:blip r:embed="rId3" cstate="print"/>
          <a:srcRect/>
          <a:stretch>
            <a:fillRect/>
          </a:stretch>
        </p:blipFill>
        <p:spPr bwMode="auto">
          <a:xfrm>
            <a:off x="800100" y="514350"/>
            <a:ext cx="7543800" cy="582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eaLnBrk="1" hangingPunct="1"/>
            <a:r>
              <a:rPr lang="en-US" smtClean="0"/>
              <a:t>Definition of Apostasy</a:t>
            </a:r>
          </a:p>
        </p:txBody>
      </p:sp>
      <p:sp>
        <p:nvSpPr>
          <p:cNvPr id="3075" name="Rectangle 3"/>
          <p:cNvSpPr>
            <a:spLocks noGrp="1" noChangeArrowheads="1"/>
          </p:cNvSpPr>
          <p:nvPr>
            <p:ph type="body" idx="1"/>
          </p:nvPr>
        </p:nvSpPr>
        <p:spPr>
          <a:xfrm>
            <a:off x="304800" y="1946275"/>
            <a:ext cx="4495800" cy="4114800"/>
          </a:xfrm>
        </p:spPr>
        <p:txBody>
          <a:bodyPr/>
          <a:lstStyle/>
          <a:p>
            <a:pPr eaLnBrk="1" hangingPunct="1">
              <a:defRPr/>
            </a:pPr>
            <a:r>
              <a:rPr lang="en-US" sz="2800" i="1" dirty="0" err="1"/>
              <a:t>apos</a:t>
            </a:r>
            <a:r>
              <a:rPr lang="en-US" sz="2800" dirty="0"/>
              <a:t> = away from</a:t>
            </a:r>
          </a:p>
          <a:p>
            <a:pPr eaLnBrk="1" hangingPunct="1">
              <a:defRPr/>
            </a:pPr>
            <a:r>
              <a:rPr lang="en-US" sz="2800" i="1" dirty="0" err="1" smtClean="0"/>
              <a:t>hist</a:t>
            </a:r>
            <a:r>
              <a:rPr lang="en-US" sz="2800" i="1" dirty="0" err="1" smtClean="0">
                <a:cs typeface="Arial" charset="0"/>
              </a:rPr>
              <a:t>ēmi</a:t>
            </a:r>
            <a:r>
              <a:rPr lang="en-US" sz="2800" dirty="0" smtClean="0"/>
              <a:t> </a:t>
            </a:r>
            <a:r>
              <a:rPr lang="en-US" sz="2800" dirty="0"/>
              <a:t>= to stand</a:t>
            </a:r>
          </a:p>
          <a:p>
            <a:pPr eaLnBrk="1" hangingPunct="1">
              <a:defRPr/>
            </a:pPr>
            <a:r>
              <a:rPr lang="en-US" sz="2800" dirty="0" smtClean="0"/>
              <a:t>Apostasy </a:t>
            </a:r>
            <a:r>
              <a:rPr lang="en-US" sz="2800" dirty="0"/>
              <a:t>= to stand away from</a:t>
            </a:r>
          </a:p>
          <a:p>
            <a:pPr eaLnBrk="1" hangingPunct="1">
              <a:defRPr/>
            </a:pPr>
            <a:r>
              <a:rPr lang="en-US" sz="2800" dirty="0" smtClean="0"/>
              <a:t>Apostasy </a:t>
            </a:r>
            <a:r>
              <a:rPr lang="en-US" sz="2800" dirty="0"/>
              <a:t>= a departure from known (or previously embraced) truth</a:t>
            </a:r>
          </a:p>
        </p:txBody>
      </p:sp>
      <p:pic>
        <p:nvPicPr>
          <p:cNvPr id="14340" name="Picture 2"/>
          <p:cNvPicPr>
            <a:picLocks noChangeAspect="1" noChangeArrowheads="1"/>
          </p:cNvPicPr>
          <p:nvPr/>
        </p:nvPicPr>
        <p:blipFill>
          <a:blip r:embed="rId2" cstate="print"/>
          <a:srcRect/>
          <a:stretch>
            <a:fillRect/>
          </a:stretch>
        </p:blipFill>
        <p:spPr bwMode="auto">
          <a:xfrm>
            <a:off x="4724400" y="1676400"/>
            <a:ext cx="4003675"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dirty="0" smtClean="0"/>
              <a:t>Sign of the last days</a:t>
            </a:r>
          </a:p>
          <a:p>
            <a:pPr marL="514350" indent="-514350" eaLnBrk="1" hangingPunct="1">
              <a:lnSpc>
                <a:spcPct val="90000"/>
              </a:lnSpc>
              <a:buFont typeface="Times New Roman" pitchFamily="18" charset="0"/>
              <a:buAutoNum type="arabicParenR"/>
              <a:defRPr/>
            </a:pPr>
            <a:endParaRPr lang="en-US" sz="2800" dirty="0" smtClean="0">
              <a:effectLst/>
            </a:endParaRPr>
          </a:p>
          <a:p>
            <a:pPr marL="514350" indent="-514350" eaLnBrk="1" hangingPunct="1">
              <a:lnSpc>
                <a:spcPct val="90000"/>
              </a:lnSpc>
              <a:buFont typeface="Times New Roman" pitchFamily="18" charset="0"/>
              <a:buAutoNum type="arabicParenR"/>
              <a:defRPr/>
            </a:pPr>
            <a:r>
              <a:rPr lang="en-US" sz="2800" dirty="0" smtClean="0"/>
              <a:t>A massive NT subject</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b="1" u="sng" dirty="0" smtClean="0"/>
              <a:t>Impacts every major doctrine</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Primarily internal</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Knows no limits</a:t>
            </a:r>
          </a:p>
        </p:txBody>
      </p:sp>
      <p:pic>
        <p:nvPicPr>
          <p:cNvPr id="29700"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eaLnBrk="1" hangingPunct="1"/>
            <a:r>
              <a:rPr lang="en-US" smtClean="0"/>
              <a:t>Apostasy Impacts Every Major Doctrine</a:t>
            </a:r>
          </a:p>
        </p:txBody>
      </p:sp>
      <p:sp>
        <p:nvSpPr>
          <p:cNvPr id="10243" name="Rectangle 3"/>
          <p:cNvSpPr>
            <a:spLocks noGrp="1" noChangeArrowheads="1"/>
          </p:cNvSpPr>
          <p:nvPr>
            <p:ph sz="half" idx="1"/>
          </p:nvPr>
        </p:nvSpPr>
        <p:spPr>
          <a:xfrm>
            <a:off x="457200" y="1946275"/>
            <a:ext cx="4522788" cy="4114800"/>
          </a:xfrm>
        </p:spPr>
        <p:txBody>
          <a:bodyPr/>
          <a:lstStyle/>
          <a:p>
            <a:pPr eaLnBrk="1" hangingPunct="1">
              <a:spcBef>
                <a:spcPts val="1200"/>
              </a:spcBef>
              <a:defRPr/>
            </a:pPr>
            <a:r>
              <a:rPr lang="en-US" sz="2400" dirty="0"/>
              <a:t>The faith (1 Tim 4:1)</a:t>
            </a:r>
          </a:p>
          <a:p>
            <a:pPr eaLnBrk="1" hangingPunct="1">
              <a:spcBef>
                <a:spcPts val="1200"/>
              </a:spcBef>
              <a:defRPr/>
            </a:pPr>
            <a:r>
              <a:rPr lang="en-US" sz="2400" dirty="0"/>
              <a:t>God (Jude 4)</a:t>
            </a:r>
          </a:p>
          <a:p>
            <a:pPr eaLnBrk="1" hangingPunct="1">
              <a:spcBef>
                <a:spcPts val="1200"/>
              </a:spcBef>
              <a:defRPr/>
            </a:pPr>
            <a:r>
              <a:rPr lang="en-US" sz="2400" dirty="0"/>
              <a:t>Christ and His death (2 Pet 2:1)</a:t>
            </a:r>
          </a:p>
          <a:p>
            <a:pPr eaLnBrk="1" hangingPunct="1">
              <a:spcBef>
                <a:spcPts val="1200"/>
              </a:spcBef>
              <a:defRPr/>
            </a:pPr>
            <a:r>
              <a:rPr lang="en-US" sz="2400" dirty="0"/>
              <a:t>Christ’s return (2 Pet 3:3-4)</a:t>
            </a:r>
          </a:p>
          <a:p>
            <a:pPr eaLnBrk="1" hangingPunct="1">
              <a:spcBef>
                <a:spcPts val="1200"/>
              </a:spcBef>
              <a:defRPr/>
            </a:pPr>
            <a:r>
              <a:rPr lang="en-US" sz="2400" dirty="0"/>
              <a:t>Sound doctrine (2 Tim 4:3-4)</a:t>
            </a:r>
          </a:p>
          <a:p>
            <a:pPr eaLnBrk="1" hangingPunct="1">
              <a:spcBef>
                <a:spcPts val="1200"/>
              </a:spcBef>
              <a:defRPr/>
            </a:pPr>
            <a:r>
              <a:rPr lang="en-US" sz="2400" dirty="0"/>
              <a:t>Resurrection (2 Tim 2:16-18)</a:t>
            </a:r>
          </a:p>
          <a:p>
            <a:pPr eaLnBrk="1" hangingPunct="1">
              <a:spcBef>
                <a:spcPts val="1200"/>
              </a:spcBef>
              <a:defRPr/>
            </a:pPr>
            <a:r>
              <a:rPr lang="en-US" sz="2400" dirty="0"/>
              <a:t>God as creator (2 Pet 3:5)</a:t>
            </a:r>
          </a:p>
        </p:txBody>
      </p:sp>
      <p:pic>
        <p:nvPicPr>
          <p:cNvPr id="30724" name="Picture 2"/>
          <p:cNvPicPr>
            <a:picLocks noChangeAspect="1" noChangeArrowheads="1"/>
          </p:cNvPicPr>
          <p:nvPr/>
        </p:nvPicPr>
        <p:blipFill>
          <a:blip r:embed="rId2" cstate="print"/>
          <a:srcRect l="16965" t="5061" r="20850" b="7491"/>
          <a:stretch>
            <a:fillRect/>
          </a:stretch>
        </p:blipFill>
        <p:spPr bwMode="auto">
          <a:xfrm>
            <a:off x="4953000" y="1828800"/>
            <a:ext cx="36576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dirty="0" smtClean="0"/>
              <a:t>Sign of the last days</a:t>
            </a:r>
          </a:p>
          <a:p>
            <a:pPr marL="514350" indent="-514350" eaLnBrk="1" hangingPunct="1">
              <a:lnSpc>
                <a:spcPct val="90000"/>
              </a:lnSpc>
              <a:buFont typeface="Times New Roman" pitchFamily="18" charset="0"/>
              <a:buAutoNum type="arabicParenR"/>
              <a:defRPr/>
            </a:pPr>
            <a:endParaRPr lang="en-US" sz="2800" dirty="0" smtClean="0">
              <a:effectLst/>
            </a:endParaRPr>
          </a:p>
          <a:p>
            <a:pPr marL="514350" indent="-514350" eaLnBrk="1" hangingPunct="1">
              <a:lnSpc>
                <a:spcPct val="90000"/>
              </a:lnSpc>
              <a:buFont typeface="Times New Roman" pitchFamily="18" charset="0"/>
              <a:buAutoNum type="arabicParenR"/>
              <a:defRPr/>
            </a:pPr>
            <a:r>
              <a:rPr lang="en-US" sz="2800" dirty="0" smtClean="0"/>
              <a:t>A massive NT subject</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Impacts every major doctrine</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b="1" u="sng" dirty="0" smtClean="0"/>
              <a:t>Primarily internal</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Knows no limits</a:t>
            </a:r>
          </a:p>
        </p:txBody>
      </p:sp>
      <p:pic>
        <p:nvPicPr>
          <p:cNvPr id="31748"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endParaRPr lang="en-US" smtClean="0"/>
          </a:p>
        </p:txBody>
      </p:sp>
      <p:pic>
        <p:nvPicPr>
          <p:cNvPr id="88067" name="Picture 3"/>
          <p:cNvPicPr>
            <a:picLocks noChangeAspect="1" noChangeArrowheads="1"/>
          </p:cNvPicPr>
          <p:nvPr/>
        </p:nvPicPr>
        <p:blipFill>
          <a:blip r:embed="rId2" cstate="print"/>
          <a:srcRect/>
          <a:stretch>
            <a:fillRect/>
          </a:stretch>
        </p:blipFill>
        <p:spPr bwMode="auto">
          <a:xfrm>
            <a:off x="304800" y="381000"/>
            <a:ext cx="8629650" cy="6221413"/>
          </a:xfrm>
          <a:prstGeom prst="rect">
            <a:avLst/>
          </a:prstGeom>
          <a:noFill/>
          <a:ln w="9525">
            <a:noFill/>
            <a:miter lim="800000"/>
            <a:headEnd/>
            <a:tailEnd/>
          </a:ln>
        </p:spPr>
      </p:pic>
      <p:sp>
        <p:nvSpPr>
          <p:cNvPr id="4" name="Oval 7"/>
          <p:cNvSpPr>
            <a:spLocks noChangeArrowheads="1"/>
          </p:cNvSpPr>
          <p:nvPr/>
        </p:nvSpPr>
        <p:spPr bwMode="auto">
          <a:xfrm>
            <a:off x="4953000" y="2819400"/>
            <a:ext cx="1600200" cy="914400"/>
          </a:xfrm>
          <a:prstGeom prst="ellipse">
            <a:avLst/>
          </a:prstGeom>
          <a:noFill/>
          <a:ln w="76200" algn="ctr">
            <a:solidFill>
              <a:srgbClr val="C00000"/>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0"/>
            <a:ext cx="8229600" cy="1143000"/>
          </a:xfrm>
        </p:spPr>
        <p:txBody>
          <a:bodyPr/>
          <a:lstStyle/>
          <a:p>
            <a:pPr algn="ctr" eaLnBrk="1" hangingPunct="1"/>
            <a:r>
              <a:rPr lang="en-US" dirty="0" smtClean="0"/>
              <a:t>Apostasy is Internal</a:t>
            </a:r>
          </a:p>
        </p:txBody>
      </p:sp>
      <p:sp>
        <p:nvSpPr>
          <p:cNvPr id="7" name="Rectangle 3"/>
          <p:cNvSpPr>
            <a:spLocks noGrp="1" noChangeArrowheads="1"/>
          </p:cNvSpPr>
          <p:nvPr>
            <p:ph sz="half" idx="2"/>
          </p:nvPr>
        </p:nvSpPr>
        <p:spPr>
          <a:xfrm>
            <a:off x="152400" y="990600"/>
            <a:ext cx="5334000" cy="4754563"/>
          </a:xfrm>
        </p:spPr>
        <p:txBody>
          <a:bodyPr/>
          <a:lstStyle/>
          <a:p>
            <a:pPr marL="0" indent="0" eaLnBrk="1" hangingPunct="1">
              <a:lnSpc>
                <a:spcPct val="90000"/>
              </a:lnSpc>
              <a:buFont typeface="Wingdings" pitchFamily="2" charset="2"/>
              <a:buNone/>
              <a:defRPr/>
            </a:pPr>
            <a:r>
              <a:rPr lang="en-US" sz="2800" dirty="0"/>
              <a:t>Acts </a:t>
            </a:r>
            <a:r>
              <a:rPr lang="en-US" sz="2800" dirty="0" smtClean="0"/>
              <a:t>20:29-31</a:t>
            </a:r>
          </a:p>
          <a:p>
            <a:pPr marL="0" indent="0" eaLnBrk="1" hangingPunct="1">
              <a:spcBef>
                <a:spcPts val="1200"/>
              </a:spcBef>
              <a:buNone/>
              <a:defRPr/>
            </a:pPr>
            <a:r>
              <a:rPr lang="en-US" sz="2800" dirty="0" smtClean="0"/>
              <a:t>“</a:t>
            </a:r>
            <a:r>
              <a:rPr lang="en-US" sz="2800" dirty="0"/>
              <a:t>For I know this, that after my departure savage wolves </a:t>
            </a:r>
            <a:r>
              <a:rPr lang="en-US" sz="2800" b="1" i="1" u="sng" dirty="0"/>
              <a:t>will come in among you</a:t>
            </a:r>
            <a:r>
              <a:rPr lang="en-US" sz="2800" dirty="0"/>
              <a:t>, not sparing the flock.”Also </a:t>
            </a:r>
            <a:r>
              <a:rPr lang="en-US" sz="2800" b="1" i="1" u="sng" dirty="0"/>
              <a:t>from among yourselves</a:t>
            </a:r>
            <a:r>
              <a:rPr lang="en-US" sz="2800" dirty="0"/>
              <a:t> men will rise up, speaking perverse things, to draw away the disciples after themselves</a:t>
            </a:r>
            <a:r>
              <a:rPr lang="en-US" sz="2800" dirty="0" smtClean="0"/>
              <a:t>. Therefore be on the alert, remembering that night and day for a period of three years I did not cease to admonish each one with tears.” </a:t>
            </a:r>
            <a:r>
              <a:rPr lang="en-US" sz="2800" dirty="0"/>
              <a:t>(Italics added). </a:t>
            </a:r>
          </a:p>
        </p:txBody>
      </p:sp>
      <p:pic>
        <p:nvPicPr>
          <p:cNvPr id="32772" name="Picture 2"/>
          <p:cNvPicPr>
            <a:picLocks noChangeAspect="1" noChangeArrowheads="1"/>
          </p:cNvPicPr>
          <p:nvPr/>
        </p:nvPicPr>
        <p:blipFill>
          <a:blip r:embed="rId2" cstate="print"/>
          <a:srcRect l="11708" t="3278" r="18556" b="9836"/>
          <a:stretch>
            <a:fillRect/>
          </a:stretch>
        </p:blipFill>
        <p:spPr bwMode="auto">
          <a:xfrm>
            <a:off x="5638800" y="1524000"/>
            <a:ext cx="3213100" cy="32030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eaLnBrk="1" hangingPunct="1"/>
            <a:r>
              <a:rPr lang="en-US" smtClean="0"/>
              <a:t>Apostasy is Internal</a:t>
            </a:r>
          </a:p>
        </p:txBody>
      </p:sp>
      <p:sp>
        <p:nvSpPr>
          <p:cNvPr id="28675" name="Rectangle 3"/>
          <p:cNvSpPr>
            <a:spLocks noGrp="1" noChangeArrowheads="1"/>
          </p:cNvSpPr>
          <p:nvPr>
            <p:ph sz="half" idx="1"/>
          </p:nvPr>
        </p:nvSpPr>
        <p:spPr>
          <a:xfrm>
            <a:off x="533400" y="1371600"/>
            <a:ext cx="4446588" cy="4689475"/>
          </a:xfrm>
        </p:spPr>
        <p:txBody>
          <a:bodyPr/>
          <a:lstStyle/>
          <a:p>
            <a:pPr eaLnBrk="1" hangingPunct="1">
              <a:defRPr/>
            </a:pPr>
            <a:endParaRPr lang="en-US" dirty="0"/>
          </a:p>
          <a:p>
            <a:pPr marL="0" indent="0" eaLnBrk="1" hangingPunct="1">
              <a:spcBef>
                <a:spcPts val="1200"/>
              </a:spcBef>
              <a:buFont typeface="Wingdings" pitchFamily="2" charset="2"/>
              <a:buNone/>
              <a:defRPr/>
            </a:pPr>
            <a:r>
              <a:rPr lang="en-US" dirty="0"/>
              <a:t>Jude 4- “For certain men </a:t>
            </a:r>
            <a:r>
              <a:rPr lang="en-US" b="1" i="1" u="sng" dirty="0"/>
              <a:t>have crept in unnoticed</a:t>
            </a:r>
            <a:r>
              <a:rPr lang="en-US" dirty="0"/>
              <a:t>, who long ago were marked out  for this condemnation, ungodly men, who turn the grace of our God into licentiousness and deny the only Lord God and our Lord Jesus Christ” (Italics added).</a:t>
            </a:r>
          </a:p>
        </p:txBody>
      </p:sp>
      <p:sp>
        <p:nvSpPr>
          <p:cNvPr id="6" name="Content Placeholder 5"/>
          <p:cNvSpPr>
            <a:spLocks noGrp="1"/>
          </p:cNvSpPr>
          <p:nvPr>
            <p:ph sz="half" idx="2"/>
          </p:nvPr>
        </p:nvSpPr>
        <p:spPr/>
        <p:txBody>
          <a:bodyPr/>
          <a:lstStyle/>
          <a:p>
            <a:pPr eaLnBrk="1" hangingPunct="1">
              <a:defRPr/>
            </a:pPr>
            <a:endParaRPr lang="en-US"/>
          </a:p>
        </p:txBody>
      </p:sp>
      <p:pic>
        <p:nvPicPr>
          <p:cNvPr id="33797" name="Picture 3"/>
          <p:cNvPicPr>
            <a:picLocks noChangeAspect="1" noChangeArrowheads="1"/>
          </p:cNvPicPr>
          <p:nvPr/>
        </p:nvPicPr>
        <p:blipFill>
          <a:blip r:embed="rId2" cstate="print"/>
          <a:srcRect/>
          <a:stretch>
            <a:fillRect/>
          </a:stretch>
        </p:blipFill>
        <p:spPr bwMode="auto">
          <a:xfrm>
            <a:off x="5029200" y="1752600"/>
            <a:ext cx="3581400" cy="463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dirty="0" smtClean="0"/>
              <a:t>Sign of the last days</a:t>
            </a:r>
          </a:p>
          <a:p>
            <a:pPr marL="514350" indent="-514350" eaLnBrk="1" hangingPunct="1">
              <a:lnSpc>
                <a:spcPct val="90000"/>
              </a:lnSpc>
              <a:buFont typeface="Times New Roman" pitchFamily="18" charset="0"/>
              <a:buAutoNum type="arabicParenR"/>
              <a:defRPr/>
            </a:pPr>
            <a:endParaRPr lang="en-US" sz="2800" dirty="0" smtClean="0">
              <a:effectLst/>
            </a:endParaRPr>
          </a:p>
          <a:p>
            <a:pPr marL="514350" indent="-514350" eaLnBrk="1" hangingPunct="1">
              <a:lnSpc>
                <a:spcPct val="90000"/>
              </a:lnSpc>
              <a:buFont typeface="Times New Roman" pitchFamily="18" charset="0"/>
              <a:buAutoNum type="arabicParenR"/>
              <a:defRPr/>
            </a:pPr>
            <a:r>
              <a:rPr lang="en-US" sz="2800" dirty="0" smtClean="0"/>
              <a:t>A massive NT subject</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Impacts every major doctrine</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Primarily internal</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b="1" u="sng" dirty="0" smtClean="0"/>
              <a:t>Knows no limits</a:t>
            </a:r>
          </a:p>
        </p:txBody>
      </p:sp>
      <p:pic>
        <p:nvPicPr>
          <p:cNvPr id="34820"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eaLnBrk="1" hangingPunct="1"/>
            <a:r>
              <a:rPr lang="en-US" smtClean="0"/>
              <a:t>Apostasy Knows No Limits</a:t>
            </a:r>
          </a:p>
        </p:txBody>
      </p:sp>
      <p:sp>
        <p:nvSpPr>
          <p:cNvPr id="13315" name="Rectangle 3"/>
          <p:cNvSpPr>
            <a:spLocks noGrp="1" noChangeArrowheads="1"/>
          </p:cNvSpPr>
          <p:nvPr>
            <p:ph type="body" idx="1"/>
          </p:nvPr>
        </p:nvSpPr>
        <p:spPr>
          <a:xfrm>
            <a:off x="533400" y="1946275"/>
            <a:ext cx="8408988" cy="4114800"/>
          </a:xfrm>
        </p:spPr>
        <p:txBody>
          <a:bodyPr/>
          <a:lstStyle/>
          <a:p>
            <a:pPr eaLnBrk="1" hangingPunct="1">
              <a:defRPr/>
            </a:pPr>
            <a:endParaRPr lang="en-US" dirty="0"/>
          </a:p>
          <a:p>
            <a:pPr eaLnBrk="1" hangingPunct="1">
              <a:buFont typeface="Wingdings" pitchFamily="2" charset="2"/>
              <a:buNone/>
              <a:defRPr/>
            </a:pPr>
            <a:r>
              <a:rPr lang="en-US" dirty="0"/>
              <a:t>Aaron (</a:t>
            </a:r>
            <a:r>
              <a:rPr lang="en-US" dirty="0" err="1"/>
              <a:t>Exod</a:t>
            </a:r>
            <a:r>
              <a:rPr lang="en-US" dirty="0"/>
              <a:t> 32:1-10)</a:t>
            </a:r>
          </a:p>
          <a:p>
            <a:pPr eaLnBrk="1" hangingPunct="1">
              <a:buFont typeface="Wingdings" pitchFamily="2" charset="2"/>
              <a:buNone/>
              <a:defRPr/>
            </a:pPr>
            <a:endParaRPr lang="en-US" dirty="0"/>
          </a:p>
          <a:p>
            <a:pPr eaLnBrk="1" hangingPunct="1">
              <a:buFont typeface="Wingdings" pitchFamily="2" charset="2"/>
              <a:buNone/>
              <a:defRPr/>
            </a:pPr>
            <a:r>
              <a:rPr lang="en-US" dirty="0"/>
              <a:t>Jonathan (Judges 18:30)</a:t>
            </a:r>
          </a:p>
          <a:p>
            <a:pPr eaLnBrk="1" hangingPunct="1">
              <a:buFont typeface="Wingdings" pitchFamily="2" charset="2"/>
              <a:buNone/>
              <a:defRPr/>
            </a:pPr>
            <a:endParaRPr lang="en-US" dirty="0"/>
          </a:p>
          <a:p>
            <a:pPr eaLnBrk="1" hangingPunct="1">
              <a:buFont typeface="Wingdings" pitchFamily="2" charset="2"/>
              <a:buNone/>
              <a:defRPr/>
            </a:pPr>
            <a:r>
              <a:rPr lang="en-US" dirty="0"/>
              <a:t>Ephesus (Rev 2:4-5)</a:t>
            </a:r>
          </a:p>
        </p:txBody>
      </p:sp>
      <p:pic>
        <p:nvPicPr>
          <p:cNvPr id="35844" name="Picture 2"/>
          <p:cNvPicPr>
            <a:picLocks noChangeAspect="1" noChangeArrowheads="1"/>
          </p:cNvPicPr>
          <p:nvPr/>
        </p:nvPicPr>
        <p:blipFill>
          <a:blip r:embed="rId2" cstate="print"/>
          <a:srcRect l="9846" t="12953" r="21320"/>
          <a:stretch>
            <a:fillRect/>
          </a:stretch>
        </p:blipFill>
        <p:spPr bwMode="auto">
          <a:xfrm>
            <a:off x="4767263" y="2209800"/>
            <a:ext cx="3890962"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p:cNvPicPr>
            <a:picLocks noGrp="1" noChangeAspect="1" noChangeArrowheads="1"/>
          </p:cNvPicPr>
          <p:nvPr>
            <p:ph idx="1"/>
          </p:nvPr>
        </p:nvPicPr>
        <p:blipFill>
          <a:blip r:embed="rId2" cstate="print"/>
          <a:srcRect/>
          <a:stretch>
            <a:fillRect/>
          </a:stretch>
        </p:blipFill>
        <p:spPr>
          <a:xfrm>
            <a:off x="1600200" y="1143000"/>
            <a:ext cx="6335713" cy="4525963"/>
          </a:xfrm>
        </p:spPr>
      </p:pic>
      <p:pic>
        <p:nvPicPr>
          <p:cNvPr id="26627" name="Picture 2" descr="C:\Users\BulloKr\AppData\Local\Microsoft\Windows\Temporary Internet Files\Content.Outlook\N34490JH\image (2).jpg"/>
          <p:cNvPicPr>
            <a:picLocks noChangeAspect="1" noChangeArrowheads="1"/>
          </p:cNvPicPr>
          <p:nvPr/>
        </p:nvPicPr>
        <p:blipFill>
          <a:blip r:embed="rId3" cstate="print"/>
          <a:srcRect/>
          <a:stretch>
            <a:fillRect/>
          </a:stretch>
        </p:blipFill>
        <p:spPr bwMode="auto">
          <a:xfrm>
            <a:off x="800100" y="514350"/>
            <a:ext cx="7543800" cy="5829300"/>
          </a:xfrm>
          <a:prstGeom prst="rect">
            <a:avLst/>
          </a:prstGeom>
          <a:noFill/>
          <a:ln w="9525">
            <a:noFill/>
            <a:miter lim="800000"/>
            <a:headEnd/>
            <a:tailEnd/>
          </a:ln>
        </p:spPr>
      </p:pic>
      <p:sp>
        <p:nvSpPr>
          <p:cNvPr id="4" name="Oval 7"/>
          <p:cNvSpPr>
            <a:spLocks noChangeArrowheads="1"/>
          </p:cNvSpPr>
          <p:nvPr/>
        </p:nvSpPr>
        <p:spPr bwMode="auto">
          <a:xfrm>
            <a:off x="2743200" y="3962400"/>
            <a:ext cx="1600200" cy="914400"/>
          </a:xfrm>
          <a:prstGeom prst="ellipse">
            <a:avLst/>
          </a:prstGeom>
          <a:noFill/>
          <a:ln w="76200" algn="ctr">
            <a:solidFill>
              <a:srgbClr val="C00000"/>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228600"/>
            <a:ext cx="8839200" cy="1524000"/>
          </a:xfrm>
        </p:spPr>
        <p:txBody>
          <a:bodyPr/>
          <a:lstStyle/>
          <a:p>
            <a:pPr algn="ctr" eaLnBrk="1" hangingPunct="1"/>
            <a:r>
              <a:rPr lang="en-US" smtClean="0"/>
              <a:t>Apostasy Knows No Limits</a:t>
            </a:r>
          </a:p>
        </p:txBody>
      </p:sp>
      <p:sp>
        <p:nvSpPr>
          <p:cNvPr id="14339" name="Rectangle 3"/>
          <p:cNvSpPr>
            <a:spLocks noGrp="1" noChangeArrowheads="1"/>
          </p:cNvSpPr>
          <p:nvPr>
            <p:ph type="body" idx="1"/>
          </p:nvPr>
        </p:nvSpPr>
        <p:spPr>
          <a:xfrm>
            <a:off x="304800" y="1447800"/>
            <a:ext cx="8637588" cy="4613275"/>
          </a:xfrm>
        </p:spPr>
        <p:txBody>
          <a:bodyPr/>
          <a:lstStyle/>
          <a:p>
            <a:pPr eaLnBrk="1" hangingPunct="1">
              <a:spcBef>
                <a:spcPts val="1200"/>
              </a:spcBef>
              <a:buFont typeface="Wingdings" pitchFamily="2" charset="2"/>
              <a:buNone/>
              <a:defRPr/>
            </a:pPr>
            <a:r>
              <a:rPr lang="en-US" sz="2400" dirty="0"/>
              <a:t>	</a:t>
            </a:r>
            <a:r>
              <a:rPr lang="en-US" sz="2800" dirty="0"/>
              <a:t>“Let every student be plainly instructed and earnestly pressed to consider well the main end of his life and studies is to know God and Jesus Christ which is eternal life (John 17:3) and therefore to lay Christ in the bottom as the only foundation of all sound knowledge and learning. And seeing the Lord only </a:t>
            </a:r>
            <a:r>
              <a:rPr lang="en-US" sz="2800" dirty="0" err="1"/>
              <a:t>giveth</a:t>
            </a:r>
            <a:r>
              <a:rPr lang="en-US" sz="2800" dirty="0"/>
              <a:t> wisdom, let everyone seriously set himself by prayer in secret to seek it of Him (Prov. 2, 3). Everyone shall exercise himself in reading the Scriptures twice a day that he shall be ready to give such an account of his proficiency therein.”</a:t>
            </a:r>
          </a:p>
        </p:txBody>
      </p:sp>
      <p:sp>
        <p:nvSpPr>
          <p:cNvPr id="36868" name="Text Box 4"/>
          <p:cNvSpPr txBox="1">
            <a:spLocks noChangeArrowheads="1"/>
          </p:cNvSpPr>
          <p:nvPr/>
        </p:nvSpPr>
        <p:spPr bwMode="auto">
          <a:xfrm>
            <a:off x="1447800" y="6248400"/>
            <a:ext cx="6934200" cy="336550"/>
          </a:xfrm>
          <a:prstGeom prst="rect">
            <a:avLst/>
          </a:prstGeom>
          <a:noFill/>
          <a:ln w="9525">
            <a:noFill/>
            <a:miter lim="800000"/>
            <a:headEnd/>
            <a:tailEnd/>
          </a:ln>
        </p:spPr>
        <p:txBody>
          <a:bodyPr>
            <a:spAutoFit/>
          </a:bodyPr>
          <a:lstStyle/>
          <a:p>
            <a:pPr algn="ctr">
              <a:spcBef>
                <a:spcPct val="50000"/>
              </a:spcBef>
            </a:pPr>
            <a:r>
              <a:rPr lang="en-US" sz="1600">
                <a:latin typeface="Arial" charset="0"/>
              </a:rPr>
              <a:t>Rules of Harvard in 1636; quoted in David Barton, </a:t>
            </a:r>
            <a:r>
              <a:rPr lang="en-US" sz="1600" i="1">
                <a:latin typeface="Arial" charset="0"/>
              </a:rPr>
              <a:t>Original Intent</a:t>
            </a:r>
            <a:r>
              <a:rPr lang="en-US" sz="1600">
                <a:latin typeface="Arial" charset="0"/>
              </a:rPr>
              <a:t>, 81</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dirty="0" smtClean="0"/>
              <a:t>Sign of the last days</a:t>
            </a:r>
          </a:p>
          <a:p>
            <a:pPr marL="514350" indent="-514350" eaLnBrk="1" hangingPunct="1">
              <a:lnSpc>
                <a:spcPct val="90000"/>
              </a:lnSpc>
              <a:buFont typeface="Times New Roman" pitchFamily="18" charset="0"/>
              <a:buAutoNum type="arabicParenR"/>
              <a:defRPr/>
            </a:pPr>
            <a:endParaRPr lang="en-US" sz="2800" dirty="0" smtClean="0">
              <a:effectLst/>
            </a:endParaRPr>
          </a:p>
          <a:p>
            <a:pPr marL="514350" indent="-514350" eaLnBrk="1" hangingPunct="1">
              <a:lnSpc>
                <a:spcPct val="90000"/>
              </a:lnSpc>
              <a:buFont typeface="Times New Roman" pitchFamily="18" charset="0"/>
              <a:buAutoNum type="arabicParenR"/>
              <a:defRPr/>
            </a:pPr>
            <a:r>
              <a:rPr lang="en-US" sz="2800" dirty="0" smtClean="0"/>
              <a:t>A massive NT subject</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Impacts every major doctrine</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Primarily internal</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Knows no limits</a:t>
            </a:r>
          </a:p>
        </p:txBody>
      </p:sp>
      <p:pic>
        <p:nvPicPr>
          <p:cNvPr id="15364"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10001" t="12500" r="13333" b="25000"/>
          <a:stretch>
            <a:fillRect/>
          </a:stretch>
        </p:blipFill>
        <p:spPr bwMode="auto">
          <a:xfrm>
            <a:off x="2895600" y="304800"/>
            <a:ext cx="5840413" cy="6347674"/>
          </a:xfrm>
          <a:prstGeom prst="rect">
            <a:avLst/>
          </a:prstGeom>
          <a:noFill/>
          <a:ln w="9525">
            <a:noFill/>
            <a:miter lim="800000"/>
            <a:headEnd/>
            <a:tailEnd/>
          </a:ln>
        </p:spPr>
      </p:pic>
      <p:sp>
        <p:nvSpPr>
          <p:cNvPr id="37891" name="Title 6"/>
          <p:cNvSpPr>
            <a:spLocks noGrp="1"/>
          </p:cNvSpPr>
          <p:nvPr>
            <p:ph type="ctrTitle" sz="quarter"/>
          </p:nvPr>
        </p:nvSpPr>
        <p:spPr>
          <a:xfrm>
            <a:off x="533400" y="2133600"/>
            <a:ext cx="2286000" cy="1143000"/>
          </a:xfrm>
        </p:spPr>
        <p:txBody>
          <a:bodyPr/>
          <a:lstStyle/>
          <a:p>
            <a:pPr algn="l" eaLnBrk="1" hangingPunct="1"/>
            <a:r>
              <a:rPr lang="en-US" sz="4000" dirty="0" smtClean="0"/>
              <a:t>Francis Beckwith</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38915"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b="1" u="sng"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Impacts those who have not taken preventive measures </a:t>
            </a:r>
          </a:p>
        </p:txBody>
      </p:sp>
      <p:pic>
        <p:nvPicPr>
          <p:cNvPr id="38916"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eaLnBrk="1" hangingPunct="1"/>
            <a:r>
              <a:rPr lang="en-US" smtClean="0"/>
              <a:t>Apostasy Can Happen Quickly</a:t>
            </a:r>
          </a:p>
        </p:txBody>
      </p:sp>
      <p:sp>
        <p:nvSpPr>
          <p:cNvPr id="15363" name="Rectangle 3"/>
          <p:cNvSpPr>
            <a:spLocks noGrp="1" noChangeArrowheads="1"/>
          </p:cNvSpPr>
          <p:nvPr>
            <p:ph sz="half" idx="1"/>
          </p:nvPr>
        </p:nvSpPr>
        <p:spPr>
          <a:xfrm>
            <a:off x="533400" y="1946275"/>
            <a:ext cx="5334000" cy="4114800"/>
          </a:xfrm>
        </p:spPr>
        <p:txBody>
          <a:bodyPr/>
          <a:lstStyle/>
          <a:p>
            <a:pPr marL="0" indent="0" eaLnBrk="1" hangingPunct="1">
              <a:lnSpc>
                <a:spcPct val="90000"/>
              </a:lnSpc>
              <a:buFont typeface="Wingdings" pitchFamily="2" charset="2"/>
              <a:buNone/>
              <a:defRPr/>
            </a:pPr>
            <a:r>
              <a:rPr lang="en-US" dirty="0" smtClean="0"/>
              <a:t>Gal </a:t>
            </a:r>
            <a:r>
              <a:rPr lang="en-US" dirty="0"/>
              <a:t>1:6-“I </a:t>
            </a:r>
            <a:r>
              <a:rPr lang="en-US" b="1" i="1" u="sng" dirty="0"/>
              <a:t>marvel</a:t>
            </a:r>
            <a:r>
              <a:rPr lang="en-US" dirty="0"/>
              <a:t> that you are turning away </a:t>
            </a:r>
            <a:r>
              <a:rPr lang="en-US" b="1" i="1" u="sng" dirty="0"/>
              <a:t>so</a:t>
            </a:r>
            <a:r>
              <a:rPr lang="en-US" i="1" u="sng" dirty="0"/>
              <a:t> </a:t>
            </a:r>
            <a:r>
              <a:rPr lang="en-US" b="1" i="1" u="sng" dirty="0"/>
              <a:t>soon</a:t>
            </a:r>
            <a:r>
              <a:rPr lang="en-US" dirty="0"/>
              <a:t> from Him who called you in the grace of Christ, to a different gospel.” </a:t>
            </a:r>
            <a:endParaRPr lang="en-US" dirty="0" smtClean="0"/>
          </a:p>
          <a:p>
            <a:pPr marL="0" indent="0" eaLnBrk="1" hangingPunct="1">
              <a:lnSpc>
                <a:spcPct val="90000"/>
              </a:lnSpc>
              <a:buFont typeface="Wingdings" pitchFamily="2" charset="2"/>
              <a:buNone/>
              <a:defRPr/>
            </a:pPr>
            <a:endParaRPr lang="en-US" dirty="0"/>
          </a:p>
          <a:p>
            <a:pPr marL="0" indent="0" eaLnBrk="1" hangingPunct="1">
              <a:lnSpc>
                <a:spcPct val="90000"/>
              </a:lnSpc>
              <a:buFont typeface="Wingdings" pitchFamily="2" charset="2"/>
              <a:buNone/>
              <a:defRPr/>
            </a:pPr>
            <a:r>
              <a:rPr lang="en-US" dirty="0" err="1" smtClean="0"/>
              <a:t>Exod</a:t>
            </a:r>
            <a:r>
              <a:rPr lang="en-US" dirty="0" smtClean="0"/>
              <a:t> </a:t>
            </a:r>
            <a:r>
              <a:rPr lang="en-US" dirty="0"/>
              <a:t>32:8-“They have turned aside </a:t>
            </a:r>
            <a:r>
              <a:rPr lang="en-US" b="1" i="1" u="sng" dirty="0"/>
              <a:t>quickly</a:t>
            </a:r>
            <a:r>
              <a:rPr lang="en-US" dirty="0"/>
              <a:t> out of the way which I have commanded them” (Italics mine; see also </a:t>
            </a:r>
            <a:r>
              <a:rPr lang="en-US" dirty="0" err="1"/>
              <a:t>Exod</a:t>
            </a:r>
            <a:r>
              <a:rPr lang="en-US" dirty="0"/>
              <a:t> 24:18).</a:t>
            </a:r>
          </a:p>
        </p:txBody>
      </p:sp>
      <p:pic>
        <p:nvPicPr>
          <p:cNvPr id="39940" name="Picture 3"/>
          <p:cNvPicPr>
            <a:picLocks noChangeAspect="1" noChangeArrowheads="1"/>
          </p:cNvPicPr>
          <p:nvPr/>
        </p:nvPicPr>
        <p:blipFill>
          <a:blip r:embed="rId2" cstate="print"/>
          <a:srcRect l="40283" t="2632" r="18907" b="34212"/>
          <a:stretch>
            <a:fillRect/>
          </a:stretch>
        </p:blipFill>
        <p:spPr bwMode="auto">
          <a:xfrm>
            <a:off x="5791200" y="2057400"/>
            <a:ext cx="32004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43000" y="304800"/>
            <a:ext cx="7772400" cy="1143000"/>
          </a:xfrm>
        </p:spPr>
        <p:txBody>
          <a:bodyPr/>
          <a:lstStyle/>
          <a:p>
            <a:r>
              <a:rPr lang="en-US" smtClean="0"/>
              <a:t>First Missionary Journey</a:t>
            </a:r>
          </a:p>
        </p:txBody>
      </p:sp>
      <p:pic>
        <p:nvPicPr>
          <p:cNvPr id="40963" name="Picture 3"/>
          <p:cNvPicPr>
            <a:picLocks noChangeAspect="1" noChangeArrowheads="1"/>
          </p:cNvPicPr>
          <p:nvPr/>
        </p:nvPicPr>
        <p:blipFill>
          <a:blip r:embed="rId2" cstate="print"/>
          <a:srcRect/>
          <a:stretch>
            <a:fillRect/>
          </a:stretch>
        </p:blipFill>
        <p:spPr bwMode="auto">
          <a:xfrm>
            <a:off x="381000" y="285750"/>
            <a:ext cx="8458200" cy="634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eaLnBrk="1" hangingPunct="1"/>
            <a:r>
              <a:rPr lang="en-US" smtClean="0"/>
              <a:t>Apostasy Can Happen Quickly</a:t>
            </a:r>
          </a:p>
        </p:txBody>
      </p:sp>
      <p:sp>
        <p:nvSpPr>
          <p:cNvPr id="15363" name="Rectangle 3"/>
          <p:cNvSpPr>
            <a:spLocks noGrp="1" noChangeArrowheads="1"/>
          </p:cNvSpPr>
          <p:nvPr>
            <p:ph sz="half" idx="1"/>
          </p:nvPr>
        </p:nvSpPr>
        <p:spPr>
          <a:xfrm>
            <a:off x="533400" y="1946275"/>
            <a:ext cx="5334000" cy="4114800"/>
          </a:xfrm>
        </p:spPr>
        <p:txBody>
          <a:bodyPr/>
          <a:lstStyle/>
          <a:p>
            <a:pPr marL="0" indent="0" eaLnBrk="1" hangingPunct="1">
              <a:lnSpc>
                <a:spcPct val="90000"/>
              </a:lnSpc>
              <a:buFont typeface="Wingdings" pitchFamily="2" charset="2"/>
              <a:buNone/>
              <a:defRPr/>
            </a:pPr>
            <a:r>
              <a:rPr lang="en-US" dirty="0" smtClean="0"/>
              <a:t>Gal </a:t>
            </a:r>
            <a:r>
              <a:rPr lang="en-US" dirty="0"/>
              <a:t>1:6-“I </a:t>
            </a:r>
            <a:r>
              <a:rPr lang="en-US" b="1" i="1" u="sng" dirty="0"/>
              <a:t>marvel</a:t>
            </a:r>
            <a:r>
              <a:rPr lang="en-US" dirty="0"/>
              <a:t> that you are turning away </a:t>
            </a:r>
            <a:r>
              <a:rPr lang="en-US" b="1" i="1" u="sng" dirty="0"/>
              <a:t>so</a:t>
            </a:r>
            <a:r>
              <a:rPr lang="en-US" i="1" u="sng" dirty="0"/>
              <a:t> </a:t>
            </a:r>
            <a:r>
              <a:rPr lang="en-US" b="1" i="1" u="sng" dirty="0"/>
              <a:t>soon</a:t>
            </a:r>
            <a:r>
              <a:rPr lang="en-US" dirty="0"/>
              <a:t> from Him who called you in the grace of Christ, to a different gospel.” </a:t>
            </a:r>
            <a:endParaRPr lang="en-US" dirty="0" smtClean="0"/>
          </a:p>
          <a:p>
            <a:pPr marL="0" indent="0" eaLnBrk="1" hangingPunct="1">
              <a:lnSpc>
                <a:spcPct val="90000"/>
              </a:lnSpc>
              <a:buFont typeface="Wingdings" pitchFamily="2" charset="2"/>
              <a:buNone/>
              <a:defRPr/>
            </a:pPr>
            <a:endParaRPr lang="en-US" dirty="0"/>
          </a:p>
          <a:p>
            <a:pPr marL="0" indent="0" eaLnBrk="1" hangingPunct="1">
              <a:lnSpc>
                <a:spcPct val="90000"/>
              </a:lnSpc>
              <a:buFont typeface="Wingdings" pitchFamily="2" charset="2"/>
              <a:buNone/>
              <a:defRPr/>
            </a:pPr>
            <a:r>
              <a:rPr lang="en-US" dirty="0" err="1" smtClean="0"/>
              <a:t>Exod</a:t>
            </a:r>
            <a:r>
              <a:rPr lang="en-US" dirty="0" smtClean="0"/>
              <a:t> </a:t>
            </a:r>
            <a:r>
              <a:rPr lang="en-US" dirty="0"/>
              <a:t>32:8-“They have turned aside </a:t>
            </a:r>
            <a:r>
              <a:rPr lang="en-US" b="1" i="1" u="sng" dirty="0"/>
              <a:t>quickly</a:t>
            </a:r>
            <a:r>
              <a:rPr lang="en-US" dirty="0"/>
              <a:t> out of the way which I have commanded them” (Italics mine; see also </a:t>
            </a:r>
            <a:r>
              <a:rPr lang="en-US" dirty="0" err="1"/>
              <a:t>Exod</a:t>
            </a:r>
            <a:r>
              <a:rPr lang="en-US" dirty="0"/>
              <a:t> 24:18).</a:t>
            </a:r>
          </a:p>
        </p:txBody>
      </p:sp>
      <p:pic>
        <p:nvPicPr>
          <p:cNvPr id="41988" name="Picture 3"/>
          <p:cNvPicPr>
            <a:picLocks noChangeAspect="1" noChangeArrowheads="1"/>
          </p:cNvPicPr>
          <p:nvPr/>
        </p:nvPicPr>
        <p:blipFill>
          <a:blip r:embed="rId2" cstate="print"/>
          <a:srcRect l="40283" t="2632" r="18907" b="34212"/>
          <a:stretch>
            <a:fillRect/>
          </a:stretch>
        </p:blipFill>
        <p:spPr bwMode="auto">
          <a:xfrm>
            <a:off x="5791200" y="2057400"/>
            <a:ext cx="32004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p:cNvPicPr>
            <a:picLocks noGrp="1" noChangeAspect="1" noChangeArrowheads="1"/>
          </p:cNvPicPr>
          <p:nvPr>
            <p:ph idx="1"/>
          </p:nvPr>
        </p:nvPicPr>
        <p:blipFill>
          <a:blip r:embed="rId2" cstate="print"/>
          <a:srcRect/>
          <a:stretch>
            <a:fillRect/>
          </a:stretch>
        </p:blipFill>
        <p:spPr>
          <a:xfrm>
            <a:off x="1600200" y="1143000"/>
            <a:ext cx="6335713" cy="4525963"/>
          </a:xfrm>
        </p:spPr>
      </p:pic>
      <p:pic>
        <p:nvPicPr>
          <p:cNvPr id="26627" name="Picture 2" descr="C:\Users\BulloKr\AppData\Local\Microsoft\Windows\Temporary Internet Files\Content.Outlook\N34490JH\image (2).jpg"/>
          <p:cNvPicPr>
            <a:picLocks noChangeAspect="1" noChangeArrowheads="1"/>
          </p:cNvPicPr>
          <p:nvPr/>
        </p:nvPicPr>
        <p:blipFill>
          <a:blip r:embed="rId3" cstate="print"/>
          <a:srcRect/>
          <a:stretch>
            <a:fillRect/>
          </a:stretch>
        </p:blipFill>
        <p:spPr bwMode="auto">
          <a:xfrm>
            <a:off x="800100" y="514350"/>
            <a:ext cx="7543800" cy="5829300"/>
          </a:xfrm>
          <a:prstGeom prst="rect">
            <a:avLst/>
          </a:prstGeom>
          <a:noFill/>
          <a:ln w="9525">
            <a:noFill/>
            <a:miter lim="800000"/>
            <a:headEnd/>
            <a:tailEnd/>
          </a:ln>
        </p:spPr>
      </p:pic>
      <p:sp>
        <p:nvSpPr>
          <p:cNvPr id="4" name="Oval 7"/>
          <p:cNvSpPr>
            <a:spLocks noChangeArrowheads="1"/>
          </p:cNvSpPr>
          <p:nvPr/>
        </p:nvSpPr>
        <p:spPr bwMode="auto">
          <a:xfrm>
            <a:off x="2743200" y="3962400"/>
            <a:ext cx="1600200" cy="914400"/>
          </a:xfrm>
          <a:prstGeom prst="ellipse">
            <a:avLst/>
          </a:prstGeom>
          <a:noFill/>
          <a:ln w="76200" algn="ctr">
            <a:solidFill>
              <a:srgbClr val="C00000"/>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3011"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b="1" u="sng"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Impacts those who have not taken preventive measures </a:t>
            </a:r>
          </a:p>
        </p:txBody>
      </p:sp>
      <p:pic>
        <p:nvPicPr>
          <p:cNvPr id="43012"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381000"/>
            <a:ext cx="8229600" cy="1143000"/>
          </a:xfrm>
        </p:spPr>
        <p:txBody>
          <a:bodyPr/>
          <a:lstStyle/>
          <a:p>
            <a:pPr algn="ctr" eaLnBrk="1" hangingPunct="1"/>
            <a:r>
              <a:rPr lang="en-US" sz="4000" smtClean="0"/>
              <a:t>Apostasy is Satanically Energized</a:t>
            </a:r>
          </a:p>
        </p:txBody>
      </p:sp>
      <p:sp>
        <p:nvSpPr>
          <p:cNvPr id="16387" name="Rectangle 3"/>
          <p:cNvSpPr>
            <a:spLocks noGrp="1" noChangeArrowheads="1"/>
          </p:cNvSpPr>
          <p:nvPr>
            <p:ph type="body" idx="1"/>
          </p:nvPr>
        </p:nvSpPr>
        <p:spPr>
          <a:xfrm>
            <a:off x="457200" y="1524000"/>
            <a:ext cx="6019800" cy="4525963"/>
          </a:xfrm>
        </p:spPr>
        <p:txBody>
          <a:bodyPr/>
          <a:lstStyle/>
          <a:p>
            <a:pPr indent="0" eaLnBrk="1" hangingPunct="1">
              <a:lnSpc>
                <a:spcPct val="90000"/>
              </a:lnSpc>
              <a:buFont typeface="Wingdings" pitchFamily="2" charset="2"/>
              <a:buNone/>
              <a:defRPr/>
            </a:pPr>
            <a:r>
              <a:rPr lang="en-US" sz="2800" dirty="0"/>
              <a:t>2 </a:t>
            </a:r>
            <a:r>
              <a:rPr lang="en-US" sz="2800" dirty="0" err="1"/>
              <a:t>Cor</a:t>
            </a:r>
            <a:r>
              <a:rPr lang="en-US" sz="2800" dirty="0"/>
              <a:t> 11:3- “But I fear, lest somehow, as the </a:t>
            </a:r>
            <a:r>
              <a:rPr lang="en-US" sz="2800" b="1" i="1" u="sng" dirty="0"/>
              <a:t>serpent</a:t>
            </a:r>
            <a:r>
              <a:rPr lang="en-US" sz="2800" dirty="0"/>
              <a:t> deceived Eve by his craftiness, so your minds may be corrupted by from the simplicity that is in Christ.”</a:t>
            </a:r>
          </a:p>
          <a:p>
            <a:pPr indent="0" eaLnBrk="1" hangingPunct="1">
              <a:lnSpc>
                <a:spcPct val="90000"/>
              </a:lnSpc>
              <a:buFont typeface="Wingdings" pitchFamily="2" charset="2"/>
              <a:buNone/>
              <a:defRPr/>
            </a:pPr>
            <a:endParaRPr lang="en-US" sz="2800" dirty="0"/>
          </a:p>
          <a:p>
            <a:pPr indent="0" eaLnBrk="1" hangingPunct="1">
              <a:lnSpc>
                <a:spcPct val="90000"/>
              </a:lnSpc>
              <a:buFont typeface="Wingdings" pitchFamily="2" charset="2"/>
              <a:buNone/>
              <a:defRPr/>
            </a:pPr>
            <a:r>
              <a:rPr lang="en-US" sz="2800" dirty="0"/>
              <a:t>1 Tim 4:1-“Now the Spirit expressly says that in the latter times some will depart from the faith giving heed to </a:t>
            </a:r>
            <a:r>
              <a:rPr lang="en-US" sz="2800" b="1" i="1" u="sng" dirty="0"/>
              <a:t>deceiving spirits and doctrines of demons</a:t>
            </a:r>
            <a:r>
              <a:rPr lang="en-US" sz="2800" dirty="0"/>
              <a:t>” (Italics mine)</a:t>
            </a:r>
          </a:p>
        </p:txBody>
      </p:sp>
      <p:pic>
        <p:nvPicPr>
          <p:cNvPr id="44036" name="Picture 2"/>
          <p:cNvPicPr>
            <a:picLocks noChangeAspect="1" noChangeArrowheads="1"/>
          </p:cNvPicPr>
          <p:nvPr/>
        </p:nvPicPr>
        <p:blipFill>
          <a:blip r:embed="rId2" cstate="print"/>
          <a:srcRect l="10001" t="27779" r="7500" b="12962"/>
          <a:stretch>
            <a:fillRect/>
          </a:stretch>
        </p:blipFill>
        <p:spPr bwMode="auto">
          <a:xfrm>
            <a:off x="6324600" y="2514600"/>
            <a:ext cx="2514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752600" y="228600"/>
            <a:ext cx="4533900" cy="750570"/>
          </a:xfrm>
        </p:spPr>
        <p:txBody>
          <a:bodyPr/>
          <a:lstStyle/>
          <a:p>
            <a:pPr algn="ctr" eaLnBrk="1" hangingPunct="1"/>
            <a:r>
              <a:rPr lang="en-US" altLang="en-US" sz="3600" dirty="0" smtClean="0">
                <a:latin typeface="Calibri" panose="020F0502020204030204" pitchFamily="34" charset="0"/>
              </a:rPr>
              <a:t>Satan Uses Believers</a:t>
            </a:r>
          </a:p>
        </p:txBody>
      </p:sp>
      <p:sp>
        <p:nvSpPr>
          <p:cNvPr id="3075" name="Rectangle 3"/>
          <p:cNvSpPr>
            <a:spLocks noGrp="1" noChangeArrowheads="1"/>
          </p:cNvSpPr>
          <p:nvPr>
            <p:ph type="body" idx="1"/>
          </p:nvPr>
        </p:nvSpPr>
        <p:spPr>
          <a:xfrm>
            <a:off x="3048000" y="1138518"/>
            <a:ext cx="5753100" cy="4374552"/>
          </a:xfrm>
        </p:spPr>
        <p:txBody>
          <a:bodyPr/>
          <a:lstStyle/>
          <a:p>
            <a:pPr marL="457200" indent="-457200" eaLnBrk="1" hangingPunct="1">
              <a:spcBef>
                <a:spcPts val="600"/>
              </a:spcBef>
              <a:spcAft>
                <a:spcPts val="600"/>
              </a:spcAft>
              <a:defRPr/>
            </a:pPr>
            <a:endParaRPr lang="en-US" sz="2800" dirty="0" smtClean="0">
              <a:latin typeface="Calibri" panose="020F0502020204030204" pitchFamily="34" charset="0"/>
            </a:endParaRPr>
          </a:p>
          <a:p>
            <a:pPr marL="457200" indent="-457200" eaLnBrk="1" hangingPunct="1">
              <a:spcBef>
                <a:spcPts val="600"/>
              </a:spcBef>
              <a:spcAft>
                <a:spcPts val="600"/>
              </a:spcAft>
              <a:defRPr/>
            </a:pPr>
            <a:r>
              <a:rPr lang="en-US" sz="2800" dirty="0" smtClean="0">
                <a:latin typeface="Calibri" panose="020F0502020204030204" pitchFamily="34" charset="0"/>
              </a:rPr>
              <a:t>Peter-Matt. 16:21-23</a:t>
            </a:r>
          </a:p>
          <a:p>
            <a:pPr marL="457200" indent="-457200" eaLnBrk="1" hangingPunct="1">
              <a:spcBef>
                <a:spcPts val="600"/>
              </a:spcBef>
              <a:spcAft>
                <a:spcPts val="600"/>
              </a:spcAft>
              <a:defRPr/>
            </a:pPr>
            <a:endParaRPr lang="en-US" sz="2800" dirty="0" smtClean="0">
              <a:latin typeface="Calibri" panose="020F0502020204030204" pitchFamily="34" charset="0"/>
            </a:endParaRPr>
          </a:p>
          <a:p>
            <a:pPr marL="457200" indent="-457200" eaLnBrk="1" hangingPunct="1">
              <a:spcBef>
                <a:spcPts val="600"/>
              </a:spcBef>
              <a:spcAft>
                <a:spcPts val="600"/>
              </a:spcAft>
              <a:defRPr/>
            </a:pPr>
            <a:r>
              <a:rPr lang="en-US" sz="2800" dirty="0" smtClean="0">
                <a:latin typeface="Calibri" panose="020F0502020204030204" pitchFamily="34" charset="0"/>
              </a:rPr>
              <a:t>Ananias &amp; Sapphira-Acts 5:3-4, 11</a:t>
            </a:r>
          </a:p>
          <a:p>
            <a:pPr marL="457200" indent="-457200" eaLnBrk="1" hangingPunct="1">
              <a:spcBef>
                <a:spcPts val="600"/>
              </a:spcBef>
              <a:spcAft>
                <a:spcPts val="600"/>
              </a:spcAft>
              <a:defRPr/>
            </a:pPr>
            <a:endParaRPr lang="en-US" sz="2800" dirty="0" smtClean="0">
              <a:latin typeface="Calibri" panose="020F0502020204030204" pitchFamily="34" charset="0"/>
            </a:endParaRPr>
          </a:p>
          <a:p>
            <a:pPr marL="457200" indent="-457200" eaLnBrk="1" hangingPunct="1">
              <a:spcBef>
                <a:spcPts val="600"/>
              </a:spcBef>
              <a:spcAft>
                <a:spcPts val="600"/>
              </a:spcAft>
              <a:defRPr/>
            </a:pPr>
            <a:r>
              <a:rPr lang="en-US" sz="2800" dirty="0" smtClean="0">
                <a:latin typeface="Calibri" panose="020F0502020204030204" pitchFamily="34" charset="0"/>
              </a:rPr>
              <a:t>Ephesians-Ephes. 4:26-27</a:t>
            </a:r>
          </a:p>
          <a:p>
            <a:pPr marL="457200" indent="-457200" eaLnBrk="1" hangingPunct="1">
              <a:spcBef>
                <a:spcPts val="600"/>
              </a:spcBef>
              <a:spcAft>
                <a:spcPts val="600"/>
              </a:spcAft>
              <a:defRPr/>
            </a:pPr>
            <a:endParaRPr lang="en-US" sz="2800" dirty="0" smtClean="0">
              <a:latin typeface="Calibri" panose="020F0502020204030204" pitchFamily="34" charset="0"/>
            </a:endParaRPr>
          </a:p>
          <a:p>
            <a:pPr marL="457200" indent="-457200" eaLnBrk="1" hangingPunct="1">
              <a:spcBef>
                <a:spcPts val="600"/>
              </a:spcBef>
              <a:spcAft>
                <a:spcPts val="600"/>
              </a:spcAft>
              <a:defRPr/>
            </a:pPr>
            <a:endParaRPr lang="en-US" sz="2800" dirty="0" smtClean="0">
              <a:latin typeface="Calibri" panose="020F0502020204030204" pitchFamily="34" charset="0"/>
            </a:endParaRPr>
          </a:p>
          <a:p>
            <a:pPr marL="457200" indent="-457200" eaLnBrk="1" hangingPunct="1">
              <a:spcBef>
                <a:spcPts val="600"/>
              </a:spcBef>
              <a:spcAft>
                <a:spcPts val="600"/>
              </a:spcAft>
              <a:defRPr/>
            </a:pPr>
            <a:endParaRPr lang="en-US" sz="2800" dirty="0" smtClean="0">
              <a:latin typeface="Calibri" panose="020F0502020204030204" pitchFamily="34" charset="0"/>
            </a:endParaRPr>
          </a:p>
        </p:txBody>
      </p:sp>
      <p:pic>
        <p:nvPicPr>
          <p:cNvPr id="2" name="Picture 1"/>
          <p:cNvPicPr>
            <a:picLocks noChangeAspect="1"/>
          </p:cNvPicPr>
          <p:nvPr/>
        </p:nvPicPr>
        <p:blipFill>
          <a:blip r:embed="rId2" cstate="print"/>
          <a:stretch>
            <a:fillRect/>
          </a:stretch>
        </p:blipFill>
        <p:spPr>
          <a:xfrm>
            <a:off x="152400" y="1143000"/>
            <a:ext cx="2705101" cy="5294641"/>
          </a:xfrm>
          <a:prstGeom prst="rect">
            <a:avLst/>
          </a:prstGeom>
        </p:spPr>
      </p:pic>
      <p:sp>
        <p:nvSpPr>
          <p:cNvPr id="3" name="Rectangle 2"/>
          <p:cNvSpPr/>
          <p:nvPr/>
        </p:nvSpPr>
        <p:spPr>
          <a:xfrm>
            <a:off x="381000" y="4495800"/>
            <a:ext cx="2628900" cy="1636345"/>
          </a:xfrm>
          <a:prstGeom prst="rect">
            <a:avLst/>
          </a:prstGeom>
        </p:spPr>
        <p:txBody>
          <a:bodyPr wrap="square">
            <a:spAutoFit/>
          </a:bodyPr>
          <a:lstStyle/>
          <a:p>
            <a:pPr algn="ctr">
              <a:lnSpc>
                <a:spcPct val="115000"/>
              </a:lnSpc>
              <a:spcBef>
                <a:spcPts val="0"/>
              </a:spcBef>
              <a:spcAft>
                <a:spcPts val="1000"/>
              </a:spcAft>
            </a:pPr>
            <a:r>
              <a:rPr lang="en-US" sz="2000" b="1" cap="small" dirty="0">
                <a:solidFill>
                  <a:srgbClr val="0000FF"/>
                </a:solidFill>
                <a:latin typeface="Calibri" panose="020F0502020204030204" pitchFamily="34" charset="0"/>
              </a:rPr>
              <a:t>2 Cor. 11:14</a:t>
            </a:r>
          </a:p>
          <a:p>
            <a:pPr algn="just">
              <a:lnSpc>
                <a:spcPct val="115000"/>
              </a:lnSpc>
              <a:spcBef>
                <a:spcPts val="0"/>
              </a:spcBef>
              <a:spcAft>
                <a:spcPts val="1000"/>
              </a:spcAft>
            </a:pPr>
            <a:r>
              <a:rPr lang="en-US" sz="2000" b="1" cap="small" dirty="0" smtClean="0">
                <a:solidFill>
                  <a:srgbClr val="0000FF"/>
                </a:solidFill>
                <a:latin typeface="Calibri" panose="020F0502020204030204" pitchFamily="34" charset="0"/>
              </a:rPr>
              <a:t>No </a:t>
            </a:r>
            <a:r>
              <a:rPr lang="en-US" sz="2000" b="1" cap="small" dirty="0">
                <a:solidFill>
                  <a:srgbClr val="0000FF"/>
                </a:solidFill>
                <a:latin typeface="Calibri" panose="020F0502020204030204" pitchFamily="34" charset="0"/>
              </a:rPr>
              <a:t>wonder, for even Satan disguises himself as an angel of light. </a:t>
            </a:r>
            <a:endParaRPr lang="en-US" sz="2000" b="1" cap="small" dirty="0" smtClean="0">
              <a:solidFill>
                <a:srgbClr val="0000FF"/>
              </a:solidFill>
              <a:latin typeface="Calibri" panose="020F0502020204030204" pitchFamily="34" charset="0"/>
            </a:endParaRPr>
          </a:p>
        </p:txBody>
      </p:sp>
      <p:pic>
        <p:nvPicPr>
          <p:cNvPr id="4" name="Picture 3"/>
          <p:cNvPicPr>
            <a:picLocks noChangeAspect="1"/>
          </p:cNvPicPr>
          <p:nvPr/>
        </p:nvPicPr>
        <p:blipFill>
          <a:blip r:embed="rId3" cstate="print"/>
          <a:stretch>
            <a:fillRect/>
          </a:stretch>
        </p:blipFill>
        <p:spPr>
          <a:xfrm>
            <a:off x="7467600" y="5181600"/>
            <a:ext cx="1371600" cy="13716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Purposes of the Local Church</a:t>
            </a:r>
          </a:p>
        </p:txBody>
      </p:sp>
      <p:sp>
        <p:nvSpPr>
          <p:cNvPr id="14339" name="Rectangle 3"/>
          <p:cNvSpPr>
            <a:spLocks noGrp="1" noChangeArrowheads="1"/>
          </p:cNvSpPr>
          <p:nvPr>
            <p:ph type="body" idx="1"/>
          </p:nvPr>
        </p:nvSpPr>
        <p:spPr>
          <a:xfrm>
            <a:off x="609600" y="1946275"/>
            <a:ext cx="8332788" cy="4114800"/>
          </a:xfrm>
        </p:spPr>
        <p:txBody>
          <a:bodyPr/>
          <a:lstStyle/>
          <a:p>
            <a:pPr eaLnBrk="1" hangingPunct="1">
              <a:defRPr/>
            </a:pPr>
            <a:endParaRPr lang="en-US" dirty="0" smtClean="0"/>
          </a:p>
          <a:p>
            <a:pPr eaLnBrk="1" hangingPunct="1">
              <a:defRPr/>
            </a:pPr>
            <a:r>
              <a:rPr lang="en-US" dirty="0" smtClean="0"/>
              <a:t>Glorify God (Eph 3:21)</a:t>
            </a:r>
          </a:p>
          <a:p>
            <a:pPr eaLnBrk="1" hangingPunct="1">
              <a:buFont typeface="Wingdings" pitchFamily="2" charset="2"/>
              <a:buNone/>
              <a:defRPr/>
            </a:pPr>
            <a:endParaRPr lang="en-US" dirty="0" smtClean="0"/>
          </a:p>
          <a:p>
            <a:pPr eaLnBrk="1" hangingPunct="1">
              <a:defRPr/>
            </a:pPr>
            <a:r>
              <a:rPr lang="en-US" dirty="0" smtClean="0"/>
              <a:t>Edify the saints (Eph 4:11-16)</a:t>
            </a:r>
          </a:p>
          <a:p>
            <a:pPr eaLnBrk="1" hangingPunct="1">
              <a:buFont typeface="Wingdings" pitchFamily="2" charset="2"/>
              <a:buNone/>
              <a:defRPr/>
            </a:pPr>
            <a:endParaRPr lang="en-US" dirty="0" smtClean="0"/>
          </a:p>
          <a:p>
            <a:pPr eaLnBrk="1" hangingPunct="1">
              <a:defRPr/>
            </a:pPr>
            <a:r>
              <a:rPr lang="en-US" dirty="0" smtClean="0"/>
              <a:t>Fulfill the Great Commission (Matt 28:18-20)</a:t>
            </a:r>
          </a:p>
        </p:txBody>
      </p:sp>
      <p:pic>
        <p:nvPicPr>
          <p:cNvPr id="45060" name="Picture 2" descr="http://www.aaronniequist.com/blog/wp-content/uploads/church-wallpaper.jpg"/>
          <p:cNvPicPr>
            <a:picLocks noChangeAspect="1" noChangeArrowheads="1"/>
          </p:cNvPicPr>
          <p:nvPr/>
        </p:nvPicPr>
        <p:blipFill>
          <a:blip r:embed="rId2" cstate="print"/>
          <a:srcRect/>
          <a:stretch>
            <a:fillRect/>
          </a:stretch>
        </p:blipFill>
        <p:spPr bwMode="auto">
          <a:xfrm>
            <a:off x="6553200" y="1524000"/>
            <a:ext cx="2305050" cy="307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16387"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Impacts those who have not taken preventive measures </a:t>
            </a:r>
          </a:p>
        </p:txBody>
      </p:sp>
      <p:pic>
        <p:nvPicPr>
          <p:cNvPr id="16388"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6083"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b="1" u="sng"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Impacts those who have not taken preventive measures </a:t>
            </a:r>
          </a:p>
        </p:txBody>
      </p:sp>
      <p:pic>
        <p:nvPicPr>
          <p:cNvPr id="46084"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04800" y="381000"/>
            <a:ext cx="7772400" cy="1143000"/>
          </a:xfrm>
        </p:spPr>
        <p:txBody>
          <a:bodyPr/>
          <a:lstStyle/>
          <a:p>
            <a:pPr algn="ctr" eaLnBrk="1" hangingPunct="1"/>
            <a:r>
              <a:rPr lang="en-US" smtClean="0"/>
              <a:t>Apostasy is Destructive</a:t>
            </a:r>
          </a:p>
        </p:txBody>
      </p:sp>
      <p:sp>
        <p:nvSpPr>
          <p:cNvPr id="17411" name="Rectangle 3"/>
          <p:cNvSpPr>
            <a:spLocks noGrp="1" noChangeArrowheads="1"/>
          </p:cNvSpPr>
          <p:nvPr>
            <p:ph type="body" idx="1"/>
          </p:nvPr>
        </p:nvSpPr>
        <p:spPr>
          <a:xfrm>
            <a:off x="304800" y="1981200"/>
            <a:ext cx="3886200" cy="4114800"/>
          </a:xfrm>
        </p:spPr>
        <p:txBody>
          <a:bodyPr/>
          <a:lstStyle/>
          <a:p>
            <a:pPr marL="0" indent="0" eaLnBrk="1" hangingPunct="1">
              <a:spcBef>
                <a:spcPts val="1200"/>
              </a:spcBef>
              <a:buFont typeface="Wingdings" pitchFamily="2" charset="2"/>
              <a:buNone/>
              <a:defRPr/>
            </a:pPr>
            <a:r>
              <a:rPr lang="en-US" sz="2800" dirty="0"/>
              <a:t>Acts </a:t>
            </a:r>
            <a:r>
              <a:rPr lang="en-US" sz="2800" dirty="0" smtClean="0"/>
              <a:t>20:29-</a:t>
            </a:r>
          </a:p>
          <a:p>
            <a:pPr marL="0" indent="0" eaLnBrk="1" hangingPunct="1">
              <a:spcBef>
                <a:spcPts val="1200"/>
              </a:spcBef>
              <a:buFont typeface="Wingdings" pitchFamily="2" charset="2"/>
              <a:buNone/>
              <a:defRPr/>
            </a:pPr>
            <a:r>
              <a:rPr lang="en-US" sz="2800" dirty="0" smtClean="0"/>
              <a:t>“</a:t>
            </a:r>
            <a:r>
              <a:rPr lang="en-US" sz="2800" dirty="0"/>
              <a:t>For I know this, that after my departure </a:t>
            </a:r>
            <a:r>
              <a:rPr lang="en-US" sz="2800" b="1" i="1" u="sng" dirty="0"/>
              <a:t>savage wolves</a:t>
            </a:r>
            <a:r>
              <a:rPr lang="en-US" sz="2800" dirty="0"/>
              <a:t> will come in among you, </a:t>
            </a:r>
            <a:r>
              <a:rPr lang="en-US" sz="2800" b="1" i="1" u="sng" dirty="0"/>
              <a:t>not sparing the flock</a:t>
            </a:r>
            <a:r>
              <a:rPr lang="en-US" sz="2800" dirty="0" smtClean="0"/>
              <a:t>.”</a:t>
            </a:r>
            <a:endParaRPr lang="en-US" sz="2800" dirty="0"/>
          </a:p>
        </p:txBody>
      </p:sp>
      <p:pic>
        <p:nvPicPr>
          <p:cNvPr id="47108" name="Picture 2"/>
          <p:cNvPicPr>
            <a:picLocks noChangeAspect="1" noChangeArrowheads="1"/>
          </p:cNvPicPr>
          <p:nvPr/>
        </p:nvPicPr>
        <p:blipFill>
          <a:blip r:embed="rId2" cstate="print"/>
          <a:srcRect/>
          <a:stretch>
            <a:fillRect/>
          </a:stretch>
        </p:blipFill>
        <p:spPr bwMode="auto">
          <a:xfrm>
            <a:off x="4648200" y="1219200"/>
            <a:ext cx="3810000" cy="509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09600" y="304800"/>
            <a:ext cx="7772400" cy="1143000"/>
          </a:xfrm>
        </p:spPr>
        <p:txBody>
          <a:bodyPr/>
          <a:lstStyle/>
          <a:p>
            <a:pPr algn="ctr" eaLnBrk="1" hangingPunct="1"/>
            <a:r>
              <a:rPr lang="en-US" smtClean="0"/>
              <a:t>Apostasy is Destructive</a:t>
            </a:r>
          </a:p>
        </p:txBody>
      </p:sp>
      <p:sp>
        <p:nvSpPr>
          <p:cNvPr id="17411" name="Rectangle 3"/>
          <p:cNvSpPr>
            <a:spLocks noGrp="1" noChangeArrowheads="1"/>
          </p:cNvSpPr>
          <p:nvPr>
            <p:ph type="body" idx="1"/>
          </p:nvPr>
        </p:nvSpPr>
        <p:spPr>
          <a:xfrm>
            <a:off x="457200" y="1447800"/>
            <a:ext cx="3810000" cy="4613275"/>
          </a:xfrm>
        </p:spPr>
        <p:txBody>
          <a:bodyPr/>
          <a:lstStyle/>
          <a:p>
            <a:pPr marL="0" indent="0" eaLnBrk="1" hangingPunct="1">
              <a:spcBef>
                <a:spcPts val="1200"/>
              </a:spcBef>
              <a:buFont typeface="Wingdings" pitchFamily="2" charset="2"/>
              <a:buNone/>
              <a:defRPr/>
            </a:pPr>
            <a:r>
              <a:rPr lang="en-US" sz="2800" dirty="0" smtClean="0"/>
              <a:t>1 </a:t>
            </a:r>
            <a:r>
              <a:rPr lang="en-US" sz="2800" dirty="0"/>
              <a:t>Tim </a:t>
            </a:r>
            <a:r>
              <a:rPr lang="en-US" sz="2800" dirty="0" smtClean="0"/>
              <a:t>1:19-</a:t>
            </a:r>
          </a:p>
          <a:p>
            <a:pPr marL="0" indent="0" eaLnBrk="1" hangingPunct="1">
              <a:spcBef>
                <a:spcPts val="1200"/>
              </a:spcBef>
              <a:buFont typeface="Wingdings" pitchFamily="2" charset="2"/>
              <a:buNone/>
              <a:defRPr/>
            </a:pPr>
            <a:r>
              <a:rPr lang="en-US" sz="2800" dirty="0" smtClean="0"/>
              <a:t>“</a:t>
            </a:r>
            <a:r>
              <a:rPr lang="en-US" sz="2800" dirty="0"/>
              <a:t>Having faith and a good conscience, which some have rejected, concerning the faith have </a:t>
            </a:r>
            <a:r>
              <a:rPr lang="en-US" sz="2800" b="1" i="1" u="sng" dirty="0"/>
              <a:t>suffered shipwreck</a:t>
            </a:r>
            <a:r>
              <a:rPr lang="en-US" sz="2800" dirty="0" smtClean="0"/>
              <a:t>.”</a:t>
            </a:r>
            <a:endParaRPr lang="en-US" sz="2800" dirty="0"/>
          </a:p>
        </p:txBody>
      </p:sp>
      <p:pic>
        <p:nvPicPr>
          <p:cNvPr id="48132" name="Picture 2"/>
          <p:cNvPicPr>
            <a:picLocks noChangeAspect="1" noChangeArrowheads="1"/>
          </p:cNvPicPr>
          <p:nvPr/>
        </p:nvPicPr>
        <p:blipFill>
          <a:blip r:embed="rId2" cstate="print"/>
          <a:srcRect/>
          <a:stretch>
            <a:fillRect/>
          </a:stretch>
        </p:blipFill>
        <p:spPr bwMode="auto">
          <a:xfrm>
            <a:off x="4343400" y="1143000"/>
            <a:ext cx="4454525" cy="488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28600" y="304800"/>
            <a:ext cx="7772400" cy="1143000"/>
          </a:xfrm>
        </p:spPr>
        <p:txBody>
          <a:bodyPr/>
          <a:lstStyle/>
          <a:p>
            <a:pPr algn="ctr" eaLnBrk="1" hangingPunct="1"/>
            <a:r>
              <a:rPr lang="en-US" smtClean="0"/>
              <a:t>Apostasy is Destructive</a:t>
            </a:r>
          </a:p>
        </p:txBody>
      </p:sp>
      <p:sp>
        <p:nvSpPr>
          <p:cNvPr id="17411" name="Rectangle 3"/>
          <p:cNvSpPr>
            <a:spLocks noGrp="1" noChangeArrowheads="1"/>
          </p:cNvSpPr>
          <p:nvPr>
            <p:ph type="body" idx="1"/>
          </p:nvPr>
        </p:nvSpPr>
        <p:spPr>
          <a:xfrm>
            <a:off x="609600" y="1676400"/>
            <a:ext cx="4267200" cy="4384675"/>
          </a:xfrm>
        </p:spPr>
        <p:txBody>
          <a:bodyPr/>
          <a:lstStyle/>
          <a:p>
            <a:pPr marL="0" indent="0" eaLnBrk="1" hangingPunct="1">
              <a:spcBef>
                <a:spcPts val="0"/>
              </a:spcBef>
              <a:buFont typeface="Wingdings" pitchFamily="2" charset="2"/>
              <a:buNone/>
              <a:defRPr/>
            </a:pPr>
            <a:r>
              <a:rPr lang="en-US" sz="2800" dirty="0" smtClean="0"/>
              <a:t>2 </a:t>
            </a:r>
            <a:r>
              <a:rPr lang="en-US" sz="2800" dirty="0"/>
              <a:t>Tim </a:t>
            </a:r>
            <a:r>
              <a:rPr lang="en-US" sz="2800" dirty="0" smtClean="0"/>
              <a:t>2:17-18- “and their talk will spread </a:t>
            </a:r>
            <a:r>
              <a:rPr lang="en-US" sz="2800" b="1" i="1" u="sng" dirty="0" smtClean="0"/>
              <a:t>like gangrene</a:t>
            </a:r>
            <a:r>
              <a:rPr lang="en-US" sz="2800" dirty="0" smtClean="0"/>
              <a:t>. Among them are </a:t>
            </a:r>
            <a:r>
              <a:rPr lang="en-US" sz="2800" dirty="0" err="1" smtClean="0"/>
              <a:t>Hymenaeus</a:t>
            </a:r>
            <a:r>
              <a:rPr lang="en-US" sz="2800" dirty="0" smtClean="0"/>
              <a:t> and </a:t>
            </a:r>
            <a:r>
              <a:rPr lang="en-US" sz="2800" dirty="0" err="1" smtClean="0"/>
              <a:t>Philetus</a:t>
            </a:r>
            <a:r>
              <a:rPr lang="en-US" sz="2800" dirty="0" smtClean="0"/>
              <a:t>, </a:t>
            </a:r>
            <a:r>
              <a:rPr lang="en-US" sz="2800" baseline="30000" dirty="0" smtClean="0"/>
              <a:t>18 </a:t>
            </a:r>
            <a:r>
              <a:rPr lang="en-US" sz="2800" i="1" dirty="0" smtClean="0"/>
              <a:t>men</a:t>
            </a:r>
            <a:r>
              <a:rPr lang="en-US" sz="2800" dirty="0" smtClean="0"/>
              <a:t> who have gone astray from the truth saying that the resurrection has already taken place, and they </a:t>
            </a:r>
            <a:r>
              <a:rPr lang="en-US" sz="2800" b="1" i="1" u="sng" dirty="0" smtClean="0"/>
              <a:t>upset the faith of some</a:t>
            </a:r>
            <a:r>
              <a:rPr lang="en-US" sz="2800" dirty="0" smtClean="0"/>
              <a:t>.” (Italics </a:t>
            </a:r>
            <a:r>
              <a:rPr lang="en-US" sz="2800" dirty="0"/>
              <a:t>mine).</a:t>
            </a:r>
          </a:p>
        </p:txBody>
      </p:sp>
      <p:pic>
        <p:nvPicPr>
          <p:cNvPr id="49156" name="Picture 3"/>
          <p:cNvPicPr>
            <a:picLocks noChangeAspect="1" noChangeArrowheads="1"/>
          </p:cNvPicPr>
          <p:nvPr/>
        </p:nvPicPr>
        <p:blipFill>
          <a:blip r:embed="rId2" cstate="print"/>
          <a:srcRect/>
          <a:stretch>
            <a:fillRect/>
          </a:stretch>
        </p:blipFill>
        <p:spPr bwMode="auto">
          <a:xfrm>
            <a:off x="4918075" y="1311275"/>
            <a:ext cx="3997325" cy="478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50179"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b="1" u="sng"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Impacts those who have not taken preventive measures </a:t>
            </a:r>
          </a:p>
        </p:txBody>
      </p:sp>
      <p:pic>
        <p:nvPicPr>
          <p:cNvPr id="50180"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eaLnBrk="1" hangingPunct="1"/>
            <a:r>
              <a:rPr lang="en-US" sz="4000" smtClean="0"/>
              <a:t>Apostasy Makes Life Difficult for the Man of God</a:t>
            </a:r>
          </a:p>
        </p:txBody>
      </p:sp>
      <p:sp>
        <p:nvSpPr>
          <p:cNvPr id="21507" name="Rectangle 3"/>
          <p:cNvSpPr>
            <a:spLocks noGrp="1" noChangeArrowheads="1"/>
          </p:cNvSpPr>
          <p:nvPr>
            <p:ph type="body" idx="1"/>
          </p:nvPr>
        </p:nvSpPr>
        <p:spPr>
          <a:xfrm>
            <a:off x="4648200" y="2057400"/>
            <a:ext cx="3581400" cy="4114800"/>
          </a:xfrm>
        </p:spPr>
        <p:txBody>
          <a:bodyPr/>
          <a:lstStyle/>
          <a:p>
            <a:pPr eaLnBrk="1" hangingPunct="1">
              <a:lnSpc>
                <a:spcPct val="90000"/>
              </a:lnSpc>
              <a:defRPr/>
            </a:pPr>
            <a:r>
              <a:rPr lang="en-US" sz="2800" dirty="0"/>
              <a:t>2 Tim 3:13- </a:t>
            </a:r>
            <a:endParaRPr lang="en-US" sz="2800" dirty="0" smtClean="0"/>
          </a:p>
          <a:p>
            <a:pPr eaLnBrk="1" hangingPunct="1">
              <a:lnSpc>
                <a:spcPct val="90000"/>
              </a:lnSpc>
              <a:buFont typeface="Wingdings" pitchFamily="2" charset="2"/>
              <a:buNone/>
              <a:defRPr/>
            </a:pPr>
            <a:r>
              <a:rPr lang="en-US" sz="2800" dirty="0" smtClean="0"/>
              <a:t>	“</a:t>
            </a:r>
            <a:r>
              <a:rPr lang="en-US" sz="2800" dirty="0"/>
              <a:t>But evil men and imposters will grow worse and worse, deceiving and being deceived</a:t>
            </a:r>
            <a:r>
              <a:rPr lang="en-US" sz="2800" dirty="0" smtClean="0"/>
              <a:t>.”</a:t>
            </a:r>
            <a:endParaRPr lang="en-US" sz="2800" dirty="0"/>
          </a:p>
        </p:txBody>
      </p:sp>
      <p:pic>
        <p:nvPicPr>
          <p:cNvPr id="51204" name="Picture 2"/>
          <p:cNvPicPr>
            <a:picLocks noChangeAspect="1" noChangeArrowheads="1"/>
          </p:cNvPicPr>
          <p:nvPr/>
        </p:nvPicPr>
        <p:blipFill>
          <a:blip r:embed="rId2" cstate="print"/>
          <a:srcRect/>
          <a:stretch>
            <a:fillRect/>
          </a:stretch>
        </p:blipFill>
        <p:spPr bwMode="auto">
          <a:xfrm>
            <a:off x="0" y="1905000"/>
            <a:ext cx="4648200" cy="418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04800" y="381000"/>
            <a:ext cx="8534400" cy="1143000"/>
          </a:xfrm>
        </p:spPr>
        <p:txBody>
          <a:bodyPr/>
          <a:lstStyle/>
          <a:p>
            <a:pPr algn="ctr" eaLnBrk="1" hangingPunct="1"/>
            <a:r>
              <a:rPr lang="en-US" sz="3200" smtClean="0"/>
              <a:t>Apostasy Makes Life Difficult for the Man of God</a:t>
            </a:r>
          </a:p>
        </p:txBody>
      </p:sp>
      <p:sp>
        <p:nvSpPr>
          <p:cNvPr id="21507" name="Rectangle 3"/>
          <p:cNvSpPr>
            <a:spLocks noGrp="1" noChangeArrowheads="1"/>
          </p:cNvSpPr>
          <p:nvPr>
            <p:ph type="body" idx="1"/>
          </p:nvPr>
        </p:nvSpPr>
        <p:spPr>
          <a:xfrm>
            <a:off x="228600" y="1295400"/>
            <a:ext cx="8686800" cy="2854325"/>
          </a:xfrm>
        </p:spPr>
        <p:txBody>
          <a:bodyPr/>
          <a:lstStyle/>
          <a:p>
            <a:pPr marL="0" indent="0" eaLnBrk="1" hangingPunct="1">
              <a:spcBef>
                <a:spcPts val="1200"/>
              </a:spcBef>
              <a:buFont typeface="Wingdings" pitchFamily="2" charset="2"/>
              <a:buNone/>
              <a:defRPr/>
            </a:pPr>
            <a:r>
              <a:rPr lang="en-US" sz="2400" dirty="0" smtClean="0"/>
              <a:t>2 </a:t>
            </a:r>
            <a:r>
              <a:rPr lang="en-US" sz="2400" dirty="0"/>
              <a:t>Tim 4:3-4- “For the time will come when they will not endure sound doctrine, but according to their own desires, because they have itching ears, they will heap up for themselves teachers; and they will turn their ears away from the truth, and be turned aside to fables.”</a:t>
            </a:r>
          </a:p>
        </p:txBody>
      </p:sp>
      <p:pic>
        <p:nvPicPr>
          <p:cNvPr id="52228" name="Picture 2"/>
          <p:cNvPicPr>
            <a:picLocks noChangeAspect="1" noChangeArrowheads="1"/>
          </p:cNvPicPr>
          <p:nvPr/>
        </p:nvPicPr>
        <p:blipFill>
          <a:blip r:embed="rId2" cstate="print"/>
          <a:srcRect l="2390" t="28139"/>
          <a:stretch>
            <a:fillRect/>
          </a:stretch>
        </p:blipFill>
        <p:spPr bwMode="auto">
          <a:xfrm>
            <a:off x="1066800" y="3048000"/>
            <a:ext cx="7086600" cy="3643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ctr" eaLnBrk="1" hangingPunct="1"/>
            <a:r>
              <a:rPr lang="en-US" smtClean="0"/>
              <a:t>2 Tim 3:2-4</a:t>
            </a:r>
          </a:p>
        </p:txBody>
      </p:sp>
      <p:sp>
        <p:nvSpPr>
          <p:cNvPr id="24579" name="Rectangle 3"/>
          <p:cNvSpPr>
            <a:spLocks noGrp="1" noChangeArrowheads="1"/>
          </p:cNvSpPr>
          <p:nvPr>
            <p:ph type="body" idx="1"/>
          </p:nvPr>
        </p:nvSpPr>
        <p:spPr/>
        <p:txBody>
          <a:bodyPr/>
          <a:lstStyle/>
          <a:p>
            <a:pPr eaLnBrk="1" hangingPunct="1">
              <a:lnSpc>
                <a:spcPct val="90000"/>
              </a:lnSpc>
              <a:defRPr/>
            </a:pPr>
            <a:r>
              <a:rPr lang="en-US" sz="2800" dirty="0"/>
              <a:t>Lovers of </a:t>
            </a:r>
            <a:r>
              <a:rPr lang="en-US" sz="2800" dirty="0" smtClean="0"/>
              <a:t>self (vs. 2)</a:t>
            </a:r>
            <a:endParaRPr lang="en-US" sz="2800" dirty="0"/>
          </a:p>
          <a:p>
            <a:pPr lvl="1" eaLnBrk="1" hangingPunct="1">
              <a:lnSpc>
                <a:spcPct val="90000"/>
              </a:lnSpc>
              <a:defRPr/>
            </a:pPr>
            <a:r>
              <a:rPr lang="en-US" sz="2400" dirty="0"/>
              <a:t>Lovers of $			Slanderers		</a:t>
            </a:r>
          </a:p>
          <a:p>
            <a:pPr lvl="1" eaLnBrk="1" hangingPunct="1">
              <a:lnSpc>
                <a:spcPct val="90000"/>
              </a:lnSpc>
              <a:defRPr/>
            </a:pPr>
            <a:r>
              <a:rPr lang="en-US" sz="2400" dirty="0"/>
              <a:t>Boastful				Without self-control</a:t>
            </a:r>
          </a:p>
          <a:p>
            <a:pPr lvl="1" eaLnBrk="1" hangingPunct="1">
              <a:lnSpc>
                <a:spcPct val="90000"/>
              </a:lnSpc>
              <a:defRPr/>
            </a:pPr>
            <a:r>
              <a:rPr lang="en-US" sz="2400" dirty="0"/>
              <a:t>Arrogant			Brutal</a:t>
            </a:r>
          </a:p>
          <a:p>
            <a:pPr lvl="1" eaLnBrk="1" hangingPunct="1">
              <a:lnSpc>
                <a:spcPct val="90000"/>
              </a:lnSpc>
              <a:defRPr/>
            </a:pPr>
            <a:r>
              <a:rPr lang="en-US" sz="2400" dirty="0"/>
              <a:t>Blasphemers			Haters of good</a:t>
            </a:r>
          </a:p>
          <a:p>
            <a:pPr lvl="1" eaLnBrk="1" hangingPunct="1">
              <a:lnSpc>
                <a:spcPct val="90000"/>
              </a:lnSpc>
              <a:defRPr/>
            </a:pPr>
            <a:r>
              <a:rPr lang="en-US" sz="2400" dirty="0"/>
              <a:t>Disobedient to parents		Treacherous</a:t>
            </a:r>
          </a:p>
          <a:p>
            <a:pPr lvl="1" eaLnBrk="1" hangingPunct="1">
              <a:lnSpc>
                <a:spcPct val="90000"/>
              </a:lnSpc>
              <a:defRPr/>
            </a:pPr>
            <a:r>
              <a:rPr lang="en-US" sz="2400" dirty="0"/>
              <a:t>Unthankful			Reckless</a:t>
            </a:r>
          </a:p>
          <a:p>
            <a:pPr lvl="1" eaLnBrk="1" hangingPunct="1">
              <a:lnSpc>
                <a:spcPct val="90000"/>
              </a:lnSpc>
              <a:defRPr/>
            </a:pPr>
            <a:r>
              <a:rPr lang="en-US" sz="2400" dirty="0"/>
              <a:t>Unloving			Conceited </a:t>
            </a:r>
          </a:p>
          <a:p>
            <a:pPr lvl="1" eaLnBrk="1" hangingPunct="1">
              <a:lnSpc>
                <a:spcPct val="90000"/>
              </a:lnSpc>
              <a:defRPr/>
            </a:pPr>
            <a:r>
              <a:rPr lang="en-US" sz="2400" dirty="0"/>
              <a:t>Unholy				Pleasure lovers</a:t>
            </a:r>
          </a:p>
          <a:p>
            <a:pPr lvl="1" eaLnBrk="1" hangingPunct="1">
              <a:lnSpc>
                <a:spcPct val="90000"/>
              </a:lnSpc>
              <a:defRPr/>
            </a:pPr>
            <a:r>
              <a:rPr lang="en-US" sz="2400" dirty="0"/>
              <a:t>Unforgiving</a:t>
            </a:r>
          </a:p>
          <a:p>
            <a:pPr eaLnBrk="1" hangingPunct="1">
              <a:lnSpc>
                <a:spcPct val="90000"/>
              </a:lnSpc>
              <a:defRPr/>
            </a:pPr>
            <a:r>
              <a:rPr lang="en-US" sz="2800" dirty="0"/>
              <a:t>Rather than lovers of </a:t>
            </a:r>
            <a:r>
              <a:rPr lang="en-US" sz="2800" dirty="0" smtClean="0"/>
              <a:t>God (vs. 4)</a:t>
            </a:r>
            <a:endParaRPr lang="en-US"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ctr" eaLnBrk="1" hangingPunct="1"/>
            <a:r>
              <a:rPr lang="en-US" sz="4000" smtClean="0"/>
              <a:t>“Perilous” for Who?</a:t>
            </a:r>
          </a:p>
        </p:txBody>
      </p:sp>
      <p:sp>
        <p:nvSpPr>
          <p:cNvPr id="29699" name="Rectangle 3"/>
          <p:cNvSpPr>
            <a:spLocks noGrp="1" noChangeArrowheads="1"/>
          </p:cNvSpPr>
          <p:nvPr>
            <p:ph type="body" idx="1"/>
          </p:nvPr>
        </p:nvSpPr>
        <p:spPr/>
        <p:txBody>
          <a:bodyPr/>
          <a:lstStyle/>
          <a:p>
            <a:pPr eaLnBrk="1" hangingPunct="1">
              <a:buFont typeface="Wingdings" pitchFamily="2" charset="2"/>
              <a:buNone/>
              <a:defRPr/>
            </a:pPr>
            <a:r>
              <a:rPr lang="en-US" sz="4000" smtClean="0"/>
              <a:t>2 Tim 3:1-”But know this, that in the last days </a:t>
            </a:r>
            <a:r>
              <a:rPr lang="en-US" sz="4000" b="1" i="1" u="sng" smtClean="0"/>
              <a:t>perilous times</a:t>
            </a:r>
            <a:r>
              <a:rPr lang="en-US" sz="4000" smtClean="0"/>
              <a:t> will come” (Italics mine).</a:t>
            </a:r>
          </a:p>
          <a:p>
            <a:pPr eaLnBrk="1" hangingPunct="1">
              <a:buFont typeface="Wingdings" pitchFamily="2" charset="2"/>
              <a:buNone/>
              <a:defRPr/>
            </a:pPr>
            <a:endParaRPr lang="en-US" sz="4000" smtClean="0"/>
          </a:p>
        </p:txBody>
      </p:sp>
      <p:pic>
        <p:nvPicPr>
          <p:cNvPr id="54276" name="Picture 8" descr="End-Times"/>
          <p:cNvPicPr>
            <a:picLocks noChangeAspect="1" noChangeArrowheads="1"/>
          </p:cNvPicPr>
          <p:nvPr/>
        </p:nvPicPr>
        <p:blipFill>
          <a:blip r:embed="rId2" cstate="print"/>
          <a:srcRect l="15497" t="17555"/>
          <a:stretch>
            <a:fillRect/>
          </a:stretch>
        </p:blipFill>
        <p:spPr bwMode="auto">
          <a:xfrm>
            <a:off x="5105400" y="3276600"/>
            <a:ext cx="3857625"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6"/>
          <p:cNvSpPr>
            <a:spLocks noChangeArrowheads="1"/>
          </p:cNvSpPr>
          <p:nvPr/>
        </p:nvSpPr>
        <p:spPr bwMode="auto">
          <a:xfrm>
            <a:off x="457200" y="2514600"/>
            <a:ext cx="762000" cy="533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5299" name="Rectangle 2"/>
          <p:cNvSpPr>
            <a:spLocks noGrp="1" noChangeArrowheads="1"/>
          </p:cNvSpPr>
          <p:nvPr>
            <p:ph type="title"/>
          </p:nvPr>
        </p:nvSpPr>
        <p:spPr/>
        <p:txBody>
          <a:bodyPr/>
          <a:lstStyle/>
          <a:p>
            <a:pPr algn="ctr" eaLnBrk="1" hangingPunct="1"/>
            <a:r>
              <a:rPr lang="en-US" sz="4000" smtClean="0"/>
              <a:t>Apostasy Makes Life Difficult </a:t>
            </a:r>
          </a:p>
        </p:txBody>
      </p:sp>
      <p:sp>
        <p:nvSpPr>
          <p:cNvPr id="19459" name="Rectangle 3"/>
          <p:cNvSpPr>
            <a:spLocks noGrp="1" noChangeArrowheads="1"/>
          </p:cNvSpPr>
          <p:nvPr>
            <p:ph type="body" idx="1"/>
          </p:nvPr>
        </p:nvSpPr>
        <p:spPr/>
        <p:txBody>
          <a:bodyPr/>
          <a:lstStyle/>
          <a:p>
            <a:pPr eaLnBrk="1" hangingPunct="1">
              <a:lnSpc>
                <a:spcPct val="90000"/>
              </a:lnSpc>
              <a:buFont typeface="Wingdings" pitchFamily="2" charset="2"/>
              <a:buNone/>
              <a:defRPr/>
            </a:pPr>
            <a:r>
              <a:rPr lang="en-US" smtClean="0"/>
              <a:t>   2 Tim 4:3-5- “For the time will come when they will not endure sound doctrine, but according to their own desires, because they have itching ears, they will heap up for themselves teachers; and they will turn their ears away from the truth, and be turned aside to fables. But you be watchful in all things, </a:t>
            </a:r>
            <a:r>
              <a:rPr lang="en-US" b="1" i="1" u="sng" smtClean="0"/>
              <a:t>endure afflictions</a:t>
            </a:r>
            <a:r>
              <a:rPr lang="en-US" smtClean="0"/>
              <a:t>” (Italics added)</a:t>
            </a:r>
          </a:p>
        </p:txBody>
      </p:sp>
      <p:pic>
        <p:nvPicPr>
          <p:cNvPr id="55301" name="Picture 5" descr="world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1752600"/>
            <a:ext cx="1817688"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b="1" u="sng" dirty="0" smtClean="0"/>
              <a:t>Sign of the last days</a:t>
            </a:r>
          </a:p>
          <a:p>
            <a:pPr marL="514350" indent="-514350" eaLnBrk="1" hangingPunct="1">
              <a:lnSpc>
                <a:spcPct val="90000"/>
              </a:lnSpc>
              <a:buFont typeface="Times New Roman" pitchFamily="18" charset="0"/>
              <a:buAutoNum type="arabicParenR"/>
              <a:defRPr/>
            </a:pPr>
            <a:endParaRPr lang="en-US" sz="2800" dirty="0" smtClean="0">
              <a:effectLst/>
            </a:endParaRPr>
          </a:p>
          <a:p>
            <a:pPr marL="514350" indent="-514350" eaLnBrk="1" hangingPunct="1">
              <a:lnSpc>
                <a:spcPct val="90000"/>
              </a:lnSpc>
              <a:buFont typeface="Times New Roman" pitchFamily="18" charset="0"/>
              <a:buAutoNum type="arabicParenR"/>
              <a:defRPr/>
            </a:pPr>
            <a:r>
              <a:rPr lang="en-US" sz="2800" dirty="0" smtClean="0"/>
              <a:t>A massive NT subject</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Impacts every major doctrine</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Primarily internal</a:t>
            </a:r>
          </a:p>
          <a:p>
            <a:pPr marL="514350" indent="-514350" eaLnBrk="1" hangingPunct="1">
              <a:lnSpc>
                <a:spcPct val="90000"/>
              </a:lnSpc>
              <a:buFont typeface="Times New Roman" pitchFamily="18" charset="0"/>
              <a:buAutoNum type="arabicParenR"/>
              <a:defRPr/>
            </a:pPr>
            <a:endParaRPr lang="en-US" sz="2800" dirty="0" smtClean="0"/>
          </a:p>
          <a:p>
            <a:pPr marL="514350" indent="-514350" eaLnBrk="1" hangingPunct="1">
              <a:lnSpc>
                <a:spcPct val="90000"/>
              </a:lnSpc>
              <a:buFont typeface="Times New Roman" pitchFamily="18" charset="0"/>
              <a:buAutoNum type="arabicParenR"/>
              <a:defRPr/>
            </a:pPr>
            <a:r>
              <a:rPr lang="en-US" sz="2800" dirty="0" smtClean="0"/>
              <a:t>Knows no limits</a:t>
            </a:r>
          </a:p>
        </p:txBody>
      </p:sp>
      <p:pic>
        <p:nvPicPr>
          <p:cNvPr id="17412"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ctr" eaLnBrk="1" hangingPunct="1"/>
            <a:r>
              <a:rPr lang="en-US" sz="4000" smtClean="0"/>
              <a:t>Apostasy Makes Life Difficult for the Man of God</a:t>
            </a:r>
          </a:p>
        </p:txBody>
      </p:sp>
      <p:sp>
        <p:nvSpPr>
          <p:cNvPr id="20483" name="Rectangle 3"/>
          <p:cNvSpPr>
            <a:spLocks noGrp="1" noChangeArrowheads="1"/>
          </p:cNvSpPr>
          <p:nvPr>
            <p:ph type="body" idx="1"/>
          </p:nvPr>
        </p:nvSpPr>
        <p:spPr/>
        <p:txBody>
          <a:bodyPr/>
          <a:lstStyle/>
          <a:p>
            <a:pPr eaLnBrk="1" hangingPunct="1">
              <a:buFont typeface="Wingdings" pitchFamily="2" charset="2"/>
              <a:buNone/>
              <a:defRPr/>
            </a:pPr>
            <a:r>
              <a:rPr lang="en-US" smtClean="0"/>
              <a:t>   2 Tim 3:12-13- “Yes, and all who desire to live a Godly life in Christ Jesus </a:t>
            </a:r>
            <a:r>
              <a:rPr lang="en-US" b="1" i="1" u="sng" smtClean="0"/>
              <a:t>will suffer persecution</a:t>
            </a:r>
            <a:r>
              <a:rPr lang="en-US" smtClean="0"/>
              <a:t>. But evil men and imposters will grow worse and worse, deceiving and being deceived” (Italics added).</a:t>
            </a:r>
          </a:p>
        </p:txBody>
      </p:sp>
      <p:pic>
        <p:nvPicPr>
          <p:cNvPr id="56324" name="Picture 5" descr="simonface"/>
          <p:cNvPicPr>
            <a:picLocks noChangeAspect="1" noChangeArrowheads="1"/>
          </p:cNvPicPr>
          <p:nvPr/>
        </p:nvPicPr>
        <p:blipFill>
          <a:blip r:embed="rId2" cstate="print"/>
          <a:srcRect/>
          <a:stretch>
            <a:fillRect/>
          </a:stretch>
        </p:blipFill>
        <p:spPr bwMode="auto">
          <a:xfrm>
            <a:off x="0" y="4419600"/>
            <a:ext cx="211455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57347"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b="1" u="sng" smtClean="0">
                <a:effectLst/>
              </a:rPr>
              <a:t>Impacts those who have not taken preventive measures </a:t>
            </a:r>
          </a:p>
        </p:txBody>
      </p:sp>
      <p:pic>
        <p:nvPicPr>
          <p:cNvPr id="57348"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eaLnBrk="1" hangingPunct="1"/>
            <a:r>
              <a:rPr lang="en-US" sz="3600" smtClean="0"/>
              <a:t>Apostasy Impacts Those Who Have Not Taken Preventive Measures</a:t>
            </a:r>
          </a:p>
        </p:txBody>
      </p:sp>
      <p:sp>
        <p:nvSpPr>
          <p:cNvPr id="18435" name="Rectangle 3"/>
          <p:cNvSpPr>
            <a:spLocks noGrp="1" noChangeArrowheads="1"/>
          </p:cNvSpPr>
          <p:nvPr>
            <p:ph type="body" idx="1"/>
          </p:nvPr>
        </p:nvSpPr>
        <p:spPr/>
        <p:txBody>
          <a:bodyPr/>
          <a:lstStyle/>
          <a:p>
            <a:pPr eaLnBrk="1" hangingPunct="1">
              <a:lnSpc>
                <a:spcPct val="90000"/>
              </a:lnSpc>
              <a:defRPr/>
            </a:pPr>
            <a:r>
              <a:rPr lang="en-US" smtClean="0"/>
              <a:t>Study God’s Word (2 Tim 2:15; 3:17)</a:t>
            </a:r>
          </a:p>
          <a:p>
            <a:pPr eaLnBrk="1" hangingPunct="1">
              <a:lnSpc>
                <a:spcPct val="90000"/>
              </a:lnSpc>
              <a:defRPr/>
            </a:pPr>
            <a:r>
              <a:rPr lang="en-US" smtClean="0"/>
              <a:t>“Test all things” (1 Thess 5:21)</a:t>
            </a:r>
          </a:p>
          <a:p>
            <a:pPr eaLnBrk="1" hangingPunct="1">
              <a:lnSpc>
                <a:spcPct val="90000"/>
              </a:lnSpc>
              <a:defRPr/>
            </a:pPr>
            <a:r>
              <a:rPr lang="en-US" smtClean="0"/>
              <a:t>Renew your mind (Rom 12:2)</a:t>
            </a:r>
          </a:p>
          <a:p>
            <a:pPr eaLnBrk="1" hangingPunct="1">
              <a:lnSpc>
                <a:spcPct val="90000"/>
              </a:lnSpc>
              <a:defRPr/>
            </a:pPr>
            <a:r>
              <a:rPr lang="en-US" smtClean="0"/>
              <a:t>“Put on the whole armor of God” (Eph 6:11)</a:t>
            </a:r>
          </a:p>
          <a:p>
            <a:pPr eaLnBrk="1" hangingPunct="1">
              <a:lnSpc>
                <a:spcPct val="90000"/>
              </a:lnSpc>
              <a:defRPr/>
            </a:pPr>
            <a:r>
              <a:rPr lang="en-US" smtClean="0"/>
              <a:t>“Contend earnestly for the faith” (Jude 3)</a:t>
            </a:r>
          </a:p>
        </p:txBody>
      </p:sp>
      <p:pic>
        <p:nvPicPr>
          <p:cNvPr id="58372" name="Picture 5" descr="937575"/>
          <p:cNvPicPr>
            <a:picLocks noChangeAspect="1" noChangeArrowheads="1"/>
          </p:cNvPicPr>
          <p:nvPr/>
        </p:nvPicPr>
        <p:blipFill>
          <a:blip r:embed="rId2" cstate="print"/>
          <a:srcRect b="25333"/>
          <a:stretch>
            <a:fillRect/>
          </a:stretch>
        </p:blipFill>
        <p:spPr bwMode="auto">
          <a:xfrm>
            <a:off x="304800" y="4953000"/>
            <a:ext cx="22860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685800" y="2857500"/>
            <a:ext cx="7772400" cy="1143000"/>
          </a:xfrm>
        </p:spPr>
        <p:txBody>
          <a:bodyPr/>
          <a:lstStyle/>
          <a:p>
            <a:pPr algn="ctr"/>
            <a:r>
              <a:rPr lang="en-US" altLang="en-US" sz="6000" smtClean="0">
                <a:latin typeface="Calibri" panose="020F0502020204030204" pitchFamily="34" charset="0"/>
              </a:rPr>
              <a:t>Conclusion</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4099" name="Rectangle 3"/>
          <p:cNvSpPr>
            <a:spLocks noGrp="1" noChangeArrowheads="1"/>
          </p:cNvSpPr>
          <p:nvPr>
            <p:ph type="body" idx="1"/>
          </p:nvPr>
        </p:nvSpPr>
        <p:spPr>
          <a:xfrm>
            <a:off x="838200" y="1143000"/>
            <a:ext cx="4800600" cy="4525963"/>
          </a:xfrm>
        </p:spPr>
        <p:txBody>
          <a:bodyPr/>
          <a:lstStyle/>
          <a:p>
            <a:pPr marL="514350" indent="-514350" eaLnBrk="1" hangingPunct="1">
              <a:lnSpc>
                <a:spcPct val="90000"/>
              </a:lnSpc>
              <a:buFont typeface="Times New Roman" pitchFamily="18" charset="0"/>
              <a:buAutoNum type="arabicParenR"/>
              <a:defRPr/>
            </a:pPr>
            <a:r>
              <a:rPr lang="en-US" sz="2800" smtClean="0"/>
              <a:t>Sign of the last days</a:t>
            </a:r>
          </a:p>
          <a:p>
            <a:pPr marL="514350" indent="-514350" eaLnBrk="1" hangingPunct="1">
              <a:lnSpc>
                <a:spcPct val="90000"/>
              </a:lnSpc>
              <a:buFont typeface="Times New Roman" pitchFamily="18" charset="0"/>
              <a:buAutoNum type="arabicParenR"/>
              <a:defRPr/>
            </a:pPr>
            <a:endParaRPr lang="en-US" sz="2800" smtClean="0">
              <a:effectLst/>
            </a:endParaRPr>
          </a:p>
          <a:p>
            <a:pPr marL="514350" indent="-514350" eaLnBrk="1" hangingPunct="1">
              <a:lnSpc>
                <a:spcPct val="90000"/>
              </a:lnSpc>
              <a:buFont typeface="Times New Roman" pitchFamily="18" charset="0"/>
              <a:buAutoNum type="arabicParenR"/>
              <a:defRPr/>
            </a:pPr>
            <a:r>
              <a:rPr lang="en-US" sz="2800" smtClean="0"/>
              <a:t>A massive NT subject</a:t>
            </a:r>
          </a:p>
          <a:p>
            <a:pPr marL="514350" indent="-514350" eaLnBrk="1" hangingPunct="1">
              <a:lnSpc>
                <a:spcPct val="90000"/>
              </a:lnSpc>
              <a:buFont typeface="Times New Roman" pitchFamily="18" charset="0"/>
              <a:buAutoNum type="arabicParenR"/>
              <a:defRPr/>
            </a:pPr>
            <a:endParaRPr lang="en-US" sz="2800" smtClean="0"/>
          </a:p>
          <a:p>
            <a:pPr marL="514350" indent="-514350" eaLnBrk="1" hangingPunct="1">
              <a:lnSpc>
                <a:spcPct val="90000"/>
              </a:lnSpc>
              <a:buFont typeface="Times New Roman" pitchFamily="18" charset="0"/>
              <a:buAutoNum type="arabicParenR"/>
              <a:defRPr/>
            </a:pPr>
            <a:r>
              <a:rPr lang="en-US" sz="2800" smtClean="0"/>
              <a:t>Impacts every major doctrine</a:t>
            </a:r>
          </a:p>
          <a:p>
            <a:pPr marL="514350" indent="-514350" eaLnBrk="1" hangingPunct="1">
              <a:lnSpc>
                <a:spcPct val="90000"/>
              </a:lnSpc>
              <a:buFont typeface="Times New Roman" pitchFamily="18" charset="0"/>
              <a:buAutoNum type="arabicParenR"/>
              <a:defRPr/>
            </a:pPr>
            <a:endParaRPr lang="en-US" sz="2800" smtClean="0"/>
          </a:p>
          <a:p>
            <a:pPr marL="514350" indent="-514350" eaLnBrk="1" hangingPunct="1">
              <a:lnSpc>
                <a:spcPct val="90000"/>
              </a:lnSpc>
              <a:buFont typeface="Times New Roman" pitchFamily="18" charset="0"/>
              <a:buAutoNum type="arabicParenR"/>
              <a:defRPr/>
            </a:pPr>
            <a:r>
              <a:rPr lang="en-US" sz="2800" smtClean="0"/>
              <a:t>Primarily internal</a:t>
            </a:r>
          </a:p>
          <a:p>
            <a:pPr marL="514350" indent="-514350" eaLnBrk="1" hangingPunct="1">
              <a:lnSpc>
                <a:spcPct val="90000"/>
              </a:lnSpc>
              <a:buFont typeface="Times New Roman" pitchFamily="18" charset="0"/>
              <a:buAutoNum type="arabicParenR"/>
              <a:defRPr/>
            </a:pPr>
            <a:endParaRPr lang="en-US" sz="2800" smtClean="0"/>
          </a:p>
          <a:p>
            <a:pPr marL="514350" indent="-514350" eaLnBrk="1" hangingPunct="1">
              <a:lnSpc>
                <a:spcPct val="90000"/>
              </a:lnSpc>
              <a:buFont typeface="Times New Roman" pitchFamily="18" charset="0"/>
              <a:buAutoNum type="arabicParenR"/>
              <a:defRPr/>
            </a:pPr>
            <a:r>
              <a:rPr lang="en-US" sz="2800" smtClean="0"/>
              <a:t>Knows no limits</a:t>
            </a:r>
          </a:p>
        </p:txBody>
      </p:sp>
      <p:pic>
        <p:nvPicPr>
          <p:cNvPr id="59396" name="Picture 4"/>
          <p:cNvPicPr>
            <a:picLocks noChangeAspect="1" noChangeArrowheads="1"/>
          </p:cNvPicPr>
          <p:nvPr/>
        </p:nvPicPr>
        <p:blipFill>
          <a:blip r:embed="rId2" cstate="print"/>
          <a:srcRect l="7921" r="8911"/>
          <a:stretch>
            <a:fillRect/>
          </a:stretch>
        </p:blipFill>
        <p:spPr bwMode="auto">
          <a:xfrm>
            <a:off x="5257800" y="1447800"/>
            <a:ext cx="320040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81000" y="0"/>
            <a:ext cx="8229600" cy="1143000"/>
          </a:xfrm>
        </p:spPr>
        <p:txBody>
          <a:bodyPr/>
          <a:lstStyle/>
          <a:p>
            <a:pPr algn="ctr" eaLnBrk="1" hangingPunct="1"/>
            <a:r>
              <a:rPr lang="en-US" sz="4000" smtClean="0"/>
              <a:t>Ten Characteristics of Apostasy</a:t>
            </a:r>
          </a:p>
        </p:txBody>
      </p:sp>
      <p:sp>
        <p:nvSpPr>
          <p:cNvPr id="60419" name="Rectangle 3"/>
          <p:cNvSpPr>
            <a:spLocks noGrp="1" noChangeArrowheads="1"/>
          </p:cNvSpPr>
          <p:nvPr>
            <p:ph type="body" idx="1"/>
          </p:nvPr>
        </p:nvSpPr>
        <p:spPr>
          <a:xfrm>
            <a:off x="3886200" y="1143000"/>
            <a:ext cx="4724400" cy="4525963"/>
          </a:xfrm>
        </p:spPr>
        <p:txBody>
          <a:bodyPr/>
          <a:lstStyle/>
          <a:p>
            <a:pPr marL="514350" indent="-514350" eaLnBrk="1" hangingPunct="1">
              <a:lnSpc>
                <a:spcPct val="90000"/>
              </a:lnSpc>
              <a:buFont typeface="Times New Roman" pitchFamily="18" charset="0"/>
              <a:buAutoNum type="arabicParenR" startAt="6"/>
            </a:pPr>
            <a:r>
              <a:rPr lang="en-US" sz="2800" smtClean="0">
                <a:effectLst/>
              </a:rPr>
              <a:t>Can happen quickly</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Satanically energized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Destructive</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Makes life difficult for the man of God</a:t>
            </a:r>
          </a:p>
          <a:p>
            <a:pPr marL="514350" indent="-514350" eaLnBrk="1" hangingPunct="1">
              <a:lnSpc>
                <a:spcPct val="90000"/>
              </a:lnSpc>
              <a:buFont typeface="Times New Roman" pitchFamily="18" charset="0"/>
              <a:buAutoNum type="arabicParenR" startAt="6"/>
            </a:pPr>
            <a:endParaRPr lang="en-US" sz="2800" smtClean="0">
              <a:effectLst/>
            </a:endParaRPr>
          </a:p>
          <a:p>
            <a:pPr marL="514350" indent="-514350" eaLnBrk="1" hangingPunct="1">
              <a:lnSpc>
                <a:spcPct val="90000"/>
              </a:lnSpc>
              <a:buFont typeface="Times New Roman" pitchFamily="18" charset="0"/>
              <a:buAutoNum type="arabicParenR" startAt="6"/>
            </a:pPr>
            <a:r>
              <a:rPr lang="en-US" sz="2800" smtClean="0">
                <a:effectLst/>
              </a:rPr>
              <a:t>Impacts those who have not taken preventive measures </a:t>
            </a:r>
          </a:p>
        </p:txBody>
      </p:sp>
      <p:pic>
        <p:nvPicPr>
          <p:cNvPr id="60420" name="Picture 2"/>
          <p:cNvPicPr>
            <a:picLocks noChangeAspect="1" noChangeArrowheads="1"/>
          </p:cNvPicPr>
          <p:nvPr/>
        </p:nvPicPr>
        <p:blipFill>
          <a:blip r:embed="rId2" cstate="print"/>
          <a:srcRect l="11134" t="2632" r="27652" b="36639"/>
          <a:stretch>
            <a:fillRect/>
          </a:stretch>
        </p:blipFill>
        <p:spPr bwMode="auto">
          <a:xfrm>
            <a:off x="533400" y="1524000"/>
            <a:ext cx="29622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3276600"/>
            <a:ext cx="5867400" cy="2554288"/>
          </a:xfrm>
          <a:prstGeom prst="rect">
            <a:avLst/>
          </a:prstGeom>
        </p:spPr>
        <p:txBody>
          <a:bodyPr wrap="square">
            <a:spAutoFit/>
          </a:bodyPr>
          <a:lstStyle/>
          <a:p>
            <a:pPr algn="just">
              <a:defRPr/>
            </a:pPr>
            <a:r>
              <a:rPr lang="en-US" sz="3200" dirty="0">
                <a:latin typeface="Calibri" panose="020F0502020204030204" pitchFamily="34" charset="0"/>
                <a:cs typeface="Arial" charset="0"/>
              </a:rPr>
              <a:t>“The </a:t>
            </a:r>
            <a:r>
              <a:rPr lang="en-US" sz="3200" cap="small" dirty="0">
                <a:latin typeface="Calibri" panose="020F0502020204030204" pitchFamily="34" charset="0"/>
                <a:cs typeface="Arial" charset="0"/>
              </a:rPr>
              <a:t>Lord</a:t>
            </a:r>
            <a:r>
              <a:rPr lang="en-US" sz="3200" dirty="0">
                <a:latin typeface="Calibri" panose="020F0502020204030204" pitchFamily="34" charset="0"/>
                <a:cs typeface="Arial" charset="0"/>
              </a:rPr>
              <a:t> bless you and </a:t>
            </a:r>
            <a:r>
              <a:rPr lang="en-US" sz="3200" dirty="0" smtClean="0">
                <a:latin typeface="Calibri" panose="020F0502020204030204" pitchFamily="34" charset="0"/>
                <a:cs typeface="Arial" charset="0"/>
              </a:rPr>
              <a:t>keep you</a:t>
            </a:r>
            <a:r>
              <a:rPr lang="en-US" sz="3200" dirty="0">
                <a:latin typeface="Calibri" panose="020F0502020204030204" pitchFamily="34" charset="0"/>
                <a:cs typeface="Arial" charset="0"/>
              </a:rPr>
              <a:t>; </a:t>
            </a:r>
            <a:r>
              <a:rPr lang="en-US" sz="3200" baseline="30000" dirty="0">
                <a:latin typeface="Calibri" panose="020F0502020204030204" pitchFamily="34" charset="0"/>
                <a:cs typeface="Arial" charset="0"/>
              </a:rPr>
              <a:t> </a:t>
            </a:r>
            <a:r>
              <a:rPr lang="en-US" sz="3200" dirty="0">
                <a:latin typeface="Calibri" panose="020F0502020204030204" pitchFamily="34" charset="0"/>
                <a:cs typeface="Arial" charset="0"/>
              </a:rPr>
              <a:t>the </a:t>
            </a:r>
            <a:r>
              <a:rPr lang="en-US" sz="3200" cap="small" dirty="0">
                <a:latin typeface="Calibri" panose="020F0502020204030204" pitchFamily="34" charset="0"/>
                <a:cs typeface="Arial" charset="0"/>
              </a:rPr>
              <a:t>Lord</a:t>
            </a:r>
            <a:r>
              <a:rPr lang="en-US" sz="3200" dirty="0">
                <a:latin typeface="Calibri" panose="020F0502020204030204" pitchFamily="34" charset="0"/>
                <a:cs typeface="Arial" charset="0"/>
              </a:rPr>
              <a:t> make his face shine on you and be gracious to you; </a:t>
            </a:r>
            <a:r>
              <a:rPr lang="en-US" sz="3200" baseline="30000" dirty="0">
                <a:latin typeface="Calibri" panose="020F0502020204030204" pitchFamily="34" charset="0"/>
                <a:cs typeface="Arial" charset="0"/>
              </a:rPr>
              <a:t> </a:t>
            </a:r>
            <a:r>
              <a:rPr lang="en-US" sz="3200" dirty="0">
                <a:latin typeface="Calibri" panose="020F0502020204030204" pitchFamily="34" charset="0"/>
                <a:cs typeface="Arial" charset="0"/>
              </a:rPr>
              <a:t>the </a:t>
            </a:r>
            <a:r>
              <a:rPr lang="en-US" sz="3200" cap="small" dirty="0">
                <a:latin typeface="Calibri" panose="020F0502020204030204" pitchFamily="34" charset="0"/>
                <a:cs typeface="Arial" charset="0"/>
              </a:rPr>
              <a:t>Lord</a:t>
            </a:r>
            <a:r>
              <a:rPr lang="en-US" sz="3200" dirty="0">
                <a:latin typeface="Calibri" panose="020F0502020204030204" pitchFamily="34" charset="0"/>
                <a:cs typeface="Arial" charset="0"/>
              </a:rPr>
              <a:t> turn his face toward you and give you peace.” (NIV)</a:t>
            </a:r>
          </a:p>
        </p:txBody>
      </p:sp>
      <p:pic>
        <p:nvPicPr>
          <p:cNvPr id="63491" name="Picture 3" descr="http://www.edgarphillips.org/wordpress/wp-content/uploads/2010/08/high-priest-1.jpg"/>
          <p:cNvPicPr>
            <a:picLocks noChangeAspect="1" noChangeArrowheads="1"/>
          </p:cNvPicPr>
          <p:nvPr/>
        </p:nvPicPr>
        <p:blipFill>
          <a:blip r:embed="rId2" cstate="print">
            <a:extLst/>
          </a:blip>
          <a:srcRect/>
          <a:stretch>
            <a:fillRect/>
          </a:stretch>
        </p:blipFill>
        <p:spPr bwMode="auto">
          <a:xfrm>
            <a:off x="609600" y="3419249"/>
            <a:ext cx="190658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3492" name="Picture 5" descr="http://mkmmin.tripod.com/images/AaronicBlessingUp.jpg"/>
          <p:cNvPicPr>
            <a:picLocks noChangeAspect="1" noChangeArrowheads="1"/>
          </p:cNvPicPr>
          <p:nvPr/>
        </p:nvPicPr>
        <p:blipFill>
          <a:blip r:embed="rId3" cstate="print">
            <a:extLst/>
          </a:blip>
          <a:srcRect/>
          <a:stretch>
            <a:fillRect/>
          </a:stretch>
        </p:blipFill>
        <p:spPr bwMode="auto">
          <a:xfrm>
            <a:off x="2997200" y="609600"/>
            <a:ext cx="314960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n-US" sz="4000" smtClean="0"/>
              <a:t>Apostasy is a Sign of the Last Days</a:t>
            </a:r>
          </a:p>
        </p:txBody>
      </p:sp>
      <p:sp>
        <p:nvSpPr>
          <p:cNvPr id="5123" name="Rectangle 3"/>
          <p:cNvSpPr>
            <a:spLocks noGrp="1" noChangeArrowheads="1"/>
          </p:cNvSpPr>
          <p:nvPr>
            <p:ph type="body" idx="1"/>
          </p:nvPr>
        </p:nvSpPr>
        <p:spPr>
          <a:xfrm>
            <a:off x="228600" y="1524000"/>
            <a:ext cx="4495800" cy="4537075"/>
          </a:xfrm>
        </p:spPr>
        <p:txBody>
          <a:bodyPr/>
          <a:lstStyle/>
          <a:p>
            <a:pPr eaLnBrk="1" hangingPunct="1">
              <a:defRPr/>
            </a:pPr>
            <a:r>
              <a:rPr lang="en-US" sz="2800" dirty="0" smtClean="0"/>
              <a:t>2 </a:t>
            </a:r>
            <a:r>
              <a:rPr lang="en-US" sz="2800" dirty="0"/>
              <a:t>Tim 3:1-”But know this, that in the last days perilous times will come</a:t>
            </a:r>
            <a:r>
              <a:rPr lang="en-US" sz="2800" dirty="0" smtClean="0"/>
              <a:t>.”</a:t>
            </a:r>
          </a:p>
          <a:p>
            <a:pPr eaLnBrk="1" hangingPunct="1">
              <a:defRPr/>
            </a:pPr>
            <a:endParaRPr lang="en-US" sz="2800" dirty="0"/>
          </a:p>
          <a:p>
            <a:pPr eaLnBrk="1" hangingPunct="1">
              <a:defRPr/>
            </a:pPr>
            <a:r>
              <a:rPr lang="en-US" sz="2800" dirty="0"/>
              <a:t>2 Tim 3:13-“But evil men and imposters </a:t>
            </a:r>
            <a:r>
              <a:rPr lang="en-US" sz="2800" b="1" i="1" u="sng" dirty="0"/>
              <a:t>will grow worse and worse</a:t>
            </a:r>
            <a:r>
              <a:rPr lang="en-US" sz="2800" dirty="0"/>
              <a:t>, deceiving and being deceived” (Italics mine).</a:t>
            </a:r>
          </a:p>
        </p:txBody>
      </p:sp>
      <p:pic>
        <p:nvPicPr>
          <p:cNvPr id="18436" name="Picture 2"/>
          <p:cNvPicPr>
            <a:picLocks noChangeAspect="1" noChangeArrowheads="1"/>
          </p:cNvPicPr>
          <p:nvPr/>
        </p:nvPicPr>
        <p:blipFill>
          <a:blip r:embed="rId2" cstate="print"/>
          <a:srcRect l="9190" t="3847" r="43198" b="35425"/>
          <a:stretch>
            <a:fillRect/>
          </a:stretch>
        </p:blipFill>
        <p:spPr bwMode="auto">
          <a:xfrm>
            <a:off x="4724400" y="1600200"/>
            <a:ext cx="37338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lgn="ctr" eaLnBrk="1" hangingPunct="1"/>
            <a:r>
              <a:rPr lang="en-US" smtClean="0"/>
              <a:t>MESSENGERS OF THE KINGDOM</a:t>
            </a:r>
          </a:p>
        </p:txBody>
      </p:sp>
      <p:sp>
        <p:nvSpPr>
          <p:cNvPr id="43011" name="Rectangle 3"/>
          <p:cNvSpPr>
            <a:spLocks noGrp="1" noChangeArrowheads="1"/>
          </p:cNvSpPr>
          <p:nvPr>
            <p:ph type="body" sz="half" idx="2"/>
          </p:nvPr>
        </p:nvSpPr>
        <p:spPr>
          <a:xfrm>
            <a:off x="5105400" y="2057400"/>
            <a:ext cx="3810000" cy="3657600"/>
          </a:xfrm>
        </p:spPr>
        <p:txBody>
          <a:bodyPr/>
          <a:lstStyle/>
          <a:p>
            <a:pPr eaLnBrk="1" hangingPunct="1">
              <a:defRPr/>
            </a:pPr>
            <a:r>
              <a:rPr lang="en-US" sz="2800" dirty="0" smtClean="0"/>
              <a:t>John the Baptist</a:t>
            </a:r>
          </a:p>
          <a:p>
            <a:pPr lvl="1" eaLnBrk="1" hangingPunct="1">
              <a:defRPr/>
            </a:pPr>
            <a:r>
              <a:rPr lang="en-US" sz="2800" dirty="0" smtClean="0"/>
              <a:t>Matt. 3:2</a:t>
            </a:r>
          </a:p>
          <a:p>
            <a:pPr eaLnBrk="1" hangingPunct="1">
              <a:defRPr/>
            </a:pPr>
            <a:r>
              <a:rPr lang="en-US" sz="2800" dirty="0" smtClean="0"/>
              <a:t>Jesus Christ</a:t>
            </a:r>
          </a:p>
          <a:p>
            <a:pPr lvl="1" eaLnBrk="1" hangingPunct="1">
              <a:defRPr/>
            </a:pPr>
            <a:r>
              <a:rPr lang="en-US" sz="2800" dirty="0" smtClean="0"/>
              <a:t>Matt. 4:17</a:t>
            </a:r>
          </a:p>
          <a:p>
            <a:pPr eaLnBrk="1" hangingPunct="1">
              <a:defRPr/>
            </a:pPr>
            <a:r>
              <a:rPr lang="en-US" sz="2800" dirty="0" smtClean="0"/>
              <a:t>12 Apostles</a:t>
            </a:r>
          </a:p>
          <a:p>
            <a:pPr lvl="1" eaLnBrk="1" hangingPunct="1">
              <a:defRPr/>
            </a:pPr>
            <a:r>
              <a:rPr lang="en-US" sz="2800" dirty="0" smtClean="0"/>
              <a:t>Matt. 10:5, 7</a:t>
            </a:r>
          </a:p>
          <a:p>
            <a:pPr eaLnBrk="1" hangingPunct="1">
              <a:defRPr/>
            </a:pPr>
            <a:r>
              <a:rPr lang="en-US" sz="2800" dirty="0" smtClean="0"/>
              <a:t>Seventy</a:t>
            </a:r>
          </a:p>
          <a:p>
            <a:pPr lvl="1" eaLnBrk="1" hangingPunct="1">
              <a:defRPr/>
            </a:pPr>
            <a:r>
              <a:rPr lang="en-US" sz="2800" dirty="0" smtClean="0"/>
              <a:t>Luke 10:1, 9</a:t>
            </a:r>
          </a:p>
        </p:txBody>
      </p:sp>
      <p:pic>
        <p:nvPicPr>
          <p:cNvPr id="55300" name="Picture 4" descr="j0275620"/>
          <p:cNvPicPr>
            <a:picLocks noGrp="1" noChangeAspect="1" noChangeArrowheads="1"/>
          </p:cNvPicPr>
          <p:nvPr>
            <p:ph type="clipArt" sz="half" idx="1"/>
          </p:nvPr>
        </p:nvPicPr>
        <p:blipFill>
          <a:blip r:embed="rId2" cstate="print"/>
          <a:srcRect/>
          <a:stretch>
            <a:fillRect/>
          </a:stretch>
        </p:blipFill>
        <p:spPr>
          <a:xfrm>
            <a:off x="1169988" y="2565400"/>
            <a:ext cx="3810000" cy="28749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81000" y="228600"/>
            <a:ext cx="8534400" cy="1143000"/>
          </a:xfrm>
        </p:spPr>
        <p:txBody>
          <a:bodyPr/>
          <a:lstStyle/>
          <a:p>
            <a:pPr algn="ctr" eaLnBrk="1" hangingPunct="1">
              <a:defRPr/>
            </a:pPr>
            <a:r>
              <a:rPr lang="en-US" dirty="0" smtClean="0"/>
              <a:t>Matthew 13 Parables</a:t>
            </a:r>
          </a:p>
        </p:txBody>
      </p:sp>
      <p:sp>
        <p:nvSpPr>
          <p:cNvPr id="48131" name="Rectangle 3"/>
          <p:cNvSpPr>
            <a:spLocks noGrp="1" noChangeArrowheads="1"/>
          </p:cNvSpPr>
          <p:nvPr>
            <p:ph type="body" idx="1"/>
          </p:nvPr>
        </p:nvSpPr>
        <p:spPr>
          <a:xfrm>
            <a:off x="457200" y="1447800"/>
            <a:ext cx="8485188" cy="4114800"/>
          </a:xfrm>
        </p:spPr>
        <p:txBody>
          <a:bodyPr/>
          <a:lstStyle/>
          <a:p>
            <a:pPr eaLnBrk="1" hangingPunct="1">
              <a:defRPr/>
            </a:pPr>
            <a:r>
              <a:rPr lang="en-US" sz="3600" dirty="0" err="1" smtClean="0"/>
              <a:t>Sower</a:t>
            </a:r>
            <a:r>
              <a:rPr lang="en-US" sz="3600" dirty="0" smtClean="0"/>
              <a:t> (13:1-9, 18-23)</a:t>
            </a:r>
          </a:p>
          <a:p>
            <a:pPr eaLnBrk="1" hangingPunct="1">
              <a:defRPr/>
            </a:pPr>
            <a:r>
              <a:rPr lang="en-US" sz="3600" dirty="0" smtClean="0"/>
              <a:t>Wheat and tares (13:24-30, 36-43)</a:t>
            </a:r>
          </a:p>
          <a:p>
            <a:pPr eaLnBrk="1" hangingPunct="1">
              <a:defRPr/>
            </a:pPr>
            <a:r>
              <a:rPr lang="en-US" sz="3600" dirty="0" smtClean="0"/>
              <a:t>Mustard seed (13:31-32)</a:t>
            </a:r>
          </a:p>
          <a:p>
            <a:pPr eaLnBrk="1" hangingPunct="1">
              <a:defRPr/>
            </a:pPr>
            <a:r>
              <a:rPr lang="en-US" sz="3600" dirty="0" smtClean="0"/>
              <a:t>Leaven (13:33)</a:t>
            </a:r>
          </a:p>
          <a:p>
            <a:pPr eaLnBrk="1" hangingPunct="1">
              <a:defRPr/>
            </a:pPr>
            <a:r>
              <a:rPr lang="en-US" sz="3600" dirty="0" smtClean="0"/>
              <a:t>Earthen treasure (13:44)</a:t>
            </a:r>
          </a:p>
          <a:p>
            <a:pPr eaLnBrk="1" hangingPunct="1">
              <a:defRPr/>
            </a:pPr>
            <a:r>
              <a:rPr lang="en-US" sz="3600" dirty="0" smtClean="0"/>
              <a:t>Pearl of great price (13:45-46)</a:t>
            </a:r>
          </a:p>
          <a:p>
            <a:pPr eaLnBrk="1" hangingPunct="1">
              <a:defRPr/>
            </a:pPr>
            <a:r>
              <a:rPr lang="en-US" sz="3600" dirty="0" smtClean="0"/>
              <a:t>Dragnet (13:47-50)</a:t>
            </a:r>
          </a:p>
          <a:p>
            <a:pPr eaLnBrk="1" hangingPunct="1">
              <a:defRPr/>
            </a:pPr>
            <a:r>
              <a:rPr lang="en-US" sz="3600" dirty="0" smtClean="0"/>
              <a:t>Householder (13:51-52)</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609600"/>
            <a:ext cx="8534400" cy="1143000"/>
          </a:xfrm>
        </p:spPr>
        <p:txBody>
          <a:bodyPr/>
          <a:lstStyle/>
          <a:p>
            <a:pPr algn="ctr" eaLnBrk="1" hangingPunct="1"/>
            <a:r>
              <a:rPr lang="en-US" smtClean="0"/>
              <a:t>Matthew 13 Parables</a:t>
            </a:r>
          </a:p>
        </p:txBody>
      </p:sp>
      <p:sp>
        <p:nvSpPr>
          <p:cNvPr id="6147" name="Rectangle 3"/>
          <p:cNvSpPr>
            <a:spLocks noGrp="1" noChangeArrowheads="1"/>
          </p:cNvSpPr>
          <p:nvPr>
            <p:ph type="body" idx="1"/>
          </p:nvPr>
        </p:nvSpPr>
        <p:spPr>
          <a:xfrm>
            <a:off x="533400" y="1946275"/>
            <a:ext cx="4114800" cy="3921125"/>
          </a:xfrm>
        </p:spPr>
        <p:txBody>
          <a:bodyPr/>
          <a:lstStyle/>
          <a:p>
            <a:pPr eaLnBrk="1" hangingPunct="1">
              <a:lnSpc>
                <a:spcPct val="90000"/>
              </a:lnSpc>
              <a:buFont typeface="Wingdings" pitchFamily="2" charset="2"/>
              <a:buNone/>
              <a:defRPr/>
            </a:pPr>
            <a:r>
              <a:rPr lang="en-US" dirty="0" smtClean="0"/>
              <a:t>The </a:t>
            </a:r>
            <a:r>
              <a:rPr lang="en-US" dirty="0" err="1" smtClean="0"/>
              <a:t>Sower</a:t>
            </a:r>
            <a:r>
              <a:rPr lang="en-US" dirty="0" smtClean="0"/>
              <a:t> :</a:t>
            </a:r>
          </a:p>
          <a:p>
            <a:pPr eaLnBrk="1" hangingPunct="1">
              <a:lnSpc>
                <a:spcPct val="90000"/>
              </a:lnSpc>
              <a:buFont typeface="Wingdings" pitchFamily="2" charset="2"/>
              <a:buNone/>
              <a:defRPr/>
            </a:pPr>
            <a:endParaRPr lang="en-US" dirty="0"/>
          </a:p>
          <a:p>
            <a:pPr eaLnBrk="1" hangingPunct="1">
              <a:lnSpc>
                <a:spcPct val="90000"/>
              </a:lnSpc>
              <a:buFont typeface="Wingdings" pitchFamily="2" charset="2"/>
              <a:buNone/>
              <a:defRPr/>
            </a:pPr>
            <a:r>
              <a:rPr lang="en-US" dirty="0" smtClean="0"/>
              <a:t>Preaching </a:t>
            </a:r>
            <a:r>
              <a:rPr lang="en-US" dirty="0"/>
              <a:t>of the gospel with various </a:t>
            </a:r>
            <a:r>
              <a:rPr lang="en-US" dirty="0" smtClean="0"/>
              <a:t>results</a:t>
            </a:r>
          </a:p>
          <a:p>
            <a:pPr eaLnBrk="1" hangingPunct="1">
              <a:lnSpc>
                <a:spcPct val="90000"/>
              </a:lnSpc>
              <a:defRPr/>
            </a:pPr>
            <a:endParaRPr lang="en-US" dirty="0"/>
          </a:p>
          <a:p>
            <a:pPr eaLnBrk="1" hangingPunct="1">
              <a:lnSpc>
                <a:spcPct val="90000"/>
              </a:lnSpc>
              <a:defRPr/>
            </a:pPr>
            <a:endParaRPr lang="en-US" dirty="0" smtClean="0"/>
          </a:p>
        </p:txBody>
      </p:sp>
      <p:pic>
        <p:nvPicPr>
          <p:cNvPr id="19460" name="Picture 4"/>
          <p:cNvPicPr>
            <a:picLocks noChangeAspect="1" noChangeArrowheads="1"/>
          </p:cNvPicPr>
          <p:nvPr/>
        </p:nvPicPr>
        <p:blipFill>
          <a:blip r:embed="rId2" cstate="print"/>
          <a:srcRect/>
          <a:stretch>
            <a:fillRect/>
          </a:stretch>
        </p:blipFill>
        <p:spPr bwMode="auto">
          <a:xfrm>
            <a:off x="4953000" y="2057400"/>
            <a:ext cx="28575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8142</TotalTime>
  <Words>1592</Words>
  <Application>Microsoft Office PowerPoint</Application>
  <PresentationFormat>On-screen Show (4:3)</PresentationFormat>
  <Paragraphs>300</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Azure</vt:lpstr>
      <vt:lpstr>THE LAST DAYS APOSTASY OF THE CHURCH</vt:lpstr>
      <vt:lpstr>Definition of Apostasy</vt:lpstr>
      <vt:lpstr>Ten Characteristics of Apostasy</vt:lpstr>
      <vt:lpstr>Ten Characteristics of Apostasy</vt:lpstr>
      <vt:lpstr>Ten Characteristics of Apostasy</vt:lpstr>
      <vt:lpstr>Apostasy is a Sign of the Last Days</vt:lpstr>
      <vt:lpstr>MESSENGERS OF THE KINGDOM</vt:lpstr>
      <vt:lpstr>Matthew 13 Parables</vt:lpstr>
      <vt:lpstr>Matthew 13 Parables</vt:lpstr>
      <vt:lpstr>Matthew 13 Parables</vt:lpstr>
      <vt:lpstr>Matthew 13 Parables</vt:lpstr>
      <vt:lpstr>Matthew 13 Parables</vt:lpstr>
      <vt:lpstr>Matthew 13 Parables</vt:lpstr>
      <vt:lpstr>Matthew 13 Parables</vt:lpstr>
      <vt:lpstr>Matthew 13 Parables</vt:lpstr>
      <vt:lpstr>Matthew 13 Parables</vt:lpstr>
      <vt:lpstr>Ten Characteristics of Apostasy</vt:lpstr>
      <vt:lpstr>Apostasy is A Massive NT Subject</vt:lpstr>
      <vt:lpstr>Slide 19</vt:lpstr>
      <vt:lpstr>Ten Characteristics of Apostasy</vt:lpstr>
      <vt:lpstr>Apostasy Impacts Every Major Doctrine</vt:lpstr>
      <vt:lpstr>Ten Characteristics of Apostasy</vt:lpstr>
      <vt:lpstr>Slide 23</vt:lpstr>
      <vt:lpstr>Apostasy is Internal</vt:lpstr>
      <vt:lpstr>Apostasy is Internal</vt:lpstr>
      <vt:lpstr>Ten Characteristics of Apostasy</vt:lpstr>
      <vt:lpstr>Apostasy Knows No Limits</vt:lpstr>
      <vt:lpstr>Slide 28</vt:lpstr>
      <vt:lpstr>Apostasy Knows No Limits</vt:lpstr>
      <vt:lpstr>Francis Beckwith</vt:lpstr>
      <vt:lpstr>Ten Characteristics of Apostasy</vt:lpstr>
      <vt:lpstr>Apostasy Can Happen Quickly</vt:lpstr>
      <vt:lpstr>First Missionary Journey</vt:lpstr>
      <vt:lpstr>Apostasy Can Happen Quickly</vt:lpstr>
      <vt:lpstr>Slide 35</vt:lpstr>
      <vt:lpstr>Ten Characteristics of Apostasy</vt:lpstr>
      <vt:lpstr>Apostasy is Satanically Energized</vt:lpstr>
      <vt:lpstr>Satan Uses Believers</vt:lpstr>
      <vt:lpstr>Purposes of the Local Church</vt:lpstr>
      <vt:lpstr>Ten Characteristics of Apostasy</vt:lpstr>
      <vt:lpstr>Apostasy is Destructive</vt:lpstr>
      <vt:lpstr>Apostasy is Destructive</vt:lpstr>
      <vt:lpstr>Apostasy is Destructive</vt:lpstr>
      <vt:lpstr>Ten Characteristics of Apostasy</vt:lpstr>
      <vt:lpstr>Apostasy Makes Life Difficult for the Man of God</vt:lpstr>
      <vt:lpstr>Apostasy Makes Life Difficult for the Man of God</vt:lpstr>
      <vt:lpstr>2 Tim 3:2-4</vt:lpstr>
      <vt:lpstr>“Perilous” for Who?</vt:lpstr>
      <vt:lpstr>Apostasy Makes Life Difficult </vt:lpstr>
      <vt:lpstr>Apostasy Makes Life Difficult for the Man of God</vt:lpstr>
      <vt:lpstr>Ten Characteristics of Apostasy</vt:lpstr>
      <vt:lpstr>Apostasy Impacts Those Who Have Not Taken Preventive Measures</vt:lpstr>
      <vt:lpstr>Conclusion</vt:lpstr>
      <vt:lpstr>Ten Characteristics of Apostasy</vt:lpstr>
      <vt:lpstr>Ten Characteristics of Apostasy</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Duty to Love - Rom. 12:9-13</dc:title>
  <dc:subject>Divine Righteousness Revealed</dc:subject>
  <dc:creator>A. Woods</dc:creator>
  <dc:description>Modified by Jim McGowan</dc:description>
  <cp:lastModifiedBy>Andy Woods</cp:lastModifiedBy>
  <cp:revision>893</cp:revision>
  <cp:lastPrinted>2011-06-25T18:12:52Z</cp:lastPrinted>
  <dcterms:created xsi:type="dcterms:W3CDTF">2009-03-17T12:21:13Z</dcterms:created>
  <dcterms:modified xsi:type="dcterms:W3CDTF">2016-01-31T03:07:06Z</dcterms:modified>
</cp:coreProperties>
</file>